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70" r:id="rId1"/>
  </p:sldMasterIdLst>
  <p:notesMasterIdLst>
    <p:notesMasterId r:id="rId24"/>
  </p:notesMasterIdLst>
  <p:handoutMasterIdLst>
    <p:handoutMasterId r:id="rId25"/>
  </p:handoutMasterIdLst>
  <p:sldIdLst>
    <p:sldId id="256" r:id="rId2"/>
    <p:sldId id="341" r:id="rId3"/>
    <p:sldId id="342" r:id="rId4"/>
    <p:sldId id="354" r:id="rId5"/>
    <p:sldId id="355" r:id="rId6"/>
    <p:sldId id="357" r:id="rId7"/>
    <p:sldId id="358" r:id="rId8"/>
    <p:sldId id="344" r:id="rId9"/>
    <p:sldId id="345" r:id="rId10"/>
    <p:sldId id="346" r:id="rId11"/>
    <p:sldId id="347" r:id="rId12"/>
    <p:sldId id="348" r:id="rId13"/>
    <p:sldId id="338" r:id="rId14"/>
    <p:sldId id="351" r:id="rId15"/>
    <p:sldId id="352" r:id="rId16"/>
    <p:sldId id="328" r:id="rId17"/>
    <p:sldId id="330" r:id="rId18"/>
    <p:sldId id="331" r:id="rId19"/>
    <p:sldId id="336" r:id="rId20"/>
    <p:sldId id="353" r:id="rId21"/>
    <p:sldId id="356" r:id="rId22"/>
    <p:sldId id="334" r:id="rId23"/>
  </p:sldIdLst>
  <p:sldSz cx="9906000" cy="6858000" type="A4"/>
  <p:notesSz cx="6669088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A2DADE"/>
    <a:srgbClr val="3333FF"/>
    <a:srgbClr val="4E0B55"/>
    <a:srgbClr val="EE2D24"/>
    <a:srgbClr val="C7A775"/>
    <a:srgbClr val="00B5EF"/>
    <a:srgbClr val="CDE3A0"/>
    <a:srgbClr val="EFC8D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73" autoAdjust="0"/>
    <p:restoredTop sz="88511" autoAdjust="0"/>
  </p:normalViewPr>
  <p:slideViewPr>
    <p:cSldViewPr snapToGrid="0">
      <p:cViewPr>
        <p:scale>
          <a:sx n="70" d="100"/>
          <a:sy n="70" d="100"/>
        </p:scale>
        <p:origin x="-2766" y="-906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4214"/>
        <p:guide pos="358"/>
        <p:guide pos="912"/>
        <p:guide pos="4879"/>
        <p:guide pos="5556"/>
        <p:guide pos="1424"/>
        <p:guide pos="402"/>
        <p:guide pos="17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-1848" y="-78"/>
      </p:cViewPr>
      <p:guideLst>
        <p:guide orient="horz" pos="3127"/>
        <p:guide pos="2100"/>
      </p:guideLst>
    </p:cSldViewPr>
  </p:notesViewPr>
  <p:gridSpacing cx="92171838" cy="921718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E2980F-552B-4A1A-B9B6-FA6C23A3AF4C}" type="doc">
      <dgm:prSet loTypeId="urn:microsoft.com/office/officeart/2005/8/layout/hierarchy6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7782684-790B-4760-9B0A-9D107594E2AC}">
      <dgm:prSet phldrT="[Text]"/>
      <dgm:spPr>
        <a:solidFill>
          <a:srgbClr val="C0E498"/>
        </a:solidFill>
      </dgm:spPr>
      <dgm:t>
        <a:bodyPr/>
        <a:lstStyle/>
        <a:p>
          <a:r>
            <a:rPr lang="en-GB" b="1" dirty="0" smtClean="0"/>
            <a:t>GSICS Exec Panel</a:t>
          </a:r>
          <a:endParaRPr lang="en-GB" b="1" dirty="0"/>
        </a:p>
      </dgm:t>
    </dgm:pt>
    <dgm:pt modelId="{FEC727C1-9ACB-4E82-A3DB-82A69E0A01EF}" type="parTrans" cxnId="{3EB07BB7-1FBB-4E30-997A-47ED4DEFBC7C}">
      <dgm:prSet/>
      <dgm:spPr/>
      <dgm:t>
        <a:bodyPr/>
        <a:lstStyle/>
        <a:p>
          <a:endParaRPr lang="en-GB"/>
        </a:p>
      </dgm:t>
    </dgm:pt>
    <dgm:pt modelId="{413E1536-1C2E-436D-9C02-5C85F1016F37}" type="sibTrans" cxnId="{3EB07BB7-1FBB-4E30-997A-47ED4DEFBC7C}">
      <dgm:prSet/>
      <dgm:spPr/>
      <dgm:t>
        <a:bodyPr/>
        <a:lstStyle/>
        <a:p>
          <a:endParaRPr lang="en-GB"/>
        </a:p>
      </dgm:t>
    </dgm:pt>
    <dgm:pt modelId="{F62CF2BB-A131-4A46-A38D-4EE427A3C154}">
      <dgm:prSet phldrT="[Text]"/>
      <dgm:spPr>
        <a:solidFill>
          <a:srgbClr val="92D050"/>
        </a:solidFill>
      </dgm:spPr>
      <dgm:t>
        <a:bodyPr/>
        <a:lstStyle/>
        <a:p>
          <a:r>
            <a:rPr lang="en-GB" b="1" dirty="0" smtClean="0"/>
            <a:t>GSICS Coordination </a:t>
          </a:r>
          <a:r>
            <a:rPr lang="en-GB" b="1" dirty="0" err="1" smtClean="0"/>
            <a:t>Center</a:t>
          </a:r>
          <a:endParaRPr lang="en-GB" b="1" dirty="0"/>
        </a:p>
      </dgm:t>
    </dgm:pt>
    <dgm:pt modelId="{9CAFCFD9-41DC-4BCA-A2DB-4FE12B7EB1C1}" type="parTrans" cxnId="{8A9F98C2-E0E1-4ACF-A784-620FED42F280}">
      <dgm:prSet/>
      <dgm:spPr/>
      <dgm:t>
        <a:bodyPr/>
        <a:lstStyle/>
        <a:p>
          <a:endParaRPr lang="en-GB"/>
        </a:p>
      </dgm:t>
    </dgm:pt>
    <dgm:pt modelId="{93E429C4-5275-4A16-BC45-1CE0551C9DFF}" type="sibTrans" cxnId="{8A9F98C2-E0E1-4ACF-A784-620FED42F280}">
      <dgm:prSet/>
      <dgm:spPr/>
      <dgm:t>
        <a:bodyPr/>
        <a:lstStyle/>
        <a:p>
          <a:endParaRPr lang="en-GB"/>
        </a:p>
      </dgm:t>
    </dgm:pt>
    <dgm:pt modelId="{557CE354-969C-498D-86A0-8683AADBA258}">
      <dgm:prSet phldrT="[Text]"/>
      <dgm:spPr>
        <a:solidFill>
          <a:srgbClr val="92D050"/>
        </a:solidFill>
      </dgm:spPr>
      <dgm:t>
        <a:bodyPr/>
        <a:lstStyle/>
        <a:p>
          <a:r>
            <a:rPr lang="en-GB" b="1" dirty="0" smtClean="0"/>
            <a:t>GSICS Research Working Group</a:t>
          </a:r>
          <a:endParaRPr lang="en-GB" b="1" dirty="0"/>
        </a:p>
      </dgm:t>
    </dgm:pt>
    <dgm:pt modelId="{311A8585-A2AB-4AC2-8487-1A4864E3A5CA}" type="parTrans" cxnId="{DEA1E4A9-08E9-420C-A465-02DDD1B26F96}">
      <dgm:prSet/>
      <dgm:spPr/>
      <dgm:t>
        <a:bodyPr/>
        <a:lstStyle/>
        <a:p>
          <a:endParaRPr lang="en-GB"/>
        </a:p>
      </dgm:t>
    </dgm:pt>
    <dgm:pt modelId="{643AD364-E195-49CC-BA95-15EB1B2F665A}" type="sibTrans" cxnId="{DEA1E4A9-08E9-420C-A465-02DDD1B26F96}">
      <dgm:prSet/>
      <dgm:spPr/>
      <dgm:t>
        <a:bodyPr/>
        <a:lstStyle/>
        <a:p>
          <a:endParaRPr lang="en-GB"/>
        </a:p>
      </dgm:t>
    </dgm:pt>
    <dgm:pt modelId="{B6FE41D9-2071-4A18-B0AA-BB6277BDD8DC}">
      <dgm:prSet phldrT="[Text]"/>
      <dgm:spPr>
        <a:solidFill>
          <a:srgbClr val="92D050"/>
        </a:solidFill>
      </dgm:spPr>
      <dgm:t>
        <a:bodyPr/>
        <a:lstStyle/>
        <a:p>
          <a:r>
            <a:rPr lang="en-GB" b="1" dirty="0" smtClean="0"/>
            <a:t>GSICS Data Working Group</a:t>
          </a:r>
          <a:endParaRPr lang="en-GB" b="1" dirty="0"/>
        </a:p>
      </dgm:t>
    </dgm:pt>
    <dgm:pt modelId="{1D931AE9-B218-413B-9CE4-4FEFF5FCD25E}" type="parTrans" cxnId="{9F7022CE-89C1-46AB-A741-6E5B4E23906E}">
      <dgm:prSet/>
      <dgm:spPr/>
      <dgm:t>
        <a:bodyPr/>
        <a:lstStyle/>
        <a:p>
          <a:endParaRPr lang="en-GB"/>
        </a:p>
      </dgm:t>
    </dgm:pt>
    <dgm:pt modelId="{C064E780-1C17-4A71-B86F-1D74C2DFD8FB}" type="sibTrans" cxnId="{9F7022CE-89C1-46AB-A741-6E5B4E23906E}">
      <dgm:prSet/>
      <dgm:spPr/>
      <dgm:t>
        <a:bodyPr/>
        <a:lstStyle/>
        <a:p>
          <a:endParaRPr lang="en-GB"/>
        </a:p>
      </dgm:t>
    </dgm:pt>
    <dgm:pt modelId="{745F9827-BD5B-4BFD-B04A-2B09C1201DCF}">
      <dgm:prSet phldrT="[Text]"/>
      <dgm:spPr>
        <a:solidFill>
          <a:srgbClr val="92D050"/>
        </a:solidFill>
      </dgm:spPr>
      <dgm:t>
        <a:bodyPr/>
        <a:lstStyle/>
        <a:p>
          <a:r>
            <a:rPr lang="en-GB" dirty="0" smtClean="0"/>
            <a:t>UV </a:t>
          </a:r>
          <a:br>
            <a:rPr lang="en-GB" dirty="0" smtClean="0"/>
          </a:br>
          <a:r>
            <a:rPr lang="en-GB" dirty="0" smtClean="0"/>
            <a:t>Sub-Group</a:t>
          </a:r>
          <a:endParaRPr lang="en-GB" dirty="0"/>
        </a:p>
      </dgm:t>
    </dgm:pt>
    <dgm:pt modelId="{12AC806E-ED55-4D77-8EDB-566FC2DFCB98}" type="parTrans" cxnId="{D13FFD3B-E2C5-4B46-ACA4-FD4118BCCCEA}">
      <dgm:prSet/>
      <dgm:spPr/>
      <dgm:t>
        <a:bodyPr/>
        <a:lstStyle/>
        <a:p>
          <a:endParaRPr lang="en-GB"/>
        </a:p>
      </dgm:t>
    </dgm:pt>
    <dgm:pt modelId="{023FE213-271C-47D8-8E16-60B9F075FF7E}" type="sibTrans" cxnId="{D13FFD3B-E2C5-4B46-ACA4-FD4118BCCCEA}">
      <dgm:prSet/>
      <dgm:spPr/>
      <dgm:t>
        <a:bodyPr/>
        <a:lstStyle/>
        <a:p>
          <a:endParaRPr lang="en-GB"/>
        </a:p>
      </dgm:t>
    </dgm:pt>
    <dgm:pt modelId="{BAD0FAE7-F439-48FE-8D56-48A564937B10}">
      <dgm:prSet phldrT="[Text]"/>
      <dgm:spPr>
        <a:solidFill>
          <a:srgbClr val="92D050"/>
        </a:solidFill>
      </dgm:spPr>
      <dgm:t>
        <a:bodyPr/>
        <a:lstStyle/>
        <a:p>
          <a:r>
            <a:rPr lang="en-GB" dirty="0" smtClean="0"/>
            <a:t>IR </a:t>
          </a:r>
          <a:br>
            <a:rPr lang="en-GB" dirty="0" smtClean="0"/>
          </a:br>
          <a:r>
            <a:rPr lang="en-GB" dirty="0" smtClean="0"/>
            <a:t>Sub-Group</a:t>
          </a:r>
          <a:endParaRPr lang="en-GB" dirty="0"/>
        </a:p>
      </dgm:t>
    </dgm:pt>
    <dgm:pt modelId="{13880C4C-DC77-42DB-B27A-8CA0EBECDB36}" type="parTrans" cxnId="{D4FBDA79-D877-4442-960F-C53488554553}">
      <dgm:prSet/>
      <dgm:spPr/>
      <dgm:t>
        <a:bodyPr/>
        <a:lstStyle/>
        <a:p>
          <a:endParaRPr lang="en-GB"/>
        </a:p>
      </dgm:t>
    </dgm:pt>
    <dgm:pt modelId="{BD5758B2-8261-490C-8137-109917B3C8FD}" type="sibTrans" cxnId="{D4FBDA79-D877-4442-960F-C53488554553}">
      <dgm:prSet/>
      <dgm:spPr/>
      <dgm:t>
        <a:bodyPr/>
        <a:lstStyle/>
        <a:p>
          <a:endParaRPr lang="en-GB"/>
        </a:p>
      </dgm:t>
    </dgm:pt>
    <dgm:pt modelId="{4598A3B3-3901-4828-9374-036AFA1FEE7F}">
      <dgm:prSet phldrT="[Text]"/>
      <dgm:spPr>
        <a:gradFill flip="none" rotWithShape="0">
          <a:gsLst>
            <a:gs pos="0">
              <a:schemeClr val="accent6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6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6">
                <a:lumMod val="60000"/>
                <a:lumOff val="40000"/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en-GB" dirty="0" smtClean="0"/>
            <a:t>WGCV IVOS</a:t>
          </a:r>
          <a:endParaRPr lang="en-GB" dirty="0"/>
        </a:p>
      </dgm:t>
    </dgm:pt>
    <dgm:pt modelId="{31FCE2A7-13E8-457A-8A11-F26C808B746B}" type="parTrans" cxnId="{CB803872-A070-46F1-950D-5CB480DD35A6}">
      <dgm:prSet/>
      <dgm:spPr>
        <a:ln>
          <a:prstDash val="dash"/>
        </a:ln>
      </dgm:spPr>
      <dgm:t>
        <a:bodyPr/>
        <a:lstStyle/>
        <a:p>
          <a:endParaRPr lang="en-GB"/>
        </a:p>
      </dgm:t>
    </dgm:pt>
    <dgm:pt modelId="{0A640B1D-9034-4A79-9A67-75B3977B0C11}" type="sibTrans" cxnId="{CB803872-A070-46F1-950D-5CB480DD35A6}">
      <dgm:prSet/>
      <dgm:spPr/>
      <dgm:t>
        <a:bodyPr/>
        <a:lstStyle/>
        <a:p>
          <a:endParaRPr lang="en-GB"/>
        </a:p>
      </dgm:t>
    </dgm:pt>
    <dgm:pt modelId="{58B5E815-58A2-434E-981F-5BD8E0B73075}">
      <dgm:prSet phldrT="[Text]"/>
      <dgm:spPr>
        <a:gradFill flip="none" rotWithShape="0">
          <a:gsLst>
            <a:gs pos="0">
              <a:schemeClr val="accent6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6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6">
                <a:lumMod val="60000"/>
                <a:lumOff val="40000"/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en-GB" dirty="0" smtClean="0"/>
            <a:t>WGCV MWSG</a:t>
          </a:r>
          <a:endParaRPr lang="en-GB" dirty="0"/>
        </a:p>
      </dgm:t>
    </dgm:pt>
    <dgm:pt modelId="{2E378717-0A05-4F46-B6C9-734786EC54B4}" type="parTrans" cxnId="{53A85788-B69B-488C-8669-CD112C726E46}">
      <dgm:prSet/>
      <dgm:spPr>
        <a:ln>
          <a:prstDash val="dash"/>
        </a:ln>
      </dgm:spPr>
      <dgm:t>
        <a:bodyPr/>
        <a:lstStyle/>
        <a:p>
          <a:endParaRPr lang="en-GB"/>
        </a:p>
      </dgm:t>
    </dgm:pt>
    <dgm:pt modelId="{4AEFE9CA-35D0-48B7-91DC-547103D21C10}" type="sibTrans" cxnId="{53A85788-B69B-488C-8669-CD112C726E46}">
      <dgm:prSet/>
      <dgm:spPr/>
      <dgm:t>
        <a:bodyPr/>
        <a:lstStyle/>
        <a:p>
          <a:endParaRPr lang="en-GB"/>
        </a:p>
      </dgm:t>
    </dgm:pt>
    <dgm:pt modelId="{34BCF48E-3B12-4B53-B38E-7546C8C0223D}">
      <dgm:prSet phldrT="[Text]"/>
      <dgm:spPr>
        <a:gradFill flip="none" rotWithShape="0">
          <a:gsLst>
            <a:gs pos="0">
              <a:srgbClr val="00B0F0">
                <a:tint val="66000"/>
                <a:satMod val="160000"/>
              </a:srgbClr>
            </a:gs>
            <a:gs pos="50000">
              <a:srgbClr val="00B0F0">
                <a:tint val="44500"/>
                <a:satMod val="160000"/>
              </a:srgbClr>
            </a:gs>
            <a:gs pos="100000">
              <a:srgbClr val="00B0F0">
                <a:tint val="23500"/>
                <a:satMod val="160000"/>
              </a:srgbClr>
            </a:gs>
          </a:gsLst>
          <a:lin ang="5400000" scaled="1"/>
          <a:tileRect/>
        </a:gradFill>
      </dgm:spPr>
      <dgm:t>
        <a:bodyPr/>
        <a:lstStyle/>
        <a:p>
          <a:r>
            <a:rPr lang="en-GB" dirty="0" smtClean="0"/>
            <a:t>GPM X-CAL</a:t>
          </a:r>
          <a:endParaRPr lang="en-GB" dirty="0"/>
        </a:p>
      </dgm:t>
    </dgm:pt>
    <dgm:pt modelId="{DC2DF1FD-2AC3-44F7-926C-E0DE510EDE67}" type="parTrans" cxnId="{F87EF945-5661-4689-A913-9D82E7E2F591}">
      <dgm:prSet/>
      <dgm:spPr>
        <a:ln>
          <a:prstDash val="dash"/>
        </a:ln>
      </dgm:spPr>
      <dgm:t>
        <a:bodyPr/>
        <a:lstStyle/>
        <a:p>
          <a:endParaRPr lang="en-GB"/>
        </a:p>
      </dgm:t>
    </dgm:pt>
    <dgm:pt modelId="{95DD8AE3-77A3-48FF-B615-842323F07751}" type="sibTrans" cxnId="{F87EF945-5661-4689-A913-9D82E7E2F591}">
      <dgm:prSet/>
      <dgm:spPr/>
      <dgm:t>
        <a:bodyPr/>
        <a:lstStyle/>
        <a:p>
          <a:endParaRPr lang="en-GB"/>
        </a:p>
      </dgm:t>
    </dgm:pt>
    <dgm:pt modelId="{21B48113-FE5D-473B-AF82-228F9253BC02}">
      <dgm:prSet phldrT="[Text]"/>
      <dgm:spPr>
        <a:gradFill flip="none" rotWithShape="0">
          <a:gsLst>
            <a:gs pos="0">
              <a:schemeClr val="accent6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6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6">
                <a:lumMod val="60000"/>
                <a:lumOff val="40000"/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en-GB" dirty="0" smtClean="0"/>
            <a:t>CEOS ACC</a:t>
          </a:r>
        </a:p>
      </dgm:t>
    </dgm:pt>
    <dgm:pt modelId="{E8AC8F8B-BB8B-4BE3-B2C8-14813E230A40}" type="parTrans" cxnId="{6A8C56B8-86E6-4589-884C-349B29889C7F}">
      <dgm:prSet/>
      <dgm:spPr>
        <a:ln w="25400">
          <a:solidFill>
            <a:schemeClr val="tx1"/>
          </a:solidFill>
          <a:prstDash val="dash"/>
        </a:ln>
      </dgm:spPr>
      <dgm:t>
        <a:bodyPr/>
        <a:lstStyle/>
        <a:p>
          <a:endParaRPr lang="en-GB"/>
        </a:p>
      </dgm:t>
    </dgm:pt>
    <dgm:pt modelId="{81473FB0-CF59-4D96-8727-B9C4ABEF3FD4}" type="sibTrans" cxnId="{6A8C56B8-86E6-4589-884C-349B29889C7F}">
      <dgm:prSet/>
      <dgm:spPr/>
      <dgm:t>
        <a:bodyPr/>
        <a:lstStyle/>
        <a:p>
          <a:endParaRPr lang="en-GB"/>
        </a:p>
      </dgm:t>
    </dgm:pt>
    <dgm:pt modelId="{61918A8B-928F-481D-A99A-797914E4D440}">
      <dgm:prSet phldrT="[Text]"/>
      <dgm:spPr>
        <a:gradFill flip="none" rotWithShape="0">
          <a:gsLst>
            <a:gs pos="0">
              <a:schemeClr val="accent6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6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6">
                <a:lumMod val="60000"/>
                <a:lumOff val="40000"/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en-GB" dirty="0" smtClean="0"/>
            <a:t>WGCV ACSG</a:t>
          </a:r>
          <a:endParaRPr lang="en-GB" dirty="0"/>
        </a:p>
      </dgm:t>
    </dgm:pt>
    <dgm:pt modelId="{6681B1E6-440B-4DE0-B81F-0E5A0E98B8A3}" type="parTrans" cxnId="{8FB68588-C176-426E-BC36-55F46291191E}">
      <dgm:prSet/>
      <dgm:spPr>
        <a:ln>
          <a:solidFill>
            <a:schemeClr val="tx1"/>
          </a:solidFill>
          <a:prstDash val="dash"/>
        </a:ln>
      </dgm:spPr>
      <dgm:t>
        <a:bodyPr/>
        <a:lstStyle/>
        <a:p>
          <a:endParaRPr lang="en-GB"/>
        </a:p>
      </dgm:t>
    </dgm:pt>
    <dgm:pt modelId="{02A7FB55-AF78-413B-BBB6-EEF21A54CCF7}" type="sibTrans" cxnId="{8FB68588-C176-426E-BC36-55F46291191E}">
      <dgm:prSet/>
      <dgm:spPr/>
      <dgm:t>
        <a:bodyPr/>
        <a:lstStyle/>
        <a:p>
          <a:endParaRPr lang="en-GB"/>
        </a:p>
      </dgm:t>
    </dgm:pt>
    <dgm:pt modelId="{7B4A3783-ABA4-4BCE-B63B-53D8E43DF01C}">
      <dgm:prSet phldrT="[Text]"/>
      <dgm:spPr>
        <a:solidFill>
          <a:srgbClr val="92D050"/>
        </a:solidFill>
      </dgm:spPr>
      <dgm:t>
        <a:bodyPr/>
        <a:lstStyle/>
        <a:p>
          <a:r>
            <a:rPr lang="en-GB" dirty="0" smtClean="0"/>
            <a:t>VIS/NIR </a:t>
          </a:r>
          <a:br>
            <a:rPr lang="en-GB" dirty="0" smtClean="0"/>
          </a:br>
          <a:r>
            <a:rPr lang="en-GB" dirty="0" smtClean="0"/>
            <a:t>Sub-Group</a:t>
          </a:r>
          <a:endParaRPr lang="en-GB" dirty="0"/>
        </a:p>
      </dgm:t>
    </dgm:pt>
    <dgm:pt modelId="{CA8A42EA-C7A9-44D0-9E37-CA59CA8789A6}" type="parTrans" cxnId="{EB993BFB-D439-4234-ACD3-3039F81618AE}">
      <dgm:prSet/>
      <dgm:spPr/>
      <dgm:t>
        <a:bodyPr/>
        <a:lstStyle/>
        <a:p>
          <a:endParaRPr lang="en-GB"/>
        </a:p>
      </dgm:t>
    </dgm:pt>
    <dgm:pt modelId="{816A5819-A8C6-4C77-9DBC-55222BB4CD90}" type="sibTrans" cxnId="{EB993BFB-D439-4234-ACD3-3039F81618AE}">
      <dgm:prSet/>
      <dgm:spPr/>
      <dgm:t>
        <a:bodyPr/>
        <a:lstStyle/>
        <a:p>
          <a:endParaRPr lang="en-GB"/>
        </a:p>
      </dgm:t>
    </dgm:pt>
    <dgm:pt modelId="{348DE7FB-1C22-41AA-A12C-80BA3FCB5ABA}">
      <dgm:prSet phldrT="[Text]"/>
      <dgm:spPr>
        <a:solidFill>
          <a:srgbClr val="92D050"/>
        </a:solidFill>
      </dgm:spPr>
      <dgm:t>
        <a:bodyPr/>
        <a:lstStyle/>
        <a:p>
          <a:r>
            <a:rPr lang="en-GB" dirty="0" smtClean="0"/>
            <a:t>Microwave Sub-Group</a:t>
          </a:r>
          <a:endParaRPr lang="en-GB" dirty="0"/>
        </a:p>
      </dgm:t>
    </dgm:pt>
    <dgm:pt modelId="{3CF917B7-4094-4917-A36C-1E60DC2D2B66}" type="parTrans" cxnId="{3529D9B8-928E-4D8C-AC9C-E8C86F1278FC}">
      <dgm:prSet/>
      <dgm:spPr/>
      <dgm:t>
        <a:bodyPr/>
        <a:lstStyle/>
        <a:p>
          <a:endParaRPr lang="en-GB"/>
        </a:p>
      </dgm:t>
    </dgm:pt>
    <dgm:pt modelId="{DC2F7B06-B713-491F-8F69-0410958B0C17}" type="sibTrans" cxnId="{3529D9B8-928E-4D8C-AC9C-E8C86F1278FC}">
      <dgm:prSet/>
      <dgm:spPr/>
      <dgm:t>
        <a:bodyPr/>
        <a:lstStyle/>
        <a:p>
          <a:endParaRPr lang="en-GB"/>
        </a:p>
      </dgm:t>
    </dgm:pt>
    <dgm:pt modelId="{ED1A0A91-3915-412D-AA76-2610BDBCC4A9}" type="pres">
      <dgm:prSet presAssocID="{27E2980F-552B-4A1A-B9B6-FA6C23A3AF4C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919A597-6EB8-443B-9666-B773DA58BD40}" type="pres">
      <dgm:prSet presAssocID="{27E2980F-552B-4A1A-B9B6-FA6C23A3AF4C}" presName="hierFlow" presStyleCnt="0"/>
      <dgm:spPr/>
    </dgm:pt>
    <dgm:pt modelId="{87A97B68-CDA3-49B9-B5D1-BD3B9565FF9C}" type="pres">
      <dgm:prSet presAssocID="{27E2980F-552B-4A1A-B9B6-FA6C23A3AF4C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1F3A9A8-5A97-438B-8E24-D06BE2B80E73}" type="pres">
      <dgm:prSet presAssocID="{27782684-790B-4760-9B0A-9D107594E2AC}" presName="Name14" presStyleCnt="0"/>
      <dgm:spPr/>
    </dgm:pt>
    <dgm:pt modelId="{EB556181-2A91-461C-9FE9-2023DFCFF01D}" type="pres">
      <dgm:prSet presAssocID="{27782684-790B-4760-9B0A-9D107594E2AC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758F0C4-D11F-46E3-A44A-E8F8BBF704BF}" type="pres">
      <dgm:prSet presAssocID="{27782684-790B-4760-9B0A-9D107594E2AC}" presName="hierChild2" presStyleCnt="0"/>
      <dgm:spPr/>
    </dgm:pt>
    <dgm:pt modelId="{A1CEFBCF-63D4-4002-BA6C-5041D5A27720}" type="pres">
      <dgm:prSet presAssocID="{9CAFCFD9-41DC-4BCA-A2DB-4FE12B7EB1C1}" presName="Name19" presStyleLbl="parChTrans1D2" presStyleIdx="0" presStyleCnt="3"/>
      <dgm:spPr/>
      <dgm:t>
        <a:bodyPr/>
        <a:lstStyle/>
        <a:p>
          <a:endParaRPr lang="en-GB"/>
        </a:p>
      </dgm:t>
    </dgm:pt>
    <dgm:pt modelId="{45BE5800-E0B3-4162-BBD3-8AD55ABC0ADF}" type="pres">
      <dgm:prSet presAssocID="{F62CF2BB-A131-4A46-A38D-4EE427A3C154}" presName="Name21" presStyleCnt="0"/>
      <dgm:spPr/>
    </dgm:pt>
    <dgm:pt modelId="{1CC7C8D6-8083-4C5B-8849-4524C3E7309C}" type="pres">
      <dgm:prSet presAssocID="{F62CF2BB-A131-4A46-A38D-4EE427A3C154}" presName="level2Shape" presStyleLbl="node2" presStyleIdx="0" presStyleCnt="3"/>
      <dgm:spPr/>
      <dgm:t>
        <a:bodyPr/>
        <a:lstStyle/>
        <a:p>
          <a:endParaRPr lang="en-GB"/>
        </a:p>
      </dgm:t>
    </dgm:pt>
    <dgm:pt modelId="{2CE72C24-2240-46E7-B517-F46BDED6E586}" type="pres">
      <dgm:prSet presAssocID="{F62CF2BB-A131-4A46-A38D-4EE427A3C154}" presName="hierChild3" presStyleCnt="0"/>
      <dgm:spPr/>
    </dgm:pt>
    <dgm:pt modelId="{848E9E0F-C9B3-4EED-8F8C-99C51DB9EA4E}" type="pres">
      <dgm:prSet presAssocID="{311A8585-A2AB-4AC2-8487-1A4864E3A5CA}" presName="Name19" presStyleLbl="parChTrans1D2" presStyleIdx="1" presStyleCnt="3"/>
      <dgm:spPr/>
      <dgm:t>
        <a:bodyPr/>
        <a:lstStyle/>
        <a:p>
          <a:endParaRPr lang="en-GB"/>
        </a:p>
      </dgm:t>
    </dgm:pt>
    <dgm:pt modelId="{E4FF675F-3802-493F-B028-623C11D0EC05}" type="pres">
      <dgm:prSet presAssocID="{557CE354-969C-498D-86A0-8683AADBA258}" presName="Name21" presStyleCnt="0"/>
      <dgm:spPr/>
    </dgm:pt>
    <dgm:pt modelId="{EDA5A753-27DD-421F-BC45-07333D70FAE9}" type="pres">
      <dgm:prSet presAssocID="{557CE354-969C-498D-86A0-8683AADBA258}" presName="level2Shape" presStyleLbl="node2" presStyleIdx="1" presStyleCnt="3"/>
      <dgm:spPr/>
      <dgm:t>
        <a:bodyPr/>
        <a:lstStyle/>
        <a:p>
          <a:endParaRPr lang="en-GB"/>
        </a:p>
      </dgm:t>
    </dgm:pt>
    <dgm:pt modelId="{C0D2D671-91CA-4B17-B99F-6540DB2FDF83}" type="pres">
      <dgm:prSet presAssocID="{557CE354-969C-498D-86A0-8683AADBA258}" presName="hierChild3" presStyleCnt="0"/>
      <dgm:spPr/>
    </dgm:pt>
    <dgm:pt modelId="{380322F4-57BE-4816-807F-E12D5241257A}" type="pres">
      <dgm:prSet presAssocID="{12AC806E-ED55-4D77-8EDB-566FC2DFCB98}" presName="Name19" presStyleLbl="parChTrans1D3" presStyleIdx="0" presStyleCnt="4"/>
      <dgm:spPr/>
      <dgm:t>
        <a:bodyPr/>
        <a:lstStyle/>
        <a:p>
          <a:endParaRPr lang="en-GB"/>
        </a:p>
      </dgm:t>
    </dgm:pt>
    <dgm:pt modelId="{5419D13B-D457-49C3-9097-4B5C614644EF}" type="pres">
      <dgm:prSet presAssocID="{745F9827-BD5B-4BFD-B04A-2B09C1201DCF}" presName="Name21" presStyleCnt="0"/>
      <dgm:spPr/>
    </dgm:pt>
    <dgm:pt modelId="{31BB0742-3710-46C3-9530-D11D16964A7B}" type="pres">
      <dgm:prSet presAssocID="{745F9827-BD5B-4BFD-B04A-2B09C1201DCF}" presName="level2Shape" presStyleLbl="node3" presStyleIdx="0" presStyleCnt="4"/>
      <dgm:spPr/>
      <dgm:t>
        <a:bodyPr/>
        <a:lstStyle/>
        <a:p>
          <a:endParaRPr lang="en-GB"/>
        </a:p>
      </dgm:t>
    </dgm:pt>
    <dgm:pt modelId="{BC892C50-D5AC-408A-8B04-DB81A7716D81}" type="pres">
      <dgm:prSet presAssocID="{745F9827-BD5B-4BFD-B04A-2B09C1201DCF}" presName="hierChild3" presStyleCnt="0"/>
      <dgm:spPr/>
    </dgm:pt>
    <dgm:pt modelId="{387148A4-927B-448B-98C3-E6E65B2B64F2}" type="pres">
      <dgm:prSet presAssocID="{E8AC8F8B-BB8B-4BE3-B2C8-14813E230A40}" presName="Name19" presStyleLbl="parChTrans1D4" presStyleIdx="0" presStyleCnt="5"/>
      <dgm:spPr/>
      <dgm:t>
        <a:bodyPr/>
        <a:lstStyle/>
        <a:p>
          <a:endParaRPr lang="en-GB"/>
        </a:p>
      </dgm:t>
    </dgm:pt>
    <dgm:pt modelId="{38FA6556-112E-4A43-BCA0-FCB1679120DE}" type="pres">
      <dgm:prSet presAssocID="{21B48113-FE5D-473B-AF82-228F9253BC02}" presName="Name21" presStyleCnt="0"/>
      <dgm:spPr/>
    </dgm:pt>
    <dgm:pt modelId="{2373C07A-77FD-4F0B-8412-5CAD97B3BACE}" type="pres">
      <dgm:prSet presAssocID="{21B48113-FE5D-473B-AF82-228F9253BC02}" presName="level2Shape" presStyleLbl="node4" presStyleIdx="0" presStyleCnt="5"/>
      <dgm:spPr/>
      <dgm:t>
        <a:bodyPr/>
        <a:lstStyle/>
        <a:p>
          <a:endParaRPr lang="en-GB"/>
        </a:p>
      </dgm:t>
    </dgm:pt>
    <dgm:pt modelId="{37E28555-BA57-4134-9B8E-7D667A49C1B9}" type="pres">
      <dgm:prSet presAssocID="{21B48113-FE5D-473B-AF82-228F9253BC02}" presName="hierChild3" presStyleCnt="0"/>
      <dgm:spPr/>
    </dgm:pt>
    <dgm:pt modelId="{5A5E28F9-3D69-436E-9A92-AA6BA7D31450}" type="pres">
      <dgm:prSet presAssocID="{6681B1E6-440B-4DE0-B81F-0E5A0E98B8A3}" presName="Name19" presStyleLbl="parChTrans1D4" presStyleIdx="1" presStyleCnt="5"/>
      <dgm:spPr/>
      <dgm:t>
        <a:bodyPr/>
        <a:lstStyle/>
        <a:p>
          <a:endParaRPr lang="en-GB"/>
        </a:p>
      </dgm:t>
    </dgm:pt>
    <dgm:pt modelId="{49190E9D-94EF-4FD2-801B-2E8C0D1566F9}" type="pres">
      <dgm:prSet presAssocID="{61918A8B-928F-481D-A99A-797914E4D440}" presName="Name21" presStyleCnt="0"/>
      <dgm:spPr/>
    </dgm:pt>
    <dgm:pt modelId="{24BCD09D-BB5A-493B-B4D3-FAED6B060446}" type="pres">
      <dgm:prSet presAssocID="{61918A8B-928F-481D-A99A-797914E4D440}" presName="level2Shape" presStyleLbl="node4" presStyleIdx="1" presStyleCnt="5"/>
      <dgm:spPr/>
      <dgm:t>
        <a:bodyPr/>
        <a:lstStyle/>
        <a:p>
          <a:endParaRPr lang="en-GB"/>
        </a:p>
      </dgm:t>
    </dgm:pt>
    <dgm:pt modelId="{022E8673-BB36-4A45-91AC-36D2B4312879}" type="pres">
      <dgm:prSet presAssocID="{61918A8B-928F-481D-A99A-797914E4D440}" presName="hierChild3" presStyleCnt="0"/>
      <dgm:spPr/>
    </dgm:pt>
    <dgm:pt modelId="{96D513FE-8BF4-4854-BAE2-47D418A0EA24}" type="pres">
      <dgm:prSet presAssocID="{CA8A42EA-C7A9-44D0-9E37-CA59CA8789A6}" presName="Name19" presStyleLbl="parChTrans1D3" presStyleIdx="1" presStyleCnt="4"/>
      <dgm:spPr/>
      <dgm:t>
        <a:bodyPr/>
        <a:lstStyle/>
        <a:p>
          <a:endParaRPr lang="en-GB"/>
        </a:p>
      </dgm:t>
    </dgm:pt>
    <dgm:pt modelId="{77DCEE91-BB91-4414-BE19-9AD9DB906ED0}" type="pres">
      <dgm:prSet presAssocID="{7B4A3783-ABA4-4BCE-B63B-53D8E43DF01C}" presName="Name21" presStyleCnt="0"/>
      <dgm:spPr/>
    </dgm:pt>
    <dgm:pt modelId="{5CEA02F6-6E4C-47D7-AE53-9D496D0D1A3D}" type="pres">
      <dgm:prSet presAssocID="{7B4A3783-ABA4-4BCE-B63B-53D8E43DF01C}" presName="level2Shape" presStyleLbl="node3" presStyleIdx="1" presStyleCnt="4"/>
      <dgm:spPr/>
      <dgm:t>
        <a:bodyPr/>
        <a:lstStyle/>
        <a:p>
          <a:endParaRPr lang="en-GB"/>
        </a:p>
      </dgm:t>
    </dgm:pt>
    <dgm:pt modelId="{E06E38BF-7F26-47A8-9745-047EA6B171C7}" type="pres">
      <dgm:prSet presAssocID="{7B4A3783-ABA4-4BCE-B63B-53D8E43DF01C}" presName="hierChild3" presStyleCnt="0"/>
      <dgm:spPr/>
    </dgm:pt>
    <dgm:pt modelId="{A0540E16-FED4-421A-B323-308DA2729327}" type="pres">
      <dgm:prSet presAssocID="{31FCE2A7-13E8-457A-8A11-F26C808B746B}" presName="Name19" presStyleLbl="parChTrans1D4" presStyleIdx="2" presStyleCnt="5"/>
      <dgm:spPr/>
      <dgm:t>
        <a:bodyPr/>
        <a:lstStyle/>
        <a:p>
          <a:endParaRPr lang="en-GB"/>
        </a:p>
      </dgm:t>
    </dgm:pt>
    <dgm:pt modelId="{B5FB8191-9167-4A6F-9285-40ECDB5FB6CA}" type="pres">
      <dgm:prSet presAssocID="{4598A3B3-3901-4828-9374-036AFA1FEE7F}" presName="Name21" presStyleCnt="0"/>
      <dgm:spPr/>
    </dgm:pt>
    <dgm:pt modelId="{22B14F6D-8617-49B8-8BA6-479706863532}" type="pres">
      <dgm:prSet presAssocID="{4598A3B3-3901-4828-9374-036AFA1FEE7F}" presName="level2Shape" presStyleLbl="node4" presStyleIdx="2" presStyleCnt="5" custLinFactNeighborX="-54" custLinFactNeighborY="-6099"/>
      <dgm:spPr/>
      <dgm:t>
        <a:bodyPr/>
        <a:lstStyle/>
        <a:p>
          <a:endParaRPr lang="en-GB"/>
        </a:p>
      </dgm:t>
    </dgm:pt>
    <dgm:pt modelId="{735040D2-52E9-4D4B-8A61-3784299714D7}" type="pres">
      <dgm:prSet presAssocID="{4598A3B3-3901-4828-9374-036AFA1FEE7F}" presName="hierChild3" presStyleCnt="0"/>
      <dgm:spPr/>
    </dgm:pt>
    <dgm:pt modelId="{E043E564-3957-43F0-B8C0-6B1B470DD2B9}" type="pres">
      <dgm:prSet presAssocID="{13880C4C-DC77-42DB-B27A-8CA0EBECDB36}" presName="Name19" presStyleLbl="parChTrans1D3" presStyleIdx="2" presStyleCnt="4"/>
      <dgm:spPr/>
      <dgm:t>
        <a:bodyPr/>
        <a:lstStyle/>
        <a:p>
          <a:endParaRPr lang="en-GB"/>
        </a:p>
      </dgm:t>
    </dgm:pt>
    <dgm:pt modelId="{9FD7B1B6-E391-4086-AC48-E9CECD1AEA1F}" type="pres">
      <dgm:prSet presAssocID="{BAD0FAE7-F439-48FE-8D56-48A564937B10}" presName="Name21" presStyleCnt="0"/>
      <dgm:spPr/>
    </dgm:pt>
    <dgm:pt modelId="{862827D9-C3DD-4DE0-A79A-E8B96C207F19}" type="pres">
      <dgm:prSet presAssocID="{BAD0FAE7-F439-48FE-8D56-48A564937B10}" presName="level2Shape" presStyleLbl="node3" presStyleIdx="2" presStyleCnt="4" custLinFactNeighborX="9320" custLinFactNeighborY="-1"/>
      <dgm:spPr/>
      <dgm:t>
        <a:bodyPr/>
        <a:lstStyle/>
        <a:p>
          <a:endParaRPr lang="en-GB"/>
        </a:p>
      </dgm:t>
    </dgm:pt>
    <dgm:pt modelId="{EF482B81-4862-415B-91AA-9DCF00C924D6}" type="pres">
      <dgm:prSet presAssocID="{BAD0FAE7-F439-48FE-8D56-48A564937B10}" presName="hierChild3" presStyleCnt="0"/>
      <dgm:spPr/>
    </dgm:pt>
    <dgm:pt modelId="{5CE182AC-0210-48C5-9C8E-6FE975553AD4}" type="pres">
      <dgm:prSet presAssocID="{3CF917B7-4094-4917-A36C-1E60DC2D2B66}" presName="Name19" presStyleLbl="parChTrans1D3" presStyleIdx="3" presStyleCnt="4"/>
      <dgm:spPr/>
      <dgm:t>
        <a:bodyPr/>
        <a:lstStyle/>
        <a:p>
          <a:endParaRPr lang="en-GB"/>
        </a:p>
      </dgm:t>
    </dgm:pt>
    <dgm:pt modelId="{7AE6D8EC-A579-4941-BD7D-AC337B010EA4}" type="pres">
      <dgm:prSet presAssocID="{348DE7FB-1C22-41AA-A12C-80BA3FCB5ABA}" presName="Name21" presStyleCnt="0"/>
      <dgm:spPr/>
    </dgm:pt>
    <dgm:pt modelId="{4C1D1463-36DA-4760-8DEB-126908982614}" type="pres">
      <dgm:prSet presAssocID="{348DE7FB-1C22-41AA-A12C-80BA3FCB5ABA}" presName="level2Shape" presStyleLbl="node3" presStyleIdx="3" presStyleCnt="4"/>
      <dgm:spPr/>
      <dgm:t>
        <a:bodyPr/>
        <a:lstStyle/>
        <a:p>
          <a:endParaRPr lang="en-GB"/>
        </a:p>
      </dgm:t>
    </dgm:pt>
    <dgm:pt modelId="{C1923115-B850-4CED-B419-A899406ACF97}" type="pres">
      <dgm:prSet presAssocID="{348DE7FB-1C22-41AA-A12C-80BA3FCB5ABA}" presName="hierChild3" presStyleCnt="0"/>
      <dgm:spPr/>
    </dgm:pt>
    <dgm:pt modelId="{1ECA76A4-3769-45B6-9FC9-2F65D7A33A80}" type="pres">
      <dgm:prSet presAssocID="{2E378717-0A05-4F46-B6C9-734786EC54B4}" presName="Name19" presStyleLbl="parChTrans1D4" presStyleIdx="3" presStyleCnt="5"/>
      <dgm:spPr/>
      <dgm:t>
        <a:bodyPr/>
        <a:lstStyle/>
        <a:p>
          <a:endParaRPr lang="en-GB"/>
        </a:p>
      </dgm:t>
    </dgm:pt>
    <dgm:pt modelId="{50F1EFEC-9C1A-4741-8905-491BEA4C6378}" type="pres">
      <dgm:prSet presAssocID="{58B5E815-58A2-434E-981F-5BD8E0B73075}" presName="Name21" presStyleCnt="0"/>
      <dgm:spPr/>
    </dgm:pt>
    <dgm:pt modelId="{F0490445-FAA9-4DAE-9916-17C19E5B6967}" type="pres">
      <dgm:prSet presAssocID="{58B5E815-58A2-434E-981F-5BD8E0B73075}" presName="level2Shape" presStyleLbl="node4" presStyleIdx="3" presStyleCnt="5" custLinFactNeighborX="21422" custLinFactNeighborY="-1576"/>
      <dgm:spPr/>
      <dgm:t>
        <a:bodyPr/>
        <a:lstStyle/>
        <a:p>
          <a:endParaRPr lang="en-GB"/>
        </a:p>
      </dgm:t>
    </dgm:pt>
    <dgm:pt modelId="{8F6C218C-BEA0-41D4-9018-A814E2FE0C18}" type="pres">
      <dgm:prSet presAssocID="{58B5E815-58A2-434E-981F-5BD8E0B73075}" presName="hierChild3" presStyleCnt="0"/>
      <dgm:spPr/>
    </dgm:pt>
    <dgm:pt modelId="{1C2DEEE1-D32B-4856-AABA-718129D8D787}" type="pres">
      <dgm:prSet presAssocID="{DC2DF1FD-2AC3-44F7-926C-E0DE510EDE67}" presName="Name19" presStyleLbl="parChTrans1D4" presStyleIdx="4" presStyleCnt="5"/>
      <dgm:spPr/>
      <dgm:t>
        <a:bodyPr/>
        <a:lstStyle/>
        <a:p>
          <a:endParaRPr lang="en-GB"/>
        </a:p>
      </dgm:t>
    </dgm:pt>
    <dgm:pt modelId="{39C6A64C-2835-41AF-A62C-09420C3930D3}" type="pres">
      <dgm:prSet presAssocID="{34BCF48E-3B12-4B53-B38E-7546C8C0223D}" presName="Name21" presStyleCnt="0"/>
      <dgm:spPr/>
    </dgm:pt>
    <dgm:pt modelId="{10418786-886F-4630-B966-1315BFC79BBB}" type="pres">
      <dgm:prSet presAssocID="{34BCF48E-3B12-4B53-B38E-7546C8C0223D}" presName="level2Shape" presStyleLbl="node4" presStyleIdx="4" presStyleCnt="5" custLinFactNeighborX="67650"/>
      <dgm:spPr/>
      <dgm:t>
        <a:bodyPr/>
        <a:lstStyle/>
        <a:p>
          <a:endParaRPr lang="en-GB"/>
        </a:p>
      </dgm:t>
    </dgm:pt>
    <dgm:pt modelId="{DC93BBB2-0882-4C29-84DB-F18888F85BC8}" type="pres">
      <dgm:prSet presAssocID="{34BCF48E-3B12-4B53-B38E-7546C8C0223D}" presName="hierChild3" presStyleCnt="0"/>
      <dgm:spPr/>
    </dgm:pt>
    <dgm:pt modelId="{785E11EE-5A08-41F1-BB0F-024A0F91D569}" type="pres">
      <dgm:prSet presAssocID="{1D931AE9-B218-413B-9CE4-4FEFF5FCD25E}" presName="Name19" presStyleLbl="parChTrans1D2" presStyleIdx="2" presStyleCnt="3"/>
      <dgm:spPr/>
      <dgm:t>
        <a:bodyPr/>
        <a:lstStyle/>
        <a:p>
          <a:endParaRPr lang="en-GB"/>
        </a:p>
      </dgm:t>
    </dgm:pt>
    <dgm:pt modelId="{B479CA27-A218-4C40-8912-6464AACF6AE9}" type="pres">
      <dgm:prSet presAssocID="{B6FE41D9-2071-4A18-B0AA-BB6277BDD8DC}" presName="Name21" presStyleCnt="0"/>
      <dgm:spPr/>
    </dgm:pt>
    <dgm:pt modelId="{58ED0F4A-ACB6-4D52-B857-1E2275A94F7D}" type="pres">
      <dgm:prSet presAssocID="{B6FE41D9-2071-4A18-B0AA-BB6277BDD8DC}" presName="level2Shape" presStyleLbl="node2" presStyleIdx="2" presStyleCnt="3"/>
      <dgm:spPr/>
      <dgm:t>
        <a:bodyPr/>
        <a:lstStyle/>
        <a:p>
          <a:endParaRPr lang="en-GB"/>
        </a:p>
      </dgm:t>
    </dgm:pt>
    <dgm:pt modelId="{23541813-CF2D-4E5A-B3CF-3D2CD02AB065}" type="pres">
      <dgm:prSet presAssocID="{B6FE41D9-2071-4A18-B0AA-BB6277BDD8DC}" presName="hierChild3" presStyleCnt="0"/>
      <dgm:spPr/>
    </dgm:pt>
    <dgm:pt modelId="{F65C0906-FE99-40D9-89C5-1F44C517E50C}" type="pres">
      <dgm:prSet presAssocID="{27E2980F-552B-4A1A-B9B6-FA6C23A3AF4C}" presName="bgShapesFlow" presStyleCnt="0"/>
      <dgm:spPr/>
    </dgm:pt>
  </dgm:ptLst>
  <dgm:cxnLst>
    <dgm:cxn modelId="{6A8C56B8-86E6-4589-884C-349B29889C7F}" srcId="{745F9827-BD5B-4BFD-B04A-2B09C1201DCF}" destId="{21B48113-FE5D-473B-AF82-228F9253BC02}" srcOrd="0" destOrd="0" parTransId="{E8AC8F8B-BB8B-4BE3-B2C8-14813E230A40}" sibTransId="{81473FB0-CF59-4D96-8727-B9C4ABEF3FD4}"/>
    <dgm:cxn modelId="{38EF0393-3FA6-428C-9785-A894A01AE3DB}" type="presOf" srcId="{13880C4C-DC77-42DB-B27A-8CA0EBECDB36}" destId="{E043E564-3957-43F0-B8C0-6B1B470DD2B9}" srcOrd="0" destOrd="0" presId="urn:microsoft.com/office/officeart/2005/8/layout/hierarchy6"/>
    <dgm:cxn modelId="{A9655FC3-791C-4CDB-B561-4D05AFABA70D}" type="presOf" srcId="{6681B1E6-440B-4DE0-B81F-0E5A0E98B8A3}" destId="{5A5E28F9-3D69-436E-9A92-AA6BA7D31450}" srcOrd="0" destOrd="0" presId="urn:microsoft.com/office/officeart/2005/8/layout/hierarchy6"/>
    <dgm:cxn modelId="{D13FFD3B-E2C5-4B46-ACA4-FD4118BCCCEA}" srcId="{557CE354-969C-498D-86A0-8683AADBA258}" destId="{745F9827-BD5B-4BFD-B04A-2B09C1201DCF}" srcOrd="0" destOrd="0" parTransId="{12AC806E-ED55-4D77-8EDB-566FC2DFCB98}" sibTransId="{023FE213-271C-47D8-8E16-60B9F075FF7E}"/>
    <dgm:cxn modelId="{8FB68588-C176-426E-BC36-55F46291191E}" srcId="{745F9827-BD5B-4BFD-B04A-2B09C1201DCF}" destId="{61918A8B-928F-481D-A99A-797914E4D440}" srcOrd="1" destOrd="0" parTransId="{6681B1E6-440B-4DE0-B81F-0E5A0E98B8A3}" sibTransId="{02A7FB55-AF78-413B-BBB6-EEF21A54CCF7}"/>
    <dgm:cxn modelId="{4F7B5A5C-7203-4808-8D04-07E0812C9D8D}" type="presOf" srcId="{CA8A42EA-C7A9-44D0-9E37-CA59CA8789A6}" destId="{96D513FE-8BF4-4854-BAE2-47D418A0EA24}" srcOrd="0" destOrd="0" presId="urn:microsoft.com/office/officeart/2005/8/layout/hierarchy6"/>
    <dgm:cxn modelId="{A5E68592-E668-4229-9F7A-33B2664FF1C5}" type="presOf" srcId="{B6FE41D9-2071-4A18-B0AA-BB6277BDD8DC}" destId="{58ED0F4A-ACB6-4D52-B857-1E2275A94F7D}" srcOrd="0" destOrd="0" presId="urn:microsoft.com/office/officeart/2005/8/layout/hierarchy6"/>
    <dgm:cxn modelId="{AF7076BA-B9C7-486F-B2E9-C3951EE73680}" type="presOf" srcId="{34BCF48E-3B12-4B53-B38E-7546C8C0223D}" destId="{10418786-886F-4630-B966-1315BFC79BBB}" srcOrd="0" destOrd="0" presId="urn:microsoft.com/office/officeart/2005/8/layout/hierarchy6"/>
    <dgm:cxn modelId="{84B12542-C301-4C4D-9477-30F0AB637609}" type="presOf" srcId="{7B4A3783-ABA4-4BCE-B63B-53D8E43DF01C}" destId="{5CEA02F6-6E4C-47D7-AE53-9D496D0D1A3D}" srcOrd="0" destOrd="0" presId="urn:microsoft.com/office/officeart/2005/8/layout/hierarchy6"/>
    <dgm:cxn modelId="{3529D9B8-928E-4D8C-AC9C-E8C86F1278FC}" srcId="{557CE354-969C-498D-86A0-8683AADBA258}" destId="{348DE7FB-1C22-41AA-A12C-80BA3FCB5ABA}" srcOrd="3" destOrd="0" parTransId="{3CF917B7-4094-4917-A36C-1E60DC2D2B66}" sibTransId="{DC2F7B06-B713-491F-8F69-0410958B0C17}"/>
    <dgm:cxn modelId="{74557ADC-7AD7-467F-9C67-C3BD964283F8}" type="presOf" srcId="{557CE354-969C-498D-86A0-8683AADBA258}" destId="{EDA5A753-27DD-421F-BC45-07333D70FAE9}" srcOrd="0" destOrd="0" presId="urn:microsoft.com/office/officeart/2005/8/layout/hierarchy6"/>
    <dgm:cxn modelId="{8E7456DE-BF01-4012-87A4-49B3E64B8ADF}" type="presOf" srcId="{745F9827-BD5B-4BFD-B04A-2B09C1201DCF}" destId="{31BB0742-3710-46C3-9530-D11D16964A7B}" srcOrd="0" destOrd="0" presId="urn:microsoft.com/office/officeart/2005/8/layout/hierarchy6"/>
    <dgm:cxn modelId="{53A85788-B69B-488C-8669-CD112C726E46}" srcId="{348DE7FB-1C22-41AA-A12C-80BA3FCB5ABA}" destId="{58B5E815-58A2-434E-981F-5BD8E0B73075}" srcOrd="0" destOrd="0" parTransId="{2E378717-0A05-4F46-B6C9-734786EC54B4}" sibTransId="{4AEFE9CA-35D0-48B7-91DC-547103D21C10}"/>
    <dgm:cxn modelId="{C6F81DC9-D582-401F-B59C-B2937443B567}" type="presOf" srcId="{27E2980F-552B-4A1A-B9B6-FA6C23A3AF4C}" destId="{ED1A0A91-3915-412D-AA76-2610BDBCC4A9}" srcOrd="0" destOrd="0" presId="urn:microsoft.com/office/officeart/2005/8/layout/hierarchy6"/>
    <dgm:cxn modelId="{81F73EA9-E354-4E3C-939A-F2B7B78ED57E}" type="presOf" srcId="{F62CF2BB-A131-4A46-A38D-4EE427A3C154}" destId="{1CC7C8D6-8083-4C5B-8849-4524C3E7309C}" srcOrd="0" destOrd="0" presId="urn:microsoft.com/office/officeart/2005/8/layout/hierarchy6"/>
    <dgm:cxn modelId="{B53BE9FC-B188-457C-BF17-DE9A18FF0630}" type="presOf" srcId="{311A8585-A2AB-4AC2-8487-1A4864E3A5CA}" destId="{848E9E0F-C9B3-4EED-8F8C-99C51DB9EA4E}" srcOrd="0" destOrd="0" presId="urn:microsoft.com/office/officeart/2005/8/layout/hierarchy6"/>
    <dgm:cxn modelId="{30040564-2580-4A96-8C78-42E374992120}" type="presOf" srcId="{BAD0FAE7-F439-48FE-8D56-48A564937B10}" destId="{862827D9-C3DD-4DE0-A79A-E8B96C207F19}" srcOrd="0" destOrd="0" presId="urn:microsoft.com/office/officeart/2005/8/layout/hierarchy6"/>
    <dgm:cxn modelId="{638DD42B-BABB-42BD-8501-4392771395B6}" type="presOf" srcId="{21B48113-FE5D-473B-AF82-228F9253BC02}" destId="{2373C07A-77FD-4F0B-8412-5CAD97B3BACE}" srcOrd="0" destOrd="0" presId="urn:microsoft.com/office/officeart/2005/8/layout/hierarchy6"/>
    <dgm:cxn modelId="{8A9F98C2-E0E1-4ACF-A784-620FED42F280}" srcId="{27782684-790B-4760-9B0A-9D107594E2AC}" destId="{F62CF2BB-A131-4A46-A38D-4EE427A3C154}" srcOrd="0" destOrd="0" parTransId="{9CAFCFD9-41DC-4BCA-A2DB-4FE12B7EB1C1}" sibTransId="{93E429C4-5275-4A16-BC45-1CE0551C9DFF}"/>
    <dgm:cxn modelId="{E6E6455C-BA01-4DE5-995C-BD3AA8FD616A}" type="presOf" srcId="{31FCE2A7-13E8-457A-8A11-F26C808B746B}" destId="{A0540E16-FED4-421A-B323-308DA2729327}" srcOrd="0" destOrd="0" presId="urn:microsoft.com/office/officeart/2005/8/layout/hierarchy6"/>
    <dgm:cxn modelId="{CE5F6996-AF84-40E5-B1F3-99423AB0421C}" type="presOf" srcId="{4598A3B3-3901-4828-9374-036AFA1FEE7F}" destId="{22B14F6D-8617-49B8-8BA6-479706863532}" srcOrd="0" destOrd="0" presId="urn:microsoft.com/office/officeart/2005/8/layout/hierarchy6"/>
    <dgm:cxn modelId="{CB803872-A070-46F1-950D-5CB480DD35A6}" srcId="{7B4A3783-ABA4-4BCE-B63B-53D8E43DF01C}" destId="{4598A3B3-3901-4828-9374-036AFA1FEE7F}" srcOrd="0" destOrd="0" parTransId="{31FCE2A7-13E8-457A-8A11-F26C808B746B}" sibTransId="{0A640B1D-9034-4A79-9A67-75B3977B0C11}"/>
    <dgm:cxn modelId="{9F7022CE-89C1-46AB-A741-6E5B4E23906E}" srcId="{27782684-790B-4760-9B0A-9D107594E2AC}" destId="{B6FE41D9-2071-4A18-B0AA-BB6277BDD8DC}" srcOrd="2" destOrd="0" parTransId="{1D931AE9-B218-413B-9CE4-4FEFF5FCD25E}" sibTransId="{C064E780-1C17-4A71-B86F-1D74C2DFD8FB}"/>
    <dgm:cxn modelId="{4B664646-122F-47CA-8E73-882DFBD4890B}" type="presOf" srcId="{2E378717-0A05-4F46-B6C9-734786EC54B4}" destId="{1ECA76A4-3769-45B6-9FC9-2F65D7A33A80}" srcOrd="0" destOrd="0" presId="urn:microsoft.com/office/officeart/2005/8/layout/hierarchy6"/>
    <dgm:cxn modelId="{88661F9E-FA29-4C31-9152-FE75ECED0B08}" type="presOf" srcId="{E8AC8F8B-BB8B-4BE3-B2C8-14813E230A40}" destId="{387148A4-927B-448B-98C3-E6E65B2B64F2}" srcOrd="0" destOrd="0" presId="urn:microsoft.com/office/officeart/2005/8/layout/hierarchy6"/>
    <dgm:cxn modelId="{9A10BEA6-DEA3-4A33-8422-3A15310DC486}" type="presOf" srcId="{9CAFCFD9-41DC-4BCA-A2DB-4FE12B7EB1C1}" destId="{A1CEFBCF-63D4-4002-BA6C-5041D5A27720}" srcOrd="0" destOrd="0" presId="urn:microsoft.com/office/officeart/2005/8/layout/hierarchy6"/>
    <dgm:cxn modelId="{AAE683C4-9D70-42DB-AE1E-CB5CD1B584B8}" type="presOf" srcId="{1D931AE9-B218-413B-9CE4-4FEFF5FCD25E}" destId="{785E11EE-5A08-41F1-BB0F-024A0F91D569}" srcOrd="0" destOrd="0" presId="urn:microsoft.com/office/officeart/2005/8/layout/hierarchy6"/>
    <dgm:cxn modelId="{B6CDDBD2-5157-46C3-B4E9-10FA73B0B680}" type="presOf" srcId="{12AC806E-ED55-4D77-8EDB-566FC2DFCB98}" destId="{380322F4-57BE-4816-807F-E12D5241257A}" srcOrd="0" destOrd="0" presId="urn:microsoft.com/office/officeart/2005/8/layout/hierarchy6"/>
    <dgm:cxn modelId="{A104207D-83B9-402C-A3AA-C5DB6A6743FA}" type="presOf" srcId="{58B5E815-58A2-434E-981F-5BD8E0B73075}" destId="{F0490445-FAA9-4DAE-9916-17C19E5B6967}" srcOrd="0" destOrd="0" presId="urn:microsoft.com/office/officeart/2005/8/layout/hierarchy6"/>
    <dgm:cxn modelId="{DEA1E4A9-08E9-420C-A465-02DDD1B26F96}" srcId="{27782684-790B-4760-9B0A-9D107594E2AC}" destId="{557CE354-969C-498D-86A0-8683AADBA258}" srcOrd="1" destOrd="0" parTransId="{311A8585-A2AB-4AC2-8487-1A4864E3A5CA}" sibTransId="{643AD364-E195-49CC-BA95-15EB1B2F665A}"/>
    <dgm:cxn modelId="{AF39C0BD-22C7-4781-950A-085E8468620F}" type="presOf" srcId="{3CF917B7-4094-4917-A36C-1E60DC2D2B66}" destId="{5CE182AC-0210-48C5-9C8E-6FE975553AD4}" srcOrd="0" destOrd="0" presId="urn:microsoft.com/office/officeart/2005/8/layout/hierarchy6"/>
    <dgm:cxn modelId="{F87EF945-5661-4689-A913-9D82E7E2F591}" srcId="{348DE7FB-1C22-41AA-A12C-80BA3FCB5ABA}" destId="{34BCF48E-3B12-4B53-B38E-7546C8C0223D}" srcOrd="1" destOrd="0" parTransId="{DC2DF1FD-2AC3-44F7-926C-E0DE510EDE67}" sibTransId="{95DD8AE3-77A3-48FF-B615-842323F07751}"/>
    <dgm:cxn modelId="{2D385DD8-B963-472D-AAA7-179066F7AAC0}" type="presOf" srcId="{348DE7FB-1C22-41AA-A12C-80BA3FCB5ABA}" destId="{4C1D1463-36DA-4760-8DEB-126908982614}" srcOrd="0" destOrd="0" presId="urn:microsoft.com/office/officeart/2005/8/layout/hierarchy6"/>
    <dgm:cxn modelId="{C5A053EF-9A7D-4E42-99DD-787F75B81C9D}" type="presOf" srcId="{61918A8B-928F-481D-A99A-797914E4D440}" destId="{24BCD09D-BB5A-493B-B4D3-FAED6B060446}" srcOrd="0" destOrd="0" presId="urn:microsoft.com/office/officeart/2005/8/layout/hierarchy6"/>
    <dgm:cxn modelId="{E92710BA-59D0-434D-BABC-A914E2E505C9}" type="presOf" srcId="{DC2DF1FD-2AC3-44F7-926C-E0DE510EDE67}" destId="{1C2DEEE1-D32B-4856-AABA-718129D8D787}" srcOrd="0" destOrd="0" presId="urn:microsoft.com/office/officeart/2005/8/layout/hierarchy6"/>
    <dgm:cxn modelId="{D4FBDA79-D877-4442-960F-C53488554553}" srcId="{557CE354-969C-498D-86A0-8683AADBA258}" destId="{BAD0FAE7-F439-48FE-8D56-48A564937B10}" srcOrd="2" destOrd="0" parTransId="{13880C4C-DC77-42DB-B27A-8CA0EBECDB36}" sibTransId="{BD5758B2-8261-490C-8137-109917B3C8FD}"/>
    <dgm:cxn modelId="{EB993BFB-D439-4234-ACD3-3039F81618AE}" srcId="{557CE354-969C-498D-86A0-8683AADBA258}" destId="{7B4A3783-ABA4-4BCE-B63B-53D8E43DF01C}" srcOrd="1" destOrd="0" parTransId="{CA8A42EA-C7A9-44D0-9E37-CA59CA8789A6}" sibTransId="{816A5819-A8C6-4C77-9DBC-55222BB4CD90}"/>
    <dgm:cxn modelId="{3EB07BB7-1FBB-4E30-997A-47ED4DEFBC7C}" srcId="{27E2980F-552B-4A1A-B9B6-FA6C23A3AF4C}" destId="{27782684-790B-4760-9B0A-9D107594E2AC}" srcOrd="0" destOrd="0" parTransId="{FEC727C1-9ACB-4E82-A3DB-82A69E0A01EF}" sibTransId="{413E1536-1C2E-436D-9C02-5C85F1016F37}"/>
    <dgm:cxn modelId="{07E0928F-3E14-4B27-A38F-227CE30D246C}" type="presOf" srcId="{27782684-790B-4760-9B0A-9D107594E2AC}" destId="{EB556181-2A91-461C-9FE9-2023DFCFF01D}" srcOrd="0" destOrd="0" presId="urn:microsoft.com/office/officeart/2005/8/layout/hierarchy6"/>
    <dgm:cxn modelId="{266ED551-CD18-479B-9772-726032FE48C2}" type="presParOf" srcId="{ED1A0A91-3915-412D-AA76-2610BDBCC4A9}" destId="{9919A597-6EB8-443B-9666-B773DA58BD40}" srcOrd="0" destOrd="0" presId="urn:microsoft.com/office/officeart/2005/8/layout/hierarchy6"/>
    <dgm:cxn modelId="{120A5D5F-B8AF-4DC6-8C60-DAD276F21240}" type="presParOf" srcId="{9919A597-6EB8-443B-9666-B773DA58BD40}" destId="{87A97B68-CDA3-49B9-B5D1-BD3B9565FF9C}" srcOrd="0" destOrd="0" presId="urn:microsoft.com/office/officeart/2005/8/layout/hierarchy6"/>
    <dgm:cxn modelId="{12EA7E7F-94D4-4F7E-96D9-98848DCC708B}" type="presParOf" srcId="{87A97B68-CDA3-49B9-B5D1-BD3B9565FF9C}" destId="{A1F3A9A8-5A97-438B-8E24-D06BE2B80E73}" srcOrd="0" destOrd="0" presId="urn:microsoft.com/office/officeart/2005/8/layout/hierarchy6"/>
    <dgm:cxn modelId="{E24B83BD-39C4-4FE6-B0AF-BEC49E463EB4}" type="presParOf" srcId="{A1F3A9A8-5A97-438B-8E24-D06BE2B80E73}" destId="{EB556181-2A91-461C-9FE9-2023DFCFF01D}" srcOrd="0" destOrd="0" presId="urn:microsoft.com/office/officeart/2005/8/layout/hierarchy6"/>
    <dgm:cxn modelId="{50FF639D-2230-4B67-9393-2F9047D14FAA}" type="presParOf" srcId="{A1F3A9A8-5A97-438B-8E24-D06BE2B80E73}" destId="{5758F0C4-D11F-46E3-A44A-E8F8BBF704BF}" srcOrd="1" destOrd="0" presId="urn:microsoft.com/office/officeart/2005/8/layout/hierarchy6"/>
    <dgm:cxn modelId="{75948C99-49FC-4B82-8761-A7CA680C9B1C}" type="presParOf" srcId="{5758F0C4-D11F-46E3-A44A-E8F8BBF704BF}" destId="{A1CEFBCF-63D4-4002-BA6C-5041D5A27720}" srcOrd="0" destOrd="0" presId="urn:microsoft.com/office/officeart/2005/8/layout/hierarchy6"/>
    <dgm:cxn modelId="{478AE51E-70BC-4C99-AD3E-E3A856A0CE18}" type="presParOf" srcId="{5758F0C4-D11F-46E3-A44A-E8F8BBF704BF}" destId="{45BE5800-E0B3-4162-BBD3-8AD55ABC0ADF}" srcOrd="1" destOrd="0" presId="urn:microsoft.com/office/officeart/2005/8/layout/hierarchy6"/>
    <dgm:cxn modelId="{F9ED8BA9-B00B-429F-AE2C-19C7890FA0FA}" type="presParOf" srcId="{45BE5800-E0B3-4162-BBD3-8AD55ABC0ADF}" destId="{1CC7C8D6-8083-4C5B-8849-4524C3E7309C}" srcOrd="0" destOrd="0" presId="urn:microsoft.com/office/officeart/2005/8/layout/hierarchy6"/>
    <dgm:cxn modelId="{05E4D92E-3ACB-4761-9E7F-0F36A1DF7556}" type="presParOf" srcId="{45BE5800-E0B3-4162-BBD3-8AD55ABC0ADF}" destId="{2CE72C24-2240-46E7-B517-F46BDED6E586}" srcOrd="1" destOrd="0" presId="urn:microsoft.com/office/officeart/2005/8/layout/hierarchy6"/>
    <dgm:cxn modelId="{A17BF6CE-AA54-4AC0-9BF4-F33E2BDF4FD7}" type="presParOf" srcId="{5758F0C4-D11F-46E3-A44A-E8F8BBF704BF}" destId="{848E9E0F-C9B3-4EED-8F8C-99C51DB9EA4E}" srcOrd="2" destOrd="0" presId="urn:microsoft.com/office/officeart/2005/8/layout/hierarchy6"/>
    <dgm:cxn modelId="{B93B52E7-B406-4650-9C35-BB96241D2B2E}" type="presParOf" srcId="{5758F0C4-D11F-46E3-A44A-E8F8BBF704BF}" destId="{E4FF675F-3802-493F-B028-623C11D0EC05}" srcOrd="3" destOrd="0" presId="urn:microsoft.com/office/officeart/2005/8/layout/hierarchy6"/>
    <dgm:cxn modelId="{03BE22FB-9BBD-4A97-9997-3756F75C9569}" type="presParOf" srcId="{E4FF675F-3802-493F-B028-623C11D0EC05}" destId="{EDA5A753-27DD-421F-BC45-07333D70FAE9}" srcOrd="0" destOrd="0" presId="urn:microsoft.com/office/officeart/2005/8/layout/hierarchy6"/>
    <dgm:cxn modelId="{5B018B39-8143-44EC-B00D-48723C1D5DCD}" type="presParOf" srcId="{E4FF675F-3802-493F-B028-623C11D0EC05}" destId="{C0D2D671-91CA-4B17-B99F-6540DB2FDF83}" srcOrd="1" destOrd="0" presId="urn:microsoft.com/office/officeart/2005/8/layout/hierarchy6"/>
    <dgm:cxn modelId="{E4FA2AEF-A2EA-443A-9CDF-E8DA94615BED}" type="presParOf" srcId="{C0D2D671-91CA-4B17-B99F-6540DB2FDF83}" destId="{380322F4-57BE-4816-807F-E12D5241257A}" srcOrd="0" destOrd="0" presId="urn:microsoft.com/office/officeart/2005/8/layout/hierarchy6"/>
    <dgm:cxn modelId="{5BA7C57A-C410-42B0-93DE-48CEEB8FEB15}" type="presParOf" srcId="{C0D2D671-91CA-4B17-B99F-6540DB2FDF83}" destId="{5419D13B-D457-49C3-9097-4B5C614644EF}" srcOrd="1" destOrd="0" presId="urn:microsoft.com/office/officeart/2005/8/layout/hierarchy6"/>
    <dgm:cxn modelId="{986378C1-DCDA-40D8-ABFD-6A01B10D3C82}" type="presParOf" srcId="{5419D13B-D457-49C3-9097-4B5C614644EF}" destId="{31BB0742-3710-46C3-9530-D11D16964A7B}" srcOrd="0" destOrd="0" presId="urn:microsoft.com/office/officeart/2005/8/layout/hierarchy6"/>
    <dgm:cxn modelId="{25A6F911-59A1-4E83-B3F2-418FB2A871E0}" type="presParOf" srcId="{5419D13B-D457-49C3-9097-4B5C614644EF}" destId="{BC892C50-D5AC-408A-8B04-DB81A7716D81}" srcOrd="1" destOrd="0" presId="urn:microsoft.com/office/officeart/2005/8/layout/hierarchy6"/>
    <dgm:cxn modelId="{DBFE1456-4836-48B9-A9C5-1ED5791DF7F3}" type="presParOf" srcId="{BC892C50-D5AC-408A-8B04-DB81A7716D81}" destId="{387148A4-927B-448B-98C3-E6E65B2B64F2}" srcOrd="0" destOrd="0" presId="urn:microsoft.com/office/officeart/2005/8/layout/hierarchy6"/>
    <dgm:cxn modelId="{E981783C-4169-44E2-9036-64477AC21764}" type="presParOf" srcId="{BC892C50-D5AC-408A-8B04-DB81A7716D81}" destId="{38FA6556-112E-4A43-BCA0-FCB1679120DE}" srcOrd="1" destOrd="0" presId="urn:microsoft.com/office/officeart/2005/8/layout/hierarchy6"/>
    <dgm:cxn modelId="{BEB988AD-564A-4242-A085-ADDFEA1B90ED}" type="presParOf" srcId="{38FA6556-112E-4A43-BCA0-FCB1679120DE}" destId="{2373C07A-77FD-4F0B-8412-5CAD97B3BACE}" srcOrd="0" destOrd="0" presId="urn:microsoft.com/office/officeart/2005/8/layout/hierarchy6"/>
    <dgm:cxn modelId="{6BE52B47-320A-4C7C-A35F-EBE6BCBDCC04}" type="presParOf" srcId="{38FA6556-112E-4A43-BCA0-FCB1679120DE}" destId="{37E28555-BA57-4134-9B8E-7D667A49C1B9}" srcOrd="1" destOrd="0" presId="urn:microsoft.com/office/officeart/2005/8/layout/hierarchy6"/>
    <dgm:cxn modelId="{5EA729B1-AE1E-4EB4-832C-A6D202390379}" type="presParOf" srcId="{BC892C50-D5AC-408A-8B04-DB81A7716D81}" destId="{5A5E28F9-3D69-436E-9A92-AA6BA7D31450}" srcOrd="2" destOrd="0" presId="urn:microsoft.com/office/officeart/2005/8/layout/hierarchy6"/>
    <dgm:cxn modelId="{8ABD1556-DA76-4696-AEF5-FB6446B48BD2}" type="presParOf" srcId="{BC892C50-D5AC-408A-8B04-DB81A7716D81}" destId="{49190E9D-94EF-4FD2-801B-2E8C0D1566F9}" srcOrd="3" destOrd="0" presId="urn:microsoft.com/office/officeart/2005/8/layout/hierarchy6"/>
    <dgm:cxn modelId="{BD87AF68-63CF-49A9-9A01-DB372B171E8B}" type="presParOf" srcId="{49190E9D-94EF-4FD2-801B-2E8C0D1566F9}" destId="{24BCD09D-BB5A-493B-B4D3-FAED6B060446}" srcOrd="0" destOrd="0" presId="urn:microsoft.com/office/officeart/2005/8/layout/hierarchy6"/>
    <dgm:cxn modelId="{9B894EE3-FADA-4208-B44B-518DDBBDDC8F}" type="presParOf" srcId="{49190E9D-94EF-4FD2-801B-2E8C0D1566F9}" destId="{022E8673-BB36-4A45-91AC-36D2B4312879}" srcOrd="1" destOrd="0" presId="urn:microsoft.com/office/officeart/2005/8/layout/hierarchy6"/>
    <dgm:cxn modelId="{3DDC24AA-FBFB-4EB2-AD10-74FE62906D3B}" type="presParOf" srcId="{C0D2D671-91CA-4B17-B99F-6540DB2FDF83}" destId="{96D513FE-8BF4-4854-BAE2-47D418A0EA24}" srcOrd="2" destOrd="0" presId="urn:microsoft.com/office/officeart/2005/8/layout/hierarchy6"/>
    <dgm:cxn modelId="{CADCA939-A76A-47ED-86E3-217D0BD4C057}" type="presParOf" srcId="{C0D2D671-91CA-4B17-B99F-6540DB2FDF83}" destId="{77DCEE91-BB91-4414-BE19-9AD9DB906ED0}" srcOrd="3" destOrd="0" presId="urn:microsoft.com/office/officeart/2005/8/layout/hierarchy6"/>
    <dgm:cxn modelId="{D2D38BA2-9E81-4E03-AAB7-9F870D475529}" type="presParOf" srcId="{77DCEE91-BB91-4414-BE19-9AD9DB906ED0}" destId="{5CEA02F6-6E4C-47D7-AE53-9D496D0D1A3D}" srcOrd="0" destOrd="0" presId="urn:microsoft.com/office/officeart/2005/8/layout/hierarchy6"/>
    <dgm:cxn modelId="{CFF29D69-7C1B-4D43-B57E-BDD01C531F7D}" type="presParOf" srcId="{77DCEE91-BB91-4414-BE19-9AD9DB906ED0}" destId="{E06E38BF-7F26-47A8-9745-047EA6B171C7}" srcOrd="1" destOrd="0" presId="urn:microsoft.com/office/officeart/2005/8/layout/hierarchy6"/>
    <dgm:cxn modelId="{6AE624DB-4C8F-4BF6-ACCE-B1281B1DD4F5}" type="presParOf" srcId="{E06E38BF-7F26-47A8-9745-047EA6B171C7}" destId="{A0540E16-FED4-421A-B323-308DA2729327}" srcOrd="0" destOrd="0" presId="urn:microsoft.com/office/officeart/2005/8/layout/hierarchy6"/>
    <dgm:cxn modelId="{16FCAF86-6A0D-4960-B8AF-6C46E55B9F6A}" type="presParOf" srcId="{E06E38BF-7F26-47A8-9745-047EA6B171C7}" destId="{B5FB8191-9167-4A6F-9285-40ECDB5FB6CA}" srcOrd="1" destOrd="0" presId="urn:microsoft.com/office/officeart/2005/8/layout/hierarchy6"/>
    <dgm:cxn modelId="{648FE681-BE75-40D9-991F-DDD74F056903}" type="presParOf" srcId="{B5FB8191-9167-4A6F-9285-40ECDB5FB6CA}" destId="{22B14F6D-8617-49B8-8BA6-479706863532}" srcOrd="0" destOrd="0" presId="urn:microsoft.com/office/officeart/2005/8/layout/hierarchy6"/>
    <dgm:cxn modelId="{E250A897-9513-4857-9C2F-E3D2894E7004}" type="presParOf" srcId="{B5FB8191-9167-4A6F-9285-40ECDB5FB6CA}" destId="{735040D2-52E9-4D4B-8A61-3784299714D7}" srcOrd="1" destOrd="0" presId="urn:microsoft.com/office/officeart/2005/8/layout/hierarchy6"/>
    <dgm:cxn modelId="{FF4449F7-8938-44B5-AAEE-AC2104252B07}" type="presParOf" srcId="{C0D2D671-91CA-4B17-B99F-6540DB2FDF83}" destId="{E043E564-3957-43F0-B8C0-6B1B470DD2B9}" srcOrd="4" destOrd="0" presId="urn:microsoft.com/office/officeart/2005/8/layout/hierarchy6"/>
    <dgm:cxn modelId="{EF09C831-1E39-4377-8760-11D9B0038D92}" type="presParOf" srcId="{C0D2D671-91CA-4B17-B99F-6540DB2FDF83}" destId="{9FD7B1B6-E391-4086-AC48-E9CECD1AEA1F}" srcOrd="5" destOrd="0" presId="urn:microsoft.com/office/officeart/2005/8/layout/hierarchy6"/>
    <dgm:cxn modelId="{8750AFB4-966A-44F5-803A-ED727A7095F0}" type="presParOf" srcId="{9FD7B1B6-E391-4086-AC48-E9CECD1AEA1F}" destId="{862827D9-C3DD-4DE0-A79A-E8B96C207F19}" srcOrd="0" destOrd="0" presId="urn:microsoft.com/office/officeart/2005/8/layout/hierarchy6"/>
    <dgm:cxn modelId="{18693DF1-D14C-49AF-BE63-CE282534CCF6}" type="presParOf" srcId="{9FD7B1B6-E391-4086-AC48-E9CECD1AEA1F}" destId="{EF482B81-4862-415B-91AA-9DCF00C924D6}" srcOrd="1" destOrd="0" presId="urn:microsoft.com/office/officeart/2005/8/layout/hierarchy6"/>
    <dgm:cxn modelId="{1F73342F-ACA9-4C14-8F4B-13A056AE2FF0}" type="presParOf" srcId="{C0D2D671-91CA-4B17-B99F-6540DB2FDF83}" destId="{5CE182AC-0210-48C5-9C8E-6FE975553AD4}" srcOrd="6" destOrd="0" presId="urn:microsoft.com/office/officeart/2005/8/layout/hierarchy6"/>
    <dgm:cxn modelId="{7BD52368-AA6E-4C4F-8A27-3FB1A72DC96E}" type="presParOf" srcId="{C0D2D671-91CA-4B17-B99F-6540DB2FDF83}" destId="{7AE6D8EC-A579-4941-BD7D-AC337B010EA4}" srcOrd="7" destOrd="0" presId="urn:microsoft.com/office/officeart/2005/8/layout/hierarchy6"/>
    <dgm:cxn modelId="{12BFBF44-E55E-4C1D-A2CE-35BE5A216230}" type="presParOf" srcId="{7AE6D8EC-A579-4941-BD7D-AC337B010EA4}" destId="{4C1D1463-36DA-4760-8DEB-126908982614}" srcOrd="0" destOrd="0" presId="urn:microsoft.com/office/officeart/2005/8/layout/hierarchy6"/>
    <dgm:cxn modelId="{431C04D1-5185-4A7F-BB54-80ADC4727355}" type="presParOf" srcId="{7AE6D8EC-A579-4941-BD7D-AC337B010EA4}" destId="{C1923115-B850-4CED-B419-A899406ACF97}" srcOrd="1" destOrd="0" presId="urn:microsoft.com/office/officeart/2005/8/layout/hierarchy6"/>
    <dgm:cxn modelId="{AF4AC13C-89FB-4454-8AE7-3BC2A050D9C0}" type="presParOf" srcId="{C1923115-B850-4CED-B419-A899406ACF97}" destId="{1ECA76A4-3769-45B6-9FC9-2F65D7A33A80}" srcOrd="0" destOrd="0" presId="urn:microsoft.com/office/officeart/2005/8/layout/hierarchy6"/>
    <dgm:cxn modelId="{FDCA185C-CEB1-4007-B6DB-AADA14C1F6FC}" type="presParOf" srcId="{C1923115-B850-4CED-B419-A899406ACF97}" destId="{50F1EFEC-9C1A-4741-8905-491BEA4C6378}" srcOrd="1" destOrd="0" presId="urn:microsoft.com/office/officeart/2005/8/layout/hierarchy6"/>
    <dgm:cxn modelId="{6599F792-C198-4B72-B9BE-C443036EC01D}" type="presParOf" srcId="{50F1EFEC-9C1A-4741-8905-491BEA4C6378}" destId="{F0490445-FAA9-4DAE-9916-17C19E5B6967}" srcOrd="0" destOrd="0" presId="urn:microsoft.com/office/officeart/2005/8/layout/hierarchy6"/>
    <dgm:cxn modelId="{F5073288-98A5-422A-A755-D295EF8662B7}" type="presParOf" srcId="{50F1EFEC-9C1A-4741-8905-491BEA4C6378}" destId="{8F6C218C-BEA0-41D4-9018-A814E2FE0C18}" srcOrd="1" destOrd="0" presId="urn:microsoft.com/office/officeart/2005/8/layout/hierarchy6"/>
    <dgm:cxn modelId="{F4BA2A0A-5058-4D2B-8E31-C367B9FDCB9F}" type="presParOf" srcId="{C1923115-B850-4CED-B419-A899406ACF97}" destId="{1C2DEEE1-D32B-4856-AABA-718129D8D787}" srcOrd="2" destOrd="0" presId="urn:microsoft.com/office/officeart/2005/8/layout/hierarchy6"/>
    <dgm:cxn modelId="{835179EC-BBDA-4945-AEB9-9A87C7093C3B}" type="presParOf" srcId="{C1923115-B850-4CED-B419-A899406ACF97}" destId="{39C6A64C-2835-41AF-A62C-09420C3930D3}" srcOrd="3" destOrd="0" presId="urn:microsoft.com/office/officeart/2005/8/layout/hierarchy6"/>
    <dgm:cxn modelId="{51652E68-6CC1-46B3-966C-2499C4089C9C}" type="presParOf" srcId="{39C6A64C-2835-41AF-A62C-09420C3930D3}" destId="{10418786-886F-4630-B966-1315BFC79BBB}" srcOrd="0" destOrd="0" presId="urn:microsoft.com/office/officeart/2005/8/layout/hierarchy6"/>
    <dgm:cxn modelId="{8675D071-8DFD-4914-A10B-50E01EFDACA5}" type="presParOf" srcId="{39C6A64C-2835-41AF-A62C-09420C3930D3}" destId="{DC93BBB2-0882-4C29-84DB-F18888F85BC8}" srcOrd="1" destOrd="0" presId="urn:microsoft.com/office/officeart/2005/8/layout/hierarchy6"/>
    <dgm:cxn modelId="{CEC19549-9B06-4E72-A458-75C44CAEDAD2}" type="presParOf" srcId="{5758F0C4-D11F-46E3-A44A-E8F8BBF704BF}" destId="{785E11EE-5A08-41F1-BB0F-024A0F91D569}" srcOrd="4" destOrd="0" presId="urn:microsoft.com/office/officeart/2005/8/layout/hierarchy6"/>
    <dgm:cxn modelId="{3FD56616-B2EC-406F-8A2C-FB73F6D87D68}" type="presParOf" srcId="{5758F0C4-D11F-46E3-A44A-E8F8BBF704BF}" destId="{B479CA27-A218-4C40-8912-6464AACF6AE9}" srcOrd="5" destOrd="0" presId="urn:microsoft.com/office/officeart/2005/8/layout/hierarchy6"/>
    <dgm:cxn modelId="{CB62FF5F-591D-4F25-A24A-F5C043FD1AFD}" type="presParOf" srcId="{B479CA27-A218-4C40-8912-6464AACF6AE9}" destId="{58ED0F4A-ACB6-4D52-B857-1E2275A94F7D}" srcOrd="0" destOrd="0" presId="urn:microsoft.com/office/officeart/2005/8/layout/hierarchy6"/>
    <dgm:cxn modelId="{26DB2E2F-AD40-4AB5-AF0A-0710033C0A6B}" type="presParOf" srcId="{B479CA27-A218-4C40-8912-6464AACF6AE9}" destId="{23541813-CF2D-4E5A-B3CF-3D2CD02AB065}" srcOrd="1" destOrd="0" presId="urn:microsoft.com/office/officeart/2005/8/layout/hierarchy6"/>
    <dgm:cxn modelId="{3847601D-F805-411D-8127-D5303BF1E99E}" type="presParOf" srcId="{ED1A0A91-3915-412D-AA76-2610BDBCC4A9}" destId="{F65C0906-FE99-40D9-89C5-1F44C517E50C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B556181-2A91-461C-9FE9-2023DFCFF01D}">
      <dsp:nvSpPr>
        <dsp:cNvPr id="0" name=""/>
        <dsp:cNvSpPr/>
      </dsp:nvSpPr>
      <dsp:spPr>
        <a:xfrm>
          <a:off x="3806693" y="10592"/>
          <a:ext cx="1298997" cy="865998"/>
        </a:xfrm>
        <a:prstGeom prst="roundRect">
          <a:avLst>
            <a:gd name="adj" fmla="val 10000"/>
          </a:avLst>
        </a:prstGeom>
        <a:solidFill>
          <a:srgbClr val="C0E498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GSICS Exec Panel</a:t>
          </a:r>
          <a:endParaRPr lang="en-GB" sz="1400" b="1" kern="1200" dirty="0"/>
        </a:p>
      </dsp:txBody>
      <dsp:txXfrm>
        <a:off x="3806693" y="10592"/>
        <a:ext cx="1298997" cy="865998"/>
      </dsp:txXfrm>
    </dsp:sp>
    <dsp:sp modelId="{A1CEFBCF-63D4-4002-BA6C-5041D5A27720}">
      <dsp:nvSpPr>
        <dsp:cNvPr id="0" name=""/>
        <dsp:cNvSpPr/>
      </dsp:nvSpPr>
      <dsp:spPr>
        <a:xfrm>
          <a:off x="2767495" y="876590"/>
          <a:ext cx="1688696" cy="346399"/>
        </a:xfrm>
        <a:custGeom>
          <a:avLst/>
          <a:gdLst/>
          <a:ahLst/>
          <a:cxnLst/>
          <a:rect l="0" t="0" r="0" b="0"/>
          <a:pathLst>
            <a:path>
              <a:moveTo>
                <a:pt x="1688696" y="0"/>
              </a:moveTo>
              <a:lnTo>
                <a:pt x="1688696" y="173199"/>
              </a:lnTo>
              <a:lnTo>
                <a:pt x="0" y="173199"/>
              </a:lnTo>
              <a:lnTo>
                <a:pt x="0" y="34639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C7C8D6-8083-4C5B-8849-4524C3E7309C}">
      <dsp:nvSpPr>
        <dsp:cNvPr id="0" name=""/>
        <dsp:cNvSpPr/>
      </dsp:nvSpPr>
      <dsp:spPr>
        <a:xfrm>
          <a:off x="2117996" y="1222989"/>
          <a:ext cx="1298997" cy="865998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GSICS Coordination </a:t>
          </a:r>
          <a:r>
            <a:rPr lang="en-GB" sz="1400" b="1" kern="1200" dirty="0" err="1" smtClean="0"/>
            <a:t>Center</a:t>
          </a:r>
          <a:endParaRPr lang="en-GB" sz="1400" b="1" kern="1200" dirty="0"/>
        </a:p>
      </dsp:txBody>
      <dsp:txXfrm>
        <a:off x="2117996" y="1222989"/>
        <a:ext cx="1298997" cy="865998"/>
      </dsp:txXfrm>
    </dsp:sp>
    <dsp:sp modelId="{848E9E0F-C9B3-4EED-8F8C-99C51DB9EA4E}">
      <dsp:nvSpPr>
        <dsp:cNvPr id="0" name=""/>
        <dsp:cNvSpPr/>
      </dsp:nvSpPr>
      <dsp:spPr>
        <a:xfrm>
          <a:off x="4410471" y="876590"/>
          <a:ext cx="91440" cy="3463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639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A5A753-27DD-421F-BC45-07333D70FAE9}">
      <dsp:nvSpPr>
        <dsp:cNvPr id="0" name=""/>
        <dsp:cNvSpPr/>
      </dsp:nvSpPr>
      <dsp:spPr>
        <a:xfrm>
          <a:off x="3806693" y="1222989"/>
          <a:ext cx="1298997" cy="865998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GSICS Research Working Group</a:t>
          </a:r>
          <a:endParaRPr lang="en-GB" sz="1400" b="1" kern="1200" dirty="0"/>
        </a:p>
      </dsp:txBody>
      <dsp:txXfrm>
        <a:off x="3806693" y="1222989"/>
        <a:ext cx="1298997" cy="865998"/>
      </dsp:txXfrm>
    </dsp:sp>
    <dsp:sp modelId="{380322F4-57BE-4816-807F-E12D5241257A}">
      <dsp:nvSpPr>
        <dsp:cNvPr id="0" name=""/>
        <dsp:cNvSpPr/>
      </dsp:nvSpPr>
      <dsp:spPr>
        <a:xfrm>
          <a:off x="1500972" y="2088987"/>
          <a:ext cx="2955219" cy="346399"/>
        </a:xfrm>
        <a:custGeom>
          <a:avLst/>
          <a:gdLst/>
          <a:ahLst/>
          <a:cxnLst/>
          <a:rect l="0" t="0" r="0" b="0"/>
          <a:pathLst>
            <a:path>
              <a:moveTo>
                <a:pt x="2955219" y="0"/>
              </a:moveTo>
              <a:lnTo>
                <a:pt x="2955219" y="173199"/>
              </a:lnTo>
              <a:lnTo>
                <a:pt x="0" y="173199"/>
              </a:lnTo>
              <a:lnTo>
                <a:pt x="0" y="34639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BB0742-3710-46C3-9530-D11D16964A7B}">
      <dsp:nvSpPr>
        <dsp:cNvPr id="0" name=""/>
        <dsp:cNvSpPr/>
      </dsp:nvSpPr>
      <dsp:spPr>
        <a:xfrm>
          <a:off x="851474" y="2435387"/>
          <a:ext cx="1298997" cy="865998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UV </a:t>
          </a:r>
          <a:br>
            <a:rPr lang="en-GB" sz="1400" kern="1200" dirty="0" smtClean="0"/>
          </a:br>
          <a:r>
            <a:rPr lang="en-GB" sz="1400" kern="1200" dirty="0" smtClean="0"/>
            <a:t>Sub-Group</a:t>
          </a:r>
          <a:endParaRPr lang="en-GB" sz="1400" kern="1200" dirty="0"/>
        </a:p>
      </dsp:txBody>
      <dsp:txXfrm>
        <a:off x="851474" y="2435387"/>
        <a:ext cx="1298997" cy="865998"/>
      </dsp:txXfrm>
    </dsp:sp>
    <dsp:sp modelId="{387148A4-927B-448B-98C3-E6E65B2B64F2}">
      <dsp:nvSpPr>
        <dsp:cNvPr id="0" name=""/>
        <dsp:cNvSpPr/>
      </dsp:nvSpPr>
      <dsp:spPr>
        <a:xfrm>
          <a:off x="656624" y="3301385"/>
          <a:ext cx="844348" cy="346399"/>
        </a:xfrm>
        <a:custGeom>
          <a:avLst/>
          <a:gdLst/>
          <a:ahLst/>
          <a:cxnLst/>
          <a:rect l="0" t="0" r="0" b="0"/>
          <a:pathLst>
            <a:path>
              <a:moveTo>
                <a:pt x="844348" y="0"/>
              </a:moveTo>
              <a:lnTo>
                <a:pt x="844348" y="173199"/>
              </a:lnTo>
              <a:lnTo>
                <a:pt x="0" y="173199"/>
              </a:lnTo>
              <a:lnTo>
                <a:pt x="0" y="34639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73C07A-77FD-4F0B-8412-5CAD97B3BACE}">
      <dsp:nvSpPr>
        <dsp:cNvPr id="0" name=""/>
        <dsp:cNvSpPr/>
      </dsp:nvSpPr>
      <dsp:spPr>
        <a:xfrm>
          <a:off x="7125" y="3647784"/>
          <a:ext cx="1298997" cy="865998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6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6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6">
                <a:lumMod val="60000"/>
                <a:lumOff val="40000"/>
                <a:tint val="23500"/>
                <a:satMod val="160000"/>
              </a:schemeClr>
            </a:gs>
          </a:gsLst>
          <a:lin ang="54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CEOS ACC</a:t>
          </a:r>
        </a:p>
      </dsp:txBody>
      <dsp:txXfrm>
        <a:off x="7125" y="3647784"/>
        <a:ext cx="1298997" cy="865998"/>
      </dsp:txXfrm>
    </dsp:sp>
    <dsp:sp modelId="{5A5E28F9-3D69-436E-9A92-AA6BA7D31450}">
      <dsp:nvSpPr>
        <dsp:cNvPr id="0" name=""/>
        <dsp:cNvSpPr/>
      </dsp:nvSpPr>
      <dsp:spPr>
        <a:xfrm>
          <a:off x="1500972" y="3301385"/>
          <a:ext cx="844348" cy="3463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199"/>
              </a:lnTo>
              <a:lnTo>
                <a:pt x="844348" y="173199"/>
              </a:lnTo>
              <a:lnTo>
                <a:pt x="844348" y="34639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BCD09D-BB5A-493B-B4D3-FAED6B060446}">
      <dsp:nvSpPr>
        <dsp:cNvPr id="0" name=""/>
        <dsp:cNvSpPr/>
      </dsp:nvSpPr>
      <dsp:spPr>
        <a:xfrm>
          <a:off x="1695822" y="3647784"/>
          <a:ext cx="1298997" cy="865998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6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6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6">
                <a:lumMod val="60000"/>
                <a:lumOff val="40000"/>
                <a:tint val="23500"/>
                <a:satMod val="160000"/>
              </a:schemeClr>
            </a:gs>
          </a:gsLst>
          <a:lin ang="54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WGCV ACSG</a:t>
          </a:r>
          <a:endParaRPr lang="en-GB" sz="1400" kern="1200" dirty="0"/>
        </a:p>
      </dsp:txBody>
      <dsp:txXfrm>
        <a:off x="1695822" y="3647784"/>
        <a:ext cx="1298997" cy="865998"/>
      </dsp:txXfrm>
    </dsp:sp>
    <dsp:sp modelId="{96D513FE-8BF4-4854-BAE2-47D418A0EA24}">
      <dsp:nvSpPr>
        <dsp:cNvPr id="0" name=""/>
        <dsp:cNvSpPr/>
      </dsp:nvSpPr>
      <dsp:spPr>
        <a:xfrm>
          <a:off x="4034017" y="2088987"/>
          <a:ext cx="422174" cy="346399"/>
        </a:xfrm>
        <a:custGeom>
          <a:avLst/>
          <a:gdLst/>
          <a:ahLst/>
          <a:cxnLst/>
          <a:rect l="0" t="0" r="0" b="0"/>
          <a:pathLst>
            <a:path>
              <a:moveTo>
                <a:pt x="422174" y="0"/>
              </a:moveTo>
              <a:lnTo>
                <a:pt x="422174" y="173199"/>
              </a:lnTo>
              <a:lnTo>
                <a:pt x="0" y="173199"/>
              </a:lnTo>
              <a:lnTo>
                <a:pt x="0" y="34639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EA02F6-6E4C-47D7-AE53-9D496D0D1A3D}">
      <dsp:nvSpPr>
        <dsp:cNvPr id="0" name=""/>
        <dsp:cNvSpPr/>
      </dsp:nvSpPr>
      <dsp:spPr>
        <a:xfrm>
          <a:off x="3384519" y="2435387"/>
          <a:ext cx="1298997" cy="865998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VIS/NIR </a:t>
          </a:r>
          <a:br>
            <a:rPr lang="en-GB" sz="1400" kern="1200" dirty="0" smtClean="0"/>
          </a:br>
          <a:r>
            <a:rPr lang="en-GB" sz="1400" kern="1200" dirty="0" smtClean="0"/>
            <a:t>Sub-Group</a:t>
          </a:r>
          <a:endParaRPr lang="en-GB" sz="1400" kern="1200" dirty="0"/>
        </a:p>
      </dsp:txBody>
      <dsp:txXfrm>
        <a:off x="3384519" y="2435387"/>
        <a:ext cx="1298997" cy="865998"/>
      </dsp:txXfrm>
    </dsp:sp>
    <dsp:sp modelId="{A0540E16-FED4-421A-B323-308DA2729327}">
      <dsp:nvSpPr>
        <dsp:cNvPr id="0" name=""/>
        <dsp:cNvSpPr/>
      </dsp:nvSpPr>
      <dsp:spPr>
        <a:xfrm>
          <a:off x="3987596" y="3301385"/>
          <a:ext cx="91440" cy="293582"/>
        </a:xfrm>
        <a:custGeom>
          <a:avLst/>
          <a:gdLst/>
          <a:ahLst/>
          <a:cxnLst/>
          <a:rect l="0" t="0" r="0" b="0"/>
          <a:pathLst>
            <a:path>
              <a:moveTo>
                <a:pt x="46421" y="0"/>
              </a:moveTo>
              <a:lnTo>
                <a:pt x="46421" y="146791"/>
              </a:lnTo>
              <a:lnTo>
                <a:pt x="45720" y="146791"/>
              </a:lnTo>
              <a:lnTo>
                <a:pt x="45720" y="293582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B14F6D-8617-49B8-8BA6-479706863532}">
      <dsp:nvSpPr>
        <dsp:cNvPr id="0" name=""/>
        <dsp:cNvSpPr/>
      </dsp:nvSpPr>
      <dsp:spPr>
        <a:xfrm>
          <a:off x="3383817" y="3594967"/>
          <a:ext cx="1298997" cy="865998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6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6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6">
                <a:lumMod val="60000"/>
                <a:lumOff val="40000"/>
                <a:tint val="23500"/>
                <a:satMod val="160000"/>
              </a:schemeClr>
            </a:gs>
          </a:gsLst>
          <a:lin ang="54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WGCV IVOS</a:t>
          </a:r>
          <a:endParaRPr lang="en-GB" sz="1400" kern="1200" dirty="0"/>
        </a:p>
      </dsp:txBody>
      <dsp:txXfrm>
        <a:off x="3383817" y="3594967"/>
        <a:ext cx="1298997" cy="865998"/>
      </dsp:txXfrm>
    </dsp:sp>
    <dsp:sp modelId="{E043E564-3957-43F0-B8C0-6B1B470DD2B9}">
      <dsp:nvSpPr>
        <dsp:cNvPr id="0" name=""/>
        <dsp:cNvSpPr/>
      </dsp:nvSpPr>
      <dsp:spPr>
        <a:xfrm>
          <a:off x="4456191" y="2088987"/>
          <a:ext cx="1387588" cy="3463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195"/>
              </a:lnTo>
              <a:lnTo>
                <a:pt x="1387588" y="173195"/>
              </a:lnTo>
              <a:lnTo>
                <a:pt x="1387588" y="34639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2827D9-C3DD-4DE0-A79A-E8B96C207F19}">
      <dsp:nvSpPr>
        <dsp:cNvPr id="0" name=""/>
        <dsp:cNvSpPr/>
      </dsp:nvSpPr>
      <dsp:spPr>
        <a:xfrm>
          <a:off x="5194282" y="2435378"/>
          <a:ext cx="1298997" cy="865998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IR </a:t>
          </a:r>
          <a:br>
            <a:rPr lang="en-GB" sz="1400" kern="1200" dirty="0" smtClean="0"/>
          </a:br>
          <a:r>
            <a:rPr lang="en-GB" sz="1400" kern="1200" dirty="0" smtClean="0"/>
            <a:t>Sub-Group</a:t>
          </a:r>
          <a:endParaRPr lang="en-GB" sz="1400" kern="1200" dirty="0"/>
        </a:p>
      </dsp:txBody>
      <dsp:txXfrm>
        <a:off x="5194282" y="2435378"/>
        <a:ext cx="1298997" cy="865998"/>
      </dsp:txXfrm>
    </dsp:sp>
    <dsp:sp modelId="{5CE182AC-0210-48C5-9C8E-6FE975553AD4}">
      <dsp:nvSpPr>
        <dsp:cNvPr id="0" name=""/>
        <dsp:cNvSpPr/>
      </dsp:nvSpPr>
      <dsp:spPr>
        <a:xfrm>
          <a:off x="4456191" y="2088987"/>
          <a:ext cx="2955219" cy="3463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199"/>
              </a:lnTo>
              <a:lnTo>
                <a:pt x="2955219" y="173199"/>
              </a:lnTo>
              <a:lnTo>
                <a:pt x="2955219" y="34639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1D1463-36DA-4760-8DEB-126908982614}">
      <dsp:nvSpPr>
        <dsp:cNvPr id="0" name=""/>
        <dsp:cNvSpPr/>
      </dsp:nvSpPr>
      <dsp:spPr>
        <a:xfrm>
          <a:off x="6761912" y="2435387"/>
          <a:ext cx="1298997" cy="865998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Microwave Sub-Group</a:t>
          </a:r>
          <a:endParaRPr lang="en-GB" sz="1400" kern="1200" dirty="0"/>
        </a:p>
      </dsp:txBody>
      <dsp:txXfrm>
        <a:off x="6761912" y="2435387"/>
        <a:ext cx="1298997" cy="865998"/>
      </dsp:txXfrm>
    </dsp:sp>
    <dsp:sp modelId="{1ECA76A4-3769-45B6-9FC9-2F65D7A33A80}">
      <dsp:nvSpPr>
        <dsp:cNvPr id="0" name=""/>
        <dsp:cNvSpPr/>
      </dsp:nvSpPr>
      <dsp:spPr>
        <a:xfrm>
          <a:off x="6845333" y="3301385"/>
          <a:ext cx="566077" cy="332751"/>
        </a:xfrm>
        <a:custGeom>
          <a:avLst/>
          <a:gdLst/>
          <a:ahLst/>
          <a:cxnLst/>
          <a:rect l="0" t="0" r="0" b="0"/>
          <a:pathLst>
            <a:path>
              <a:moveTo>
                <a:pt x="566077" y="0"/>
              </a:moveTo>
              <a:lnTo>
                <a:pt x="566077" y="166375"/>
              </a:lnTo>
              <a:lnTo>
                <a:pt x="0" y="166375"/>
              </a:lnTo>
              <a:lnTo>
                <a:pt x="0" y="332751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490445-FAA9-4DAE-9916-17C19E5B6967}">
      <dsp:nvSpPr>
        <dsp:cNvPr id="0" name=""/>
        <dsp:cNvSpPr/>
      </dsp:nvSpPr>
      <dsp:spPr>
        <a:xfrm>
          <a:off x="6195835" y="3634136"/>
          <a:ext cx="1298997" cy="865998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6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6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6">
                <a:lumMod val="60000"/>
                <a:lumOff val="40000"/>
                <a:tint val="23500"/>
                <a:satMod val="160000"/>
              </a:schemeClr>
            </a:gs>
          </a:gsLst>
          <a:lin ang="54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WGCV MWSG</a:t>
          </a:r>
          <a:endParaRPr lang="en-GB" sz="1400" kern="1200" dirty="0"/>
        </a:p>
      </dsp:txBody>
      <dsp:txXfrm>
        <a:off x="6195835" y="3634136"/>
        <a:ext cx="1298997" cy="865998"/>
      </dsp:txXfrm>
    </dsp:sp>
    <dsp:sp modelId="{1C2DEEE1-D32B-4856-AABA-718129D8D787}">
      <dsp:nvSpPr>
        <dsp:cNvPr id="0" name=""/>
        <dsp:cNvSpPr/>
      </dsp:nvSpPr>
      <dsp:spPr>
        <a:xfrm>
          <a:off x="7411411" y="3301385"/>
          <a:ext cx="851474" cy="3463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199"/>
              </a:lnTo>
              <a:lnTo>
                <a:pt x="851474" y="173199"/>
              </a:lnTo>
              <a:lnTo>
                <a:pt x="851474" y="346399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418786-886F-4630-B966-1315BFC79BBB}">
      <dsp:nvSpPr>
        <dsp:cNvPr id="0" name=""/>
        <dsp:cNvSpPr/>
      </dsp:nvSpPr>
      <dsp:spPr>
        <a:xfrm>
          <a:off x="7613386" y="3647784"/>
          <a:ext cx="1298997" cy="865998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00B0F0">
                <a:tint val="66000"/>
                <a:satMod val="160000"/>
              </a:srgbClr>
            </a:gs>
            <a:gs pos="50000">
              <a:srgbClr val="00B0F0">
                <a:tint val="44500"/>
                <a:satMod val="160000"/>
              </a:srgbClr>
            </a:gs>
            <a:gs pos="100000">
              <a:srgbClr val="00B0F0">
                <a:tint val="23500"/>
                <a:satMod val="160000"/>
              </a:srgbClr>
            </a:gs>
          </a:gsLst>
          <a:lin ang="54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GPM X-CAL</a:t>
          </a:r>
          <a:endParaRPr lang="en-GB" sz="1400" kern="1200" dirty="0"/>
        </a:p>
      </dsp:txBody>
      <dsp:txXfrm>
        <a:off x="7613386" y="3647784"/>
        <a:ext cx="1298997" cy="865998"/>
      </dsp:txXfrm>
    </dsp:sp>
    <dsp:sp modelId="{785E11EE-5A08-41F1-BB0F-024A0F91D569}">
      <dsp:nvSpPr>
        <dsp:cNvPr id="0" name=""/>
        <dsp:cNvSpPr/>
      </dsp:nvSpPr>
      <dsp:spPr>
        <a:xfrm>
          <a:off x="4456192" y="876590"/>
          <a:ext cx="1688696" cy="3463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199"/>
              </a:lnTo>
              <a:lnTo>
                <a:pt x="1688696" y="173199"/>
              </a:lnTo>
              <a:lnTo>
                <a:pt x="1688696" y="34639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ED0F4A-ACB6-4D52-B857-1E2275A94F7D}">
      <dsp:nvSpPr>
        <dsp:cNvPr id="0" name=""/>
        <dsp:cNvSpPr/>
      </dsp:nvSpPr>
      <dsp:spPr>
        <a:xfrm>
          <a:off x="5495389" y="1222989"/>
          <a:ext cx="1298997" cy="865998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GSICS Data Working Group</a:t>
          </a:r>
          <a:endParaRPr lang="en-GB" sz="1400" b="1" kern="1200" dirty="0"/>
        </a:p>
      </dsp:txBody>
      <dsp:txXfrm>
        <a:off x="5495389" y="1222989"/>
        <a:ext cx="1298997" cy="8659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704013" y="0"/>
            <a:ext cx="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E4EEF07B-51DE-4201-8CCF-20C10C04D12D}" type="datetime4">
              <a:rPr lang="en-GB"/>
              <a:pPr>
                <a:defRPr/>
              </a:pPr>
              <a:t>18 February 2016</a:t>
            </a:fld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36138"/>
            <a:ext cx="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515100" y="9736138"/>
            <a:ext cx="1889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BA05D423-9087-49C9-96CB-255EA4FB52C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56B6EBD-0252-48E9-9459-449BC2F074D7}" type="datetime4">
              <a:rPr lang="en-GB"/>
              <a:pPr>
                <a:defRPr/>
              </a:pPr>
              <a:t>18 February 2016</a:t>
            </a:fld>
            <a:endParaRPr lang="de-DE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46113" y="742950"/>
            <a:ext cx="5376862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7413" y="4714875"/>
            <a:ext cx="4894262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431338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26BC23AE-E8F4-48C3-8980-9CBD96E2984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BC7522-87BD-4DAC-97DA-A393404D2F52}" type="slidenum">
              <a:rPr lang="de-DE" smtClean="0"/>
              <a:pPr/>
              <a:t>1</a:t>
            </a:fld>
            <a:endParaRPr lang="de-DE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3379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2E66FA4-673E-4CDC-B085-D69FA40E3940}" type="datetime4">
              <a:rPr lang="en-GB" smtClean="0"/>
              <a:pPr/>
              <a:t>18 February 2016</a:t>
            </a:fld>
            <a:endParaRPr 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A42F737B-C8E3-45D0-A216-4600EBA8B23D}" type="datetime1">
              <a:rPr lang="en-GB"/>
              <a:pPr/>
              <a:t>18/02/2016</a:t>
            </a:fld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971A935-43A3-4515-8773-7D3F2D3DAA36}" type="slidenum">
              <a:rPr lang="de-DE"/>
              <a:pPr/>
              <a:t>19</a:t>
            </a:fld>
            <a:endParaRPr lang="de-DE"/>
          </a:p>
        </p:txBody>
      </p:sp>
      <p:sp>
        <p:nvSpPr>
          <p:cNvPr id="56321" name="Text Box 1"/>
          <p:cNvSpPr txBox="1">
            <a:spLocks noChangeArrowheads="1"/>
          </p:cNvSpPr>
          <p:nvPr/>
        </p:nvSpPr>
        <p:spPr bwMode="auto">
          <a:xfrm>
            <a:off x="3778939" y="9431339"/>
            <a:ext cx="2888563" cy="4968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1800" tIns="46080" rIns="91800" bIns="4608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A36E6ED-6C82-4005-B5A7-D3367B259A0C}" type="slidenum">
              <a:rPr lang="de-DE" sz="12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19</a:t>
            </a:fld>
            <a:endParaRPr lang="de-DE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632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46113" y="742950"/>
            <a:ext cx="5375275" cy="3722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887202" y="4714875"/>
            <a:ext cx="4893098" cy="4470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A42F737B-C8E3-45D0-A216-4600EBA8B23D}" type="datetime1">
              <a:rPr lang="en-GB"/>
              <a:pPr/>
              <a:t>18/02/2016</a:t>
            </a:fld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E10D23F-A7B1-4C06-81D9-50D64F4DE154}" type="slidenum">
              <a:rPr lang="de-DE"/>
              <a:pPr/>
              <a:t>22</a:t>
            </a:fld>
            <a:endParaRPr lang="de-DE"/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46113" y="742950"/>
            <a:ext cx="5375275" cy="3722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87202" y="4714875"/>
            <a:ext cx="4893098" cy="44704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A42F737B-C8E3-45D0-A216-4600EBA8B23D}" type="datetime1">
              <a:rPr lang="en-GB"/>
              <a:pPr/>
              <a:t>18/02/2016</a:t>
            </a:fld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6B30926-4EBD-4B2B-9178-155116E1B94F}" type="slidenum">
              <a:rPr lang="de-DE"/>
              <a:pPr/>
              <a:t>2</a:t>
            </a:fld>
            <a:endParaRPr lang="de-DE"/>
          </a:p>
        </p:txBody>
      </p:sp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3778939" y="9431339"/>
            <a:ext cx="2888563" cy="4968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1800" tIns="46080" rIns="91800" bIns="4608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66DCA8D-F001-475E-BE7B-9E85E212CC49}" type="slidenum">
              <a:rPr lang="de-DE" sz="12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</a:t>
            </a:fld>
            <a:endParaRPr lang="de-DE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3794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46113" y="744538"/>
            <a:ext cx="5376862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666591" y="4714876"/>
            <a:ext cx="5334319" cy="4468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1800" tIns="46080" rIns="91800" bIns="46080"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200">
              <a:solidFill>
                <a:srgbClr val="000000"/>
              </a:solidFill>
              <a:latin typeface="Times New Roman" pitchFamily="16" charset="0"/>
            </a:endParaRP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>
                <a:solidFill>
                  <a:srgbClr val="000000"/>
                </a:solidFill>
                <a:latin typeface="Times New Roman" pitchFamily="16" charset="0"/>
              </a:rPr>
              <a:t>Well, what is GSICS?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>
                <a:solidFill>
                  <a:srgbClr val="000000"/>
                </a:solidFill>
                <a:latin typeface="Times New Roman" pitchFamily="16" charset="0"/>
              </a:rPr>
              <a:t>The Global Space-based Inter-Calibration System (GSICS) is an initiative of CGMS and WMO, which aims to ensure consistent calibration and inter-calibration of operational meteorological satellite instruments. 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>
                <a:solidFill>
                  <a:srgbClr val="000000"/>
                </a:solidFill>
                <a:latin typeface="Times New Roman" pitchFamily="16" charset="0"/>
              </a:rPr>
              <a:t>One of the basic strategies of GSICS is to develop an integrated on-orbit cal/val system - initially by LEO-GEO Inter-satellite/inter-sensor calibration.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>
                <a:solidFill>
                  <a:srgbClr val="000000"/>
                </a:solidFill>
                <a:latin typeface="Times New Roman" pitchFamily="16" charset="0"/>
              </a:rPr>
              <a:t>This will then allow us to provide corrections to improve the consistency between instruments, produce less biased level 1, and therefore, level 2 data, and ultimately, retrospectively re-calibrate archive data, which is of great interest in the climate monitoring community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200">
              <a:solidFill>
                <a:srgbClr val="000000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A42F737B-C8E3-45D0-A216-4600EBA8B23D}" type="datetime1">
              <a:rPr lang="en-GB"/>
              <a:pPr/>
              <a:t>18/02/2016</a:t>
            </a:fld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40BE0BC-606A-4E00-8A36-47E045F780CC}" type="slidenum">
              <a:rPr lang="de-DE"/>
              <a:pPr/>
              <a:t>3</a:t>
            </a:fld>
            <a:endParaRPr lang="de-DE"/>
          </a:p>
        </p:txBody>
      </p:sp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46113" y="742950"/>
            <a:ext cx="5375275" cy="3722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87202" y="4714875"/>
            <a:ext cx="4893098" cy="44704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56B6EBD-0252-48E9-9459-449BC2F074D7}" type="datetime4">
              <a:rPr lang="en-GB" smtClean="0"/>
              <a:pPr>
                <a:defRPr/>
              </a:pPr>
              <a:t>18 February 2016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BC23AE-E8F4-48C3-8980-9CBD96E29847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600672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dt" sz="quarter"/>
          </p:nvPr>
        </p:nvSpPr>
        <p:spPr>
          <a:noFill/>
          <a:ln/>
        </p:spPr>
        <p:txBody>
          <a:bodyPr/>
          <a:lstStyle/>
          <a:p>
            <a:fld id="{8F18DA27-B3A0-4D83-B30E-B06E198A3390}" type="datetime1">
              <a:rPr lang="en-GB">
                <a:latin typeface="Times New Roman" pitchFamily="18" charset="0"/>
                <a:ea typeface="Microsoft YaHei" pitchFamily="34" charset="-122"/>
                <a:cs typeface="Segoe UI" pitchFamily="34" charset="0"/>
              </a:rPr>
              <a:pPr/>
              <a:t>18/02/2016</a:t>
            </a:fld>
            <a:endParaRPr lang="en-GB">
              <a:latin typeface="Times New Roman" pitchFamily="18" charset="0"/>
              <a:ea typeface="Microsoft YaHei" pitchFamily="34" charset="-122"/>
              <a:cs typeface="Segoe UI" pitchFamily="34" charset="0"/>
            </a:endParaRPr>
          </a:p>
        </p:txBody>
      </p:sp>
      <p:sp>
        <p:nvSpPr>
          <p:cNvPr id="43011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F8777F4B-C175-4CCA-A610-A90DED55FB7B}" type="slidenum">
              <a:rPr lang="de-DE">
                <a:latin typeface="Times New Roman" pitchFamily="18" charset="0"/>
                <a:ea typeface="Microsoft YaHei" pitchFamily="34" charset="-122"/>
                <a:cs typeface="Segoe UI" pitchFamily="34" charset="0"/>
              </a:rPr>
              <a:pPr/>
              <a:t>13</a:t>
            </a:fld>
            <a:endParaRPr lang="de-DE">
              <a:latin typeface="Times New Roman" pitchFamily="18" charset="0"/>
              <a:ea typeface="Microsoft YaHei" pitchFamily="34" charset="-122"/>
              <a:cs typeface="Segoe UI" pitchFamily="34" charset="0"/>
            </a:endParaRPr>
          </a:p>
        </p:txBody>
      </p:sp>
      <p:sp>
        <p:nvSpPr>
          <p:cNvPr id="4301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6113" y="742950"/>
            <a:ext cx="5375275" cy="3722688"/>
          </a:xfrm>
          <a:solidFill>
            <a:srgbClr val="FFFFFF"/>
          </a:solidFill>
          <a:ln/>
        </p:spPr>
      </p:sp>
      <p:sp>
        <p:nvSpPr>
          <p:cNvPr id="4301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887202" y="4714875"/>
            <a:ext cx="4893098" cy="44704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A42F737B-C8E3-45D0-A216-4600EBA8B23D}" type="datetime1">
              <a:rPr lang="en-GB"/>
              <a:pPr/>
              <a:t>18/02/2016</a:t>
            </a:fld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0269C98-56AB-45E3-BC1C-AC9287E52E08}" type="slidenum">
              <a:rPr lang="de-DE"/>
              <a:pPr/>
              <a:t>16</a:t>
            </a:fld>
            <a:endParaRPr lang="de-DE"/>
          </a:p>
        </p:txBody>
      </p:sp>
      <p:sp>
        <p:nvSpPr>
          <p:cNvPr id="419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45959" y="742950"/>
            <a:ext cx="5375583" cy="3722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87202" y="4714875"/>
            <a:ext cx="4893098" cy="44704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A42F737B-C8E3-45D0-A216-4600EBA8B23D}" type="datetime1">
              <a:rPr lang="en-GB"/>
              <a:pPr/>
              <a:t>18/02/2016</a:t>
            </a:fld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097D70D-2886-4609-B6E7-551685F93A1F}" type="slidenum">
              <a:rPr lang="de-DE"/>
              <a:pPr/>
              <a:t>17</a:t>
            </a:fld>
            <a:endParaRPr lang="de-DE"/>
          </a:p>
        </p:txBody>
      </p:sp>
      <p:sp>
        <p:nvSpPr>
          <p:cNvPr id="440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46113" y="742950"/>
            <a:ext cx="5375275" cy="3722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87202" y="4714875"/>
            <a:ext cx="4893098" cy="44704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A42F737B-C8E3-45D0-A216-4600EBA8B23D}" type="datetime1">
              <a:rPr lang="en-GB"/>
              <a:pPr/>
              <a:t>18/02/2016</a:t>
            </a:fld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E10D23F-A7B1-4C06-81D9-50D64F4DE154}" type="slidenum">
              <a:rPr lang="de-DE"/>
              <a:pPr/>
              <a:t>18</a:t>
            </a:fld>
            <a:endParaRPr lang="de-DE"/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46113" y="742950"/>
            <a:ext cx="5375275" cy="3722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87202" y="4714875"/>
            <a:ext cx="4893098" cy="44704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MY DOCUMENTS\GSICS\logo\GSICS500px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0" y="185738"/>
            <a:ext cx="47625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32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45"/>
            <a:ext cx="241458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8" y="274645"/>
            <a:ext cx="70786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25438" y="128588"/>
            <a:ext cx="8986837" cy="10906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0675" y="1606550"/>
            <a:ext cx="4419600" cy="216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92675" y="1606550"/>
            <a:ext cx="4419600" cy="216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20675" y="3921125"/>
            <a:ext cx="4419600" cy="2163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2675" y="3921125"/>
            <a:ext cx="4419600" cy="2163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2"/>
          <p:cNvGrpSpPr>
            <a:grpSpLocks/>
          </p:cNvGrpSpPr>
          <p:nvPr userDrawn="1"/>
        </p:nvGrpSpPr>
        <p:grpSpPr bwMode="auto">
          <a:xfrm>
            <a:off x="4763" y="1090613"/>
            <a:ext cx="9901237" cy="128587"/>
            <a:chOff x="3" y="2044"/>
            <a:chExt cx="6237" cy="179"/>
          </a:xfrm>
        </p:grpSpPr>
        <p:sp>
          <p:nvSpPr>
            <p:cNvPr id="5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8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9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9540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4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4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6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6"/>
            <a:ext cx="39719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2"/>
          <p:cNvGrpSpPr>
            <a:grpSpLocks/>
          </p:cNvGrpSpPr>
          <p:nvPr userDrawn="1"/>
        </p:nvGrpSpPr>
        <p:grpSpPr bwMode="auto">
          <a:xfrm>
            <a:off x="4763" y="1090613"/>
            <a:ext cx="9901237" cy="128587"/>
            <a:chOff x="3" y="2044"/>
            <a:chExt cx="6237" cy="179"/>
          </a:xfrm>
        </p:grpSpPr>
        <p:sp>
          <p:nvSpPr>
            <p:cNvPr id="4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5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8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2"/>
          <p:cNvGrpSpPr>
            <a:grpSpLocks/>
          </p:cNvGrpSpPr>
          <p:nvPr userDrawn="1"/>
        </p:nvGrpSpPr>
        <p:grpSpPr bwMode="auto">
          <a:xfrm>
            <a:off x="4763" y="1090613"/>
            <a:ext cx="9901237" cy="128587"/>
            <a:chOff x="3" y="2044"/>
            <a:chExt cx="6237" cy="179"/>
          </a:xfrm>
        </p:grpSpPr>
        <p:sp>
          <p:nvSpPr>
            <p:cNvPr id="3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4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5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7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0" y="6488113"/>
            <a:ext cx="6272213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85C8A98A-0D5C-476A-ACDA-54820DD7185A}" type="datetime4">
              <a:rPr lang="en-GB">
                <a:solidFill>
                  <a:schemeClr val="tx1"/>
                </a:solidFill>
              </a:rPr>
              <a:pPr>
                <a:defRPr/>
              </a:pPr>
              <a:t>18 February 2016</a:t>
            </a:fld>
            <a:endParaRPr lang="en-GB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Slide: </a:t>
            </a:r>
            <a:fld id="{46609B84-6F9F-42AA-AC09-69CEFB7C0A02}" type="slidenum">
              <a:rPr lang="en-GB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Line 8"/>
          <p:cNvSpPr>
            <a:spLocks noChangeShapeType="1"/>
          </p:cNvSpPr>
          <p:nvPr userDrawn="1"/>
        </p:nvSpPr>
        <p:spPr bwMode="auto">
          <a:xfrm>
            <a:off x="571500" y="1206500"/>
            <a:ext cx="8839200" cy="0"/>
          </a:xfrm>
          <a:prstGeom prst="line">
            <a:avLst/>
          </a:prstGeom>
          <a:noFill/>
          <a:ln w="57150" cmpd="thinThick">
            <a:solidFill>
              <a:srgbClr val="3333FF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/>
          </a:p>
        </p:txBody>
      </p:sp>
      <p:pic>
        <p:nvPicPr>
          <p:cNvPr id="1030" name="Picture 8" descr="H:\MY DOCUMENTS\GSICS\logo\GSICS180px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191500" y="6162675"/>
            <a:ext cx="17145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60" r:id="rId1"/>
    <p:sldLayoutId id="2147484461" r:id="rId2"/>
    <p:sldLayoutId id="2147484452" r:id="rId3"/>
    <p:sldLayoutId id="2147484453" r:id="rId4"/>
    <p:sldLayoutId id="2147484454" r:id="rId5"/>
    <p:sldLayoutId id="2147484462" r:id="rId6"/>
    <p:sldLayoutId id="2147484463" r:id="rId7"/>
    <p:sldLayoutId id="2147484455" r:id="rId8"/>
    <p:sldLayoutId id="2147484456" r:id="rId9"/>
    <p:sldLayoutId id="2147484457" r:id="rId10"/>
    <p:sldLayoutId id="2147484458" r:id="rId11"/>
    <p:sldLayoutId id="2147484459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.docx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r.nesdis.noaa.gov/smcd/GCC/ProductCatalog.php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gsics.tools.eumetsat.int/plotter/" TargetMode="External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hyperlink" Target="http://gsics.wmo.int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5.jpeg"/><Relationship Id="rId18" Type="http://schemas.openxmlformats.org/officeDocument/2006/relationships/image" Target="../media/image5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12" Type="http://schemas.openxmlformats.org/officeDocument/2006/relationships/image" Target="../media/image44.jpeg"/><Relationship Id="rId17" Type="http://schemas.openxmlformats.org/officeDocument/2006/relationships/image" Target="../media/image49.jpeg"/><Relationship Id="rId2" Type="http://schemas.openxmlformats.org/officeDocument/2006/relationships/image" Target="../media/image34.jpeg"/><Relationship Id="rId16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37.jpeg"/><Relationship Id="rId15" Type="http://schemas.openxmlformats.org/officeDocument/2006/relationships/image" Target="../media/image47.jpeg"/><Relationship Id="rId10" Type="http://schemas.openxmlformats.org/officeDocument/2006/relationships/image" Target="../media/image42.jpeg"/><Relationship Id="rId19" Type="http://schemas.openxmlformats.org/officeDocument/2006/relationships/image" Target="../media/image51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Relationship Id="rId1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4"/>
          <p:cNvSpPr>
            <a:spLocks noGrp="1" noChangeArrowheads="1"/>
          </p:cNvSpPr>
          <p:nvPr>
            <p:ph type="ctrTitle"/>
          </p:nvPr>
        </p:nvSpPr>
        <p:spPr>
          <a:xfrm>
            <a:off x="733425" y="2225675"/>
            <a:ext cx="8420100" cy="2892425"/>
          </a:xfrm>
        </p:spPr>
        <p:txBody>
          <a:bodyPr/>
          <a:lstStyle/>
          <a:p>
            <a:r>
              <a:rPr lang="en-IE" sz="4000" dirty="0" smtClean="0"/>
              <a:t>Introduction to </a:t>
            </a:r>
            <a:br>
              <a:rPr lang="en-IE" sz="4000" dirty="0" smtClean="0"/>
            </a:br>
            <a:r>
              <a:rPr lang="en-IE" sz="4000" dirty="0" smtClean="0"/>
              <a:t>Mini Conference &amp; GSICS</a:t>
            </a:r>
            <a:endParaRPr lang="en-GB" sz="4000" b="1" dirty="0" smtClean="0"/>
          </a:p>
        </p:txBody>
      </p:sp>
      <p:sp>
        <p:nvSpPr>
          <p:cNvPr id="7171" name="Rectangle 43"/>
          <p:cNvSpPr>
            <a:spLocks noGrp="1" noChangeArrowheads="1"/>
          </p:cNvSpPr>
          <p:nvPr>
            <p:ph type="subTitle" idx="1"/>
          </p:nvPr>
        </p:nvSpPr>
        <p:spPr>
          <a:xfrm>
            <a:off x="447675" y="5133975"/>
            <a:ext cx="9144000" cy="600075"/>
          </a:xfrm>
        </p:spPr>
        <p:txBody>
          <a:bodyPr/>
          <a:lstStyle/>
          <a:p>
            <a:r>
              <a:rPr lang="en-GB" sz="2400" b="1" dirty="0" smtClean="0">
                <a:solidFill>
                  <a:schemeClr val="tx1"/>
                </a:solidFill>
              </a:rPr>
              <a:t>Tim Hewison</a:t>
            </a:r>
          </a:p>
          <a:p>
            <a:r>
              <a:rPr lang="en-GB" sz="2400" b="1" dirty="0" smtClean="0">
                <a:solidFill>
                  <a:schemeClr val="tx1"/>
                </a:solidFill>
              </a:rPr>
              <a:t>(EUMETSAT)</a:t>
            </a:r>
            <a:br>
              <a:rPr lang="en-GB" sz="2400" b="1" dirty="0" smtClean="0">
                <a:solidFill>
                  <a:schemeClr val="tx1"/>
                </a:solidFill>
              </a:rPr>
            </a:br>
            <a:r>
              <a:rPr lang="en-GB" sz="2400" b="1" dirty="0" smtClean="0">
                <a:solidFill>
                  <a:schemeClr val="tx1"/>
                </a:solidFill>
              </a:rPr>
              <a:t>(GRWG Chair)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en-US" sz="1200" u="sng">
                <a:latin typeface="Arial" charset="0"/>
                <a:ea typeface="Times New Roman" pitchFamily="18" charset="0"/>
                <a:cs typeface="Arial" charset="0"/>
              </a:rPr>
              <a:t>Special Issue of the IEEE TGRS on </a:t>
            </a:r>
            <a:r>
              <a:rPr lang="en-US" sz="1200" u="sng">
                <a:ea typeface="Times New Roman" pitchFamily="18" charset="0"/>
                <a:cs typeface="Arial" charset="0"/>
              </a:rPr>
              <a:t>“</a:t>
            </a:r>
            <a:r>
              <a:rPr lang="en-US" sz="1200" u="sng">
                <a:latin typeface="Arial" charset="0"/>
                <a:ea typeface="Times New Roman" pitchFamily="18" charset="0"/>
                <a:cs typeface="Arial" charset="0"/>
              </a:rPr>
              <a:t>Inter-Calibration of Satellite Instruments</a:t>
            </a:r>
            <a:r>
              <a:rPr lang="en-US" sz="1200" u="sng">
                <a:ea typeface="Times New Roman" pitchFamily="18" charset="0"/>
                <a:cs typeface="Arial" charset="0"/>
              </a:rPr>
              <a:t>”</a:t>
            </a:r>
            <a:r>
              <a:rPr lang="en-US" sz="1200" u="sng">
                <a:latin typeface="Arial" charset="0"/>
                <a:ea typeface="Times New Roman" pitchFamily="18" charset="0"/>
                <a:cs typeface="Arial" charset="0"/>
              </a:rPr>
              <a:t>:</a:t>
            </a:r>
            <a:r>
              <a:rPr lang="en-US" sz="1200">
                <a:latin typeface="Arial" charset="0"/>
                <a:ea typeface="Times New Roman" pitchFamily="18" charset="0"/>
                <a:cs typeface="Arial" charset="0"/>
              </a:rPr>
              <a:t> </a:t>
            </a:r>
            <a:endParaRPr lang="en-US">
              <a:ea typeface="Times New Roman" pitchFamily="18" charset="0"/>
              <a:cs typeface="Arial" charset="0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en-US" sz="1200" u="sng">
                <a:latin typeface="Arial" charset="0"/>
                <a:ea typeface="Times New Roman" pitchFamily="18" charset="0"/>
                <a:cs typeface="Arial" charset="0"/>
              </a:rPr>
              <a:t>Special Issue of the IEEE TGRS on </a:t>
            </a:r>
            <a:r>
              <a:rPr lang="en-US" sz="1200" u="sng">
                <a:ea typeface="Times New Roman" pitchFamily="18" charset="0"/>
                <a:cs typeface="Arial" charset="0"/>
              </a:rPr>
              <a:t>“</a:t>
            </a:r>
            <a:r>
              <a:rPr lang="en-US" sz="1200" u="sng">
                <a:latin typeface="Arial" charset="0"/>
                <a:ea typeface="Times New Roman" pitchFamily="18" charset="0"/>
                <a:cs typeface="Arial" charset="0"/>
              </a:rPr>
              <a:t>Inter-Calibration of Satellite Instruments</a:t>
            </a:r>
            <a:r>
              <a:rPr lang="en-US" sz="1200" u="sng">
                <a:ea typeface="Times New Roman" pitchFamily="18" charset="0"/>
                <a:cs typeface="Arial" charset="0"/>
              </a:rPr>
              <a:t>”</a:t>
            </a:r>
            <a:r>
              <a:rPr lang="en-US" sz="1200" u="sng">
                <a:latin typeface="Arial" charset="0"/>
                <a:ea typeface="Times New Roman" pitchFamily="18" charset="0"/>
                <a:cs typeface="Arial" charset="0"/>
              </a:rPr>
              <a:t>:</a:t>
            </a:r>
            <a:r>
              <a:rPr lang="en-US" sz="1200">
                <a:latin typeface="Arial" charset="0"/>
                <a:ea typeface="Times New Roman" pitchFamily="18" charset="0"/>
                <a:cs typeface="Arial" charset="0"/>
              </a:rPr>
              <a:t> </a:t>
            </a:r>
            <a:endParaRPr lang="en-US"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GEO-LEO IR - Hyperspectral SNO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GB" sz="2000" dirty="0" smtClean="0">
                <a:solidFill>
                  <a:srgbClr val="2B3461"/>
                </a:solidFill>
                <a:cs typeface="Arial" charset="0"/>
              </a:rPr>
              <a:t>Simultaneous near-Nadir Overpasses</a:t>
            </a:r>
          </a:p>
          <a:p>
            <a:pPr lvl="1">
              <a:lnSpc>
                <a:spcPct val="80000"/>
              </a:lnSpc>
            </a:pPr>
            <a:r>
              <a:rPr lang="en-GB" sz="1800" dirty="0" smtClean="0">
                <a:solidFill>
                  <a:srgbClr val="2B3461"/>
                </a:solidFill>
                <a:cs typeface="Arial" charset="0"/>
              </a:rPr>
              <a:t>of GEO imager and LEO sounder</a:t>
            </a:r>
          </a:p>
          <a:p>
            <a:r>
              <a:rPr lang="en-GB" sz="2000" dirty="0" smtClean="0"/>
              <a:t>Select Collocations</a:t>
            </a:r>
          </a:p>
          <a:p>
            <a:pPr lvl="1"/>
            <a:r>
              <a:rPr lang="en-GB" sz="1600" dirty="0" smtClean="0"/>
              <a:t>Spatial, temporal and geometric thresholds</a:t>
            </a:r>
          </a:p>
          <a:p>
            <a:r>
              <a:rPr lang="en-IE" sz="2000" dirty="0" smtClean="0"/>
              <a:t>Spectral Convolution:</a:t>
            </a:r>
          </a:p>
          <a:p>
            <a:pPr lvl="1"/>
            <a:r>
              <a:rPr lang="en-IE" sz="1600" dirty="0" smtClean="0"/>
              <a:t>Convolve LEO Radiance Spectra</a:t>
            </a:r>
            <a:br>
              <a:rPr lang="en-IE" sz="1600" dirty="0" smtClean="0"/>
            </a:br>
            <a:r>
              <a:rPr lang="en-IE" sz="1600" dirty="0" smtClean="0"/>
              <a:t>with GEO Spectral Response Functions</a:t>
            </a:r>
          </a:p>
          <a:p>
            <a:pPr lvl="1"/>
            <a:r>
              <a:rPr lang="en-IE" sz="1600" dirty="0" smtClean="0"/>
              <a:t> to synthesise radiance in GEO channels</a:t>
            </a:r>
          </a:p>
          <a:p>
            <a:r>
              <a:rPr lang="en-GB" sz="2000" dirty="0" smtClean="0"/>
              <a:t>Spatial Averaging</a:t>
            </a:r>
          </a:p>
          <a:p>
            <a:pPr lvl="1"/>
            <a:r>
              <a:rPr lang="en-IE" sz="1600" dirty="0" smtClean="0"/>
              <a:t>Average GEO pixels in each LEO </a:t>
            </a:r>
            <a:r>
              <a:rPr lang="en-IE" sz="1600" dirty="0" err="1" smtClean="0"/>
              <a:t>FoV</a:t>
            </a:r>
            <a:endParaRPr lang="en-IE" sz="1600" dirty="0" smtClean="0"/>
          </a:p>
          <a:p>
            <a:pPr lvl="1"/>
            <a:r>
              <a:rPr lang="en-IE" sz="1600" dirty="0" smtClean="0"/>
              <a:t>Standard Deviation of GEO pixels as weight</a:t>
            </a:r>
          </a:p>
          <a:p>
            <a:pPr lvl="1"/>
            <a:endParaRPr lang="en-GB" sz="1600" dirty="0"/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7056438" y="2154238"/>
            <a:ext cx="23399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700">
                <a:solidFill>
                  <a:srgbClr val="0066FF"/>
                </a:solidFill>
              </a:rPr>
              <a:t>LEO FoV~10km</a:t>
            </a: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7124700" y="2603500"/>
            <a:ext cx="2138363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700">
                <a:solidFill>
                  <a:srgbClr val="FF0000"/>
                </a:solidFill>
              </a:rPr>
              <a:t>~ 3x3 GEO pixels</a:t>
            </a:r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5353050" y="1885950"/>
          <a:ext cx="1924050" cy="1952625"/>
        </p:xfrm>
        <a:graphic>
          <a:graphicData uri="http://schemas.openxmlformats.org/presentationml/2006/ole">
            <p:oleObj spid="_x0000_s52226" name="Document" r:id="rId3" imgW="1911543" imgH="1947841" progId="Word.Document.12">
              <p:embed/>
            </p:oleObj>
          </a:graphicData>
        </a:graphic>
      </p:graphicFrame>
      <p:sp>
        <p:nvSpPr>
          <p:cNvPr id="11" name="TextBox 25"/>
          <p:cNvSpPr txBox="1">
            <a:spLocks noChangeArrowheads="1"/>
          </p:cNvSpPr>
          <p:nvPr/>
        </p:nvSpPr>
        <p:spPr bwMode="auto">
          <a:xfrm>
            <a:off x="5619750" y="3867150"/>
            <a:ext cx="4048125" cy="1361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dirty="0">
                <a:solidFill>
                  <a:schemeClr val="tx1"/>
                </a:solidFill>
              </a:rPr>
              <a:t>Illustration of spatial transformation. </a:t>
            </a:r>
            <a:r>
              <a:rPr lang="en-US" sz="1100" dirty="0" smtClean="0">
                <a:solidFill>
                  <a:schemeClr val="tx1"/>
                </a:solidFill>
              </a:rPr>
              <a:t/>
            </a:r>
            <a:br>
              <a:rPr lang="en-US" sz="1100" dirty="0" smtClean="0">
                <a:solidFill>
                  <a:schemeClr val="tx1"/>
                </a:solidFill>
              </a:rPr>
            </a:br>
            <a:r>
              <a:rPr lang="en-US" sz="1100" dirty="0" smtClean="0">
                <a:solidFill>
                  <a:schemeClr val="tx1"/>
                </a:solidFill>
              </a:rPr>
              <a:t>Small </a:t>
            </a:r>
            <a:r>
              <a:rPr lang="en-US" sz="1100" dirty="0">
                <a:solidFill>
                  <a:schemeClr val="tx1"/>
                </a:solidFill>
              </a:rPr>
              <a:t>circles represent the GEO </a:t>
            </a:r>
            <a:r>
              <a:rPr lang="en-US" sz="1100" dirty="0" err="1">
                <a:solidFill>
                  <a:schemeClr val="tx1"/>
                </a:solidFill>
              </a:rPr>
              <a:t>FoVs</a:t>
            </a:r>
            <a:r>
              <a:rPr lang="en-US" sz="1100" dirty="0">
                <a:solidFill>
                  <a:schemeClr val="tx1"/>
                </a:solidFill>
              </a:rPr>
              <a:t> and the two large circles represent the LEO </a:t>
            </a:r>
            <a:r>
              <a:rPr lang="en-US" sz="1100" dirty="0" err="1">
                <a:solidFill>
                  <a:schemeClr val="tx1"/>
                </a:solidFill>
              </a:rPr>
              <a:t>FoV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smtClean="0">
                <a:solidFill>
                  <a:schemeClr val="tx1"/>
                </a:solidFill>
              </a:rPr>
              <a:t>for </a:t>
            </a:r>
            <a:r>
              <a:rPr lang="en-US" sz="1100" dirty="0">
                <a:solidFill>
                  <a:schemeClr val="tx1"/>
                </a:solidFill>
              </a:rPr>
              <a:t>the extreme cases of FY2-IASI, where </a:t>
            </a:r>
            <a:r>
              <a:rPr lang="en-US" sz="1100" dirty="0" err="1">
                <a:solidFill>
                  <a:schemeClr val="tx1"/>
                </a:solidFill>
              </a:rPr>
              <a:t>nxm</a:t>
            </a:r>
            <a:r>
              <a:rPr lang="en-US" sz="1100" dirty="0">
                <a:solidFill>
                  <a:schemeClr val="tx1"/>
                </a:solidFill>
              </a:rPr>
              <a:t>=3x3 and </a:t>
            </a:r>
            <a:r>
              <a:rPr lang="en-US" sz="1100" dirty="0" smtClean="0">
                <a:solidFill>
                  <a:schemeClr val="tx1"/>
                </a:solidFill>
              </a:rPr>
              <a:t/>
            </a:r>
            <a:br>
              <a:rPr lang="en-US" sz="1100" dirty="0" smtClean="0">
                <a:solidFill>
                  <a:schemeClr val="tx1"/>
                </a:solidFill>
              </a:rPr>
            </a:br>
            <a:r>
              <a:rPr lang="en-US" sz="1100" dirty="0" smtClean="0">
                <a:solidFill>
                  <a:schemeClr val="tx1"/>
                </a:solidFill>
              </a:rPr>
              <a:t>SEVIRI-IASI</a:t>
            </a:r>
            <a:r>
              <a:rPr lang="en-US" sz="1100" dirty="0">
                <a:solidFill>
                  <a:schemeClr val="tx1"/>
                </a:solidFill>
              </a:rPr>
              <a:t>, where </a:t>
            </a:r>
            <a:r>
              <a:rPr lang="en-US" sz="1100" dirty="0" err="1">
                <a:solidFill>
                  <a:schemeClr val="tx1"/>
                </a:solidFill>
              </a:rPr>
              <a:t>nxm</a:t>
            </a:r>
            <a:r>
              <a:rPr lang="en-US" sz="1100" dirty="0">
                <a:solidFill>
                  <a:schemeClr val="tx1"/>
                </a:solidFill>
              </a:rPr>
              <a:t>=5x5.</a:t>
            </a:r>
            <a:endParaRPr lang="en-GB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GEO-LEO IR - Hyperspectral SNO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GB" sz="2000" dirty="0" smtClean="0">
                <a:solidFill>
                  <a:srgbClr val="2B3461"/>
                </a:solidFill>
                <a:cs typeface="Arial" charset="0"/>
              </a:rPr>
              <a:t>Simultaneous near-Nadir Overpasses</a:t>
            </a:r>
          </a:p>
          <a:p>
            <a:pPr lvl="1">
              <a:lnSpc>
                <a:spcPct val="80000"/>
              </a:lnSpc>
            </a:pPr>
            <a:r>
              <a:rPr lang="en-GB" sz="1800" dirty="0" smtClean="0">
                <a:solidFill>
                  <a:srgbClr val="2B3461"/>
                </a:solidFill>
                <a:cs typeface="Arial" charset="0"/>
              </a:rPr>
              <a:t>of GEO imager and LEO sounder</a:t>
            </a:r>
          </a:p>
          <a:p>
            <a:r>
              <a:rPr lang="en-GB" sz="2000" dirty="0" smtClean="0"/>
              <a:t>Select Collocations</a:t>
            </a:r>
          </a:p>
          <a:p>
            <a:pPr lvl="1"/>
            <a:r>
              <a:rPr lang="en-GB" sz="1600" dirty="0" smtClean="0"/>
              <a:t>Spatial, temporal and geometric thresholds</a:t>
            </a:r>
          </a:p>
          <a:p>
            <a:r>
              <a:rPr lang="en-IE" sz="2000" dirty="0" smtClean="0"/>
              <a:t>Spectral Convolution:</a:t>
            </a:r>
          </a:p>
          <a:p>
            <a:pPr lvl="1"/>
            <a:r>
              <a:rPr lang="en-IE" sz="1600" dirty="0" smtClean="0"/>
              <a:t>Convolve LEO Radiance Spectra</a:t>
            </a:r>
            <a:br>
              <a:rPr lang="en-IE" sz="1600" dirty="0" smtClean="0"/>
            </a:br>
            <a:r>
              <a:rPr lang="en-IE" sz="1600" dirty="0" smtClean="0"/>
              <a:t>with GEO Spectral Response Functions</a:t>
            </a:r>
          </a:p>
          <a:p>
            <a:pPr lvl="1"/>
            <a:r>
              <a:rPr lang="en-IE" sz="1600" dirty="0" smtClean="0"/>
              <a:t> to synthesise radiance in GEO channels</a:t>
            </a:r>
          </a:p>
          <a:p>
            <a:r>
              <a:rPr lang="en-GB" sz="2000" dirty="0" smtClean="0"/>
              <a:t>Spatial Averaging</a:t>
            </a:r>
          </a:p>
          <a:p>
            <a:pPr lvl="1"/>
            <a:r>
              <a:rPr lang="en-IE" sz="1600" dirty="0" smtClean="0"/>
              <a:t>Average GEO pixels in each LEO </a:t>
            </a:r>
            <a:r>
              <a:rPr lang="en-IE" sz="1600" dirty="0" err="1" smtClean="0"/>
              <a:t>FoV</a:t>
            </a:r>
            <a:endParaRPr lang="en-IE" sz="1600" dirty="0" smtClean="0"/>
          </a:p>
          <a:p>
            <a:pPr lvl="1"/>
            <a:r>
              <a:rPr lang="en-IE" sz="1600" dirty="0" smtClean="0"/>
              <a:t>Standard Deviation of GEO pixels as weight</a:t>
            </a:r>
          </a:p>
          <a:p>
            <a:r>
              <a:rPr lang="en-IE" sz="2000" dirty="0" smtClean="0"/>
              <a:t>Weighted Regression of LEO v GEO </a:t>
            </a:r>
            <a:r>
              <a:rPr lang="en-IE" sz="2000" dirty="0" err="1" smtClean="0"/>
              <a:t>rads</a:t>
            </a:r>
            <a:endParaRPr lang="en-IE" sz="2000" dirty="0" smtClean="0"/>
          </a:p>
          <a:p>
            <a:pPr lvl="1"/>
            <a:r>
              <a:rPr lang="en-IE" sz="1600" dirty="0" smtClean="0"/>
              <a:t>Evaluate Bias for Standard Radiance Scene</a:t>
            </a:r>
          </a:p>
          <a:p>
            <a:endParaRPr lang="en-GB" sz="2000" dirty="0"/>
          </a:p>
        </p:txBody>
      </p:sp>
      <p:sp>
        <p:nvSpPr>
          <p:cNvPr id="21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0"/>
            <a:ext cx="3971925" cy="4525963"/>
          </a:xfrm>
        </p:spPr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 algn="ctr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en-GB" sz="1100" b="1" dirty="0" smtClean="0">
                <a:latin typeface="Tahoma" pitchFamily="34" charset="0"/>
              </a:rPr>
              <a:t>Weighted linear regression of L</a:t>
            </a:r>
            <a:r>
              <a:rPr lang="en-GB" sz="1100" b="1" baseline="-25000" dirty="0" smtClean="0">
                <a:latin typeface="Tahoma" pitchFamily="34" charset="0"/>
              </a:rPr>
              <a:t>GEO|REF</a:t>
            </a:r>
            <a:r>
              <a:rPr lang="en-GB" sz="1100" b="1" dirty="0" smtClean="0">
                <a:latin typeface="Tahoma" pitchFamily="34" charset="0"/>
              </a:rPr>
              <a:t> and &lt;L</a:t>
            </a:r>
            <a:r>
              <a:rPr lang="en-GB" sz="1100" b="1" baseline="-25000" dirty="0" smtClean="0">
                <a:latin typeface="Tahoma" pitchFamily="34" charset="0"/>
              </a:rPr>
              <a:t>GEO</a:t>
            </a:r>
            <a:r>
              <a:rPr lang="en-GB" sz="1100" b="1" dirty="0" smtClean="0">
                <a:latin typeface="Tahoma" pitchFamily="34" charset="0"/>
              </a:rPr>
              <a:t>&gt; </a:t>
            </a:r>
            <a:br>
              <a:rPr lang="en-GB" sz="1100" b="1" dirty="0" smtClean="0">
                <a:latin typeface="Tahoma" pitchFamily="34" charset="0"/>
              </a:rPr>
            </a:br>
            <a:r>
              <a:rPr lang="en-GB" sz="1100" b="1" dirty="0" smtClean="0">
                <a:latin typeface="Tahoma" pitchFamily="34" charset="0"/>
              </a:rPr>
              <a:t>for Meteosat-9 13.4</a:t>
            </a:r>
            <a:r>
              <a:rPr lang="el-GR" sz="1100" b="1" dirty="0" smtClean="0">
                <a:latin typeface="Tahoma" pitchFamily="34" charset="0"/>
              </a:rPr>
              <a:t>μ</a:t>
            </a:r>
            <a:r>
              <a:rPr lang="en-GB" sz="1100" b="1" dirty="0" smtClean="0">
                <a:latin typeface="Tahoma" pitchFamily="34" charset="0"/>
              </a:rPr>
              <a:t>m channel based on single overpass of IASI</a:t>
            </a:r>
          </a:p>
        </p:txBody>
      </p:sp>
      <p:pic>
        <p:nvPicPr>
          <p:cNvPr id="22" name="Picture 2" descr="D:\UserData\HewisonT\H-drive\GSICS\Journal\GEO-LEO IR\msg2-iasi_20111120_2215_scatter_ir13.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3050" y="1600200"/>
            <a:ext cx="4084638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tcweb.eumetsat.int/tcc1/proj/gsics/results/seviri/msg3/iasi/metopa/2014/11/msg3-iasi_20141104_2130_bias_ts_ir13.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4325" y="1616075"/>
            <a:ext cx="4023360" cy="301752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GEO-LEO IR - Hyperspectral SNO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GB" sz="2000" dirty="0" smtClean="0">
                <a:solidFill>
                  <a:srgbClr val="2B3461"/>
                </a:solidFill>
                <a:cs typeface="Arial" charset="0"/>
              </a:rPr>
              <a:t>Simultaneous near-Nadir Overpasses</a:t>
            </a:r>
          </a:p>
          <a:p>
            <a:pPr lvl="1">
              <a:lnSpc>
                <a:spcPct val="80000"/>
              </a:lnSpc>
            </a:pPr>
            <a:r>
              <a:rPr lang="en-GB" sz="1800" dirty="0" smtClean="0">
                <a:solidFill>
                  <a:srgbClr val="2B3461"/>
                </a:solidFill>
                <a:cs typeface="Arial" charset="0"/>
              </a:rPr>
              <a:t>of GEO imager and LEO sounder</a:t>
            </a:r>
          </a:p>
          <a:p>
            <a:r>
              <a:rPr lang="en-GB" sz="2000" dirty="0" smtClean="0"/>
              <a:t>Select Collocations</a:t>
            </a:r>
          </a:p>
          <a:p>
            <a:pPr lvl="1"/>
            <a:r>
              <a:rPr lang="en-GB" sz="1600" dirty="0" smtClean="0"/>
              <a:t>Spatial, temporal and geometric thresholds</a:t>
            </a:r>
          </a:p>
          <a:p>
            <a:r>
              <a:rPr lang="en-IE" sz="2000" dirty="0" smtClean="0"/>
              <a:t>Spectral Convolution:</a:t>
            </a:r>
          </a:p>
          <a:p>
            <a:pPr lvl="1"/>
            <a:r>
              <a:rPr lang="en-IE" sz="1600" dirty="0" smtClean="0"/>
              <a:t>Convolve LEO Radiance Spectra</a:t>
            </a:r>
            <a:br>
              <a:rPr lang="en-IE" sz="1600" dirty="0" smtClean="0"/>
            </a:br>
            <a:r>
              <a:rPr lang="en-IE" sz="1600" dirty="0" smtClean="0"/>
              <a:t>with GEO Spectral Response Functions</a:t>
            </a:r>
          </a:p>
          <a:p>
            <a:pPr lvl="1"/>
            <a:r>
              <a:rPr lang="en-IE" sz="1600" dirty="0" smtClean="0"/>
              <a:t> to synthesise radiance in GEO channels</a:t>
            </a:r>
          </a:p>
          <a:p>
            <a:r>
              <a:rPr lang="en-GB" sz="2000" dirty="0" smtClean="0"/>
              <a:t>Spatial Averaging</a:t>
            </a:r>
          </a:p>
          <a:p>
            <a:pPr lvl="1"/>
            <a:r>
              <a:rPr lang="en-IE" sz="1600" dirty="0" smtClean="0"/>
              <a:t>Average GEO pixels in each LEO </a:t>
            </a:r>
            <a:r>
              <a:rPr lang="en-IE" sz="1600" dirty="0" err="1" smtClean="0"/>
              <a:t>FoV</a:t>
            </a:r>
            <a:endParaRPr lang="en-IE" sz="1600" dirty="0" smtClean="0"/>
          </a:p>
          <a:p>
            <a:pPr lvl="1"/>
            <a:r>
              <a:rPr lang="en-IE" sz="1600" dirty="0" smtClean="0"/>
              <a:t>Standard Deviation of GEO pixels as weight</a:t>
            </a:r>
          </a:p>
          <a:p>
            <a:r>
              <a:rPr lang="en-IE" sz="2000" dirty="0" smtClean="0"/>
              <a:t>Weighted Regression of LEO v GEO </a:t>
            </a:r>
            <a:r>
              <a:rPr lang="en-IE" sz="2000" dirty="0" err="1" smtClean="0"/>
              <a:t>rads</a:t>
            </a:r>
            <a:endParaRPr lang="en-IE" sz="2000" dirty="0" smtClean="0"/>
          </a:p>
          <a:p>
            <a:pPr lvl="1"/>
            <a:r>
              <a:rPr lang="en-IE" sz="1600" dirty="0" smtClean="0"/>
              <a:t>Evaluate Bias for Standard Radiance Scene</a:t>
            </a:r>
          </a:p>
          <a:p>
            <a:r>
              <a:rPr lang="en-GB" sz="2000" dirty="0" smtClean="0"/>
              <a:t>Plot time series of Bias</a:t>
            </a:r>
            <a:endParaRPr lang="en-GB" sz="2000" dirty="0"/>
          </a:p>
        </p:txBody>
      </p:sp>
      <p:sp>
        <p:nvSpPr>
          <p:cNvPr id="21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0"/>
            <a:ext cx="3971925" cy="4525963"/>
          </a:xfrm>
        </p:spPr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GB" sz="1100" b="1" dirty="0" smtClean="0">
                <a:latin typeface="Tahoma" pitchFamily="34" charset="0"/>
              </a:rPr>
              <a:t>Time Series of Bias from inter-calibration of  </a:t>
            </a:r>
            <a:br>
              <a:rPr lang="en-GB" sz="1100" b="1" dirty="0" smtClean="0">
                <a:latin typeface="Tahoma" pitchFamily="34" charset="0"/>
              </a:rPr>
            </a:br>
            <a:r>
              <a:rPr lang="en-GB" sz="1100" b="1" dirty="0" smtClean="0">
                <a:latin typeface="Tahoma" pitchFamily="34" charset="0"/>
              </a:rPr>
              <a:t>13.4</a:t>
            </a:r>
            <a:r>
              <a:rPr lang="en-GB" sz="1100" b="1" dirty="0" smtClean="0">
                <a:latin typeface="Tahoma" pitchFamily="34" charset="0"/>
                <a:sym typeface="Symbol"/>
              </a:rPr>
              <a:t>m channel of </a:t>
            </a:r>
            <a:br>
              <a:rPr lang="en-GB" sz="1100" b="1" dirty="0" smtClean="0">
                <a:latin typeface="Tahoma" pitchFamily="34" charset="0"/>
                <a:sym typeface="Symbol"/>
              </a:rPr>
            </a:br>
            <a:r>
              <a:rPr lang="en-GB" sz="1100" b="1" dirty="0" smtClean="0">
                <a:latin typeface="Tahoma" pitchFamily="34" charset="0"/>
              </a:rPr>
              <a:t>Meteosat-10/SEVIRI with Metop-A/IASI</a:t>
            </a:r>
            <a:endParaRPr lang="en-GB" sz="1100" b="1" dirty="0" smtClean="0">
              <a:latin typeface="Tahoma" pitchFamily="34" charset="0"/>
              <a:sym typeface="Symbol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GB" sz="1100" b="1" dirty="0" smtClean="0">
                <a:latin typeface="Tahoma" pitchFamily="34" charset="0"/>
              </a:rPr>
              <a:t>expressed in Brightness Temperature Bias </a:t>
            </a:r>
            <a:br>
              <a:rPr lang="en-GB" sz="1100" b="1" dirty="0" smtClean="0">
                <a:latin typeface="Tahoma" pitchFamily="34" charset="0"/>
              </a:rPr>
            </a:br>
            <a:r>
              <a:rPr lang="en-GB" sz="1100" b="1" dirty="0" smtClean="0">
                <a:latin typeface="Tahoma" pitchFamily="34" charset="0"/>
              </a:rPr>
              <a:t>for Standard Scene Radiance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GB" sz="1100" b="1" dirty="0" smtClean="0">
                <a:latin typeface="Tahoma" pitchFamily="34" charset="0"/>
              </a:rPr>
              <a:t>Blue x = Daily Result, Blue Line=trend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GB" sz="1100" b="1" dirty="0" smtClean="0">
                <a:latin typeface="Tahoma" pitchFamily="34" charset="0"/>
              </a:rPr>
              <a:t>Red dot = Monthly Average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09" name="Group 1"/>
          <p:cNvGraphicFramePr>
            <a:graphicFrameLocks noGrp="1"/>
          </p:cNvGraphicFramePr>
          <p:nvPr/>
        </p:nvGraphicFramePr>
        <p:xfrm>
          <a:off x="238087" y="930276"/>
          <a:ext cx="9448874" cy="529907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112660"/>
                <a:gridCol w="2061831"/>
                <a:gridCol w="1515682"/>
                <a:gridCol w="1479451"/>
                <a:gridCol w="1679306"/>
                <a:gridCol w="1599944"/>
              </a:tblGrid>
              <a:tr h="9048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GPRC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9986" marR="89986" marT="46800" marB="46800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Monitored Instrument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9986" marR="89986" marT="46800" marB="46800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Reference Instrument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9986" marR="89986" marT="46800" marB="46800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GSICS NRT Correction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9986" marR="89986" marT="46800" marB="46800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GSICS Re-Analysis Correction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9986" marR="89986" marT="46800" marB="46800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GSICS Bias Monitoring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9986" marR="89986" marT="46800" marB="46800" horzOverflow="overflow">
                    <a:solidFill>
                      <a:schemeClr val="accent1"/>
                    </a:solidFill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EUMETSAT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9986" marR="89986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Meteosat-8 – 11 }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Meteosat-7  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9986" marR="89986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Metop-A/IASI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9986" marR="89986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Operational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Demo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9986" marR="89986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Operational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Demo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9986" marR="89986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Plots RAC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9986" marR="89986" marT="46800" marB="46800" anchor="ctr" horzOverflow="overflow"/>
                </a:tc>
              </a:tr>
              <a:tr h="6111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JMA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9986" marR="89986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MTSAT-1R }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MTSAT-2   }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9986" marR="89986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IASI (+ AIRS)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9986" marR="89986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Demo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9986" marR="89986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Demo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9986" marR="89986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Plots RAC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9986" marR="89986" marT="46800" marB="46800" anchor="ctr" horzOverflow="overflow"/>
                </a:tc>
              </a:tr>
              <a:tr h="611188">
                <a:tc rowSpan="2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NOAA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9986" marR="89986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GOES-13 &amp; -15 Imager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GOES-11 &amp; -12 Imager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9986" marR="89986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IASI (+ AIRS)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9986" marR="89986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Pre-op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9986" marR="89986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Pre-op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Demo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9986" marR="89986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Prototype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9986" marR="89986" marT="46800" marB="46800" anchor="ctr" horzOverflow="overflow"/>
                </a:tc>
              </a:tr>
              <a:tr h="53657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GOES Sounder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9986" marR="89986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IASI (+ AIRS)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9986" marR="89986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Development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9986" marR="89986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Development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9986" marR="89986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 development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9986" marR="89986" marT="46800" marB="46800" anchor="ctr" horzOverflow="overflow"/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CMA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9986" marR="89986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FY2C – E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9986" marR="89986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IASI (+ AIRS)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9986" marR="89986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Development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9986" marR="89986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Development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9986" marR="89986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Prototype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9986" marR="89986" marT="46800" marB="46800" anchor="ctr" horzOverflow="overflow"/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KMA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9986" marR="89986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COMS-1</a:t>
                      </a:r>
                    </a:p>
                  </a:txBody>
                  <a:tcPr marL="89986" marR="89986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IASI</a:t>
                      </a:r>
                    </a:p>
                  </a:txBody>
                  <a:tcPr marL="89986" marR="89986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Prototype</a:t>
                      </a:r>
                    </a:p>
                  </a:txBody>
                  <a:tcPr marL="89986" marR="89986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Prototype</a:t>
                      </a:r>
                    </a:p>
                  </a:txBody>
                  <a:tcPr marL="89986" marR="89986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9986" marR="89986" marT="46800" marB="46800" anchor="ctr" horzOverflow="overflow"/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ISRO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9986" marR="89986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INSAT-3D</a:t>
                      </a:r>
                    </a:p>
                  </a:txBody>
                  <a:tcPr marL="89986" marR="89986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IASI</a:t>
                      </a:r>
                    </a:p>
                  </a:txBody>
                  <a:tcPr marL="89986" marR="89986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Prototype</a:t>
                      </a:r>
                    </a:p>
                  </a:txBody>
                  <a:tcPr marL="89986" marR="89986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Prototype</a:t>
                      </a:r>
                    </a:p>
                  </a:txBody>
                  <a:tcPr marL="89986" marR="89986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9986" marR="89986" marT="46800" marB="46800" anchor="ctr" horzOverflow="overflow"/>
                </a:tc>
              </a:tr>
            </a:tbl>
          </a:graphicData>
        </a:graphic>
      </p:graphicFrame>
      <p:sp>
        <p:nvSpPr>
          <p:cNvPr id="16451" name="Text Box 156"/>
          <p:cNvSpPr txBox="1">
            <a:spLocks noChangeArrowheads="1"/>
          </p:cNvSpPr>
          <p:nvPr/>
        </p:nvSpPr>
        <p:spPr bwMode="auto">
          <a:xfrm>
            <a:off x="0" y="274639"/>
            <a:ext cx="9905999" cy="655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0" dirty="0">
                <a:solidFill>
                  <a:srgbClr val="000000"/>
                </a:solidFill>
                <a:latin typeface="Calibri" pitchFamily="34" charset="0"/>
              </a:rPr>
              <a:t>GSICS </a:t>
            </a:r>
            <a:r>
              <a:rPr lang="en-GB" sz="4400" b="0" dirty="0" smtClean="0">
                <a:solidFill>
                  <a:srgbClr val="000000"/>
                </a:solidFill>
                <a:latin typeface="Calibri" pitchFamily="34" charset="0"/>
              </a:rPr>
              <a:t>GEO-LEO IR Product </a:t>
            </a:r>
            <a:r>
              <a:rPr lang="en-GB" sz="4400" b="0" dirty="0">
                <a:solidFill>
                  <a:srgbClr val="000000"/>
                </a:solidFill>
                <a:latin typeface="Calibri" pitchFamily="34" charset="0"/>
              </a:rPr>
              <a:t>Status </a:t>
            </a:r>
            <a:r>
              <a:rPr lang="en-GB" sz="4400" b="0" dirty="0" smtClean="0">
                <a:solidFill>
                  <a:srgbClr val="000000"/>
                </a:solidFill>
                <a:latin typeface="Calibri" pitchFamily="34" charset="0"/>
              </a:rPr>
              <a:t>2016-02</a:t>
            </a:r>
            <a:endParaRPr lang="en-GB" sz="44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6452" name="Rectangle 157"/>
          <p:cNvSpPr>
            <a:spLocks noChangeArrowheads="1"/>
          </p:cNvSpPr>
          <p:nvPr/>
        </p:nvSpPr>
        <p:spPr bwMode="auto">
          <a:xfrm>
            <a:off x="88886" y="6238876"/>
            <a:ext cx="8363197" cy="277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dirty="0">
                <a:solidFill>
                  <a:schemeClr val="accent2"/>
                </a:solidFill>
              </a:rPr>
              <a:t>Full GSICS Product </a:t>
            </a:r>
            <a:r>
              <a:rPr lang="en-GB" sz="1200" b="0" dirty="0" err="1">
                <a:solidFill>
                  <a:schemeClr val="accent2"/>
                </a:solidFill>
              </a:rPr>
              <a:t>Catalog</a:t>
            </a:r>
            <a:r>
              <a:rPr lang="en-GB" sz="1200" b="0" dirty="0">
                <a:solidFill>
                  <a:schemeClr val="accent2"/>
                </a:solidFill>
              </a:rPr>
              <a:t> available at </a:t>
            </a:r>
            <a:r>
              <a:rPr lang="en-GB" sz="1200" b="0" dirty="0">
                <a:solidFill>
                  <a:schemeClr val="accent2"/>
                </a:solidFill>
                <a:hlinkClick r:id="rId3"/>
              </a:rPr>
              <a:t>http://www.star.nesdis.noaa.gov/smcd/GCC/ProductCatalog.php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GEO-LEO VIS - </a:t>
            </a:r>
            <a:r>
              <a:rPr lang="en-IE" sz="3600" dirty="0" smtClean="0"/>
              <a:t>Deep Convective Clouds (DCCs)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grpSp>
        <p:nvGrpSpPr>
          <p:cNvPr id="4" name="Group 26"/>
          <p:cNvGrpSpPr/>
          <p:nvPr/>
        </p:nvGrpSpPr>
        <p:grpSpPr>
          <a:xfrm>
            <a:off x="4160913" y="1307320"/>
            <a:ext cx="3249360" cy="2328354"/>
            <a:chOff x="312302" y="3337972"/>
            <a:chExt cx="4050724" cy="3066162"/>
          </a:xfrm>
          <a:solidFill>
            <a:schemeClr val="accent3"/>
          </a:solidFill>
        </p:grpSpPr>
        <p:sp>
          <p:nvSpPr>
            <p:cNvPr id="24" name="テキスト ボックス 14"/>
            <p:cNvSpPr txBox="1"/>
            <p:nvPr/>
          </p:nvSpPr>
          <p:spPr>
            <a:xfrm>
              <a:off x="3475377" y="5796177"/>
              <a:ext cx="887649" cy="607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b="0" dirty="0" smtClean="0">
                  <a:solidFill>
                    <a:schemeClr val="tx1"/>
                  </a:solidFill>
                </a:rPr>
                <a:t>10.8μm TB [K]</a:t>
              </a:r>
              <a:endParaRPr kumimoji="1" lang="ja-JP" altLang="en-US" sz="1200" b="0" dirty="0">
                <a:solidFill>
                  <a:schemeClr val="tx1"/>
                </a:solidFill>
              </a:endParaRPr>
            </a:p>
          </p:txBody>
        </p:sp>
        <p:pic>
          <p:nvPicPr>
            <p:cNvPr id="23" name="Picture 2" descr="C:\Users\jma802b\Desktop\cmp_jma_nasa_IR.png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312302" y="3553416"/>
              <a:ext cx="3900433" cy="2302069"/>
            </a:xfrm>
            <a:prstGeom prst="rect">
              <a:avLst/>
            </a:prstGeom>
            <a:grpFill/>
            <a:extLst/>
          </p:spPr>
        </p:pic>
        <p:sp>
          <p:nvSpPr>
            <p:cNvPr id="25" name="テキスト ボックス 17"/>
            <p:cNvSpPr txBox="1"/>
            <p:nvPr/>
          </p:nvSpPr>
          <p:spPr>
            <a:xfrm>
              <a:off x="823083" y="3337972"/>
              <a:ext cx="3445366" cy="243183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r>
                <a:rPr lang="en-US" altLang="ja-JP" sz="1200" b="0" dirty="0" smtClean="0">
                  <a:solidFill>
                    <a:schemeClr val="tx1"/>
                  </a:solidFill>
                </a:rPr>
                <a:t>MTSAT-2 </a:t>
              </a:r>
              <a:r>
                <a:rPr lang="en-US" altLang="ja-JP" sz="1200" b="0" dirty="0">
                  <a:solidFill>
                    <a:schemeClr val="tx1"/>
                  </a:solidFill>
                </a:rPr>
                <a:t>DCC detection </a:t>
              </a:r>
              <a:r>
                <a:rPr lang="en-US" altLang="ja-JP" sz="1200" b="0" dirty="0" smtClean="0">
                  <a:solidFill>
                    <a:schemeClr val="tx1"/>
                  </a:solidFill>
                </a:rPr>
                <a:t>2012-07-01T04</a:t>
              </a:r>
              <a:endParaRPr kumimoji="1" lang="ja-JP" altLang="en-US" sz="1200" b="0" dirty="0">
                <a:solidFill>
                  <a:schemeClr val="tx1"/>
                </a:solidFill>
              </a:endParaRPr>
            </a:p>
          </p:txBody>
        </p:sp>
        <p:pic>
          <p:nvPicPr>
            <p:cNvPr id="26" name="Picture 2" descr="C:\Users\jma802b\Desktop\cmp_jma_nasa_IR.png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t="-4794" b="-640"/>
            <a:stretch/>
          </p:blipFill>
          <p:spPr bwMode="auto">
            <a:xfrm>
              <a:off x="823083" y="5861798"/>
              <a:ext cx="2730303" cy="360040"/>
            </a:xfrm>
            <a:prstGeom prst="rect">
              <a:avLst/>
            </a:prstGeom>
            <a:grpFill/>
            <a:extLst/>
          </p:spPr>
        </p:pic>
      </p:grpSp>
      <p:pic>
        <p:nvPicPr>
          <p:cNvPr id="22" name="Picture 3" descr="h:\My Documents\Work\Presentations\EUMETSAT_UserConf2013\Figures_Material\MSG2_PDF_AfterBRDFCorrection_Incr4.png"/>
          <p:cNvPicPr>
            <a:picLocks noChangeAspect="1" noChangeArrowheads="1"/>
          </p:cNvPicPr>
          <p:nvPr/>
        </p:nvPicPr>
        <p:blipFill>
          <a:blip r:embed="rId4" cstate="print"/>
          <a:srcRect l="3816" t="2760" r="2022" b="1241"/>
          <a:stretch>
            <a:fillRect/>
          </a:stretch>
        </p:blipFill>
        <p:spPr bwMode="auto">
          <a:xfrm>
            <a:off x="7419525" y="1239969"/>
            <a:ext cx="2429086" cy="24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Content Placeholder 2"/>
          <p:cNvSpPr>
            <a:spLocks noGrp="1"/>
          </p:cNvSpPr>
          <p:nvPr>
            <p:ph sz="half" idx="1"/>
          </p:nvPr>
        </p:nvSpPr>
        <p:spPr>
          <a:xfrm>
            <a:off x="272480" y="1257300"/>
            <a:ext cx="4875542" cy="5340052"/>
          </a:xfrm>
        </p:spPr>
        <p:txBody>
          <a:bodyPr/>
          <a:lstStyle/>
          <a:p>
            <a:r>
              <a:rPr lang="en-IE" sz="2100" dirty="0" smtClean="0"/>
              <a:t>Bright, natural solar diffusers </a:t>
            </a:r>
          </a:p>
          <a:p>
            <a:r>
              <a:rPr lang="en-IE" sz="2100" dirty="0" smtClean="0"/>
              <a:t>Near Top Of Atmosphere</a:t>
            </a:r>
          </a:p>
          <a:p>
            <a:pPr lvl="1"/>
            <a:r>
              <a:rPr lang="en-IE" sz="1600" dirty="0" smtClean="0"/>
              <a:t>Little water vapour, aerosol</a:t>
            </a:r>
          </a:p>
          <a:p>
            <a:r>
              <a:rPr lang="en-IE" sz="2100" dirty="0" smtClean="0"/>
              <a:t>Globally available</a:t>
            </a:r>
          </a:p>
          <a:p>
            <a:pPr lvl="1"/>
            <a:r>
              <a:rPr lang="en-IE" sz="1600" dirty="0" smtClean="0"/>
              <a:t>In Equatorial Band</a:t>
            </a:r>
          </a:p>
          <a:p>
            <a:r>
              <a:rPr lang="en-GB" sz="2100" dirty="0"/>
              <a:t>Use as Pseudo Invariant Targets </a:t>
            </a:r>
          </a:p>
          <a:p>
            <a:pPr lvl="1"/>
            <a:r>
              <a:rPr lang="en-GB" sz="1700" dirty="0"/>
              <a:t>to transfer calibration MODIS-&gt;GEO</a:t>
            </a:r>
          </a:p>
          <a:p>
            <a:r>
              <a:rPr lang="en-IE" sz="2100" dirty="0" smtClean="0"/>
              <a:t>Select coldest, brightest pixels</a:t>
            </a:r>
          </a:p>
          <a:p>
            <a:pPr lvl="1"/>
            <a:r>
              <a:rPr lang="en-IE" sz="1600" dirty="0" smtClean="0"/>
              <a:t>Identify using T</a:t>
            </a:r>
            <a:r>
              <a:rPr lang="en-IE" sz="1600" baseline="-25000" dirty="0" smtClean="0"/>
              <a:t>IR</a:t>
            </a:r>
            <a:r>
              <a:rPr lang="en-IE" sz="1600" dirty="0" smtClean="0"/>
              <a:t> threshold </a:t>
            </a:r>
          </a:p>
          <a:p>
            <a:pPr lvl="1"/>
            <a:r>
              <a:rPr lang="en-GB" sz="1600" dirty="0" smtClean="0"/>
              <a:t>Homogeneity Tests</a:t>
            </a:r>
          </a:p>
          <a:p>
            <a:pPr lvl="1"/>
            <a:r>
              <a:rPr lang="en-GB" sz="1600" dirty="0" smtClean="0"/>
              <a:t>Limit viewing and solar geometry &amp; Normalise</a:t>
            </a:r>
          </a:p>
          <a:p>
            <a:r>
              <a:rPr lang="en-GB" sz="2100" dirty="0" smtClean="0"/>
              <a:t>Build up monthly PDF statistics</a:t>
            </a:r>
          </a:p>
          <a:p>
            <a:r>
              <a:rPr lang="en-GB" sz="2100" dirty="0" smtClean="0"/>
              <a:t>Compare mode/mean with ref </a:t>
            </a:r>
            <a:r>
              <a:rPr lang="en-GB" sz="2100" dirty="0" err="1" smtClean="0"/>
              <a:t>obs</a:t>
            </a:r>
            <a:endParaRPr lang="en-GB" sz="2100" dirty="0" smtClean="0"/>
          </a:p>
          <a:p>
            <a:r>
              <a:rPr lang="en-GB" sz="2100" dirty="0" smtClean="0"/>
              <a:t>Derive Calibration Coefficients</a:t>
            </a:r>
          </a:p>
          <a:p>
            <a:pPr lvl="1"/>
            <a:r>
              <a:rPr lang="en-GB" sz="1700" dirty="0" smtClean="0"/>
              <a:t>Seasonal and Land/Sea Variations </a:t>
            </a:r>
          </a:p>
        </p:txBody>
      </p:sp>
      <p:grpSp>
        <p:nvGrpSpPr>
          <p:cNvPr id="5" name="Group 26"/>
          <p:cNvGrpSpPr/>
          <p:nvPr/>
        </p:nvGrpSpPr>
        <p:grpSpPr>
          <a:xfrm>
            <a:off x="4920065" y="3395868"/>
            <a:ext cx="4985935" cy="3452883"/>
            <a:chOff x="4920065" y="3395868"/>
            <a:chExt cx="4985935" cy="3452883"/>
          </a:xfrm>
        </p:grpSpPr>
        <p:sp>
          <p:nvSpPr>
            <p:cNvPr id="16" name="TextBox 15"/>
            <p:cNvSpPr txBox="1"/>
            <p:nvPr/>
          </p:nvSpPr>
          <p:spPr>
            <a:xfrm>
              <a:off x="4940579" y="3395868"/>
              <a:ext cx="496542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Gains for Meteosat-7/VIS using Aqua/MODIS Reference via DCCs</a:t>
              </a:r>
              <a:endParaRPr lang="en-GB" sz="1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17" name="Picture 2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20065" y="3656694"/>
              <a:ext cx="4965421" cy="31920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" descr="H:\My Documents\Work\Calibration\Moon\Figures\EUMConf\MSG2_VIS06.pn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4926" y="3855430"/>
            <a:ext cx="3377191" cy="214579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GEO-LEO VIS/NIR - </a:t>
            </a:r>
            <a:r>
              <a:rPr lang="en-IE" dirty="0" smtClean="0"/>
              <a:t>The Moon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28" name="Content Placeholder 2"/>
          <p:cNvSpPr>
            <a:spLocks noGrp="1"/>
          </p:cNvSpPr>
          <p:nvPr>
            <p:ph sz="half" idx="1"/>
          </p:nvPr>
        </p:nvSpPr>
        <p:spPr>
          <a:xfrm>
            <a:off x="272480" y="1247774"/>
            <a:ext cx="4746625" cy="5349577"/>
          </a:xfrm>
        </p:spPr>
        <p:txBody>
          <a:bodyPr/>
          <a:lstStyle/>
          <a:p>
            <a:r>
              <a:rPr lang="en-IE" sz="2100" dirty="0" smtClean="0"/>
              <a:t>Dark, natural solar diffuser</a:t>
            </a:r>
          </a:p>
          <a:p>
            <a:pPr lvl="1"/>
            <a:r>
              <a:rPr lang="en-IE" sz="1600" dirty="0" smtClean="0"/>
              <a:t>No kind of atmosphere</a:t>
            </a:r>
          </a:p>
          <a:p>
            <a:r>
              <a:rPr lang="en-IE" sz="2100" dirty="0" smtClean="0"/>
              <a:t>Extremely stable</a:t>
            </a:r>
          </a:p>
          <a:p>
            <a:pPr lvl="1"/>
            <a:r>
              <a:rPr lang="en-IE" sz="1600" dirty="0" smtClean="0"/>
              <a:t>Can apply retrospectively to generate FCDRs</a:t>
            </a:r>
          </a:p>
          <a:p>
            <a:r>
              <a:rPr lang="en-IE" sz="2100" dirty="0" smtClean="0"/>
              <a:t>Globally available</a:t>
            </a:r>
          </a:p>
          <a:p>
            <a:r>
              <a:rPr lang="en-IE" sz="2100" dirty="0" smtClean="0"/>
              <a:t>Select pixels of Moon</a:t>
            </a:r>
          </a:p>
          <a:p>
            <a:pPr lvl="1"/>
            <a:r>
              <a:rPr lang="en-IE" sz="1600" dirty="0" smtClean="0"/>
              <a:t>Applying threshold to IR image</a:t>
            </a:r>
          </a:p>
          <a:p>
            <a:pPr lvl="1"/>
            <a:r>
              <a:rPr lang="en-GB" sz="1600" dirty="0" smtClean="0"/>
              <a:t>Calculate integrated irradiance</a:t>
            </a:r>
          </a:p>
          <a:p>
            <a:r>
              <a:rPr lang="en-GB" sz="2100" dirty="0" smtClean="0"/>
              <a:t>Compare with model</a:t>
            </a:r>
            <a:endParaRPr lang="en-IE" sz="1600" dirty="0" smtClean="0"/>
          </a:p>
          <a:p>
            <a:pPr lvl="1"/>
            <a:r>
              <a:rPr lang="en-IE" sz="1600" dirty="0" smtClean="0"/>
              <a:t>ROLO developed by USGS</a:t>
            </a:r>
          </a:p>
          <a:p>
            <a:pPr lvl="1"/>
            <a:r>
              <a:rPr lang="en-IE" sz="1600" dirty="0" smtClean="0"/>
              <a:t>&lt;1% relative uncertainty</a:t>
            </a:r>
          </a:p>
          <a:p>
            <a:r>
              <a:rPr lang="en-GB" sz="2100" dirty="0" smtClean="0"/>
              <a:t>Applicable to full Reflected Solar Band</a:t>
            </a:r>
          </a:p>
          <a:p>
            <a:r>
              <a:rPr lang="en-GB" sz="2100" dirty="0" smtClean="0"/>
              <a:t>Use as Pseudo Invariant Targets </a:t>
            </a:r>
          </a:p>
          <a:p>
            <a:pPr lvl="1"/>
            <a:r>
              <a:rPr lang="en-GB" sz="1700" dirty="0" smtClean="0"/>
              <a:t>to transfer calibration MODIS-&gt;GEO</a:t>
            </a: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5130823" y="1368427"/>
            <a:ext cx="1805781" cy="35455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107287" tIns="53643" rIns="107287" bIns="53643">
            <a:spAutoFit/>
          </a:bodyPr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SEVIRI </a:t>
            </a:r>
            <a:r>
              <a:rPr lang="en-GB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L1.0 </a:t>
            </a:r>
            <a:r>
              <a:rPr lang="en-GB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image</a:t>
            </a:r>
          </a:p>
        </p:txBody>
      </p:sp>
      <p:pic>
        <p:nvPicPr>
          <p:cNvPr id="19" name="Picture 2" descr="H:\MY DOCUMENTS\Work\Missions\MSG\Calibration\Figures\SEVIRI_20060214140010_level1.0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5197476" y="1809749"/>
            <a:ext cx="1805781" cy="193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 descr="H:\MY DOCUMENTS\Work\Missions\MSG\Calibration\Figures\ZOOM_MOON_SEVIRI_20060214140010_level1.0.pn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 l="12466" t="11427" r="30766" b="35516"/>
          <a:stretch>
            <a:fillRect/>
          </a:stretch>
        </p:blipFill>
        <p:spPr bwMode="auto">
          <a:xfrm>
            <a:off x="7379548" y="1809735"/>
            <a:ext cx="1931998" cy="1932676"/>
          </a:xfrm>
          <a:prstGeom prst="rect">
            <a:avLst/>
          </a:prstGeom>
          <a:ln w="28575">
            <a:solidFill>
              <a:srgbClr val="FF0000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cxnSp>
        <p:nvCxnSpPr>
          <p:cNvPr id="18" name="Straight Arrow Connector 12"/>
          <p:cNvCxnSpPr>
            <a:cxnSpLocks noChangeShapeType="1"/>
          </p:cNvCxnSpPr>
          <p:nvPr/>
        </p:nvCxnSpPr>
        <p:spPr bwMode="auto">
          <a:xfrm>
            <a:off x="6818428" y="2263800"/>
            <a:ext cx="561120" cy="1478712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none" w="med" len="med"/>
          </a:ln>
        </p:spPr>
      </p:cxnSp>
      <p:cxnSp>
        <p:nvCxnSpPr>
          <p:cNvPr id="27" name="Straight Arrow Connector 12"/>
          <p:cNvCxnSpPr>
            <a:cxnSpLocks noChangeShapeType="1"/>
          </p:cNvCxnSpPr>
          <p:nvPr/>
        </p:nvCxnSpPr>
        <p:spPr bwMode="auto">
          <a:xfrm flipV="1">
            <a:off x="6818428" y="1800226"/>
            <a:ext cx="563447" cy="332784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none" w="med" len="med"/>
          </a:ln>
        </p:spPr>
      </p:cxnSp>
      <p:sp>
        <p:nvSpPr>
          <p:cNvPr id="33" name="Rectangle 32"/>
          <p:cNvSpPr/>
          <p:nvPr/>
        </p:nvSpPr>
        <p:spPr bwMode="auto">
          <a:xfrm>
            <a:off x="6661475" y="2133010"/>
            <a:ext cx="156953" cy="130790"/>
          </a:xfrm>
          <a:prstGeom prst="rect">
            <a:avLst/>
          </a:prstGeom>
          <a:noFill/>
          <a:ln w="25400" cap="flat" cmpd="sng" algn="ctr">
            <a:solidFill>
              <a:srgbClr val="FE5000"/>
            </a:solidFill>
            <a:prstDash val="solid"/>
            <a:bevel/>
            <a:headEnd type="none" w="med" len="med"/>
            <a:tailEnd type="none" w="med" len="med"/>
          </a:ln>
          <a:effectLst/>
        </p:spPr>
        <p:txBody>
          <a:bodyPr vert="horz" wrap="square" lIns="42239" tIns="42239" rIns="42239" bIns="42239" numCol="1" rtlCol="0" anchor="t" anchorCtr="0" compatLnSpc="1">
            <a:prstTxWarp prst="textNoShape">
              <a:avLst/>
            </a:prstTxWarp>
          </a:bodyPr>
          <a:lstStyle/>
          <a:p>
            <a:pPr defTabSz="1072866" eaLnBrk="0" hangingPunct="0">
              <a:spcBef>
                <a:spcPct val="50000"/>
              </a:spcBef>
            </a:pPr>
            <a:endParaRPr lang="en-GB" sz="1100" dirty="0" smtClean="0"/>
          </a:p>
        </p:txBody>
      </p:sp>
      <p:sp>
        <p:nvSpPr>
          <p:cNvPr id="39" name="TextBox 13"/>
          <p:cNvSpPr txBox="1">
            <a:spLocks noChangeArrowheads="1"/>
          </p:cNvSpPr>
          <p:nvPr/>
        </p:nvSpPr>
        <p:spPr bwMode="auto">
          <a:xfrm>
            <a:off x="5428553" y="5939952"/>
            <a:ext cx="3003067" cy="870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7287" tIns="53643" rIns="107287" bIns="53643">
            <a:spAutoFit/>
          </a:bodyPr>
          <a:lstStyle/>
          <a:p>
            <a:pPr marL="342900" lvl="0" indent="-342900" algn="ctr" eaLnBrk="0" hangingPunct="0">
              <a:lnSpc>
                <a:spcPct val="150000"/>
              </a:lnSpc>
            </a:pPr>
            <a:r>
              <a:rPr lang="en-GB" sz="1100" dirty="0" smtClean="0">
                <a:solidFill>
                  <a:schemeClr val="tx1"/>
                </a:solidFill>
              </a:rPr>
              <a:t>Meteosat-9/VIS06 Bias Change </a:t>
            </a:r>
          </a:p>
          <a:p>
            <a:pPr marL="342900" lvl="0" indent="-342900" algn="ctr" eaLnBrk="0" hangingPunct="0">
              <a:lnSpc>
                <a:spcPct val="150000"/>
              </a:lnSpc>
            </a:pPr>
            <a:r>
              <a:rPr lang="en-GB" sz="1100" dirty="0" err="1" smtClean="0">
                <a:solidFill>
                  <a:schemeClr val="tx1"/>
                </a:solidFill>
              </a:rPr>
              <a:t>wrt</a:t>
            </a:r>
            <a:r>
              <a:rPr lang="en-GB" sz="1100" dirty="0" smtClean="0">
                <a:solidFill>
                  <a:schemeClr val="tx1"/>
                </a:solidFill>
              </a:rPr>
              <a:t> ROLO Model Lunar Irradiance</a:t>
            </a:r>
          </a:p>
          <a:p>
            <a:pPr marL="342900" lvl="0" indent="-342900" algn="ctr" eaLnBrk="0" hangingPunct="0">
              <a:lnSpc>
                <a:spcPct val="150000"/>
              </a:lnSpc>
            </a:pPr>
            <a:r>
              <a:rPr lang="en-GB" sz="1100" dirty="0" smtClean="0">
                <a:solidFill>
                  <a:schemeClr val="tx1"/>
                </a:solidFill>
              </a:rPr>
              <a:t>(after phase angle correction)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898381" y="274638"/>
            <a:ext cx="8913971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>
                <a:solidFill>
                  <a:srgbClr val="000000"/>
                </a:solidFill>
                <a:latin typeface="Calibri" pitchFamily="32" charset="0"/>
              </a:rPr>
              <a:t>GSICS Procedure for Product Acceptance</a:t>
            </a:r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322211" y="1401763"/>
            <a:ext cx="5033155" cy="47815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90000"/>
              </a:lnSpc>
              <a:spcBef>
                <a:spcPts val="750"/>
              </a:spcBef>
              <a:buFont typeface="Calibri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000">
                <a:solidFill>
                  <a:srgbClr val="000000"/>
                </a:solidFill>
                <a:latin typeface="Calibri" pitchFamily="32" charset="0"/>
              </a:rPr>
              <a:t>Based on QA4EO</a:t>
            </a:r>
          </a:p>
          <a:p>
            <a:pPr marL="341313" indent="-341313">
              <a:lnSpc>
                <a:spcPct val="90000"/>
              </a:lnSpc>
              <a:spcBef>
                <a:spcPts val="750"/>
              </a:spcBef>
              <a:buFont typeface="Calibri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000">
                <a:solidFill>
                  <a:srgbClr val="000000"/>
                </a:solidFill>
                <a:latin typeface="Calibri" pitchFamily="32" charset="0"/>
              </a:rPr>
              <a:t>Products progress from</a:t>
            </a:r>
          </a:p>
          <a:p>
            <a:pPr marL="741363" lvl="1" indent="-284163">
              <a:lnSpc>
                <a:spcPct val="90000"/>
              </a:lnSpc>
              <a:spcBef>
                <a:spcPts val="6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600">
                <a:solidFill>
                  <a:srgbClr val="000000"/>
                </a:solidFill>
                <a:latin typeface="Calibri" pitchFamily="32" charset="0"/>
              </a:rPr>
              <a:t>Demonstration Mode</a:t>
            </a:r>
          </a:p>
          <a:p>
            <a:pPr marL="341313" indent="-341313">
              <a:lnSpc>
                <a:spcPct val="90000"/>
              </a:lnSpc>
              <a:spcBef>
                <a:spcPts val="750"/>
              </a:spcBef>
              <a:buFont typeface="Calibri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000">
                <a:solidFill>
                  <a:srgbClr val="000000"/>
                </a:solidFill>
                <a:latin typeface="Calibri" pitchFamily="32" charset="0"/>
              </a:rPr>
              <a:t>Through </a:t>
            </a:r>
          </a:p>
          <a:p>
            <a:pPr marL="741363" lvl="1" indent="-284163">
              <a:lnSpc>
                <a:spcPct val="90000"/>
              </a:lnSpc>
              <a:spcBef>
                <a:spcPts val="6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600">
                <a:solidFill>
                  <a:srgbClr val="000000"/>
                </a:solidFill>
                <a:latin typeface="Calibri" pitchFamily="32" charset="0"/>
              </a:rPr>
              <a:t>Pre-Operational Mode</a:t>
            </a:r>
          </a:p>
          <a:p>
            <a:pPr marL="341313" indent="-341313">
              <a:lnSpc>
                <a:spcPct val="90000"/>
              </a:lnSpc>
              <a:spcBef>
                <a:spcPts val="750"/>
              </a:spcBef>
              <a:buFont typeface="Calibri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000">
                <a:solidFill>
                  <a:srgbClr val="000000"/>
                </a:solidFill>
                <a:latin typeface="Calibri" pitchFamily="32" charset="0"/>
              </a:rPr>
              <a:t>To</a:t>
            </a:r>
          </a:p>
          <a:p>
            <a:pPr marL="741363" lvl="1" indent="-284163">
              <a:lnSpc>
                <a:spcPct val="90000"/>
              </a:lnSpc>
              <a:spcBef>
                <a:spcPts val="6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600">
                <a:solidFill>
                  <a:srgbClr val="000000"/>
                </a:solidFill>
                <a:latin typeface="Calibri" pitchFamily="32" charset="0"/>
              </a:rPr>
              <a:t>Operational Mode</a:t>
            </a:r>
          </a:p>
          <a:p>
            <a:pPr marL="341313" indent="-341313">
              <a:lnSpc>
                <a:spcPct val="90000"/>
              </a:lnSpc>
              <a:spcBef>
                <a:spcPts val="750"/>
              </a:spcBef>
              <a:buFont typeface="Calibri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000">
                <a:solidFill>
                  <a:srgbClr val="000000"/>
                </a:solidFill>
                <a:latin typeface="Calibri" pitchFamily="32" charset="0"/>
              </a:rPr>
              <a:t>By a series of reviews</a:t>
            </a:r>
          </a:p>
          <a:p>
            <a:pPr marL="341313" indent="-341313">
              <a:lnSpc>
                <a:spcPct val="90000"/>
              </a:lnSpc>
              <a:spcBef>
                <a:spcPts val="750"/>
              </a:spcBef>
              <a:buFont typeface="Calibri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000">
                <a:solidFill>
                  <a:srgbClr val="000000"/>
                </a:solidFill>
                <a:latin typeface="Calibri" pitchFamily="32" charset="0"/>
              </a:rPr>
              <a:t>Over period of ~1.5yr</a:t>
            </a:r>
          </a:p>
          <a:p>
            <a:pPr marL="341313" indent="-341313">
              <a:lnSpc>
                <a:spcPct val="90000"/>
              </a:lnSpc>
              <a:spcBef>
                <a:spcPts val="750"/>
              </a:spcBef>
              <a:buFont typeface="Calibri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000">
                <a:solidFill>
                  <a:srgbClr val="000000"/>
                </a:solidFill>
                <a:latin typeface="Calibri" pitchFamily="32" charset="0"/>
              </a:rPr>
              <a:t>Subject to meeting acceptance criteria</a:t>
            </a:r>
          </a:p>
          <a:p>
            <a:pPr marL="342900" indent="-341313">
              <a:lnSpc>
                <a:spcPct val="90000"/>
              </a:lnSpc>
              <a:spcBef>
                <a:spcPts val="75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3000">
              <a:solidFill>
                <a:srgbClr val="000000"/>
              </a:solidFill>
              <a:latin typeface="Calibri" pitchFamily="32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 l="28470" t="17601" r="22552" b="9216"/>
          <a:stretch>
            <a:fillRect/>
          </a:stretch>
        </p:blipFill>
        <p:spPr bwMode="auto">
          <a:xfrm>
            <a:off x="5252197" y="1390650"/>
            <a:ext cx="4477619" cy="53530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0" y="274639"/>
            <a:ext cx="4761737" cy="9540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>
                <a:solidFill>
                  <a:srgbClr val="000000"/>
                </a:solidFill>
                <a:latin typeface="Calibri" pitchFamily="32" charset="0"/>
              </a:rPr>
              <a:t>Where to get the data?</a:t>
            </a: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58725" y="1231901"/>
            <a:ext cx="4603012" cy="47418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ts val="550"/>
              </a:spcBef>
              <a:buFont typeface="Arial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2200" dirty="0">
                <a:solidFill>
                  <a:srgbClr val="000000"/>
                </a:solidFill>
                <a:latin typeface="Calibri" pitchFamily="32" charset="0"/>
              </a:rPr>
              <a:t>GSICS Bias Monitoring </a:t>
            </a:r>
          </a:p>
          <a:p>
            <a:pPr marL="265113" lvl="1" indent="0">
              <a:spcBef>
                <a:spcPts val="450"/>
              </a:spcBef>
              <a:buFont typeface="Arial" charset="0"/>
              <a:buChar char="–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1800" dirty="0">
                <a:solidFill>
                  <a:srgbClr val="000000"/>
                </a:solidFill>
                <a:latin typeface="Calibri" pitchFamily="32" charset="0"/>
              </a:rPr>
              <a:t>Hosted on websites of GSICS Processing &amp; Research Centres (GPRCs</a:t>
            </a:r>
            <a:r>
              <a:rPr lang="en-GB" sz="1800" dirty="0" smtClean="0">
                <a:solidFill>
                  <a:srgbClr val="000000"/>
                </a:solidFill>
                <a:latin typeface="Calibri" pitchFamily="32" charset="0"/>
              </a:rPr>
              <a:t>)</a:t>
            </a:r>
          </a:p>
          <a:p>
            <a:pPr marL="265113" lvl="1" indent="0">
              <a:spcBef>
                <a:spcPts val="450"/>
              </a:spcBef>
              <a:buFont typeface="Arial" charset="0"/>
              <a:buChar char="–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1800" dirty="0" smtClean="0">
                <a:solidFill>
                  <a:srgbClr val="000000"/>
                </a:solidFill>
                <a:latin typeface="Calibri" pitchFamily="32" charset="0"/>
                <a:hlinkClick r:id="rId3"/>
              </a:rPr>
              <a:t>http://gsics.tools.eumetsat.int/plotter/</a:t>
            </a:r>
            <a:endParaRPr lang="en-GB" sz="1800" dirty="0" smtClean="0">
              <a:solidFill>
                <a:srgbClr val="000000"/>
              </a:solidFill>
              <a:latin typeface="Calibri" pitchFamily="32" charset="0"/>
            </a:endParaRPr>
          </a:p>
          <a:p>
            <a:pPr marL="265113" lvl="1" indent="0">
              <a:spcBef>
                <a:spcPts val="450"/>
              </a:spcBef>
              <a:buFont typeface="Arial" charset="0"/>
              <a:buChar char="–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GB" sz="1800" dirty="0" smtClean="0">
              <a:solidFill>
                <a:srgbClr val="000000"/>
              </a:solidFill>
              <a:latin typeface="Calibri" pitchFamily="32" charset="0"/>
            </a:endParaRPr>
          </a:p>
          <a:p>
            <a:pPr>
              <a:spcBef>
                <a:spcPts val="550"/>
              </a:spcBef>
              <a:buFont typeface="Arial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2200" dirty="0" smtClean="0">
                <a:solidFill>
                  <a:srgbClr val="000000"/>
                </a:solidFill>
                <a:latin typeface="Calibri" pitchFamily="32" charset="0"/>
              </a:rPr>
              <a:t>GSICS </a:t>
            </a:r>
            <a:r>
              <a:rPr lang="en-GB" sz="2200" dirty="0">
                <a:solidFill>
                  <a:srgbClr val="000000"/>
                </a:solidFill>
                <a:latin typeface="Calibri" pitchFamily="32" charset="0"/>
              </a:rPr>
              <a:t>Corrections</a:t>
            </a:r>
          </a:p>
          <a:p>
            <a:pPr marL="265113" lvl="1" indent="0">
              <a:spcBef>
                <a:spcPts val="450"/>
              </a:spcBef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1800" dirty="0" smtClean="0">
                <a:solidFill>
                  <a:srgbClr val="000000"/>
                </a:solidFill>
                <a:latin typeface="Calibri" pitchFamily="32" charset="0"/>
              </a:rPr>
              <a:t>− GSICS </a:t>
            </a:r>
            <a:r>
              <a:rPr lang="en-GB" sz="1800" dirty="0">
                <a:solidFill>
                  <a:srgbClr val="000000"/>
                </a:solidFill>
                <a:latin typeface="Calibri" pitchFamily="32" charset="0"/>
              </a:rPr>
              <a:t>Data &amp; Products Servers</a:t>
            </a:r>
          </a:p>
          <a:p>
            <a:pPr marL="265113" lvl="1" indent="0">
              <a:spcBef>
                <a:spcPts val="450"/>
              </a:spcBef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1800" dirty="0" smtClean="0">
                <a:solidFill>
                  <a:srgbClr val="000000"/>
                </a:solidFill>
                <a:latin typeface="Calibri" pitchFamily="32" charset="0"/>
              </a:rPr>
              <a:t>− THREDDS-based </a:t>
            </a:r>
            <a:r>
              <a:rPr lang="en-GB" sz="1800" dirty="0">
                <a:solidFill>
                  <a:srgbClr val="000000"/>
                </a:solidFill>
                <a:latin typeface="Calibri" pitchFamily="32" charset="0"/>
              </a:rPr>
              <a:t>system</a:t>
            </a:r>
          </a:p>
          <a:p>
            <a:pPr marL="266700" lvl="1" indent="0">
              <a:spcBef>
                <a:spcPts val="450"/>
              </a:spcBef>
              <a:buClrTx/>
              <a:buFont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1800" dirty="0">
                <a:solidFill>
                  <a:srgbClr val="000000"/>
                </a:solidFill>
                <a:latin typeface="Calibri" pitchFamily="32" charset="0"/>
              </a:rPr>
              <a:t>− </a:t>
            </a:r>
            <a:r>
              <a:rPr lang="en-GB" sz="1800" dirty="0" err="1">
                <a:solidFill>
                  <a:srgbClr val="000000"/>
                </a:solidFill>
                <a:latin typeface="Calibri" pitchFamily="32" charset="0"/>
              </a:rPr>
              <a:t>NetCDF</a:t>
            </a:r>
            <a:r>
              <a:rPr lang="en-GB" sz="1800" dirty="0">
                <a:solidFill>
                  <a:srgbClr val="000000"/>
                </a:solidFill>
                <a:latin typeface="Calibri" pitchFamily="32" charset="0"/>
              </a:rPr>
              <a:t> format</a:t>
            </a:r>
          </a:p>
          <a:p>
            <a:pPr marL="266700" lvl="1" indent="0">
              <a:spcBef>
                <a:spcPts val="450"/>
              </a:spcBef>
              <a:buClrTx/>
              <a:buFont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1800" dirty="0">
                <a:solidFill>
                  <a:srgbClr val="000000"/>
                </a:solidFill>
                <a:latin typeface="Calibri" pitchFamily="32" charset="0"/>
              </a:rPr>
              <a:t>− WMO GTS standard file names</a:t>
            </a:r>
          </a:p>
          <a:p>
            <a:pPr marL="265113" lvl="1" indent="0">
              <a:spcBef>
                <a:spcPts val="450"/>
              </a:spcBef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1800" dirty="0">
                <a:solidFill>
                  <a:srgbClr val="000000"/>
                </a:solidFill>
                <a:latin typeface="Calibri" pitchFamily="32" charset="0"/>
              </a:rPr>
              <a:t>− </a:t>
            </a:r>
            <a:r>
              <a:rPr lang="en-GB" sz="1800" dirty="0" err="1">
                <a:solidFill>
                  <a:srgbClr val="000000"/>
                </a:solidFill>
                <a:latin typeface="Calibri" pitchFamily="32" charset="0"/>
              </a:rPr>
              <a:t>Unidata</a:t>
            </a:r>
            <a:r>
              <a:rPr lang="en-GB" sz="1800" dirty="0">
                <a:solidFill>
                  <a:srgbClr val="000000"/>
                </a:solidFill>
                <a:latin typeface="Calibri" pitchFamily="32" charset="0"/>
              </a:rPr>
              <a:t> &amp; CF conventions</a:t>
            </a:r>
          </a:p>
          <a:p>
            <a:pPr marL="265113" lvl="1" indent="0" eaLnBrk="0" hangingPunct="0">
              <a:spcBef>
                <a:spcPts val="500"/>
              </a:spcBef>
              <a:buFont typeface="Arial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GB" sz="2000" dirty="0">
              <a:solidFill>
                <a:srgbClr val="000000"/>
              </a:solidFill>
              <a:latin typeface="Calibri" pitchFamily="32" charset="0"/>
            </a:endParaRPr>
          </a:p>
          <a:p>
            <a:pPr marL="265113" lvl="1" indent="0" eaLnBrk="0" hangingPunct="0">
              <a:spcBef>
                <a:spcPts val="500"/>
              </a:spcBef>
              <a:buFont typeface="Arial" charset="0"/>
              <a:buChar char="–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2000" dirty="0">
                <a:solidFill>
                  <a:srgbClr val="000000"/>
                </a:solidFill>
                <a:latin typeface="Calibri" pitchFamily="32" charset="0"/>
              </a:rPr>
              <a:t>See </a:t>
            </a:r>
            <a:r>
              <a:rPr lang="en-GB" sz="2000" dirty="0">
                <a:solidFill>
                  <a:srgbClr val="0000FF"/>
                </a:solidFill>
                <a:latin typeface="Calibri" pitchFamily="32" charset="0"/>
                <a:hlinkClick r:id="rId4"/>
              </a:rPr>
              <a:t>gsics.wmo.int</a:t>
            </a:r>
            <a:r>
              <a:rPr lang="en-GB" sz="2000" dirty="0">
                <a:solidFill>
                  <a:srgbClr val="000000"/>
                </a:solidFill>
                <a:latin typeface="Calibri" pitchFamily="32" charset="0"/>
              </a:rPr>
              <a:t> for links</a:t>
            </a:r>
          </a:p>
          <a:p>
            <a:pPr marL="265113" lvl="1" indent="0" eaLnBrk="0" hangingPunct="0">
              <a:spcBef>
                <a:spcPts val="500"/>
              </a:spcBef>
              <a:buFont typeface="Arial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GB" sz="2000" dirty="0">
              <a:solidFill>
                <a:srgbClr val="000000"/>
              </a:solidFill>
              <a:latin typeface="Calibri" pitchFamily="32" charset="0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 cstate="print"/>
          <a:srcRect l="10196" t="11438" r="10017" b="37657"/>
          <a:stretch>
            <a:fillRect/>
          </a:stretch>
        </p:blipFill>
        <p:spPr bwMode="auto">
          <a:xfrm>
            <a:off x="4761736" y="6351"/>
            <a:ext cx="5142676" cy="3051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3829" y="2751139"/>
            <a:ext cx="5218863" cy="33686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7" cstate="print"/>
          <a:srcRect r="10284" b="20001"/>
          <a:stretch>
            <a:fillRect/>
          </a:stretch>
        </p:blipFill>
        <p:spPr bwMode="auto">
          <a:xfrm>
            <a:off x="5612500" y="3746500"/>
            <a:ext cx="4291912" cy="31115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90469" y="5918200"/>
            <a:ext cx="3631618" cy="490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300" b="0">
                <a:solidFill>
                  <a:srgbClr val="FF0000"/>
                </a:solidFill>
              </a:rPr>
              <a:t>GTS = Global Telecommunication System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300" b="0">
                <a:solidFill>
                  <a:srgbClr val="FF0000"/>
                </a:solidFill>
              </a:rPr>
              <a:t>CF = Climate and Forecast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495221" y="274639"/>
            <a:ext cx="8913971" cy="9540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dirty="0" smtClean="0">
                <a:solidFill>
                  <a:srgbClr val="000000"/>
                </a:solidFill>
                <a:latin typeface="Calibri" pitchFamily="32" charset="0"/>
              </a:rPr>
              <a:t>Conclusions</a:t>
            </a:r>
            <a:endParaRPr lang="en-US" sz="4000" dirty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495221" y="1412876"/>
            <a:ext cx="8923495" cy="45259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0" dirty="0" smtClean="0">
                <a:solidFill>
                  <a:srgbClr val="000000"/>
                </a:solidFill>
                <a:latin typeface="Calibri" pitchFamily="32" charset="0"/>
              </a:rPr>
              <a:t>GSICS is maturing into a system for generating inter-calibration products</a:t>
            </a:r>
          </a:p>
          <a:p>
            <a:pPr marL="341313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0" dirty="0" smtClean="0">
                <a:solidFill>
                  <a:srgbClr val="000000"/>
                </a:solidFill>
                <a:latin typeface="Calibri" pitchFamily="32" charset="0"/>
              </a:rPr>
              <a:t>suitable for integrating into operational processing</a:t>
            </a:r>
          </a:p>
          <a:p>
            <a:pPr marL="341313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0" dirty="0" smtClean="0">
                <a:solidFill>
                  <a:srgbClr val="000000"/>
                </a:solidFill>
                <a:latin typeface="Calibri" pitchFamily="32" charset="0"/>
              </a:rPr>
              <a:t>First products have been declared operational</a:t>
            </a:r>
          </a:p>
          <a:p>
            <a:pPr marL="341313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0" dirty="0" smtClean="0">
                <a:solidFill>
                  <a:srgbClr val="000000"/>
                </a:solidFill>
                <a:latin typeface="Calibri" pitchFamily="32" charset="0"/>
              </a:rPr>
              <a:t>Continuing to develop new inter-calibration products</a:t>
            </a:r>
          </a:p>
          <a:p>
            <a:pPr marL="341313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0" dirty="0" smtClean="0">
                <a:solidFill>
                  <a:srgbClr val="000000"/>
                </a:solidFill>
                <a:latin typeface="Calibri" pitchFamily="32" charset="0"/>
              </a:rPr>
              <a:t>While cooperating with related activities</a:t>
            </a:r>
          </a:p>
          <a:p>
            <a:pPr marL="341313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0" dirty="0" smtClean="0">
                <a:solidFill>
                  <a:srgbClr val="000000"/>
                </a:solidFill>
                <a:latin typeface="Calibri" pitchFamily="32" charset="0"/>
              </a:rPr>
              <a:t>To integrate GSICS into WIGOS</a:t>
            </a:r>
          </a:p>
          <a:p>
            <a:pPr marL="341313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IE" sz="2400" b="0" dirty="0" smtClean="0">
                <a:solidFill>
                  <a:srgbClr val="000000"/>
                </a:solidFill>
                <a:latin typeface="Calibri" pitchFamily="32" charset="0"/>
              </a:rPr>
              <a:t>To support Architecture for Climate Monitoring from Space</a:t>
            </a:r>
          </a:p>
          <a:p>
            <a:pPr marL="341313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0" dirty="0" smtClean="0">
                <a:solidFill>
                  <a:srgbClr val="000000"/>
                </a:solidFill>
                <a:latin typeface="Calibri" pitchFamily="32" charset="0"/>
              </a:rPr>
              <a:t>Today: Examples of potential future activities &amp; interactions</a:t>
            </a:r>
          </a:p>
          <a:p>
            <a:pPr marL="341313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0" dirty="0" smtClean="0">
                <a:solidFill>
                  <a:srgbClr val="000000"/>
                </a:solidFill>
                <a:latin typeface="Calibri" pitchFamily="32" charset="0"/>
              </a:rPr>
              <a:t>Rest of the Week: Focus on development of GSICS deliverables</a:t>
            </a:r>
            <a:endParaRPr lang="en-GB" sz="2400" b="0" dirty="0">
              <a:solidFill>
                <a:srgbClr val="000000"/>
              </a:solidFill>
              <a:latin typeface="Calibri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742831" y="2693989"/>
            <a:ext cx="8418750" cy="1470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>
                <a:solidFill>
                  <a:srgbClr val="000000"/>
                </a:solidFill>
                <a:latin typeface="Calibri" pitchFamily="32" charset="0"/>
              </a:rPr>
              <a:t>Thank You</a:t>
            </a:r>
          </a:p>
        </p:txBody>
      </p:sp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485662" y="4473575"/>
            <a:ext cx="6933089" cy="1752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4961730" y="1219200"/>
            <a:ext cx="4942683" cy="5638800"/>
          </a:xfrm>
          <a:prstGeom prst="rect">
            <a:avLst/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495221" y="274639"/>
            <a:ext cx="8913971" cy="9540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>
                <a:solidFill>
                  <a:srgbClr val="000000"/>
                </a:solidFill>
                <a:latin typeface="Calibri" pitchFamily="32" charset="0"/>
              </a:rPr>
              <a:t>Global Space-based Inter-Calibration System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390462" y="1425575"/>
            <a:ext cx="4952206" cy="52387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indent="179388">
              <a:lnSpc>
                <a:spcPct val="80000"/>
              </a:lnSpc>
              <a:spcBef>
                <a:spcPts val="450"/>
              </a:spcBef>
              <a:buClr>
                <a:srgbClr val="C00000"/>
              </a:buClr>
              <a:buFont typeface="Calibri" pitchFamily="32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1800" dirty="0">
                <a:solidFill>
                  <a:srgbClr val="C00000"/>
                </a:solidFill>
                <a:latin typeface="Calibri" pitchFamily="32" charset="0"/>
              </a:rPr>
              <a:t>What is GSICS?</a:t>
            </a:r>
          </a:p>
          <a:p>
            <a:pPr marL="446088" lvl="1" indent="-266700">
              <a:lnSpc>
                <a:spcPct val="80000"/>
              </a:lnSpc>
              <a:spcBef>
                <a:spcPts val="400"/>
              </a:spcBef>
              <a:buFont typeface="Calibri" pitchFamily="32" charset="0"/>
              <a:buChar char="–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1600" dirty="0">
                <a:solidFill>
                  <a:srgbClr val="000000"/>
                </a:solidFill>
                <a:latin typeface="Calibri" pitchFamily="32" charset="0"/>
              </a:rPr>
              <a:t>Global Space-based Inter-Calibration System</a:t>
            </a:r>
          </a:p>
          <a:p>
            <a:pPr marL="446088" lvl="1" indent="-266700">
              <a:lnSpc>
                <a:spcPct val="80000"/>
              </a:lnSpc>
              <a:spcBef>
                <a:spcPts val="400"/>
              </a:spcBef>
              <a:buFont typeface="Calibri" pitchFamily="32" charset="0"/>
              <a:buChar char="–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1600" dirty="0">
                <a:solidFill>
                  <a:srgbClr val="000000"/>
                </a:solidFill>
                <a:latin typeface="Calibri" pitchFamily="32" charset="0"/>
              </a:rPr>
              <a:t>Initiative of CGMS and WMO</a:t>
            </a:r>
          </a:p>
          <a:p>
            <a:pPr marL="446088" lvl="1" indent="-266700">
              <a:lnSpc>
                <a:spcPct val="80000"/>
              </a:lnSpc>
              <a:spcBef>
                <a:spcPts val="400"/>
              </a:spcBef>
              <a:buFont typeface="Calibri" pitchFamily="32" charset="0"/>
              <a:buChar char="–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1600" dirty="0">
                <a:solidFill>
                  <a:srgbClr val="000000"/>
                </a:solidFill>
                <a:latin typeface="Calibri" pitchFamily="32" charset="0"/>
              </a:rPr>
              <a:t>Effort to produce consistent, well-calibrated data from the international constellation of Earth Observing satellites </a:t>
            </a:r>
          </a:p>
          <a:p>
            <a:pPr marL="446088" lvl="1" indent="-266700">
              <a:lnSpc>
                <a:spcPct val="80000"/>
              </a:lnSpc>
              <a:spcBef>
                <a:spcPts val="200"/>
              </a:spcBef>
              <a:buFont typeface="Calibri" pitchFamily="32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GB" sz="800" dirty="0">
              <a:solidFill>
                <a:srgbClr val="000000"/>
              </a:solidFill>
              <a:latin typeface="Calibri" pitchFamily="32" charset="0"/>
            </a:endParaRPr>
          </a:p>
          <a:p>
            <a:pPr indent="179388">
              <a:lnSpc>
                <a:spcPct val="80000"/>
              </a:lnSpc>
              <a:spcBef>
                <a:spcPts val="450"/>
              </a:spcBef>
              <a:buClr>
                <a:srgbClr val="C00000"/>
              </a:buClr>
              <a:buFont typeface="Calibri" pitchFamily="32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1800" dirty="0">
                <a:solidFill>
                  <a:srgbClr val="C00000"/>
                </a:solidFill>
                <a:latin typeface="Calibri" pitchFamily="32" charset="0"/>
              </a:rPr>
              <a:t>What are the basic strategies of GSICS?</a:t>
            </a:r>
          </a:p>
          <a:p>
            <a:pPr marL="446088" lvl="1" indent="-266700">
              <a:lnSpc>
                <a:spcPct val="80000"/>
              </a:lnSpc>
              <a:spcBef>
                <a:spcPts val="400"/>
              </a:spcBef>
              <a:buFont typeface="Calibri" pitchFamily="32" charset="0"/>
              <a:buChar char="–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1600" dirty="0">
                <a:solidFill>
                  <a:srgbClr val="000000"/>
                </a:solidFill>
                <a:latin typeface="Calibri" pitchFamily="32" charset="0"/>
              </a:rPr>
              <a:t>Improve on-orbit calibration by developing an integrated inter-comparison system</a:t>
            </a:r>
          </a:p>
          <a:p>
            <a:pPr marL="627063" lvl="4" indent="-180975">
              <a:lnSpc>
                <a:spcPct val="80000"/>
              </a:lnSpc>
              <a:spcBef>
                <a:spcPts val="350"/>
              </a:spcBef>
              <a:buFont typeface="Calibri" pitchFamily="32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1400" dirty="0">
                <a:solidFill>
                  <a:srgbClr val="000000"/>
                </a:solidFill>
                <a:latin typeface="Calibri" pitchFamily="32" charset="0"/>
              </a:rPr>
              <a:t>Initially for GEO-LEO Inter-satellite calibration</a:t>
            </a:r>
          </a:p>
          <a:p>
            <a:pPr marL="627063" lvl="4" indent="-180975">
              <a:lnSpc>
                <a:spcPct val="80000"/>
              </a:lnSpc>
              <a:spcBef>
                <a:spcPts val="350"/>
              </a:spcBef>
              <a:buFont typeface="Calibri" pitchFamily="32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1400" dirty="0">
                <a:solidFill>
                  <a:srgbClr val="000000"/>
                </a:solidFill>
                <a:latin typeface="Calibri" pitchFamily="32" charset="0"/>
              </a:rPr>
              <a:t>Being extended to LEO-LEO</a:t>
            </a:r>
          </a:p>
          <a:p>
            <a:pPr marL="627063" lvl="4" indent="-180975">
              <a:lnSpc>
                <a:spcPct val="80000"/>
              </a:lnSpc>
              <a:spcBef>
                <a:spcPts val="350"/>
              </a:spcBef>
              <a:buFont typeface="Calibri" pitchFamily="32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1400" dirty="0">
                <a:solidFill>
                  <a:srgbClr val="000000"/>
                </a:solidFill>
                <a:latin typeface="Calibri" pitchFamily="32" charset="0"/>
              </a:rPr>
              <a:t>Using external references as necessary</a:t>
            </a:r>
          </a:p>
          <a:p>
            <a:pPr marL="446088" lvl="1" indent="-266700">
              <a:lnSpc>
                <a:spcPct val="80000"/>
              </a:lnSpc>
              <a:spcBef>
                <a:spcPts val="400"/>
              </a:spcBef>
              <a:buFont typeface="Calibri" pitchFamily="32" charset="0"/>
              <a:buChar char="–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1600" dirty="0">
                <a:solidFill>
                  <a:srgbClr val="000000"/>
                </a:solidFill>
                <a:latin typeface="Calibri" pitchFamily="32" charset="0"/>
              </a:rPr>
              <a:t>Best practices for </a:t>
            </a:r>
            <a:r>
              <a:rPr lang="en-GB" sz="1600" dirty="0" smtClean="0">
                <a:solidFill>
                  <a:srgbClr val="000000"/>
                </a:solidFill>
                <a:latin typeface="Calibri" pitchFamily="32" charset="0"/>
              </a:rPr>
              <a:t>calibration &amp; characterisation</a:t>
            </a:r>
            <a:endParaRPr lang="en-GB" sz="1600" dirty="0">
              <a:solidFill>
                <a:srgbClr val="000000"/>
              </a:solidFill>
              <a:latin typeface="Calibri" pitchFamily="32" charset="0"/>
            </a:endParaRPr>
          </a:p>
          <a:p>
            <a:pPr marL="446088" lvl="1" indent="-266700">
              <a:lnSpc>
                <a:spcPct val="80000"/>
              </a:lnSpc>
              <a:spcBef>
                <a:spcPts val="225"/>
              </a:spcBef>
              <a:buFont typeface="Calibri" pitchFamily="32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GB" dirty="0">
              <a:solidFill>
                <a:srgbClr val="000000"/>
              </a:solidFill>
              <a:latin typeface="Calibri" pitchFamily="32" charset="0"/>
            </a:endParaRPr>
          </a:p>
          <a:p>
            <a:pPr indent="179388">
              <a:lnSpc>
                <a:spcPct val="80000"/>
              </a:lnSpc>
              <a:spcBef>
                <a:spcPts val="450"/>
              </a:spcBef>
              <a:buClr>
                <a:srgbClr val="C00000"/>
              </a:buClr>
              <a:buFont typeface="Calibri" pitchFamily="32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1800" dirty="0">
                <a:solidFill>
                  <a:srgbClr val="C00000"/>
                </a:solidFill>
                <a:latin typeface="Calibri" pitchFamily="32" charset="0"/>
              </a:rPr>
              <a:t>This will allow us to:</a:t>
            </a:r>
          </a:p>
          <a:p>
            <a:pPr marL="446088" lvl="1" indent="-266700">
              <a:lnSpc>
                <a:spcPct val="80000"/>
              </a:lnSpc>
              <a:spcBef>
                <a:spcPts val="400"/>
              </a:spcBef>
              <a:buFont typeface="Calibri" pitchFamily="32" charset="0"/>
              <a:buChar char="–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1600" dirty="0">
                <a:solidFill>
                  <a:srgbClr val="000000"/>
                </a:solidFill>
                <a:latin typeface="Calibri" pitchFamily="32" charset="0"/>
              </a:rPr>
              <a:t>Improve consistency between instruments</a:t>
            </a:r>
          </a:p>
          <a:p>
            <a:pPr marL="446088" lvl="1" indent="-266700">
              <a:lnSpc>
                <a:spcPct val="80000"/>
              </a:lnSpc>
              <a:spcBef>
                <a:spcPts val="400"/>
              </a:spcBef>
              <a:buFont typeface="Calibri" pitchFamily="32" charset="0"/>
              <a:buChar char="–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1600" dirty="0">
                <a:solidFill>
                  <a:srgbClr val="000000"/>
                </a:solidFill>
                <a:latin typeface="Calibri" pitchFamily="32" charset="0"/>
              </a:rPr>
              <a:t>Reduce bias in Level 1 and 2 products</a:t>
            </a:r>
          </a:p>
          <a:p>
            <a:pPr marL="446088" lvl="1" indent="-266700">
              <a:lnSpc>
                <a:spcPct val="80000"/>
              </a:lnSpc>
              <a:spcBef>
                <a:spcPts val="400"/>
              </a:spcBef>
              <a:buFont typeface="Calibri" pitchFamily="32" charset="0"/>
              <a:buChar char="–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1600" dirty="0">
                <a:solidFill>
                  <a:srgbClr val="000000"/>
                </a:solidFill>
                <a:latin typeface="Calibri" pitchFamily="32" charset="0"/>
              </a:rPr>
              <a:t>Provide traceability of measurements</a:t>
            </a:r>
          </a:p>
          <a:p>
            <a:pPr marL="446088" lvl="1" indent="-266700">
              <a:lnSpc>
                <a:spcPct val="80000"/>
              </a:lnSpc>
              <a:spcBef>
                <a:spcPts val="400"/>
              </a:spcBef>
              <a:buFont typeface="Calibri" pitchFamily="32" charset="0"/>
              <a:buChar char="–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1600" dirty="0">
                <a:solidFill>
                  <a:srgbClr val="000000"/>
                </a:solidFill>
                <a:latin typeface="Calibri" pitchFamily="32" charset="0"/>
              </a:rPr>
              <a:t>Retrospectively re-calibrate archive data</a:t>
            </a:r>
          </a:p>
          <a:p>
            <a:pPr marL="446088" lvl="1" indent="-266700">
              <a:lnSpc>
                <a:spcPct val="80000"/>
              </a:lnSpc>
              <a:spcBef>
                <a:spcPts val="400"/>
              </a:spcBef>
              <a:buFont typeface="Calibri" pitchFamily="32" charset="0"/>
              <a:buChar char="–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1600" dirty="0">
                <a:solidFill>
                  <a:srgbClr val="000000"/>
                </a:solidFill>
                <a:latin typeface="Calibri" pitchFamily="32" charset="0"/>
              </a:rPr>
              <a:t>Better specify future instruments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2669" y="1268413"/>
            <a:ext cx="3971288" cy="16129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0"/>
            <a:ext cx="9904412" cy="15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8198" name="Group 6"/>
          <p:cNvGraphicFramePr>
            <a:graphicFrameLocks noGrp="1"/>
          </p:cNvGraphicFramePr>
          <p:nvPr/>
        </p:nvGraphicFramePr>
        <p:xfrm>
          <a:off x="5704561" y="2952750"/>
          <a:ext cx="3750662" cy="3964052"/>
        </p:xfrm>
        <a:graphic>
          <a:graphicData uri="http://schemas.openxmlformats.org/drawingml/2006/table">
            <a:tbl>
              <a:tblPr/>
              <a:tblGrid>
                <a:gridCol w="1266622"/>
                <a:gridCol w="1234877"/>
                <a:gridCol w="1249163"/>
              </a:tblGrid>
              <a:tr h="78105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EUMETSAT</a:t>
                      </a:r>
                    </a:p>
                  </a:txBody>
                  <a:tcPr marL="89986" marR="89986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CNES</a:t>
                      </a:r>
                    </a:p>
                  </a:txBody>
                  <a:tcPr marL="89986" marR="89986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JMA</a:t>
                      </a:r>
                    </a:p>
                  </a:txBody>
                  <a:tcPr marL="89986" marR="89986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105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NOAA</a:t>
                      </a:r>
                    </a:p>
                  </a:txBody>
                  <a:tcPr marL="89986" marR="89986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CMA</a:t>
                      </a:r>
                    </a:p>
                  </a:txBody>
                  <a:tcPr marL="89986" marR="89986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KMA</a:t>
                      </a:r>
                    </a:p>
                  </a:txBody>
                  <a:tcPr marL="89986" marR="89986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105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ISRO</a:t>
                      </a:r>
                    </a:p>
                  </a:txBody>
                  <a:tcPr marL="89986" marR="89986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NASA</a:t>
                      </a:r>
                    </a:p>
                  </a:txBody>
                  <a:tcPr marL="89986" marR="89986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WMO</a:t>
                      </a:r>
                    </a:p>
                  </a:txBody>
                  <a:tcPr marL="89986" marR="89986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105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USGS</a:t>
                      </a:r>
                    </a:p>
                  </a:txBody>
                  <a:tcPr marL="89986" marR="89986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NIST</a:t>
                      </a:r>
                    </a:p>
                  </a:txBody>
                  <a:tcPr marL="89986" marR="89986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JAXA</a:t>
                      </a:r>
                    </a:p>
                  </a:txBody>
                  <a:tcPr marL="89986" marR="89986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91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ROSHYDROMET</a:t>
                      </a:r>
                    </a:p>
                  </a:txBody>
                  <a:tcPr marL="89986" marR="89986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IMD</a:t>
                      </a:r>
                    </a:p>
                  </a:txBody>
                  <a:tcPr marL="89986" marR="89986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ESA</a:t>
                      </a:r>
                    </a:p>
                  </a:txBody>
                  <a:tcPr marL="89986" marR="89986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214" name="Picture 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55342" y="2995614"/>
            <a:ext cx="480935" cy="4333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8215" name="Picture 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28313" y="2890838"/>
            <a:ext cx="457127" cy="609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8216" name="Picture 2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28314" y="4546601"/>
            <a:ext cx="542838" cy="466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8217" name="Picture 2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31534" y="3754439"/>
            <a:ext cx="485697" cy="466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8218" name="Picture 2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623506" y="3759201"/>
            <a:ext cx="399986" cy="3905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8219" name="Picture 2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552079" y="2781301"/>
            <a:ext cx="685690" cy="714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8220" name="Picture 2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552080" y="4508500"/>
            <a:ext cx="517442" cy="5413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8221" name="Picture 29"/>
          <p:cNvPicPr>
            <a:picLocks noChangeAspect="1" noChangeArrowheads="1"/>
          </p:cNvPicPr>
          <p:nvPr/>
        </p:nvPicPr>
        <p:blipFill>
          <a:blip r:embed="rId11" cstate="print"/>
          <a:srcRect r="74084"/>
          <a:stretch>
            <a:fillRect/>
          </a:stretch>
        </p:blipFill>
        <p:spPr bwMode="auto">
          <a:xfrm>
            <a:off x="8452083" y="5373688"/>
            <a:ext cx="774576" cy="4381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8222" name="Picture 3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183874" y="5470525"/>
            <a:ext cx="952347" cy="279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8223" name="Picture 3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31533" y="4543425"/>
            <a:ext cx="585694" cy="5397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8224" name="Picture 3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293394" y="3754438"/>
            <a:ext cx="538076" cy="5397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8225" name="Picture 33"/>
          <p:cNvPicPr>
            <a:picLocks noChangeAspect="1" noChangeArrowheads="1"/>
          </p:cNvPicPr>
          <p:nvPr/>
        </p:nvPicPr>
        <p:blipFill>
          <a:blip r:embed="rId15" cstate="print"/>
          <a:srcRect r="75264" b="29283"/>
          <a:stretch>
            <a:fillRect/>
          </a:stretch>
        </p:blipFill>
        <p:spPr bwMode="auto">
          <a:xfrm>
            <a:off x="6074389" y="5326063"/>
            <a:ext cx="512680" cy="5397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8226" name="Picture 3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055342" y="6088063"/>
            <a:ext cx="576170" cy="5762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8227" name="Picture 35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350535" y="6088063"/>
            <a:ext cx="434905" cy="5762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8228" name="Picture 36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552079" y="6126163"/>
            <a:ext cx="539663" cy="5270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37" name="Picture 17" descr="H:\MY DOCUMENTS\Personal\mini_min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5213" y="3926527"/>
            <a:ext cx="5297639" cy="250396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Not that sort of Mini Conference </a:t>
            </a:r>
            <a:r>
              <a:rPr lang="en-GB" dirty="0" smtClean="0">
                <a:sym typeface="Wingdings" pitchFamily="2" charset="2"/>
              </a:rPr>
              <a:t></a:t>
            </a:r>
            <a:endParaRPr lang="en-GB" dirty="0"/>
          </a:p>
        </p:txBody>
      </p:sp>
      <p:pic>
        <p:nvPicPr>
          <p:cNvPr id="56321" name="Picture 1" descr="IMG_07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9429" y="2956956"/>
            <a:ext cx="1524000" cy="1143000"/>
          </a:xfrm>
          <a:prstGeom prst="rect">
            <a:avLst/>
          </a:prstGeom>
          <a:noFill/>
        </p:spPr>
      </p:pic>
      <p:pic>
        <p:nvPicPr>
          <p:cNvPr id="56322" name="Picture 2" descr="IMG_075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891" y="5201393"/>
            <a:ext cx="1524000" cy="1143000"/>
          </a:xfrm>
          <a:prstGeom prst="rect">
            <a:avLst/>
          </a:prstGeom>
          <a:noFill/>
        </p:spPr>
      </p:pic>
      <p:pic>
        <p:nvPicPr>
          <p:cNvPr id="56323" name="Picture 3" descr="IMG_075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11927" y="1710047"/>
            <a:ext cx="1524000" cy="1143000"/>
          </a:xfrm>
          <a:prstGeom prst="rect">
            <a:avLst/>
          </a:prstGeom>
          <a:noFill/>
        </p:spPr>
      </p:pic>
      <p:pic>
        <p:nvPicPr>
          <p:cNvPr id="56324" name="Picture 4" descr="IMG_075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01933" y="5225143"/>
            <a:ext cx="1524000" cy="1143000"/>
          </a:xfrm>
          <a:prstGeom prst="rect">
            <a:avLst/>
          </a:prstGeom>
          <a:noFill/>
        </p:spPr>
      </p:pic>
      <p:pic>
        <p:nvPicPr>
          <p:cNvPr id="56325" name="Picture 5" descr="IMG_075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39596" y="1745673"/>
            <a:ext cx="1524000" cy="1143000"/>
          </a:xfrm>
          <a:prstGeom prst="rect">
            <a:avLst/>
          </a:prstGeom>
          <a:noFill/>
        </p:spPr>
      </p:pic>
      <p:pic>
        <p:nvPicPr>
          <p:cNvPr id="56326" name="Picture 6" descr="IMG_076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85807" y="2719448"/>
            <a:ext cx="1524000" cy="1143000"/>
          </a:xfrm>
          <a:prstGeom prst="rect">
            <a:avLst/>
          </a:prstGeom>
          <a:noFill/>
        </p:spPr>
      </p:pic>
      <p:pic>
        <p:nvPicPr>
          <p:cNvPr id="56327" name="Picture 7" descr="IMG_076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54432" y="4108862"/>
            <a:ext cx="1524000" cy="1143000"/>
          </a:xfrm>
          <a:prstGeom prst="rect">
            <a:avLst/>
          </a:prstGeom>
          <a:noFill/>
        </p:spPr>
      </p:pic>
      <p:pic>
        <p:nvPicPr>
          <p:cNvPr id="56328" name="Picture 8" descr="IMG_076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49486" y="2766951"/>
            <a:ext cx="1524000" cy="1143000"/>
          </a:xfrm>
          <a:prstGeom prst="rect">
            <a:avLst/>
          </a:prstGeom>
          <a:noFill/>
        </p:spPr>
      </p:pic>
      <p:pic>
        <p:nvPicPr>
          <p:cNvPr id="56329" name="Picture 9" descr="IMG_076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38306" y="1615044"/>
            <a:ext cx="1524000" cy="1143000"/>
          </a:xfrm>
          <a:prstGeom prst="rect">
            <a:avLst/>
          </a:prstGeom>
          <a:noFill/>
        </p:spPr>
      </p:pic>
      <p:pic>
        <p:nvPicPr>
          <p:cNvPr id="56330" name="Picture 10" descr="IMG_076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72644" y="1805049"/>
            <a:ext cx="1524000" cy="1143000"/>
          </a:xfrm>
          <a:prstGeom prst="rect">
            <a:avLst/>
          </a:prstGeom>
          <a:noFill/>
        </p:spPr>
      </p:pic>
      <p:pic>
        <p:nvPicPr>
          <p:cNvPr id="56331" name="Picture 11" descr="IMG_076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705102" y="1745673"/>
            <a:ext cx="1524000" cy="1143000"/>
          </a:xfrm>
          <a:prstGeom prst="rect">
            <a:avLst/>
          </a:prstGeom>
          <a:noFill/>
        </p:spPr>
      </p:pic>
      <p:pic>
        <p:nvPicPr>
          <p:cNvPr id="56332" name="Picture 12" descr="IMG_076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53143" y="3871357"/>
            <a:ext cx="1524000" cy="1143000"/>
          </a:xfrm>
          <a:prstGeom prst="rect">
            <a:avLst/>
          </a:prstGeom>
          <a:noFill/>
        </p:spPr>
      </p:pic>
      <p:pic>
        <p:nvPicPr>
          <p:cNvPr id="56333" name="Picture 13" descr="IMG_0768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29392" y="2600696"/>
            <a:ext cx="1524000" cy="1143000"/>
          </a:xfrm>
          <a:prstGeom prst="rect">
            <a:avLst/>
          </a:prstGeom>
          <a:noFill/>
        </p:spPr>
      </p:pic>
      <p:pic>
        <p:nvPicPr>
          <p:cNvPr id="56334" name="Picture 14" descr="IMG_0769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07522" y="1460664"/>
            <a:ext cx="1524000" cy="1143000"/>
          </a:xfrm>
          <a:prstGeom prst="rect">
            <a:avLst/>
          </a:prstGeom>
          <a:noFill/>
        </p:spPr>
      </p:pic>
      <p:pic>
        <p:nvPicPr>
          <p:cNvPr id="56335" name="Picture 15" descr="IMG_0770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170224" y="2861954"/>
            <a:ext cx="1524000" cy="1143000"/>
          </a:xfrm>
          <a:prstGeom prst="rect">
            <a:avLst/>
          </a:prstGeom>
          <a:noFill/>
        </p:spPr>
      </p:pic>
      <p:pic>
        <p:nvPicPr>
          <p:cNvPr id="64514" name="Picture 2" descr="https://lh3.googleusercontent.com/-SODpU-SiPQ4/VLy78hHHKAI/AAAAAAAAKFQ/u9witGhDywY/w863-h647-no/IMG_20141216_175913.jpg"/>
          <p:cNvPicPr>
            <a:picLocks noChangeAspect="1" noChangeArrowheads="1"/>
          </p:cNvPicPr>
          <p:nvPr/>
        </p:nvPicPr>
        <p:blipFill>
          <a:blip r:embed="rId18" cstate="print"/>
          <a:srcRect l="8181" t="14825" r="16694" b="10021"/>
          <a:stretch>
            <a:fillRect/>
          </a:stretch>
        </p:blipFill>
        <p:spPr bwMode="auto">
          <a:xfrm>
            <a:off x="1310185" y="4640238"/>
            <a:ext cx="2456597" cy="1842448"/>
          </a:xfrm>
          <a:prstGeom prst="rect">
            <a:avLst/>
          </a:prstGeom>
          <a:noFill/>
        </p:spPr>
      </p:pic>
      <p:pic>
        <p:nvPicPr>
          <p:cNvPr id="64516" name="Picture 4" descr="https://lh6.googleusercontent.com/-u7a4EAexgd4/VP3AYAUT1SI/AAAAAAAALLE/QITEwBJiYpo/w863-h647-no/IMG_20150115_190126.jpg"/>
          <p:cNvPicPr>
            <a:picLocks noChangeAspect="1" noChangeArrowheads="1"/>
          </p:cNvPicPr>
          <p:nvPr/>
        </p:nvPicPr>
        <p:blipFill>
          <a:blip r:embed="rId19" cstate="print"/>
          <a:srcRect t="13912" r="9047"/>
          <a:stretch>
            <a:fillRect/>
          </a:stretch>
        </p:blipFill>
        <p:spPr bwMode="auto">
          <a:xfrm>
            <a:off x="5663821" y="1316419"/>
            <a:ext cx="3780430" cy="26826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-1" y="-10"/>
          <a:ext cx="9906000" cy="6858012"/>
        </p:xfrm>
        <a:graphic>
          <a:graphicData uri="http://schemas.openxmlformats.org/drawingml/2006/table">
            <a:tbl>
              <a:tblPr/>
              <a:tblGrid>
                <a:gridCol w="1005167"/>
                <a:gridCol w="1835525"/>
                <a:gridCol w="1165413"/>
                <a:gridCol w="4268320"/>
                <a:gridCol w="422462"/>
                <a:gridCol w="1209113"/>
              </a:tblGrid>
              <a:tr h="285844">
                <a:tc>
                  <a:txBody>
                    <a:bodyPr/>
                    <a:lstStyle/>
                    <a:p>
                      <a:pPr algn="r" fontAlgn="t"/>
                      <a:endParaRPr lang="en-GB" sz="1200" b="0" i="0" dirty="0">
                        <a:latin typeface="+mn-lt"/>
                      </a:endParaRP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GB" sz="1600" b="1" i="0" dirty="0">
                          <a:latin typeface="+mn-lt"/>
                        </a:rPr>
                        <a:t>Mini </a:t>
                      </a:r>
                      <a:r>
                        <a:rPr lang="en-GB" sz="1600" b="1" i="0" dirty="0" smtClean="0">
                          <a:latin typeface="+mn-lt"/>
                        </a:rPr>
                        <a:t>Conference Agenda</a:t>
                      </a:r>
                      <a:endParaRPr lang="en-GB" sz="1600" b="1" i="0" dirty="0">
                        <a:latin typeface="+mn-lt"/>
                      </a:endParaRP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0951">
                <a:tc>
                  <a:txBody>
                    <a:bodyPr/>
                    <a:lstStyle/>
                    <a:p>
                      <a:pPr algn="r" fontAlgn="t"/>
                      <a:r>
                        <a:rPr lang="en-GB" sz="1200" b="0" i="0" dirty="0">
                          <a:latin typeface="+mn-lt"/>
                        </a:rPr>
                        <a:t> 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GB" sz="1200" b="1" i="0">
                          <a:latin typeface="+mn-lt"/>
                        </a:rPr>
                        <a:t>Chair: Larry Flynn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0951">
                <a:tc>
                  <a:txBody>
                    <a:bodyPr/>
                    <a:lstStyle/>
                    <a:p>
                      <a:pPr algn="r" fontAlgn="t"/>
                      <a:r>
                        <a:rPr lang="en-GB" sz="1200" b="0" i="0" dirty="0">
                          <a:latin typeface="+mn-lt"/>
                        </a:rPr>
                        <a:t>9:00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200" b="0" i="0">
                          <a:latin typeface="+mn-lt"/>
                        </a:rPr>
                        <a:t>Tim Hewison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200" b="0" i="0">
                          <a:latin typeface="+mn-lt"/>
                        </a:rPr>
                        <a:t>EUMETSAT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b="0" i="0">
                          <a:latin typeface="+mn-lt"/>
                        </a:rPr>
                        <a:t>Introduction to Mini Conference &amp; GSICS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200" b="0" i="0">
                          <a:latin typeface="+mn-lt"/>
                        </a:rPr>
                        <a:t>1a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>
                          <a:latin typeface="+mn-lt"/>
                        </a:rPr>
                        <a:t>0:20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</a:tr>
              <a:tr h="220951">
                <a:tc>
                  <a:txBody>
                    <a:bodyPr/>
                    <a:lstStyle/>
                    <a:p>
                      <a:pPr algn="r" fontAlgn="t"/>
                      <a:r>
                        <a:rPr lang="en-GB" sz="1200" b="0" i="0">
                          <a:latin typeface="+mn-lt"/>
                        </a:rPr>
                        <a:t>9:20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200" b="0" i="0">
                          <a:latin typeface="+mn-lt"/>
                        </a:rPr>
                        <a:t>Chu Ishida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200" b="0" i="0">
                          <a:latin typeface="+mn-lt"/>
                        </a:rPr>
                        <a:t>JAXA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200" b="0" i="0">
                          <a:latin typeface="+mn-lt"/>
                        </a:rPr>
                        <a:t>Welcome to JAXA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200" b="0" i="0">
                          <a:latin typeface="+mn-lt"/>
                        </a:rPr>
                        <a:t>1b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>
                          <a:latin typeface="+mn-lt"/>
                        </a:rPr>
                        <a:t>0:10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</a:tr>
              <a:tr h="220951">
                <a:tc>
                  <a:txBody>
                    <a:bodyPr/>
                    <a:lstStyle/>
                    <a:p>
                      <a:pPr algn="r" fontAlgn="t"/>
                      <a:r>
                        <a:rPr lang="en-GB" sz="1200" b="0" i="0">
                          <a:latin typeface="+mn-lt"/>
                        </a:rPr>
                        <a:t>9:30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200" b="0" i="0" dirty="0" err="1">
                          <a:latin typeface="+mn-lt"/>
                        </a:rPr>
                        <a:t>Yoshiteru</a:t>
                      </a:r>
                      <a:r>
                        <a:rPr lang="en-GB" sz="1200" b="0" i="0" dirty="0">
                          <a:latin typeface="+mn-lt"/>
                        </a:rPr>
                        <a:t> Kitamura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200" b="0" i="0">
                          <a:latin typeface="+mn-lt"/>
                        </a:rPr>
                        <a:t>JMA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200" b="0" i="0" dirty="0">
                          <a:latin typeface="+mn-lt"/>
                        </a:rPr>
                        <a:t>Welcome address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200" b="0" i="0">
                          <a:latin typeface="+mn-lt"/>
                        </a:rPr>
                        <a:t>1c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>
                          <a:latin typeface="+mn-lt"/>
                        </a:rPr>
                        <a:t>0:10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</a:tr>
              <a:tr h="220951">
                <a:tc>
                  <a:txBody>
                    <a:bodyPr/>
                    <a:lstStyle/>
                    <a:p>
                      <a:pPr algn="r" fontAlgn="t"/>
                      <a:r>
                        <a:rPr lang="en-GB" sz="1200" b="0" i="0">
                          <a:latin typeface="+mn-lt"/>
                        </a:rPr>
                        <a:t>9:40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200" b="0" i="0">
                          <a:latin typeface="+mn-lt"/>
                        </a:rPr>
                        <a:t>Dave Doelling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200" b="0" i="0">
                          <a:latin typeface="+mn-lt"/>
                        </a:rPr>
                        <a:t>NASA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200" b="0" i="0">
                          <a:latin typeface="+mn-lt"/>
                        </a:rPr>
                        <a:t>CLARREO Pathfinder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200" b="0" i="0">
                          <a:latin typeface="+mn-lt"/>
                        </a:rPr>
                        <a:t>1d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>
                          <a:latin typeface="+mn-lt"/>
                        </a:rPr>
                        <a:t>0:20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</a:tr>
              <a:tr h="220951">
                <a:tc>
                  <a:txBody>
                    <a:bodyPr/>
                    <a:lstStyle/>
                    <a:p>
                      <a:pPr algn="r" fontAlgn="t"/>
                      <a:r>
                        <a:rPr lang="en-GB" sz="1200" b="0" i="0">
                          <a:latin typeface="+mn-lt"/>
                        </a:rPr>
                        <a:t>10:00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200" b="0" i="0">
                          <a:latin typeface="+mn-lt"/>
                        </a:rPr>
                        <a:t>Rob Roebeling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200" b="0" i="0">
                          <a:latin typeface="+mn-lt"/>
                        </a:rPr>
                        <a:t>EUMETSAT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200" b="0" i="0">
                          <a:latin typeface="+mn-lt"/>
                        </a:rPr>
                        <a:t>FIDUCEO - Defining FCDR uncertainties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200" b="0" i="0">
                          <a:latin typeface="+mn-lt"/>
                        </a:rPr>
                        <a:t>1e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>
                          <a:latin typeface="+mn-lt"/>
                        </a:rPr>
                        <a:t>0:20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</a:tr>
              <a:tr h="220951">
                <a:tc>
                  <a:txBody>
                    <a:bodyPr/>
                    <a:lstStyle/>
                    <a:p>
                      <a:pPr algn="r" fontAlgn="t"/>
                      <a:r>
                        <a:rPr lang="en-GB" sz="1200" b="0" i="0">
                          <a:latin typeface="+mn-lt"/>
                        </a:rPr>
                        <a:t>10:20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200" b="0" i="0">
                          <a:latin typeface="+mn-lt"/>
                        </a:rPr>
                        <a:t> 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200" b="0" i="0">
                          <a:latin typeface="+mn-lt"/>
                        </a:rPr>
                        <a:t> 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200" b="1" i="0" dirty="0">
                          <a:latin typeface="+mn-lt"/>
                        </a:rPr>
                        <a:t>Coffee break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200" b="0" i="0">
                          <a:latin typeface="+mn-lt"/>
                        </a:rPr>
                        <a:t> 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>
                          <a:latin typeface="+mn-lt"/>
                        </a:rPr>
                        <a:t>0:30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0951">
                <a:tc>
                  <a:txBody>
                    <a:bodyPr/>
                    <a:lstStyle/>
                    <a:p>
                      <a:pPr algn="r" fontAlgn="t"/>
                      <a:r>
                        <a:rPr lang="en-GB" sz="1200" b="0" i="0">
                          <a:latin typeface="+mn-lt"/>
                        </a:rPr>
                        <a:t>10:50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200" b="0" i="0">
                          <a:latin typeface="+mn-lt"/>
                        </a:rPr>
                        <a:t>Hu Xiuqing "Scott"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200" b="0" i="0">
                          <a:latin typeface="+mn-lt"/>
                        </a:rPr>
                        <a:t>CMA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b="0" i="0">
                          <a:latin typeface="+mn-lt"/>
                        </a:rPr>
                        <a:t>Progress on ground-based lunar observations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200" b="0" i="0">
                          <a:latin typeface="+mn-lt"/>
                        </a:rPr>
                        <a:t>1f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>
                          <a:latin typeface="+mn-lt"/>
                        </a:rPr>
                        <a:t>0:20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</a:tr>
              <a:tr h="220951">
                <a:tc>
                  <a:txBody>
                    <a:bodyPr/>
                    <a:lstStyle/>
                    <a:p>
                      <a:pPr algn="r" fontAlgn="t"/>
                      <a:r>
                        <a:rPr lang="en-GB" sz="1200" b="0" i="0">
                          <a:latin typeface="+mn-lt"/>
                        </a:rPr>
                        <a:t>11:10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200" b="0" i="0">
                          <a:latin typeface="+mn-lt"/>
                        </a:rPr>
                        <a:t>Fred Wu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200" b="0" i="0">
                          <a:latin typeface="+mn-lt"/>
                        </a:rPr>
                        <a:t>NOAA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200" b="0" i="0">
                          <a:latin typeface="+mn-lt"/>
                        </a:rPr>
                        <a:t>Lunar radiance calibration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200" b="0" i="0">
                          <a:latin typeface="+mn-lt"/>
                        </a:rPr>
                        <a:t>1g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>
                          <a:latin typeface="+mn-lt"/>
                        </a:rPr>
                        <a:t>0:20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</a:tr>
              <a:tr h="220951">
                <a:tc>
                  <a:txBody>
                    <a:bodyPr/>
                    <a:lstStyle/>
                    <a:p>
                      <a:pPr algn="r" fontAlgn="t"/>
                      <a:r>
                        <a:rPr lang="en-GB" sz="1200" b="0" i="0">
                          <a:latin typeface="+mn-lt"/>
                        </a:rPr>
                        <a:t>11:30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200" b="0" i="0">
                          <a:latin typeface="+mn-lt"/>
                        </a:rPr>
                        <a:t>Toru Koyama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200" b="0" i="0">
                          <a:latin typeface="+mn-lt"/>
                        </a:rPr>
                        <a:t>AIST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b="0" i="0">
                          <a:latin typeface="+mn-lt"/>
                        </a:rPr>
                        <a:t>Lunar calibration based on SELENE/SP data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200" b="0" i="0">
                          <a:latin typeface="+mn-lt"/>
                        </a:rPr>
                        <a:t>1h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>
                          <a:latin typeface="+mn-lt"/>
                        </a:rPr>
                        <a:t>0:20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</a:tr>
              <a:tr h="220951">
                <a:tc>
                  <a:txBody>
                    <a:bodyPr/>
                    <a:lstStyle/>
                    <a:p>
                      <a:pPr algn="r" fontAlgn="t"/>
                      <a:r>
                        <a:rPr lang="en-GB" sz="1200" b="0" i="0">
                          <a:latin typeface="+mn-lt"/>
                        </a:rPr>
                        <a:t>11:50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n-GB" sz="1200" b="1" i="0">
                          <a:latin typeface="+mn-lt"/>
                        </a:rPr>
                        <a:t>Lunch Break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>
                          <a:latin typeface="+mn-lt"/>
                        </a:rPr>
                        <a:t>1:10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0951">
                <a:tc>
                  <a:txBody>
                    <a:bodyPr/>
                    <a:lstStyle/>
                    <a:p>
                      <a:pPr algn="r" fontAlgn="t"/>
                      <a:r>
                        <a:rPr lang="en-GB" sz="1200" b="0" i="0" dirty="0">
                          <a:latin typeface="+mn-lt"/>
                        </a:rPr>
                        <a:t> 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GB" sz="1200" b="1" i="0" dirty="0">
                          <a:latin typeface="+mn-lt"/>
                        </a:rPr>
                        <a:t>Chair: Misako Kachi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67433">
                <a:tc>
                  <a:txBody>
                    <a:bodyPr/>
                    <a:lstStyle/>
                    <a:p>
                      <a:pPr algn="r" fontAlgn="t"/>
                      <a:r>
                        <a:rPr lang="en-GB" sz="1200" b="0" i="0">
                          <a:latin typeface="+mn-lt"/>
                        </a:rPr>
                        <a:t>13:00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200" b="0" i="0">
                          <a:solidFill>
                            <a:srgbClr val="000000"/>
                          </a:solidFill>
                          <a:latin typeface="+mn-lt"/>
                        </a:rPr>
                        <a:t>Fougnie Bertrand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200" b="0" i="0">
                          <a:latin typeface="+mn-lt"/>
                        </a:rPr>
                        <a:t>CNES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b="0" i="0">
                          <a:latin typeface="+mn-lt"/>
                        </a:rPr>
                        <a:t>Toward a wider use of the moon for in-flight characterization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200" b="0" i="0">
                          <a:latin typeface="+mn-lt"/>
                        </a:rPr>
                        <a:t>1i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>
                          <a:latin typeface="+mn-lt"/>
                        </a:rPr>
                        <a:t>0:20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</a:tr>
              <a:tr h="220951">
                <a:tc>
                  <a:txBody>
                    <a:bodyPr/>
                    <a:lstStyle/>
                    <a:p>
                      <a:pPr algn="r" fontAlgn="t"/>
                      <a:r>
                        <a:rPr lang="en-GB" sz="1200" b="0" i="0">
                          <a:latin typeface="+mn-lt"/>
                        </a:rPr>
                        <a:t>13:20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200" b="0" i="0">
                          <a:latin typeface="+mn-lt"/>
                        </a:rPr>
                        <a:t>Seongick Cho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200" b="0" i="0">
                          <a:latin typeface="+mn-lt"/>
                        </a:rPr>
                        <a:t>KIOST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b="0" i="0">
                          <a:latin typeface="+mn-lt"/>
                        </a:rPr>
                        <a:t>Operation and Calibration of GOCI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200" b="0" i="0">
                          <a:latin typeface="+mn-lt"/>
                        </a:rPr>
                        <a:t>1j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>
                          <a:latin typeface="+mn-lt"/>
                        </a:rPr>
                        <a:t>0:20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</a:tr>
              <a:tr h="220951">
                <a:tc>
                  <a:txBody>
                    <a:bodyPr/>
                    <a:lstStyle/>
                    <a:p>
                      <a:pPr algn="r" fontAlgn="t"/>
                      <a:r>
                        <a:rPr lang="en-GB" sz="1200" b="0" i="0">
                          <a:latin typeface="+mn-lt"/>
                        </a:rPr>
                        <a:t>13:40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200" b="0" i="0" dirty="0">
                          <a:latin typeface="+mn-lt"/>
                        </a:rPr>
                        <a:t>Hiroshi Murakami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200" b="0" i="0">
                          <a:latin typeface="+mn-lt"/>
                        </a:rPr>
                        <a:t>JAXA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b="0" i="0">
                          <a:latin typeface="+mn-lt"/>
                        </a:rPr>
                        <a:t>Himawari-8 Ocean Color and Aerosol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200" b="0" i="0">
                          <a:latin typeface="+mn-lt"/>
                        </a:rPr>
                        <a:t>1k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>
                          <a:latin typeface="+mn-lt"/>
                        </a:rPr>
                        <a:t>0:20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</a:tr>
              <a:tr h="220951">
                <a:tc>
                  <a:txBody>
                    <a:bodyPr/>
                    <a:lstStyle/>
                    <a:p>
                      <a:pPr algn="r" fontAlgn="t"/>
                      <a:r>
                        <a:rPr lang="en-GB" sz="1200" b="0" i="0">
                          <a:latin typeface="+mn-lt"/>
                        </a:rPr>
                        <a:t>14:00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200" b="0" i="0">
                          <a:latin typeface="+mn-lt"/>
                        </a:rPr>
                        <a:t>Yukio Kurihara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200" b="0" i="0">
                          <a:latin typeface="+mn-lt"/>
                        </a:rPr>
                        <a:t>JAXA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200" b="0" i="0">
                          <a:latin typeface="+mn-lt"/>
                        </a:rPr>
                        <a:t>Himawari-8 SST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200" b="0" i="0">
                          <a:latin typeface="+mn-lt"/>
                        </a:rPr>
                        <a:t>1l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>
                          <a:latin typeface="+mn-lt"/>
                        </a:rPr>
                        <a:t>0:20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</a:tr>
              <a:tr h="220951">
                <a:tc>
                  <a:txBody>
                    <a:bodyPr/>
                    <a:lstStyle/>
                    <a:p>
                      <a:pPr algn="r" fontAlgn="t"/>
                      <a:r>
                        <a:rPr lang="en-GB" sz="1200" b="0" i="0">
                          <a:latin typeface="+mn-lt"/>
                        </a:rPr>
                        <a:t>14:20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200" b="0" i="0">
                          <a:latin typeface="+mn-lt"/>
                        </a:rPr>
                        <a:t>Hiroshi Murakami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200" b="0" i="0">
                          <a:latin typeface="+mn-lt"/>
                        </a:rPr>
                        <a:t>JAXA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200" b="0" i="0">
                          <a:latin typeface="+mn-lt"/>
                        </a:rPr>
                        <a:t>Calibration activities of GCOM-C/SGLI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200" b="0" i="0">
                          <a:latin typeface="+mn-lt"/>
                        </a:rPr>
                        <a:t>1m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>
                          <a:latin typeface="+mn-lt"/>
                        </a:rPr>
                        <a:t>0:20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</a:tr>
              <a:tr h="220951">
                <a:tc>
                  <a:txBody>
                    <a:bodyPr/>
                    <a:lstStyle/>
                    <a:p>
                      <a:pPr algn="r" fontAlgn="t"/>
                      <a:r>
                        <a:rPr lang="en-GB" sz="1200" b="0" i="0">
                          <a:latin typeface="+mn-lt"/>
                        </a:rPr>
                        <a:t>14:40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200" b="0" i="0">
                          <a:latin typeface="+mn-lt"/>
                        </a:rPr>
                        <a:t>Kei Shiomi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200" b="0" i="0">
                          <a:latin typeface="+mn-lt"/>
                        </a:rPr>
                        <a:t>JAXA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200" b="0" i="0">
                          <a:latin typeface="+mn-lt"/>
                        </a:rPr>
                        <a:t>Calibration activities of GOSAT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200" b="0" i="0">
                          <a:latin typeface="+mn-lt"/>
                        </a:rPr>
                        <a:t>1n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>
                          <a:latin typeface="+mn-lt"/>
                        </a:rPr>
                        <a:t>0:20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</a:tr>
              <a:tr h="220951">
                <a:tc>
                  <a:txBody>
                    <a:bodyPr/>
                    <a:lstStyle/>
                    <a:p>
                      <a:pPr algn="r" fontAlgn="t"/>
                      <a:r>
                        <a:rPr lang="en-GB" sz="1200" b="0" i="0">
                          <a:latin typeface="+mn-lt"/>
                        </a:rPr>
                        <a:t>15:00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200" b="0" i="0" dirty="0">
                          <a:latin typeface="+mn-lt"/>
                        </a:rPr>
                        <a:t> 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200" b="0" i="0">
                          <a:latin typeface="+mn-lt"/>
                        </a:rPr>
                        <a:t> 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200" b="1" i="0" dirty="0">
                          <a:latin typeface="+mn-lt"/>
                        </a:rPr>
                        <a:t>Coffee break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200" b="0" i="0">
                          <a:latin typeface="+mn-lt"/>
                        </a:rPr>
                        <a:t> 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>
                          <a:latin typeface="+mn-lt"/>
                        </a:rPr>
                        <a:t>0:30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0951">
                <a:tc>
                  <a:txBody>
                    <a:bodyPr/>
                    <a:lstStyle/>
                    <a:p>
                      <a:pPr algn="r" fontAlgn="t"/>
                      <a:r>
                        <a:rPr lang="en-GB" sz="1200" b="0" i="0">
                          <a:latin typeface="+mn-lt"/>
                        </a:rPr>
                        <a:t>15:30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200" b="0" i="0">
                          <a:latin typeface="+mn-lt"/>
                        </a:rPr>
                        <a:t>Takeo Tadono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200" b="0" i="0">
                          <a:latin typeface="+mn-lt"/>
                        </a:rPr>
                        <a:t>JAXA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b="0" i="0">
                          <a:latin typeface="+mn-lt"/>
                        </a:rPr>
                        <a:t>Calibration activities of ALOS/AVNIR2 PRISM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200" b="0" i="0">
                          <a:latin typeface="+mn-lt"/>
                        </a:rPr>
                        <a:t>1o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>
                          <a:latin typeface="+mn-lt"/>
                        </a:rPr>
                        <a:t>0:20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</a:tr>
              <a:tr h="220951">
                <a:tc>
                  <a:txBody>
                    <a:bodyPr/>
                    <a:lstStyle/>
                    <a:p>
                      <a:pPr algn="r" fontAlgn="t"/>
                      <a:r>
                        <a:rPr lang="en-GB" sz="1200" b="0" i="0">
                          <a:latin typeface="+mn-lt"/>
                        </a:rPr>
                        <a:t>15:50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200" b="0" i="0">
                          <a:latin typeface="+mn-lt"/>
                        </a:rPr>
                        <a:t>Takeshi Motooka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200" b="0" i="0">
                          <a:latin typeface="+mn-lt"/>
                        </a:rPr>
                        <a:t>JAXA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200" b="0" i="0">
                          <a:latin typeface="+mn-lt"/>
                        </a:rPr>
                        <a:t>Calibration activities of ALOS-2/PALSAR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200" b="0" i="0">
                          <a:latin typeface="+mn-lt"/>
                        </a:rPr>
                        <a:t>1p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>
                          <a:latin typeface="+mn-lt"/>
                        </a:rPr>
                        <a:t>0:20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</a:tr>
              <a:tr h="220951">
                <a:tc>
                  <a:txBody>
                    <a:bodyPr/>
                    <a:lstStyle/>
                    <a:p>
                      <a:pPr algn="r" fontAlgn="t"/>
                      <a:r>
                        <a:rPr lang="en-GB" sz="1200" b="0" i="0">
                          <a:latin typeface="+mn-lt"/>
                        </a:rPr>
                        <a:t>16:10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200" b="0" i="0">
                          <a:latin typeface="+mn-lt"/>
                        </a:rPr>
                        <a:t>Takeshi Masaki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200" b="0" i="0">
                          <a:latin typeface="+mn-lt"/>
                        </a:rPr>
                        <a:t>JAXA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b="0" i="0">
                          <a:latin typeface="+mn-lt"/>
                        </a:rPr>
                        <a:t>Calibration activities of TRMM &amp; GPM Radars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200" b="0" i="0">
                          <a:latin typeface="+mn-lt"/>
                        </a:rPr>
                        <a:t>1q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>
                          <a:latin typeface="+mn-lt"/>
                        </a:rPr>
                        <a:t>0:20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</a:tr>
              <a:tr h="220951">
                <a:tc>
                  <a:txBody>
                    <a:bodyPr/>
                    <a:lstStyle/>
                    <a:p>
                      <a:pPr algn="r" fontAlgn="t"/>
                      <a:r>
                        <a:rPr lang="en-GB" sz="1200" b="0" i="0">
                          <a:latin typeface="+mn-lt"/>
                        </a:rPr>
                        <a:t>16:30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200" b="0" i="0" dirty="0" err="1">
                          <a:latin typeface="+mn-lt"/>
                        </a:rPr>
                        <a:t>Marehito</a:t>
                      </a:r>
                      <a:r>
                        <a:rPr lang="en-GB" sz="1200" b="0" i="0" dirty="0">
                          <a:latin typeface="+mn-lt"/>
                        </a:rPr>
                        <a:t> </a:t>
                      </a:r>
                      <a:r>
                        <a:rPr lang="en-GB" sz="1200" b="0" i="0" dirty="0" err="1">
                          <a:latin typeface="+mn-lt"/>
                        </a:rPr>
                        <a:t>Kasahara</a:t>
                      </a:r>
                      <a:endParaRPr lang="en-GB" sz="1200" b="0" i="0" dirty="0">
                        <a:latin typeface="+mn-lt"/>
                      </a:endParaRP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200" b="0" i="0">
                          <a:latin typeface="+mn-lt"/>
                        </a:rPr>
                        <a:t>JAXA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200" b="0" i="0">
                          <a:latin typeface="+mn-lt"/>
                        </a:rPr>
                        <a:t>Calibration activities of GCOM-W/AMSR2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200" b="0" i="0">
                          <a:latin typeface="+mn-lt"/>
                        </a:rPr>
                        <a:t>1r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>
                          <a:latin typeface="+mn-lt"/>
                        </a:rPr>
                        <a:t>0:20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</a:tr>
              <a:tr h="239058">
                <a:tc>
                  <a:txBody>
                    <a:bodyPr/>
                    <a:lstStyle/>
                    <a:p>
                      <a:pPr algn="r" fontAlgn="t"/>
                      <a:r>
                        <a:rPr lang="en-GB" sz="1200" b="0" i="0">
                          <a:latin typeface="+mn-lt"/>
                        </a:rPr>
                        <a:t>16:50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200" dirty="0">
                          <a:latin typeface="+mn-lt"/>
                        </a:rPr>
                        <a:t>Ralph Ferraro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200">
                          <a:latin typeface="+mn-lt"/>
                        </a:rPr>
                        <a:t>NOAA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latin typeface="+mn-lt"/>
                        </a:rPr>
                        <a:t>Intercalibration on ATMS and SAPHIR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200" b="0" i="0">
                          <a:latin typeface="+mn-lt"/>
                        </a:rPr>
                        <a:t>1s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>
                          <a:latin typeface="+mn-lt"/>
                        </a:rPr>
                        <a:t>0:20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</a:tr>
              <a:tr h="220951">
                <a:tc>
                  <a:txBody>
                    <a:bodyPr/>
                    <a:lstStyle/>
                    <a:p>
                      <a:pPr algn="r" fontAlgn="t"/>
                      <a:r>
                        <a:rPr lang="en-GB" sz="1200" b="0" i="0">
                          <a:latin typeface="+mn-lt"/>
                        </a:rPr>
                        <a:t>17:10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200" b="0" i="0">
                          <a:latin typeface="+mn-lt"/>
                        </a:rPr>
                        <a:t>Shengli Wu (Remote)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200" b="0" i="0">
                          <a:latin typeface="+mn-lt"/>
                        </a:rPr>
                        <a:t>CMA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200" b="0" i="0">
                          <a:latin typeface="+mn-lt"/>
                        </a:rPr>
                        <a:t>Intercalibration on the FY3/MWRI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200" b="0" i="0">
                          <a:latin typeface="+mn-lt"/>
                        </a:rPr>
                        <a:t>1t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>
                          <a:latin typeface="+mn-lt"/>
                        </a:rPr>
                        <a:t>0:20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</a:tr>
              <a:tr h="220951">
                <a:tc>
                  <a:txBody>
                    <a:bodyPr/>
                    <a:lstStyle/>
                    <a:p>
                      <a:pPr algn="r" fontAlgn="t"/>
                      <a:r>
                        <a:rPr lang="en-GB" sz="1200" b="0" i="0">
                          <a:latin typeface="+mn-lt"/>
                        </a:rPr>
                        <a:t>17:30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200" b="0" i="0">
                          <a:latin typeface="+mn-lt"/>
                        </a:rPr>
                        <a:t>Takashi Maeda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200" b="0" i="0">
                          <a:latin typeface="+mn-lt"/>
                        </a:rPr>
                        <a:t>JAXA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b="0" i="0">
                          <a:latin typeface="+mn-lt"/>
                        </a:rPr>
                        <a:t>Intercalibration of AMSR2 and PMWs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200" b="0" i="0">
                          <a:latin typeface="+mn-lt"/>
                        </a:rPr>
                        <a:t>1u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>
                          <a:latin typeface="+mn-lt"/>
                        </a:rPr>
                        <a:t>0:20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</a:tr>
              <a:tr h="220951">
                <a:tc>
                  <a:txBody>
                    <a:bodyPr/>
                    <a:lstStyle/>
                    <a:p>
                      <a:pPr algn="r" fontAlgn="t"/>
                      <a:r>
                        <a:rPr lang="en-GB" sz="1200" b="0" i="0">
                          <a:latin typeface="+mn-lt"/>
                        </a:rPr>
                        <a:t>17:50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200" b="0" i="0">
                          <a:latin typeface="+mn-lt"/>
                        </a:rPr>
                        <a:t>Likun Wang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200" b="0" i="0">
                          <a:latin typeface="+mn-lt"/>
                        </a:rPr>
                        <a:t>NOAA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latin typeface="+mn-lt"/>
                        </a:rPr>
                        <a:t>New SNO LoS based fast/acccurate algorithm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200" b="0" i="0">
                          <a:latin typeface="+mn-lt"/>
                        </a:rPr>
                        <a:t>1v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>
                          <a:latin typeface="+mn-lt"/>
                        </a:rPr>
                        <a:t>0:20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</a:tr>
              <a:tr h="220951">
                <a:tc>
                  <a:txBody>
                    <a:bodyPr/>
                    <a:lstStyle/>
                    <a:p>
                      <a:pPr algn="r" fontAlgn="t"/>
                      <a:r>
                        <a:rPr lang="en-GB" sz="1200" b="0" i="0">
                          <a:latin typeface="+mn-lt"/>
                        </a:rPr>
                        <a:t>18:10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200" b="0" i="0">
                          <a:latin typeface="+mn-lt"/>
                        </a:rPr>
                        <a:t>All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200" b="0" i="0">
                          <a:latin typeface="+mn-lt"/>
                        </a:rPr>
                        <a:t> 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200" b="0" i="0">
                          <a:latin typeface="+mn-lt"/>
                        </a:rPr>
                        <a:t>Discussion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200" b="0" i="0">
                          <a:latin typeface="+mn-lt"/>
                        </a:rPr>
                        <a:t> 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>
                          <a:latin typeface="+mn-lt"/>
                        </a:rPr>
                        <a:t>0:20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</a:tr>
              <a:tr h="220951">
                <a:tc>
                  <a:txBody>
                    <a:bodyPr/>
                    <a:lstStyle/>
                    <a:p>
                      <a:pPr algn="r" fontAlgn="t"/>
                      <a:r>
                        <a:rPr lang="en-GB" sz="1200" b="0" i="0">
                          <a:latin typeface="+mn-lt"/>
                        </a:rPr>
                        <a:t>18:30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GB" sz="1200" b="1" i="0" dirty="0">
                          <a:latin typeface="+mn-lt"/>
                        </a:rPr>
                        <a:t>END</a:t>
                      </a:r>
                    </a:p>
                  </a:txBody>
                  <a:tcPr marL="12339" marR="12339" marT="12339" marB="123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495221" y="274639"/>
            <a:ext cx="8913971" cy="9540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dirty="0" smtClean="0">
                <a:solidFill>
                  <a:srgbClr val="000000"/>
                </a:solidFill>
                <a:latin typeface="Calibri" pitchFamily="32" charset="0"/>
              </a:rPr>
              <a:t>Notes to speakers</a:t>
            </a:r>
            <a:endParaRPr lang="en-US" sz="4000" dirty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495221" y="1412876"/>
            <a:ext cx="8923495" cy="45259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Calibri" pitchFamily="32" charset="0"/>
              </a:rPr>
              <a:t>Please follow file naming convention:</a:t>
            </a:r>
            <a:br>
              <a:rPr lang="en-GB" sz="2400" dirty="0" smtClean="0">
                <a:solidFill>
                  <a:srgbClr val="000000"/>
                </a:solidFill>
                <a:latin typeface="Calibri" pitchFamily="32" charset="0"/>
              </a:rPr>
            </a:br>
            <a:r>
              <a:rPr lang="en-GB" sz="2400" dirty="0" smtClean="0">
                <a:solidFill>
                  <a:srgbClr val="000000"/>
                </a:solidFill>
                <a:latin typeface="Calibri" pitchFamily="32" charset="0"/>
              </a:rPr>
              <a:t>1a_Hewison_Introduction.pptx/</a:t>
            </a:r>
            <a:r>
              <a:rPr lang="en-GB" sz="2400" dirty="0" err="1" smtClean="0">
                <a:solidFill>
                  <a:srgbClr val="000000"/>
                </a:solidFill>
                <a:latin typeface="Calibri" pitchFamily="32" charset="0"/>
              </a:rPr>
              <a:t>pdf</a:t>
            </a:r>
            <a:r>
              <a:rPr lang="en-GB" sz="2400" dirty="0" smtClean="0">
                <a:solidFill>
                  <a:srgbClr val="000000"/>
                </a:solidFill>
                <a:latin typeface="Calibri" pitchFamily="32" charset="0"/>
              </a:rPr>
              <a:t>/</a:t>
            </a:r>
            <a:r>
              <a:rPr lang="en-GB" sz="2400" dirty="0" err="1" smtClean="0">
                <a:solidFill>
                  <a:srgbClr val="000000"/>
                </a:solidFill>
                <a:latin typeface="Calibri" pitchFamily="32" charset="0"/>
              </a:rPr>
              <a:t>ppt</a:t>
            </a:r>
            <a:endParaRPr lang="en-GB" sz="2400" dirty="0" smtClean="0">
              <a:solidFill>
                <a:srgbClr val="000000"/>
              </a:solidFill>
              <a:latin typeface="Calibri" pitchFamily="32" charset="0"/>
            </a:endParaRPr>
          </a:p>
          <a:p>
            <a:pPr marL="341313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Calibri" pitchFamily="32" charset="0"/>
              </a:rPr>
              <a:t>Presentations will be uploaded to the GSICS Wiki</a:t>
            </a:r>
          </a:p>
          <a:p>
            <a:pPr marL="798513" lvl="1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Calibri" pitchFamily="32" charset="0"/>
              </a:rPr>
              <a:t>Unless you tell me not to</a:t>
            </a:r>
          </a:p>
          <a:p>
            <a:pPr marL="341313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Calibri" pitchFamily="32" charset="0"/>
              </a:rPr>
              <a:t>All slots are strictly 20min</a:t>
            </a:r>
          </a:p>
          <a:p>
            <a:pPr marL="341313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Calibri" pitchFamily="32" charset="0"/>
              </a:rPr>
              <a:t>Please leave at least 5min for questions</a:t>
            </a:r>
          </a:p>
          <a:p>
            <a:pPr marL="341313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Calibri" pitchFamily="32" charset="0"/>
              </a:rPr>
              <a:t>The chair will give a warning after 13min</a:t>
            </a:r>
          </a:p>
        </p:txBody>
      </p:sp>
      <p:pic>
        <p:nvPicPr>
          <p:cNvPr id="2050" name="Picture 2" descr="http://icons.iconarchive.com/icons/cemagraphics/classic-cars/512/bmw-mini-ic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06152" y="4503761"/>
            <a:ext cx="1625397" cy="1625397"/>
          </a:xfrm>
          <a:prstGeom prst="rect">
            <a:avLst/>
          </a:prstGeom>
          <a:noFill/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291618" y="6045958"/>
            <a:ext cx="2060812" cy="60483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4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Calibri" pitchFamily="32" charset="0"/>
              </a:rPr>
              <a:t>Thank you!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495221" y="274639"/>
            <a:ext cx="8913971" cy="9540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>
                <a:solidFill>
                  <a:srgbClr val="000000"/>
                </a:solidFill>
                <a:latin typeface="Calibri" pitchFamily="32" charset="0"/>
              </a:rPr>
              <a:t>GSICS Principles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33328" y="1308100"/>
            <a:ext cx="8779477" cy="5219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266700" indent="-266700">
              <a:spcBef>
                <a:spcPts val="500"/>
              </a:spcBef>
              <a:buClr>
                <a:srgbClr val="FF0000"/>
              </a:buClr>
              <a:buFont typeface="Calibri" pitchFamily="32" charset="0"/>
              <a:buChar char="•"/>
              <a:tabLst>
                <a:tab pos="836613" algn="l"/>
                <a:tab pos="1751013" algn="l"/>
                <a:tab pos="2665413" algn="l"/>
                <a:tab pos="3579813" algn="l"/>
                <a:tab pos="4494213" algn="l"/>
                <a:tab pos="5408613" algn="l"/>
                <a:tab pos="6323013" algn="l"/>
                <a:tab pos="7237413" algn="l"/>
                <a:tab pos="8151813" algn="l"/>
                <a:tab pos="9066213" algn="l"/>
                <a:tab pos="9980613" algn="l"/>
              </a:tabLst>
            </a:pPr>
            <a:r>
              <a:rPr lang="en-GB" sz="2000" b="0" dirty="0">
                <a:solidFill>
                  <a:srgbClr val="FF0000"/>
                </a:solidFill>
                <a:latin typeface="Calibri" pitchFamily="32" charset="0"/>
              </a:rPr>
              <a:t>Systematic</a:t>
            </a:r>
            <a:r>
              <a:rPr lang="en-GB" sz="2000" dirty="0">
                <a:solidFill>
                  <a:srgbClr val="FF0000"/>
                </a:solidFill>
                <a:latin typeface="Calibri" pitchFamily="32" charset="0"/>
              </a:rPr>
              <a:t> generation of </a:t>
            </a:r>
            <a:r>
              <a:rPr lang="en-GB" sz="2000" b="0" dirty="0">
                <a:solidFill>
                  <a:srgbClr val="FF0000"/>
                </a:solidFill>
                <a:latin typeface="Calibri" pitchFamily="32" charset="0"/>
              </a:rPr>
              <a:t>inter-calibration</a:t>
            </a:r>
            <a:r>
              <a:rPr lang="en-GB" sz="2000" dirty="0">
                <a:solidFill>
                  <a:srgbClr val="FF0000"/>
                </a:solidFill>
                <a:latin typeface="Calibri" pitchFamily="32" charset="0"/>
              </a:rPr>
              <a:t> products</a:t>
            </a:r>
          </a:p>
          <a:p>
            <a:pPr marL="446088" lvl="1" indent="-180975">
              <a:spcBef>
                <a:spcPts val="400"/>
              </a:spcBef>
              <a:buFont typeface="Arial" charset="0"/>
              <a:buChar char="•"/>
              <a:tabLst>
                <a:tab pos="836613" algn="l"/>
                <a:tab pos="1751013" algn="l"/>
                <a:tab pos="2665413" algn="l"/>
                <a:tab pos="3579813" algn="l"/>
                <a:tab pos="4494213" algn="l"/>
                <a:tab pos="5408613" algn="l"/>
                <a:tab pos="6323013" algn="l"/>
                <a:tab pos="7237413" algn="l"/>
                <a:tab pos="8151813" algn="l"/>
                <a:tab pos="9066213" algn="l"/>
                <a:tab pos="9980613" algn="l"/>
              </a:tabLst>
            </a:pPr>
            <a:r>
              <a:rPr lang="en-GB" sz="1600" dirty="0">
                <a:solidFill>
                  <a:srgbClr val="000000"/>
                </a:solidFill>
                <a:latin typeface="Calibri" pitchFamily="32" charset="0"/>
              </a:rPr>
              <a:t>for Level 1 data from </a:t>
            </a:r>
            <a:r>
              <a:rPr lang="en-GB" sz="1600" b="0" dirty="0">
                <a:solidFill>
                  <a:srgbClr val="000000"/>
                </a:solidFill>
                <a:latin typeface="Calibri" pitchFamily="32" charset="0"/>
              </a:rPr>
              <a:t>satellite sensors</a:t>
            </a:r>
          </a:p>
          <a:p>
            <a:pPr marL="446088" lvl="1" indent="-180975">
              <a:spcBef>
                <a:spcPts val="400"/>
              </a:spcBef>
              <a:buFont typeface="Arial" charset="0"/>
              <a:buChar char="•"/>
              <a:tabLst>
                <a:tab pos="836613" algn="l"/>
                <a:tab pos="1751013" algn="l"/>
                <a:tab pos="2665413" algn="l"/>
                <a:tab pos="3579813" algn="l"/>
                <a:tab pos="4494213" algn="l"/>
                <a:tab pos="5408613" algn="l"/>
                <a:tab pos="6323013" algn="l"/>
                <a:tab pos="7237413" algn="l"/>
                <a:tab pos="8151813" algn="l"/>
                <a:tab pos="9066213" algn="l"/>
                <a:tab pos="9980613" algn="l"/>
              </a:tabLst>
            </a:pPr>
            <a:r>
              <a:rPr lang="en-GB" sz="1600" dirty="0">
                <a:solidFill>
                  <a:srgbClr val="000000"/>
                </a:solidFill>
                <a:latin typeface="Calibri" pitchFamily="32" charset="0"/>
              </a:rPr>
              <a:t>to </a:t>
            </a:r>
            <a:r>
              <a:rPr lang="en-GB" sz="1600" b="0" dirty="0">
                <a:solidFill>
                  <a:srgbClr val="000000"/>
                </a:solidFill>
                <a:latin typeface="Calibri" pitchFamily="32" charset="0"/>
              </a:rPr>
              <a:t>compare</a:t>
            </a:r>
            <a:r>
              <a:rPr lang="en-GB" sz="1600" dirty="0">
                <a:solidFill>
                  <a:srgbClr val="000000"/>
                </a:solidFill>
                <a:latin typeface="Calibri" pitchFamily="32" charset="0"/>
              </a:rPr>
              <a:t>, </a:t>
            </a:r>
            <a:r>
              <a:rPr lang="en-GB" sz="1600" b="0" i="1" dirty="0">
                <a:solidFill>
                  <a:srgbClr val="000000"/>
                </a:solidFill>
                <a:latin typeface="Calibri" pitchFamily="32" charset="0"/>
              </a:rPr>
              <a:t>monitor </a:t>
            </a:r>
            <a:r>
              <a:rPr lang="en-GB" sz="1600" dirty="0">
                <a:solidFill>
                  <a:srgbClr val="000000"/>
                </a:solidFill>
                <a:latin typeface="Calibri" pitchFamily="32" charset="0"/>
              </a:rPr>
              <a:t>and </a:t>
            </a:r>
            <a:r>
              <a:rPr lang="en-GB" sz="1600" b="0" dirty="0">
                <a:solidFill>
                  <a:srgbClr val="000000"/>
                </a:solidFill>
                <a:latin typeface="Calibri" pitchFamily="32" charset="0"/>
              </a:rPr>
              <a:t>correct </a:t>
            </a:r>
            <a:r>
              <a:rPr lang="en-GB" sz="1600" dirty="0">
                <a:solidFill>
                  <a:srgbClr val="000000"/>
                </a:solidFill>
                <a:latin typeface="Calibri" pitchFamily="32" charset="0"/>
              </a:rPr>
              <a:t>the calibration of </a:t>
            </a:r>
            <a:r>
              <a:rPr lang="en-GB" sz="1600" i="1" dirty="0">
                <a:solidFill>
                  <a:srgbClr val="000000"/>
                </a:solidFill>
                <a:latin typeface="Calibri" pitchFamily="32" charset="0"/>
              </a:rPr>
              <a:t>monitored</a:t>
            </a:r>
            <a:r>
              <a:rPr lang="en-GB" sz="1600" dirty="0">
                <a:solidFill>
                  <a:srgbClr val="000000"/>
                </a:solidFill>
                <a:latin typeface="Calibri" pitchFamily="32" charset="0"/>
              </a:rPr>
              <a:t> instruments </a:t>
            </a:r>
            <a:br>
              <a:rPr lang="en-GB" sz="16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GB" sz="1600" dirty="0">
                <a:solidFill>
                  <a:srgbClr val="000000"/>
                </a:solidFill>
                <a:latin typeface="Calibri" pitchFamily="32" charset="0"/>
              </a:rPr>
              <a:t>to community references</a:t>
            </a:r>
          </a:p>
          <a:p>
            <a:pPr marL="446088" lvl="1" indent="-180975">
              <a:spcBef>
                <a:spcPts val="400"/>
              </a:spcBef>
              <a:buFont typeface="Arial" charset="0"/>
              <a:buChar char="•"/>
              <a:tabLst>
                <a:tab pos="836613" algn="l"/>
                <a:tab pos="1751013" algn="l"/>
                <a:tab pos="2665413" algn="l"/>
                <a:tab pos="3579813" algn="l"/>
                <a:tab pos="4494213" algn="l"/>
                <a:tab pos="5408613" algn="l"/>
                <a:tab pos="6323013" algn="l"/>
                <a:tab pos="7237413" algn="l"/>
                <a:tab pos="8151813" algn="l"/>
                <a:tab pos="9066213" algn="l"/>
                <a:tab pos="9980613" algn="l"/>
              </a:tabLst>
            </a:pPr>
            <a:r>
              <a:rPr lang="en-GB" sz="1600" dirty="0">
                <a:solidFill>
                  <a:srgbClr val="000000"/>
                </a:solidFill>
                <a:latin typeface="Calibri" pitchFamily="32" charset="0"/>
              </a:rPr>
              <a:t>by generating calibration corrections </a:t>
            </a:r>
            <a:r>
              <a:rPr lang="en-IE" sz="1600" dirty="0">
                <a:solidFill>
                  <a:srgbClr val="000000"/>
                </a:solidFill>
                <a:latin typeface="Calibri" pitchFamily="32" charset="0"/>
              </a:rPr>
              <a:t> on a routine operational basis</a:t>
            </a:r>
            <a:r>
              <a:rPr lang="en-GB" sz="1600" dirty="0">
                <a:solidFill>
                  <a:srgbClr val="000000"/>
                </a:solidFill>
                <a:latin typeface="Calibri" pitchFamily="32" charset="0"/>
              </a:rPr>
              <a:t> </a:t>
            </a:r>
          </a:p>
          <a:p>
            <a:pPr marL="446088" lvl="1" indent="-180975">
              <a:spcBef>
                <a:spcPts val="400"/>
              </a:spcBef>
              <a:buFont typeface="Arial" charset="0"/>
              <a:buChar char="•"/>
              <a:tabLst>
                <a:tab pos="836613" algn="l"/>
                <a:tab pos="1751013" algn="l"/>
                <a:tab pos="2665413" algn="l"/>
                <a:tab pos="3579813" algn="l"/>
                <a:tab pos="4494213" algn="l"/>
                <a:tab pos="5408613" algn="l"/>
                <a:tab pos="6323013" algn="l"/>
                <a:tab pos="7237413" algn="l"/>
                <a:tab pos="8151813" algn="l"/>
                <a:tab pos="9066213" algn="l"/>
                <a:tab pos="9980613" algn="l"/>
              </a:tabLst>
            </a:pPr>
            <a:r>
              <a:rPr lang="en-GB" sz="1600" dirty="0">
                <a:solidFill>
                  <a:srgbClr val="000000"/>
                </a:solidFill>
                <a:latin typeface="Calibri" pitchFamily="32" charset="0"/>
              </a:rPr>
              <a:t>with specified uncertainties</a:t>
            </a:r>
          </a:p>
          <a:p>
            <a:pPr marL="446088" lvl="1" indent="-180975">
              <a:spcBef>
                <a:spcPts val="400"/>
              </a:spcBef>
              <a:buFont typeface="Arial" charset="0"/>
              <a:buChar char="•"/>
              <a:tabLst>
                <a:tab pos="836613" algn="l"/>
                <a:tab pos="1751013" algn="l"/>
                <a:tab pos="2665413" algn="l"/>
                <a:tab pos="3579813" algn="l"/>
                <a:tab pos="4494213" algn="l"/>
                <a:tab pos="5408613" algn="l"/>
                <a:tab pos="6323013" algn="l"/>
                <a:tab pos="7237413" algn="l"/>
                <a:tab pos="8151813" algn="l"/>
                <a:tab pos="9066213" algn="l"/>
                <a:tab pos="9980613" algn="l"/>
              </a:tabLst>
            </a:pPr>
            <a:r>
              <a:rPr lang="en-GB" sz="1600" dirty="0">
                <a:solidFill>
                  <a:srgbClr val="000000"/>
                </a:solidFill>
                <a:latin typeface="Calibri" pitchFamily="32" charset="0"/>
              </a:rPr>
              <a:t>through well-documented, peer-reviewed procedures</a:t>
            </a:r>
          </a:p>
          <a:p>
            <a:pPr marL="446088" lvl="1" indent="-180975">
              <a:spcBef>
                <a:spcPts val="400"/>
              </a:spcBef>
              <a:buFont typeface="Arial" charset="0"/>
              <a:buChar char="•"/>
              <a:tabLst>
                <a:tab pos="836613" algn="l"/>
                <a:tab pos="1751013" algn="l"/>
                <a:tab pos="2665413" algn="l"/>
                <a:tab pos="3579813" algn="l"/>
                <a:tab pos="4494213" algn="l"/>
                <a:tab pos="5408613" algn="l"/>
                <a:tab pos="6323013" algn="l"/>
                <a:tab pos="7237413" algn="l"/>
                <a:tab pos="8151813" algn="l"/>
                <a:tab pos="9066213" algn="l"/>
                <a:tab pos="9980613" algn="l"/>
              </a:tabLst>
            </a:pPr>
            <a:r>
              <a:rPr lang="en-GB" sz="1600" dirty="0">
                <a:solidFill>
                  <a:srgbClr val="000000"/>
                </a:solidFill>
                <a:latin typeface="Calibri" pitchFamily="32" charset="0"/>
              </a:rPr>
              <a:t>based on various techniques to ensure consistent and robust results</a:t>
            </a:r>
          </a:p>
          <a:p>
            <a:pPr marL="266700" indent="-266700">
              <a:spcBef>
                <a:spcPts val="500"/>
              </a:spcBef>
              <a:buClr>
                <a:srgbClr val="FF0000"/>
              </a:buClr>
              <a:buFont typeface="Calibri" pitchFamily="32" charset="0"/>
              <a:buChar char="•"/>
              <a:tabLst>
                <a:tab pos="836613" algn="l"/>
                <a:tab pos="1751013" algn="l"/>
                <a:tab pos="2665413" algn="l"/>
                <a:tab pos="3579813" algn="l"/>
                <a:tab pos="4494213" algn="l"/>
                <a:tab pos="5408613" algn="l"/>
                <a:tab pos="6323013" algn="l"/>
                <a:tab pos="7237413" algn="l"/>
                <a:tab pos="8151813" algn="l"/>
                <a:tab pos="9066213" algn="l"/>
                <a:tab pos="9980613" algn="l"/>
              </a:tabLst>
            </a:pPr>
            <a:r>
              <a:rPr lang="en-GB" sz="2000" dirty="0">
                <a:solidFill>
                  <a:srgbClr val="FF0000"/>
                </a:solidFill>
                <a:latin typeface="Calibri" pitchFamily="32" charset="0"/>
              </a:rPr>
              <a:t>Delivery to users</a:t>
            </a:r>
          </a:p>
          <a:p>
            <a:pPr marL="446088" lvl="1" indent="-180975">
              <a:spcBef>
                <a:spcPts val="400"/>
              </a:spcBef>
              <a:buFont typeface="Arial" charset="0"/>
              <a:buChar char="•"/>
              <a:tabLst>
                <a:tab pos="836613" algn="l"/>
                <a:tab pos="1751013" algn="l"/>
                <a:tab pos="2665413" algn="l"/>
                <a:tab pos="3579813" algn="l"/>
                <a:tab pos="4494213" algn="l"/>
                <a:tab pos="5408613" algn="l"/>
                <a:tab pos="6323013" algn="l"/>
                <a:tab pos="7237413" algn="l"/>
                <a:tab pos="8151813" algn="l"/>
                <a:tab pos="9066213" algn="l"/>
                <a:tab pos="9980613" algn="l"/>
              </a:tabLst>
            </a:pPr>
            <a:r>
              <a:rPr lang="en-GB" sz="1600" dirty="0">
                <a:solidFill>
                  <a:srgbClr val="000000"/>
                </a:solidFill>
                <a:latin typeface="Calibri" pitchFamily="32" charset="0"/>
              </a:rPr>
              <a:t>Free and open access</a:t>
            </a:r>
          </a:p>
          <a:p>
            <a:pPr marL="446088" lvl="1" indent="-180975">
              <a:spcBef>
                <a:spcPts val="400"/>
              </a:spcBef>
              <a:buFont typeface="Arial" charset="0"/>
              <a:buChar char="•"/>
              <a:tabLst>
                <a:tab pos="836613" algn="l"/>
                <a:tab pos="1751013" algn="l"/>
                <a:tab pos="2665413" algn="l"/>
                <a:tab pos="3579813" algn="l"/>
                <a:tab pos="4494213" algn="l"/>
                <a:tab pos="5408613" algn="l"/>
                <a:tab pos="6323013" algn="l"/>
                <a:tab pos="7237413" algn="l"/>
                <a:tab pos="8151813" algn="l"/>
                <a:tab pos="9066213" algn="l"/>
                <a:tab pos="9980613" algn="l"/>
              </a:tabLst>
            </a:pPr>
            <a:r>
              <a:rPr lang="en-GB" sz="1600" dirty="0">
                <a:solidFill>
                  <a:srgbClr val="000000"/>
                </a:solidFill>
                <a:latin typeface="Calibri" pitchFamily="32" charset="0"/>
              </a:rPr>
              <a:t>Adopting community standards</a:t>
            </a:r>
          </a:p>
          <a:p>
            <a:pPr marL="266700" indent="-266700">
              <a:spcBef>
                <a:spcPts val="500"/>
              </a:spcBef>
              <a:buClr>
                <a:srgbClr val="FF0000"/>
              </a:buClr>
              <a:buFont typeface="Calibri" pitchFamily="32" charset="0"/>
              <a:buChar char="•"/>
              <a:tabLst>
                <a:tab pos="836613" algn="l"/>
                <a:tab pos="1751013" algn="l"/>
                <a:tab pos="2665413" algn="l"/>
                <a:tab pos="3579813" algn="l"/>
                <a:tab pos="4494213" algn="l"/>
                <a:tab pos="5408613" algn="l"/>
                <a:tab pos="6323013" algn="l"/>
                <a:tab pos="7237413" algn="l"/>
                <a:tab pos="8151813" algn="l"/>
                <a:tab pos="9066213" algn="l"/>
                <a:tab pos="9980613" algn="l"/>
              </a:tabLst>
            </a:pPr>
            <a:r>
              <a:rPr lang="en-GB" sz="2000" dirty="0">
                <a:solidFill>
                  <a:srgbClr val="FF0000"/>
                </a:solidFill>
                <a:latin typeface="Calibri" pitchFamily="32" charset="0"/>
              </a:rPr>
              <a:t>To promote</a:t>
            </a:r>
          </a:p>
          <a:p>
            <a:pPr marL="446088" lvl="1" indent="-180975">
              <a:spcBef>
                <a:spcPts val="400"/>
              </a:spcBef>
              <a:buFont typeface="Arial" charset="0"/>
              <a:buChar char="•"/>
              <a:tabLst>
                <a:tab pos="836613" algn="l"/>
                <a:tab pos="1751013" algn="l"/>
                <a:tab pos="2665413" algn="l"/>
                <a:tab pos="3579813" algn="l"/>
                <a:tab pos="4494213" algn="l"/>
                <a:tab pos="5408613" algn="l"/>
                <a:tab pos="6323013" algn="l"/>
                <a:tab pos="7237413" algn="l"/>
                <a:tab pos="8151813" algn="l"/>
                <a:tab pos="9066213" algn="l"/>
                <a:tab pos="9980613" algn="l"/>
              </a:tabLst>
            </a:pPr>
            <a:r>
              <a:rPr lang="en-GB" sz="1600" dirty="0">
                <a:solidFill>
                  <a:srgbClr val="000000"/>
                </a:solidFill>
                <a:latin typeface="Calibri" pitchFamily="32" charset="0"/>
              </a:rPr>
              <a:t>Greater understanding of instruments’ absolute calibration, </a:t>
            </a:r>
            <a:br>
              <a:rPr lang="en-GB" sz="16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GB" sz="1600" dirty="0">
                <a:solidFill>
                  <a:srgbClr val="000000"/>
                </a:solidFill>
                <a:latin typeface="Calibri" pitchFamily="32" charset="0"/>
              </a:rPr>
              <a:t>by analysing the root causes of biases</a:t>
            </a:r>
          </a:p>
          <a:p>
            <a:pPr marL="446088" lvl="1" indent="-180975">
              <a:spcBef>
                <a:spcPts val="400"/>
              </a:spcBef>
              <a:buFont typeface="Arial" charset="0"/>
              <a:buChar char="•"/>
              <a:tabLst>
                <a:tab pos="836613" algn="l"/>
                <a:tab pos="1751013" algn="l"/>
                <a:tab pos="2665413" algn="l"/>
                <a:tab pos="3579813" algn="l"/>
                <a:tab pos="4494213" algn="l"/>
                <a:tab pos="5408613" algn="l"/>
                <a:tab pos="6323013" algn="l"/>
                <a:tab pos="7237413" algn="l"/>
                <a:tab pos="8151813" algn="l"/>
                <a:tab pos="9066213" algn="l"/>
                <a:tab pos="9980613" algn="l"/>
              </a:tabLst>
            </a:pPr>
            <a:r>
              <a:rPr lang="en-GB" sz="1600" dirty="0">
                <a:solidFill>
                  <a:srgbClr val="000000"/>
                </a:solidFill>
                <a:latin typeface="Calibri" pitchFamily="32" charset="0"/>
              </a:rPr>
              <a:t>More accurate and more globally consistent retrieved L2 products</a:t>
            </a:r>
          </a:p>
          <a:p>
            <a:pPr marL="446088" lvl="1" indent="-180975">
              <a:spcBef>
                <a:spcPts val="400"/>
              </a:spcBef>
              <a:buFont typeface="Arial" charset="0"/>
              <a:buChar char="•"/>
              <a:tabLst>
                <a:tab pos="836613" algn="l"/>
                <a:tab pos="1751013" algn="l"/>
                <a:tab pos="2665413" algn="l"/>
                <a:tab pos="3579813" algn="l"/>
                <a:tab pos="4494213" algn="l"/>
                <a:tab pos="5408613" algn="l"/>
                <a:tab pos="6323013" algn="l"/>
                <a:tab pos="7237413" algn="l"/>
                <a:tab pos="8151813" algn="l"/>
                <a:tab pos="9066213" algn="l"/>
                <a:tab pos="9980613" algn="l"/>
              </a:tabLst>
            </a:pPr>
            <a:r>
              <a:rPr lang="en-GB" sz="1600" dirty="0">
                <a:solidFill>
                  <a:srgbClr val="000000"/>
                </a:solidFill>
                <a:latin typeface="Calibri" pitchFamily="32" charset="0"/>
              </a:rPr>
              <a:t>Inter-operability for more accurate environmental, climate and weather forecasting products</a:t>
            </a:r>
          </a:p>
        </p:txBody>
      </p:sp>
      <p:sp>
        <p:nvSpPr>
          <p:cNvPr id="9219" name="AutoShape 3"/>
          <p:cNvSpPr>
            <a:spLocks/>
          </p:cNvSpPr>
          <p:nvPr/>
        </p:nvSpPr>
        <p:spPr bwMode="auto">
          <a:xfrm>
            <a:off x="7625128" y="1547814"/>
            <a:ext cx="380939" cy="1857375"/>
          </a:xfrm>
          <a:prstGeom prst="rightBrace">
            <a:avLst>
              <a:gd name="adj1" fmla="val 43333"/>
              <a:gd name="adj2" fmla="val 50000"/>
            </a:avLst>
          </a:prstGeom>
          <a:noFill/>
          <a:ln w="44280" cap="sq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7971147" y="1905000"/>
            <a:ext cx="1752319" cy="9562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>
                <a:solidFill>
                  <a:srgbClr val="FF0000"/>
                </a:solidFill>
              </a:rPr>
              <a:t>TRACEABILITY / UNBROKEN CHAINS OF COMPARISONS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110481998"/>
              </p:ext>
            </p:extLst>
          </p:nvPr>
        </p:nvGraphicFramePr>
        <p:xfrm>
          <a:off x="495221" y="1600201"/>
          <a:ext cx="8912384" cy="4524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2" name="Straight Arrow Connector 11"/>
          <p:cNvCxnSpPr/>
          <p:nvPr/>
        </p:nvCxnSpPr>
        <p:spPr bwMode="auto">
          <a:xfrm>
            <a:off x="3218787" y="1369862"/>
            <a:ext cx="952693" cy="25265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>
            <a:stCxn id="9" idx="1"/>
          </p:cNvCxnSpPr>
          <p:nvPr/>
        </p:nvCxnSpPr>
        <p:spPr bwMode="auto">
          <a:xfrm flipH="1">
            <a:off x="5723042" y="1370623"/>
            <a:ext cx="791664" cy="40770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25" name="Straight Connector 24"/>
          <p:cNvCxnSpPr/>
          <p:nvPr/>
        </p:nvCxnSpPr>
        <p:spPr>
          <a:xfrm>
            <a:off x="2825087" y="5063319"/>
            <a:ext cx="1228298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053385" y="5063319"/>
            <a:ext cx="0" cy="12283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942764" y="5051946"/>
            <a:ext cx="1228298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 flipV="1">
            <a:off x="6168788" y="4899546"/>
            <a:ext cx="2274" cy="15240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4895850" y="5048250"/>
            <a:ext cx="9525" cy="13335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508000" y="1045262"/>
            <a:ext cx="9105900" cy="32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4"/>
          <p:cNvGrpSpPr/>
          <p:nvPr/>
        </p:nvGrpSpPr>
        <p:grpSpPr>
          <a:xfrm>
            <a:off x="5431537" y="398885"/>
            <a:ext cx="1298997" cy="866137"/>
            <a:chOff x="429368" y="1222822"/>
            <a:chExt cx="1299205" cy="866137"/>
          </a:xfrm>
          <a:scene3d>
            <a:camera prst="orthographicFront"/>
            <a:lightRig rig="flat" dir="t"/>
          </a:scene3d>
        </p:grpSpPr>
        <p:sp>
          <p:nvSpPr>
            <p:cNvPr id="31" name="Rounded Rectangle 30"/>
            <p:cNvSpPr/>
            <p:nvPr/>
          </p:nvSpPr>
          <p:spPr>
            <a:xfrm>
              <a:off x="429368" y="1222822"/>
              <a:ext cx="1299205" cy="866137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5" name="Rounded Rectangle 4"/>
            <p:cNvSpPr/>
            <p:nvPr/>
          </p:nvSpPr>
          <p:spPr>
            <a:xfrm>
              <a:off x="454736" y="1248190"/>
              <a:ext cx="1248469" cy="81540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kern="1200" dirty="0" smtClean="0"/>
                <a:t>CGMS satellite operators</a:t>
              </a:r>
              <a:endParaRPr lang="en-GB" sz="1400" kern="1200" dirty="0"/>
            </a:p>
          </p:txBody>
        </p:sp>
      </p:grpSp>
      <p:grpSp>
        <p:nvGrpSpPr>
          <p:cNvPr id="3" name="Group 4"/>
          <p:cNvGrpSpPr/>
          <p:nvPr/>
        </p:nvGrpSpPr>
        <p:grpSpPr>
          <a:xfrm>
            <a:off x="4235016" y="119456"/>
            <a:ext cx="1298997" cy="866137"/>
            <a:chOff x="429368" y="1222822"/>
            <a:chExt cx="1299205" cy="866137"/>
          </a:xfrm>
          <a:scene3d>
            <a:camera prst="orthographicFront"/>
            <a:lightRig rig="flat" dir="t"/>
          </a:scene3d>
        </p:grpSpPr>
        <p:sp>
          <p:nvSpPr>
            <p:cNvPr id="24" name="Rounded Rectangle 23"/>
            <p:cNvSpPr/>
            <p:nvPr/>
          </p:nvSpPr>
          <p:spPr>
            <a:xfrm>
              <a:off x="429368" y="1222822"/>
              <a:ext cx="1299205" cy="866137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6" name="Rounded Rectangle 4"/>
            <p:cNvSpPr/>
            <p:nvPr/>
          </p:nvSpPr>
          <p:spPr>
            <a:xfrm>
              <a:off x="454736" y="1248190"/>
              <a:ext cx="1248469" cy="81540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kern="1200" dirty="0" smtClean="0"/>
                <a:t>CGMS satellite operators</a:t>
              </a:r>
              <a:endParaRPr lang="en-GB" sz="1400" kern="12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019761" y="363435"/>
            <a:ext cx="1298997" cy="866137"/>
            <a:chOff x="429368" y="1222822"/>
            <a:chExt cx="1299205" cy="866137"/>
          </a:xfrm>
          <a:scene3d>
            <a:camera prst="orthographicFront"/>
            <a:lightRig rig="flat" dir="t"/>
          </a:scene3d>
        </p:grpSpPr>
        <p:sp>
          <p:nvSpPr>
            <p:cNvPr id="21" name="Rounded Rectangle 20"/>
            <p:cNvSpPr/>
            <p:nvPr/>
          </p:nvSpPr>
          <p:spPr>
            <a:xfrm>
              <a:off x="429368" y="1222822"/>
              <a:ext cx="1299205" cy="866137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2" name="Rounded Rectangle 4"/>
            <p:cNvSpPr/>
            <p:nvPr/>
          </p:nvSpPr>
          <p:spPr>
            <a:xfrm>
              <a:off x="454736" y="1248190"/>
              <a:ext cx="1248469" cy="81540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kern="1200" dirty="0" smtClean="0"/>
                <a:t>CGMS satellite operators</a:t>
              </a:r>
              <a:endParaRPr lang="en-GB" sz="1400" kern="1200" dirty="0"/>
            </a:p>
          </p:txBody>
        </p:sp>
      </p:grpSp>
      <p:grpSp>
        <p:nvGrpSpPr>
          <p:cNvPr id="8" name="Group 4"/>
          <p:cNvGrpSpPr/>
          <p:nvPr/>
        </p:nvGrpSpPr>
        <p:grpSpPr>
          <a:xfrm>
            <a:off x="1945190" y="904525"/>
            <a:ext cx="1298997" cy="866137"/>
            <a:chOff x="429368" y="1222822"/>
            <a:chExt cx="1299205" cy="866137"/>
          </a:xfrm>
          <a:scene3d>
            <a:camera prst="orthographicFront"/>
            <a:lightRig rig="flat" dir="t"/>
          </a:scene3d>
        </p:grpSpPr>
        <p:sp>
          <p:nvSpPr>
            <p:cNvPr id="6" name="Rounded Rectangle 5"/>
            <p:cNvSpPr/>
            <p:nvPr/>
          </p:nvSpPr>
          <p:spPr>
            <a:xfrm>
              <a:off x="429368" y="1222822"/>
              <a:ext cx="1299205" cy="866137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454736" y="1248190"/>
              <a:ext cx="1248469" cy="81540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kern="1200" dirty="0" smtClean="0"/>
                <a:t>CGMS satellite operators</a:t>
              </a:r>
              <a:endParaRPr lang="en-GB" sz="1400" kern="1200" dirty="0"/>
            </a:p>
          </p:txBody>
        </p:sp>
      </p:grpSp>
      <p:grpSp>
        <p:nvGrpSpPr>
          <p:cNvPr id="11" name="Group 7"/>
          <p:cNvGrpSpPr/>
          <p:nvPr/>
        </p:nvGrpSpPr>
        <p:grpSpPr>
          <a:xfrm>
            <a:off x="6514706" y="937554"/>
            <a:ext cx="1298997" cy="866137"/>
            <a:chOff x="429368" y="1222822"/>
            <a:chExt cx="1299205" cy="866137"/>
          </a:xfrm>
          <a:scene3d>
            <a:camera prst="orthographicFront"/>
            <a:lightRig rig="flat" dir="t"/>
          </a:scene3d>
        </p:grpSpPr>
        <p:sp>
          <p:nvSpPr>
            <p:cNvPr id="9" name="Rounded Rectangle 8"/>
            <p:cNvSpPr/>
            <p:nvPr/>
          </p:nvSpPr>
          <p:spPr>
            <a:xfrm>
              <a:off x="429368" y="1222822"/>
              <a:ext cx="1299205" cy="866137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454736" y="1248190"/>
              <a:ext cx="1248469" cy="81540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kern="1200" dirty="0" smtClean="0"/>
                <a:t>WMO</a:t>
              </a:r>
              <a:endParaRPr lang="en-GB" sz="1400" kern="1200" dirty="0"/>
            </a:p>
          </p:txBody>
        </p:sp>
      </p:grpSp>
      <p:cxnSp>
        <p:nvCxnSpPr>
          <p:cNvPr id="27" name="Straight Arrow Connector 26"/>
          <p:cNvCxnSpPr/>
          <p:nvPr/>
        </p:nvCxnSpPr>
        <p:spPr bwMode="auto">
          <a:xfrm>
            <a:off x="3945853" y="1229572"/>
            <a:ext cx="664247" cy="28058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4942764" y="1045262"/>
            <a:ext cx="0" cy="46489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 flipH="1">
            <a:off x="5445113" y="1265022"/>
            <a:ext cx="454603" cy="35749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"/>
          <p:cNvSpPr>
            <a:spLocks noGrp="1"/>
          </p:cNvSpPr>
          <p:nvPr>
            <p:ph type="title" idx="4294967295"/>
          </p:nvPr>
        </p:nvSpPr>
        <p:spPr>
          <a:xfrm>
            <a:off x="495300" y="0"/>
            <a:ext cx="8915400" cy="1143000"/>
          </a:xfrm>
        </p:spPr>
        <p:txBody>
          <a:bodyPr/>
          <a:lstStyle/>
          <a:p>
            <a:pPr eaLnBrk="1" hangingPunct="1"/>
            <a:r>
              <a:rPr lang="en-GB" sz="3600" dirty="0"/>
              <a:t>Who are the targeted users?</a:t>
            </a:r>
            <a:endParaRPr lang="en-US" sz="2400" dirty="0" smtClean="0">
              <a:ea typeface="ＭＳ Ｐゴシック"/>
              <a:cs typeface="ＭＳ Ｐゴシック"/>
            </a:endParaRPr>
          </a:p>
        </p:txBody>
      </p:sp>
      <p:sp>
        <p:nvSpPr>
          <p:cNvPr id="11267" name="Content Placeholder 3"/>
          <p:cNvSpPr>
            <a:spLocks noGrp="1"/>
          </p:cNvSpPr>
          <p:nvPr>
            <p:ph idx="4294967295"/>
          </p:nvPr>
        </p:nvSpPr>
        <p:spPr>
          <a:xfrm>
            <a:off x="577850" y="1276786"/>
            <a:ext cx="8915400" cy="4883150"/>
          </a:xfrm>
        </p:spPr>
        <p:txBody>
          <a:bodyPr/>
          <a:lstStyle/>
          <a:p>
            <a:pPr eaLnBrk="1" hangingPunct="1"/>
            <a:r>
              <a:rPr lang="en-GB" sz="2400" dirty="0" smtClean="0">
                <a:ea typeface="ＭＳ Ｐゴシック"/>
                <a:cs typeface="ＭＳ Ｐゴシック"/>
              </a:rPr>
              <a:t>Satellite </a:t>
            </a:r>
            <a:r>
              <a:rPr lang="en-GB" sz="2400" dirty="0">
                <a:ea typeface="ＭＳ Ｐゴシック"/>
                <a:cs typeface="ＭＳ Ｐゴシック"/>
              </a:rPr>
              <a:t>users interested in accurate/consistent calibration</a:t>
            </a:r>
          </a:p>
          <a:p>
            <a:pPr lvl="1" eaLnBrk="1" hangingPunct="1"/>
            <a:r>
              <a:rPr lang="en-GB" sz="2000" dirty="0" smtClean="0">
                <a:ea typeface="ＭＳ Ｐゴシック"/>
                <a:cs typeface="ＭＳ Ｐゴシック"/>
              </a:rPr>
              <a:t>Stable Level 2 product generation, Level 3 multi-satellite products</a:t>
            </a:r>
          </a:p>
          <a:p>
            <a:pPr lvl="1" eaLnBrk="1" hangingPunct="1"/>
            <a:r>
              <a:rPr lang="en-GB" sz="2000" dirty="0" smtClean="0">
                <a:ea typeface="ＭＳ Ｐゴシック"/>
                <a:cs typeface="ＭＳ Ｐゴシック"/>
              </a:rPr>
              <a:t>Climate Data Record generation (e.g. </a:t>
            </a:r>
            <a:r>
              <a:rPr lang="en-US" sz="2000" dirty="0" smtClean="0"/>
              <a:t>“</a:t>
            </a:r>
            <a:r>
              <a:rPr lang="en-GB" sz="2000" dirty="0" smtClean="0">
                <a:ea typeface="ＭＳ Ｐゴシック"/>
                <a:cs typeface="ＭＳ Ｐゴシック"/>
              </a:rPr>
              <a:t>SCOPE-CM”, WCRP/ISCCP )</a:t>
            </a:r>
          </a:p>
          <a:p>
            <a:pPr lvl="1" eaLnBrk="1" hangingPunct="1"/>
            <a:r>
              <a:rPr lang="en-GB" sz="2000" dirty="0" smtClean="0">
                <a:ea typeface="ＭＳ Ｐゴシック"/>
                <a:cs typeface="ＭＳ Ｐゴシック"/>
              </a:rPr>
              <a:t>Reanalysis </a:t>
            </a:r>
          </a:p>
          <a:p>
            <a:pPr lvl="1" eaLnBrk="1" hangingPunct="1"/>
            <a:r>
              <a:rPr lang="en-GB" sz="2000" dirty="0" smtClean="0">
                <a:ea typeface="ＭＳ Ｐゴシック"/>
                <a:cs typeface="ＭＳ Ｐゴシック"/>
              </a:rPr>
              <a:t>Assimilation in NWP models:  bias characterization of radiances</a:t>
            </a:r>
          </a:p>
          <a:p>
            <a:pPr eaLnBrk="1" hangingPunct="1"/>
            <a:r>
              <a:rPr lang="en-GB" sz="2400" dirty="0" smtClean="0">
                <a:ea typeface="ＭＳ Ｐゴシック"/>
                <a:cs typeface="ＭＳ Ｐゴシック"/>
              </a:rPr>
              <a:t>Satellite operators sharing </a:t>
            </a:r>
            <a:r>
              <a:rPr lang="en-GB" sz="2400" dirty="0">
                <a:ea typeface="ＭＳ Ｐゴシック"/>
                <a:cs typeface="ＭＳ Ｐゴシック"/>
              </a:rPr>
              <a:t>developments, best practices, </a:t>
            </a:r>
            <a:r>
              <a:rPr lang="en-GB" sz="2400" dirty="0" smtClean="0">
                <a:ea typeface="ＭＳ Ｐゴシック"/>
                <a:cs typeface="ＭＳ Ｐゴシック"/>
              </a:rPr>
              <a:t>and </a:t>
            </a:r>
            <a:r>
              <a:rPr lang="en-GB" sz="2400" dirty="0">
                <a:ea typeface="ＭＳ Ｐゴシック"/>
                <a:cs typeface="ＭＳ Ｐゴシック"/>
              </a:rPr>
              <a:t>tools</a:t>
            </a:r>
          </a:p>
          <a:p>
            <a:pPr lvl="1" eaLnBrk="1" hangingPunct="1"/>
            <a:r>
              <a:rPr lang="en-GB" sz="2000" dirty="0" smtClean="0">
                <a:ea typeface="ＭＳ Ｐゴシック"/>
                <a:cs typeface="ＭＳ Ｐゴシック"/>
              </a:rPr>
              <a:t>Prelaunch </a:t>
            </a:r>
            <a:r>
              <a:rPr lang="en-GB" sz="2000" dirty="0">
                <a:ea typeface="ＭＳ Ｐゴシック"/>
                <a:cs typeface="ＭＳ Ｐゴシック"/>
              </a:rPr>
              <a:t>instrument characterization</a:t>
            </a:r>
          </a:p>
          <a:p>
            <a:pPr lvl="1" eaLnBrk="1" hangingPunct="1"/>
            <a:r>
              <a:rPr lang="en-GB" sz="2000" dirty="0" smtClean="0">
                <a:ea typeface="ＭＳ Ｐゴシック"/>
                <a:cs typeface="ＭＳ Ｐゴシック"/>
              </a:rPr>
              <a:t>In-orbit commissioning and Cal/Val plans </a:t>
            </a:r>
          </a:p>
          <a:p>
            <a:pPr lvl="1" eaLnBrk="1" hangingPunct="1"/>
            <a:r>
              <a:rPr lang="en-GB" sz="2000" dirty="0" smtClean="0">
                <a:ea typeface="ＭＳ Ｐゴシック"/>
                <a:cs typeface="ＭＳ Ｐゴシック"/>
              </a:rPr>
              <a:t>Instrument monitoring, detection/analysis of anomalies</a:t>
            </a:r>
          </a:p>
          <a:p>
            <a:pPr lvl="1" eaLnBrk="1" hangingPunct="1"/>
            <a:r>
              <a:rPr lang="en-GB" sz="2000" dirty="0" smtClean="0">
                <a:ea typeface="ＭＳ Ｐゴシック"/>
                <a:cs typeface="ＭＳ Ｐゴシック"/>
              </a:rPr>
              <a:t>Improved calibration</a:t>
            </a:r>
          </a:p>
          <a:p>
            <a:pPr eaLnBrk="1" hangingPunct="1"/>
            <a:r>
              <a:rPr lang="en-GB" sz="2400" dirty="0" smtClean="0">
                <a:ea typeface="ＭＳ Ｐゴシック"/>
                <a:cs typeface="ＭＳ Ｐゴシック"/>
              </a:rPr>
              <a:t>Partner programmes:  </a:t>
            </a:r>
            <a:r>
              <a:rPr lang="en-GB" sz="2000" dirty="0" smtClean="0"/>
              <a:t>CEOS WGCV, GPM X-</a:t>
            </a:r>
            <a:r>
              <a:rPr lang="en-GB" sz="2000" dirty="0" err="1" smtClean="0"/>
              <a:t>cal</a:t>
            </a:r>
            <a:r>
              <a:rPr lang="en-GB" sz="2000" dirty="0" smtClean="0"/>
              <a:t>, GHRSST, GRUAN, etc...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Evolving scope of GSICS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Started with IR calibration corrections (GEO-LEO)</a:t>
            </a:r>
          </a:p>
          <a:p>
            <a:r>
              <a:rPr lang="en-US" sz="2800" dirty="0" smtClean="0"/>
              <a:t>Continued with VIS/NIR domain</a:t>
            </a:r>
          </a:p>
          <a:p>
            <a:r>
              <a:rPr lang="en-US" sz="2800" dirty="0" smtClean="0"/>
              <a:t>Now addressing also the UV and MW domains</a:t>
            </a:r>
          </a:p>
          <a:p>
            <a:endParaRPr lang="en-US" sz="2800" dirty="0" smtClean="0"/>
          </a:p>
          <a:p>
            <a:r>
              <a:rPr lang="en-US" sz="2800" dirty="0" smtClean="0"/>
              <a:t>Started with Near Real-Time correction functions</a:t>
            </a:r>
          </a:p>
          <a:p>
            <a:r>
              <a:rPr lang="en-US" sz="2800" dirty="0" smtClean="0"/>
              <a:t>Added </a:t>
            </a:r>
            <a:r>
              <a:rPr lang="en-US" sz="2800" i="1" dirty="0" smtClean="0"/>
              <a:t>Re-analysis </a:t>
            </a:r>
            <a:r>
              <a:rPr lang="en-US" sz="2800" dirty="0" smtClean="0"/>
              <a:t>corrections</a:t>
            </a:r>
          </a:p>
          <a:p>
            <a:endParaRPr lang="en-US" sz="2800" dirty="0" smtClean="0"/>
          </a:p>
          <a:p>
            <a:r>
              <a:rPr lang="en-US" sz="2800" dirty="0" smtClean="0"/>
              <a:t>Considering now a wider variety of deliverables depending on user requirements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204227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48"/>
          <p:cNvGrpSpPr/>
          <p:nvPr/>
        </p:nvGrpSpPr>
        <p:grpSpPr>
          <a:xfrm>
            <a:off x="5518043" y="4072753"/>
            <a:ext cx="1736761" cy="2091571"/>
            <a:chOff x="2758993" y="4104285"/>
            <a:chExt cx="1736761" cy="2091571"/>
          </a:xfrm>
        </p:grpSpPr>
        <p:sp>
          <p:nvSpPr>
            <p:cNvPr id="50" name="TextBox 49"/>
            <p:cNvSpPr txBox="1"/>
            <p:nvPr/>
          </p:nvSpPr>
          <p:spPr>
            <a:xfrm rot="16200000">
              <a:off x="3380853" y="4990571"/>
              <a:ext cx="1471495" cy="7078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rtlCol="0">
              <a:spAutoFit/>
            </a:bodyPr>
            <a:lstStyle/>
            <a:p>
              <a:r>
                <a:rPr lang="fr-CH" sz="2000" b="0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Standards, conventions,</a:t>
              </a:r>
              <a:endParaRPr lang="en-US" sz="2000" b="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Right Triangle 50"/>
            <p:cNvSpPr/>
            <p:nvPr/>
          </p:nvSpPr>
          <p:spPr>
            <a:xfrm flipH="1">
              <a:off x="3029560" y="4104285"/>
              <a:ext cx="1466194" cy="2011863"/>
            </a:xfrm>
            <a:prstGeom prst="rt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758993" y="4508946"/>
              <a:ext cx="788275" cy="16869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" name="Straight Connector 52"/>
            <p:cNvCxnSpPr/>
            <p:nvPr/>
          </p:nvCxnSpPr>
          <p:spPr>
            <a:xfrm>
              <a:off x="3563034" y="5375598"/>
              <a:ext cx="0" cy="7405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Definition of GSICS Deliverables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426774"/>
            <a:ext cx="6141983" cy="4863665"/>
          </a:xfrm>
        </p:spPr>
        <p:txBody>
          <a:bodyPr/>
          <a:lstStyle/>
          <a:p>
            <a:r>
              <a:rPr lang="en-GB" sz="2400" dirty="0" smtClean="0"/>
              <a:t>GSICS Products for users of satellite data, including calibration corrections/coefficients</a:t>
            </a:r>
          </a:p>
          <a:p>
            <a:r>
              <a:rPr lang="en-GB" sz="2400" dirty="0" smtClean="0"/>
              <a:t>GSICS Algorithms, which describe inter-calibration processes, (described by ATBD)  </a:t>
            </a:r>
          </a:p>
          <a:p>
            <a:r>
              <a:rPr lang="en-GB" sz="2400" dirty="0"/>
              <a:t>GSICS </a:t>
            </a:r>
            <a:r>
              <a:rPr lang="en-GB" sz="2400" dirty="0" smtClean="0"/>
              <a:t>Monitoring Reports</a:t>
            </a:r>
            <a:r>
              <a:rPr lang="en-GB" sz="2400" dirty="0"/>
              <a:t>, </a:t>
            </a:r>
            <a:r>
              <a:rPr lang="en-GB" sz="2400" dirty="0" smtClean="0"/>
              <a:t>assessments</a:t>
            </a:r>
            <a:r>
              <a:rPr lang="en-GB" sz="2400" dirty="0"/>
              <a:t>  </a:t>
            </a:r>
          </a:p>
          <a:p>
            <a:r>
              <a:rPr lang="en-GB" sz="2400" dirty="0"/>
              <a:t>GSICS Reference datasets, including </a:t>
            </a:r>
            <a:br>
              <a:rPr lang="en-GB" sz="2400" dirty="0"/>
            </a:br>
            <a:r>
              <a:rPr lang="en-GB" sz="2400" dirty="0"/>
              <a:t>Solar spectrum, … </a:t>
            </a:r>
          </a:p>
          <a:p>
            <a:r>
              <a:rPr lang="en-GB" sz="2400" dirty="0" smtClean="0"/>
              <a:t>GSICS Tools for use by inter-calibration developers, (GIRO, SBAF, …)</a:t>
            </a:r>
            <a:r>
              <a:rPr lang="en-GB" sz="2400" dirty="0"/>
              <a:t>  </a:t>
            </a:r>
          </a:p>
          <a:p>
            <a:r>
              <a:rPr lang="en-GB" sz="2400" dirty="0" smtClean="0"/>
              <a:t>GSICS recommended standards,</a:t>
            </a:r>
            <a:br>
              <a:rPr lang="en-GB" sz="2400" dirty="0" smtClean="0"/>
            </a:br>
            <a:r>
              <a:rPr lang="en-GB" sz="2400" dirty="0" smtClean="0"/>
              <a:t>conventions and guidelines, </a:t>
            </a:r>
          </a:p>
          <a:p>
            <a:r>
              <a:rPr lang="en-GB" sz="2400" dirty="0" smtClean="0"/>
              <a:t>GSICS User Services, information </a:t>
            </a:r>
          </a:p>
          <a:p>
            <a:pPr marL="0" indent="0">
              <a:buNone/>
            </a:pPr>
            <a:endParaRPr lang="en-GB" sz="2400" dirty="0"/>
          </a:p>
        </p:txBody>
      </p:sp>
      <p:grpSp>
        <p:nvGrpSpPr>
          <p:cNvPr id="4" name="Group 31"/>
          <p:cNvGrpSpPr/>
          <p:nvPr/>
        </p:nvGrpSpPr>
        <p:grpSpPr>
          <a:xfrm>
            <a:off x="7388854" y="3358048"/>
            <a:ext cx="1313784" cy="1019480"/>
            <a:chOff x="4629804" y="3389580"/>
            <a:chExt cx="1313784" cy="1019480"/>
          </a:xfrm>
        </p:grpSpPr>
        <p:sp>
          <p:nvSpPr>
            <p:cNvPr id="33" name="Rectangle 32"/>
            <p:cNvSpPr/>
            <p:nvPr/>
          </p:nvSpPr>
          <p:spPr>
            <a:xfrm>
              <a:off x="5276210" y="3389580"/>
              <a:ext cx="646386" cy="1019479"/>
            </a:xfrm>
            <a:prstGeom prst="rect">
              <a:avLst/>
            </a:prstGeom>
            <a:solidFill>
              <a:srgbClr val="FFD1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629804" y="3393397"/>
              <a:ext cx="1313784" cy="1015663"/>
            </a:xfrm>
            <a:prstGeom prst="rect">
              <a:avLst/>
            </a:prstGeom>
            <a:noFill/>
            <a:ln w="38100">
              <a:solidFill>
                <a:schemeClr val="accent4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ctr">
                <a:defRPr sz="2000" b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fr-CH" dirty="0"/>
                <a:t>Monitoring </a:t>
              </a:r>
              <a:r>
                <a:rPr lang="fr-CH" dirty="0" err="1"/>
                <a:t>assessmentreports</a:t>
              </a:r>
              <a:endParaRPr lang="en-US" dirty="0"/>
            </a:p>
          </p:txBody>
        </p:sp>
      </p:grpSp>
      <p:grpSp>
        <p:nvGrpSpPr>
          <p:cNvPr id="5" name="Group 34"/>
          <p:cNvGrpSpPr/>
          <p:nvPr/>
        </p:nvGrpSpPr>
        <p:grpSpPr>
          <a:xfrm>
            <a:off x="7394114" y="2559243"/>
            <a:ext cx="1292772" cy="707886"/>
            <a:chOff x="4635064" y="2590775"/>
            <a:chExt cx="1292772" cy="707886"/>
          </a:xfrm>
        </p:grpSpPr>
        <p:sp>
          <p:nvSpPr>
            <p:cNvPr id="36" name="Rectangle 35"/>
            <p:cNvSpPr/>
            <p:nvPr/>
          </p:nvSpPr>
          <p:spPr>
            <a:xfrm>
              <a:off x="4635064" y="2590775"/>
              <a:ext cx="646386" cy="707886"/>
            </a:xfrm>
            <a:prstGeom prst="rect">
              <a:avLst/>
            </a:prstGeom>
            <a:solidFill>
              <a:srgbClr val="FFD1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635064" y="2590775"/>
              <a:ext cx="1292772" cy="707886"/>
            </a:xfrm>
            <a:prstGeom prst="rect">
              <a:avLst/>
            </a:prstGeom>
            <a:noFill/>
            <a:ln w="38100">
              <a:solidFill>
                <a:schemeClr val="accent4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2000" b="0" dirty="0" err="1" smtClean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Intercalib</a:t>
              </a:r>
              <a:r>
                <a:rPr lang="fr-CH" sz="2000" b="0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. </a:t>
              </a:r>
              <a:r>
                <a:rPr lang="fr-CH" sz="2000" b="0" dirty="0" err="1" smtClean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Algorithms</a:t>
              </a:r>
              <a:endParaRPr lang="en-US" sz="2000" b="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37"/>
          <p:cNvGrpSpPr/>
          <p:nvPr/>
        </p:nvGrpSpPr>
        <p:grpSpPr>
          <a:xfrm>
            <a:off x="7409866" y="1447711"/>
            <a:ext cx="1292772" cy="1128709"/>
            <a:chOff x="4650816" y="1479243"/>
            <a:chExt cx="1292772" cy="1128709"/>
          </a:xfrm>
        </p:grpSpPr>
        <p:sp>
          <p:nvSpPr>
            <p:cNvPr id="39" name="Trapezoid 38"/>
            <p:cNvSpPr/>
            <p:nvPr/>
          </p:nvSpPr>
          <p:spPr>
            <a:xfrm>
              <a:off x="4698114" y="1479243"/>
              <a:ext cx="1182414" cy="1056314"/>
            </a:xfrm>
            <a:prstGeom prst="trapezoid">
              <a:avLst>
                <a:gd name="adj" fmla="val 38432"/>
              </a:avLst>
            </a:prstGeom>
            <a:solidFill>
              <a:srgbClr val="FFD1D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650816" y="1592289"/>
              <a:ext cx="1292772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2000" b="0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Pro-</a:t>
              </a:r>
              <a:br>
                <a:rPr lang="fr-CH" sz="2000" b="0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</a:br>
              <a:r>
                <a:rPr lang="fr-CH" sz="2000" b="0" dirty="0" err="1" smtClean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ducts</a:t>
              </a:r>
              <a:r>
                <a:rPr lang="fr-CH" sz="2000" b="0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/>
              </a:r>
              <a:br>
                <a:rPr lang="fr-CH" sz="2000" b="0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</a:br>
              <a:r>
                <a:rPr lang="fr-CH" sz="2000" b="0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corrections</a:t>
              </a:r>
              <a:endParaRPr lang="en-US" sz="2000" b="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40"/>
          <p:cNvGrpSpPr/>
          <p:nvPr/>
        </p:nvGrpSpPr>
        <p:grpSpPr>
          <a:xfrm>
            <a:off x="7378348" y="4503656"/>
            <a:ext cx="1303278" cy="1517212"/>
            <a:chOff x="4619298" y="4535188"/>
            <a:chExt cx="1303278" cy="1517212"/>
          </a:xfrm>
        </p:grpSpPr>
        <p:sp>
          <p:nvSpPr>
            <p:cNvPr id="42" name="Rectangle 41"/>
            <p:cNvSpPr/>
            <p:nvPr/>
          </p:nvSpPr>
          <p:spPr>
            <a:xfrm>
              <a:off x="5255184" y="5339305"/>
              <a:ext cx="646386" cy="707886"/>
            </a:xfrm>
            <a:prstGeom prst="rect">
              <a:avLst/>
            </a:prstGeom>
            <a:solidFill>
              <a:srgbClr val="FFD1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645570" y="4556265"/>
              <a:ext cx="646386" cy="707886"/>
            </a:xfrm>
            <a:prstGeom prst="rect">
              <a:avLst/>
            </a:prstGeom>
            <a:solidFill>
              <a:srgbClr val="FFD1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619298" y="5344514"/>
              <a:ext cx="1292772" cy="707886"/>
            </a:xfrm>
            <a:prstGeom prst="rect">
              <a:avLst/>
            </a:prstGeom>
            <a:noFill/>
            <a:ln w="38100">
              <a:solidFill>
                <a:schemeClr val="accent4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ctr">
                <a:defRPr sz="2000" b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fr-CH" dirty="0"/>
                <a:t>Calibration </a:t>
              </a:r>
              <a:r>
                <a:rPr lang="fr-CH" dirty="0" err="1"/>
                <a:t>references</a:t>
              </a:r>
              <a:endParaRPr 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629804" y="4535188"/>
              <a:ext cx="1292772" cy="707886"/>
            </a:xfrm>
            <a:prstGeom prst="rect">
              <a:avLst/>
            </a:prstGeom>
            <a:noFill/>
            <a:ln w="38100">
              <a:solidFill>
                <a:schemeClr val="accent4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ctr">
                <a:defRPr sz="2000" b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fr-CH" dirty="0"/>
                <a:t>Calibration </a:t>
              </a:r>
              <a:r>
                <a:rPr lang="fr-CH" dirty="0" err="1"/>
                <a:t>datasets</a:t>
              </a:r>
              <a:endParaRPr lang="en-US" dirty="0"/>
            </a:p>
          </p:txBody>
        </p:sp>
      </p:grpSp>
      <p:grpSp>
        <p:nvGrpSpPr>
          <p:cNvPr id="8" name="Group 45"/>
          <p:cNvGrpSpPr/>
          <p:nvPr/>
        </p:nvGrpSpPr>
        <p:grpSpPr>
          <a:xfrm>
            <a:off x="7551760" y="6084615"/>
            <a:ext cx="909147" cy="331950"/>
            <a:chOff x="4792710" y="6116147"/>
            <a:chExt cx="909147" cy="331950"/>
          </a:xfrm>
        </p:grpSpPr>
        <p:sp>
          <p:nvSpPr>
            <p:cNvPr id="47" name="Trapezoid 46"/>
            <p:cNvSpPr/>
            <p:nvPr/>
          </p:nvSpPr>
          <p:spPr>
            <a:xfrm>
              <a:off x="4792710" y="6116148"/>
              <a:ext cx="346852" cy="331949"/>
            </a:xfrm>
            <a:prstGeom prst="trapezoi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rapezoid 47"/>
            <p:cNvSpPr/>
            <p:nvPr/>
          </p:nvSpPr>
          <p:spPr>
            <a:xfrm>
              <a:off x="5355005" y="6116147"/>
              <a:ext cx="346852" cy="331949"/>
            </a:xfrm>
            <a:prstGeom prst="trapezoi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53"/>
          <p:cNvGrpSpPr>
            <a:grpSpLocks/>
          </p:cNvGrpSpPr>
          <p:nvPr/>
        </p:nvGrpSpPr>
        <p:grpSpPr>
          <a:xfrm>
            <a:off x="8676320" y="4057198"/>
            <a:ext cx="1913090" cy="2243760"/>
            <a:chOff x="5917270" y="4088730"/>
            <a:chExt cx="1913090" cy="2243760"/>
          </a:xfrm>
        </p:grpSpPr>
        <p:sp>
          <p:nvSpPr>
            <p:cNvPr id="55" name="TextBox 54"/>
            <p:cNvSpPr txBox="1"/>
            <p:nvPr/>
          </p:nvSpPr>
          <p:spPr>
            <a:xfrm>
              <a:off x="5917270" y="4713879"/>
              <a:ext cx="1107996" cy="1323439"/>
            </a:xfrm>
            <a:prstGeom prst="rect">
              <a:avLst/>
            </a:prstGeom>
            <a:noFill/>
            <a:ln>
              <a:noFill/>
            </a:ln>
          </p:spPr>
          <p:txBody>
            <a:bodyPr vert="vert270" wrap="square" rtlCol="0">
              <a:spAutoFit/>
            </a:bodyPr>
            <a:lstStyle/>
            <a:p>
              <a:r>
                <a:rPr lang="fr-CH" sz="2000" b="0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Software and hardware </a:t>
              </a:r>
              <a:r>
                <a:rPr lang="fr-CH" sz="2000" b="0" dirty="0" err="1" smtClean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tools</a:t>
              </a:r>
              <a:endParaRPr lang="en-US" sz="2000" b="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1" name="Group 55"/>
            <p:cNvGrpSpPr/>
            <p:nvPr/>
          </p:nvGrpSpPr>
          <p:grpSpPr>
            <a:xfrm>
              <a:off x="6040783" y="4088730"/>
              <a:ext cx="1789577" cy="2243760"/>
              <a:chOff x="6040783" y="4088730"/>
              <a:chExt cx="1789577" cy="2243760"/>
            </a:xfrm>
          </p:grpSpPr>
          <p:sp>
            <p:nvSpPr>
              <p:cNvPr id="57" name="Right Triangle 56"/>
              <p:cNvSpPr/>
              <p:nvPr/>
            </p:nvSpPr>
            <p:spPr>
              <a:xfrm>
                <a:off x="6040783" y="4088730"/>
                <a:ext cx="1590581" cy="2011863"/>
              </a:xfrm>
              <a:prstGeom prst="rtTriangl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7042085" y="4645580"/>
                <a:ext cx="788275" cy="16869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9" name="Straight Connector 58"/>
              <p:cNvCxnSpPr/>
              <p:nvPr/>
            </p:nvCxnSpPr>
            <p:spPr>
              <a:xfrm>
                <a:off x="7010528" y="5338806"/>
                <a:ext cx="0" cy="74055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GEO-LEO IR - Hyperspectral SNO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GB" sz="2000" dirty="0">
                <a:solidFill>
                  <a:srgbClr val="2B3461"/>
                </a:solidFill>
                <a:cs typeface="Arial" charset="0"/>
              </a:rPr>
              <a:t>Simultaneous near-Nadir Overpasses</a:t>
            </a:r>
          </a:p>
          <a:p>
            <a:pPr lvl="1">
              <a:lnSpc>
                <a:spcPct val="80000"/>
              </a:lnSpc>
            </a:pPr>
            <a:r>
              <a:rPr lang="en-GB" sz="1800" dirty="0">
                <a:solidFill>
                  <a:srgbClr val="2B3461"/>
                </a:solidFill>
                <a:cs typeface="Arial" charset="0"/>
              </a:rPr>
              <a:t>of GEO imager and LEO sounder</a:t>
            </a:r>
          </a:p>
          <a:p>
            <a:r>
              <a:rPr lang="en-GB" sz="2000" dirty="0"/>
              <a:t>Select Collocations</a:t>
            </a:r>
          </a:p>
          <a:p>
            <a:pPr lvl="1"/>
            <a:r>
              <a:rPr lang="en-GB" sz="1600" dirty="0"/>
              <a:t>Spatial, temporal and geometric thresholds</a:t>
            </a:r>
          </a:p>
          <a:p>
            <a:endParaRPr lang="en-GB" sz="2000" dirty="0"/>
          </a:p>
        </p:txBody>
      </p:sp>
      <p:pic>
        <p:nvPicPr>
          <p:cNvPr id="5" name="Picture 4" descr="H:\MY DOCUMENTS\plots\GEO-LEO collocations_V01_2012-02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7363" y="1428750"/>
            <a:ext cx="4060825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5657850" y="5048250"/>
            <a:ext cx="41148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dirty="0">
                <a:solidFill>
                  <a:schemeClr val="tx1"/>
                </a:solidFill>
              </a:rPr>
              <a:t>Schematic illustration of the geostationary orbit (GEO) and polar low Earth orbit (LEO) satellites and distribution of their collocated observations.</a:t>
            </a:r>
            <a:endParaRPr lang="en-GB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GEO-LEO IR - Hyperspectral SNO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GB" sz="2000" dirty="0" smtClean="0">
                <a:solidFill>
                  <a:srgbClr val="2B3461"/>
                </a:solidFill>
                <a:cs typeface="Arial" charset="0"/>
              </a:rPr>
              <a:t>Simultaneous near-Nadir Overpasses</a:t>
            </a:r>
          </a:p>
          <a:p>
            <a:pPr lvl="1">
              <a:lnSpc>
                <a:spcPct val="80000"/>
              </a:lnSpc>
            </a:pPr>
            <a:r>
              <a:rPr lang="en-GB" sz="1800" dirty="0" smtClean="0">
                <a:solidFill>
                  <a:srgbClr val="2B3461"/>
                </a:solidFill>
                <a:cs typeface="Arial" charset="0"/>
              </a:rPr>
              <a:t>of GEO imager and LEO sounder</a:t>
            </a:r>
          </a:p>
          <a:p>
            <a:r>
              <a:rPr lang="en-GB" sz="2000" dirty="0" smtClean="0"/>
              <a:t>Select Collocations</a:t>
            </a:r>
          </a:p>
          <a:p>
            <a:pPr lvl="1"/>
            <a:r>
              <a:rPr lang="en-GB" sz="1600" dirty="0" smtClean="0"/>
              <a:t>Spatial, temporal and geometric thresholds</a:t>
            </a:r>
          </a:p>
          <a:p>
            <a:r>
              <a:rPr lang="en-IE" sz="2000" dirty="0" smtClean="0"/>
              <a:t>Spectral Convolution:</a:t>
            </a:r>
          </a:p>
          <a:p>
            <a:pPr lvl="1"/>
            <a:r>
              <a:rPr lang="en-IE" sz="1600" dirty="0" smtClean="0"/>
              <a:t>Convolve LEO Radiance Spectra</a:t>
            </a:r>
            <a:br>
              <a:rPr lang="en-IE" sz="1600" dirty="0" smtClean="0"/>
            </a:br>
            <a:r>
              <a:rPr lang="en-IE" sz="1600" dirty="0" smtClean="0"/>
              <a:t>with GEO Spectral Response Functions</a:t>
            </a:r>
          </a:p>
          <a:p>
            <a:pPr lvl="1"/>
            <a:r>
              <a:rPr lang="en-IE" sz="1600" dirty="0" smtClean="0"/>
              <a:t> to synthesise radiance in GEO channels</a:t>
            </a:r>
          </a:p>
          <a:p>
            <a:endParaRPr lang="en-GB" sz="2000" dirty="0"/>
          </a:p>
        </p:txBody>
      </p:sp>
      <p:pic>
        <p:nvPicPr>
          <p:cNvPr id="9" name="Picture 2" descr="plot_rad_srf_ieee"/>
          <p:cNvPicPr>
            <a:picLocks noChangeAspect="1" noChangeArrowheads="1"/>
          </p:cNvPicPr>
          <p:nvPr/>
        </p:nvPicPr>
        <p:blipFill>
          <a:blip r:embed="rId2" cstate="print"/>
          <a:srcRect l="1501" r="2409"/>
          <a:stretch>
            <a:fillRect/>
          </a:stretch>
        </p:blipFill>
        <p:spPr bwMode="auto">
          <a:xfrm>
            <a:off x="5048250" y="1638300"/>
            <a:ext cx="4379913" cy="249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20"/>
          <p:cNvSpPr txBox="1">
            <a:spLocks noChangeArrowheads="1"/>
          </p:cNvSpPr>
          <p:nvPr/>
        </p:nvSpPr>
        <p:spPr bwMode="auto">
          <a:xfrm>
            <a:off x="5086350" y="3990975"/>
            <a:ext cx="4562475" cy="81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dirty="0">
                <a:solidFill>
                  <a:schemeClr val="tx1"/>
                </a:solidFill>
              </a:rPr>
              <a:t>Example radiance spectra measured by IASI (black</a:t>
            </a:r>
            <a:r>
              <a:rPr lang="en-US" sz="1100" dirty="0" smtClean="0">
                <a:solidFill>
                  <a:schemeClr val="tx1"/>
                </a:solidFill>
              </a:rPr>
              <a:t>), </a:t>
            </a:r>
            <a:r>
              <a:rPr lang="en-US" sz="1100" dirty="0">
                <a:solidFill>
                  <a:schemeClr val="tx1"/>
                </a:solidFill>
              </a:rPr>
              <a:t>convolved with the Spectral Response Functions of SEVIRI channels 3-11 from right to left (colored shaded areas). </a:t>
            </a:r>
            <a:endParaRPr lang="en-GB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24850</TotalTime>
  <Words>1451</Words>
  <Application>Microsoft Office PowerPoint</Application>
  <PresentationFormat>A4 Paper (210x297 mm)</PresentationFormat>
  <Paragraphs>510</Paragraphs>
  <Slides>22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Document</vt:lpstr>
      <vt:lpstr>Introduction to  Mini Conference &amp; GSICS</vt:lpstr>
      <vt:lpstr>Slide 2</vt:lpstr>
      <vt:lpstr>Slide 3</vt:lpstr>
      <vt:lpstr>Slide 4</vt:lpstr>
      <vt:lpstr>Who are the targeted users?</vt:lpstr>
      <vt:lpstr>Evolving scope of GSICS</vt:lpstr>
      <vt:lpstr>Definition of GSICS Deliverables</vt:lpstr>
      <vt:lpstr>GEO-LEO IR - Hyperspectral SNO</vt:lpstr>
      <vt:lpstr>GEO-LEO IR - Hyperspectral SNO</vt:lpstr>
      <vt:lpstr>GEO-LEO IR - Hyperspectral SNO</vt:lpstr>
      <vt:lpstr>GEO-LEO IR - Hyperspectral SNO</vt:lpstr>
      <vt:lpstr>GEO-LEO IR - Hyperspectral SNO</vt:lpstr>
      <vt:lpstr>Slide 13</vt:lpstr>
      <vt:lpstr>GEO-LEO VIS - Deep Convective Clouds (DCCs)</vt:lpstr>
      <vt:lpstr>GEO-LEO VIS/NIR - The Moon</vt:lpstr>
      <vt:lpstr>Slide 16</vt:lpstr>
      <vt:lpstr>Slide 17</vt:lpstr>
      <vt:lpstr>Slide 18</vt:lpstr>
      <vt:lpstr>Slide 19</vt:lpstr>
      <vt:lpstr>Not that sort of Mini Conference </vt:lpstr>
      <vt:lpstr>Slide 21</vt:lpstr>
      <vt:lpstr>Slide 22</vt:lpstr>
    </vt:vector>
  </TitlesOfParts>
  <Company>Eumetsat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Thomas Staudte</dc:creator>
  <cp:lastModifiedBy>Tim Hewison</cp:lastModifiedBy>
  <cp:revision>1032</cp:revision>
  <cp:lastPrinted>2006-03-06T14:11:17Z</cp:lastPrinted>
  <dcterms:created xsi:type="dcterms:W3CDTF">1997-07-23T08:21:02Z</dcterms:created>
  <dcterms:modified xsi:type="dcterms:W3CDTF">2016-02-18T15:43:49Z</dcterms:modified>
</cp:coreProperties>
</file>