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11" r:id="rId1"/>
  </p:sldMasterIdLst>
  <p:notesMasterIdLst>
    <p:notesMasterId r:id="rId15"/>
  </p:notesMasterIdLst>
  <p:handoutMasterIdLst>
    <p:handoutMasterId r:id="rId16"/>
  </p:handoutMasterIdLst>
  <p:sldIdLst>
    <p:sldId id="701" r:id="rId2"/>
    <p:sldId id="727" r:id="rId3"/>
    <p:sldId id="717" r:id="rId4"/>
    <p:sldId id="713" r:id="rId5"/>
    <p:sldId id="684" r:id="rId6"/>
    <p:sldId id="714" r:id="rId7"/>
    <p:sldId id="715" r:id="rId8"/>
    <p:sldId id="685" r:id="rId9"/>
    <p:sldId id="631" r:id="rId10"/>
    <p:sldId id="716" r:id="rId11"/>
    <p:sldId id="710" r:id="rId12"/>
    <p:sldId id="728" r:id="rId13"/>
    <p:sldId id="729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4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CC00"/>
    <a:srgbClr val="F2DAC8"/>
    <a:srgbClr val="00FF00"/>
    <a:srgbClr val="FF0000"/>
    <a:srgbClr val="000000"/>
    <a:srgbClr val="CC0000"/>
    <a:srgbClr val="F5F5F5"/>
    <a:srgbClr val="0033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81" autoAdjust="0"/>
    <p:restoredTop sz="99806" autoAdjust="0"/>
  </p:normalViewPr>
  <p:slideViewPr>
    <p:cSldViewPr snapToGrid="0">
      <p:cViewPr varScale="1">
        <p:scale>
          <a:sx n="91" d="100"/>
          <a:sy n="91" d="100"/>
        </p:scale>
        <p:origin x="-536" y="-120"/>
      </p:cViewPr>
      <p:guideLst>
        <p:guide orient="horz" pos="21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2034" y="-1422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7" rIns="93153" bIns="46577" numCol="1" anchor="t" anchorCtr="0" compatLnSpc="1">
            <a:prstTxWarp prst="textNoShape">
              <a:avLst/>
            </a:prstTxWarp>
          </a:bodyPr>
          <a:lstStyle>
            <a:lvl1pPr defTabSz="932326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57" y="0"/>
            <a:ext cx="3038144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7" rIns="93153" bIns="46577" numCol="1" anchor="t" anchorCtr="0" compatLnSpc="1">
            <a:prstTxWarp prst="textNoShape">
              <a:avLst/>
            </a:prstTxWarp>
          </a:bodyPr>
          <a:lstStyle>
            <a:lvl1pPr algn="r" defTabSz="932326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8"/>
            <a:ext cx="3038145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7" rIns="93153" bIns="46577" numCol="1" anchor="b" anchorCtr="0" compatLnSpc="1">
            <a:prstTxWarp prst="textNoShape">
              <a:avLst/>
            </a:prstTxWarp>
          </a:bodyPr>
          <a:lstStyle>
            <a:lvl1pPr defTabSz="932326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57" y="8830658"/>
            <a:ext cx="3038144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7" rIns="93153" bIns="46577" numCol="1" anchor="b" anchorCtr="0" compatLnSpc="1">
            <a:prstTxWarp prst="textNoShape">
              <a:avLst/>
            </a:prstTxWarp>
          </a:bodyPr>
          <a:lstStyle>
            <a:lvl1pPr algn="r" defTabSz="931887" eaLnBrk="0" hangingPunct="0">
              <a:defRPr sz="1200"/>
            </a:lvl1pPr>
          </a:lstStyle>
          <a:p>
            <a:fld id="{EB548047-DE32-4231-8D18-49B283462A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285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7" rIns="93153" bIns="46577" numCol="1" anchor="t" anchorCtr="0" compatLnSpc="1">
            <a:prstTxWarp prst="textNoShape">
              <a:avLst/>
            </a:prstTxWarp>
          </a:bodyPr>
          <a:lstStyle>
            <a:lvl1pPr defTabSz="932326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57" y="0"/>
            <a:ext cx="3038144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7" rIns="93153" bIns="46577" numCol="1" anchor="t" anchorCtr="0" compatLnSpc="1">
            <a:prstTxWarp prst="textNoShape">
              <a:avLst/>
            </a:prstTxWarp>
          </a:bodyPr>
          <a:lstStyle>
            <a:lvl1pPr algn="r" defTabSz="932326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112" y="4416098"/>
            <a:ext cx="5142177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7" rIns="93153" bIns="465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8"/>
            <a:ext cx="3038145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7" rIns="93153" bIns="46577" numCol="1" anchor="b" anchorCtr="0" compatLnSpc="1">
            <a:prstTxWarp prst="textNoShape">
              <a:avLst/>
            </a:prstTxWarp>
          </a:bodyPr>
          <a:lstStyle>
            <a:lvl1pPr defTabSz="932326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57" y="8830658"/>
            <a:ext cx="3038144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7" rIns="93153" bIns="46577" numCol="1" anchor="b" anchorCtr="0" compatLnSpc="1">
            <a:prstTxWarp prst="textNoShape">
              <a:avLst/>
            </a:prstTxWarp>
          </a:bodyPr>
          <a:lstStyle>
            <a:lvl1pPr algn="r" defTabSz="931887" eaLnBrk="0" hangingPunct="0">
              <a:defRPr sz="1200"/>
            </a:lvl1pPr>
          </a:lstStyle>
          <a:p>
            <a:fld id="{DB17565F-2A31-4D5A-BAB2-7D44FD90B0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9114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9CFB-07FA-4A0E-8E0B-AF4F71B450E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30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72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784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4581" indent="-282531" defTabSz="930784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0125" indent="-226025" defTabSz="930784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2175" indent="-226025" defTabSz="930784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4225" indent="-226025" defTabSz="930784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6274" indent="-226025" defTabSz="930784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8325" indent="-226025" defTabSz="930784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0375" indent="-226025" defTabSz="930784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2425" indent="-226025" defTabSz="930784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CFFB89-AE36-5441-B0C0-4E134E5B88EB}" type="slidenum">
              <a:rPr lang="en-US" sz="1200" b="0"/>
              <a:pPr/>
              <a:t>10</a:t>
            </a:fld>
            <a:endParaRPr lang="en-US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larre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5588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1398" y="537995"/>
            <a:ext cx="8650230" cy="533400"/>
          </a:xfr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3600" b="0" kern="1200" cap="none" spc="150" baseline="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317500" y="1654630"/>
            <a:ext cx="5181600" cy="381000"/>
          </a:xfrm>
        </p:spPr>
        <p:txBody>
          <a:bodyPr anchor="ctr"/>
          <a:lstStyle>
            <a:lvl1pPr marL="0" indent="0">
              <a:buNone/>
              <a:defRPr sz="2800">
                <a:gradFill>
                  <a:gsLst>
                    <a:gs pos="5000">
                      <a:schemeClr val="bg1">
                        <a:shade val="30000"/>
                        <a:satMod val="115000"/>
                      </a:schemeClr>
                    </a:gs>
                    <a:gs pos="75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317500" y="1981200"/>
            <a:ext cx="7620000" cy="533400"/>
          </a:xfrm>
        </p:spPr>
        <p:txBody>
          <a:bodyPr/>
          <a:lstStyle>
            <a:lvl1pPr>
              <a:buNone/>
              <a:defRPr lang="en-US" sz="24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6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009574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034" y="711168"/>
            <a:ext cx="9121966" cy="5613431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" y="6324600"/>
            <a:ext cx="9144000" cy="304800"/>
          </a:xfrm>
        </p:spPr>
        <p:txBody>
          <a:bodyPr anchor="ctr"/>
          <a:lstStyle>
            <a:lvl1pPr algn="ctr">
              <a:buNone/>
              <a:defRPr lang="en-US" sz="1800" b="1" kern="1200" noProof="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2000"/>
            </a:lvl4pPr>
            <a:lvl5pPr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286000" y="0"/>
            <a:ext cx="68580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25497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in Blue Bottom Line 2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4724400"/>
            <a:ext cx="91440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5" name="Straight Connector 4"/>
          <p:cNvCxnSpPr/>
          <p:nvPr/>
        </p:nvCxnSpPr>
        <p:spPr bwMode="auto">
          <a:xfrm rot="10800000">
            <a:off x="0" y="6637338"/>
            <a:ext cx="914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2286000" y="25400"/>
            <a:ext cx="6858000" cy="685800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80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8169494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in Blue Bottom Line  1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4724400"/>
            <a:ext cx="91440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4" name="Straight Connector 3"/>
          <p:cNvCxnSpPr/>
          <p:nvPr/>
        </p:nvCxnSpPr>
        <p:spPr bwMode="auto">
          <a:xfrm rot="10800000">
            <a:off x="0" y="6637338"/>
            <a:ext cx="914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 rot="10800000">
            <a:off x="0" y="6637338"/>
            <a:ext cx="914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0" y="0"/>
            <a:ext cx="6858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88270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t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0"/>
            <a:ext cx="9144000" cy="662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1500508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Section Heade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04800" y="4191000"/>
            <a:ext cx="8610600" cy="533400"/>
          </a:xfrm>
        </p:spPr>
        <p:txBody>
          <a:bodyPr/>
          <a:lstStyle>
            <a:lvl1pPr marL="0" indent="0" algn="l">
              <a:buNone/>
              <a:defRPr lang="en-US" sz="2400" b="1" cap="none" baseline="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07404" y="3036425"/>
            <a:ext cx="8684195" cy="457200"/>
          </a:xfrm>
        </p:spPr>
        <p:txBody>
          <a:bodyPr/>
          <a:lstStyle>
            <a:lvl1pPr marL="6350" indent="-6350" algn="l"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304800" y="4572000"/>
            <a:ext cx="8610600" cy="533400"/>
          </a:xfrm>
        </p:spPr>
        <p:txBody>
          <a:bodyPr/>
          <a:lstStyle>
            <a:lvl1pPr algn="l">
              <a:buNone/>
              <a:defRPr sz="2000" b="1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0" y="6324600"/>
            <a:ext cx="9144000" cy="304800"/>
          </a:xfrm>
        </p:spPr>
        <p:txBody>
          <a:bodyPr anchor="ctr"/>
          <a:lstStyle>
            <a:lvl1pPr algn="ctr">
              <a:buNone/>
              <a:defRPr lang="en-US" sz="1800" b="1" kern="1200" noProof="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2000"/>
            </a:lvl4pPr>
            <a:lvl5pPr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165644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0"/>
          </p:nvPr>
        </p:nvSpPr>
        <p:spPr>
          <a:xfrm>
            <a:off x="0" y="685800"/>
            <a:ext cx="9144000" cy="5638800"/>
          </a:xfrm>
        </p:spPr>
        <p:txBody>
          <a:bodyPr/>
          <a:lstStyle>
            <a:lvl1pPr>
              <a:spcBef>
                <a:spcPts val="300"/>
              </a:spcBef>
              <a:buSzPct val="100000"/>
              <a:buFont typeface="Arial" pitchFamily="34" charset="0"/>
              <a:buChar char="•"/>
              <a:defRPr sz="2400"/>
            </a:lvl1pPr>
            <a:lvl2pPr>
              <a:spcBef>
                <a:spcPts val="300"/>
              </a:spcBef>
              <a:defRPr sz="2000"/>
            </a:lvl2pPr>
            <a:lvl3pPr>
              <a:spcBef>
                <a:spcPts val="300"/>
              </a:spcBef>
              <a:defRPr sz="1800"/>
            </a:lvl3pPr>
            <a:lvl4pPr>
              <a:spcBef>
                <a:spcPts val="200"/>
              </a:spcBef>
              <a:defRPr sz="1600"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7" name="Title 5"/>
          <p:cNvSpPr>
            <a:spLocks noGrp="1"/>
          </p:cNvSpPr>
          <p:nvPr>
            <p:ph type="title"/>
          </p:nvPr>
        </p:nvSpPr>
        <p:spPr>
          <a:xfrm>
            <a:off x="2286000" y="0"/>
            <a:ext cx="6858000" cy="6858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0" y="6324600"/>
            <a:ext cx="9143999" cy="304800"/>
          </a:xfrm>
        </p:spPr>
        <p:txBody>
          <a:bodyPr anchor="ctr"/>
          <a:lstStyle>
            <a:lvl1pPr algn="ctr">
              <a:buNone/>
              <a:defRPr lang="en-US" sz="1800" b="1" kern="1200" noProof="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2000"/>
            </a:lvl4pPr>
            <a:lvl5pPr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375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0" y="0"/>
            <a:ext cx="6858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0" y="6324600"/>
            <a:ext cx="9144000" cy="304800"/>
          </a:xfrm>
        </p:spPr>
        <p:txBody>
          <a:bodyPr anchor="ctr"/>
          <a:lstStyle>
            <a:lvl1pPr algn="ctr">
              <a:buNone/>
              <a:defRPr lang="en-US" sz="1800" b="1" kern="1200" noProof="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2000"/>
            </a:lvl4pPr>
            <a:lvl5pPr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365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 Text  2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0" y="29028"/>
            <a:ext cx="6846262" cy="685800"/>
          </a:xfrm>
        </p:spPr>
        <p:txBody>
          <a:bodyPr/>
          <a:lstStyle>
            <a:lvl1pPr>
              <a:lnSpc>
                <a:spcPts val="2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0" y="6324600"/>
            <a:ext cx="9143999" cy="304800"/>
          </a:xfrm>
        </p:spPr>
        <p:txBody>
          <a:bodyPr anchor="ctr"/>
          <a:lstStyle>
            <a:lvl1pPr algn="ctr">
              <a:buNone/>
              <a:defRPr lang="en-US" sz="1800" b="1" kern="1200" noProof="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2000"/>
            </a:lvl4pPr>
            <a:lvl5pPr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066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834" y="0"/>
            <a:ext cx="6422366" cy="68148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913" y="914400"/>
            <a:ext cx="8583283" cy="5484813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616460"/>
            <a:ext cx="2635370" cy="24154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smtClean="0"/>
              <a:t>CLARREO ISS Mission Concept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239000" y="6599208"/>
            <a:ext cx="1905000" cy="2587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BB06D86-ECF7-4DE7-92F1-F6CE39891C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68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221" y="946739"/>
            <a:ext cx="3967162" cy="550227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0783" y="946739"/>
            <a:ext cx="3968750" cy="550227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91527" y="6551617"/>
            <a:ext cx="481013" cy="306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1607688-96CA-4E6C-8C86-C9191044FB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92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larr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88"/>
            <a:ext cx="9147176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27420" y="1108840"/>
            <a:ext cx="57419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34950" indent="-234950">
              <a:spcBef>
                <a:spcPts val="300"/>
              </a:spcBef>
              <a:defRPr/>
            </a:pPr>
            <a:r>
              <a:rPr lang="en-US" sz="1800" kern="0" dirty="0">
                <a:gradFill flip="none" rotWithShape="1">
                  <a:gsLst>
                    <a:gs pos="38000">
                      <a:srgbClr val="FFFFFF">
                        <a:shade val="30000"/>
                        <a:satMod val="115000"/>
                      </a:srgbClr>
                    </a:gs>
                    <a:gs pos="80000">
                      <a:srgbClr val="FFFF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Eurostile" pitchFamily="34" charset="0"/>
                <a:ea typeface="+mn-ea"/>
              </a:rPr>
              <a:t>IMR</a:t>
            </a:r>
          </a:p>
        </p:txBody>
      </p:sp>
      <p:pic>
        <p:nvPicPr>
          <p:cNvPr id="6" name="Picture 9" descr="clarre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88"/>
            <a:ext cx="9147176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7"/>
          <p:cNvSpPr>
            <a:spLocks noGrp="1"/>
          </p:cNvSpPr>
          <p:nvPr>
            <p:ph type="title"/>
          </p:nvPr>
        </p:nvSpPr>
        <p:spPr>
          <a:xfrm>
            <a:off x="-1" y="462710"/>
            <a:ext cx="9110949" cy="685800"/>
          </a:xfrm>
        </p:spPr>
        <p:txBody>
          <a:bodyPr/>
          <a:lstStyle>
            <a:lvl1pPr>
              <a:defRPr b="0" spc="150" baseline="0">
                <a:ln w="3175"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304800" y="1509943"/>
            <a:ext cx="8839200" cy="615950"/>
          </a:xfrm>
        </p:spPr>
        <p:txBody>
          <a:bodyPr anchor="ctr"/>
          <a:lstStyle>
            <a:lvl1pPr>
              <a:buNone/>
              <a:defRPr sz="28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6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286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C695A-266F-4B37-8D79-48779C0E200C}" type="datetimeFigureOut">
              <a:rPr lang="en-US"/>
              <a:pPr>
                <a:defRPr/>
              </a:pPr>
              <a:t>2/28/16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5940B-DE93-4181-A6E4-72AAC1E18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1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Section Heade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04800" y="4191000"/>
            <a:ext cx="8610600" cy="533400"/>
          </a:xfrm>
        </p:spPr>
        <p:txBody>
          <a:bodyPr/>
          <a:lstStyle>
            <a:lvl1pPr marL="0" indent="0" algn="l">
              <a:buNone/>
              <a:defRPr lang="en-US" sz="2400" b="1" cap="none" baseline="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07404" y="3036425"/>
            <a:ext cx="8684195" cy="457200"/>
          </a:xfrm>
        </p:spPr>
        <p:txBody>
          <a:bodyPr/>
          <a:lstStyle>
            <a:lvl1pPr marL="6350" indent="-6350" algn="l"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304800" y="4572000"/>
            <a:ext cx="8610600" cy="533400"/>
          </a:xfrm>
        </p:spPr>
        <p:txBody>
          <a:bodyPr/>
          <a:lstStyle>
            <a:lvl1pPr algn="l">
              <a:buNone/>
              <a:defRPr sz="2000" b="1" baseline="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0" y="6324600"/>
            <a:ext cx="9144000" cy="304800"/>
          </a:xfrm>
        </p:spPr>
        <p:txBody>
          <a:bodyPr anchor="ctr"/>
          <a:lstStyle>
            <a:lvl1pPr algn="ctr">
              <a:buNone/>
              <a:defRPr lang="en-US" sz="1800" b="1" kern="1200" noProof="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2000"/>
            </a:lvl4pPr>
            <a:lvl5pPr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13394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0"/>
          </p:nvPr>
        </p:nvSpPr>
        <p:spPr>
          <a:xfrm>
            <a:off x="0" y="685800"/>
            <a:ext cx="9144000" cy="5638800"/>
          </a:xfrm>
        </p:spPr>
        <p:txBody>
          <a:bodyPr/>
          <a:lstStyle>
            <a:lvl1pPr>
              <a:spcBef>
                <a:spcPts val="300"/>
              </a:spcBef>
              <a:buSzPct val="100000"/>
              <a:buFont typeface="Arial" pitchFamily="34" charset="0"/>
              <a:buChar char="•"/>
              <a:defRPr sz="2400"/>
            </a:lvl1pPr>
            <a:lvl2pPr>
              <a:spcBef>
                <a:spcPts val="300"/>
              </a:spcBef>
              <a:defRPr sz="2000"/>
            </a:lvl2pPr>
            <a:lvl3pPr>
              <a:spcBef>
                <a:spcPts val="300"/>
              </a:spcBef>
              <a:defRPr sz="1800"/>
            </a:lvl3pPr>
            <a:lvl4pPr>
              <a:spcBef>
                <a:spcPts val="200"/>
              </a:spcBef>
              <a:defRPr sz="1600"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7" name="Title 5"/>
          <p:cNvSpPr>
            <a:spLocks noGrp="1"/>
          </p:cNvSpPr>
          <p:nvPr>
            <p:ph type="title"/>
          </p:nvPr>
        </p:nvSpPr>
        <p:spPr>
          <a:xfrm>
            <a:off x="2286000" y="0"/>
            <a:ext cx="6858000" cy="6858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0" y="6324600"/>
            <a:ext cx="9143999" cy="304800"/>
          </a:xfrm>
        </p:spPr>
        <p:txBody>
          <a:bodyPr anchor="ctr"/>
          <a:lstStyle>
            <a:lvl1pPr algn="ctr">
              <a:buNone/>
              <a:defRPr lang="en-US" sz="1800" b="1" kern="1200" noProof="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2000"/>
            </a:lvl4pPr>
            <a:lvl5pPr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5953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0" y="0"/>
            <a:ext cx="6858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0" y="6324600"/>
            <a:ext cx="9144000" cy="304800"/>
          </a:xfrm>
        </p:spPr>
        <p:txBody>
          <a:bodyPr anchor="ctr"/>
          <a:lstStyle>
            <a:lvl1pPr algn="ctr">
              <a:buNone/>
              <a:defRPr lang="en-US" sz="1800" b="1" kern="1200" noProof="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2000"/>
            </a:lvl4pPr>
            <a:lvl5pPr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4349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Text  2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0" y="29028"/>
            <a:ext cx="6846262" cy="685800"/>
          </a:xfrm>
        </p:spPr>
        <p:txBody>
          <a:bodyPr/>
          <a:lstStyle>
            <a:lvl1pPr>
              <a:lnSpc>
                <a:spcPts val="2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0" y="6324600"/>
            <a:ext cx="9143999" cy="304800"/>
          </a:xfrm>
        </p:spPr>
        <p:txBody>
          <a:bodyPr anchor="ctr"/>
          <a:lstStyle>
            <a:lvl1pPr algn="ctr">
              <a:buNone/>
              <a:defRPr lang="en-US" sz="1800" b="1" kern="1200" noProof="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2000"/>
            </a:lvl4pPr>
            <a:lvl5pPr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692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0" y="685800"/>
            <a:ext cx="9144000" cy="5638800"/>
          </a:xfrm>
        </p:spPr>
        <p:txBody>
          <a:bodyPr/>
          <a:lstStyle>
            <a:lvl1pPr>
              <a:spcBef>
                <a:spcPts val="300"/>
              </a:spcBef>
              <a:buSzPct val="100000"/>
              <a:buFont typeface="Arial" pitchFamily="34" charset="0"/>
              <a:buChar char="•"/>
              <a:defRPr sz="2400"/>
            </a:lvl1pPr>
            <a:lvl2pPr>
              <a:spcBef>
                <a:spcPts val="300"/>
              </a:spcBef>
              <a:defRPr sz="2000"/>
            </a:lvl2pPr>
            <a:lvl3pPr>
              <a:spcBef>
                <a:spcPts val="300"/>
              </a:spcBef>
              <a:defRPr sz="1800"/>
            </a:lvl3pPr>
            <a:lvl4pPr>
              <a:spcBef>
                <a:spcPts val="200"/>
              </a:spcBef>
              <a:defRPr sz="1600"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0" y="25400"/>
            <a:ext cx="6846262" cy="685800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80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" y="6324600"/>
            <a:ext cx="9144000" cy="304800"/>
          </a:xfrm>
        </p:spPr>
        <p:txBody>
          <a:bodyPr anchor="ctr"/>
          <a:lstStyle>
            <a:lvl1pPr algn="ctr">
              <a:buNone/>
              <a:defRPr lang="en-US" sz="1800" b="1" kern="1200" noProof="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2000"/>
            </a:lvl4pPr>
            <a:lvl5pPr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5558388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0" y="0"/>
            <a:ext cx="6858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0" y="762000"/>
            <a:ext cx="4497388" cy="5486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0"/>
          </p:nvPr>
        </p:nvSpPr>
        <p:spPr>
          <a:xfrm>
            <a:off x="4648200" y="762000"/>
            <a:ext cx="4495800" cy="5486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76200" y="6324600"/>
            <a:ext cx="9143999" cy="304800"/>
          </a:xfrm>
        </p:spPr>
        <p:txBody>
          <a:bodyPr anchor="ctr"/>
          <a:lstStyle>
            <a:lvl1pPr algn="ctr">
              <a:buNone/>
              <a:defRPr lang="en-US" sz="1800" b="1" kern="1200" noProof="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2000"/>
            </a:lvl4pPr>
            <a:lvl5pPr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2001841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762000"/>
            <a:ext cx="4344868" cy="609600"/>
          </a:xfrm>
        </p:spPr>
        <p:txBody>
          <a:bodyPr/>
          <a:lstStyle>
            <a:lvl1pPr marL="0" indent="0" algn="l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371600"/>
            <a:ext cx="4344988" cy="4876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62000"/>
            <a:ext cx="4346575" cy="609600"/>
          </a:xfrm>
        </p:spPr>
        <p:txBody>
          <a:bodyPr/>
          <a:lstStyle>
            <a:lvl1pPr marL="0" indent="0" algn="l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0" y="0"/>
            <a:ext cx="6858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0"/>
          </p:nvPr>
        </p:nvSpPr>
        <p:spPr>
          <a:xfrm>
            <a:off x="4648200" y="1371600"/>
            <a:ext cx="4344988" cy="4876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0" y="6324600"/>
            <a:ext cx="9143999" cy="304800"/>
          </a:xfrm>
        </p:spPr>
        <p:txBody>
          <a:bodyPr anchor="ctr"/>
          <a:lstStyle>
            <a:lvl1pPr algn="ctr">
              <a:buNone/>
              <a:defRPr lang="en-US" sz="1800" b="1" kern="1200" noProof="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2000"/>
            </a:lvl4pPr>
            <a:lvl5pPr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1824987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1.jpeg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CLARREOimage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05050" cy="685800"/>
          </a:xfrm>
          <a:prstGeom prst="rect">
            <a:avLst/>
          </a:prstGeom>
          <a:blipFill dpi="0" rotWithShape="1">
            <a:blip r:embed="rId2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60400"/>
            <a:ext cx="9144000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1028" name="Rectangle 14"/>
          <p:cNvSpPr>
            <a:spLocks noChangeArrowheads="1"/>
          </p:cNvSpPr>
          <p:nvPr/>
        </p:nvSpPr>
        <p:spPr bwMode="auto">
          <a:xfrm rot="10800000">
            <a:off x="0" y="644525"/>
            <a:ext cx="9144000" cy="46038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64000">
                <a:srgbClr val="0033CC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endParaRPr lang="en-US" altLang="en-US" sz="3300">
              <a:latin typeface="Arial" panose="020B0604020202020204" pitchFamily="34" charset="0"/>
            </a:endParaRPr>
          </a:p>
        </p:txBody>
      </p:sp>
      <p:sp>
        <p:nvSpPr>
          <p:cNvPr id="1029" name="Title Placeholder 18"/>
          <p:cNvSpPr>
            <a:spLocks noGrp="1"/>
          </p:cNvSpPr>
          <p:nvPr>
            <p:ph type="title"/>
          </p:nvPr>
        </p:nvSpPr>
        <p:spPr bwMode="auto">
          <a:xfrm>
            <a:off x="2286000" y="0"/>
            <a:ext cx="6858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add a Slide Title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15375" y="6626225"/>
            <a:ext cx="412750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000" b="1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fld id="{A373D8FE-B118-45E0-BBBE-CCF07A57F021}" type="slidenum">
              <a:rPr lang="en-US" altLang="en-US" sz="1000" b="1">
                <a:solidFill>
                  <a:srgbClr val="000000"/>
                </a:solidFill>
                <a:latin typeface="Arial" panose="020B0604020202020204" pitchFamily="34" charset="0"/>
              </a:rPr>
              <a:pPr algn="r"/>
              <a:t>‹#›</a:t>
            </a:fld>
            <a:endParaRPr lang="en-US" altLang="en-US" sz="10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672114" y="6626293"/>
            <a:ext cx="1828800" cy="24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4950" indent="-234950" algn="ctr">
              <a:spcBef>
                <a:spcPts val="300"/>
              </a:spcBef>
              <a:defRPr/>
            </a:pPr>
            <a:r>
              <a:rPr lang="en-US" sz="1000" b="1" kern="0" dirty="0" smtClean="0">
                <a:solidFill>
                  <a:srgbClr val="000000"/>
                </a:solidFill>
                <a:effectLst>
                  <a:glow rad="228600">
                    <a:srgbClr val="FFFFFF">
                      <a:alpha val="40000"/>
                    </a:srgbClr>
                  </a:glow>
                </a:effectLst>
                <a:latin typeface="Arial"/>
                <a:ea typeface="+mn-ea"/>
              </a:rPr>
              <a:t>Pre-Decisional</a:t>
            </a:r>
            <a:r>
              <a:rPr lang="en-US" sz="1000" b="1" kern="0" baseline="0" dirty="0" smtClean="0">
                <a:solidFill>
                  <a:srgbClr val="000000"/>
                </a:solidFill>
                <a:effectLst>
                  <a:glow rad="228600">
                    <a:srgbClr val="FFFFFF">
                      <a:alpha val="40000"/>
                    </a:srgbClr>
                  </a:glow>
                </a:effectLst>
                <a:latin typeface="Arial"/>
                <a:ea typeface="+mn-ea"/>
              </a:rPr>
              <a:t> Information</a:t>
            </a:r>
            <a:endParaRPr lang="en-US" sz="1000" i="1" dirty="0">
              <a:solidFill>
                <a:srgbClr val="000000"/>
              </a:solidFill>
              <a:effectLst>
                <a:glow rad="228600">
                  <a:srgbClr val="FFFFFF">
                    <a:alpha val="40000"/>
                  </a:srgbClr>
                </a:glow>
              </a:effectLst>
              <a:ea typeface="+mn-ea"/>
            </a:endParaRPr>
          </a:p>
        </p:txBody>
      </p:sp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0" y="6324600"/>
            <a:ext cx="9144000" cy="3048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0033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33" name="Rectangle 12"/>
          <p:cNvSpPr>
            <a:spLocks noChangeArrowheads="1"/>
          </p:cNvSpPr>
          <p:nvPr/>
        </p:nvSpPr>
        <p:spPr bwMode="auto">
          <a:xfrm>
            <a:off x="0" y="6324600"/>
            <a:ext cx="9144000" cy="3048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0033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7" r:id="rId11"/>
    <p:sldLayoutId id="2147484298" r:id="rId12"/>
    <p:sldLayoutId id="2147484299" r:id="rId13"/>
    <p:sldLayoutId id="2147484291" r:id="rId14"/>
    <p:sldLayoutId id="2147484292" r:id="rId15"/>
    <p:sldLayoutId id="2147484293" r:id="rId16"/>
    <p:sldLayoutId id="2147484294" r:id="rId17"/>
    <p:sldLayoutId id="2147484301" r:id="rId18"/>
    <p:sldLayoutId id="2147484302" r:id="rId19"/>
    <p:sldLayoutId id="2147484303" r:id="rId2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34950" indent="-234950" algn="l" rtl="0" eaLnBrk="0" fontAlgn="base" hangingPunct="0">
        <a:spcBef>
          <a:spcPts val="300"/>
        </a:spcBef>
        <a:spcAft>
          <a:spcPct val="0"/>
        </a:spcAft>
        <a:buChar char="•"/>
        <a:defRPr lang="en-US" sz="2400" dirty="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92150" indent="-234950" algn="l" rtl="0" eaLnBrk="0" fontAlgn="base" hangingPunct="0">
        <a:spcBef>
          <a:spcPts val="300"/>
        </a:spcBef>
        <a:spcAft>
          <a:spcPct val="0"/>
        </a:spcAft>
        <a:buChar char="–"/>
        <a:defRPr lang="en-US" sz="2000" dirty="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ts val="300"/>
        </a:spcBef>
        <a:spcAft>
          <a:spcPct val="0"/>
        </a:spcAft>
        <a:buSzPct val="80000"/>
        <a:buFont typeface="Wingdings" panose="05000000000000000000" pitchFamily="2" charset="2"/>
        <a:buChar char="§"/>
        <a:defRPr lang="en-US" dirty="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lang="en-US" sz="1600" dirty="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601788" indent="-228600" algn="l" rtl="0" eaLnBrk="0" fontAlgn="base" hangingPunct="0">
        <a:spcBef>
          <a:spcPts val="300"/>
        </a:spcBef>
        <a:spcAft>
          <a:spcPct val="0"/>
        </a:spcAft>
        <a:defRPr lang="en-US" sz="2000" dirty="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jpeg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CLARREO Pathfinder - Overview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02229" y="3610704"/>
            <a:ext cx="5613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D. Doelling for Bruce </a:t>
            </a:r>
            <a:r>
              <a:rPr lang="en-US" sz="1800" dirty="0" err="1" smtClean="0"/>
              <a:t>Wielicki</a:t>
            </a:r>
            <a:r>
              <a:rPr lang="en-US" sz="1800" dirty="0" smtClean="0"/>
              <a:t> and the CLARREO project</a:t>
            </a:r>
            <a:endParaRPr lang="en-US" sz="1800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71600" y="4698707"/>
            <a:ext cx="6400800" cy="1752600"/>
          </a:xfrm>
        </p:spPr>
        <p:txBody>
          <a:bodyPr>
            <a:normAutofit/>
          </a:bodyPr>
          <a:lstStyle/>
          <a:p>
            <a:r>
              <a:rPr lang="en-US" b="1" dirty="0" smtClean="0"/>
              <a:t>2016 </a:t>
            </a:r>
            <a:r>
              <a:rPr lang="en-US" b="1" dirty="0"/>
              <a:t>GSICS Joint Meeting on Research and Data Working </a:t>
            </a:r>
            <a:r>
              <a:rPr lang="en-US" b="1" dirty="0" smtClean="0"/>
              <a:t>Groups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b="1" dirty="0"/>
              <a:t>Tsukuba, </a:t>
            </a:r>
            <a:r>
              <a:rPr lang="en-US" b="1" dirty="0" smtClean="0"/>
              <a:t>Japan</a:t>
            </a:r>
            <a:endParaRPr lang="en-US" dirty="0"/>
          </a:p>
          <a:p>
            <a:r>
              <a:rPr lang="en-US" dirty="0"/>
              <a:t> </a:t>
            </a:r>
            <a:r>
              <a:rPr lang="en-US" b="1" dirty="0" smtClean="0"/>
              <a:t>29 February to 4 March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46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le 3"/>
          <p:cNvSpPr>
            <a:spLocks noGrp="1"/>
          </p:cNvSpPr>
          <p:nvPr>
            <p:ph type="title"/>
          </p:nvPr>
        </p:nvSpPr>
        <p:spPr>
          <a:xfrm>
            <a:off x="757761" y="0"/>
            <a:ext cx="9144000" cy="6858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</a:rPr>
              <a:t>CLARREO Pathfinder Instruments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1061" y="987275"/>
            <a:ext cx="8438829" cy="4270789"/>
            <a:chOff x="123512" y="930281"/>
            <a:chExt cx="5610952" cy="4900160"/>
          </a:xfrm>
        </p:grpSpPr>
        <p:sp>
          <p:nvSpPr>
            <p:cNvPr id="16" name="TextBox 15"/>
            <p:cNvSpPr txBox="1"/>
            <p:nvPr/>
          </p:nvSpPr>
          <p:spPr>
            <a:xfrm>
              <a:off x="289579" y="954839"/>
              <a:ext cx="2336549" cy="4590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latin typeface="+mn-lt"/>
                </a:rPr>
                <a:t>Infrared (IR) </a:t>
              </a:r>
              <a:r>
                <a:rPr lang="en-US" sz="2000" b="1" dirty="0" smtClean="0">
                  <a:latin typeface="+mn-lt"/>
                </a:rPr>
                <a:t>Instrument</a:t>
              </a:r>
              <a:endParaRPr lang="en-US" sz="2000" b="1" dirty="0">
                <a:latin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74733" y="930281"/>
              <a:ext cx="2859731" cy="4590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latin typeface="+mn-lt"/>
                </a:rPr>
                <a:t>Reflected Solar (RS</a:t>
              </a:r>
              <a:r>
                <a:rPr lang="en-US" sz="2000" b="1" dirty="0" smtClean="0">
                  <a:latin typeface="+mn-lt"/>
                </a:rPr>
                <a:t>) Instrument </a:t>
              </a:r>
              <a:endParaRPr lang="en-US" sz="2000" b="1" dirty="0">
                <a:latin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8269" y="1539882"/>
              <a:ext cx="2382838" cy="429055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marL="117475" indent="-117475" algn="ctr">
                <a:spcBef>
                  <a:spcPts val="300"/>
                </a:spcBef>
                <a:defRPr/>
              </a:pPr>
              <a:r>
                <a:rPr lang="en-US" sz="1800" i="1" dirty="0">
                  <a:latin typeface="+mj-lt"/>
                </a:rPr>
                <a:t>Fourier Transform </a:t>
              </a:r>
              <a:r>
                <a:rPr lang="en-US" sz="1800" i="1" dirty="0" smtClean="0">
                  <a:latin typeface="+mj-lt"/>
                </a:rPr>
                <a:t>Spectrometer</a:t>
              </a:r>
            </a:p>
            <a:p>
              <a:pPr marL="117475" indent="-117475" algn="ctr">
                <a:spcBef>
                  <a:spcPts val="300"/>
                </a:spcBef>
                <a:defRPr/>
              </a:pPr>
              <a:endParaRPr lang="en-US" sz="1800" dirty="0" smtClean="0">
                <a:latin typeface="+mj-lt"/>
              </a:endParaRPr>
            </a:p>
            <a:p>
              <a:pPr marL="117475" indent="-117475" algn="ctr">
                <a:spcBef>
                  <a:spcPts val="300"/>
                </a:spcBef>
                <a:defRPr/>
              </a:pPr>
              <a:endParaRPr lang="en-US" sz="1800" dirty="0" smtClean="0">
                <a:latin typeface="+mj-lt"/>
              </a:endParaRPr>
            </a:p>
            <a:p>
              <a:pPr marL="117475" indent="-117475">
                <a:spcBef>
                  <a:spcPts val="300"/>
                </a:spcBef>
                <a:buFont typeface="Arial" pitchFamily="34" charset="0"/>
                <a:buChar char="•"/>
                <a:defRPr/>
              </a:pPr>
              <a:r>
                <a:rPr lang="en-US" sz="1600" dirty="0">
                  <a:latin typeface="+mj-lt"/>
                </a:rPr>
                <a:t>Systematic error less than 0.1K (</a:t>
              </a:r>
              <a:r>
                <a:rPr lang="en-US" sz="1600" i="1" dirty="0" err="1">
                  <a:latin typeface="+mj-lt"/>
                </a:rPr>
                <a:t>k</a:t>
              </a:r>
              <a:r>
                <a:rPr lang="en-US" sz="1600" i="1" dirty="0">
                  <a:latin typeface="+mj-lt"/>
                </a:rPr>
                <a:t>=3)</a:t>
              </a:r>
              <a:endParaRPr lang="en-US" sz="1600" dirty="0">
                <a:latin typeface="+mj-lt"/>
              </a:endParaRPr>
            </a:p>
            <a:p>
              <a:pPr marL="117475" indent="-117475">
                <a:spcBef>
                  <a:spcPts val="300"/>
                </a:spcBef>
                <a:buFont typeface="Arial" pitchFamily="34" charset="0"/>
                <a:buChar char="•"/>
                <a:defRPr/>
              </a:pPr>
              <a:r>
                <a:rPr lang="en-US" sz="1600" dirty="0" smtClean="0">
                  <a:latin typeface="+mj-lt"/>
                </a:rPr>
                <a:t>200 </a:t>
              </a:r>
              <a:r>
                <a:rPr lang="en-US" sz="1600" dirty="0">
                  <a:latin typeface="+mj-lt"/>
                </a:rPr>
                <a:t>– 2000 cm</a:t>
              </a:r>
              <a:r>
                <a:rPr lang="en-US" sz="1600" baseline="30000" dirty="0">
                  <a:latin typeface="+mj-lt"/>
                </a:rPr>
                <a:t>-1</a:t>
              </a:r>
              <a:r>
                <a:rPr lang="en-US" sz="1600" dirty="0">
                  <a:latin typeface="+mj-lt"/>
                </a:rPr>
                <a:t> contiguous spectral coverage</a:t>
              </a:r>
              <a:endParaRPr lang="en-US" sz="1600" baseline="30000" dirty="0">
                <a:latin typeface="+mj-lt"/>
              </a:endParaRPr>
            </a:p>
            <a:p>
              <a:pPr marL="117475" indent="-117475">
                <a:spcBef>
                  <a:spcPts val="300"/>
                </a:spcBef>
                <a:buFont typeface="Arial" pitchFamily="34" charset="0"/>
                <a:buChar char="•"/>
                <a:defRPr/>
              </a:pPr>
              <a:r>
                <a:rPr lang="en-US" sz="1600" dirty="0">
                  <a:latin typeface="+mj-lt"/>
                </a:rPr>
                <a:t>0.5 cm</a:t>
              </a:r>
              <a:r>
                <a:rPr lang="en-US" sz="1600" baseline="30000" dirty="0">
                  <a:latin typeface="+mj-lt"/>
                </a:rPr>
                <a:t>-1</a:t>
              </a:r>
              <a:r>
                <a:rPr lang="en-US" sz="1600" dirty="0">
                  <a:latin typeface="+mj-lt"/>
                </a:rPr>
                <a:t> </a:t>
              </a:r>
              <a:r>
                <a:rPr lang="en-US" sz="1600" dirty="0" err="1">
                  <a:latin typeface="+mj-lt"/>
                </a:rPr>
                <a:t>unapodized</a:t>
              </a:r>
              <a:r>
                <a:rPr lang="en-US" sz="1600" dirty="0">
                  <a:latin typeface="+mj-lt"/>
                </a:rPr>
                <a:t>  spectral resolution</a:t>
              </a:r>
            </a:p>
            <a:p>
              <a:pPr marL="117475" indent="-117475">
                <a:spcBef>
                  <a:spcPts val="300"/>
                </a:spcBef>
                <a:buFont typeface="Arial" pitchFamily="34" charset="0"/>
                <a:buChar char="•"/>
                <a:defRPr/>
              </a:pPr>
              <a:r>
                <a:rPr lang="en-US" sz="1600" dirty="0">
                  <a:latin typeface="+mj-lt"/>
                </a:rPr>
                <a:t>25 </a:t>
              </a:r>
              <a:r>
                <a:rPr lang="en-US" sz="1600" dirty="0" smtClean="0">
                  <a:latin typeface="+mj-lt"/>
                </a:rPr>
                <a:t>km – 100 km nadir only </a:t>
              </a:r>
              <a:r>
                <a:rPr lang="en-US" sz="1600" dirty="0" err="1">
                  <a:latin typeface="+mj-lt"/>
                </a:rPr>
                <a:t>fov</a:t>
              </a:r>
              <a:r>
                <a:rPr lang="en-US" sz="1600" dirty="0">
                  <a:latin typeface="+mj-lt"/>
                </a:rPr>
                <a:t>, </a:t>
              </a:r>
              <a:endParaRPr lang="en-US" sz="1600" dirty="0" smtClean="0">
                <a:latin typeface="+mj-lt"/>
              </a:endParaRPr>
            </a:p>
            <a:p>
              <a:pPr marL="117475" indent="-117475">
                <a:spcBef>
                  <a:spcPts val="300"/>
                </a:spcBef>
                <a:buFont typeface="Arial" pitchFamily="34" charset="0"/>
                <a:buChar char="•"/>
                <a:defRPr/>
              </a:pPr>
              <a:r>
                <a:rPr lang="en-US" sz="1600" dirty="0" smtClean="0">
                  <a:latin typeface="+mj-lt"/>
                </a:rPr>
                <a:t>1 </a:t>
              </a:r>
              <a:r>
                <a:rPr lang="en-US" sz="1600" dirty="0">
                  <a:latin typeface="+mj-lt"/>
                </a:rPr>
                <a:t>earth sample every 200 km</a:t>
              </a:r>
            </a:p>
            <a:p>
              <a:pPr>
                <a:spcBef>
                  <a:spcPts val="300"/>
                </a:spcBef>
                <a:defRPr/>
              </a:pPr>
              <a:endParaRPr lang="en-US" sz="1600" dirty="0">
                <a:latin typeface="+mj-lt"/>
              </a:endParaRPr>
            </a:p>
            <a:p>
              <a:pPr marL="117475" indent="-117475">
                <a:spcBef>
                  <a:spcPts val="300"/>
                </a:spcBef>
                <a:buFont typeface="Arial" pitchFamily="34" charset="0"/>
                <a:buChar char="•"/>
                <a:defRPr/>
              </a:pPr>
              <a:r>
                <a:rPr lang="en-US" sz="1600" i="1" dirty="0">
                  <a:latin typeface="+mj-lt"/>
                </a:rPr>
                <a:t>Mass: </a:t>
              </a:r>
              <a:r>
                <a:rPr lang="en-US" sz="1600" i="1" dirty="0" smtClean="0">
                  <a:latin typeface="+mj-lt"/>
                </a:rPr>
                <a:t>&lt; 75 Kg</a:t>
              </a:r>
              <a:endParaRPr lang="en-US" sz="1600" i="1" dirty="0">
                <a:latin typeface="+mj-lt"/>
              </a:endParaRPr>
            </a:p>
            <a:p>
              <a:pPr marL="117475" indent="-117475">
                <a:spcBef>
                  <a:spcPts val="300"/>
                </a:spcBef>
                <a:buFont typeface="Arial" pitchFamily="34" charset="0"/>
                <a:buChar char="•"/>
                <a:defRPr/>
              </a:pPr>
              <a:r>
                <a:rPr lang="en-US" sz="1600" i="1" dirty="0">
                  <a:latin typeface="+mj-lt"/>
                </a:rPr>
                <a:t>Power: </a:t>
              </a:r>
              <a:r>
                <a:rPr lang="en-US" sz="1600" i="1" dirty="0" smtClean="0">
                  <a:latin typeface="+mj-lt"/>
                </a:rPr>
                <a:t>&lt; 125 W</a:t>
              </a:r>
              <a:endParaRPr lang="en-US" sz="1600" i="1" dirty="0">
                <a:latin typeface="+mj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60956" y="1531696"/>
              <a:ext cx="2470150" cy="421993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marL="117475" indent="-117475" algn="ctr">
                <a:spcBef>
                  <a:spcPts val="300"/>
                </a:spcBef>
                <a:defRPr/>
              </a:pPr>
              <a:r>
                <a:rPr lang="en-US" sz="1800" i="1" dirty="0" smtClean="0">
                  <a:solidFill>
                    <a:srgbClr val="000000"/>
                  </a:solidFill>
                  <a:latin typeface="+mj-lt"/>
                </a:rPr>
                <a:t>Grating Spectrometer </a:t>
              </a:r>
            </a:p>
            <a:p>
              <a:pPr marL="117475" indent="-117475" algn="ctr">
                <a:spcBef>
                  <a:spcPts val="300"/>
                </a:spcBef>
                <a:defRPr/>
              </a:pPr>
              <a:r>
                <a:rPr lang="en-US" sz="1800" i="1" dirty="0" smtClean="0">
                  <a:solidFill>
                    <a:srgbClr val="000000"/>
                  </a:solidFill>
                  <a:latin typeface="+mj-lt"/>
                </a:rPr>
                <a:t>Gimbal</a:t>
              </a:r>
              <a:r>
                <a:rPr lang="en-US" sz="1800" i="1" dirty="0">
                  <a:solidFill>
                    <a:srgbClr val="000000"/>
                  </a:solidFill>
                  <a:latin typeface="+mj-lt"/>
                </a:rPr>
                <a:t>-mounted </a:t>
              </a:r>
              <a:r>
                <a:rPr lang="en-US" sz="1800" i="1" dirty="0" smtClean="0">
                  <a:solidFill>
                    <a:srgbClr val="000000"/>
                  </a:solidFill>
                  <a:latin typeface="+mj-lt"/>
                </a:rPr>
                <a:t>(2-</a:t>
              </a:r>
              <a:r>
                <a:rPr lang="en-US" sz="1800" i="1" dirty="0">
                  <a:solidFill>
                    <a:srgbClr val="000000"/>
                  </a:solidFill>
                  <a:latin typeface="+mj-lt"/>
                </a:rPr>
                <a:t>axis) </a:t>
              </a:r>
            </a:p>
            <a:p>
              <a:pPr marL="117475" indent="-117475">
                <a:spcBef>
                  <a:spcPts val="300"/>
                </a:spcBef>
                <a:buFont typeface="Arial" pitchFamily="34" charset="0"/>
                <a:buChar char="•"/>
                <a:defRPr/>
              </a:pPr>
              <a:endParaRPr lang="en-US" sz="1800" dirty="0">
                <a:solidFill>
                  <a:srgbClr val="000000"/>
                </a:solidFill>
                <a:latin typeface="+mj-lt"/>
              </a:endParaRPr>
            </a:p>
            <a:p>
              <a:pPr marL="117475" indent="-117475">
                <a:spcBef>
                  <a:spcPts val="300"/>
                </a:spcBef>
                <a:buFont typeface="Arial" pitchFamily="34" charset="0"/>
                <a:buChar char="•"/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j-lt"/>
                </a:rPr>
                <a:t>Systematic error less than 0.3% (</a:t>
              </a:r>
              <a:r>
                <a:rPr lang="en-US" sz="1600" i="1" dirty="0" err="1">
                  <a:solidFill>
                    <a:srgbClr val="000000"/>
                  </a:solidFill>
                  <a:latin typeface="+mj-lt"/>
                </a:rPr>
                <a:t>k</a:t>
              </a:r>
              <a:r>
                <a:rPr lang="en-US" sz="1600" i="1" dirty="0">
                  <a:solidFill>
                    <a:srgbClr val="000000"/>
                  </a:solidFill>
                  <a:latin typeface="+mj-lt"/>
                </a:rPr>
                <a:t>=2</a:t>
              </a:r>
              <a:r>
                <a:rPr lang="en-US" sz="1600" dirty="0">
                  <a:solidFill>
                    <a:srgbClr val="000000"/>
                  </a:solidFill>
                  <a:latin typeface="+mj-lt"/>
                </a:rPr>
                <a:t>) of earth mean reflectance </a:t>
              </a:r>
            </a:p>
            <a:p>
              <a:pPr marL="117475" indent="-117475">
                <a:spcBef>
                  <a:spcPts val="300"/>
                </a:spcBef>
                <a:buFont typeface="Arial" pitchFamily="34" charset="0"/>
                <a:buChar char="•"/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j-lt"/>
                </a:rPr>
                <a:t>320 – 2300 nm contiguous spectral coverage</a:t>
              </a:r>
            </a:p>
            <a:p>
              <a:pPr marL="117475" indent="-117475">
                <a:spcBef>
                  <a:spcPts val="300"/>
                </a:spcBef>
                <a:buFont typeface="Arial" pitchFamily="34" charset="0"/>
                <a:buChar char="•"/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j-lt"/>
                </a:rPr>
                <a:t>4 nm sampling, 8 nm res</a:t>
              </a:r>
            </a:p>
            <a:p>
              <a:pPr marL="117475" indent="-117475">
                <a:spcBef>
                  <a:spcPts val="300"/>
                </a:spcBef>
                <a:buFont typeface="Arial" pitchFamily="34" charset="0"/>
                <a:buChar char="•"/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j-lt"/>
                </a:rPr>
                <a:t>300 m </a:t>
              </a:r>
              <a:r>
                <a:rPr lang="en-US" sz="1600" dirty="0" err="1">
                  <a:solidFill>
                    <a:srgbClr val="000000"/>
                  </a:solidFill>
                  <a:latin typeface="+mj-lt"/>
                </a:rPr>
                <a:t>fov</a:t>
              </a:r>
              <a:r>
                <a:rPr lang="en-US" sz="1600" dirty="0">
                  <a:solidFill>
                    <a:srgbClr val="000000"/>
                  </a:solidFill>
                  <a:latin typeface="+mj-lt"/>
                </a:rPr>
                <a:t>, 100 km </a:t>
              </a:r>
              <a:r>
                <a:rPr lang="en-US" sz="1600" dirty="0" smtClean="0">
                  <a:solidFill>
                    <a:srgbClr val="000000"/>
                  </a:solidFill>
                  <a:latin typeface="+mj-lt"/>
                </a:rPr>
                <a:t>swath</a:t>
              </a:r>
            </a:p>
            <a:p>
              <a:pPr>
                <a:spcBef>
                  <a:spcPts val="300"/>
                </a:spcBef>
                <a:defRPr/>
              </a:pPr>
              <a:endParaRPr lang="en-US" sz="1600" dirty="0" smtClean="0">
                <a:solidFill>
                  <a:srgbClr val="000000"/>
                </a:solidFill>
                <a:latin typeface="+mj-lt"/>
              </a:endParaRPr>
            </a:p>
            <a:p>
              <a:pPr>
                <a:spcBef>
                  <a:spcPts val="300"/>
                </a:spcBef>
                <a:defRPr/>
              </a:pPr>
              <a:endParaRPr lang="en-US" sz="1600" dirty="0">
                <a:solidFill>
                  <a:srgbClr val="000000"/>
                </a:solidFill>
                <a:latin typeface="+mj-lt"/>
              </a:endParaRPr>
            </a:p>
            <a:p>
              <a:pPr marL="117475" indent="-117475">
                <a:spcBef>
                  <a:spcPts val="300"/>
                </a:spcBef>
                <a:buFont typeface="Arial" pitchFamily="34" charset="0"/>
                <a:buChar char="•"/>
                <a:defRPr/>
              </a:pPr>
              <a:r>
                <a:rPr lang="en-US" sz="1600" i="1" dirty="0">
                  <a:solidFill>
                    <a:srgbClr val="000000"/>
                  </a:solidFill>
                  <a:latin typeface="+mj-lt"/>
                </a:rPr>
                <a:t>Mass: </a:t>
              </a:r>
              <a:r>
                <a:rPr lang="en-US" sz="1600" i="1" dirty="0" smtClean="0">
                  <a:solidFill>
                    <a:srgbClr val="000000"/>
                  </a:solidFill>
                  <a:latin typeface="+mj-lt"/>
                </a:rPr>
                <a:t>&lt; 70 Kg </a:t>
              </a:r>
              <a:endParaRPr lang="en-US" sz="1600" i="1" dirty="0">
                <a:solidFill>
                  <a:srgbClr val="000000"/>
                </a:solidFill>
                <a:latin typeface="+mj-lt"/>
              </a:endParaRPr>
            </a:p>
            <a:p>
              <a:pPr marL="117475" indent="-117475">
                <a:spcBef>
                  <a:spcPts val="300"/>
                </a:spcBef>
                <a:buFont typeface="Arial" pitchFamily="34" charset="0"/>
                <a:buChar char="•"/>
                <a:defRPr/>
              </a:pPr>
              <a:r>
                <a:rPr lang="en-US" sz="1600" i="1" dirty="0">
                  <a:solidFill>
                    <a:srgbClr val="000000"/>
                  </a:solidFill>
                  <a:latin typeface="+mj-lt"/>
                </a:rPr>
                <a:t>Power: </a:t>
              </a:r>
              <a:r>
                <a:rPr lang="en-US" sz="1600" i="1" dirty="0" smtClean="0">
                  <a:solidFill>
                    <a:srgbClr val="000000"/>
                  </a:solidFill>
                  <a:latin typeface="+mj-lt"/>
                </a:rPr>
                <a:t>&lt; 100 W</a:t>
              </a:r>
              <a:endParaRPr lang="en-US" sz="1600" i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36205" name="Rectangle 15"/>
            <p:cNvSpPr>
              <a:spLocks noChangeArrowheads="1"/>
            </p:cNvSpPr>
            <p:nvPr/>
          </p:nvSpPr>
          <p:spPr bwMode="auto">
            <a:xfrm>
              <a:off x="123512" y="983196"/>
              <a:ext cx="0" cy="224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180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2" y="1099139"/>
            <a:ext cx="9071147" cy="446956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 bwMode="auto">
          <a:xfrm>
            <a:off x="8158843" y="3842908"/>
            <a:ext cx="955964" cy="134643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8392" y="5919211"/>
            <a:ext cx="4486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+mj-lt"/>
              </a:rPr>
              <a:t>CLARREO Pathfinder Location</a:t>
            </a:r>
            <a:endParaRPr lang="en-US" i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8379415" y="5160150"/>
            <a:ext cx="138684" cy="7955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91207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 </a:t>
            </a:r>
            <a:endParaRPr lang="en-US" sz="2000" dirty="0" smtClean="0"/>
          </a:p>
          <a:p>
            <a:r>
              <a:rPr lang="en-US" sz="2000" dirty="0" smtClean="0"/>
              <a:t>1) deep cavity verification blackbody (0.9995 emissivity) that can vary temperature from 210K to 330K: i.e. verify complete earth viewing dynamic range</a:t>
            </a:r>
          </a:p>
          <a:p>
            <a:r>
              <a:rPr lang="en-US" sz="2000" dirty="0" smtClean="0"/>
              <a:t>(</a:t>
            </a:r>
            <a:r>
              <a:rPr lang="en-US" sz="2000" dirty="0"/>
              <a:t>normal instrument blackbody has emissivity of 0.99 and only has one temperature)</a:t>
            </a:r>
          </a:p>
          <a:p>
            <a:r>
              <a:rPr lang="en-US" sz="2000" dirty="0"/>
              <a:t>2) 3 phase change cells (mercury, water, gallium) with melt temperatures of -38C, 0C, and 30C to calibrate the blackbody thermistors across the dynamic range</a:t>
            </a:r>
          </a:p>
          <a:p>
            <a:r>
              <a:rPr lang="en-US" sz="2000" dirty="0"/>
              <a:t>3) heated halo to verify the emissivity of the blackbody</a:t>
            </a:r>
          </a:p>
          <a:p>
            <a:r>
              <a:rPr lang="en-US" sz="2000" dirty="0"/>
              <a:t>4) optics design to eliminate polarization sensitivity</a:t>
            </a:r>
          </a:p>
          <a:p>
            <a:r>
              <a:rPr lang="en-US" sz="2000" dirty="0"/>
              <a:t>5) atmosphere absorption lines to verify interferometer spectral response</a:t>
            </a:r>
          </a:p>
          <a:p>
            <a:r>
              <a:rPr lang="en-US" sz="2000" dirty="0"/>
              <a:t>6) one half of all observations by the IR instrument are calibration observations, one half are earth viewing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Infrared Accuracy Validation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43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dirty="0"/>
              <a:t>) instrument mounted on a 2 axis pointing gimbal to allow instruments to use the exact same optical path for lunar, solar, and earth viewing</a:t>
            </a:r>
          </a:p>
          <a:p>
            <a:r>
              <a:rPr lang="en-US" dirty="0"/>
              <a:t>2) deep space views for zero level verification</a:t>
            </a:r>
          </a:p>
          <a:p>
            <a:r>
              <a:rPr lang="en-US" dirty="0"/>
              <a:t>3) attenuators and solar views for nonlinearity verification</a:t>
            </a:r>
          </a:p>
          <a:p>
            <a:r>
              <a:rPr lang="en-US" dirty="0"/>
              <a:t>4) optics design to reduce polarization dependence below accuracy requirements</a:t>
            </a:r>
          </a:p>
          <a:p>
            <a:r>
              <a:rPr lang="en-US" dirty="0"/>
              <a:t>5) lunar and solar views to verify gain</a:t>
            </a:r>
          </a:p>
          <a:p>
            <a:r>
              <a:rPr lang="en-US" dirty="0"/>
              <a:t>6) lunar and solar views to verify flat fielding of detector array</a:t>
            </a:r>
          </a:p>
          <a:p>
            <a:r>
              <a:rPr lang="en-US" dirty="0"/>
              <a:t>7) lunar and solar views to verify stray light contributions</a:t>
            </a:r>
          </a:p>
          <a:p>
            <a:r>
              <a:rPr lang="en-US" dirty="0"/>
              <a:t>8) solar absorption lines to verify spectral response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Reflected Solar Accuracy Validation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89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475" y="0"/>
            <a:ext cx="6422366" cy="681487"/>
          </a:xfrm>
        </p:spPr>
        <p:txBody>
          <a:bodyPr/>
          <a:lstStyle/>
          <a:p>
            <a:r>
              <a:rPr lang="en-US" dirty="0" smtClean="0"/>
              <a:t>CLARREO Pathfinder on ISS (2020)</a:t>
            </a:r>
            <a:endParaRPr lang="en-US" dirty="0"/>
          </a:p>
        </p:txBody>
      </p:sp>
      <p:pic>
        <p:nvPicPr>
          <p:cNvPr id="4" name="Content Placeholder 3" descr="clarreo_on_iss_intercalibration cop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9" b="13899"/>
          <a:stretch>
            <a:fillRect/>
          </a:stretch>
        </p:blipFill>
        <p:spPr>
          <a:xfrm>
            <a:off x="254810" y="761129"/>
            <a:ext cx="8583283" cy="5484813"/>
          </a:xfrm>
        </p:spPr>
      </p:pic>
      <p:sp>
        <p:nvSpPr>
          <p:cNvPr id="5" name="TextBox 4"/>
          <p:cNvSpPr txBox="1"/>
          <p:nvPr/>
        </p:nvSpPr>
        <p:spPr>
          <a:xfrm>
            <a:off x="2510906" y="6276842"/>
            <a:ext cx="4504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n-lt"/>
              </a:rPr>
              <a:t>CLARREO Pathfinder Begins in 2016!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7241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 smtClean="0"/>
              <a:t>Demonstrate CLARREO calibration accuracy spectrometers (IR and RS) on International Space Station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Nominal launch is in 2020, nominal operations 2 years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At least one and potentially both spectrometers: final decision ~ mid-2016</a:t>
            </a:r>
            <a:r>
              <a:rPr lang="en-US" sz="2000" dirty="0"/>
              <a:t> </a:t>
            </a:r>
            <a:r>
              <a:rPr lang="en-US" sz="2000" dirty="0" smtClean="0"/>
              <a:t>(depends on final funding levels and international collaboration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Class D low cost mission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Instrument design life 1 year at 85% probability, ~ 50% of achieving 4 </a:t>
            </a:r>
            <a:r>
              <a:rPr lang="en-US" dirty="0" err="1" smtClean="0"/>
              <a:t>yrs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sz="2000" dirty="0" smtClean="0"/>
              <a:t>Demonstrate CLARREO level SI traceability in orbit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Demonstrate CLARREO Reference </a:t>
            </a:r>
            <a:r>
              <a:rPr lang="en-US" sz="2000" dirty="0" err="1" smtClean="0"/>
              <a:t>Intercalibration</a:t>
            </a:r>
            <a:r>
              <a:rPr lang="en-US" sz="2000" dirty="0" smtClean="0"/>
              <a:t> for VIIRS, CERES, and </a:t>
            </a:r>
            <a:r>
              <a:rPr lang="en-US" sz="2000" dirty="0" err="1" smtClean="0"/>
              <a:t>CrIS</a:t>
            </a:r>
            <a:r>
              <a:rPr lang="en-US" sz="2000" dirty="0" smtClean="0"/>
              <a:t> instruments 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Take </a:t>
            </a:r>
            <a:r>
              <a:rPr lang="en-US" sz="2000" dirty="0" err="1" smtClean="0"/>
              <a:t>intercalibration</a:t>
            </a:r>
            <a:r>
              <a:rPr lang="en-US" sz="2000" dirty="0" smtClean="0"/>
              <a:t> observations for additional sensors (LEO, GEO) but Pathfinder budget only covers L0 processing for these orbit crossings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If demonstrate success, then request funding to process full data stream and additional instrument </a:t>
            </a:r>
            <a:r>
              <a:rPr lang="en-US" sz="2000" dirty="0" err="1" smtClean="0"/>
              <a:t>intercalibration</a:t>
            </a:r>
            <a:r>
              <a:rPr lang="en-US" sz="2000" dirty="0" smtClean="0"/>
              <a:t> events, as well as nadir spectral benchmarking observations.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18939" y="0"/>
            <a:ext cx="6985279" cy="685800"/>
          </a:xfrm>
        </p:spPr>
        <p:txBody>
          <a:bodyPr/>
          <a:lstStyle/>
          <a:p>
            <a:r>
              <a:rPr lang="en-US" dirty="0" smtClean="0"/>
              <a:t>CLARREO Pathfinder Mission Summary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13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1"/>
          <p:cNvSpPr>
            <a:spLocks noGrp="1"/>
          </p:cNvSpPr>
          <p:nvPr>
            <p:ph idx="10"/>
          </p:nvPr>
        </p:nvSpPr>
        <p:spPr>
          <a:xfrm>
            <a:off x="0" y="881303"/>
            <a:ext cx="9144000" cy="5410200"/>
          </a:xfrm>
        </p:spPr>
        <p:txBody>
          <a:bodyPr/>
          <a:lstStyle/>
          <a:p>
            <a:pPr>
              <a:spcBef>
                <a:spcPts val="600"/>
              </a:spcBef>
              <a:buSzTx/>
              <a:buFontTx/>
              <a:buChar char="•"/>
              <a:defRPr/>
            </a:pPr>
            <a:r>
              <a:rPr lang="en-US" altLang="en-US" sz="1800" dirty="0">
                <a:latin typeface="Arial" pitchFamily="34" charset="0"/>
                <a:ea typeface="ヒラギノ角ゴ Pro W3" charset="-128"/>
              </a:rPr>
              <a:t>Lessons learned from CLARREO Pathfinder </a:t>
            </a:r>
            <a:r>
              <a:rPr lang="en-US" altLang="en-US" sz="1800" dirty="0" smtClean="0">
                <a:latin typeface="Arial" pitchFamily="34" charset="0"/>
                <a:ea typeface="ヒラギノ角ゴ Pro W3" charset="-128"/>
              </a:rPr>
              <a:t>will benefit a future </a:t>
            </a:r>
            <a:r>
              <a:rPr lang="en-US" altLang="en-US" sz="1800" dirty="0">
                <a:latin typeface="Arial" pitchFamily="34" charset="0"/>
                <a:ea typeface="ヒラギノ角ゴ Pro W3" charset="-128"/>
              </a:rPr>
              <a:t>CLARREO mission</a:t>
            </a:r>
            <a:endParaRPr lang="en-US" altLang="en-US" sz="1400" dirty="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  <a:p>
            <a:pPr lvl="1">
              <a:spcBef>
                <a:spcPts val="600"/>
              </a:spcBef>
              <a:buFont typeface="Lucida Grande" charset="0"/>
              <a:buChar char="-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Reduced </a:t>
            </a: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risk</a:t>
            </a:r>
          </a:p>
          <a:p>
            <a:pPr lvl="1">
              <a:spcBef>
                <a:spcPts val="600"/>
              </a:spcBef>
              <a:buFont typeface="Lucida Grande" charset="0"/>
              <a:buChar char="-"/>
              <a:defRPr/>
            </a:pP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Demonstration of higher accuracy calibration approaches</a:t>
            </a:r>
          </a:p>
          <a:p>
            <a:pPr lvl="1">
              <a:spcBef>
                <a:spcPts val="600"/>
              </a:spcBef>
              <a:buFont typeface="Lucida Grande" charset="0"/>
              <a:buChar char="-"/>
              <a:defRPr/>
            </a:pP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Prove that high accuracy SI-traceability can be transferred to orbit</a:t>
            </a:r>
          </a:p>
          <a:p>
            <a:pPr lvl="1">
              <a:spcBef>
                <a:spcPts val="600"/>
              </a:spcBef>
              <a:buFont typeface="Lucida Grande" charset="0"/>
              <a:buChar char="-"/>
              <a:defRPr/>
            </a:pP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Show that high accuracy </a:t>
            </a:r>
            <a:r>
              <a:rPr lang="en-US" altLang="en-US" sz="1800" dirty="0" err="1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intercalibration</a:t>
            </a: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 is achievable</a:t>
            </a:r>
            <a:endParaRPr lang="en-US" altLang="en-US" sz="1800" dirty="0">
              <a:latin typeface="Arial" pitchFamily="34" charset="0"/>
              <a:ea typeface="ヒラギノ角ゴ Pro W3" charset="-128"/>
            </a:endParaRPr>
          </a:p>
          <a:p>
            <a:pPr>
              <a:spcBef>
                <a:spcPts val="600"/>
              </a:spcBef>
              <a:buSzTx/>
              <a:buFontTx/>
              <a:buChar char="•"/>
              <a:defRPr/>
            </a:pPr>
            <a:r>
              <a:rPr lang="en-US" altLang="en-US" sz="1800" dirty="0" smtClean="0">
                <a:latin typeface="Arial" pitchFamily="34" charset="0"/>
                <a:ea typeface="ヒラギノ角ゴ Pro W3" charset="-128"/>
              </a:rPr>
              <a:t>CLARREO Pathfinder will demonstrate highest accuracy radiance and reflectance measurements from orbit</a:t>
            </a:r>
            <a:endParaRPr lang="en-US" altLang="en-US" sz="1400" dirty="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  <a:p>
            <a:pPr lvl="1">
              <a:spcBef>
                <a:spcPts val="600"/>
              </a:spcBef>
              <a:buFont typeface="Lucida Grande" charset="0"/>
              <a:buChar char="-"/>
              <a:defRPr/>
            </a:pP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First on-orbit SI-traceable reflectance with uncertainty &lt;0.5% (k=2)</a:t>
            </a:r>
          </a:p>
          <a:p>
            <a:pPr lvl="1">
              <a:spcBef>
                <a:spcPts val="600"/>
              </a:spcBef>
              <a:buFont typeface="Lucida Grande" charset="0"/>
              <a:buChar char="-"/>
              <a:defRPr/>
            </a:pP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First on-orbit SI-traceable temperature with uncertainty &lt;0.1 K (k=3)</a:t>
            </a:r>
            <a:endParaRPr lang="en-US" altLang="en-US" sz="1400" dirty="0" smtClean="0">
              <a:latin typeface="Arial" pitchFamily="34" charset="0"/>
              <a:ea typeface="ヒラギノ角ゴ Pro W3" charset="-128"/>
            </a:endParaRPr>
          </a:p>
          <a:p>
            <a:pPr>
              <a:spcBef>
                <a:spcPts val="600"/>
              </a:spcBef>
              <a:buSzTx/>
              <a:buFontTx/>
              <a:buChar char="•"/>
              <a:defRPr/>
            </a:pP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Lessons learned from CLARREO Pathfinder will produce benefits across many NASA Earth Science Missions</a:t>
            </a:r>
            <a:endParaRPr lang="en-US" altLang="en-US" sz="1400" dirty="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  <a:p>
            <a:pPr lvl="1">
              <a:spcBef>
                <a:spcPts val="600"/>
              </a:spcBef>
              <a:buFont typeface="Lucida Grande" charset="0"/>
              <a:buChar char="-"/>
              <a:defRPr/>
            </a:pP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Improved laboratory calibration approaches</a:t>
            </a:r>
          </a:p>
          <a:p>
            <a:pPr lvl="1">
              <a:spcBef>
                <a:spcPts val="600"/>
              </a:spcBef>
              <a:buFont typeface="Lucida Grande" charset="0"/>
              <a:buChar char="-"/>
              <a:defRPr/>
            </a:pP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Development and testing of innovative on-orbit SI-traceable methods</a:t>
            </a:r>
          </a:p>
          <a:p>
            <a:pPr lvl="1">
              <a:spcBef>
                <a:spcPts val="600"/>
              </a:spcBef>
              <a:buFont typeface="Lucida Grande" charset="0"/>
              <a:buChar char="-"/>
              <a:defRPr/>
            </a:pP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Transfer calibration to sensors in operation at time of CLARREO Pathfinder</a:t>
            </a:r>
          </a:p>
          <a:p>
            <a:pPr lvl="1">
              <a:spcBef>
                <a:spcPts val="600"/>
              </a:spcBef>
              <a:buFont typeface="Lucida Grande" charset="0"/>
              <a:buChar char="-"/>
              <a:defRPr/>
            </a:pP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Improved lunar irradiance standard</a:t>
            </a:r>
            <a:endParaRPr lang="en-US" altLang="en-US" sz="1400" dirty="0" smtClean="0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17412" name="Rectangle 12"/>
          <p:cNvSpPr>
            <a:spLocks noChangeArrowheads="1"/>
          </p:cNvSpPr>
          <p:nvPr/>
        </p:nvSpPr>
        <p:spPr bwMode="auto">
          <a:xfrm>
            <a:off x="0" y="6324600"/>
            <a:ext cx="9144000" cy="3048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0033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1141003" y="6290846"/>
            <a:ext cx="70767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3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>
              <a:spcBef>
                <a:spcPts val="3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spcBef>
                <a:spcPts val="300"/>
              </a:spcBef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spcBef>
                <a:spcPts val="3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 smtClean="0">
                <a:solidFill>
                  <a:srgbClr val="FFFFFF"/>
                </a:solidFill>
                <a:ea typeface="MS PGothic" panose="020B0600070205080204" pitchFamily="34" charset="-128"/>
              </a:rPr>
              <a:t>CLARREO Pathfinder will improve accuracy across Earth Sciences</a:t>
            </a:r>
            <a:endParaRPr lang="en-US" altLang="en-US" sz="1600" b="1" dirty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4840" y="76090"/>
            <a:ext cx="5052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CLARREO Pathfinder on ISS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617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1"/>
          <p:cNvSpPr>
            <a:spLocks noGrp="1"/>
          </p:cNvSpPr>
          <p:nvPr>
            <p:ph idx="10"/>
          </p:nvPr>
        </p:nvSpPr>
        <p:spPr>
          <a:xfrm>
            <a:off x="0" y="736925"/>
            <a:ext cx="9144000" cy="5410200"/>
          </a:xfrm>
        </p:spPr>
        <p:txBody>
          <a:bodyPr/>
          <a:lstStyle/>
          <a:p>
            <a:pPr>
              <a:buSzTx/>
              <a:buFontTx/>
              <a:buChar char="•"/>
              <a:defRPr/>
            </a:pPr>
            <a:r>
              <a:rPr lang="en-US" altLang="en-US" sz="1600" dirty="0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Near-term (&lt;1 year):</a:t>
            </a:r>
          </a:p>
          <a:p>
            <a:pPr lvl="1">
              <a:spcBef>
                <a:spcPts val="0"/>
              </a:spcBef>
              <a:buFont typeface="Lucida Grande" charset="0"/>
              <a:buChar char="-"/>
              <a:defRPr/>
            </a:pPr>
            <a:r>
              <a:rPr lang="en-US" altLang="en-US" sz="1800" dirty="0">
                <a:latin typeface="Arial" pitchFamily="34" charset="0"/>
                <a:ea typeface="ヒラギノ角ゴ Pro W3" charset="-128"/>
              </a:rPr>
              <a:t>Provide </a:t>
            </a:r>
            <a:r>
              <a:rPr lang="en-US" altLang="en-US" sz="1800" b="1" i="1" dirty="0">
                <a:latin typeface="Arial" pitchFamily="34" charset="0"/>
                <a:ea typeface="ヒラギノ角ゴ Pro W3" charset="-128"/>
              </a:rPr>
              <a:t>first</a:t>
            </a:r>
            <a:r>
              <a:rPr lang="en-US" altLang="en-US" sz="1800" dirty="0">
                <a:latin typeface="Arial" pitchFamily="34" charset="0"/>
                <a:ea typeface="ヒラギノ角ゴ Pro W3" charset="-128"/>
              </a:rPr>
              <a:t> observed far-infrared (IR)  spectra </a:t>
            </a:r>
            <a:r>
              <a:rPr lang="en-US" altLang="en-US" sz="1800" dirty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since Nimbus 4 IRIS in 1971 to enable studies of the Earth’s water vapor greenhouse effect (50% in the far-IR), atmospheric cooling rate, and cirrus effects on the far-IR.</a:t>
            </a:r>
          </a:p>
          <a:p>
            <a:pPr lvl="1">
              <a:spcBef>
                <a:spcPts val="0"/>
              </a:spcBef>
              <a:buFont typeface="Lucida Grande" charset="0"/>
              <a:buChar char="-"/>
              <a:defRPr/>
            </a:pP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Provide a year of data on-orbit crossings with NPP, JPSS1, METOP, Terra, Aqua, and geostationary satellites (5 for global coverage). Demonstrate the use of IR and RS as reference instruments for </a:t>
            </a:r>
            <a:r>
              <a:rPr lang="en-US" altLang="en-US" sz="1800" dirty="0" err="1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intercalibration</a:t>
            </a: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 as part of GSICS (Global Space Based Inter-Calibration System).</a:t>
            </a:r>
          </a:p>
          <a:p>
            <a:pPr lvl="1">
              <a:spcBef>
                <a:spcPts val="0"/>
              </a:spcBef>
              <a:buFont typeface="Lucida Grande" charset="0"/>
              <a:buChar char="-"/>
              <a:defRPr/>
            </a:pP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Put the lunar spectral irradiance on an SI-traceable scale with 10 to 20 times the current accuracy of 5 to 10% (1 sigma).  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altLang="en-US" sz="1600" dirty="0" smtClean="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17412" name="Rectangle 12"/>
          <p:cNvSpPr>
            <a:spLocks noChangeArrowheads="1"/>
          </p:cNvSpPr>
          <p:nvPr/>
        </p:nvSpPr>
        <p:spPr bwMode="auto">
          <a:xfrm>
            <a:off x="0" y="6324600"/>
            <a:ext cx="9144000" cy="3048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0033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7" name="Picture 1" descr="Sats_schematic_c"/>
          <p:cNvPicPr>
            <a:picLocks noChangeAspect="1" noChangeArrowheads="1"/>
          </p:cNvPicPr>
          <p:nvPr/>
        </p:nvPicPr>
        <p:blipFill>
          <a:blip r:embed="rId2"/>
          <a:srcRect l="-636"/>
          <a:stretch>
            <a:fillRect/>
          </a:stretch>
        </p:blipFill>
        <p:spPr bwMode="auto">
          <a:xfrm>
            <a:off x="388430" y="3770417"/>
            <a:ext cx="3825896" cy="215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4457875" y="3779146"/>
            <a:ext cx="4242779" cy="2149955"/>
            <a:chOff x="-22225" y="730250"/>
            <a:chExt cx="9090025" cy="5224463"/>
          </a:xfrm>
        </p:grpSpPr>
        <p:pic>
          <p:nvPicPr>
            <p:cNvPr id="9" name="Picture 1" descr="Sats_schematic_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36"/>
            <a:stretch>
              <a:fillRect/>
            </a:stretch>
          </p:blipFill>
          <p:spPr>
            <a:xfrm>
              <a:off x="-22225" y="838200"/>
              <a:ext cx="9090025" cy="5116513"/>
            </a:xfrm>
            <a:prstGeom prst="rect">
              <a:avLst/>
            </a:prstGeom>
            <a:noFill/>
          </p:spPr>
        </p:pic>
        <p:sp>
          <p:nvSpPr>
            <p:cNvPr id="10" name="Donut 9"/>
            <p:cNvSpPr/>
            <p:nvPr/>
          </p:nvSpPr>
          <p:spPr bwMode="auto">
            <a:xfrm>
              <a:off x="1676400" y="1219200"/>
              <a:ext cx="838200" cy="1295400"/>
            </a:xfrm>
            <a:prstGeom prst="donut">
              <a:avLst>
                <a:gd name="adj" fmla="val 3601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Donut 10"/>
            <p:cNvSpPr/>
            <p:nvPr/>
          </p:nvSpPr>
          <p:spPr bwMode="auto">
            <a:xfrm rot="2723427">
              <a:off x="7099300" y="3078163"/>
              <a:ext cx="1676400" cy="736600"/>
            </a:xfrm>
            <a:prstGeom prst="donut">
              <a:avLst>
                <a:gd name="adj" fmla="val 3601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Donut 11"/>
            <p:cNvSpPr/>
            <p:nvPr/>
          </p:nvSpPr>
          <p:spPr bwMode="auto">
            <a:xfrm>
              <a:off x="7315200" y="3657600"/>
              <a:ext cx="990600" cy="914400"/>
            </a:xfrm>
            <a:prstGeom prst="donut">
              <a:avLst>
                <a:gd name="adj" fmla="val 3601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Donut 12"/>
            <p:cNvSpPr/>
            <p:nvPr/>
          </p:nvSpPr>
          <p:spPr bwMode="auto">
            <a:xfrm>
              <a:off x="6553200" y="4419600"/>
              <a:ext cx="990600" cy="762000"/>
            </a:xfrm>
            <a:prstGeom prst="donut">
              <a:avLst>
                <a:gd name="adj" fmla="val 3601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Donut 13"/>
            <p:cNvSpPr/>
            <p:nvPr/>
          </p:nvSpPr>
          <p:spPr bwMode="auto">
            <a:xfrm>
              <a:off x="750888" y="1981200"/>
              <a:ext cx="696912" cy="1295400"/>
            </a:xfrm>
            <a:prstGeom prst="donut">
              <a:avLst>
                <a:gd name="adj" fmla="val 3601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Donut 14"/>
            <p:cNvSpPr/>
            <p:nvPr/>
          </p:nvSpPr>
          <p:spPr bwMode="auto">
            <a:xfrm>
              <a:off x="838200" y="3124200"/>
              <a:ext cx="762000" cy="1295400"/>
            </a:xfrm>
            <a:prstGeom prst="donut">
              <a:avLst>
                <a:gd name="adj" fmla="val 3601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" name="Donut 15"/>
            <p:cNvSpPr/>
            <p:nvPr/>
          </p:nvSpPr>
          <p:spPr bwMode="auto">
            <a:xfrm>
              <a:off x="3581400" y="4572000"/>
              <a:ext cx="990600" cy="990600"/>
            </a:xfrm>
            <a:prstGeom prst="donut">
              <a:avLst>
                <a:gd name="adj" fmla="val 3601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" name="Donut 16"/>
            <p:cNvSpPr/>
            <p:nvPr/>
          </p:nvSpPr>
          <p:spPr bwMode="auto">
            <a:xfrm>
              <a:off x="2133600" y="4343400"/>
              <a:ext cx="990600" cy="914400"/>
            </a:xfrm>
            <a:prstGeom prst="donut">
              <a:avLst>
                <a:gd name="adj" fmla="val 3601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" name="Donut 17"/>
            <p:cNvSpPr/>
            <p:nvPr/>
          </p:nvSpPr>
          <p:spPr bwMode="auto">
            <a:xfrm rot="2605208">
              <a:off x="6967538" y="730250"/>
              <a:ext cx="552450" cy="1619250"/>
            </a:xfrm>
            <a:prstGeom prst="donut">
              <a:avLst>
                <a:gd name="adj" fmla="val 3601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" name="Donut 19"/>
            <p:cNvSpPr/>
            <p:nvPr/>
          </p:nvSpPr>
          <p:spPr bwMode="auto">
            <a:xfrm>
              <a:off x="3505200" y="1295400"/>
              <a:ext cx="533400" cy="533400"/>
            </a:xfrm>
            <a:prstGeom prst="donut">
              <a:avLst>
                <a:gd name="adj" fmla="val 3601"/>
              </a:avLst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" name="Donut 20"/>
            <p:cNvSpPr/>
            <p:nvPr/>
          </p:nvSpPr>
          <p:spPr bwMode="auto">
            <a:xfrm>
              <a:off x="4343400" y="1981200"/>
              <a:ext cx="762000" cy="685800"/>
            </a:xfrm>
            <a:prstGeom prst="donut">
              <a:avLst>
                <a:gd name="adj" fmla="val 3601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" name="Donut 21"/>
            <p:cNvSpPr/>
            <p:nvPr/>
          </p:nvSpPr>
          <p:spPr bwMode="auto">
            <a:xfrm>
              <a:off x="4343400" y="2667000"/>
              <a:ext cx="1219200" cy="762000"/>
            </a:xfrm>
            <a:prstGeom prst="donut">
              <a:avLst>
                <a:gd name="adj" fmla="val 3601"/>
              </a:avLst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" name="Donut 22"/>
            <p:cNvSpPr/>
            <p:nvPr/>
          </p:nvSpPr>
          <p:spPr bwMode="auto">
            <a:xfrm rot="2389545">
              <a:off x="3533775" y="3813175"/>
              <a:ext cx="1143000" cy="503238"/>
            </a:xfrm>
            <a:prstGeom prst="donut">
              <a:avLst>
                <a:gd name="adj" fmla="val 3601"/>
              </a:avLst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" name="Donut 23"/>
            <p:cNvSpPr/>
            <p:nvPr/>
          </p:nvSpPr>
          <p:spPr bwMode="auto">
            <a:xfrm>
              <a:off x="3505200" y="2438400"/>
              <a:ext cx="838200" cy="838200"/>
            </a:xfrm>
            <a:prstGeom prst="donut">
              <a:avLst>
                <a:gd name="adj" fmla="val 3601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" name="Donut 24"/>
            <p:cNvSpPr/>
            <p:nvPr/>
          </p:nvSpPr>
          <p:spPr bwMode="auto">
            <a:xfrm rot="4230183">
              <a:off x="7315994" y="1645444"/>
              <a:ext cx="687388" cy="1295400"/>
            </a:xfrm>
            <a:prstGeom prst="donut">
              <a:avLst>
                <a:gd name="adj" fmla="val 3601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6" name="Donut 25"/>
            <p:cNvSpPr/>
            <p:nvPr/>
          </p:nvSpPr>
          <p:spPr bwMode="auto">
            <a:xfrm>
              <a:off x="7772400" y="2438400"/>
              <a:ext cx="762000" cy="762000"/>
            </a:xfrm>
            <a:prstGeom prst="donut">
              <a:avLst>
                <a:gd name="adj" fmla="val 3601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" name="Donut 26"/>
            <p:cNvSpPr/>
            <p:nvPr/>
          </p:nvSpPr>
          <p:spPr bwMode="auto">
            <a:xfrm>
              <a:off x="5867400" y="1905000"/>
              <a:ext cx="990600" cy="914400"/>
            </a:xfrm>
            <a:prstGeom prst="donut">
              <a:avLst>
                <a:gd name="adj" fmla="val 3601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28" name="Picture 3" descr="Screen Shot 2013-05-23 at 2.36.33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2650" y="3657600"/>
              <a:ext cx="3619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4"/>
            <p:cNvSpPr txBox="1">
              <a:spLocks noChangeArrowheads="1"/>
            </p:cNvSpPr>
            <p:nvPr/>
          </p:nvSpPr>
          <p:spPr bwMode="auto">
            <a:xfrm>
              <a:off x="6315075" y="3810000"/>
              <a:ext cx="847725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3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84" charset="-128"/>
                </a:defRPr>
              </a:lvl1pPr>
              <a:lvl2pPr marL="742950" indent="-285750">
                <a:spcBef>
                  <a:spcPts val="3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84" charset="-128"/>
                </a:defRPr>
              </a:lvl2pPr>
              <a:lvl3pPr marL="1143000" indent="-228600">
                <a:spcBef>
                  <a:spcPts val="300"/>
                </a:spcBef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8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84" charset="-128"/>
                </a:defRPr>
              </a:lvl4pPr>
              <a:lvl5pPr marL="2057400" indent="-228600">
                <a:spcBef>
                  <a:spcPts val="3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84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84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84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84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8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rgbClr val="00664D"/>
                  </a:solidFill>
                  <a:ea typeface="MS PGothic" panose="020B0600070205080204" pitchFamily="34" charset="-128"/>
                </a:rPr>
                <a:t>LANDSAT</a:t>
              </a:r>
            </a:p>
          </p:txBody>
        </p:sp>
        <p:sp>
          <p:nvSpPr>
            <p:cNvPr id="30" name="Donut 29"/>
            <p:cNvSpPr/>
            <p:nvPr/>
          </p:nvSpPr>
          <p:spPr bwMode="auto">
            <a:xfrm>
              <a:off x="5867400" y="3505200"/>
              <a:ext cx="533400" cy="533400"/>
            </a:xfrm>
            <a:prstGeom prst="donut">
              <a:avLst>
                <a:gd name="adj" fmla="val 3601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820879" y="6298288"/>
            <a:ext cx="807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>
              <a:spcBef>
                <a:spcPts val="3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spcBef>
                <a:spcPts val="300"/>
              </a:spcBef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spcBef>
                <a:spcPts val="3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FFFFFF"/>
                </a:solidFill>
                <a:ea typeface="MS PGothic" panose="020B0600070205080204" pitchFamily="34" charset="-128"/>
              </a:rPr>
              <a:t>Benefits and linkages to other missions</a:t>
            </a:r>
            <a:endParaRPr lang="en-US" altLang="en-US" sz="1600" b="1" dirty="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4840" y="76090"/>
            <a:ext cx="47980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charset="0"/>
                <a:ea typeface="ヒラギノ角ゴ Pro W3" charset="0"/>
                <a:cs typeface="ヒラギノ角ゴ Pro W3" charset="0"/>
              </a:rPr>
              <a:t>Near-Term Impact (&lt;1 year)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44936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2"/>
          <p:cNvSpPr>
            <a:spLocks noChangeArrowheads="1"/>
          </p:cNvSpPr>
          <p:nvPr/>
        </p:nvSpPr>
        <p:spPr bwMode="auto">
          <a:xfrm>
            <a:off x="0" y="6324600"/>
            <a:ext cx="9144000" cy="3048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0033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114800" y="4572000"/>
            <a:ext cx="50292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2" name="Content Placeholder 1"/>
          <p:cNvSpPr>
            <a:spLocks noGrp="1"/>
          </p:cNvSpPr>
          <p:nvPr>
            <p:ph idx="10"/>
          </p:nvPr>
        </p:nvSpPr>
        <p:spPr>
          <a:xfrm>
            <a:off x="0" y="685800"/>
            <a:ext cx="8991600" cy="5715000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Disclaimer: Assumes that the instruments are preforming well on orbit (i.e., achieving climate change accuracy, acceptable instrument noise, acceptable duty cycle) and the mission is extended beyond the initial year.</a:t>
            </a:r>
          </a:p>
          <a:p>
            <a:pPr marL="342900" lvl="1" indent="-342900">
              <a:buFont typeface="Arial" pitchFamily="34" charset="0"/>
              <a:buChar char="•"/>
              <a:defRPr/>
            </a:pPr>
            <a:endParaRPr lang="en-US" altLang="en-US" sz="1800" dirty="0" smtClean="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During the 2</a:t>
            </a:r>
            <a:r>
              <a:rPr lang="en-US" altLang="en-US" sz="1800" baseline="30000" dirty="0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nd</a:t>
            </a: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 and 3</a:t>
            </a:r>
            <a:r>
              <a:rPr lang="en-US" altLang="en-US" sz="1800" baseline="30000" dirty="0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rd</a:t>
            </a: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 year of the technology demonstration, the following could be accomplished if funded as extensions:</a:t>
            </a:r>
          </a:p>
          <a:p>
            <a:pPr marL="342900" lvl="1" indent="-342900">
              <a:defRPr/>
            </a:pP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Quantify </a:t>
            </a:r>
            <a:r>
              <a:rPr lang="en-US" altLang="en-US" sz="1800" dirty="0" err="1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interannual</a:t>
            </a: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 variability of the far-IR greenhouse effect, atmospheric cooling rate, and cirrus effects on the IR</a:t>
            </a:r>
          </a:p>
          <a:p>
            <a:pPr marL="342900" lvl="1" indent="-342900">
              <a:defRPr/>
            </a:pP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Quantify </a:t>
            </a:r>
            <a:r>
              <a:rPr lang="en-US" altLang="en-US" sz="1800" dirty="0" err="1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interannual</a:t>
            </a: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 variability of both reflected solar and thermal infrared spectra: the first full spectra ever</a:t>
            </a:r>
            <a:r>
              <a:rPr lang="en-US" altLang="en-US" sz="1800" u="sng" dirty="0" smtClean="0">
                <a:solidFill>
                  <a:srgbClr val="FF0000"/>
                </a:solidFill>
                <a:latin typeface="Arial" pitchFamily="34" charset="0"/>
                <a:ea typeface="ヒラギノ角ゴ Pro W3" charset="-128"/>
              </a:rPr>
              <a:t> </a:t>
            </a: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observed of the Earth.</a:t>
            </a:r>
          </a:p>
          <a:p>
            <a:pPr marL="342900" lvl="1" indent="-342900">
              <a:defRPr/>
            </a:pP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Ability to use the calibration reference instruments through monthly </a:t>
            </a:r>
            <a:r>
              <a:rPr lang="en-US" altLang="en-US" sz="1800" dirty="0" err="1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intercalibration</a:t>
            </a: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 over 3 years to detect trends in calibration change of operational instruments such as </a:t>
            </a:r>
            <a:r>
              <a:rPr lang="en-US" altLang="en-US" sz="1800" dirty="0" err="1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CrIS</a:t>
            </a: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, IASI, VIIRS, HIRS, AVHRR, CERES, and geostationary satellite sounders and imagers.  </a:t>
            </a:r>
          </a:p>
        </p:txBody>
      </p:sp>
      <p:sp>
        <p:nvSpPr>
          <p:cNvPr id="51203" name="Title 3"/>
          <p:cNvSpPr>
            <a:spLocks noGrp="1"/>
          </p:cNvSpPr>
          <p:nvPr>
            <p:ph type="title"/>
          </p:nvPr>
        </p:nvSpPr>
        <p:spPr>
          <a:xfrm>
            <a:off x="2404533" y="-30162"/>
            <a:ext cx="9132888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Arial" charset="0"/>
                <a:ea typeface="ヒラギノ角ゴ Pro W3" charset="0"/>
                <a:cs typeface="ヒラギノ角ゴ Pro W3" charset="0"/>
              </a:rPr>
              <a:t>Mid-Term Impact (2-3 years)</a:t>
            </a:r>
            <a:endParaRPr lang="en-US" sz="28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30726" name="Picture 13" descr="CLARREOimag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2305050" cy="6858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Rectangle 14"/>
          <p:cNvSpPr>
            <a:spLocks noChangeArrowheads="1"/>
          </p:cNvSpPr>
          <p:nvPr/>
        </p:nvSpPr>
        <p:spPr bwMode="auto">
          <a:xfrm rot="10800000">
            <a:off x="0" y="644525"/>
            <a:ext cx="9144000" cy="46038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64000">
                <a:srgbClr val="0033CC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3300" b="1">
              <a:latin typeface="Arial" panose="020B0604020202020204" pitchFamily="34" charset="0"/>
            </a:endParaRPr>
          </a:p>
        </p:txBody>
      </p:sp>
      <p:pic>
        <p:nvPicPr>
          <p:cNvPr id="3072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621213"/>
            <a:ext cx="2528888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Rectangle 8"/>
          <p:cNvSpPr>
            <a:spLocks noChangeArrowheads="1"/>
          </p:cNvSpPr>
          <p:nvPr/>
        </p:nvSpPr>
        <p:spPr bwMode="auto">
          <a:xfrm>
            <a:off x="6719888" y="4632325"/>
            <a:ext cx="2347912" cy="2225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i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Arial" panose="020B0604020202020204" pitchFamily="34" charset="0"/>
              </a:rPr>
              <a:t>Calculated top-of-atmosphere clear sky Earth infrared spectra, illustrating the far-IR and mid-IR portions, as well as the large contribution of the far-IR to the Earth’s infrared radiant energy system. Image Credit: M. Mlynczak.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i="1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200"/>
              </a:spcBef>
              <a:buFontTx/>
              <a:buNone/>
            </a:pPr>
            <a:endParaRPr lang="en-US" altLang="en-US" sz="1200" i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22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1"/>
          <p:cNvSpPr>
            <a:spLocks noGrp="1"/>
          </p:cNvSpPr>
          <p:nvPr>
            <p:ph idx="10"/>
          </p:nvPr>
        </p:nvSpPr>
        <p:spPr>
          <a:xfrm>
            <a:off x="0" y="685800"/>
            <a:ext cx="8991600" cy="5715000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Disclaimer: Again, this assumes that the instruments are preforming well on orbit and the mission extended beyond year 3.</a:t>
            </a: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During the 4</a:t>
            </a:r>
            <a:r>
              <a:rPr lang="en-US" altLang="en-US" sz="1800" baseline="30000" dirty="0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th</a:t>
            </a: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 and 5</a:t>
            </a:r>
            <a:r>
              <a:rPr lang="en-US" altLang="en-US" sz="1800" baseline="30000" dirty="0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th</a:t>
            </a: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 year of the technology demonstration, the following can be accomplished:</a:t>
            </a:r>
          </a:p>
          <a:p>
            <a:pPr marL="742950" lvl="2" indent="-342900">
              <a:defRPr/>
            </a:pP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Provide an initial anchor for a climate record benchmark at levels of accuracy a factor of 5 to 10 beyond current instruments.  </a:t>
            </a:r>
          </a:p>
          <a:p>
            <a:pPr marL="742950" lvl="2" indent="-342900">
              <a:defRPr/>
            </a:pP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Extend the statistical reliability of the inter annual natural variability for Far Infrared science and for IR and RS Spectral fingerprints of climate change examined in years 2 and 3 by covering a full normal 5 year ENSO cycle (i.e. El Nino and La Nina phases).  </a:t>
            </a:r>
          </a:p>
          <a:p>
            <a:pPr marL="742950" lvl="2" indent="-342900">
              <a:defRPr/>
            </a:pP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Extend the ability to determine long term calibration drifts in a wide range of Earth sensors in LEO and GEO.</a:t>
            </a:r>
          </a:p>
          <a:p>
            <a:pPr marL="742950" lvl="2" indent="-342900">
              <a:defRPr/>
            </a:pP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Extend the lunar irradiance spectral calibration to include many more lunar cycles and thereby verify the variations due to </a:t>
            </a:r>
            <a:r>
              <a:rPr lang="en-US" altLang="en-US" sz="1800" dirty="0" err="1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libration</a:t>
            </a: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 of the moon.  </a:t>
            </a:r>
          </a:p>
          <a:p>
            <a:pPr marL="742950" lvl="2" indent="-342900">
              <a:defRPr/>
            </a:pP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Verify the calibration capability of the instruments over the full nominal 5 year nominal instrument lifetime of future missions.</a:t>
            </a:r>
          </a:p>
          <a:p>
            <a:pPr marL="742950" lvl="2" indent="-342900">
              <a:defRPr/>
            </a:pPr>
            <a:r>
              <a:rPr lang="en-US" altLang="en-US" sz="1800" dirty="0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Incorporate any lessons learned into future instrument designs, further reducing risk.</a:t>
            </a:r>
            <a:endParaRPr lang="en-US" altLang="en-US" sz="1800" dirty="0" smtClean="0">
              <a:solidFill>
                <a:srgbClr val="0000FF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51203" name="Title 3"/>
          <p:cNvSpPr>
            <a:spLocks noGrp="1"/>
          </p:cNvSpPr>
          <p:nvPr>
            <p:ph type="title"/>
          </p:nvPr>
        </p:nvSpPr>
        <p:spPr>
          <a:xfrm>
            <a:off x="2440516" y="-20638"/>
            <a:ext cx="9132888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Arial" charset="0"/>
                <a:ea typeface="ヒラギノ角ゴ Pro W3" charset="0"/>
                <a:cs typeface="ヒラギノ角ゴ Pro W3" charset="0"/>
              </a:rPr>
              <a:t>Longer Term Impact (4-5 years)</a:t>
            </a:r>
            <a:endParaRPr lang="en-US" sz="28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33400" y="6248400"/>
            <a:ext cx="8613775" cy="304800"/>
          </a:xfrm>
        </p:spPr>
        <p:txBody>
          <a:bodyPr/>
          <a:lstStyle/>
          <a:p>
            <a:pPr>
              <a:defRPr/>
            </a:pPr>
            <a:r>
              <a:rPr/>
              <a:t>Continuity of the SDT is a </a:t>
            </a:r>
            <a:r>
              <a:rPr err="1"/>
              <a:t>cr</a:t>
            </a:r>
            <a:endParaRPr/>
          </a:p>
        </p:txBody>
      </p:sp>
      <p:sp>
        <p:nvSpPr>
          <p:cNvPr id="31749" name="Rectangle 12"/>
          <p:cNvSpPr>
            <a:spLocks noChangeArrowheads="1"/>
          </p:cNvSpPr>
          <p:nvPr/>
        </p:nvSpPr>
        <p:spPr bwMode="auto">
          <a:xfrm>
            <a:off x="0" y="6324600"/>
            <a:ext cx="9144000" cy="3048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0033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31750" name="Picture 13" descr="CLARREOimag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2305050" cy="6858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Rectangle 14"/>
          <p:cNvSpPr>
            <a:spLocks noChangeArrowheads="1"/>
          </p:cNvSpPr>
          <p:nvPr/>
        </p:nvSpPr>
        <p:spPr bwMode="auto">
          <a:xfrm rot="10800000">
            <a:off x="0" y="644525"/>
            <a:ext cx="9144000" cy="46038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64000">
                <a:srgbClr val="0033CC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330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604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6196027"/>
            <a:ext cx="9144000" cy="3048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0033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202" name="Content Placeholder 1"/>
          <p:cNvSpPr>
            <a:spLocks noGrp="1"/>
          </p:cNvSpPr>
          <p:nvPr>
            <p:ph idx="10"/>
          </p:nvPr>
        </p:nvSpPr>
        <p:spPr>
          <a:xfrm>
            <a:off x="76200" y="733641"/>
            <a:ext cx="8991600" cy="5715000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altLang="en-US" sz="1800" dirty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A low-cost pathfinder on ISS should not be expected to achieve the full complement of scientific goals of a full CLARREO mission (conducted on one or more specialized free-flyer spacecraft), however, it can certainly be expected to achieve the risk-reduction goals mentioned prior and to demonstrate the full performance of the calibration and verification systems.  </a:t>
            </a: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1800" dirty="0"/>
              <a:t>The short planned lifetime (1 to 2 years) of the CLARREO Pathfinder will likely result in a record shorter than the 5 years of observations needed to begin the CLARREO full mission spectral fingerprint benchmarks (L2 and L3 data products)</a:t>
            </a: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1800" dirty="0"/>
              <a:t>The Pathfinder budget will support full Level 0 processing, but will not support complete Level </a:t>
            </a:r>
            <a:r>
              <a:rPr lang="en-US" sz="1800" dirty="0" smtClean="0"/>
              <a:t>2</a:t>
            </a:r>
            <a:r>
              <a:rPr lang="en-US" sz="1800" dirty="0"/>
              <a:t> </a:t>
            </a:r>
            <a:r>
              <a:rPr lang="en-US" sz="1800" dirty="0" smtClean="0"/>
              <a:t>and 3 processing.  </a:t>
            </a:r>
            <a:r>
              <a:rPr lang="en-US" sz="1800" dirty="0"/>
              <a:t>Only observations sufficient to demonstrate the calibration accuracy and </a:t>
            </a:r>
            <a:r>
              <a:rPr lang="en-US" sz="1800" dirty="0" err="1"/>
              <a:t>intercalibration</a:t>
            </a:r>
            <a:r>
              <a:rPr lang="en-US" sz="1800" dirty="0"/>
              <a:t> capability will be </a:t>
            </a:r>
            <a:r>
              <a:rPr lang="en-US" sz="1800" dirty="0" smtClean="0"/>
              <a:t>processed </a:t>
            </a:r>
            <a:r>
              <a:rPr lang="en-US" sz="1800" dirty="0"/>
              <a:t>to Level </a:t>
            </a:r>
            <a:r>
              <a:rPr lang="en-US" sz="1800" dirty="0" smtClean="0"/>
              <a:t>1.  </a:t>
            </a:r>
            <a:r>
              <a:rPr lang="en-US" sz="1800" dirty="0"/>
              <a:t>No level </a:t>
            </a:r>
            <a:r>
              <a:rPr lang="en-US" sz="1800" dirty="0" smtClean="0"/>
              <a:t>2 or 3 processing </a:t>
            </a:r>
            <a:r>
              <a:rPr lang="en-US" sz="1800" dirty="0"/>
              <a:t>is planned</a:t>
            </a:r>
            <a:r>
              <a:rPr lang="en-US" sz="1800" dirty="0" smtClean="0"/>
              <a:t>.  Only Level 4 processing sufficient to demonstrate </a:t>
            </a:r>
            <a:r>
              <a:rPr lang="en-US" sz="1800" dirty="0" err="1" smtClean="0"/>
              <a:t>intercalibration</a:t>
            </a:r>
            <a:r>
              <a:rPr lang="en-US" sz="1800" dirty="0" smtClean="0"/>
              <a:t> for CERES, VIIRS, and </a:t>
            </a:r>
            <a:r>
              <a:rPr lang="en-US" sz="1800" dirty="0" err="1" smtClean="0"/>
              <a:t>CrIS</a:t>
            </a:r>
            <a:r>
              <a:rPr lang="en-US" sz="1800" dirty="0" smtClean="0"/>
              <a:t>.  </a:t>
            </a:r>
            <a:endParaRPr lang="en-US" sz="1800" dirty="0"/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1800" dirty="0"/>
              <a:t>If the Pathfinder is judged highly successful, HQ may decide at a later time to fund processing of the Pathfinder Level 0 observations to provide full CLARREO mission L1 through L4 data products.</a:t>
            </a: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1800" dirty="0"/>
              <a:t>GNSS-RO observations are not </a:t>
            </a:r>
            <a:r>
              <a:rPr lang="en-US" sz="1800" dirty="0" smtClean="0"/>
              <a:t>obtained on ISS</a:t>
            </a: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1800" dirty="0" smtClean="0"/>
              <a:t>CLARREO full mission pre-formulation studies will continue in parallel with CLARREO Pathfinder</a:t>
            </a:r>
            <a:endParaRPr lang="en-US" sz="1800" dirty="0"/>
          </a:p>
          <a:p>
            <a:pPr marL="342900" lvl="1" indent="-342900">
              <a:buFont typeface="Arial" pitchFamily="34" charset="0"/>
              <a:buChar char="•"/>
              <a:defRPr/>
            </a:pPr>
            <a:endParaRPr lang="en-US" altLang="en-US" sz="1800" dirty="0" smtClean="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51203" name="Title 3"/>
          <p:cNvSpPr>
            <a:spLocks noGrp="1"/>
          </p:cNvSpPr>
          <p:nvPr>
            <p:ph type="title"/>
          </p:nvPr>
        </p:nvSpPr>
        <p:spPr>
          <a:xfrm>
            <a:off x="2305050" y="-41276"/>
            <a:ext cx="9132888" cy="685800"/>
          </a:xfrm>
        </p:spPr>
        <p:txBody>
          <a:bodyPr>
            <a:normAutofit/>
          </a:bodyPr>
          <a:lstStyle/>
          <a:p>
            <a:pPr marL="342900" indent="-342900">
              <a:defRPr/>
            </a:pPr>
            <a:r>
              <a:rPr lang="en-US" altLang="en-US" sz="2400" dirty="0" smtClean="0">
                <a:latin typeface="Arial" pitchFamily="34" charset="0"/>
                <a:ea typeface="ヒラギノ角ゴ Pro W3" charset="-128"/>
              </a:rPr>
              <a:t>What won’t the CLARREO Pathfinder do?</a:t>
            </a:r>
            <a:r>
              <a:rPr lang="en-US" altLang="en-US" sz="2400" i="1" dirty="0" smtClean="0">
                <a:latin typeface="Arial" pitchFamily="34" charset="0"/>
                <a:ea typeface="ヒラギノ角ゴ Pro W3" charset="-128"/>
              </a:rPr>
              <a:t> </a:t>
            </a:r>
          </a:p>
        </p:txBody>
      </p:sp>
      <p:sp>
        <p:nvSpPr>
          <p:cNvPr id="33797" name="Rectangle 12"/>
          <p:cNvSpPr>
            <a:spLocks noChangeArrowheads="1"/>
          </p:cNvSpPr>
          <p:nvPr/>
        </p:nvSpPr>
        <p:spPr bwMode="auto">
          <a:xfrm>
            <a:off x="-509016" y="6116999"/>
            <a:ext cx="9828720" cy="58477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6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Demonstrating calibration accuracy and </a:t>
            </a:r>
            <a:r>
              <a:rPr lang="en-US" altLang="en-US" sz="1600" b="1" dirty="0" err="1" smtClean="0">
                <a:solidFill>
                  <a:srgbClr val="FFFFFF"/>
                </a:solidFill>
                <a:latin typeface="Arial" panose="020B0604020202020204" pitchFamily="34" charset="0"/>
              </a:rPr>
              <a:t>intercalibration</a:t>
            </a:r>
            <a:r>
              <a:rPr lang="en-US" altLang="en-US" sz="16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 capability </a:t>
            </a:r>
          </a:p>
          <a:p>
            <a:pPr algn="ctr"/>
            <a:r>
              <a:rPr lang="en-US" altLang="en-US" sz="16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Key </a:t>
            </a:r>
            <a:r>
              <a:rPr lang="en-US" altLang="en-US" sz="1600" b="1" dirty="0">
                <a:solidFill>
                  <a:srgbClr val="FFFFFF"/>
                </a:solidFill>
                <a:latin typeface="Arial" panose="020B0604020202020204" pitchFamily="34" charset="0"/>
              </a:rPr>
              <a:t>s</a:t>
            </a:r>
            <a:r>
              <a:rPr lang="en-US" altLang="en-US" sz="16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teps </a:t>
            </a:r>
            <a:r>
              <a:rPr lang="en-US" altLang="en-US" sz="1600" b="1" dirty="0">
                <a:solidFill>
                  <a:srgbClr val="FFFFFF"/>
                </a:solidFill>
                <a:latin typeface="Arial" panose="020B0604020202020204" pitchFamily="34" charset="0"/>
              </a:rPr>
              <a:t>t</a:t>
            </a:r>
            <a:r>
              <a:rPr lang="en-US" altLang="en-US" sz="16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oward a full CLARREO mission</a:t>
            </a:r>
            <a:endParaRPr lang="en-US" altLang="en-US" sz="16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3799" name="Rectangle 14"/>
          <p:cNvSpPr>
            <a:spLocks noChangeArrowheads="1"/>
          </p:cNvSpPr>
          <p:nvPr/>
        </p:nvSpPr>
        <p:spPr bwMode="auto">
          <a:xfrm rot="10800000">
            <a:off x="0" y="644525"/>
            <a:ext cx="9144000" cy="46038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64000">
                <a:srgbClr val="0033CC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330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898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1346" y="2833510"/>
            <a:ext cx="6422366" cy="681487"/>
          </a:xfrm>
        </p:spPr>
        <p:txBody>
          <a:bodyPr/>
          <a:lstStyle/>
          <a:p>
            <a:r>
              <a:rPr lang="en-US" dirty="0" smtClean="0"/>
              <a:t>ISS Accommodation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87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LARREO IMR 11Oct10 dld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14132</TotalTime>
  <Words>1262</Words>
  <Application>Microsoft Macintosh PowerPoint</Application>
  <PresentationFormat>On-screen Show (4:3)</PresentationFormat>
  <Paragraphs>115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CLARREO IMR 11Oct10 dld</vt:lpstr>
      <vt:lpstr>CLARREO Pathfinder - Overview</vt:lpstr>
      <vt:lpstr>CLARREO Pathfinder on ISS (2020)</vt:lpstr>
      <vt:lpstr>CLARREO Pathfinder Mission Summary</vt:lpstr>
      <vt:lpstr>PowerPoint Presentation</vt:lpstr>
      <vt:lpstr>PowerPoint Presentation</vt:lpstr>
      <vt:lpstr>Mid-Term Impact (2-3 years)</vt:lpstr>
      <vt:lpstr>Longer Term Impact (4-5 years)</vt:lpstr>
      <vt:lpstr>What won’t the CLARREO Pathfinder do? </vt:lpstr>
      <vt:lpstr>ISS Accommodation Studies</vt:lpstr>
      <vt:lpstr>CLARREO Pathfinder Instruments</vt:lpstr>
      <vt:lpstr>PowerPoint Presentation</vt:lpstr>
      <vt:lpstr>Infrared Accuracy Validation</vt:lpstr>
      <vt:lpstr>Reflected Solar Accuracy Validation</vt:lpstr>
    </vt:vector>
  </TitlesOfParts>
  <Company>ODIN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alrichar</dc:creator>
  <cp:lastModifiedBy>Doelling, David Robert (LARC-E302)</cp:lastModifiedBy>
  <cp:revision>500</cp:revision>
  <cp:lastPrinted>2015-10-26T17:40:30Z</cp:lastPrinted>
  <dcterms:created xsi:type="dcterms:W3CDTF">2010-11-03T13:33:31Z</dcterms:created>
  <dcterms:modified xsi:type="dcterms:W3CDTF">2016-02-28T22:02:57Z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ject">
    <vt:lpwstr>CLARREO</vt:lpwstr>
  </property>
</Properties>
</file>