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550" r:id="rId2"/>
    <p:sldId id="572" r:id="rId3"/>
    <p:sldId id="581" r:id="rId4"/>
    <p:sldId id="567" r:id="rId5"/>
    <p:sldId id="571" r:id="rId6"/>
    <p:sldId id="568" r:id="rId7"/>
    <p:sldId id="578" r:id="rId8"/>
    <p:sldId id="574" r:id="rId9"/>
    <p:sldId id="579" r:id="rId10"/>
    <p:sldId id="5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4" autoAdjust="0"/>
    <p:restoredTop sz="88554" autoAdjust="0"/>
  </p:normalViewPr>
  <p:slideViewPr>
    <p:cSldViewPr snapToGrid="0">
      <p:cViewPr varScale="1">
        <p:scale>
          <a:sx n="60" d="100"/>
          <a:sy n="6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83196-91C6-455D-8476-A4E7D2571E8D}" type="datetimeFigureOut">
              <a:rPr lang="en-US" smtClean="0"/>
              <a:pPr/>
              <a:t>2/28/2016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2D2A-A77E-4C4C-BF93-2C1AB56A4A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0C874-DC3E-41CF-8959-FA5D4AA6928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CB8-83CF-477D-B6C5-7D1751316A3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CB8-83CF-477D-B6C5-7D1751316A3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CB8-83CF-477D-B6C5-7D1751316A3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5138" indent="-465138">
              <a:defRPr/>
            </a:lvl1pPr>
            <a:lvl2pPr marL="852488" indent="-395288">
              <a:defRPr/>
            </a:lvl2pPr>
            <a:lvl3pPr marL="1193800" indent="-341313">
              <a:defRPr/>
            </a:lvl3pPr>
            <a:lvl4pPr marL="1487488" indent="-293688">
              <a:defRPr/>
            </a:lvl4pPr>
            <a:lvl5pPr marL="1720850" indent="-2333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D324-F2BC-49F8-BC67-0932207C5B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4" descr="GSICS300px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286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468px-NOAA_logo.svg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2286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Lunar Radiance Calibration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X. Wu, F. Yu, and X. Shao</a:t>
            </a:r>
            <a:endParaRPr lang="en-US" dirty="0" smtClean="0"/>
          </a:p>
          <a:p>
            <a:r>
              <a:rPr lang="en-US" dirty="0" smtClean="0"/>
              <a:t>2016-02-29</a:t>
            </a:r>
          </a:p>
          <a:p>
            <a:r>
              <a:rPr lang="en-US" dirty="0" smtClean="0"/>
              <a:t>Introduction – details on Thursday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2016-02-29 </a:t>
            </a:r>
            <a:r>
              <a:rPr lang="en-US" dirty="0" smtClean="0"/>
              <a:t>Tsukuba </a:t>
            </a:r>
            <a:r>
              <a:rPr lang="en-US" dirty="0" smtClean="0"/>
              <a:t>Japan</a:t>
            </a:r>
            <a:endParaRPr lang="en-US" dirty="0" smtClean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GSICS Working Groups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483"/>
            <a:ext cx="8229600" cy="47060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Lunar radiance calibration primarily addresses the difficulty of determining lunar irradiance from GOES Imager.</a:t>
            </a:r>
          </a:p>
          <a:p>
            <a:pPr lvl="1"/>
            <a:r>
              <a:rPr lang="en-US" dirty="0" smtClean="0"/>
              <a:t>More applicable to AHI/ABI/AMI</a:t>
            </a:r>
          </a:p>
          <a:p>
            <a:pPr lvl="1"/>
            <a:r>
              <a:rPr lang="en-US" dirty="0" smtClean="0"/>
              <a:t>Also have other benefits</a:t>
            </a:r>
          </a:p>
          <a:p>
            <a:r>
              <a:rPr lang="en-US" dirty="0" smtClean="0"/>
              <a:t>Initial goal is to use it as a trending tool.</a:t>
            </a:r>
          </a:p>
          <a:p>
            <a:pPr lvl="1"/>
            <a:r>
              <a:rPr lang="en-US" dirty="0" smtClean="0"/>
              <a:t>Absolute calibration (i.e., SI traceable) and inter-calibration is possible.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Target selection has been nearly completed and presented to EUMETSAT Conference at Toulouse.</a:t>
            </a:r>
          </a:p>
          <a:p>
            <a:pPr lvl="1"/>
            <a:r>
              <a:rPr lang="en-US" dirty="0" smtClean="0"/>
              <a:t>Angle determination based on pattern recognition and coordinate rotation proves feasible and presented to SPIE at Toulouse. Expect improvement based on orbit parameters.</a:t>
            </a:r>
          </a:p>
          <a:p>
            <a:pPr lvl="1"/>
            <a:r>
              <a:rPr lang="en-US" dirty="0" smtClean="0"/>
              <a:t>BRDF determination is on-going. Expect collaboration with JMA (Visiting Scientist) and GSICS community.</a:t>
            </a:r>
          </a:p>
          <a:p>
            <a:r>
              <a:rPr lang="en-US" dirty="0" smtClean="0"/>
              <a:t>More details in 4h.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 GSICS WG Meeting, New Delhi, India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D324-F2BC-49F8-BC67-0932207C5B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Summary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Lunar Irradiance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6669" y="1371600"/>
            <a:ext cx="461665" cy="38783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Jinghua Tian, </a:t>
            </a:r>
            <a:r>
              <a:rPr lang="en-US" dirty="0" smtClean="0"/>
              <a:t>Amateur</a:t>
            </a:r>
            <a:r>
              <a:rPr lang="en-US" dirty="0" smtClean="0"/>
              <a:t> Photographer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5315826"/>
          <a:ext cx="8245366" cy="1119188"/>
        </p:xfrm>
        <a:graphic>
          <a:graphicData uri="http://schemas.openxmlformats.org/presentationml/2006/ole">
            <p:oleObj spid="_x0000_s128002" name="Equation" r:id="rId3" imgW="4305240" imgH="62208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2015-02-13 Tsukuba Japan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NOAA AIST JAXA JMA Lunar Cal Meeting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263" y="1592318"/>
            <a:ext cx="37521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Instrument response to known signals, in this case lunar irradiance.</a:t>
            </a:r>
            <a:endParaRPr lang="en-US" sz="4000" b="1" dirty="0"/>
          </a:p>
        </p:txBody>
      </p:sp>
      <p:sp>
        <p:nvSpPr>
          <p:cNvPr id="25" name="Rectangle 24"/>
          <p:cNvSpPr/>
          <p:nvPr/>
        </p:nvSpPr>
        <p:spPr>
          <a:xfrm>
            <a:off x="493984" y="5410199"/>
            <a:ext cx="15870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59875" y="5491656"/>
            <a:ext cx="160808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294993" y="5431220"/>
            <a:ext cx="2359572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785943" y="5289329"/>
            <a:ext cx="2948154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15" descr="Tian 2016-02-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87766" y="1355834"/>
            <a:ext cx="3673366" cy="39098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Lunar Irradiance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5" name="Content Placeholder 4" descr="FullMoon201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61640" y="1371601"/>
            <a:ext cx="3767959" cy="36733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200" y="1403132"/>
            <a:ext cx="461665" cy="36260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Gregory H. Revera via Wikimedia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5315826"/>
          <a:ext cx="8245366" cy="1119188"/>
        </p:xfrm>
        <a:graphic>
          <a:graphicData uri="http://schemas.openxmlformats.org/presentationml/2006/ole">
            <p:oleObj spid="_x0000_s141314" name="Equation" r:id="rId4" imgW="4305240" imgH="622080" progId="Equation.3">
              <p:embed/>
            </p:oleObj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2015-02-13 Tsukuba Japan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NOAA AIST JAXA JMA Lunar Cal Meeting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263" y="1592318"/>
            <a:ext cx="37521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Instrument response to known signals, in this case lunar irradiance.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F617-6E1F-4F48-BA95-1BFC788BBD6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07912" name="Rectangle 8"/>
          <p:cNvSpPr>
            <a:spLocks noChangeArrowheads="1"/>
          </p:cNvSpPr>
          <p:nvPr/>
        </p:nvSpPr>
        <p:spPr bwMode="auto">
          <a:xfrm>
            <a:off x="0" y="13192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5079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5000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45931" y="5912068"/>
            <a:ext cx="728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Accuracy is consistent</a:t>
            </a:r>
            <a:r>
              <a:rPr lang="en-US" dirty="0" smtClean="0"/>
              <a:t>, internally and with other methods.</a:t>
            </a:r>
          </a:p>
          <a:p>
            <a:pPr algn="ctr"/>
            <a:r>
              <a:rPr lang="en-US" dirty="0" smtClean="0"/>
              <a:t>But the precision is also consistently below expectation.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019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Initial Results of Lunar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2006-08-16 San Diego CA</a:t>
            </a:r>
            <a:endParaRPr lang="en-US" dirty="0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SPIE Earth Observation Systems XI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Uncertainty in Irradiance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372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lvl="0"/>
            <a:endParaRPr lang="en-US" i="1" dirty="0" smtClean="0">
              <a:solidFill>
                <a:srgbClr val="002060"/>
              </a:solidFill>
              <a:cs typeface="Arial" charset="0"/>
            </a:endParaRPr>
          </a:p>
          <a:p>
            <a:pPr lvl="0"/>
            <a:endParaRPr lang="en-US" i="1" dirty="0" smtClean="0">
              <a:solidFill>
                <a:srgbClr val="002060"/>
              </a:solidFill>
              <a:cs typeface="Arial" charset="0"/>
            </a:endParaRPr>
          </a:p>
          <a:p>
            <a:pPr lvl="0"/>
            <a:endParaRPr lang="en-US" i="1" dirty="0" smtClean="0">
              <a:solidFill>
                <a:srgbClr val="002060"/>
              </a:solidFill>
              <a:cs typeface="Arial" charset="0"/>
            </a:endParaRPr>
          </a:p>
          <a:p>
            <a:pPr lvl="0"/>
            <a:endParaRPr lang="en-US" i="1" dirty="0" smtClean="0">
              <a:solidFill>
                <a:srgbClr val="002060"/>
              </a:solidFill>
              <a:cs typeface="Arial" charset="0"/>
            </a:endParaRPr>
          </a:p>
          <a:p>
            <a:pPr lvl="0"/>
            <a:endParaRPr lang="en-US" b="1" i="1" dirty="0" smtClean="0">
              <a:solidFill>
                <a:srgbClr val="FF0000"/>
              </a:solidFill>
            </a:endParaRPr>
          </a:p>
          <a:p>
            <a:pPr lvl="0"/>
            <a:r>
              <a:rPr lang="en-US" b="1" i="1" dirty="0" smtClean="0">
                <a:solidFill>
                  <a:srgbClr val="663300"/>
                </a:solidFill>
              </a:rPr>
              <a:t>E</a:t>
            </a:r>
            <a:r>
              <a:rPr lang="en-US" b="1" i="1" baseline="-25000" dirty="0" smtClean="0">
                <a:solidFill>
                  <a:srgbClr val="663300"/>
                </a:solidFill>
              </a:rPr>
              <a:t>Lunar</a:t>
            </a:r>
            <a:r>
              <a:rPr lang="en-US" dirty="0" smtClean="0"/>
              <a:t>: Model uncertainty</a:t>
            </a:r>
          </a:p>
          <a:p>
            <a:pPr lvl="1"/>
            <a:r>
              <a:rPr lang="en-US" dirty="0" smtClean="0"/>
              <a:t>Accuracy (absolute): Discrepancy with MODIS &amp; SeaWiFS (5-10%)</a:t>
            </a:r>
          </a:p>
          <a:p>
            <a:pPr lvl="1"/>
            <a:r>
              <a:rPr lang="en-US" dirty="0" smtClean="0"/>
              <a:t>Precision (relative):</a:t>
            </a:r>
          </a:p>
          <a:p>
            <a:pPr lvl="2"/>
            <a:r>
              <a:rPr lang="en-US" dirty="0" smtClean="0"/>
              <a:t>Phase angle dependence (~3%)</a:t>
            </a:r>
          </a:p>
          <a:p>
            <a:pPr lvl="2"/>
            <a:r>
              <a:rPr lang="en-US" dirty="0" smtClean="0"/>
              <a:t>Libration (~2%)</a:t>
            </a:r>
          </a:p>
          <a:p>
            <a:pPr lvl="0"/>
            <a:r>
              <a:rPr lang="en-US" b="1" i="1" dirty="0" smtClean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b="1" i="1" baseline="-25000" dirty="0" smtClean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dirty="0" smtClean="0"/>
              <a:t>: Is over-sampling constant or known? </a:t>
            </a:r>
          </a:p>
          <a:p>
            <a:pPr lvl="0"/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b="1" i="1" baseline="30000" dirty="0" smtClean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dirty="0" smtClean="0"/>
              <a:t>: Which pixel is/isn’t the Moon?</a:t>
            </a:r>
          </a:p>
          <a:p>
            <a:pPr lvl="1"/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PSF</a:t>
            </a:r>
          </a:p>
          <a:p>
            <a:r>
              <a:rPr lang="en-US" b="1" i="1" dirty="0" smtClean="0">
                <a:solidFill>
                  <a:srgbClr val="008000"/>
                </a:solidFill>
                <a:cs typeface="Arial" charset="0"/>
              </a:rPr>
              <a:t>C</a:t>
            </a:r>
            <a:r>
              <a:rPr lang="en-US" b="1" i="1" baseline="-25000" dirty="0" smtClean="0">
                <a:solidFill>
                  <a:srgbClr val="008000"/>
                </a:solidFill>
                <a:cs typeface="Arial" charset="0"/>
              </a:rPr>
              <a:t>S</a:t>
            </a:r>
            <a:r>
              <a:rPr lang="en-US" dirty="0" smtClean="0"/>
              <a:t>: Space clamp and </a:t>
            </a:r>
            <a:r>
              <a:rPr lang="en-US" i="1" dirty="0" smtClean="0"/>
              <a:t>1/f</a:t>
            </a:r>
            <a:r>
              <a:rPr lang="en-US" dirty="0" smtClean="0"/>
              <a:t> noise</a:t>
            </a:r>
            <a:endParaRPr lang="en-US" i="1" baseline="-25000" dirty="0" smtClean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54519" y="1102656"/>
          <a:ext cx="3771900" cy="1789112"/>
        </p:xfrm>
        <a:graphic>
          <a:graphicData uri="http://schemas.openxmlformats.org/presentationml/2006/ole">
            <p:oleObj spid="_x0000_s126978" name="Equation" r:id="rId4" imgW="1257120" imgH="62208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2015-02-13 Tsukuba Japan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NOAA AIST JAXA JMA Lunar Cal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2DA8-923B-4E93-BB58-573784113B4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69353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569352" name="Picture 8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58913"/>
            <a:ext cx="3895725" cy="3216275"/>
          </a:xfrm>
          <a:prstGeom prst="rect">
            <a:avLst/>
          </a:prstGeom>
          <a:noFill/>
        </p:spPr>
      </p:pic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4414838" y="3449638"/>
            <a:ext cx="3127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69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3514725"/>
            <a:ext cx="4503737" cy="28003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rot="1485412">
            <a:off x="516099" y="1995127"/>
            <a:ext cx="3418753" cy="2271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Lunar vs. Space Pixels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58966" y="6495393"/>
            <a:ext cx="3639207" cy="362607"/>
          </a:xfrm>
        </p:spPr>
        <p:txBody>
          <a:bodyPr/>
          <a:lstStyle/>
          <a:p>
            <a:r>
              <a:rPr lang="en-US" dirty="0" smtClean="0"/>
              <a:t>Pre-Conference Workshop on Lunar Calibration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2006-10-02 Logan 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2DA8-923B-4E93-BB58-573784113B4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69353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4414838" y="3449638"/>
            <a:ext cx="3127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  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Desert 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0" name="Picture 31" descr="x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3507"/>
            <a:ext cx="4485290" cy="5804493"/>
          </a:xfrm>
          <a:prstGeom prst="rect">
            <a:avLst/>
          </a:prstGeom>
          <a:noFill/>
        </p:spPr>
      </p:pic>
      <p:pic>
        <p:nvPicPr>
          <p:cNvPr id="13" name="Picture 4" descr="g8_iss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869" y="1757857"/>
            <a:ext cx="4947590" cy="3823138"/>
          </a:xfrm>
          <a:prstGeom prst="rect">
            <a:avLst/>
          </a:prstGeom>
          <a:noFill/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2004-08-24 Logan UT</a:t>
            </a:r>
            <a:endParaRPr lang="en-US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Calibration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 descr="Lunar_libration_with_phase_Oct_2007_450px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0338" y="1715295"/>
            <a:ext cx="4286250" cy="4295775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Difficulties for </a:t>
            </a:r>
            <a:br>
              <a:rPr lang="en-US" sz="2800" b="1" dirty="0" smtClean="0">
                <a:solidFill>
                  <a:srgbClr val="000099"/>
                </a:solidFill>
              </a:rPr>
            </a:br>
            <a:r>
              <a:rPr lang="en-US" sz="2800" b="1" dirty="0" smtClean="0">
                <a:solidFill>
                  <a:srgbClr val="000099"/>
                </a:solidFill>
              </a:rPr>
              <a:t>Lunar 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8649" y="1781504"/>
            <a:ext cx="3405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Select Targets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Compute Angles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Determine BRDF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2016-02-29 </a:t>
            </a:r>
            <a:r>
              <a:rPr lang="en-US" dirty="0" smtClean="0"/>
              <a:t>Tsukuba </a:t>
            </a:r>
            <a:r>
              <a:rPr lang="en-US" dirty="0" smtClean="0"/>
              <a:t>Japan</a:t>
            </a:r>
            <a:endParaRPr lang="en-US" dirty="0" smtClean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GSICS Working Groups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 descr="Lunar_libration_with_phase_Oct_2007_450px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20338" y="1715295"/>
            <a:ext cx="4286250" cy="4295775"/>
          </a:xfr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Progress Since 2014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5228" y="1198180"/>
            <a:ext cx="35787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Select Targets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Comparison of A New Lunar Radiometric Model based on SELENE/SP with Satellite Observing Lunar Images. </a:t>
            </a:r>
            <a:r>
              <a:rPr lang="en-US" sz="2000" dirty="0" smtClean="0"/>
              <a:t>Kouyama, T.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Y. Ishihara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R. Nakamura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S. Tsuchida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T. Matsunaga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F. Sakuma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, Y. Yokota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and S. Yamamoto</a:t>
            </a:r>
            <a:r>
              <a:rPr lang="en-US" sz="2000" baseline="30000" dirty="0" smtClean="0"/>
              <a:t>3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Compute Angles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914400" lvl="1" indent="-457200"/>
            <a:r>
              <a:rPr lang="en-US" sz="2000" dirty="0" smtClean="0"/>
              <a:t>Astronomer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Determine BRDF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800100" lvl="1" indent="-342900"/>
            <a:r>
              <a:rPr lang="en-US" sz="2000" dirty="0" smtClean="0"/>
              <a:t>SELENE/SP</a:t>
            </a:r>
            <a:endParaRPr lang="en-US" sz="2000" dirty="0" smtClean="0"/>
          </a:p>
          <a:p>
            <a:pPr marL="800100" lvl="1" indent="-342900"/>
            <a:r>
              <a:rPr lang="en-US" sz="2000" dirty="0" smtClean="0"/>
              <a:t>PLEIADES</a:t>
            </a:r>
            <a:endParaRPr lang="en-US" sz="2000" dirty="0" smtClean="0"/>
          </a:p>
          <a:p>
            <a:pPr marL="800100" lvl="1" indent="-342900"/>
            <a:r>
              <a:rPr lang="en-US" sz="2000" dirty="0" smtClean="0"/>
              <a:t>AHI/ABI</a:t>
            </a:r>
            <a:endParaRPr lang="en-US" sz="2000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GSICS Working Groups Meeting</a:t>
            </a:r>
            <a:endParaRPr lang="en-US" dirty="0"/>
          </a:p>
        </p:txBody>
      </p:sp>
      <p:sp>
        <p:nvSpPr>
          <p:cNvPr id="10" name="Date Placeholder 6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2016-02-29 Tsukuba Japan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431</Words>
  <Application>Microsoft Office PowerPoint</Application>
  <PresentationFormat>On-screen Show (4:3)</PresentationFormat>
  <Paragraphs>90</Paragraphs>
  <Slides>10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Microsoft Equation 3.0</vt:lpstr>
      <vt:lpstr>Equation</vt:lpstr>
      <vt:lpstr>Lunar Radiance Calibration </vt:lpstr>
      <vt:lpstr>Lunar Irradiance Calibration</vt:lpstr>
      <vt:lpstr>Lunar Irradiance Calibration</vt:lpstr>
      <vt:lpstr>Initial Results of Lunar Calibration</vt:lpstr>
      <vt:lpstr>Uncertainty in Irradiance Calibration</vt:lpstr>
      <vt:lpstr>Lunar vs. Space Pixels</vt:lpstr>
      <vt:lpstr>Desert Radiance Calibration</vt:lpstr>
      <vt:lpstr>Difficulties for  Lunar Radiance Calibration</vt:lpstr>
      <vt:lpstr>Progress Since 2014</vt:lpstr>
      <vt:lpstr>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 Combined Method</dc:title>
  <dc:subject>GSICS</dc:subject>
  <dc:creator>Xiangqian Wu</dc:creator>
  <cp:lastModifiedBy>xiangqian.wu</cp:lastModifiedBy>
  <cp:revision>74</cp:revision>
  <dcterms:created xsi:type="dcterms:W3CDTF">2015-01-30T12:23:44Z</dcterms:created>
  <dcterms:modified xsi:type="dcterms:W3CDTF">2016-02-28T20:09:29Z</dcterms:modified>
</cp:coreProperties>
</file>