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8" r:id="rId2"/>
    <p:sldId id="308" r:id="rId3"/>
    <p:sldId id="259" r:id="rId4"/>
    <p:sldId id="260" r:id="rId5"/>
    <p:sldId id="261" r:id="rId6"/>
    <p:sldId id="312" r:id="rId7"/>
    <p:sldId id="297" r:id="rId8"/>
    <p:sldId id="311" r:id="rId9"/>
    <p:sldId id="314" r:id="rId10"/>
    <p:sldId id="295" r:id="rId11"/>
    <p:sldId id="289" r:id="rId12"/>
    <p:sldId id="315" r:id="rId13"/>
    <p:sldId id="290" r:id="rId14"/>
    <p:sldId id="299" r:id="rId15"/>
    <p:sldId id="309" r:id="rId16"/>
    <p:sldId id="300" r:id="rId17"/>
    <p:sldId id="301" r:id="rId18"/>
    <p:sldId id="302" r:id="rId19"/>
    <p:sldId id="303" r:id="rId20"/>
    <p:sldId id="313" r:id="rId21"/>
    <p:sldId id="273" r:id="rId22"/>
    <p:sldId id="304" r:id="rId23"/>
    <p:sldId id="281" r:id="rId24"/>
    <p:sldId id="276" r:id="rId25"/>
    <p:sldId id="277" r:id="rId26"/>
    <p:sldId id="280" r:id="rId27"/>
    <p:sldId id="316" r:id="rId28"/>
    <p:sldId id="294" r:id="rId29"/>
    <p:sldId id="283" r:id="rId30"/>
    <p:sldId id="286" r:id="rId31"/>
    <p:sldId id="288" r:id="rId32"/>
    <p:sldId id="287" r:id="rId33"/>
    <p:sldId id="292" r:id="rId34"/>
    <p:sldId id="279" r:id="rId35"/>
    <p:sldId id="284" r:id="rId3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71" autoAdjust="0"/>
  </p:normalViewPr>
  <p:slideViewPr>
    <p:cSldViewPr snapToGrid="0" showGuides="1">
      <p:cViewPr>
        <p:scale>
          <a:sx n="50" d="100"/>
          <a:sy n="50" d="100"/>
        </p:scale>
        <p:origin x="1040" y="112"/>
      </p:cViewPr>
      <p:guideLst>
        <p:guide orient="horz" pos="2160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\DATA\ASTER_LunaCal\BandResponse\vni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002405949256338E-2"/>
          <c:y val="5.1400554097404488E-2"/>
          <c:w val="0.86805293088363966"/>
          <c:h val="0.8326195683872849"/>
        </c:manualLayout>
      </c:layout>
      <c:scatterChart>
        <c:scatterStyle val="lineMarker"/>
        <c:varyColors val="0"/>
        <c:ser>
          <c:idx val="0"/>
          <c:order val="0"/>
          <c:tx>
            <c:strRef>
              <c:f>vnir!$A$2</c:f>
              <c:strCache>
                <c:ptCount val="1"/>
                <c:pt idx="0">
                  <c:v>Band 1</c:v>
                </c:pt>
              </c:strCache>
            </c:strRef>
          </c:tx>
          <c:marker>
            <c:symbol val="none"/>
          </c:marker>
          <c:xVal>
            <c:numRef>
              <c:f>vnir!$A$5:$A$56</c:f>
              <c:numCache>
                <c:formatCode>General</c:formatCode>
                <c:ptCount val="52"/>
                <c:pt idx="0">
                  <c:v>0.48</c:v>
                </c:pt>
                <c:pt idx="1">
                  <c:v>0.48399999999999999</c:v>
                </c:pt>
                <c:pt idx="2">
                  <c:v>0.48799999999999999</c:v>
                </c:pt>
                <c:pt idx="3">
                  <c:v>0.49199999999999999</c:v>
                </c:pt>
                <c:pt idx="4">
                  <c:v>0.496</c:v>
                </c:pt>
                <c:pt idx="5">
                  <c:v>0.5</c:v>
                </c:pt>
                <c:pt idx="6">
                  <c:v>0.504</c:v>
                </c:pt>
                <c:pt idx="7">
                  <c:v>0.50800000000000001</c:v>
                </c:pt>
                <c:pt idx="8">
                  <c:v>0.51200000000000001</c:v>
                </c:pt>
                <c:pt idx="9">
                  <c:v>0.51600000000000001</c:v>
                </c:pt>
                <c:pt idx="10">
                  <c:v>0.52</c:v>
                </c:pt>
                <c:pt idx="11">
                  <c:v>0.52400000000000002</c:v>
                </c:pt>
                <c:pt idx="12">
                  <c:v>0.52800000000000002</c:v>
                </c:pt>
                <c:pt idx="13">
                  <c:v>0.53200000000000003</c:v>
                </c:pt>
                <c:pt idx="14">
                  <c:v>0.53600000000000003</c:v>
                </c:pt>
                <c:pt idx="15">
                  <c:v>0.54</c:v>
                </c:pt>
                <c:pt idx="16">
                  <c:v>0.54400000000000004</c:v>
                </c:pt>
                <c:pt idx="17">
                  <c:v>0.54800000000000004</c:v>
                </c:pt>
                <c:pt idx="18">
                  <c:v>0.55200000000000005</c:v>
                </c:pt>
                <c:pt idx="19">
                  <c:v>0.55600000000000005</c:v>
                </c:pt>
                <c:pt idx="20">
                  <c:v>0.56000000000000005</c:v>
                </c:pt>
                <c:pt idx="21">
                  <c:v>0.56399999999999995</c:v>
                </c:pt>
                <c:pt idx="22">
                  <c:v>0.56799999999999995</c:v>
                </c:pt>
                <c:pt idx="23">
                  <c:v>0.57199999999999995</c:v>
                </c:pt>
                <c:pt idx="24">
                  <c:v>0.57599999999999996</c:v>
                </c:pt>
                <c:pt idx="25">
                  <c:v>0.57999999999999996</c:v>
                </c:pt>
                <c:pt idx="26">
                  <c:v>0.58399999999999996</c:v>
                </c:pt>
                <c:pt idx="27">
                  <c:v>0.58799999999999997</c:v>
                </c:pt>
                <c:pt idx="28">
                  <c:v>0.59199999999999997</c:v>
                </c:pt>
                <c:pt idx="29">
                  <c:v>0.59599999999999997</c:v>
                </c:pt>
                <c:pt idx="30">
                  <c:v>0.6</c:v>
                </c:pt>
                <c:pt idx="31">
                  <c:v>0.60399999999999998</c:v>
                </c:pt>
                <c:pt idx="32">
                  <c:v>0.60799999999999998</c:v>
                </c:pt>
                <c:pt idx="33">
                  <c:v>0.61199999999999999</c:v>
                </c:pt>
                <c:pt idx="34">
                  <c:v>0.61599999999999999</c:v>
                </c:pt>
                <c:pt idx="35">
                  <c:v>0.62</c:v>
                </c:pt>
                <c:pt idx="36">
                  <c:v>0.624</c:v>
                </c:pt>
                <c:pt idx="37">
                  <c:v>0.628</c:v>
                </c:pt>
                <c:pt idx="38">
                  <c:v>0.63200000000000001</c:v>
                </c:pt>
                <c:pt idx="39">
                  <c:v>0.63600000000000001</c:v>
                </c:pt>
                <c:pt idx="40">
                  <c:v>0.64</c:v>
                </c:pt>
                <c:pt idx="41">
                  <c:v>0.64400000000000002</c:v>
                </c:pt>
                <c:pt idx="42">
                  <c:v>0.65</c:v>
                </c:pt>
                <c:pt idx="43">
                  <c:v>0.66</c:v>
                </c:pt>
                <c:pt idx="44">
                  <c:v>0.67</c:v>
                </c:pt>
                <c:pt idx="45">
                  <c:v>0.68</c:v>
                </c:pt>
                <c:pt idx="46">
                  <c:v>0.69</c:v>
                </c:pt>
                <c:pt idx="47">
                  <c:v>0.7</c:v>
                </c:pt>
                <c:pt idx="48">
                  <c:v>0.71</c:v>
                </c:pt>
                <c:pt idx="49">
                  <c:v>0.72</c:v>
                </c:pt>
                <c:pt idx="50">
                  <c:v>0.73</c:v>
                </c:pt>
                <c:pt idx="51">
                  <c:v>0.74</c:v>
                </c:pt>
              </c:numCache>
            </c:numRef>
          </c:xVal>
          <c:yVal>
            <c:numRef>
              <c:f>vnir!$B$5:$B$56</c:f>
              <c:numCache>
                <c:formatCode>General</c:formatCode>
                <c:ptCount val="52"/>
                <c:pt idx="0">
                  <c:v>0</c:v>
                </c:pt>
                <c:pt idx="1">
                  <c:v>6.8999999999999999E-3</c:v>
                </c:pt>
                <c:pt idx="2">
                  <c:v>7.7999999999999996E-3</c:v>
                </c:pt>
                <c:pt idx="3">
                  <c:v>7.3000000000000001E-3</c:v>
                </c:pt>
                <c:pt idx="4">
                  <c:v>1.0699999999999999E-2</c:v>
                </c:pt>
                <c:pt idx="5">
                  <c:v>5.8000000000000003E-2</c:v>
                </c:pt>
                <c:pt idx="6">
                  <c:v>0.125</c:v>
                </c:pt>
                <c:pt idx="7">
                  <c:v>0.29110000000000003</c:v>
                </c:pt>
                <c:pt idx="8">
                  <c:v>0.45669999999999999</c:v>
                </c:pt>
                <c:pt idx="9">
                  <c:v>0.67169999999999996</c:v>
                </c:pt>
                <c:pt idx="10">
                  <c:v>0.83919999999999995</c:v>
                </c:pt>
                <c:pt idx="11">
                  <c:v>0.93810000000000004</c:v>
                </c:pt>
                <c:pt idx="12">
                  <c:v>0.99060000000000004</c:v>
                </c:pt>
                <c:pt idx="13">
                  <c:v>1</c:v>
                </c:pt>
                <c:pt idx="14">
                  <c:v>0.96619999999999995</c:v>
                </c:pt>
                <c:pt idx="15">
                  <c:v>0.89</c:v>
                </c:pt>
                <c:pt idx="16">
                  <c:v>0.876</c:v>
                </c:pt>
                <c:pt idx="17">
                  <c:v>0.89590000000000003</c:v>
                </c:pt>
                <c:pt idx="18">
                  <c:v>0.90290000000000004</c:v>
                </c:pt>
                <c:pt idx="19">
                  <c:v>0.92630000000000001</c:v>
                </c:pt>
                <c:pt idx="20">
                  <c:v>0.91839999999999999</c:v>
                </c:pt>
                <c:pt idx="21">
                  <c:v>0.93869999999999998</c:v>
                </c:pt>
                <c:pt idx="22">
                  <c:v>0.95009999999999994</c:v>
                </c:pt>
                <c:pt idx="23">
                  <c:v>0.95399999999999996</c:v>
                </c:pt>
                <c:pt idx="24">
                  <c:v>0.96060000000000001</c:v>
                </c:pt>
                <c:pt idx="25">
                  <c:v>0.95279999999999998</c:v>
                </c:pt>
                <c:pt idx="26">
                  <c:v>0.90580000000000005</c:v>
                </c:pt>
                <c:pt idx="27">
                  <c:v>0.86870000000000003</c:v>
                </c:pt>
                <c:pt idx="28">
                  <c:v>0.77400000000000002</c:v>
                </c:pt>
                <c:pt idx="29">
                  <c:v>0.67949999999999999</c:v>
                </c:pt>
                <c:pt idx="30">
                  <c:v>0.52059999999999995</c:v>
                </c:pt>
                <c:pt idx="31">
                  <c:v>0.29720000000000002</c:v>
                </c:pt>
                <c:pt idx="32">
                  <c:v>0.151</c:v>
                </c:pt>
                <c:pt idx="33">
                  <c:v>9.1800000000000007E-2</c:v>
                </c:pt>
                <c:pt idx="34">
                  <c:v>5.1999999999999998E-2</c:v>
                </c:pt>
                <c:pt idx="35">
                  <c:v>3.5499999999999997E-2</c:v>
                </c:pt>
                <c:pt idx="36">
                  <c:v>9.7999999999999997E-3</c:v>
                </c:pt>
                <c:pt idx="37">
                  <c:v>4.5999999999999999E-3</c:v>
                </c:pt>
                <c:pt idx="38">
                  <c:v>3.7000000000000002E-3</c:v>
                </c:pt>
                <c:pt idx="39">
                  <c:v>5.5999999999999999E-3</c:v>
                </c:pt>
                <c:pt idx="40">
                  <c:v>3.7000000000000002E-3</c:v>
                </c:pt>
                <c:pt idx="41">
                  <c:v>1.4E-3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vnir!$C$2</c:f>
              <c:strCache>
                <c:ptCount val="1"/>
                <c:pt idx="0">
                  <c:v>Band 2</c:v>
                </c:pt>
              </c:strCache>
            </c:strRef>
          </c:tx>
          <c:marker>
            <c:symbol val="none"/>
          </c:marker>
          <c:xVal>
            <c:numRef>
              <c:f>vnir!$C$5:$C$56</c:f>
              <c:numCache>
                <c:formatCode>General</c:formatCode>
                <c:ptCount val="52"/>
                <c:pt idx="0">
                  <c:v>0.59</c:v>
                </c:pt>
                <c:pt idx="1">
                  <c:v>0.59299999999999997</c:v>
                </c:pt>
                <c:pt idx="2">
                  <c:v>0.59599999999999997</c:v>
                </c:pt>
                <c:pt idx="3">
                  <c:v>0.59899999999999998</c:v>
                </c:pt>
                <c:pt idx="4">
                  <c:v>0.60199999999999998</c:v>
                </c:pt>
                <c:pt idx="5">
                  <c:v>0.60499999999999998</c:v>
                </c:pt>
                <c:pt idx="6">
                  <c:v>0.60799999999999998</c:v>
                </c:pt>
                <c:pt idx="7">
                  <c:v>0.61099999999999999</c:v>
                </c:pt>
                <c:pt idx="8">
                  <c:v>0.61399999999999999</c:v>
                </c:pt>
                <c:pt idx="9">
                  <c:v>0.61699999999999999</c:v>
                </c:pt>
                <c:pt idx="10">
                  <c:v>0.62</c:v>
                </c:pt>
                <c:pt idx="11">
                  <c:v>0.623</c:v>
                </c:pt>
                <c:pt idx="12">
                  <c:v>0.626</c:v>
                </c:pt>
                <c:pt idx="13">
                  <c:v>0.629</c:v>
                </c:pt>
                <c:pt idx="14">
                  <c:v>0.63200000000000001</c:v>
                </c:pt>
                <c:pt idx="15">
                  <c:v>0.63500000000000001</c:v>
                </c:pt>
                <c:pt idx="16">
                  <c:v>0.63800000000000001</c:v>
                </c:pt>
                <c:pt idx="17">
                  <c:v>0.64100000000000001</c:v>
                </c:pt>
                <c:pt idx="18">
                  <c:v>0.64400000000000002</c:v>
                </c:pt>
                <c:pt idx="19">
                  <c:v>0.64700000000000002</c:v>
                </c:pt>
                <c:pt idx="20">
                  <c:v>0.65</c:v>
                </c:pt>
                <c:pt idx="21">
                  <c:v>0.65300000000000002</c:v>
                </c:pt>
                <c:pt idx="22">
                  <c:v>0.65600000000000003</c:v>
                </c:pt>
                <c:pt idx="23">
                  <c:v>0.65900000000000003</c:v>
                </c:pt>
                <c:pt idx="24">
                  <c:v>0.66200000000000003</c:v>
                </c:pt>
                <c:pt idx="25">
                  <c:v>0.66500000000000004</c:v>
                </c:pt>
                <c:pt idx="26">
                  <c:v>0.66800000000000004</c:v>
                </c:pt>
                <c:pt idx="27">
                  <c:v>0.67100000000000004</c:v>
                </c:pt>
                <c:pt idx="28">
                  <c:v>0.67400000000000004</c:v>
                </c:pt>
                <c:pt idx="29">
                  <c:v>0.67700000000000005</c:v>
                </c:pt>
                <c:pt idx="30">
                  <c:v>0.68</c:v>
                </c:pt>
                <c:pt idx="31">
                  <c:v>0.68300000000000005</c:v>
                </c:pt>
                <c:pt idx="32">
                  <c:v>0.68600000000000005</c:v>
                </c:pt>
                <c:pt idx="33">
                  <c:v>0.68899999999999995</c:v>
                </c:pt>
                <c:pt idx="34">
                  <c:v>0.69199999999999995</c:v>
                </c:pt>
                <c:pt idx="35">
                  <c:v>0.69499999999999995</c:v>
                </c:pt>
                <c:pt idx="36">
                  <c:v>0.69799999999999995</c:v>
                </c:pt>
                <c:pt idx="37">
                  <c:v>0.70099999999999996</c:v>
                </c:pt>
                <c:pt idx="38">
                  <c:v>0.70399999999999996</c:v>
                </c:pt>
                <c:pt idx="39">
                  <c:v>0.70699999999999996</c:v>
                </c:pt>
                <c:pt idx="40">
                  <c:v>0.71</c:v>
                </c:pt>
                <c:pt idx="41">
                  <c:v>0.71299999999999997</c:v>
                </c:pt>
                <c:pt idx="42">
                  <c:v>0.71599999999999997</c:v>
                </c:pt>
                <c:pt idx="43">
                  <c:v>0.71899999999999997</c:v>
                </c:pt>
                <c:pt idx="44">
                  <c:v>0.72199999999999998</c:v>
                </c:pt>
                <c:pt idx="45">
                  <c:v>0.72499999999999998</c:v>
                </c:pt>
                <c:pt idx="46">
                  <c:v>0.72799999999999998</c:v>
                </c:pt>
                <c:pt idx="47">
                  <c:v>0.73099999999999998</c:v>
                </c:pt>
                <c:pt idx="48">
                  <c:v>0.74</c:v>
                </c:pt>
                <c:pt idx="49">
                  <c:v>0.75</c:v>
                </c:pt>
                <c:pt idx="50">
                  <c:v>0.76</c:v>
                </c:pt>
                <c:pt idx="51">
                  <c:v>0.77</c:v>
                </c:pt>
              </c:numCache>
            </c:numRef>
          </c:xVal>
          <c:yVal>
            <c:numRef>
              <c:f>vnir!$D$5:$D$56</c:f>
              <c:numCache>
                <c:formatCode>General</c:formatCode>
                <c:ptCount val="52"/>
                <c:pt idx="0">
                  <c:v>3.8E-3</c:v>
                </c:pt>
                <c:pt idx="1">
                  <c:v>3.2000000000000002E-3</c:v>
                </c:pt>
                <c:pt idx="2">
                  <c:v>0</c:v>
                </c:pt>
                <c:pt idx="3">
                  <c:v>1.9E-3</c:v>
                </c:pt>
                <c:pt idx="4">
                  <c:v>3.0999999999999999E-3</c:v>
                </c:pt>
                <c:pt idx="5">
                  <c:v>5.9999999999999995E-4</c:v>
                </c:pt>
                <c:pt idx="6">
                  <c:v>5.0000000000000001E-3</c:v>
                </c:pt>
                <c:pt idx="7">
                  <c:v>4.8999999999999998E-3</c:v>
                </c:pt>
                <c:pt idx="8">
                  <c:v>1.8E-3</c:v>
                </c:pt>
                <c:pt idx="9">
                  <c:v>1.3599999999999999E-2</c:v>
                </c:pt>
                <c:pt idx="10">
                  <c:v>0</c:v>
                </c:pt>
                <c:pt idx="11">
                  <c:v>0.15290000000000001</c:v>
                </c:pt>
                <c:pt idx="12">
                  <c:v>0.34289999999999998</c:v>
                </c:pt>
                <c:pt idx="13">
                  <c:v>0.5998</c:v>
                </c:pt>
                <c:pt idx="14">
                  <c:v>0.8024</c:v>
                </c:pt>
                <c:pt idx="15">
                  <c:v>0.97089999999999999</c:v>
                </c:pt>
                <c:pt idx="16">
                  <c:v>1</c:v>
                </c:pt>
                <c:pt idx="17">
                  <c:v>0.9758</c:v>
                </c:pt>
                <c:pt idx="18">
                  <c:v>0.96960000000000002</c:v>
                </c:pt>
                <c:pt idx="19">
                  <c:v>0.97499999999999998</c:v>
                </c:pt>
                <c:pt idx="20">
                  <c:v>0.94299999999999995</c:v>
                </c:pt>
                <c:pt idx="21">
                  <c:v>0.90769999999999995</c:v>
                </c:pt>
                <c:pt idx="22">
                  <c:v>0.93959999999999999</c:v>
                </c:pt>
                <c:pt idx="23">
                  <c:v>0.94259999999999999</c:v>
                </c:pt>
                <c:pt idx="24">
                  <c:v>0.92259999999999998</c:v>
                </c:pt>
                <c:pt idx="25">
                  <c:v>0.91</c:v>
                </c:pt>
                <c:pt idx="26">
                  <c:v>0.89349999999999996</c:v>
                </c:pt>
                <c:pt idx="27">
                  <c:v>0.8427</c:v>
                </c:pt>
                <c:pt idx="28">
                  <c:v>0.80310000000000004</c:v>
                </c:pt>
                <c:pt idx="29">
                  <c:v>0.79169999999999996</c:v>
                </c:pt>
                <c:pt idx="30">
                  <c:v>0.7702</c:v>
                </c:pt>
                <c:pt idx="31">
                  <c:v>0.74870000000000003</c:v>
                </c:pt>
                <c:pt idx="32">
                  <c:v>0.66190000000000004</c:v>
                </c:pt>
                <c:pt idx="33">
                  <c:v>0.5544</c:v>
                </c:pt>
                <c:pt idx="34">
                  <c:v>0.45960000000000001</c:v>
                </c:pt>
                <c:pt idx="35">
                  <c:v>0.42580000000000001</c:v>
                </c:pt>
                <c:pt idx="36">
                  <c:v>0.37080000000000002</c:v>
                </c:pt>
                <c:pt idx="37">
                  <c:v>0.29909999999999998</c:v>
                </c:pt>
                <c:pt idx="38">
                  <c:v>0.21659999999999999</c:v>
                </c:pt>
                <c:pt idx="39">
                  <c:v>0.12470000000000001</c:v>
                </c:pt>
                <c:pt idx="40">
                  <c:v>6.2300000000000001E-2</c:v>
                </c:pt>
                <c:pt idx="41">
                  <c:v>4.4200000000000003E-2</c:v>
                </c:pt>
                <c:pt idx="42">
                  <c:v>2.8000000000000001E-2</c:v>
                </c:pt>
                <c:pt idx="43">
                  <c:v>1.18E-2</c:v>
                </c:pt>
                <c:pt idx="44">
                  <c:v>1.0500000000000001E-2</c:v>
                </c:pt>
                <c:pt idx="45">
                  <c:v>5.4000000000000003E-3</c:v>
                </c:pt>
                <c:pt idx="46">
                  <c:v>4.1000000000000003E-3</c:v>
                </c:pt>
                <c:pt idx="47">
                  <c:v>6.9999999999999999E-4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vnir!$E$2</c:f>
              <c:strCache>
                <c:ptCount val="1"/>
                <c:pt idx="0">
                  <c:v>Band 3N</c:v>
                </c:pt>
              </c:strCache>
            </c:strRef>
          </c:tx>
          <c:marker>
            <c:symbol val="none"/>
          </c:marker>
          <c:xVal>
            <c:numRef>
              <c:f>vnir!$E$5:$E$56</c:f>
              <c:numCache>
                <c:formatCode>General</c:formatCode>
                <c:ptCount val="52"/>
                <c:pt idx="0">
                  <c:v>0.72</c:v>
                </c:pt>
                <c:pt idx="1">
                  <c:v>0.72399999999999998</c:v>
                </c:pt>
                <c:pt idx="2">
                  <c:v>0.72799999999999998</c:v>
                </c:pt>
                <c:pt idx="3">
                  <c:v>0.73199999999999998</c:v>
                </c:pt>
                <c:pt idx="4">
                  <c:v>0.73599999999999999</c:v>
                </c:pt>
                <c:pt idx="5">
                  <c:v>0.74</c:v>
                </c:pt>
                <c:pt idx="6">
                  <c:v>0.74399999999999999</c:v>
                </c:pt>
                <c:pt idx="7">
                  <c:v>0.748</c:v>
                </c:pt>
                <c:pt idx="8">
                  <c:v>0.752</c:v>
                </c:pt>
                <c:pt idx="9">
                  <c:v>0.75600000000000001</c:v>
                </c:pt>
                <c:pt idx="10">
                  <c:v>0.76</c:v>
                </c:pt>
                <c:pt idx="11">
                  <c:v>0.76400000000000001</c:v>
                </c:pt>
                <c:pt idx="12">
                  <c:v>0.76800000000000002</c:v>
                </c:pt>
                <c:pt idx="13">
                  <c:v>0.77200000000000002</c:v>
                </c:pt>
                <c:pt idx="14">
                  <c:v>0.77600000000000002</c:v>
                </c:pt>
                <c:pt idx="15">
                  <c:v>0.78</c:v>
                </c:pt>
                <c:pt idx="16">
                  <c:v>0.78400000000000003</c:v>
                </c:pt>
                <c:pt idx="17">
                  <c:v>0.78800000000000003</c:v>
                </c:pt>
                <c:pt idx="18">
                  <c:v>0.79200000000000004</c:v>
                </c:pt>
                <c:pt idx="19">
                  <c:v>0.79600000000000004</c:v>
                </c:pt>
                <c:pt idx="20">
                  <c:v>0.8</c:v>
                </c:pt>
                <c:pt idx="21">
                  <c:v>0.80400000000000005</c:v>
                </c:pt>
                <c:pt idx="22">
                  <c:v>0.80800000000000005</c:v>
                </c:pt>
                <c:pt idx="23">
                  <c:v>0.81200000000000006</c:v>
                </c:pt>
                <c:pt idx="24">
                  <c:v>0.81599999999999995</c:v>
                </c:pt>
                <c:pt idx="25">
                  <c:v>0.82</c:v>
                </c:pt>
                <c:pt idx="26">
                  <c:v>0.82399999999999995</c:v>
                </c:pt>
                <c:pt idx="27">
                  <c:v>0.82799999999999996</c:v>
                </c:pt>
                <c:pt idx="28">
                  <c:v>0.83199999999999996</c:v>
                </c:pt>
                <c:pt idx="29">
                  <c:v>0.83599999999999997</c:v>
                </c:pt>
                <c:pt idx="30">
                  <c:v>0.84</c:v>
                </c:pt>
                <c:pt idx="31">
                  <c:v>0.84399999999999997</c:v>
                </c:pt>
                <c:pt idx="32">
                  <c:v>0.84799999999999998</c:v>
                </c:pt>
                <c:pt idx="33">
                  <c:v>0.85199999999999998</c:v>
                </c:pt>
                <c:pt idx="34">
                  <c:v>0.85599999999999998</c:v>
                </c:pt>
                <c:pt idx="35">
                  <c:v>0.86</c:v>
                </c:pt>
                <c:pt idx="36">
                  <c:v>0.86399999999999999</c:v>
                </c:pt>
                <c:pt idx="37">
                  <c:v>0.86799999999999999</c:v>
                </c:pt>
                <c:pt idx="38">
                  <c:v>0.872</c:v>
                </c:pt>
                <c:pt idx="39">
                  <c:v>0.876</c:v>
                </c:pt>
                <c:pt idx="40">
                  <c:v>0.88</c:v>
                </c:pt>
                <c:pt idx="41">
                  <c:v>0.88400000000000001</c:v>
                </c:pt>
                <c:pt idx="42">
                  <c:v>0.88800000000000001</c:v>
                </c:pt>
                <c:pt idx="43">
                  <c:v>0.89200000000000002</c:v>
                </c:pt>
                <c:pt idx="44">
                  <c:v>0.89600000000000002</c:v>
                </c:pt>
                <c:pt idx="45">
                  <c:v>0.9</c:v>
                </c:pt>
                <c:pt idx="46">
                  <c:v>0.90400000000000003</c:v>
                </c:pt>
                <c:pt idx="47">
                  <c:v>0.90800000000000003</c:v>
                </c:pt>
                <c:pt idx="48">
                  <c:v>0.91200000000000003</c:v>
                </c:pt>
                <c:pt idx="49">
                  <c:v>0.91600000000000004</c:v>
                </c:pt>
                <c:pt idx="50">
                  <c:v>0.92</c:v>
                </c:pt>
                <c:pt idx="51">
                  <c:v>0.92400000000000004</c:v>
                </c:pt>
              </c:numCache>
            </c:numRef>
          </c:xVal>
          <c:yVal>
            <c:numRef>
              <c:f>vnir!$F$5:$F$56</c:f>
              <c:numCache>
                <c:formatCode>General</c:formatCode>
                <c:ptCount val="52"/>
                <c:pt idx="0">
                  <c:v>2.2000000000000001E-3</c:v>
                </c:pt>
                <c:pt idx="1">
                  <c:v>0</c:v>
                </c:pt>
                <c:pt idx="2">
                  <c:v>9.2999999999999992E-3</c:v>
                </c:pt>
                <c:pt idx="3">
                  <c:v>2.58E-2</c:v>
                </c:pt>
                <c:pt idx="4">
                  <c:v>4.8000000000000001E-2</c:v>
                </c:pt>
                <c:pt idx="5">
                  <c:v>5.0900000000000001E-2</c:v>
                </c:pt>
                <c:pt idx="6">
                  <c:v>9.8000000000000004E-2</c:v>
                </c:pt>
                <c:pt idx="7">
                  <c:v>0.19070000000000001</c:v>
                </c:pt>
                <c:pt idx="8">
                  <c:v>0.33529999999999999</c:v>
                </c:pt>
                <c:pt idx="9">
                  <c:v>0.63790000000000002</c:v>
                </c:pt>
                <c:pt idx="10">
                  <c:v>1</c:v>
                </c:pt>
                <c:pt idx="11">
                  <c:v>0.97860000000000003</c:v>
                </c:pt>
                <c:pt idx="12">
                  <c:v>0.8982</c:v>
                </c:pt>
                <c:pt idx="13">
                  <c:v>0.91479999999999995</c:v>
                </c:pt>
                <c:pt idx="14">
                  <c:v>0.9778</c:v>
                </c:pt>
                <c:pt idx="15">
                  <c:v>0.99419999999999997</c:v>
                </c:pt>
                <c:pt idx="16">
                  <c:v>0.97829999999999995</c:v>
                </c:pt>
                <c:pt idx="17">
                  <c:v>0.96240000000000003</c:v>
                </c:pt>
                <c:pt idx="18">
                  <c:v>0.9355</c:v>
                </c:pt>
                <c:pt idx="19">
                  <c:v>0.97130000000000005</c:v>
                </c:pt>
                <c:pt idx="20">
                  <c:v>0.98199999999999998</c:v>
                </c:pt>
                <c:pt idx="21">
                  <c:v>0.99760000000000004</c:v>
                </c:pt>
                <c:pt idx="22">
                  <c:v>0.98950000000000005</c:v>
                </c:pt>
                <c:pt idx="23">
                  <c:v>0.97509999999999997</c:v>
                </c:pt>
                <c:pt idx="24">
                  <c:v>0.98740000000000006</c:v>
                </c:pt>
                <c:pt idx="25">
                  <c:v>0.96940000000000004</c:v>
                </c:pt>
                <c:pt idx="26">
                  <c:v>0.95420000000000005</c:v>
                </c:pt>
                <c:pt idx="27">
                  <c:v>0.94889999999999997</c:v>
                </c:pt>
                <c:pt idx="28">
                  <c:v>0.92469999999999997</c:v>
                </c:pt>
                <c:pt idx="29">
                  <c:v>0.96089999999999998</c:v>
                </c:pt>
                <c:pt idx="30">
                  <c:v>0.94889999999999997</c:v>
                </c:pt>
                <c:pt idx="31">
                  <c:v>0.94199999999999995</c:v>
                </c:pt>
                <c:pt idx="32">
                  <c:v>0.92969999999999997</c:v>
                </c:pt>
                <c:pt idx="33">
                  <c:v>0.83660000000000001</c:v>
                </c:pt>
                <c:pt idx="34">
                  <c:v>0.69430000000000003</c:v>
                </c:pt>
                <c:pt idx="35">
                  <c:v>0.48130000000000001</c:v>
                </c:pt>
                <c:pt idx="36">
                  <c:v>0.29580000000000001</c:v>
                </c:pt>
                <c:pt idx="37">
                  <c:v>0.17630000000000001</c:v>
                </c:pt>
                <c:pt idx="38">
                  <c:v>0.09</c:v>
                </c:pt>
                <c:pt idx="39">
                  <c:v>5.4699999999999999E-2</c:v>
                </c:pt>
                <c:pt idx="40">
                  <c:v>3.1800000000000002E-2</c:v>
                </c:pt>
                <c:pt idx="41">
                  <c:v>2.58E-2</c:v>
                </c:pt>
                <c:pt idx="42">
                  <c:v>2.0400000000000001E-2</c:v>
                </c:pt>
                <c:pt idx="43">
                  <c:v>7.4999999999999997E-3</c:v>
                </c:pt>
                <c:pt idx="44">
                  <c:v>7.4000000000000003E-3</c:v>
                </c:pt>
                <c:pt idx="45">
                  <c:v>4.8999999999999998E-3</c:v>
                </c:pt>
                <c:pt idx="46">
                  <c:v>2.3999999999999998E-3</c:v>
                </c:pt>
                <c:pt idx="47">
                  <c:v>2.3999999999999998E-3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4711072"/>
        <c:axId val="854708896"/>
      </c:scatterChart>
      <c:valAx>
        <c:axId val="854711072"/>
        <c:scaling>
          <c:orientation val="minMax"/>
          <c:min val="0.4"/>
        </c:scaling>
        <c:delete val="0"/>
        <c:axPos val="b"/>
        <c:numFmt formatCode="General" sourceLinked="1"/>
        <c:majorTickMark val="out"/>
        <c:minorTickMark val="none"/>
        <c:tickLblPos val="nextTo"/>
        <c:crossAx val="854708896"/>
        <c:crosses val="autoZero"/>
        <c:crossBetween val="midCat"/>
      </c:valAx>
      <c:valAx>
        <c:axId val="854708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47110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7354133858267704"/>
          <c:y val="9.2016622922134736E-2"/>
          <c:w val="0.22645871688859967"/>
          <c:h val="0.35891617510977408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8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8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54D02-6800-453F-A182-4E620568BF79}" type="datetimeFigureOut">
              <a:rPr kumimoji="1" lang="ja-JP" altLang="en-US" smtClean="0"/>
              <a:t>2016/2/29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2D3AF-7910-4F64-BCC4-1AE0AFE8B1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1028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CD34F-EA96-4D52-BE86-FD56102896D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9253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2D3AF-7910-4F64-BCC4-1AE0AFE8B17E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147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論理の飛躍</a:t>
            </a:r>
            <a:r>
              <a:rPr kumimoji="1" lang="en-US" altLang="ja-JP" dirty="0" smtClean="0"/>
              <a:t>: leap in logic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2D3AF-7910-4F64-BCC4-1AE0AFE8B17E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4122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33C89-B0F9-412D-A0AB-E12C247E52B4}" type="slidenum">
              <a:rPr lang="ja-JP" altLang="en-US" smtClean="0">
                <a:solidFill>
                  <a:prstClr val="black"/>
                </a:solidFill>
              </a:rPr>
              <a:pPr/>
              <a:t>20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955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c</a:t>
            </a:r>
            <a:r>
              <a:rPr lang="en-US" altLang="ja-JP" baseline="-25000" dirty="0" smtClean="0"/>
              <a:t>1</a:t>
            </a:r>
            <a:r>
              <a:rPr kumimoji="1" lang="en-US" altLang="ja-JP" dirty="0" smtClean="0"/>
              <a:t>=-0.019, c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=0.242x10</a:t>
            </a:r>
            <a:r>
              <a:rPr kumimoji="1" lang="en-US" altLang="ja-JP" baseline="30000" dirty="0" smtClean="0"/>
              <a:t>-3</a:t>
            </a:r>
            <a:r>
              <a:rPr kumimoji="1" lang="en-US" altLang="ja-JP" dirty="0" smtClean="0"/>
              <a:t>, c</a:t>
            </a:r>
            <a:r>
              <a:rPr kumimoji="1" lang="en-US" altLang="ja-JP" baseline="-25000" dirty="0" smtClean="0"/>
              <a:t>3</a:t>
            </a:r>
            <a:r>
              <a:rPr kumimoji="1" lang="en-US" altLang="ja-JP" dirty="0" smtClean="0"/>
              <a:t>=-1.46x10</a:t>
            </a:r>
            <a:r>
              <a:rPr kumimoji="1" lang="en-US" altLang="ja-JP" baseline="30000" dirty="0" smtClean="0"/>
              <a:t>-6</a:t>
            </a:r>
            <a:endParaRPr kumimoji="1" lang="ja-JP" altLang="en-US" baseline="3000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CD34F-EA96-4D52-BE86-FD56102896D9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2300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dirty="0" smtClean="0"/>
              <a:t>“Photometrical properties” do not change in any Moon observation.</a:t>
            </a:r>
            <a:endParaRPr kumimoji="1" lang="ja-JP" alt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dirty="0" smtClean="0"/>
              <a:t>Lunar calibration is one of </a:t>
            </a:r>
            <a:r>
              <a:rPr lang="en-US" altLang="ja-JP" sz="1200" dirty="0" smtClean="0"/>
              <a:t>ideal</a:t>
            </a:r>
            <a:r>
              <a:rPr kumimoji="1" lang="en-US" altLang="ja-JP" sz="1200" dirty="0" smtClean="0"/>
              <a:t> calibration methods</a:t>
            </a:r>
            <a:endParaRPr kumimoji="1" lang="ja-JP" altLang="en-US" sz="120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2D3AF-7910-4F64-BCC4-1AE0AFE8B17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8443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Sensor type: Spectrometer</a:t>
            </a:r>
            <a:endParaRPr lang="ja-JP" altLang="en-US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Spectral range:</a:t>
            </a:r>
          </a:p>
          <a:p>
            <a:r>
              <a:rPr lang="en-US" altLang="ja-JP" dirty="0" smtClean="0"/>
              <a:t>500</a:t>
            </a:r>
            <a:r>
              <a:rPr kumimoji="1" lang="en-US" altLang="ja-JP" dirty="0" smtClean="0"/>
              <a:t>-2600 </a:t>
            </a:r>
            <a:r>
              <a:rPr lang="en-US" altLang="ja-JP" dirty="0" smtClean="0"/>
              <a:t>n</a:t>
            </a:r>
            <a:r>
              <a:rPr kumimoji="1" lang="en-US" altLang="ja-JP" dirty="0" smtClean="0"/>
              <a:t>m</a:t>
            </a:r>
          </a:p>
          <a:p>
            <a:endParaRPr lang="en-US" altLang="ja-JP" dirty="0" smtClean="0"/>
          </a:p>
          <a:p>
            <a:r>
              <a:rPr kumimoji="1" lang="en-US" altLang="ja-JP" dirty="0" smtClean="0"/>
              <a:t>Spectral resolution:</a:t>
            </a:r>
          </a:p>
          <a:p>
            <a:r>
              <a:rPr lang="en-US" altLang="ja-JP" dirty="0" smtClean="0"/>
              <a:t>6 nm (VNIR 520-960 nm)</a:t>
            </a:r>
          </a:p>
          <a:p>
            <a:r>
              <a:rPr kumimoji="1" lang="en-US" altLang="ja-JP" dirty="0" smtClean="0"/>
              <a:t>8 nm (NIR-SWIR &gt; 900 nm)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Observation swath</a:t>
            </a:r>
          </a:p>
          <a:p>
            <a:r>
              <a:rPr kumimoji="1" lang="en-US" altLang="ja-JP" dirty="0" smtClean="0"/>
              <a:t>500 m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2D3AF-7910-4F64-BCC4-1AE0AFE8B17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4036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During the mission,</a:t>
            </a:r>
            <a:r>
              <a:rPr kumimoji="1" lang="en-US" altLang="ja-JP" baseline="0" dirty="0" smtClean="0"/>
              <a:t> SP obtained this kind of data globally and repeatedly.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2D3AF-7910-4F64-BCC4-1AE0AFE8B17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4184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200" dirty="0" smtClean="0"/>
              <a:t>Including incident, emission and phase angle dependencies</a:t>
            </a:r>
            <a:r>
              <a:rPr lang="en-US" altLang="ja-JP" sz="1200" baseline="0" dirty="0" smtClean="0"/>
              <a:t> </a:t>
            </a:r>
            <a:r>
              <a:rPr lang="en-US" altLang="ja-JP" sz="1200" dirty="0" smtClean="0"/>
              <a:t>using empirical functions</a:t>
            </a:r>
            <a:endParaRPr lang="ja-JP" altLang="en-US" sz="120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2D3AF-7910-4F64-BCC4-1AE0AFE8B17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3281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Sensor stability during the mission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2D3AF-7910-4F64-BCC4-1AE0AFE8B17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062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2D3AF-7910-4F64-BCC4-1AE0AFE8B17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0324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dirty="0" smtClean="0"/>
              <a:t>This plot</a:t>
            </a:r>
            <a:r>
              <a:rPr kumimoji="1" lang="en-US" altLang="ja-JP" sz="1200" baseline="0" dirty="0" smtClean="0"/>
              <a:t> shows a comparison of observation results among many sensors at a same place</a:t>
            </a:r>
            <a:endParaRPr kumimoji="1" lang="en-US" altLang="ja-JP" sz="1200" dirty="0" smtClean="0"/>
          </a:p>
          <a:p>
            <a:r>
              <a:rPr kumimoji="1" lang="en-US" altLang="ja-JP" sz="1200" dirty="0" smtClean="0"/>
              <a:t>SP </a:t>
            </a:r>
            <a:r>
              <a:rPr kumimoji="1" lang="en-US" altLang="ja-JP" sz="1200" dirty="0" smtClean="0"/>
              <a:t>reflectance shows a steeper profile than those </a:t>
            </a:r>
          </a:p>
          <a:p>
            <a:r>
              <a:rPr lang="en-US" altLang="ja-JP" sz="1200" dirty="0" smtClean="0"/>
              <a:t>As a </a:t>
            </a:r>
            <a:r>
              <a:rPr lang="en-US" altLang="ja-JP" sz="1200" dirty="0" smtClean="0"/>
              <a:t>result…</a:t>
            </a:r>
            <a:r>
              <a:rPr kumimoji="1" lang="en-US" altLang="ja-JP" sz="1200" baseline="0" dirty="0" smtClean="0"/>
              <a:t> </a:t>
            </a:r>
            <a:r>
              <a:rPr kumimoji="1" lang="en-US" altLang="ja-JP" sz="1200" dirty="0" smtClean="0"/>
              <a:t>In </a:t>
            </a:r>
            <a:r>
              <a:rPr kumimoji="1" lang="en-US" altLang="ja-JP" sz="1200" dirty="0" smtClean="0"/>
              <a:t>shorter wavelength region, SP tends to describe Moon reflectance darker.</a:t>
            </a:r>
          </a:p>
          <a:p>
            <a:r>
              <a:rPr kumimoji="1" lang="ja-JP" altLang="en-US" dirty="0" smtClean="0"/>
              <a:t>感度偏差</a:t>
            </a:r>
            <a:r>
              <a:rPr kumimoji="1" lang="en-US" altLang="ja-JP" baseline="0" dirty="0" smtClean="0"/>
              <a:t>: </a:t>
            </a:r>
            <a:r>
              <a:rPr kumimoji="1" lang="en-US" altLang="ja-JP" dirty="0" smtClean="0"/>
              <a:t>sensitivity deviation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2D3AF-7910-4F64-BCC4-1AE0AFE8B17E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0862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2D3AF-7910-4F64-BCC4-1AE0AFE8B17E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84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3F70-B6FD-4DDF-A447-994DE3CC1338}" type="datetimeFigureOut">
              <a:rPr kumimoji="1" lang="ja-JP" altLang="en-US" smtClean="0"/>
              <a:t>2016/2/29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E3CD-75CA-4FCC-BD0D-1ECD5D61D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731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3F70-B6FD-4DDF-A447-994DE3CC1338}" type="datetimeFigureOut">
              <a:rPr kumimoji="1" lang="ja-JP" altLang="en-US" smtClean="0"/>
              <a:t>2016/2/29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E3CD-75CA-4FCC-BD0D-1ECD5D61D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711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3F70-B6FD-4DDF-A447-994DE3CC1338}" type="datetimeFigureOut">
              <a:rPr kumimoji="1" lang="ja-JP" altLang="en-US" smtClean="0"/>
              <a:t>2016/2/29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E3CD-75CA-4FCC-BD0D-1ECD5D61D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375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3F70-B6FD-4DDF-A447-994DE3CC1338}" type="datetimeFigureOut">
              <a:rPr kumimoji="1" lang="ja-JP" altLang="en-US" smtClean="0"/>
              <a:t>2016/2/29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E3CD-75CA-4FCC-BD0D-1ECD5D61D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103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3F70-B6FD-4DDF-A447-994DE3CC1338}" type="datetimeFigureOut">
              <a:rPr kumimoji="1" lang="ja-JP" altLang="en-US" smtClean="0"/>
              <a:t>2016/2/29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E3CD-75CA-4FCC-BD0D-1ECD5D61D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337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3F70-B6FD-4DDF-A447-994DE3CC1338}" type="datetimeFigureOut">
              <a:rPr kumimoji="1" lang="ja-JP" altLang="en-US" smtClean="0"/>
              <a:t>2016/2/29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E3CD-75CA-4FCC-BD0D-1ECD5D61D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443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3F70-B6FD-4DDF-A447-994DE3CC1338}" type="datetimeFigureOut">
              <a:rPr kumimoji="1" lang="ja-JP" altLang="en-US" smtClean="0"/>
              <a:t>2016/2/29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E3CD-75CA-4FCC-BD0D-1ECD5D61D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395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3F70-B6FD-4DDF-A447-994DE3CC1338}" type="datetimeFigureOut">
              <a:rPr kumimoji="1" lang="ja-JP" altLang="en-US" smtClean="0"/>
              <a:t>2016/2/29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E3CD-75CA-4FCC-BD0D-1ECD5D61D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096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3F70-B6FD-4DDF-A447-994DE3CC1338}" type="datetimeFigureOut">
              <a:rPr kumimoji="1" lang="ja-JP" altLang="en-US" smtClean="0"/>
              <a:t>2016/2/29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E3CD-75CA-4FCC-BD0D-1ECD5D61D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260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3F70-B6FD-4DDF-A447-994DE3CC1338}" type="datetimeFigureOut">
              <a:rPr kumimoji="1" lang="ja-JP" altLang="en-US" smtClean="0"/>
              <a:t>2016/2/29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E3CD-75CA-4FCC-BD0D-1ECD5D61D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281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3F70-B6FD-4DDF-A447-994DE3CC1338}" type="datetimeFigureOut">
              <a:rPr kumimoji="1" lang="ja-JP" altLang="en-US" smtClean="0"/>
              <a:t>2016/2/29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E3CD-75CA-4FCC-BD0D-1ECD5D61D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53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E3F70-B6FD-4DDF-A447-994DE3CC1338}" type="datetimeFigureOut">
              <a:rPr kumimoji="1" lang="ja-JP" altLang="en-US" smtClean="0"/>
              <a:t>2016/2/29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2E3CD-75CA-4FCC-BD0D-1ECD5D61D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438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38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10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1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kaguya.jaxa.jp/image/document/KAGUYA-00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7" b="53464"/>
          <a:stretch/>
        </p:blipFill>
        <p:spPr bwMode="auto">
          <a:xfrm>
            <a:off x="-36512" y="-1"/>
            <a:ext cx="9180512" cy="87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92597" y="3639671"/>
            <a:ext cx="7534045" cy="1470268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u="sng" dirty="0" smtClean="0"/>
              <a:t>Toru </a:t>
            </a:r>
            <a:r>
              <a:rPr kumimoji="1" lang="en-US" altLang="ja-JP" u="sng" dirty="0" err="1" smtClean="0"/>
              <a:t>Kouyama</a:t>
            </a:r>
            <a:r>
              <a:rPr kumimoji="1" lang="en-US" altLang="ja-JP" dirty="0" smtClean="0"/>
              <a:t> (AIST)</a:t>
            </a:r>
            <a:endParaRPr kumimoji="1" lang="en-US" altLang="ja-JP" dirty="0" smtClean="0"/>
          </a:p>
          <a:p>
            <a:pPr algn="l"/>
            <a:r>
              <a:rPr lang="en-US" altLang="ja-JP" dirty="0" smtClean="0"/>
              <a:t>Matsunaga, </a:t>
            </a:r>
            <a:r>
              <a:rPr lang="en-US" altLang="ja-JP" dirty="0"/>
              <a:t>Nakamura, Yamamoto, Yokota and </a:t>
            </a:r>
            <a:r>
              <a:rPr lang="en-US" altLang="ja-JP" dirty="0" smtClean="0"/>
              <a:t>Ishihara</a:t>
            </a:r>
            <a:endParaRPr kumimoji="1" lang="en-US" altLang="ja-JP" dirty="0" smtClean="0"/>
          </a:p>
          <a:p>
            <a:pPr algn="l"/>
            <a:r>
              <a:rPr kumimoji="1" lang="en-US" altLang="ja-JP" dirty="0" smtClean="0"/>
              <a:t>SELENE/SP Team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67544" y="1473689"/>
            <a:ext cx="7772400" cy="1822964"/>
          </a:xfrm>
        </p:spPr>
        <p:txBody>
          <a:bodyPr>
            <a:noAutofit/>
          </a:bodyPr>
          <a:lstStyle/>
          <a:p>
            <a:r>
              <a:rPr kumimoji="1" lang="en-US" altLang="ja-JP" dirty="0" smtClean="0"/>
              <a:t>Lunar Calibration based on SELENE/SP data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7544" y="5315543"/>
            <a:ext cx="7405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・</a:t>
            </a:r>
            <a:r>
              <a:rPr kumimoji="1" lang="en-US" altLang="ja-JP" sz="2400" dirty="0" smtClean="0"/>
              <a:t>SP lunar reflectance model</a:t>
            </a:r>
          </a:p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Basic characteristics of SP model</a:t>
            </a:r>
          </a:p>
          <a:p>
            <a:r>
              <a:rPr kumimoji="1" lang="ja-JP" altLang="en-US" sz="2400" dirty="0" smtClean="0"/>
              <a:t>・</a:t>
            </a:r>
            <a:r>
              <a:rPr kumimoji="1" lang="en-US" altLang="ja-JP" sz="2400" dirty="0" smtClean="0"/>
              <a:t>Our recent lunar calibration activities using SP model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9544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0117"/>
            <a:ext cx="9144000" cy="5015566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23528" y="5890479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ASTER/Band 2 (660 nm)</a:t>
            </a:r>
          </a:p>
          <a:p>
            <a:pPr algn="ctr"/>
            <a:r>
              <a:rPr kumimoji="1" lang="en-US" altLang="ja-JP" sz="2400" dirty="0" smtClean="0"/>
              <a:t>April 14, 2003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95900" y="730249"/>
            <a:ext cx="299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Simulated</a:t>
            </a:r>
            <a:r>
              <a:rPr lang="en-US" altLang="ja-JP" sz="2800" baseline="30000" dirty="0" smtClean="0"/>
              <a:t>*</a:t>
            </a:r>
            <a:endParaRPr kumimoji="1" lang="ja-JP" altLang="en-US" sz="2800" baseline="30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12" name="Picture 6" descr="http://www.kaguya.jaxa.jp/image/document/KAGUYA-00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7" b="62008"/>
          <a:stretch/>
        </p:blipFill>
        <p:spPr bwMode="auto">
          <a:xfrm>
            <a:off x="-36512" y="0"/>
            <a:ext cx="9180512" cy="31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1656681" y="730249"/>
            <a:ext cx="1582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/>
              <a:t>Observed</a:t>
            </a:r>
            <a:endParaRPr lang="en-US" altLang="ja-JP" sz="1600" dirty="0"/>
          </a:p>
        </p:txBody>
      </p:sp>
      <p:sp>
        <p:nvSpPr>
          <p:cNvPr id="6" name="正方形/長方形 5"/>
          <p:cNvSpPr/>
          <p:nvPr/>
        </p:nvSpPr>
        <p:spPr>
          <a:xfrm>
            <a:off x="118909" y="341482"/>
            <a:ext cx="2705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Calibri" pitchFamily="34" charset="0"/>
              </a:rPr>
              <a:t>ASTER vs SELENE/SP</a:t>
            </a:r>
            <a:endParaRPr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13421" y="6025683"/>
            <a:ext cx="3609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aseline="30000" dirty="0" smtClean="0"/>
              <a:t>*</a:t>
            </a:r>
            <a:r>
              <a:rPr kumimoji="1" lang="en-US" altLang="ja-JP" dirty="0" smtClean="0"/>
              <a:t>Integrated with ASTER Band2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</a:t>
            </a:r>
            <a:r>
              <a:rPr kumimoji="1" lang="en-US" altLang="ja-JP" dirty="0" smtClean="0"/>
              <a:t>Spectral response function (SRF)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654842" y="4961544"/>
            <a:ext cx="342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[</a:t>
            </a:r>
            <a:r>
              <a:rPr kumimoji="1" lang="en-US" altLang="ja-JP" dirty="0" err="1" smtClean="0">
                <a:solidFill>
                  <a:schemeClr val="bg1"/>
                </a:solidFill>
              </a:rPr>
              <a:t>Kouyama</a:t>
            </a:r>
            <a:r>
              <a:rPr kumimoji="1" lang="en-US" altLang="ja-JP" dirty="0" smtClean="0">
                <a:solidFill>
                  <a:schemeClr val="bg1"/>
                </a:solidFill>
              </a:rPr>
              <a:t> et al., </a:t>
            </a:r>
            <a:r>
              <a:rPr kumimoji="1" lang="en-US" altLang="ja-JP" dirty="0" err="1" smtClean="0">
                <a:solidFill>
                  <a:schemeClr val="bg1"/>
                </a:solidFill>
              </a:rPr>
              <a:t>Inpress</a:t>
            </a:r>
            <a:r>
              <a:rPr kumimoji="1" lang="en-US" altLang="ja-JP" dirty="0" smtClean="0">
                <a:solidFill>
                  <a:schemeClr val="bg1"/>
                </a:solidFill>
              </a:rPr>
              <a:t>, Icarus]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9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701408" y="315229"/>
            <a:ext cx="7776864" cy="584749"/>
          </a:xfrm>
          <a:prstGeom prst="rect">
            <a:avLst/>
          </a:prstGeom>
          <a:solidFill>
            <a:schemeClr val="bg1"/>
          </a:solidFill>
        </p:spPr>
        <p:txBody>
          <a:bodyPr wrap="square" lIns="91413" tIns="45707" rIns="91413" bIns="45707" rtlCol="0">
            <a:spAutoFit/>
          </a:bodyPr>
          <a:lstStyle/>
          <a:p>
            <a:r>
              <a:rPr lang="en-US" altLang="ja-JP" sz="3200" u="sng" dirty="0">
                <a:latin typeface="Calibri" pitchFamily="34" charset="0"/>
              </a:rPr>
              <a:t>Brightness </a:t>
            </a:r>
            <a:r>
              <a:rPr lang="en-US" altLang="ja-JP" sz="3200" u="sng" dirty="0" smtClean="0">
                <a:latin typeface="Calibri" pitchFamily="34" charset="0"/>
              </a:rPr>
              <a:t>Comparison</a:t>
            </a:r>
            <a:r>
              <a:rPr lang="en-US" altLang="ja-JP" sz="3200" dirty="0" smtClean="0">
                <a:latin typeface="Calibri" pitchFamily="34" charset="0"/>
              </a:rPr>
              <a:t>: ASTER vs SELENE/SP</a:t>
            </a:r>
            <a:endParaRPr lang="ja-JP" altLang="en-US" sz="3200" dirty="0">
              <a:latin typeface="Calibri" pitchFamily="34" charset="0"/>
            </a:endParaRPr>
          </a:p>
        </p:txBody>
      </p:sp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340687"/>
              </p:ext>
            </p:extLst>
          </p:nvPr>
        </p:nvGraphicFramePr>
        <p:xfrm>
          <a:off x="216025" y="3950800"/>
          <a:ext cx="8784976" cy="1246994"/>
        </p:xfrm>
        <a:graphic>
          <a:graphicData uri="http://schemas.openxmlformats.org/drawingml/2006/table">
            <a:tbl>
              <a:tblPr firstRow="1" firstCol="1">
                <a:tableStyleId>{2D5ABB26-0587-4C30-8999-92F81FD0307C}</a:tableStyleId>
              </a:tblPr>
              <a:tblGrid>
                <a:gridCol w="2716575"/>
                <a:gridCol w="2027620"/>
                <a:gridCol w="1853057"/>
                <a:gridCol w="2187724"/>
              </a:tblGrid>
              <a:tr h="665393"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Band</a:t>
                      </a:r>
                      <a:r>
                        <a:rPr kumimoji="1" lang="en-US" altLang="ja-JP" sz="2000" baseline="0" dirty="0" smtClean="0"/>
                        <a:t> 1</a:t>
                      </a:r>
                    </a:p>
                    <a:p>
                      <a:pPr algn="ctr"/>
                      <a:r>
                        <a:rPr kumimoji="1" lang="en-US" altLang="ja-JP" sz="2000" dirty="0" smtClean="0"/>
                        <a:t>(520-600 nm)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Band 2</a:t>
                      </a:r>
                    </a:p>
                    <a:p>
                      <a:pPr algn="ctr"/>
                      <a:r>
                        <a:rPr kumimoji="1" lang="en-US" altLang="ja-JP" sz="2000" dirty="0" smtClean="0"/>
                        <a:t>(630-690nm)</a:t>
                      </a:r>
                      <a:endParaRPr kumimoji="1" lang="ja-JP" altLang="en-US" sz="2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Band 3</a:t>
                      </a:r>
                    </a:p>
                    <a:p>
                      <a:pPr algn="ctr"/>
                      <a:r>
                        <a:rPr kumimoji="1" lang="en-US" altLang="ja-JP" sz="2000" dirty="0" smtClean="0"/>
                        <a:t>(760-860nm)</a:t>
                      </a:r>
                      <a:endParaRPr kumimoji="1" lang="ja-JP" altLang="en-US" sz="20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954">
                <a:tc>
                  <a:txBody>
                    <a:bodyPr/>
                    <a:lstStyle/>
                    <a:p>
                      <a:pPr marL="0" marR="0" indent="0" algn="ctr" defTabSz="41747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Correlation</a:t>
                      </a:r>
                      <a:r>
                        <a:rPr kumimoji="1" lang="en-US" altLang="ja-JP" sz="1800" baseline="0" dirty="0" smtClean="0"/>
                        <a:t> </a:t>
                      </a:r>
                      <a:r>
                        <a:rPr kumimoji="1" lang="en-US" altLang="ja-JP" sz="1800" dirty="0" smtClean="0"/>
                        <a:t>Coefficient</a:t>
                      </a:r>
                      <a:endParaRPr kumimoji="1" lang="ja-JP" altLang="en-US" sz="1800" dirty="0" smtClean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0.992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0.993</a:t>
                      </a:r>
                      <a:endParaRPr kumimoji="1" lang="ja-JP" altLang="en-US" sz="2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0.993</a:t>
                      </a:r>
                      <a:endParaRPr kumimoji="1" lang="ja-JP" altLang="en-US" sz="20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16" name="Picture 6" descr="http://www.kaguya.jaxa.jp/image/document/KAGUYA-0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7" b="62008"/>
          <a:stretch/>
        </p:blipFill>
        <p:spPr bwMode="auto">
          <a:xfrm>
            <a:off x="-36512" y="0"/>
            <a:ext cx="9180512" cy="31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89" y="845397"/>
            <a:ext cx="8771021" cy="2894193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493088" y="5409004"/>
            <a:ext cx="824163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400" dirty="0"/>
              <a:t>・</a:t>
            </a:r>
            <a:r>
              <a:rPr lang="en-US" altLang="ja-JP" sz="2400" dirty="0"/>
              <a:t>SP model describes lunar surface contrast very well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en-US" altLang="ja-JP" sz="2400" dirty="0" smtClean="0"/>
              <a:t>Good </a:t>
            </a:r>
            <a:r>
              <a:rPr lang="en-US" altLang="ja-JP" sz="2400" dirty="0"/>
              <a:t>for measuring sensitivity deviation among </a:t>
            </a:r>
            <a:r>
              <a:rPr lang="en-US" altLang="ja-JP" sz="2400" dirty="0" smtClean="0"/>
              <a:t>pixels</a:t>
            </a:r>
          </a:p>
          <a:p>
            <a:r>
              <a:rPr lang="en-US" altLang="ja-JP" sz="2400" dirty="0" smtClean="0"/>
              <a:t>     and  </a:t>
            </a:r>
            <a:r>
              <a:rPr lang="en-US" altLang="ja-JP" sz="2400" dirty="0"/>
              <a:t>relative </a:t>
            </a:r>
            <a:r>
              <a:rPr lang="en-US" altLang="ja-JP" sz="2400" dirty="0" smtClean="0"/>
              <a:t>degradation of a sensor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33714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701408" y="315229"/>
            <a:ext cx="7776864" cy="584749"/>
          </a:xfrm>
          <a:prstGeom prst="rect">
            <a:avLst/>
          </a:prstGeom>
          <a:solidFill>
            <a:schemeClr val="bg1"/>
          </a:solidFill>
        </p:spPr>
        <p:txBody>
          <a:bodyPr wrap="square" lIns="91413" tIns="45707" rIns="91413" bIns="45707" rtlCol="0">
            <a:spAutoFit/>
          </a:bodyPr>
          <a:lstStyle/>
          <a:p>
            <a:r>
              <a:rPr lang="en-US" altLang="ja-JP" sz="3200" u="sng" dirty="0">
                <a:latin typeface="Calibri" pitchFamily="34" charset="0"/>
              </a:rPr>
              <a:t>Brightness </a:t>
            </a:r>
            <a:r>
              <a:rPr lang="en-US" altLang="ja-JP" sz="3200" u="sng" dirty="0" smtClean="0">
                <a:latin typeface="Calibri" pitchFamily="34" charset="0"/>
              </a:rPr>
              <a:t>Comparison</a:t>
            </a:r>
            <a:r>
              <a:rPr lang="en-US" altLang="ja-JP" sz="3200" dirty="0" smtClean="0">
                <a:latin typeface="Calibri" pitchFamily="34" charset="0"/>
              </a:rPr>
              <a:t>: ASTER vs SELENE/SP</a:t>
            </a:r>
            <a:endParaRPr lang="ja-JP" altLang="en-US" sz="3200" dirty="0">
              <a:latin typeface="Calibri" pitchFamily="34" charset="0"/>
            </a:endParaRPr>
          </a:p>
        </p:txBody>
      </p:sp>
      <p:graphicFrame>
        <p:nvGraphicFramePr>
          <p:cNvPr id="14" name="表 13"/>
          <p:cNvGraphicFramePr>
            <a:graphicFrameLocks noGrp="1"/>
          </p:cNvGraphicFramePr>
          <p:nvPr>
            <p:extLst/>
          </p:nvPr>
        </p:nvGraphicFramePr>
        <p:xfrm>
          <a:off x="216025" y="3950800"/>
          <a:ext cx="8784976" cy="2588114"/>
        </p:xfrm>
        <a:graphic>
          <a:graphicData uri="http://schemas.openxmlformats.org/drawingml/2006/table">
            <a:tbl>
              <a:tblPr firstRow="1" firstCol="1">
                <a:tableStyleId>{2D5ABB26-0587-4C30-8999-92F81FD0307C}</a:tableStyleId>
              </a:tblPr>
              <a:tblGrid>
                <a:gridCol w="2716575"/>
                <a:gridCol w="2027620"/>
                <a:gridCol w="1853057"/>
                <a:gridCol w="2187724"/>
              </a:tblGrid>
              <a:tr h="665393"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Band</a:t>
                      </a:r>
                      <a:r>
                        <a:rPr kumimoji="1" lang="en-US" altLang="ja-JP" sz="2000" baseline="0" dirty="0" smtClean="0"/>
                        <a:t> 1</a:t>
                      </a:r>
                    </a:p>
                    <a:p>
                      <a:pPr algn="ctr"/>
                      <a:r>
                        <a:rPr kumimoji="1" lang="en-US" altLang="ja-JP" sz="2000" dirty="0" smtClean="0"/>
                        <a:t>(520-600 nm)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Band 2</a:t>
                      </a:r>
                    </a:p>
                    <a:p>
                      <a:pPr algn="ctr"/>
                      <a:r>
                        <a:rPr kumimoji="1" lang="en-US" altLang="ja-JP" sz="2000" dirty="0" smtClean="0"/>
                        <a:t>(630-690nm)</a:t>
                      </a:r>
                      <a:endParaRPr kumimoji="1" lang="ja-JP" altLang="en-US" sz="2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Band 3</a:t>
                      </a:r>
                    </a:p>
                    <a:p>
                      <a:pPr algn="ctr"/>
                      <a:r>
                        <a:rPr kumimoji="1" lang="en-US" altLang="ja-JP" sz="2000" dirty="0" smtClean="0"/>
                        <a:t>(760-860nm)</a:t>
                      </a:r>
                      <a:endParaRPr kumimoji="1" lang="ja-JP" altLang="en-US" sz="20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954">
                <a:tc>
                  <a:txBody>
                    <a:bodyPr/>
                    <a:lstStyle/>
                    <a:p>
                      <a:pPr marL="0" marR="0" indent="0" algn="ctr" defTabSz="41747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Correlation</a:t>
                      </a:r>
                      <a:r>
                        <a:rPr kumimoji="1" lang="en-US" altLang="ja-JP" sz="1800" baseline="0" dirty="0" smtClean="0"/>
                        <a:t> </a:t>
                      </a:r>
                      <a:r>
                        <a:rPr kumimoji="1" lang="en-US" altLang="ja-JP" sz="1800" dirty="0" smtClean="0"/>
                        <a:t>Coefficient</a:t>
                      </a:r>
                      <a:endParaRPr kumimoji="1" lang="ja-JP" altLang="en-US" sz="1800" dirty="0" smtClean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0.992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0.993</a:t>
                      </a:r>
                      <a:endParaRPr kumimoji="1" lang="ja-JP" altLang="en-US" sz="2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0.993</a:t>
                      </a:r>
                      <a:endParaRPr kumimoji="1" lang="ja-JP" altLang="en-US" sz="20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3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Mean ratio </a:t>
                      </a:r>
                      <a:r>
                        <a:rPr kumimoji="1" lang="en-US" altLang="ja-JP" sz="2000" baseline="0" dirty="0" smtClean="0"/>
                        <a:t>(= Bias)</a:t>
                      </a:r>
                      <a:r>
                        <a:rPr kumimoji="1" lang="en-US" altLang="ja-JP" sz="2000" dirty="0" smtClean="0"/>
                        <a:t>:</a:t>
                      </a:r>
                    </a:p>
                    <a:p>
                      <a:pPr algn="ctr"/>
                      <a:r>
                        <a:rPr kumimoji="1" lang="en-US" altLang="ja-JP" sz="2000" dirty="0" smtClean="0"/>
                        <a:t>Observed</a:t>
                      </a:r>
                      <a:r>
                        <a:rPr kumimoji="1" lang="en-US" altLang="ja-JP" sz="2000" baseline="0" dirty="0" smtClean="0"/>
                        <a:t> / </a:t>
                      </a:r>
                      <a:r>
                        <a:rPr kumimoji="1" lang="en-US" altLang="ja-JP" sz="2000" baseline="0" dirty="0" smtClean="0"/>
                        <a:t>Simulated</a:t>
                      </a:r>
                      <a:endParaRPr kumimoji="1" lang="ja-JP" altLang="en-US" sz="2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1.27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1.01</a:t>
                      </a:r>
                      <a:endParaRPr kumimoji="1" lang="ja-JP" altLang="en-US" sz="2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0.95</a:t>
                      </a:r>
                      <a:endParaRPr kumimoji="1" lang="ja-JP" altLang="en-US" sz="20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53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Standard deviation of ratio (= Precision of each pixel)</a:t>
                      </a:r>
                      <a:endParaRPr kumimoji="1" lang="ja-JP" altLang="en-US" sz="1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0.05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0.04</a:t>
                      </a:r>
                      <a:endParaRPr kumimoji="1" lang="ja-JP" altLang="en-US" sz="2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+mn-lt"/>
                        </a:rPr>
                        <a:t>0.04</a:t>
                      </a:r>
                      <a:endParaRPr kumimoji="1" lang="ja-JP" altLang="en-US" sz="20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16" name="Picture 6" descr="http://www.kaguya.jaxa.jp/image/document/KAGUYA-0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7" b="62008"/>
          <a:stretch/>
        </p:blipFill>
        <p:spPr bwMode="auto">
          <a:xfrm>
            <a:off x="-36512" y="0"/>
            <a:ext cx="9180512" cy="31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89" y="845397"/>
            <a:ext cx="8771021" cy="28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9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/>
          <p:cNvGrpSpPr>
            <a:grpSpLocks noChangeAspect="1"/>
          </p:cNvGrpSpPr>
          <p:nvPr/>
        </p:nvGrpSpPr>
        <p:grpSpPr>
          <a:xfrm>
            <a:off x="286286" y="1078833"/>
            <a:ext cx="4562791" cy="4340216"/>
            <a:chOff x="584784" y="1837573"/>
            <a:chExt cx="3514725" cy="3343275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4784" y="1837573"/>
              <a:ext cx="3514725" cy="3343275"/>
            </a:xfrm>
            <a:prstGeom prst="rect">
              <a:avLst/>
            </a:prstGeom>
          </p:spPr>
        </p:pic>
        <p:sp>
          <p:nvSpPr>
            <p:cNvPr id="15" name="フリーフォーム 14"/>
            <p:cNvSpPr/>
            <p:nvPr/>
          </p:nvSpPr>
          <p:spPr>
            <a:xfrm>
              <a:off x="1495425" y="2419350"/>
              <a:ext cx="2171700" cy="1828800"/>
            </a:xfrm>
            <a:custGeom>
              <a:avLst/>
              <a:gdLst>
                <a:gd name="connsiteX0" fmla="*/ 2171700 w 2171700"/>
                <a:gd name="connsiteY0" fmla="*/ 0 h 1828800"/>
                <a:gd name="connsiteX1" fmla="*/ 1895475 w 2171700"/>
                <a:gd name="connsiteY1" fmla="*/ 209550 h 1828800"/>
                <a:gd name="connsiteX2" fmla="*/ 1724025 w 2171700"/>
                <a:gd name="connsiteY2" fmla="*/ 276225 h 1828800"/>
                <a:gd name="connsiteX3" fmla="*/ 1457325 w 2171700"/>
                <a:gd name="connsiteY3" fmla="*/ 514350 h 1828800"/>
                <a:gd name="connsiteX4" fmla="*/ 1209675 w 2171700"/>
                <a:gd name="connsiteY4" fmla="*/ 600075 h 1828800"/>
                <a:gd name="connsiteX5" fmla="*/ 923925 w 2171700"/>
                <a:gd name="connsiteY5" fmla="*/ 676275 h 1828800"/>
                <a:gd name="connsiteX6" fmla="*/ 742950 w 2171700"/>
                <a:gd name="connsiteY6" fmla="*/ 866775 h 1828800"/>
                <a:gd name="connsiteX7" fmla="*/ 685800 w 2171700"/>
                <a:gd name="connsiteY7" fmla="*/ 971550 h 1828800"/>
                <a:gd name="connsiteX8" fmla="*/ 447675 w 2171700"/>
                <a:gd name="connsiteY8" fmla="*/ 1066800 h 1828800"/>
                <a:gd name="connsiteX9" fmla="*/ 295275 w 2171700"/>
                <a:gd name="connsiteY9" fmla="*/ 1200150 h 1828800"/>
                <a:gd name="connsiteX10" fmla="*/ 114300 w 2171700"/>
                <a:gd name="connsiteY10" fmla="*/ 1457325 h 1828800"/>
                <a:gd name="connsiteX11" fmla="*/ 28575 w 2171700"/>
                <a:gd name="connsiteY11" fmla="*/ 1657350 h 1828800"/>
                <a:gd name="connsiteX12" fmla="*/ 0 w 2171700"/>
                <a:gd name="connsiteY12" fmla="*/ 1828800 h 1828800"/>
                <a:gd name="connsiteX0" fmla="*/ 2171700 w 2171700"/>
                <a:gd name="connsiteY0" fmla="*/ 0 h 1828800"/>
                <a:gd name="connsiteX1" fmla="*/ 1895475 w 2171700"/>
                <a:gd name="connsiteY1" fmla="*/ 209550 h 1828800"/>
                <a:gd name="connsiteX2" fmla="*/ 1724025 w 2171700"/>
                <a:gd name="connsiteY2" fmla="*/ 276225 h 1828800"/>
                <a:gd name="connsiteX3" fmla="*/ 1457325 w 2171700"/>
                <a:gd name="connsiteY3" fmla="*/ 514350 h 1828800"/>
                <a:gd name="connsiteX4" fmla="*/ 1209675 w 2171700"/>
                <a:gd name="connsiteY4" fmla="*/ 600075 h 1828800"/>
                <a:gd name="connsiteX5" fmla="*/ 923925 w 2171700"/>
                <a:gd name="connsiteY5" fmla="*/ 676275 h 1828800"/>
                <a:gd name="connsiteX6" fmla="*/ 742950 w 2171700"/>
                <a:gd name="connsiteY6" fmla="*/ 866775 h 1828800"/>
                <a:gd name="connsiteX7" fmla="*/ 676275 w 2171700"/>
                <a:gd name="connsiteY7" fmla="*/ 923925 h 1828800"/>
                <a:gd name="connsiteX8" fmla="*/ 447675 w 2171700"/>
                <a:gd name="connsiteY8" fmla="*/ 1066800 h 1828800"/>
                <a:gd name="connsiteX9" fmla="*/ 295275 w 2171700"/>
                <a:gd name="connsiteY9" fmla="*/ 1200150 h 1828800"/>
                <a:gd name="connsiteX10" fmla="*/ 114300 w 2171700"/>
                <a:gd name="connsiteY10" fmla="*/ 1457325 h 1828800"/>
                <a:gd name="connsiteX11" fmla="*/ 28575 w 2171700"/>
                <a:gd name="connsiteY11" fmla="*/ 1657350 h 1828800"/>
                <a:gd name="connsiteX12" fmla="*/ 0 w 2171700"/>
                <a:gd name="connsiteY12" fmla="*/ 1828800 h 1828800"/>
                <a:gd name="connsiteX0" fmla="*/ 2171700 w 2171700"/>
                <a:gd name="connsiteY0" fmla="*/ 0 h 1828800"/>
                <a:gd name="connsiteX1" fmla="*/ 1895475 w 2171700"/>
                <a:gd name="connsiteY1" fmla="*/ 209550 h 1828800"/>
                <a:gd name="connsiteX2" fmla="*/ 1724025 w 2171700"/>
                <a:gd name="connsiteY2" fmla="*/ 276225 h 1828800"/>
                <a:gd name="connsiteX3" fmla="*/ 1457325 w 2171700"/>
                <a:gd name="connsiteY3" fmla="*/ 514350 h 1828800"/>
                <a:gd name="connsiteX4" fmla="*/ 1209675 w 2171700"/>
                <a:gd name="connsiteY4" fmla="*/ 600075 h 1828800"/>
                <a:gd name="connsiteX5" fmla="*/ 923925 w 2171700"/>
                <a:gd name="connsiteY5" fmla="*/ 676275 h 1828800"/>
                <a:gd name="connsiteX6" fmla="*/ 742950 w 2171700"/>
                <a:gd name="connsiteY6" fmla="*/ 866775 h 1828800"/>
                <a:gd name="connsiteX7" fmla="*/ 676275 w 2171700"/>
                <a:gd name="connsiteY7" fmla="*/ 923925 h 1828800"/>
                <a:gd name="connsiteX8" fmla="*/ 438150 w 2171700"/>
                <a:gd name="connsiteY8" fmla="*/ 1057275 h 1828800"/>
                <a:gd name="connsiteX9" fmla="*/ 295275 w 2171700"/>
                <a:gd name="connsiteY9" fmla="*/ 1200150 h 1828800"/>
                <a:gd name="connsiteX10" fmla="*/ 114300 w 2171700"/>
                <a:gd name="connsiteY10" fmla="*/ 1457325 h 1828800"/>
                <a:gd name="connsiteX11" fmla="*/ 28575 w 2171700"/>
                <a:gd name="connsiteY11" fmla="*/ 1657350 h 1828800"/>
                <a:gd name="connsiteX12" fmla="*/ 0 w 2171700"/>
                <a:gd name="connsiteY12" fmla="*/ 1828800 h 1828800"/>
                <a:gd name="connsiteX0" fmla="*/ 2171700 w 2171700"/>
                <a:gd name="connsiteY0" fmla="*/ 0 h 1828800"/>
                <a:gd name="connsiteX1" fmla="*/ 1895475 w 2171700"/>
                <a:gd name="connsiteY1" fmla="*/ 209550 h 1828800"/>
                <a:gd name="connsiteX2" fmla="*/ 1724025 w 2171700"/>
                <a:gd name="connsiteY2" fmla="*/ 276225 h 1828800"/>
                <a:gd name="connsiteX3" fmla="*/ 1457325 w 2171700"/>
                <a:gd name="connsiteY3" fmla="*/ 514350 h 1828800"/>
                <a:gd name="connsiteX4" fmla="*/ 1209675 w 2171700"/>
                <a:gd name="connsiteY4" fmla="*/ 600075 h 1828800"/>
                <a:gd name="connsiteX5" fmla="*/ 923925 w 2171700"/>
                <a:gd name="connsiteY5" fmla="*/ 676275 h 1828800"/>
                <a:gd name="connsiteX6" fmla="*/ 742950 w 2171700"/>
                <a:gd name="connsiteY6" fmla="*/ 866775 h 1828800"/>
                <a:gd name="connsiteX7" fmla="*/ 609600 w 2171700"/>
                <a:gd name="connsiteY7" fmla="*/ 962025 h 1828800"/>
                <a:gd name="connsiteX8" fmla="*/ 438150 w 2171700"/>
                <a:gd name="connsiteY8" fmla="*/ 1057275 h 1828800"/>
                <a:gd name="connsiteX9" fmla="*/ 295275 w 2171700"/>
                <a:gd name="connsiteY9" fmla="*/ 1200150 h 1828800"/>
                <a:gd name="connsiteX10" fmla="*/ 114300 w 2171700"/>
                <a:gd name="connsiteY10" fmla="*/ 1457325 h 1828800"/>
                <a:gd name="connsiteX11" fmla="*/ 28575 w 2171700"/>
                <a:gd name="connsiteY11" fmla="*/ 1657350 h 1828800"/>
                <a:gd name="connsiteX12" fmla="*/ 0 w 2171700"/>
                <a:gd name="connsiteY12" fmla="*/ 18288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1700" h="1828800">
                  <a:moveTo>
                    <a:pt x="2171700" y="0"/>
                  </a:moveTo>
                  <a:cubicBezTo>
                    <a:pt x="2070893" y="81756"/>
                    <a:pt x="1970087" y="163513"/>
                    <a:pt x="1895475" y="209550"/>
                  </a:cubicBezTo>
                  <a:cubicBezTo>
                    <a:pt x="1820863" y="255587"/>
                    <a:pt x="1797050" y="225425"/>
                    <a:pt x="1724025" y="276225"/>
                  </a:cubicBezTo>
                  <a:cubicBezTo>
                    <a:pt x="1651000" y="327025"/>
                    <a:pt x="1543050" y="460375"/>
                    <a:pt x="1457325" y="514350"/>
                  </a:cubicBezTo>
                  <a:cubicBezTo>
                    <a:pt x="1371600" y="568325"/>
                    <a:pt x="1298575" y="573088"/>
                    <a:pt x="1209675" y="600075"/>
                  </a:cubicBezTo>
                  <a:cubicBezTo>
                    <a:pt x="1120775" y="627063"/>
                    <a:pt x="1001712" y="631825"/>
                    <a:pt x="923925" y="676275"/>
                  </a:cubicBezTo>
                  <a:cubicBezTo>
                    <a:pt x="846137" y="720725"/>
                    <a:pt x="795338" y="819150"/>
                    <a:pt x="742950" y="866775"/>
                  </a:cubicBezTo>
                  <a:cubicBezTo>
                    <a:pt x="690563" y="914400"/>
                    <a:pt x="660400" y="930275"/>
                    <a:pt x="609600" y="962025"/>
                  </a:cubicBezTo>
                  <a:cubicBezTo>
                    <a:pt x="558800" y="993775"/>
                    <a:pt x="490538" y="1017588"/>
                    <a:pt x="438150" y="1057275"/>
                  </a:cubicBezTo>
                  <a:cubicBezTo>
                    <a:pt x="385763" y="1096963"/>
                    <a:pt x="349250" y="1133475"/>
                    <a:pt x="295275" y="1200150"/>
                  </a:cubicBezTo>
                  <a:cubicBezTo>
                    <a:pt x="241300" y="1266825"/>
                    <a:pt x="158750" y="1381125"/>
                    <a:pt x="114300" y="1457325"/>
                  </a:cubicBezTo>
                  <a:cubicBezTo>
                    <a:pt x="69850" y="1533525"/>
                    <a:pt x="47625" y="1595437"/>
                    <a:pt x="28575" y="1657350"/>
                  </a:cubicBezTo>
                  <a:cubicBezTo>
                    <a:pt x="9525" y="1719263"/>
                    <a:pt x="4762" y="1774031"/>
                    <a:pt x="0" y="1828800"/>
                  </a:cubicBezTo>
                </a:path>
              </a:pathLst>
            </a:custGeom>
            <a:noFill/>
            <a:ln w="76200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5092700" y="1300804"/>
            <a:ext cx="38386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SP reflectance has a steeper profile</a:t>
            </a:r>
          </a:p>
          <a:p>
            <a:r>
              <a:rPr lang="en-US" altLang="ja-JP" dirty="0" smtClean="0"/>
              <a:t>(cf</a:t>
            </a:r>
            <a:r>
              <a:rPr lang="en-US" altLang="ja-JP" dirty="0"/>
              <a:t>. </a:t>
            </a:r>
            <a:r>
              <a:rPr lang="en-US" altLang="ja-JP" dirty="0" err="1"/>
              <a:t>Ohtake</a:t>
            </a:r>
            <a:r>
              <a:rPr lang="en-US" altLang="ja-JP" dirty="0"/>
              <a:t> et al., 2010 &amp; 2013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cxnSp>
        <p:nvCxnSpPr>
          <p:cNvPr id="6" name="直線矢印コネクタ 5"/>
          <p:cNvCxnSpPr>
            <a:stCxn id="14" idx="2"/>
          </p:cNvCxnSpPr>
          <p:nvPr/>
        </p:nvCxnSpPr>
        <p:spPr>
          <a:xfrm>
            <a:off x="1672594" y="2225445"/>
            <a:ext cx="577311" cy="541372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684478" y="1825335"/>
            <a:ext cx="1976231" cy="40011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SP’s reflectance</a:t>
            </a:r>
            <a:endParaRPr kumimoji="1" lang="ja-JP" altLang="en-US" sz="2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11" name="Picture 6" descr="http://www.kaguya.jaxa.jp/image/document/KAGUYA-000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7" b="62008"/>
          <a:stretch/>
        </p:blipFill>
        <p:spPr bwMode="auto">
          <a:xfrm>
            <a:off x="-36512" y="0"/>
            <a:ext cx="9180512" cy="31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374902" y="5519255"/>
            <a:ext cx="8467222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More investigation </a:t>
            </a:r>
            <a:r>
              <a:rPr lang="en-US" altLang="ja-JP" sz="2400" dirty="0" smtClean="0"/>
              <a:t>for </a:t>
            </a:r>
            <a:r>
              <a:rPr lang="en-US" altLang="ja-JP" sz="2400" dirty="0" smtClean="0"/>
              <a:t>absolute accuracy of SP model is required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</a:t>
            </a:r>
            <a:r>
              <a:rPr lang="en-US" altLang="ja-JP" sz="2400" dirty="0" smtClean="0"/>
              <a:t>for </a:t>
            </a:r>
            <a:r>
              <a:rPr lang="en-US" altLang="ja-JP" sz="2400" dirty="0" smtClean="0"/>
              <a:t>measuring absolute degradation</a:t>
            </a:r>
            <a:endParaRPr kumimoji="1" lang="en-US" altLang="ja-JP" sz="2400" dirty="0" smtClean="0"/>
          </a:p>
        </p:txBody>
      </p:sp>
      <p:sp>
        <p:nvSpPr>
          <p:cNvPr id="19" name="下矢印 18"/>
          <p:cNvSpPr/>
          <p:nvPr/>
        </p:nvSpPr>
        <p:spPr>
          <a:xfrm>
            <a:off x="6457950" y="2706454"/>
            <a:ext cx="546100" cy="790456"/>
          </a:xfrm>
          <a:prstGeom prst="downArrow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1220575" y="1404659"/>
            <a:ext cx="22511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[</a:t>
            </a:r>
            <a:r>
              <a:rPr lang="en-US" altLang="ja-JP" sz="1400" dirty="0" err="1" smtClean="0"/>
              <a:t>Ohtake</a:t>
            </a:r>
            <a:r>
              <a:rPr lang="en-US" altLang="ja-JP" sz="1400" dirty="0" smtClean="0"/>
              <a:t> </a:t>
            </a:r>
            <a:r>
              <a:rPr lang="en-US" altLang="ja-JP" sz="1400" dirty="0"/>
              <a:t>et al., </a:t>
            </a:r>
            <a:r>
              <a:rPr lang="en-US" altLang="ja-JP" sz="1400" dirty="0" smtClean="0"/>
              <a:t>2013]</a:t>
            </a:r>
            <a:endParaRPr lang="ja-JP" altLang="en-US" sz="1400" dirty="0"/>
          </a:p>
        </p:txBody>
      </p:sp>
      <p:sp>
        <p:nvSpPr>
          <p:cNvPr id="25" name="正方形/長方形 24"/>
          <p:cNvSpPr/>
          <p:nvPr/>
        </p:nvSpPr>
        <p:spPr>
          <a:xfrm>
            <a:off x="5092700" y="3640676"/>
            <a:ext cx="37854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/>
              <a:t>In shorter wavelength region, SP </a:t>
            </a:r>
            <a:r>
              <a:rPr lang="en-US" altLang="ja-JP" sz="2400" dirty="0" smtClean="0"/>
              <a:t>model tends </a:t>
            </a:r>
            <a:r>
              <a:rPr lang="en-US" altLang="ja-JP" sz="2400" dirty="0"/>
              <a:t>to describe </a:t>
            </a:r>
            <a:r>
              <a:rPr lang="en-US" altLang="ja-JP" sz="2400" dirty="0" smtClean="0"/>
              <a:t>lunar </a:t>
            </a:r>
            <a:r>
              <a:rPr lang="en-US" altLang="ja-JP" sz="2400" dirty="0"/>
              <a:t>brightness </a:t>
            </a:r>
            <a:r>
              <a:rPr lang="en-US" altLang="ja-JP" sz="2400" dirty="0" smtClean="0"/>
              <a:t>darker than actual.</a:t>
            </a:r>
            <a:endParaRPr lang="en-US" altLang="ja-JP" sz="24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85639" y="404684"/>
            <a:ext cx="3970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SP calibration issue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11550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kaguya.jaxa.jp/image/document/KAGUYA-0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7" b="62008"/>
          <a:stretch/>
        </p:blipFill>
        <p:spPr bwMode="auto">
          <a:xfrm>
            <a:off x="-36512" y="0"/>
            <a:ext cx="9180512" cy="31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73" y="1308304"/>
            <a:ext cx="7476341" cy="505803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283242" y="363923"/>
            <a:ext cx="4596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Correction with other lunar reflectance model (ex. ROLO)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21705" y="4748744"/>
            <a:ext cx="3496252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Brightness ratio </a:t>
            </a:r>
            <a:r>
              <a:rPr kumimoji="1" lang="en-US" altLang="ja-JP" sz="2400" dirty="0" smtClean="0"/>
              <a:t>of Band 1</a:t>
            </a:r>
          </a:p>
          <a:p>
            <a:pPr algn="ctr"/>
            <a:r>
              <a:rPr lang="en-US" altLang="ja-JP" sz="2400" dirty="0" smtClean="0"/>
              <a:t>1.27 </a:t>
            </a:r>
            <a:r>
              <a:rPr lang="ja-JP" altLang="en-US" sz="2400" dirty="0" smtClean="0"/>
              <a:t>→</a:t>
            </a:r>
            <a:r>
              <a:rPr lang="en-US" altLang="ja-JP" sz="2400" dirty="0" smtClean="0"/>
              <a:t> 1.09</a:t>
            </a:r>
            <a:endParaRPr kumimoji="1" lang="ja-JP" altLang="en-US" sz="2400" dirty="0"/>
          </a:p>
        </p:txBody>
      </p:sp>
      <p:sp>
        <p:nvSpPr>
          <p:cNvPr id="10" name="フリーフォーム 9"/>
          <p:cNvSpPr/>
          <p:nvPr/>
        </p:nvSpPr>
        <p:spPr>
          <a:xfrm>
            <a:off x="4868424" y="2466471"/>
            <a:ext cx="605944" cy="1588168"/>
          </a:xfrm>
          <a:custGeom>
            <a:avLst/>
            <a:gdLst>
              <a:gd name="connsiteX0" fmla="*/ 4365 w 605944"/>
              <a:gd name="connsiteY0" fmla="*/ 1588168 h 1588168"/>
              <a:gd name="connsiteX1" fmla="*/ 88587 w 605944"/>
              <a:gd name="connsiteY1" fmla="*/ 577516 h 1588168"/>
              <a:gd name="connsiteX2" fmla="*/ 605944 w 605944"/>
              <a:gd name="connsiteY2" fmla="*/ 0 h 158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5944" h="1588168">
                <a:moveTo>
                  <a:pt x="4365" y="1588168"/>
                </a:moveTo>
                <a:cubicBezTo>
                  <a:pt x="-3656" y="1215189"/>
                  <a:pt x="-11676" y="842211"/>
                  <a:pt x="88587" y="577516"/>
                </a:cubicBezTo>
                <a:cubicBezTo>
                  <a:pt x="188850" y="312821"/>
                  <a:pt x="397397" y="156410"/>
                  <a:pt x="605944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74368" y="2074389"/>
            <a:ext cx="3669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Fitted curve as a correction curve for SP model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8181" y="6295899"/>
            <a:ext cx="6051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Measuring ROLO irradiance is from </a:t>
            </a:r>
            <a:r>
              <a:rPr kumimoji="1" lang="en-US" altLang="ja-JP" dirty="0" err="1" smtClean="0"/>
              <a:t>Kieffer</a:t>
            </a:r>
            <a:r>
              <a:rPr kumimoji="1" lang="en-US" altLang="ja-JP" dirty="0" smtClean="0"/>
              <a:t> and Stone, 2005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86789" y="1720516"/>
            <a:ext cx="181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Ratio (ASTER/SP)</a:t>
            </a:r>
            <a:endParaRPr kumimoji="1" lang="ja-JP" altLang="en-US" dirty="0"/>
          </a:p>
        </p:txBody>
      </p:sp>
      <p:sp>
        <p:nvSpPr>
          <p:cNvPr id="14" name="フリーフォーム 13"/>
          <p:cNvSpPr/>
          <p:nvPr/>
        </p:nvSpPr>
        <p:spPr>
          <a:xfrm>
            <a:off x="2336800" y="1913467"/>
            <a:ext cx="254000" cy="262466"/>
          </a:xfrm>
          <a:custGeom>
            <a:avLst/>
            <a:gdLst>
              <a:gd name="connsiteX0" fmla="*/ 254000 w 254000"/>
              <a:gd name="connsiteY0" fmla="*/ 0 h 262466"/>
              <a:gd name="connsiteX1" fmla="*/ 67733 w 254000"/>
              <a:gd name="connsiteY1" fmla="*/ 101600 h 262466"/>
              <a:gd name="connsiteX2" fmla="*/ 0 w 254000"/>
              <a:gd name="connsiteY2" fmla="*/ 262466 h 26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000" h="262466">
                <a:moveTo>
                  <a:pt x="254000" y="0"/>
                </a:moveTo>
                <a:cubicBezTo>
                  <a:pt x="182033" y="28928"/>
                  <a:pt x="110066" y="57856"/>
                  <a:pt x="67733" y="101600"/>
                </a:cubicBezTo>
                <a:cubicBezTo>
                  <a:pt x="25400" y="145344"/>
                  <a:pt x="12700" y="203905"/>
                  <a:pt x="0" y="262466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95049" y="4979577"/>
            <a:ext cx="321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[</a:t>
            </a:r>
            <a:r>
              <a:rPr kumimoji="1" lang="en-US" altLang="ja-JP" dirty="0" err="1" smtClean="0"/>
              <a:t>Kouyama</a:t>
            </a:r>
            <a:r>
              <a:rPr kumimoji="1" lang="en-US" altLang="ja-JP" dirty="0" smtClean="0"/>
              <a:t> et al., </a:t>
            </a:r>
            <a:r>
              <a:rPr kumimoji="1" lang="en-US" altLang="ja-JP" dirty="0" err="1" smtClean="0"/>
              <a:t>Inpress</a:t>
            </a:r>
            <a:r>
              <a:rPr kumimoji="1" lang="en-US" altLang="ja-JP" dirty="0" smtClean="0"/>
              <a:t>, </a:t>
            </a:r>
            <a:r>
              <a:rPr kumimoji="1" lang="en-US" altLang="ja-JP" dirty="0" smtClean="0"/>
              <a:t>Icarus]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 rot="16200000">
            <a:off x="89620" y="4948897"/>
            <a:ext cx="174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Lunar Irradiance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12819" y="463640"/>
            <a:ext cx="3970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SP calibration issue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583280" y="6203566"/>
            <a:ext cx="241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Good Solution?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17657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kaguya.jaxa.jp/image/document/KAGUYA-00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7" b="62008"/>
          <a:stretch/>
        </p:blipFill>
        <p:spPr bwMode="auto">
          <a:xfrm>
            <a:off x="-36512" y="0"/>
            <a:ext cx="9180512" cy="31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827484" y="1283322"/>
            <a:ext cx="7562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/>
              <a:t>Lunar calibration for planetary explorers</a:t>
            </a:r>
            <a:endParaRPr kumimoji="1" lang="ja-JP" altLang="en-US" sz="4000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1428051" y="2939773"/>
            <a:ext cx="6360924" cy="2007880"/>
            <a:chOff x="1796486" y="4019941"/>
            <a:chExt cx="6360924" cy="2007880"/>
          </a:xfrm>
        </p:grpSpPr>
        <p:pic>
          <p:nvPicPr>
            <p:cNvPr id="20" name="Picture 4" descr="JAXA Hayabusa-2 space probe - MIPS MIPS64 (4)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301" b="3031"/>
            <a:stretch/>
          </p:blipFill>
          <p:spPr bwMode="auto">
            <a:xfrm>
              <a:off x="5379130" y="4019941"/>
              <a:ext cx="2597807" cy="20078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http://www.isas.jaxa.jp/j/enterp/missions/hayabusa/image/pct_main_hayabusa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99" r="4400"/>
            <a:stretch/>
          </p:blipFill>
          <p:spPr bwMode="auto">
            <a:xfrm>
              <a:off x="1796486" y="4019941"/>
              <a:ext cx="2727388" cy="20015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テキスト ボックス 2"/>
            <p:cNvSpPr txBox="1"/>
            <p:nvPr/>
          </p:nvSpPr>
          <p:spPr>
            <a:xfrm>
              <a:off x="7038474" y="5744473"/>
              <a:ext cx="11189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 smtClean="0">
                  <a:solidFill>
                    <a:schemeClr val="bg1"/>
                  </a:solidFill>
                </a:rPr>
                <a:t>©JAXA</a:t>
              </a:r>
              <a:endParaRPr kumimoji="1" lang="ja-JP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629527" y="5744474"/>
              <a:ext cx="11189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 smtClean="0">
                  <a:solidFill>
                    <a:schemeClr val="bg1"/>
                  </a:solidFill>
                </a:rPr>
                <a:t>©JAXA</a:t>
              </a:r>
              <a:endParaRPr kumimoji="1" lang="ja-JP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テキスト ボックス 24"/>
          <p:cNvSpPr txBox="1"/>
          <p:nvPr/>
        </p:nvSpPr>
        <p:spPr>
          <a:xfrm>
            <a:off x="1664893" y="5142135"/>
            <a:ext cx="2253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err="1" smtClean="0"/>
              <a:t>Hayabusa</a:t>
            </a:r>
            <a:endParaRPr lang="en-US" altLang="ja-JP" sz="28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182746" y="5142135"/>
            <a:ext cx="2253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Hayabusa2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2239795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kaguya.jaxa.jp/image/document/KAGUYA-00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7" b="62008"/>
          <a:stretch/>
        </p:blipFill>
        <p:spPr bwMode="auto">
          <a:xfrm>
            <a:off x="-36512" y="0"/>
            <a:ext cx="9180512" cy="31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2556322" y="409701"/>
            <a:ext cx="2634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Observation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59232" y="440479"/>
            <a:ext cx="3173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Simulation (Higher resolution)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0181" y="551960"/>
            <a:ext cx="2253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err="1" smtClean="0"/>
              <a:t>Hayabusa</a:t>
            </a:r>
            <a:endParaRPr lang="en-US" altLang="ja-JP" sz="2000" dirty="0"/>
          </a:p>
          <a:p>
            <a:pPr algn="ctr"/>
            <a:r>
              <a:rPr kumimoji="1" lang="en-US" altLang="ja-JP" sz="2000" dirty="0" smtClean="0"/>
              <a:t>(AMICA)</a:t>
            </a:r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0671" y="3801756"/>
            <a:ext cx="2212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Hayabusa2</a:t>
            </a:r>
          </a:p>
          <a:p>
            <a:pPr algn="ctr"/>
            <a:r>
              <a:rPr kumimoji="1" lang="en-US" altLang="ja-JP" sz="2000" dirty="0" smtClean="0"/>
              <a:t>(ONC-T)</a:t>
            </a:r>
            <a:endParaRPr kumimoji="1" lang="ja-JP" altLang="en-US" sz="20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19"/>
          <a:stretch/>
        </p:blipFill>
        <p:spPr>
          <a:xfrm>
            <a:off x="2556322" y="848138"/>
            <a:ext cx="2845857" cy="259176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78"/>
          <a:stretch/>
        </p:blipFill>
        <p:spPr>
          <a:xfrm>
            <a:off x="2556322" y="4001811"/>
            <a:ext cx="2845857" cy="2604974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598340" y="857775"/>
            <a:ext cx="1997465" cy="371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2004.05.17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98340" y="4032779"/>
            <a:ext cx="1997465" cy="371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2015.12.05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792035" y="3026166"/>
            <a:ext cx="2415468" cy="30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>
                <a:solidFill>
                  <a:schemeClr val="bg1"/>
                </a:solidFill>
              </a:rPr>
              <a:t>Visible band (~550nm)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792035" y="6235173"/>
            <a:ext cx="2415468" cy="30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>
                <a:solidFill>
                  <a:schemeClr val="bg1"/>
                </a:solidFill>
              </a:rPr>
              <a:t>Visible band (~550nm)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pic>
        <p:nvPicPr>
          <p:cNvPr id="8196" name="Picture 4" descr="JAXA Hayabusa-2 space probe - MIPS MIPS64 (4)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31"/>
          <a:stretch/>
        </p:blipFill>
        <p:spPr bwMode="auto">
          <a:xfrm>
            <a:off x="506342" y="4731073"/>
            <a:ext cx="1244427" cy="10502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isas.jaxa.jp/j/enterp/missions/hayabusa/image/pct_main_hayabus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9" r="4400"/>
          <a:stretch/>
        </p:blipFill>
        <p:spPr bwMode="auto">
          <a:xfrm>
            <a:off x="567498" y="1573612"/>
            <a:ext cx="1181504" cy="8670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8"/>
          <a:stretch/>
        </p:blipFill>
        <p:spPr>
          <a:xfrm>
            <a:off x="5835315" y="877221"/>
            <a:ext cx="2820992" cy="2591762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7"/>
          <a:stretch/>
        </p:blipFill>
        <p:spPr>
          <a:xfrm>
            <a:off x="5883441" y="4001811"/>
            <a:ext cx="2724739" cy="2604974"/>
          </a:xfrm>
          <a:prstGeom prst="rect">
            <a:avLst/>
          </a:prstGeom>
        </p:spPr>
      </p:pic>
      <p:sp>
        <p:nvSpPr>
          <p:cNvPr id="19" name="角丸四角形 18"/>
          <p:cNvSpPr/>
          <p:nvPr/>
        </p:nvSpPr>
        <p:spPr>
          <a:xfrm>
            <a:off x="506342" y="3621505"/>
            <a:ext cx="8326045" cy="842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26036" y="2676969"/>
            <a:ext cx="2240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o</a:t>
            </a:r>
            <a:r>
              <a:rPr lang="en-US" altLang="ja-JP" sz="1600" dirty="0" smtClean="0"/>
              <a:t>bserved mainly t</a:t>
            </a:r>
            <a:r>
              <a:rPr kumimoji="1" lang="en-US" altLang="ja-JP" sz="1600" dirty="0" smtClean="0"/>
              <a:t>he far side of the Moon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65261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kaguya.jaxa.jp/image/document/KAGUYA-0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7" b="62008"/>
          <a:stretch/>
        </p:blipFill>
        <p:spPr bwMode="auto">
          <a:xfrm>
            <a:off x="-36512" y="0"/>
            <a:ext cx="9180512" cy="31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84"/>
          <a:stretch/>
        </p:blipFill>
        <p:spPr>
          <a:xfrm>
            <a:off x="903830" y="916358"/>
            <a:ext cx="6794500" cy="5530609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3946357" y="916358"/>
            <a:ext cx="1828800" cy="575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59773" y="463923"/>
            <a:ext cx="69879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Irradiance comparison</a:t>
            </a:r>
          </a:p>
          <a:p>
            <a:pPr algn="ctr"/>
            <a:r>
              <a:rPr lang="en-US" altLang="ja-JP" sz="2800" dirty="0" err="1" smtClean="0"/>
              <a:t>Hayabusa</a:t>
            </a:r>
            <a:r>
              <a:rPr lang="en-US" altLang="ja-JP" sz="2800" dirty="0" smtClean="0"/>
              <a:t>/AMICA vs SP model</a:t>
            </a:r>
            <a:endParaRPr kumimoji="1" lang="ja-JP" altLang="en-US" sz="2800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3471870" y="4007988"/>
            <a:ext cx="3971224" cy="1084998"/>
            <a:chOff x="3471870" y="4007988"/>
            <a:chExt cx="3971224" cy="1084998"/>
          </a:xfrm>
        </p:grpSpPr>
        <p:cxnSp>
          <p:nvCxnSpPr>
            <p:cNvPr id="7" name="直線コネクタ 6"/>
            <p:cNvCxnSpPr/>
            <p:nvPr/>
          </p:nvCxnSpPr>
          <p:spPr>
            <a:xfrm flipV="1">
              <a:off x="3471870" y="4541039"/>
              <a:ext cx="795020" cy="254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/>
            <p:cNvSpPr txBox="1"/>
            <p:nvPr/>
          </p:nvSpPr>
          <p:spPr>
            <a:xfrm>
              <a:off x="4327850" y="4350311"/>
              <a:ext cx="31152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Corrected SP model with ROLO</a:t>
              </a:r>
              <a:endParaRPr kumimoji="1" lang="ja-JP" altLang="en-US" dirty="0"/>
            </a:p>
          </p:txBody>
        </p:sp>
        <p:cxnSp>
          <p:nvCxnSpPr>
            <p:cNvPr id="10" name="直線コネクタ 9"/>
            <p:cNvCxnSpPr/>
            <p:nvPr/>
          </p:nvCxnSpPr>
          <p:spPr>
            <a:xfrm flipV="1">
              <a:off x="3471870" y="4192654"/>
              <a:ext cx="795020" cy="25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/>
            <p:cNvSpPr txBox="1"/>
            <p:nvPr/>
          </p:nvSpPr>
          <p:spPr>
            <a:xfrm>
              <a:off x="4327850" y="4007988"/>
              <a:ext cx="1559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SP model</a:t>
              </a:r>
              <a:endParaRPr kumimoji="1" lang="ja-JP" altLang="en-US" dirty="0"/>
            </a:p>
          </p:txBody>
        </p:sp>
        <p:sp>
          <p:nvSpPr>
            <p:cNvPr id="15" name="円/楕円 14"/>
            <p:cNvSpPr>
              <a:spLocks noChangeAspect="1"/>
            </p:cNvSpPr>
            <p:nvPr/>
          </p:nvSpPr>
          <p:spPr>
            <a:xfrm>
              <a:off x="3839834" y="4834634"/>
              <a:ext cx="154272" cy="1542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4334263" y="4723654"/>
              <a:ext cx="20184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err="1" smtClean="0"/>
                <a:t>Hayabusa</a:t>
              </a:r>
              <a:r>
                <a:rPr kumimoji="1" lang="en-US" altLang="ja-JP" dirty="0" smtClean="0"/>
                <a:t>/AMICA</a:t>
              </a:r>
              <a:endParaRPr kumimoji="1" lang="ja-JP" altLang="en-US" dirty="0"/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4283241" y="6269592"/>
            <a:ext cx="472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/>
              <a:t>AMICA’s irradiance is measured with calibration parameters reported in Ishiguro et all., 2011.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7013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1520" y="260648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 smtClean="0"/>
              <a:t>Summary</a:t>
            </a:r>
            <a:endParaRPr kumimoji="1" lang="ja-JP" altLang="en-US" sz="4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19" y="1017526"/>
            <a:ext cx="863981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kumimoji="1" lang="en-US" altLang="ja-JP" sz="2400" dirty="0" smtClean="0"/>
              <a:t>Lunar </a:t>
            </a:r>
            <a:r>
              <a:rPr kumimoji="1" lang="en-US" altLang="ja-JP" sz="2400" dirty="0" smtClean="0"/>
              <a:t>reflectance model based on SELENE/SP hyper-spectral data </a:t>
            </a:r>
            <a:endParaRPr kumimoji="1" lang="en-US" altLang="ja-JP" sz="2400" dirty="0" smtClean="0"/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</a:t>
            </a:r>
            <a:r>
              <a:rPr kumimoji="1" lang="en-US" altLang="ja-JP" sz="2400" dirty="0" smtClean="0"/>
              <a:t>has </a:t>
            </a:r>
            <a:r>
              <a:rPr kumimoji="1" lang="en-US" altLang="ja-JP" sz="2400" dirty="0" smtClean="0"/>
              <a:t>been developed.</a:t>
            </a:r>
            <a:r>
              <a:rPr lang="en-US" altLang="ja-JP" sz="2400" dirty="0" smtClean="0"/>
              <a:t> </a:t>
            </a:r>
            <a:r>
              <a:rPr kumimoji="1" lang="en-US" altLang="ja-JP" sz="2400" dirty="0" smtClean="0"/>
              <a:t>U</a:t>
            </a:r>
            <a:r>
              <a:rPr lang="en-US" altLang="ja-JP" sz="2400" dirty="0" smtClean="0"/>
              <a:t>sing the model, w</a:t>
            </a:r>
            <a:r>
              <a:rPr kumimoji="1" lang="en-US" altLang="ja-JP" sz="2400" dirty="0" smtClean="0"/>
              <a:t>e can simulate/predict </a:t>
            </a:r>
            <a:endParaRPr kumimoji="1" lang="en-US" altLang="ja-JP" sz="2400" dirty="0" smtClean="0"/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</a:t>
            </a:r>
            <a:r>
              <a:rPr kumimoji="1" lang="en-US" altLang="ja-JP" sz="2400" dirty="0" smtClean="0"/>
              <a:t>any </a:t>
            </a:r>
            <a:r>
              <a:rPr kumimoji="1" lang="en-US" altLang="ja-JP" sz="2400" dirty="0" smtClean="0"/>
              <a:t>moon observation.</a:t>
            </a:r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pPr marL="342900" indent="-342900">
              <a:buFontTx/>
              <a:buChar char="-"/>
            </a:pPr>
            <a:r>
              <a:rPr lang="en-US" altLang="ja-JP" sz="2400" dirty="0" smtClean="0"/>
              <a:t>SP </a:t>
            </a:r>
            <a:r>
              <a:rPr lang="en-US" altLang="ja-JP" sz="2400" dirty="0" smtClean="0"/>
              <a:t>model describes lunar surface contrast very well</a:t>
            </a:r>
            <a:r>
              <a:rPr lang="en-US" altLang="ja-JP" sz="2400" dirty="0" smtClean="0"/>
              <a:t>.</a:t>
            </a:r>
            <a:endParaRPr lang="en-US" altLang="ja-JP" sz="2400" dirty="0" smtClean="0"/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en-US" altLang="ja-JP" sz="2400" dirty="0" smtClean="0"/>
              <a:t>The </a:t>
            </a:r>
            <a:r>
              <a:rPr lang="en-US" altLang="ja-JP" sz="2400" dirty="0"/>
              <a:t>model </a:t>
            </a:r>
            <a:r>
              <a:rPr lang="en-US" altLang="ja-JP" sz="2400" dirty="0" smtClean="0"/>
              <a:t>can be used for evaluating </a:t>
            </a:r>
            <a:r>
              <a:rPr lang="en-US" altLang="ja-JP" sz="2400" dirty="0"/>
              <a:t>relative </a:t>
            </a:r>
            <a:r>
              <a:rPr lang="en-US" altLang="ja-JP" sz="2400" dirty="0" smtClean="0"/>
              <a:t>degradations </a:t>
            </a:r>
            <a:r>
              <a:rPr lang="en-US" altLang="ja-JP" sz="2400" dirty="0"/>
              <a:t>of </a:t>
            </a:r>
            <a:endParaRPr lang="en-US" altLang="ja-JP" sz="2400" dirty="0" smtClean="0"/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sensors.</a:t>
            </a:r>
            <a:endParaRPr kumimoji="1" lang="en-US" altLang="ja-JP" sz="2400" dirty="0" smtClean="0"/>
          </a:p>
          <a:p>
            <a:endParaRPr kumimoji="1" lang="en-US" altLang="ja-JP" sz="2400" dirty="0" smtClean="0"/>
          </a:p>
          <a:p>
            <a:r>
              <a:rPr lang="en-US" altLang="ja-JP" sz="2400" dirty="0" smtClean="0"/>
              <a:t>However…</a:t>
            </a:r>
            <a:endParaRPr kumimoji="1" lang="en-US" altLang="ja-JP" sz="2400" dirty="0" smtClean="0"/>
          </a:p>
          <a:p>
            <a:pPr marL="342900" indent="-342900">
              <a:buFontTx/>
              <a:buChar char="-"/>
            </a:pPr>
            <a:r>
              <a:rPr lang="en-US" altLang="ja-JP" sz="2400" dirty="0" smtClean="0"/>
              <a:t>Large </a:t>
            </a:r>
            <a:r>
              <a:rPr lang="en-US" altLang="ja-JP" sz="2400" dirty="0"/>
              <a:t>brightness </a:t>
            </a:r>
            <a:r>
              <a:rPr lang="en-US" altLang="ja-JP" sz="2400" dirty="0" smtClean="0"/>
              <a:t>bias exists between SP model and actual </a:t>
            </a:r>
            <a:r>
              <a:rPr lang="en-US" altLang="ja-JP" sz="2400" dirty="0" smtClean="0"/>
              <a:t>Moon 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</a:t>
            </a:r>
            <a:r>
              <a:rPr lang="en-US" altLang="ja-JP" sz="2400" dirty="0" smtClean="0"/>
              <a:t>observations</a:t>
            </a:r>
            <a:r>
              <a:rPr lang="en-US" altLang="ja-JP" sz="2400" dirty="0" smtClean="0"/>
              <a:t>.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en-US" altLang="ja-JP" sz="2400" dirty="0" smtClean="0"/>
              <a:t>Correction using other models may </a:t>
            </a:r>
            <a:r>
              <a:rPr lang="en-US" altLang="ja-JP" sz="2400" dirty="0"/>
              <a:t>be a possible solution for </a:t>
            </a:r>
            <a:r>
              <a:rPr lang="en-US" altLang="ja-JP" sz="2400" dirty="0" smtClean="0"/>
              <a:t>improving </a:t>
            </a:r>
            <a:r>
              <a:rPr lang="en-US" altLang="ja-JP" sz="2400" dirty="0"/>
              <a:t>absolute </a:t>
            </a:r>
            <a:r>
              <a:rPr lang="en-US" altLang="ja-JP" sz="2400" dirty="0" smtClean="0"/>
              <a:t>accuracy </a:t>
            </a:r>
            <a:r>
              <a:rPr lang="en-US" altLang="ja-JP" sz="2400" dirty="0"/>
              <a:t>of SP </a:t>
            </a:r>
            <a:r>
              <a:rPr lang="en-US" altLang="ja-JP" sz="2400" dirty="0" smtClean="0"/>
              <a:t>model.</a:t>
            </a:r>
            <a:endParaRPr lang="en-US" altLang="ja-JP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30071" y="6259811"/>
            <a:ext cx="645097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u="sng" dirty="0" smtClean="0"/>
              <a:t>Collaboration </a:t>
            </a:r>
            <a:r>
              <a:rPr lang="en-US" altLang="ja-JP" sz="2400" u="sng" dirty="0" smtClean="0"/>
              <a:t>with</a:t>
            </a:r>
            <a:r>
              <a:rPr kumimoji="1" lang="en-US" altLang="ja-JP" sz="2400" u="sng" dirty="0" smtClean="0"/>
              <a:t> ROLO/GIRO is very important.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6" name="Picture 6" descr="http://www.kaguya.jaxa.jp/image/document/KAGUYA-00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7" b="62008"/>
          <a:stretch/>
        </p:blipFill>
        <p:spPr bwMode="auto">
          <a:xfrm>
            <a:off x="-36512" y="0"/>
            <a:ext cx="9180512" cy="31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4307305" y="1971075"/>
            <a:ext cx="4438775" cy="707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We can simulate not </a:t>
            </a:r>
            <a:r>
              <a:rPr lang="en-US" altLang="ja-JP" sz="2000" dirty="0" smtClean="0"/>
              <a:t>only </a:t>
            </a:r>
            <a:r>
              <a:rPr lang="en-US" altLang="ja-JP" sz="2000" dirty="0" smtClean="0"/>
              <a:t>the </a:t>
            </a:r>
            <a:r>
              <a:rPr lang="en-US" altLang="ja-JP" sz="2000" dirty="0" smtClean="0"/>
              <a:t>near </a:t>
            </a:r>
            <a:r>
              <a:rPr lang="en-US" altLang="ja-JP" sz="2000" dirty="0"/>
              <a:t>side of the </a:t>
            </a:r>
            <a:r>
              <a:rPr lang="en-US" altLang="ja-JP" sz="2000" dirty="0" smtClean="0"/>
              <a:t>Moon,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but </a:t>
            </a:r>
            <a:r>
              <a:rPr lang="en-US" altLang="ja-JP" sz="2000" dirty="0" smtClean="0"/>
              <a:t>also </a:t>
            </a:r>
            <a:r>
              <a:rPr lang="en-US" altLang="ja-JP" sz="2000" dirty="0" smtClean="0"/>
              <a:t>the </a:t>
            </a:r>
            <a:r>
              <a:rPr lang="en-US" altLang="ja-JP" sz="2000" dirty="0" smtClean="0"/>
              <a:t>far </a:t>
            </a:r>
            <a:r>
              <a:rPr lang="en-US" altLang="ja-JP" sz="2000" dirty="0" smtClean="0"/>
              <a:t>side!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4927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426341" y="3198167"/>
            <a:ext cx="2810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</a:rPr>
              <a:t>Supplement slides</a:t>
            </a:r>
          </a:p>
        </p:txBody>
      </p:sp>
    </p:spTree>
    <p:extLst>
      <p:ext uri="{BB962C8B-B14F-4D97-AF65-F5344CB8AC3E}">
        <p14:creationId xmlns:p14="http://schemas.microsoft.com/office/powerpoint/2010/main" val="179299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44046" y="444534"/>
            <a:ext cx="8679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 smtClean="0">
                <a:latin typeface="+mj-lt"/>
              </a:rPr>
              <a:t>Using Moon for </a:t>
            </a:r>
            <a:r>
              <a:rPr lang="en-US" altLang="ja-JP" sz="4000" dirty="0">
                <a:latin typeface="+mj-lt"/>
              </a:rPr>
              <a:t>R</a:t>
            </a:r>
            <a:r>
              <a:rPr kumimoji="1" lang="en-US" altLang="ja-JP" sz="4000" dirty="0" smtClean="0">
                <a:latin typeface="+mj-lt"/>
              </a:rPr>
              <a:t>adiometric calibration</a:t>
            </a:r>
            <a:endParaRPr kumimoji="1" lang="ja-JP" altLang="en-US" sz="4000" dirty="0"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6931" y="1986877"/>
            <a:ext cx="3277433" cy="327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直線矢印コネクタ 15"/>
          <p:cNvCxnSpPr/>
          <p:nvPr/>
        </p:nvCxnSpPr>
        <p:spPr>
          <a:xfrm>
            <a:off x="1070811" y="1708484"/>
            <a:ext cx="173373" cy="663799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179883" y="1165002"/>
            <a:ext cx="7553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/>
              <a:t>Extremely Photometrical stable</a:t>
            </a:r>
            <a:r>
              <a:rPr lang="en-US" altLang="ja-JP" sz="2400" dirty="0" smtClean="0"/>
              <a:t> (1% change </a:t>
            </a:r>
            <a:r>
              <a:rPr lang="en-US" altLang="ja-JP" sz="2400" dirty="0" smtClean="0">
                <a:sym typeface="Wingdings" panose="05000000000000000000" pitchFamily="2" charset="2"/>
              </a:rPr>
              <a:t> 1 </a:t>
            </a:r>
            <a:r>
              <a:rPr lang="en-US" altLang="ja-JP" sz="2400" dirty="0" err="1" smtClean="0"/>
              <a:t>Myr</a:t>
            </a:r>
            <a:r>
              <a:rPr lang="en-US" altLang="ja-JP" sz="2400" dirty="0" smtClean="0"/>
              <a:t>)</a:t>
            </a:r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                                                                           </a:t>
            </a:r>
            <a:r>
              <a:rPr kumimoji="1" lang="en-US" altLang="ja-JP" sz="2000" dirty="0" smtClean="0"/>
              <a:t>[</a:t>
            </a:r>
            <a:r>
              <a:rPr kumimoji="1" lang="en-US" altLang="ja-JP" sz="2000" dirty="0" err="1" smtClean="0"/>
              <a:t>Kieffer</a:t>
            </a:r>
            <a:r>
              <a:rPr lang="en-US" altLang="ja-JP" sz="2000" dirty="0" smtClean="0"/>
              <a:t>, 1997</a:t>
            </a:r>
            <a:r>
              <a:rPr kumimoji="1" lang="en-US" altLang="ja-JP" sz="2000" dirty="0" smtClean="0"/>
              <a:t>]</a:t>
            </a:r>
            <a:endParaRPr kumimoji="1" lang="ja-JP" altLang="en-US" sz="20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95262" y="5413677"/>
            <a:ext cx="6505873" cy="461665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Moon is an ideal </a:t>
            </a:r>
            <a:r>
              <a:rPr kumimoji="1" lang="en-US" altLang="ja-JP" sz="2400" dirty="0" smtClean="0"/>
              <a:t>target for radiometric </a:t>
            </a:r>
            <a:r>
              <a:rPr kumimoji="1" lang="en-US" altLang="ja-JP" sz="2400" dirty="0" smtClean="0"/>
              <a:t>calibration </a:t>
            </a:r>
            <a:endParaRPr kumimoji="1" lang="ja-JP" altLang="en-US" sz="2400" dirty="0"/>
          </a:p>
        </p:txBody>
      </p:sp>
      <p:grpSp>
        <p:nvGrpSpPr>
          <p:cNvPr id="21" name="グループ化 20"/>
          <p:cNvGrpSpPr/>
          <p:nvPr/>
        </p:nvGrpSpPr>
        <p:grpSpPr>
          <a:xfrm>
            <a:off x="3931412" y="2187266"/>
            <a:ext cx="4904709" cy="2933307"/>
            <a:chOff x="3962478" y="3509345"/>
            <a:chExt cx="4904709" cy="2933307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4441641" y="3509345"/>
              <a:ext cx="4425546" cy="2780405"/>
              <a:chOff x="23281731" y="5749508"/>
              <a:chExt cx="3239327" cy="2118142"/>
            </a:xfrm>
          </p:grpSpPr>
          <p:cxnSp>
            <p:nvCxnSpPr>
              <p:cNvPr id="8" name="直線コネクタ 7"/>
              <p:cNvCxnSpPr/>
              <p:nvPr/>
            </p:nvCxnSpPr>
            <p:spPr>
              <a:xfrm flipH="1">
                <a:off x="25603200" y="5749508"/>
                <a:ext cx="27968" cy="211814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円/楕円 8"/>
              <p:cNvSpPr>
                <a:spLocks noChangeAspect="1"/>
              </p:cNvSpPr>
              <p:nvPr/>
            </p:nvSpPr>
            <p:spPr>
              <a:xfrm>
                <a:off x="24869714" y="6068448"/>
                <a:ext cx="1516983" cy="15169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/>
                  </a:gs>
                  <a:gs pos="57000">
                    <a:schemeClr val="tx2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Calibri" pitchFamily="34" charset="0"/>
                </a:endParaRPr>
              </a:p>
            </p:txBody>
          </p:sp>
          <p:sp>
            <p:nvSpPr>
              <p:cNvPr id="10" name="円/楕円 9"/>
              <p:cNvSpPr>
                <a:spLocks noChangeAspect="1"/>
              </p:cNvSpPr>
              <p:nvPr/>
            </p:nvSpPr>
            <p:spPr>
              <a:xfrm>
                <a:off x="24741276" y="5940008"/>
                <a:ext cx="1779782" cy="177978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Calibri" pitchFamily="34" charset="0"/>
                </a:endParaRPr>
              </a:p>
            </p:txBody>
          </p:sp>
          <p:grpSp>
            <p:nvGrpSpPr>
              <p:cNvPr id="11" name="グループ化 10"/>
              <p:cNvGrpSpPr/>
              <p:nvPr/>
            </p:nvGrpSpPr>
            <p:grpSpPr>
              <a:xfrm rot="19133116">
                <a:off x="24305312" y="6689897"/>
                <a:ext cx="552732" cy="398898"/>
                <a:chOff x="23414464" y="6900256"/>
                <a:chExt cx="552732" cy="398898"/>
              </a:xfrm>
            </p:grpSpPr>
            <p:sp>
              <p:nvSpPr>
                <p:cNvPr id="13" name="正方形/長方形 12"/>
                <p:cNvSpPr/>
                <p:nvPr/>
              </p:nvSpPr>
              <p:spPr>
                <a:xfrm rot="18666884">
                  <a:off x="23704204" y="7036161"/>
                  <a:ext cx="379198" cy="146787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alibri" pitchFamily="34" charset="0"/>
                  </a:endParaRPr>
                </a:p>
              </p:txBody>
            </p:sp>
            <p:cxnSp>
              <p:nvCxnSpPr>
                <p:cNvPr id="14" name="直線矢印コネクタ 13"/>
                <p:cNvCxnSpPr>
                  <a:stCxn id="13" idx="0"/>
                </p:cNvCxnSpPr>
                <p:nvPr/>
              </p:nvCxnSpPr>
              <p:spPr>
                <a:xfrm rot="2466884" flipH="1" flipV="1">
                  <a:off x="23414464" y="6900256"/>
                  <a:ext cx="484439" cy="201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円/楕円 11"/>
              <p:cNvSpPr/>
              <p:nvPr/>
            </p:nvSpPr>
            <p:spPr>
              <a:xfrm>
                <a:off x="23281731" y="6633192"/>
                <a:ext cx="288032" cy="288032"/>
              </a:xfrm>
              <a:prstGeom prst="ellipse">
                <a:avLst/>
              </a:prstGeom>
              <a:gradFill flip="none" rotWithShape="1">
                <a:gsLst>
                  <a:gs pos="0">
                    <a:srgbClr val="EAEAEA">
                      <a:shade val="30000"/>
                      <a:satMod val="115000"/>
                    </a:srgbClr>
                  </a:gs>
                  <a:gs pos="50000">
                    <a:srgbClr val="EAEAEA">
                      <a:shade val="67500"/>
                      <a:satMod val="115000"/>
                    </a:srgbClr>
                  </a:gs>
                  <a:gs pos="100000">
                    <a:srgbClr val="EAEAEA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Calibri" pitchFamily="34" charset="0"/>
                </a:endParaRPr>
              </a:p>
            </p:txBody>
          </p:sp>
        </p:grpSp>
        <p:sp>
          <p:nvSpPr>
            <p:cNvPr id="19" name="左中かっこ 18"/>
            <p:cNvSpPr/>
            <p:nvPr/>
          </p:nvSpPr>
          <p:spPr>
            <a:xfrm rot="16200000">
              <a:off x="5409174" y="4709207"/>
              <a:ext cx="334510" cy="1310686"/>
            </a:xfrm>
            <a:prstGeom prst="lef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3962478" y="5734766"/>
              <a:ext cx="32263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/>
                <a:t>No </a:t>
              </a:r>
              <a:r>
                <a:rPr kumimoji="1" lang="en-US" altLang="ja-JP" sz="2000" dirty="0" smtClean="0"/>
                <a:t>atmospheric and aerosol absorption and scattering</a:t>
              </a:r>
              <a:endParaRPr kumimoji="1" lang="ja-JP" altLang="en-US" sz="2000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6880485" y="4616970"/>
              <a:ext cx="14690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dirty="0" smtClean="0">
                  <a:solidFill>
                    <a:schemeClr val="bg1"/>
                  </a:solidFill>
                </a:rPr>
                <a:t>Ear</a:t>
              </a:r>
              <a:r>
                <a:rPr kumimoji="1" lang="en-US" altLang="ja-JP" sz="3200" dirty="0" smtClean="0"/>
                <a:t>th</a:t>
              </a:r>
              <a:endParaRPr kumimoji="1" lang="ja-JP" altLang="en-US" sz="3200" dirty="0"/>
            </a:p>
          </p:txBody>
        </p:sp>
      </p:grp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22" name="Picture 6" descr="http://www.kaguya.jaxa.jp/image/document/KAGUYA-000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7" b="62008"/>
          <a:stretch/>
        </p:blipFill>
        <p:spPr bwMode="auto">
          <a:xfrm>
            <a:off x="-36512" y="0"/>
            <a:ext cx="9180512" cy="31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右矢印 23"/>
          <p:cNvSpPr/>
          <p:nvPr/>
        </p:nvSpPr>
        <p:spPr>
          <a:xfrm>
            <a:off x="298857" y="6195297"/>
            <a:ext cx="444589" cy="36512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52501" y="5953907"/>
            <a:ext cx="7970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Reliable Lunar reflectance model is important, and SELENE/SP team has tried to develop such a reliable reflectance model.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3473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53" y="4481069"/>
            <a:ext cx="5156733" cy="2376932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5467969" y="1317532"/>
            <a:ext cx="3312368" cy="2179641"/>
            <a:chOff x="5138539" y="1772816"/>
            <a:chExt cx="2169765" cy="2179641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484" b="32887"/>
            <a:stretch/>
          </p:blipFill>
          <p:spPr bwMode="auto">
            <a:xfrm>
              <a:off x="5148064" y="1772816"/>
              <a:ext cx="2160240" cy="2179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直線コネクタ 6"/>
            <p:cNvCxnSpPr/>
            <p:nvPr/>
          </p:nvCxnSpPr>
          <p:spPr>
            <a:xfrm>
              <a:off x="5148064" y="2838188"/>
              <a:ext cx="216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>
              <a:off x="5138539" y="3933056"/>
              <a:ext cx="216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08" r="34762"/>
          <a:stretch/>
        </p:blipFill>
        <p:spPr bwMode="auto">
          <a:xfrm>
            <a:off x="166263" y="714050"/>
            <a:ext cx="4388713" cy="199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5539977" y="132067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Incident angle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39977" y="240079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Emission angle</a:t>
            </a:r>
            <a:endParaRPr lang="ja-JP" altLang="en-US" dirty="0">
              <a:solidFill>
                <a:prstClr val="black"/>
              </a:solidFill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2337551" y="2757141"/>
            <a:ext cx="0" cy="131095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5395961" y="771774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solidFill>
                  <a:prstClr val="black"/>
                </a:solidFill>
              </a:rPr>
              <a:t>G</a:t>
            </a:r>
            <a:r>
              <a:rPr lang="en-US" altLang="ja-JP" sz="2400" dirty="0" smtClean="0">
                <a:solidFill>
                  <a:prstClr val="black"/>
                </a:solidFill>
              </a:rPr>
              <a:t>eometry data</a:t>
            </a: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" t="33047" r="33160" b="33996"/>
          <a:stretch/>
        </p:blipFill>
        <p:spPr bwMode="auto">
          <a:xfrm>
            <a:off x="5481817" y="3581266"/>
            <a:ext cx="3275856" cy="1080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テキスト ボックス 22"/>
          <p:cNvSpPr txBox="1"/>
          <p:nvPr/>
        </p:nvSpPr>
        <p:spPr>
          <a:xfrm>
            <a:off x="5539977" y="4691293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Highland, mare and middle albedo region map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66087" y="4068100"/>
            <a:ext cx="338906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prstClr val="black"/>
                </a:solidFill>
              </a:rPr>
              <a:t>Lunar radiance map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02763" y="546544"/>
            <a:ext cx="370760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prstClr val="black"/>
                </a:solidFill>
              </a:rPr>
              <a:t>Reflectance map (</a:t>
            </a:r>
            <a:r>
              <a:rPr lang="en-US" altLang="ja-JP" dirty="0" err="1" smtClean="0">
                <a:solidFill>
                  <a:prstClr val="black"/>
                </a:solidFill>
              </a:rPr>
              <a:t>i</a:t>
            </a:r>
            <a:r>
              <a:rPr lang="en-US" altLang="ja-JP" dirty="0" smtClean="0">
                <a:solidFill>
                  <a:prstClr val="black"/>
                </a:solidFill>
              </a:rPr>
              <a:t>=30,e=0,α=30)</a:t>
            </a:r>
            <a:endParaRPr lang="ja-JP" altLang="en-US" dirty="0">
              <a:solidFill>
                <a:prstClr val="black"/>
              </a:solidFill>
            </a:endParaRPr>
          </a:p>
        </p:txBody>
      </p:sp>
      <p:cxnSp>
        <p:nvCxnSpPr>
          <p:cNvPr id="4" name="直線矢印コネクタ 3"/>
          <p:cNvCxnSpPr>
            <a:stCxn id="20" idx="1"/>
          </p:cNvCxnSpPr>
          <p:nvPr/>
        </p:nvCxnSpPr>
        <p:spPr>
          <a:xfrm flipH="1">
            <a:off x="2337551" y="3459774"/>
            <a:ext cx="2819717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5481817" y="5416829"/>
            <a:ext cx="338437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Phase angle at observation time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36380" y="2931076"/>
            <a:ext cx="237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prstClr val="black"/>
                </a:solidFill>
              </a:rPr>
              <a:t>x</a:t>
            </a:r>
            <a:r>
              <a:rPr lang="en-US" altLang="ja-JP" sz="2000" dirty="0" smtClean="0">
                <a:solidFill>
                  <a:prstClr val="black"/>
                </a:solidFill>
              </a:rPr>
              <a:t> Solar Irradiance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4" name="Picture 6" descr="http://www.kaguya.jaxa.jp/image/document/KAGUYA-0003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7" b="62008"/>
          <a:stretch/>
        </p:blipFill>
        <p:spPr bwMode="auto">
          <a:xfrm>
            <a:off x="-36512" y="0"/>
            <a:ext cx="9180512" cy="31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左大かっこ 19"/>
          <p:cNvSpPr/>
          <p:nvPr/>
        </p:nvSpPr>
        <p:spPr>
          <a:xfrm>
            <a:off x="5157268" y="1397055"/>
            <a:ext cx="238693" cy="4125438"/>
          </a:xfrm>
          <a:prstGeom prst="lef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46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38844" y="405029"/>
            <a:ext cx="588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Other Known calibration issues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1560" y="908720"/>
            <a:ext cx="79037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l"/>
            </a:pPr>
            <a:r>
              <a:rPr lang="en-US" altLang="ja-JP" sz="2800" dirty="0"/>
              <a:t>M</a:t>
            </a:r>
            <a:r>
              <a:rPr lang="en-US" altLang="ja-JP" sz="2800" dirty="0" smtClean="0"/>
              <a:t>odel accuracy </a:t>
            </a:r>
            <a:r>
              <a:rPr lang="en-US" altLang="ja-JP" sz="2800" dirty="0"/>
              <a:t>tends to be </a:t>
            </a:r>
            <a:r>
              <a:rPr lang="en-US" altLang="ja-JP" sz="2800" dirty="0" smtClean="0"/>
              <a:t>worse </a:t>
            </a:r>
            <a:r>
              <a:rPr lang="en-US" altLang="ja-JP" sz="2800" dirty="0"/>
              <a:t>in </a:t>
            </a:r>
            <a:r>
              <a:rPr lang="en-US" altLang="ja-JP" sz="2800" dirty="0" smtClean="0"/>
              <a:t>high </a:t>
            </a:r>
            <a:r>
              <a:rPr lang="en-US" altLang="ja-JP" sz="2800" dirty="0"/>
              <a:t>e</a:t>
            </a:r>
            <a:r>
              <a:rPr lang="en-US" altLang="ja-JP" sz="2800" dirty="0" smtClean="0"/>
              <a:t>mission angle and high latitude regions</a:t>
            </a:r>
            <a:endParaRPr kumimoji="1" lang="en-US" altLang="ja-JP" sz="2800" dirty="0" smtClean="0"/>
          </a:p>
        </p:txBody>
      </p:sp>
      <p:grpSp>
        <p:nvGrpSpPr>
          <p:cNvPr id="10" name="グループ化 9"/>
          <p:cNvGrpSpPr>
            <a:grpSpLocks noChangeAspect="1"/>
          </p:cNvGrpSpPr>
          <p:nvPr/>
        </p:nvGrpSpPr>
        <p:grpSpPr>
          <a:xfrm>
            <a:off x="1867627" y="1976037"/>
            <a:ext cx="5408746" cy="2365450"/>
            <a:chOff x="1475656" y="2780928"/>
            <a:chExt cx="6760933" cy="2956812"/>
          </a:xfrm>
        </p:grpSpPr>
        <p:pic>
          <p:nvPicPr>
            <p:cNvPr id="4" name="Picture 2" descr="Moon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31" t="41347" r="54569" b="13650"/>
            <a:stretch/>
          </p:blipFill>
          <p:spPr bwMode="auto">
            <a:xfrm>
              <a:off x="1475656" y="2780928"/>
              <a:ext cx="3078032" cy="2956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 descr="Moon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34" t="42463" r="2526" b="13650"/>
            <a:stretch/>
          </p:blipFill>
          <p:spPr bwMode="auto">
            <a:xfrm>
              <a:off x="5004048" y="2852936"/>
              <a:ext cx="3232541" cy="2883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円/楕円 5"/>
            <p:cNvSpPr/>
            <p:nvPr/>
          </p:nvSpPr>
          <p:spPr>
            <a:xfrm rot="2732575">
              <a:off x="3059832" y="4221088"/>
              <a:ext cx="720080" cy="144016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 rot="2732575">
              <a:off x="6418258" y="4334330"/>
              <a:ext cx="720080" cy="144016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521534" y="4589012"/>
            <a:ext cx="83376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en-US" altLang="ja-JP" sz="2800" dirty="0" smtClean="0"/>
              <a:t>Usin</a:t>
            </a:r>
            <a:r>
              <a:rPr lang="en-US" altLang="ja-JP" sz="2800" dirty="0" smtClean="0"/>
              <a:t>g </a:t>
            </a:r>
            <a:r>
              <a:rPr lang="en-US" altLang="ja-JP" sz="2800" dirty="0"/>
              <a:t>t</a:t>
            </a:r>
            <a:r>
              <a:rPr kumimoji="1" lang="en-US" altLang="ja-JP" sz="2800" dirty="0" smtClean="0"/>
              <a:t>his model requires estimating the location where each pixel </a:t>
            </a:r>
            <a:r>
              <a:rPr lang="en-US" altLang="ja-JP" sz="2800" dirty="0" smtClean="0"/>
              <a:t>looks at on the moon surface (=ray tracing calculation).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1353" y="6059529"/>
            <a:ext cx="8805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=&gt; Error from uncertainty of </a:t>
            </a:r>
            <a:r>
              <a:rPr lang="en-US" altLang="ja-JP" sz="2400" dirty="0" smtClean="0"/>
              <a:t>p</a:t>
            </a:r>
            <a:r>
              <a:rPr kumimoji="1" lang="en-US" altLang="ja-JP" sz="2400" dirty="0" smtClean="0"/>
              <a:t>ixe</a:t>
            </a:r>
            <a:r>
              <a:rPr lang="en-US" altLang="ja-JP" sz="2400" dirty="0" smtClean="0"/>
              <a:t>l registration should be considered.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44091" y="392025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Model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91763" y="392025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ASTER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21</a:t>
            </a:fld>
            <a:endParaRPr kumimoji="1" lang="ja-JP" altLang="en-US"/>
          </a:p>
        </p:txBody>
      </p:sp>
      <p:pic>
        <p:nvPicPr>
          <p:cNvPr id="15" name="Picture 6" descr="http://www.kaguya.jaxa.jp/image/document/KAGUYA-00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7" b="62008"/>
          <a:stretch/>
        </p:blipFill>
        <p:spPr bwMode="auto">
          <a:xfrm>
            <a:off x="-36512" y="0"/>
            <a:ext cx="9180512" cy="31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80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kaguya.jaxa.jp/image/document/KAGUYA-0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7" b="62008"/>
          <a:stretch/>
        </p:blipFill>
        <p:spPr bwMode="auto">
          <a:xfrm>
            <a:off x="-36512" y="0"/>
            <a:ext cx="9180512" cy="31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20" y="1325449"/>
            <a:ext cx="7328159" cy="487584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45167" y="589547"/>
            <a:ext cx="7790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Deference of phase angle dependency: ROLO vs SP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34221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6012160" y="63093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[</a:t>
            </a:r>
            <a:r>
              <a:rPr kumimoji="1" lang="en-US" altLang="ja-JP" dirty="0" err="1" smtClean="0"/>
              <a:t>Kouyama</a:t>
            </a:r>
            <a:r>
              <a:rPr kumimoji="1" lang="en-US" altLang="ja-JP" dirty="0" smtClean="0"/>
              <a:t> et al., 2014, LPSC]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32656"/>
            <a:ext cx="6581775" cy="5981700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5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720" y="829390"/>
            <a:ext cx="6066892" cy="3600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" t="33047" r="33160" b="33996"/>
          <a:stretch/>
        </p:blipFill>
        <p:spPr bwMode="auto">
          <a:xfrm>
            <a:off x="2411760" y="4653136"/>
            <a:ext cx="5022979" cy="16561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88758" y="486885"/>
            <a:ext cx="6472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Definition of three albedo groups of Moon surface</a:t>
            </a:r>
            <a:endParaRPr kumimoji="1" lang="ja-JP" altLang="en-US" sz="2400" dirty="0"/>
          </a:p>
        </p:txBody>
      </p:sp>
      <p:pic>
        <p:nvPicPr>
          <p:cNvPr id="6" name="Picture 6" descr="http://www.kaguya.jaxa.jp/image/document/KAGUYA-000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7" b="62008"/>
          <a:stretch/>
        </p:blipFill>
        <p:spPr bwMode="auto">
          <a:xfrm>
            <a:off x="-36512" y="0"/>
            <a:ext cx="9180512" cy="31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82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73" y="1943100"/>
            <a:ext cx="4191000" cy="41910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30817" y="5650292"/>
            <a:ext cx="3599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Modeled </a:t>
            </a:r>
            <a:r>
              <a:rPr lang="en-US" altLang="ja-JP" dirty="0"/>
              <a:t>radiance (W m</a:t>
            </a:r>
            <a:r>
              <a:rPr lang="en-US" altLang="ja-JP" baseline="30000" dirty="0"/>
              <a:t>-2</a:t>
            </a:r>
            <a:r>
              <a:rPr lang="en-US" altLang="ja-JP" dirty="0"/>
              <a:t> str</a:t>
            </a:r>
            <a:r>
              <a:rPr lang="en-US" altLang="ja-JP" baseline="30000" dirty="0"/>
              <a:t>-1</a:t>
            </a:r>
            <a:r>
              <a:rPr lang="en-US" altLang="ja-JP" dirty="0"/>
              <a:t> μm</a:t>
            </a:r>
            <a:r>
              <a:rPr lang="en-US" altLang="ja-JP" baseline="30000" dirty="0"/>
              <a:t>-1</a:t>
            </a:r>
            <a:r>
              <a:rPr lang="en-US" altLang="ja-JP" dirty="0"/>
              <a:t>)</a:t>
            </a:r>
            <a:endParaRPr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 rot="16200000">
            <a:off x="-1301026" y="3626797"/>
            <a:ext cx="3708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Observed </a:t>
            </a:r>
            <a:r>
              <a:rPr lang="en-US" altLang="ja-JP" dirty="0"/>
              <a:t>radiance (W m</a:t>
            </a:r>
            <a:r>
              <a:rPr lang="en-US" altLang="ja-JP" baseline="30000" dirty="0"/>
              <a:t>-2</a:t>
            </a:r>
            <a:r>
              <a:rPr lang="en-US" altLang="ja-JP" dirty="0"/>
              <a:t> str</a:t>
            </a:r>
            <a:r>
              <a:rPr lang="en-US" altLang="ja-JP" baseline="30000" dirty="0"/>
              <a:t>-1</a:t>
            </a:r>
            <a:r>
              <a:rPr lang="en-US" altLang="ja-JP" dirty="0"/>
              <a:t> μm</a:t>
            </a:r>
            <a:r>
              <a:rPr lang="en-US" altLang="ja-JP" baseline="30000" dirty="0"/>
              <a:t>-1</a:t>
            </a:r>
            <a:r>
              <a:rPr lang="en-US" altLang="ja-JP" dirty="0"/>
              <a:t>)</a:t>
            </a:r>
            <a:endParaRPr lang="ja-JP" altLang="en-US" dirty="0"/>
          </a:p>
        </p:txBody>
      </p:sp>
      <p:pic>
        <p:nvPicPr>
          <p:cNvPr id="18" name="Picture 2" descr="Luna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11" b="52222"/>
          <a:stretch/>
        </p:blipFill>
        <p:spPr bwMode="auto">
          <a:xfrm>
            <a:off x="281465" y="266726"/>
            <a:ext cx="1638884" cy="157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Luna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35" r="52252" b="7211"/>
          <a:stretch/>
        </p:blipFill>
        <p:spPr bwMode="auto">
          <a:xfrm>
            <a:off x="2022034" y="304800"/>
            <a:ext cx="1727837" cy="150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437" y="1959143"/>
            <a:ext cx="4191000" cy="4191000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2633865" y="1824205"/>
            <a:ext cx="4264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ASTER (Band 1</a:t>
            </a:r>
            <a:r>
              <a:rPr lang="en-US" altLang="ja-JP" sz="2000" dirty="0" smtClean="0"/>
              <a:t>) Large bias</a:t>
            </a:r>
            <a:endParaRPr lang="ja-JP" altLang="en-US" sz="20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390147" y="5662864"/>
            <a:ext cx="3224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Observed / Model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 rot="16200000">
            <a:off x="3320716" y="3689684"/>
            <a:ext cx="296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Relative Frequency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36884" y="6015789"/>
            <a:ext cx="4104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Mean (</a:t>
            </a:r>
            <a:r>
              <a:rPr kumimoji="1" lang="en-US" altLang="ja-JP" sz="2000" dirty="0" err="1" smtClean="0"/>
              <a:t>Obse</a:t>
            </a:r>
            <a:r>
              <a:rPr kumimoji="1" lang="ja-JP" altLang="en-US" sz="2000" dirty="0" err="1" smtClean="0"/>
              <a:t>ｒ</a:t>
            </a:r>
            <a:r>
              <a:rPr kumimoji="1" lang="en-US" altLang="ja-JP" sz="2000" dirty="0" err="1" smtClean="0"/>
              <a:t>ved</a:t>
            </a:r>
            <a:r>
              <a:rPr kumimoji="1" lang="en-US" altLang="ja-JP" sz="2000" dirty="0" smtClean="0"/>
              <a:t>/Model) = 1.27</a:t>
            </a:r>
            <a:endParaRPr kumimoji="1" lang="ja-JP" altLang="en-US" sz="2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28864" y="6416842"/>
            <a:ext cx="2237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SD</a:t>
            </a:r>
            <a:r>
              <a:rPr lang="ja-JP" altLang="en-US" sz="2000" dirty="0" smtClean="0"/>
              <a:t> </a:t>
            </a:r>
            <a:r>
              <a:rPr kumimoji="1" lang="en-US" altLang="ja-JP" sz="2000" dirty="0" smtClean="0"/>
              <a:t>= 0.05</a:t>
            </a:r>
            <a:endParaRPr kumimoji="1" lang="ja-JP" altLang="en-US" sz="2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820404" y="6389339"/>
            <a:ext cx="5694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S</a:t>
            </a:r>
            <a:r>
              <a:rPr lang="en-US" altLang="ja-JP" sz="2000" dirty="0" smtClean="0"/>
              <a:t>E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(</a:t>
            </a:r>
            <a:r>
              <a:rPr kumimoji="1" lang="en-US" altLang="ja-JP" sz="2000" dirty="0" smtClean="0"/>
              <a:t>= SD/</a:t>
            </a:r>
            <a:r>
              <a:rPr kumimoji="1" lang="ja-JP" altLang="en-US" sz="2000" dirty="0" smtClean="0"/>
              <a:t>√</a:t>
            </a:r>
            <a:r>
              <a:rPr kumimoji="1" lang="en-US" altLang="ja-JP" sz="2000" dirty="0" smtClean="0"/>
              <a:t>Number of pixels used) = 0.0002</a:t>
            </a:r>
            <a:endParaRPr kumimoji="1" lang="ja-JP" altLang="en-US" sz="2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067944" y="620688"/>
            <a:ext cx="4884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ASTER@2003.04.14 vs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Model (SELENE/SP</a:t>
            </a:r>
            <a:r>
              <a:rPr lang="en-US" altLang="ja-JP" sz="2400" dirty="0"/>
              <a:t>)</a:t>
            </a:r>
            <a:endParaRPr kumimoji="1" lang="ja-JP" altLang="en-US" sz="24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602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323528" y="1340768"/>
            <a:ext cx="8248650" cy="4155936"/>
            <a:chOff x="14420850" y="15068550"/>
            <a:chExt cx="8248650" cy="4155936"/>
          </a:xfrm>
        </p:grpSpPr>
        <p:pic>
          <p:nvPicPr>
            <p:cNvPr id="3" name="Picture 6" descr="http://www.science.aster.ersdac.jspacesystems.or.jp/jp/documnts/users_guide/part2/image/7-6_1.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0" t="5375" b="8117"/>
            <a:stretch/>
          </p:blipFill>
          <p:spPr bwMode="auto">
            <a:xfrm>
              <a:off x="15887699" y="15316200"/>
              <a:ext cx="6183513" cy="3295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15875976" y="17476176"/>
              <a:ext cx="2266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dirty="0" smtClean="0">
                  <a:solidFill>
                    <a:srgbClr val="0070C0"/>
                  </a:solidFill>
                  <a:latin typeface="Calibri" pitchFamily="34" charset="0"/>
                </a:rPr>
                <a:t>Band 1</a:t>
              </a:r>
              <a:endParaRPr kumimoji="1" lang="ja-JP" altLang="en-US" sz="32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18496080" y="17278350"/>
              <a:ext cx="2266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3200" dirty="0">
                  <a:solidFill>
                    <a:srgbClr val="00B050"/>
                  </a:solidFill>
                  <a:latin typeface="Calibri" pitchFamily="34" charset="0"/>
                </a:rPr>
                <a:t>Band 2</a:t>
              </a:r>
              <a:endParaRPr lang="ja-JP" altLang="en-US" sz="3200" dirty="0">
                <a:solidFill>
                  <a:srgbClr val="00B050"/>
                </a:solidFill>
                <a:latin typeface="Calibri" pitchFamily="34" charset="0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18935700" y="16021050"/>
              <a:ext cx="2266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3200" dirty="0">
                  <a:solidFill>
                    <a:srgbClr val="FF0000"/>
                  </a:solidFill>
                  <a:latin typeface="Calibri" pitchFamily="34" charset="0"/>
                </a:rPr>
                <a:t>Band </a:t>
              </a:r>
              <a:r>
                <a:rPr lang="en-US" altLang="ja-JP" sz="3200" dirty="0" smtClean="0">
                  <a:solidFill>
                    <a:srgbClr val="FF0000"/>
                  </a:solidFill>
                  <a:latin typeface="Calibri" pitchFamily="34" charset="0"/>
                </a:rPr>
                <a:t>3</a:t>
              </a:r>
              <a:endParaRPr lang="ja-JP" altLang="en-US" sz="32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4458950" y="15068550"/>
              <a:ext cx="1409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4000" dirty="0" smtClean="0">
                  <a:latin typeface="Calibri" pitchFamily="34" charset="0"/>
                </a:rPr>
                <a:t>1.0</a:t>
              </a:r>
              <a:endParaRPr kumimoji="1" lang="ja-JP" altLang="en-US" sz="4000" dirty="0">
                <a:latin typeface="Calibri" pitchFamily="34" charset="0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4439900" y="18192750"/>
              <a:ext cx="1409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4000" dirty="0" smtClean="0">
                  <a:latin typeface="Calibri" pitchFamily="34" charset="0"/>
                </a:rPr>
                <a:t>0.7</a:t>
              </a:r>
              <a:endParaRPr kumimoji="1" lang="ja-JP" altLang="en-US" sz="4000" dirty="0">
                <a:latin typeface="Calibri" pitchFamily="34" charset="0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14420850" y="16097250"/>
              <a:ext cx="1409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4000" dirty="0" smtClean="0">
                  <a:latin typeface="Calibri" pitchFamily="34" charset="0"/>
                </a:rPr>
                <a:t>0.9</a:t>
              </a:r>
              <a:endParaRPr kumimoji="1" lang="ja-JP" altLang="en-US" sz="4000" dirty="0">
                <a:latin typeface="Calibri" pitchFamily="34" charset="0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4420850" y="17106900"/>
              <a:ext cx="1409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4000" dirty="0" smtClean="0">
                  <a:latin typeface="Calibri" pitchFamily="34" charset="0"/>
                </a:rPr>
                <a:t>0.8</a:t>
              </a:r>
              <a:endParaRPr kumimoji="1" lang="ja-JP" altLang="en-US" sz="4000" dirty="0">
                <a:latin typeface="Calibri" pitchFamily="34" charset="0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14859000" y="18516600"/>
              <a:ext cx="1409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4000" dirty="0" smtClean="0">
                  <a:latin typeface="Calibri" pitchFamily="34" charset="0"/>
                </a:rPr>
                <a:t>0</a:t>
              </a:r>
              <a:endParaRPr kumimoji="1" lang="ja-JP" altLang="en-US" sz="4000" dirty="0">
                <a:latin typeface="Calibri" pitchFamily="34" charset="0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1259800" y="18497550"/>
              <a:ext cx="1409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4000" dirty="0" smtClean="0">
                  <a:latin typeface="Calibri" pitchFamily="34" charset="0"/>
                </a:rPr>
                <a:t>3000</a:t>
              </a:r>
              <a:endParaRPr kumimoji="1" lang="ja-JP" altLang="en-US" sz="4000" dirty="0">
                <a:latin typeface="Calibri" pitchFamily="34" charset="0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7087850" y="18497550"/>
              <a:ext cx="3695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4000" dirty="0" smtClean="0">
                  <a:latin typeface="Calibri" pitchFamily="34" charset="0"/>
                </a:rPr>
                <a:t>Day since launch</a:t>
              </a:r>
              <a:endParaRPr kumimoji="1" lang="ja-JP" altLang="en-US" sz="4000" dirty="0">
                <a:latin typeface="Calibri" pitchFamily="34" charset="0"/>
              </a:endParaRPr>
            </a:p>
          </p:txBody>
        </p:sp>
      </p:grp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61678" y="4572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ASTER/VNIR degradation curves</a:t>
            </a:r>
            <a:endParaRPr kumimoji="1" lang="ja-JP" altLang="en-US" sz="3200" dirty="0"/>
          </a:p>
        </p:txBody>
      </p:sp>
      <p:pic>
        <p:nvPicPr>
          <p:cNvPr id="16" name="Picture 6" descr="http://www.kaguya.jaxa.jp/image/document/KAGUYA-00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7" b="62008"/>
          <a:stretch/>
        </p:blipFill>
        <p:spPr bwMode="auto">
          <a:xfrm>
            <a:off x="-36512" y="0"/>
            <a:ext cx="9180512" cy="31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28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67544" y="836712"/>
            <a:ext cx="8199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Moon observation conducted by ASTER is only once</a:t>
            </a:r>
            <a:r>
              <a:rPr lang="en-US" altLang="ja-JP" sz="2400" dirty="0" smtClean="0"/>
              <a:t> (April, 2003).</a:t>
            </a:r>
            <a:endParaRPr lang="en-US" altLang="ja-JP" sz="2400" dirty="0"/>
          </a:p>
          <a:p>
            <a:endParaRPr kumimoji="1" lang="en-US" altLang="ja-JP" sz="2400" dirty="0" smtClean="0"/>
          </a:p>
          <a:p>
            <a:r>
              <a:rPr kumimoji="1" lang="en-US" altLang="ja-JP" sz="2400" dirty="0" smtClean="0"/>
              <a:t>We are proposing the second Moon observation by ASTER to </a:t>
            </a:r>
            <a:r>
              <a:rPr kumimoji="1" lang="en-US" altLang="ja-JP" sz="2400" dirty="0" smtClean="0"/>
              <a:t>NASA/Terra.</a:t>
            </a:r>
            <a:endParaRPr kumimoji="1" lang="en-US" altLang="ja-JP" sz="2400" dirty="0" smtClean="0"/>
          </a:p>
        </p:txBody>
      </p:sp>
      <p:sp>
        <p:nvSpPr>
          <p:cNvPr id="13" name="円/楕円 12"/>
          <p:cNvSpPr>
            <a:spLocks noChangeAspect="1"/>
          </p:cNvSpPr>
          <p:nvPr/>
        </p:nvSpPr>
        <p:spPr>
          <a:xfrm>
            <a:off x="2034606" y="3794619"/>
            <a:ext cx="370746" cy="37074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1257809" y="3229677"/>
            <a:ext cx="0" cy="273644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1257809" y="5966122"/>
            <a:ext cx="593190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円/楕円 13"/>
          <p:cNvSpPr>
            <a:spLocks noChangeAspect="1"/>
          </p:cNvSpPr>
          <p:nvPr/>
        </p:nvSpPr>
        <p:spPr>
          <a:xfrm>
            <a:off x="6064936" y="5280538"/>
            <a:ext cx="370746" cy="370746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330955" y="5683651"/>
            <a:ext cx="1271123" cy="543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Time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387697" y="3212022"/>
            <a:ext cx="2648173" cy="543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14 April, 2003</a:t>
            </a:r>
            <a:endParaRPr kumimoji="1" lang="ja-JP" altLang="en-US" sz="2400" dirty="0"/>
          </a:p>
        </p:txBody>
      </p:sp>
      <p:sp>
        <p:nvSpPr>
          <p:cNvPr id="18" name="円/楕円 17"/>
          <p:cNvSpPr>
            <a:spLocks noChangeAspect="1"/>
          </p:cNvSpPr>
          <p:nvPr/>
        </p:nvSpPr>
        <p:spPr>
          <a:xfrm>
            <a:off x="6062924" y="4789155"/>
            <a:ext cx="370746" cy="370746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>
            <a:spLocks noChangeAspect="1"/>
          </p:cNvSpPr>
          <p:nvPr/>
        </p:nvSpPr>
        <p:spPr>
          <a:xfrm>
            <a:off x="6068658" y="4262462"/>
            <a:ext cx="370746" cy="370746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501193" y="3953516"/>
            <a:ext cx="600252" cy="543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?</a:t>
            </a:r>
            <a:endParaRPr kumimoji="1" lang="ja-JP" altLang="en-US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486481" y="4592020"/>
            <a:ext cx="600252" cy="543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?</a:t>
            </a:r>
            <a:endParaRPr kumimoji="1" lang="ja-JP" altLang="en-US" sz="2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489422" y="5142251"/>
            <a:ext cx="600252" cy="543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?</a:t>
            </a:r>
            <a:endParaRPr kumimoji="1" lang="ja-JP" altLang="en-US" sz="2400" dirty="0"/>
          </a:p>
        </p:txBody>
      </p:sp>
      <p:sp>
        <p:nvSpPr>
          <p:cNvPr id="26" name="テキスト ボックス 25"/>
          <p:cNvSpPr txBox="1"/>
          <p:nvPr/>
        </p:nvSpPr>
        <p:spPr>
          <a:xfrm rot="16200000">
            <a:off x="-1072585" y="4287545"/>
            <a:ext cx="3742752" cy="543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Degradation ratio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778500" y="3430241"/>
            <a:ext cx="1798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EOM</a:t>
            </a:r>
            <a:endParaRPr kumimoji="1" lang="ja-JP" altLang="en-US" sz="2800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2603500" y="4051300"/>
            <a:ext cx="3175000" cy="355600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2630682" y="4070581"/>
            <a:ext cx="3147818" cy="833056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>
            <a:off x="2626894" y="4070580"/>
            <a:ext cx="3151606" cy="1343531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33564" y="6102093"/>
            <a:ext cx="2229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2016 or 2017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51520" y="26064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ASTER </a:t>
            </a:r>
            <a:r>
              <a:rPr kumimoji="1" lang="en-US" altLang="ja-JP" sz="2800" dirty="0" smtClean="0"/>
              <a:t>Moon observation: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7566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グループ化 17"/>
          <p:cNvGrpSpPr>
            <a:grpSpLocks noChangeAspect="1"/>
          </p:cNvGrpSpPr>
          <p:nvPr/>
        </p:nvGrpSpPr>
        <p:grpSpPr>
          <a:xfrm>
            <a:off x="827584" y="692697"/>
            <a:ext cx="3066091" cy="2848228"/>
            <a:chOff x="383704" y="1184920"/>
            <a:chExt cx="3486150" cy="3238439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32"/>
            <a:stretch/>
          </p:blipFill>
          <p:spPr bwMode="auto">
            <a:xfrm rot="10800000">
              <a:off x="383704" y="1184920"/>
              <a:ext cx="2571750" cy="232403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32"/>
            <a:stretch/>
          </p:blipFill>
          <p:spPr bwMode="auto">
            <a:xfrm rot="10800000">
              <a:off x="536104" y="1337320"/>
              <a:ext cx="2571750" cy="232403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32"/>
            <a:stretch/>
          </p:blipFill>
          <p:spPr bwMode="auto">
            <a:xfrm rot="10800000">
              <a:off x="688504" y="1489720"/>
              <a:ext cx="2571750" cy="232403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32"/>
            <a:stretch/>
          </p:blipFill>
          <p:spPr bwMode="auto">
            <a:xfrm rot="10800000">
              <a:off x="840904" y="1642120"/>
              <a:ext cx="2571750" cy="232403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32"/>
            <a:stretch/>
          </p:blipFill>
          <p:spPr bwMode="auto">
            <a:xfrm rot="10800000">
              <a:off x="993304" y="1794520"/>
              <a:ext cx="2571750" cy="232403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32"/>
            <a:stretch/>
          </p:blipFill>
          <p:spPr bwMode="auto">
            <a:xfrm rot="10800000">
              <a:off x="1145704" y="1946920"/>
              <a:ext cx="2571750" cy="232403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32"/>
            <a:stretch/>
          </p:blipFill>
          <p:spPr bwMode="auto">
            <a:xfrm rot="10800000">
              <a:off x="1298104" y="2099320"/>
              <a:ext cx="2571750" cy="232403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9" name="グラフ 18"/>
          <p:cNvGraphicFramePr>
            <a:graphicFrameLocks/>
          </p:cNvGraphicFramePr>
          <p:nvPr>
            <p:extLst/>
          </p:nvPr>
        </p:nvGraphicFramePr>
        <p:xfrm>
          <a:off x="539552" y="4221088"/>
          <a:ext cx="4032448" cy="2239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右中かっこ 19"/>
          <p:cNvSpPr/>
          <p:nvPr/>
        </p:nvSpPr>
        <p:spPr>
          <a:xfrm rot="19167934">
            <a:off x="3636081" y="393598"/>
            <a:ext cx="177958" cy="117426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004048" y="2132856"/>
            <a:ext cx="396044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SRF convolution</a:t>
            </a:r>
            <a:endParaRPr kumimoji="1" lang="ja-JP" altLang="en-US" sz="2400" dirty="0"/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6948264" y="2492897"/>
            <a:ext cx="0" cy="50405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2"/>
          <a:stretch/>
        </p:blipFill>
        <p:spPr bwMode="auto">
          <a:xfrm rot="10800000">
            <a:off x="5580112" y="3717032"/>
            <a:ext cx="2857500" cy="2549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テキスト ボックス 24"/>
          <p:cNvSpPr txBox="1"/>
          <p:nvPr/>
        </p:nvSpPr>
        <p:spPr>
          <a:xfrm>
            <a:off x="3923928" y="692697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Simulated hyperspectral images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148064" y="328498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Simulated band image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22" name="Picture 6" descr="http://www.kaguya.jaxa.jp/image/document/KAGUYA-000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7" b="62008"/>
          <a:stretch/>
        </p:blipFill>
        <p:spPr bwMode="auto">
          <a:xfrm>
            <a:off x="-36512" y="0"/>
            <a:ext cx="9180512" cy="31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363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75775" y="260654"/>
            <a:ext cx="332377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Model equations</a:t>
            </a:r>
            <a:endParaRPr kumimoji="1" lang="ja-JP" altLang="en-US" sz="2400" dirty="0"/>
          </a:p>
        </p:txBody>
      </p:sp>
      <p:graphicFrame>
        <p:nvGraphicFramePr>
          <p:cNvPr id="21" name="オブジェクト 20"/>
          <p:cNvGraphicFramePr>
            <a:graphicFrameLocks noChangeAspect="1"/>
          </p:cNvGraphicFramePr>
          <p:nvPr>
            <p:extLst/>
          </p:nvPr>
        </p:nvGraphicFramePr>
        <p:xfrm>
          <a:off x="701675" y="4293096"/>
          <a:ext cx="6915150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4" name="数式" r:id="rId3" imgW="2997000" imgH="431640" progId="Equation.3">
                  <p:embed/>
                </p:oleObj>
              </mc:Choice>
              <mc:Fallback>
                <p:oleObj name="数式" r:id="rId3" imgW="2997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4293096"/>
                        <a:ext cx="6915150" cy="995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323528" y="3068960"/>
            <a:ext cx="846822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i="1" dirty="0"/>
              <a:t>r</a:t>
            </a:r>
            <a:r>
              <a:rPr kumimoji="1" lang="en-US" altLang="ja-JP" sz="2400" dirty="0" smtClean="0"/>
              <a:t>: reflectance </a:t>
            </a:r>
            <a:r>
              <a:rPr lang="en-US" altLang="ja-JP" sz="2400" dirty="0" smtClean="0"/>
              <a:t>using </a:t>
            </a:r>
            <a:r>
              <a:rPr kumimoji="1" lang="en-US" altLang="ja-JP" sz="2400" dirty="0" err="1" smtClean="0"/>
              <a:t>i</a:t>
            </a:r>
            <a:r>
              <a:rPr kumimoji="1" lang="en-US" altLang="ja-JP" sz="2400" dirty="0" smtClean="0"/>
              <a:t>=30, e=0, α=30 as the basis condition</a:t>
            </a:r>
            <a:r>
              <a:rPr kumimoji="1" lang="en-US" altLang="ja-JP" sz="2800" dirty="0" smtClean="0"/>
              <a:t> </a:t>
            </a:r>
            <a:r>
              <a:rPr kumimoji="1" lang="en-US" altLang="ja-JP" dirty="0" smtClean="0"/>
              <a:t>[Yokota et al.,2011] (11)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932040" y="188640"/>
            <a:ext cx="396044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i: </a:t>
            </a:r>
            <a:r>
              <a:rPr lang="en-US" altLang="ja-JP" dirty="0" smtClean="0"/>
              <a:t>incident</a:t>
            </a:r>
            <a:r>
              <a:rPr kumimoji="1" lang="en-US" altLang="ja-JP" dirty="0" smtClean="0"/>
              <a:t>, e: emission, α: phase </a:t>
            </a:r>
            <a:r>
              <a:rPr kumimoji="1" lang="en-US" altLang="ja-JP" dirty="0" err="1" smtClean="0"/>
              <a:t>anlge</a:t>
            </a:r>
            <a:endParaRPr kumimoji="1" lang="en-US" altLang="ja-JP" dirty="0" smtClean="0"/>
          </a:p>
          <a:p>
            <a:r>
              <a:rPr kumimoji="1" lang="en-US" altLang="ja-JP" dirty="0" err="1" smtClean="0"/>
              <a:t>F</a:t>
            </a:r>
            <a:r>
              <a:rPr kumimoji="1" lang="en-US" altLang="ja-JP" baseline="-25000" dirty="0" err="1" smtClean="0"/>
              <a:t>sun</a:t>
            </a:r>
            <a:r>
              <a:rPr kumimoji="1" lang="en-US" altLang="ja-JP" dirty="0" smtClean="0"/>
              <a:t>: Sun light Flux </a:t>
            </a:r>
            <a:r>
              <a:rPr lang="en-US" altLang="ja-JP" dirty="0" smtClean="0"/>
              <a:t>(W/m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/um)</a:t>
            </a:r>
          </a:p>
          <a:p>
            <a:r>
              <a:rPr kumimoji="1" lang="en-US" altLang="ja-JP" dirty="0" smtClean="0"/>
              <a:t>S: SRF</a:t>
            </a:r>
            <a:endParaRPr kumimoji="1" lang="ja-JP" altLang="en-US" dirty="0"/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6660232" y="4077072"/>
            <a:ext cx="566153" cy="239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6948264" y="3645024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From SP model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5536" y="6165304"/>
            <a:ext cx="8026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i="1" dirty="0" smtClean="0"/>
              <a:t>f</a:t>
            </a:r>
            <a:r>
              <a:rPr kumimoji="1" lang="en-US" altLang="ja-JP" sz="2400" dirty="0" smtClean="0"/>
              <a:t>: Empirical function of phase angle dependencies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95536" y="5589240"/>
            <a:ext cx="6624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/>
              <a:t>X</a:t>
            </a:r>
            <a:r>
              <a:rPr kumimoji="1" lang="en-US" altLang="ja-JP" sz="2400" i="1" baseline="-25000" dirty="0" smtClean="0"/>
              <a:t>L</a:t>
            </a:r>
            <a:r>
              <a:rPr kumimoji="1" lang="en-US" altLang="ja-JP" sz="2400" dirty="0" smtClean="0"/>
              <a:t>: Empirical function of sun-light scattering</a:t>
            </a:r>
            <a:endParaRPr kumimoji="1" lang="ja-JP" altLang="en-US" sz="2400" dirty="0"/>
          </a:p>
        </p:txBody>
      </p:sp>
      <p:graphicFrame>
        <p:nvGraphicFramePr>
          <p:cNvPr id="19" name="オブジェクト 18"/>
          <p:cNvGraphicFramePr>
            <a:graphicFrameLocks noChangeAspect="1"/>
          </p:cNvGraphicFramePr>
          <p:nvPr>
            <p:extLst/>
          </p:nvPr>
        </p:nvGraphicFramePr>
        <p:xfrm>
          <a:off x="1331640" y="1340768"/>
          <a:ext cx="5948363" cy="160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5" name="数式" r:id="rId5" imgW="2311200" imgH="660240" progId="Equation.3">
                  <p:embed/>
                </p:oleObj>
              </mc:Choice>
              <mc:Fallback>
                <p:oleObj name="数式" r:id="rId5" imgW="23112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340768"/>
                        <a:ext cx="5948363" cy="16017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7192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111126"/>
            <a:ext cx="7886700" cy="1325563"/>
          </a:xfrm>
        </p:spPr>
        <p:txBody>
          <a:bodyPr/>
          <a:lstStyle/>
          <a:p>
            <a:r>
              <a:rPr kumimoji="1" lang="en-US" altLang="ja-JP" dirty="0" smtClean="0"/>
              <a:t>SELENE(KAGUYA) and SP</a:t>
            </a:r>
            <a:endParaRPr kumimoji="1" lang="ja-JP" altLang="en-US" dirty="0"/>
          </a:p>
        </p:txBody>
      </p:sp>
      <p:pic>
        <p:nvPicPr>
          <p:cNvPr id="7172" name="Picture 4" descr="http://www.isas.jaxa.jp/j/enterp/missions/kaguya/image/pct_main_kagu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18" y="1229727"/>
            <a:ext cx="735045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15901" y="4434864"/>
            <a:ext cx="59852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SELENE:</a:t>
            </a:r>
          </a:p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Size</a:t>
            </a:r>
            <a:r>
              <a:rPr lang="en-US" altLang="ja-JP" sz="2400" dirty="0" smtClean="0"/>
              <a:t>: 2 x 2 x 5m, 14 science instruments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Orbit</a:t>
            </a:r>
            <a:r>
              <a:rPr lang="en-US" altLang="ja-JP" sz="2400" dirty="0" smtClean="0"/>
              <a:t>: </a:t>
            </a:r>
            <a:r>
              <a:rPr kumimoji="1" lang="en-US" altLang="ja-JP" sz="2400" dirty="0" smtClean="0"/>
              <a:t>Polar orbit (non sun-synchronous)</a:t>
            </a:r>
          </a:p>
          <a:p>
            <a:r>
              <a:rPr lang="ja-JP" altLang="en-US" sz="2400" dirty="0"/>
              <a:t> 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Altitude: 100 km</a:t>
            </a:r>
          </a:p>
          <a:p>
            <a:r>
              <a:rPr lang="ja-JP" altLang="en-US" sz="2400" dirty="0"/>
              <a:t> 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Ground </a:t>
            </a:r>
            <a:r>
              <a:rPr lang="en-US" altLang="ja-JP" sz="2400" dirty="0" smtClean="0"/>
              <a:t>track repeat cycle: ~ 30 </a:t>
            </a:r>
            <a:r>
              <a:rPr lang="en-US" altLang="ja-JP" sz="2400" dirty="0" smtClean="0"/>
              <a:t>days</a:t>
            </a:r>
          </a:p>
          <a:p>
            <a:r>
              <a:rPr lang="ja-JP" altLang="en-US" sz="2400" dirty="0"/>
              <a:t>・</a:t>
            </a:r>
            <a:r>
              <a:rPr lang="en-US" altLang="ja-JP" sz="2400" dirty="0"/>
              <a:t>Mission period: 2007 – 2009 (finished</a:t>
            </a:r>
            <a:r>
              <a:rPr lang="en-US" altLang="ja-JP" sz="2400" dirty="0" smtClean="0"/>
              <a:t>)</a:t>
            </a:r>
            <a:endParaRPr lang="en-US" altLang="ja-JP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6057092" y="5640486"/>
            <a:ext cx="2952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Observing lunar surface</a:t>
            </a:r>
          </a:p>
          <a:p>
            <a:r>
              <a:rPr lang="en-US" altLang="ja-JP" dirty="0" smtClean="0"/>
              <a:t>with </a:t>
            </a:r>
            <a:r>
              <a:rPr lang="en-US" altLang="ja-JP" dirty="0"/>
              <a:t>various solar incident </a:t>
            </a:r>
            <a:r>
              <a:rPr lang="en-US" altLang="ja-JP" dirty="0" smtClean="0"/>
              <a:t>and phase angle conditions.</a:t>
            </a:r>
            <a:endParaRPr lang="en-US" altLang="ja-JP" dirty="0"/>
          </a:p>
        </p:txBody>
      </p:sp>
      <p:cxnSp>
        <p:nvCxnSpPr>
          <p:cNvPr id="8" name="カギ線コネクタ 7"/>
          <p:cNvCxnSpPr>
            <a:endCxn id="6" idx="0"/>
          </p:cNvCxnSpPr>
          <p:nvPr/>
        </p:nvCxnSpPr>
        <p:spPr>
          <a:xfrm>
            <a:off x="5753100" y="5422900"/>
            <a:ext cx="1780156" cy="217586"/>
          </a:xfrm>
          <a:prstGeom prst="bentConnector2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6" descr="http://www.kaguya.jaxa.jp/image/document/KAGUYA-00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7" b="62008"/>
          <a:stretch/>
        </p:blipFill>
        <p:spPr bwMode="auto">
          <a:xfrm>
            <a:off x="-36512" y="0"/>
            <a:ext cx="9180512" cy="31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6305796" y="512297"/>
            <a:ext cx="2731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(</a:t>
            </a:r>
            <a:r>
              <a:rPr kumimoji="1" lang="en-US" altLang="ja-JP" sz="2800" dirty="0" smtClean="0"/>
              <a:t>Spectral Profiler)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0786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75775" y="260654"/>
            <a:ext cx="332377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Model equations</a:t>
            </a:r>
            <a:endParaRPr kumimoji="1" lang="ja-JP" altLang="en-US" sz="2400" dirty="0"/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/>
          </p:nvPr>
        </p:nvGraphicFramePr>
        <p:xfrm>
          <a:off x="1043608" y="5733256"/>
          <a:ext cx="4538663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8" name="数式" r:id="rId4" imgW="1968480" imgH="228600" progId="Equation.3">
                  <p:embed/>
                </p:oleObj>
              </mc:Choice>
              <mc:Fallback>
                <p:oleObj name="数式" r:id="rId4" imgW="1968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5733256"/>
                        <a:ext cx="4538663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>
            <p:extLst/>
          </p:nvPr>
        </p:nvGraphicFramePr>
        <p:xfrm>
          <a:off x="1331640" y="3356992"/>
          <a:ext cx="5775325" cy="78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9" name="数式" r:id="rId6" imgW="2869920" imgH="393480" progId="Equation.3">
                  <p:embed/>
                </p:oleObj>
              </mc:Choice>
              <mc:Fallback>
                <p:oleObj name="数式" r:id="rId6" imgW="2869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356992"/>
                        <a:ext cx="5775325" cy="789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251520" y="2852936"/>
            <a:ext cx="4425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/>
              <a:t>X</a:t>
            </a:r>
            <a:r>
              <a:rPr kumimoji="1" lang="en-US" altLang="ja-JP" sz="2400" i="1" baseline="-25000" dirty="0" smtClean="0"/>
              <a:t>L</a:t>
            </a:r>
            <a:r>
              <a:rPr kumimoji="1" lang="en-US" altLang="ja-JP" sz="2400" dirty="0" smtClean="0"/>
              <a:t>: </a:t>
            </a:r>
            <a:r>
              <a:rPr lang="en-US" altLang="ja-JP" sz="2400" dirty="0" smtClean="0"/>
              <a:t>Lunar lambert function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23528" y="4941168"/>
            <a:ext cx="8026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i="1" dirty="0" smtClean="0"/>
              <a:t>f</a:t>
            </a:r>
            <a:r>
              <a:rPr kumimoji="1" lang="en-US" altLang="ja-JP" sz="2400" dirty="0" smtClean="0"/>
              <a:t>: Empirical function of phase angle dependencies</a:t>
            </a:r>
            <a:endParaRPr kumimoji="1" lang="ja-JP" altLang="en-US" sz="2400" dirty="0"/>
          </a:p>
        </p:txBody>
      </p:sp>
      <p:graphicFrame>
        <p:nvGraphicFramePr>
          <p:cNvPr id="18" name="オブジェクト 17"/>
          <p:cNvGraphicFramePr>
            <a:graphicFrameLocks noChangeAspect="1"/>
          </p:cNvGraphicFramePr>
          <p:nvPr>
            <p:extLst/>
          </p:nvPr>
        </p:nvGraphicFramePr>
        <p:xfrm>
          <a:off x="1746250" y="1125538"/>
          <a:ext cx="565467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00" name="数式" r:id="rId8" imgW="2450880" imgH="431640" progId="Equation.3">
                  <p:embed/>
                </p:oleObj>
              </mc:Choice>
              <mc:Fallback>
                <p:oleObj name="数式" r:id="rId8" imgW="2450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1125538"/>
                        <a:ext cx="5654675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テキスト ボックス 18"/>
          <p:cNvSpPr txBox="1"/>
          <p:nvPr/>
        </p:nvSpPr>
        <p:spPr>
          <a:xfrm>
            <a:off x="5508104" y="54868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After Yokota et al., 2011, </a:t>
            </a:r>
            <a:r>
              <a:rPr kumimoji="1" lang="en-US" altLang="ja-JP" dirty="0" err="1" smtClean="0"/>
              <a:t>Eq</a:t>
            </a:r>
            <a:r>
              <a:rPr kumimoji="1" lang="en-US" altLang="ja-JP" dirty="0" smtClean="0"/>
              <a:t> (11)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012160" y="5445224"/>
            <a:ext cx="3131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B: Shadow hiding opposition effect</a:t>
            </a:r>
          </a:p>
          <a:p>
            <a:r>
              <a:rPr lang="en-US" altLang="ja-JP" dirty="0" smtClean="0"/>
              <a:t>P: Regolith phase function</a:t>
            </a:r>
          </a:p>
          <a:p>
            <a:r>
              <a:rPr lang="en-US" altLang="ja-JP" dirty="0"/>
              <a:t>h</a:t>
            </a:r>
            <a:r>
              <a:rPr kumimoji="1" lang="en-US" altLang="ja-JP" dirty="0" smtClean="0"/>
              <a:t>, c, g, B</a:t>
            </a:r>
            <a:r>
              <a:rPr kumimoji="1" lang="en-US" altLang="ja-JP" baseline="-25000" dirty="0" smtClean="0"/>
              <a:t>0</a:t>
            </a:r>
            <a:r>
              <a:rPr kumimoji="1" lang="en-US" altLang="ja-JP" dirty="0" smtClean="0"/>
              <a:t>: Model coefficients</a:t>
            </a:r>
            <a:endParaRPr kumimoji="1" lang="ja-JP" altLang="en-US" dirty="0"/>
          </a:p>
        </p:txBody>
      </p:sp>
      <p:graphicFrame>
        <p:nvGraphicFramePr>
          <p:cNvPr id="22" name="オブジェクト 21"/>
          <p:cNvGraphicFramePr>
            <a:graphicFrameLocks noChangeAspect="1"/>
          </p:cNvGraphicFramePr>
          <p:nvPr>
            <p:extLst/>
          </p:nvPr>
        </p:nvGraphicFramePr>
        <p:xfrm>
          <a:off x="5523565" y="4077072"/>
          <a:ext cx="3424237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01" name="数式" r:id="rId10" imgW="1701720" imgH="241200" progId="Equation.3">
                  <p:embed/>
                </p:oleObj>
              </mc:Choice>
              <mc:Fallback>
                <p:oleObj name="数式" r:id="rId10" imgW="1701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3565" y="4077072"/>
                        <a:ext cx="3424237" cy="484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テキスト ボックス 22"/>
          <p:cNvSpPr txBox="1"/>
          <p:nvPr/>
        </p:nvSpPr>
        <p:spPr>
          <a:xfrm>
            <a:off x="6502223" y="4365104"/>
            <a:ext cx="260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Correction terms for Limb darkening effect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99592" y="191683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Reflectance to be calculated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012160" y="1988840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</a:t>
            </a:r>
            <a:r>
              <a:rPr lang="en-US" altLang="ja-JP" dirty="0" smtClean="0"/>
              <a:t>: incident angle</a:t>
            </a:r>
          </a:p>
          <a:p>
            <a:r>
              <a:rPr lang="en-US" altLang="ja-JP" dirty="0" smtClean="0"/>
              <a:t>e: emission angle</a:t>
            </a:r>
          </a:p>
          <a:p>
            <a:r>
              <a:rPr lang="en-US" altLang="ja-JP" dirty="0" smtClean="0"/>
              <a:t>α: phase angle</a:t>
            </a:r>
            <a:endParaRPr kumimoji="1" lang="en-US" altLang="ja-JP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87700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75775" y="260654"/>
            <a:ext cx="332377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Model equations</a:t>
            </a:r>
            <a:endParaRPr kumimoji="1" lang="ja-JP" altLang="en-US" sz="2400" dirty="0"/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/>
          </p:nvPr>
        </p:nvGraphicFramePr>
        <p:xfrm>
          <a:off x="1043608" y="5733256"/>
          <a:ext cx="4538663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2" name="数式" r:id="rId3" imgW="1968480" imgH="228600" progId="Equation.3">
                  <p:embed/>
                </p:oleObj>
              </mc:Choice>
              <mc:Fallback>
                <p:oleObj name="数式" r:id="rId3" imgW="1968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5733256"/>
                        <a:ext cx="4538663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オブジェクト 17"/>
          <p:cNvGraphicFramePr>
            <a:graphicFrameLocks noChangeAspect="1"/>
          </p:cNvGraphicFramePr>
          <p:nvPr>
            <p:extLst/>
          </p:nvPr>
        </p:nvGraphicFramePr>
        <p:xfrm>
          <a:off x="1746250" y="1125538"/>
          <a:ext cx="565467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3" name="数式" r:id="rId5" imgW="2450880" imgH="431640" progId="Equation.3">
                  <p:embed/>
                </p:oleObj>
              </mc:Choice>
              <mc:Fallback>
                <p:oleObj name="数式" r:id="rId5" imgW="2450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1125538"/>
                        <a:ext cx="5654675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テキスト ボックス 18"/>
          <p:cNvSpPr txBox="1"/>
          <p:nvPr/>
        </p:nvSpPr>
        <p:spPr>
          <a:xfrm>
            <a:off x="5508104" y="54868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After Yokota et al., 2011, </a:t>
            </a:r>
            <a:r>
              <a:rPr kumimoji="1" lang="en-US" altLang="ja-JP" dirty="0" err="1" smtClean="0"/>
              <a:t>Eq</a:t>
            </a:r>
            <a:r>
              <a:rPr kumimoji="1" lang="en-US" altLang="ja-JP" dirty="0" smtClean="0"/>
              <a:t> (11)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012160" y="5445224"/>
            <a:ext cx="3131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B: Shadow hiding opposition effect</a:t>
            </a:r>
          </a:p>
          <a:p>
            <a:r>
              <a:rPr lang="en-US" altLang="ja-JP" dirty="0" smtClean="0"/>
              <a:t>P: Regolith phase function</a:t>
            </a:r>
          </a:p>
          <a:p>
            <a:r>
              <a:rPr lang="en-US" altLang="ja-JP" dirty="0"/>
              <a:t>h</a:t>
            </a:r>
            <a:r>
              <a:rPr kumimoji="1" lang="en-US" altLang="ja-JP" dirty="0" smtClean="0"/>
              <a:t>, c, g, B</a:t>
            </a:r>
            <a:r>
              <a:rPr kumimoji="1" lang="en-US" altLang="ja-JP" baseline="-25000" dirty="0" smtClean="0"/>
              <a:t>0</a:t>
            </a:r>
            <a:r>
              <a:rPr kumimoji="1" lang="en-US" altLang="ja-JP" dirty="0" smtClean="0"/>
              <a:t>: Model coefficients</a:t>
            </a:r>
            <a:endParaRPr kumimoji="1"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1979712" y="1196752"/>
            <a:ext cx="288032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2267744" y="1196752"/>
            <a:ext cx="288032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2555776" y="1196752"/>
            <a:ext cx="288032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99592" y="191683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Reflectance to be calculated</a:t>
            </a:r>
            <a:endParaRPr kumimoji="1" lang="ja-JP" altLang="en-US" dirty="0"/>
          </a:p>
        </p:txBody>
      </p:sp>
      <p:graphicFrame>
        <p:nvGraphicFramePr>
          <p:cNvPr id="21" name="オブジェクト 20"/>
          <p:cNvGraphicFramePr>
            <a:graphicFrameLocks noChangeAspect="1"/>
          </p:cNvGraphicFramePr>
          <p:nvPr>
            <p:extLst/>
          </p:nvPr>
        </p:nvGraphicFramePr>
        <p:xfrm>
          <a:off x="1331640" y="3356992"/>
          <a:ext cx="5775325" cy="78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4" name="数式" r:id="rId7" imgW="2869920" imgH="393480" progId="Equation.3">
                  <p:embed/>
                </p:oleObj>
              </mc:Choice>
              <mc:Fallback>
                <p:oleObj name="数式" r:id="rId7" imgW="2869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356992"/>
                        <a:ext cx="5775325" cy="789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テキスト ボックス 24"/>
          <p:cNvSpPr txBox="1"/>
          <p:nvPr/>
        </p:nvSpPr>
        <p:spPr>
          <a:xfrm>
            <a:off x="251520" y="2852936"/>
            <a:ext cx="4425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/>
              <a:t>X</a:t>
            </a:r>
            <a:r>
              <a:rPr kumimoji="1" lang="en-US" altLang="ja-JP" sz="2400" i="1" baseline="-25000" dirty="0" smtClean="0"/>
              <a:t>L</a:t>
            </a:r>
            <a:r>
              <a:rPr kumimoji="1" lang="en-US" altLang="ja-JP" sz="2400" dirty="0" smtClean="0"/>
              <a:t>: </a:t>
            </a:r>
            <a:r>
              <a:rPr lang="en-US" altLang="ja-JP" sz="2400" dirty="0" smtClean="0"/>
              <a:t>Lunar lambert function</a:t>
            </a:r>
            <a:endParaRPr kumimoji="1" lang="ja-JP" altLang="en-US" sz="2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23528" y="4941168"/>
            <a:ext cx="8026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i="1" dirty="0" smtClean="0"/>
              <a:t>f</a:t>
            </a:r>
            <a:r>
              <a:rPr kumimoji="1" lang="en-US" altLang="ja-JP" sz="2400" dirty="0" smtClean="0"/>
              <a:t>: Empirical function of phase angle dependencies</a:t>
            </a:r>
            <a:endParaRPr kumimoji="1" lang="ja-JP" altLang="en-US" sz="2400" dirty="0"/>
          </a:p>
        </p:txBody>
      </p:sp>
      <p:graphicFrame>
        <p:nvGraphicFramePr>
          <p:cNvPr id="28" name="オブジェクト 27"/>
          <p:cNvGraphicFramePr>
            <a:graphicFrameLocks noChangeAspect="1"/>
          </p:cNvGraphicFramePr>
          <p:nvPr>
            <p:extLst/>
          </p:nvPr>
        </p:nvGraphicFramePr>
        <p:xfrm>
          <a:off x="5523565" y="4077072"/>
          <a:ext cx="3424237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5" name="数式" r:id="rId9" imgW="1701720" imgH="241200" progId="Equation.3">
                  <p:embed/>
                </p:oleObj>
              </mc:Choice>
              <mc:Fallback>
                <p:oleObj name="数式" r:id="rId9" imgW="1701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3565" y="4077072"/>
                        <a:ext cx="3424237" cy="484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テキスト ボックス 28"/>
          <p:cNvSpPr txBox="1"/>
          <p:nvPr/>
        </p:nvSpPr>
        <p:spPr>
          <a:xfrm>
            <a:off x="6502223" y="4365104"/>
            <a:ext cx="260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Correction terms for Limb darkening effect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012160" y="1988840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</a:t>
            </a:r>
            <a:r>
              <a:rPr lang="en-US" altLang="ja-JP" dirty="0" smtClean="0"/>
              <a:t>: incident angle</a:t>
            </a:r>
          </a:p>
          <a:p>
            <a:r>
              <a:rPr lang="en-US" altLang="ja-JP" dirty="0" smtClean="0"/>
              <a:t>e: emission angle</a:t>
            </a:r>
          </a:p>
          <a:p>
            <a:r>
              <a:rPr lang="en-US" altLang="ja-JP" dirty="0" smtClean="0"/>
              <a:t>α: phase angle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20458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75775" y="260654"/>
            <a:ext cx="332377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Model equations</a:t>
            </a:r>
            <a:endParaRPr kumimoji="1" lang="ja-JP" altLang="en-US" sz="2400" dirty="0"/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/>
          </p:nvPr>
        </p:nvGraphicFramePr>
        <p:xfrm>
          <a:off x="1043608" y="5733256"/>
          <a:ext cx="4538663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6" name="数式" r:id="rId3" imgW="1968480" imgH="228600" progId="Equation.3">
                  <p:embed/>
                </p:oleObj>
              </mc:Choice>
              <mc:Fallback>
                <p:oleObj name="数式" r:id="rId3" imgW="1968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5733256"/>
                        <a:ext cx="4538663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6012160" y="5445224"/>
            <a:ext cx="3131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B: Shadow hiding opposition effect</a:t>
            </a:r>
          </a:p>
          <a:p>
            <a:r>
              <a:rPr lang="en-US" altLang="ja-JP" dirty="0" smtClean="0"/>
              <a:t>P: Regolith phase function</a:t>
            </a:r>
          </a:p>
          <a:p>
            <a:r>
              <a:rPr lang="en-US" altLang="ja-JP" dirty="0"/>
              <a:t>h</a:t>
            </a:r>
            <a:r>
              <a:rPr kumimoji="1" lang="en-US" altLang="ja-JP" dirty="0" smtClean="0"/>
              <a:t>, c, g, B</a:t>
            </a:r>
            <a:r>
              <a:rPr kumimoji="1" lang="en-US" altLang="ja-JP" baseline="-25000" dirty="0" smtClean="0"/>
              <a:t>0</a:t>
            </a:r>
            <a:r>
              <a:rPr kumimoji="1" lang="en-US" altLang="ja-JP" dirty="0" smtClean="0"/>
              <a:t>: Model coefficients</a:t>
            </a:r>
            <a:endParaRPr kumimoji="1" lang="ja-JP" altLang="en-US" dirty="0"/>
          </a:p>
        </p:txBody>
      </p:sp>
      <p:graphicFrame>
        <p:nvGraphicFramePr>
          <p:cNvPr id="18" name="オブジェクト 17"/>
          <p:cNvGraphicFramePr>
            <a:graphicFrameLocks noChangeAspect="1"/>
          </p:cNvGraphicFramePr>
          <p:nvPr>
            <p:extLst/>
          </p:nvPr>
        </p:nvGraphicFramePr>
        <p:xfrm>
          <a:off x="1746250" y="1125538"/>
          <a:ext cx="565467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7" name="数式" r:id="rId5" imgW="2450880" imgH="431640" progId="Equation.3">
                  <p:embed/>
                </p:oleObj>
              </mc:Choice>
              <mc:Fallback>
                <p:oleObj name="数式" r:id="rId5" imgW="2450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1125538"/>
                        <a:ext cx="5654675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テキスト ボックス 18"/>
          <p:cNvSpPr txBox="1"/>
          <p:nvPr/>
        </p:nvSpPr>
        <p:spPr>
          <a:xfrm>
            <a:off x="5508104" y="54868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After Yokota et al., 2011, </a:t>
            </a:r>
            <a:r>
              <a:rPr kumimoji="1" lang="en-US" altLang="ja-JP" dirty="0" err="1" smtClean="0"/>
              <a:t>Eq</a:t>
            </a:r>
            <a:r>
              <a:rPr kumimoji="1" lang="en-US" altLang="ja-JP" dirty="0" smtClean="0"/>
              <a:t> (11)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5868144" y="1196752"/>
            <a:ext cx="1656184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243772" y="5645206"/>
            <a:ext cx="432048" cy="7200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3635896" y="5645206"/>
            <a:ext cx="432048" cy="7200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5148064" y="5661248"/>
            <a:ext cx="432048" cy="7200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4788024" y="5661248"/>
            <a:ext cx="432048" cy="7200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645333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High land, mare and medium albedo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99592" y="191683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Reflectance to be calculated</a:t>
            </a:r>
            <a:endParaRPr kumimoji="1" lang="ja-JP" altLang="en-US" dirty="0"/>
          </a:p>
        </p:txBody>
      </p:sp>
      <p:graphicFrame>
        <p:nvGraphicFramePr>
          <p:cNvPr id="24" name="オブジェクト 23"/>
          <p:cNvGraphicFramePr>
            <a:graphicFrameLocks noChangeAspect="1"/>
          </p:cNvGraphicFramePr>
          <p:nvPr>
            <p:extLst/>
          </p:nvPr>
        </p:nvGraphicFramePr>
        <p:xfrm>
          <a:off x="1331640" y="3356992"/>
          <a:ext cx="5775325" cy="78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8" name="数式" r:id="rId7" imgW="2869920" imgH="393480" progId="Equation.3">
                  <p:embed/>
                </p:oleObj>
              </mc:Choice>
              <mc:Fallback>
                <p:oleObj name="数式" r:id="rId7" imgW="2869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356992"/>
                        <a:ext cx="5775325" cy="789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テキスト ボックス 24"/>
          <p:cNvSpPr txBox="1"/>
          <p:nvPr/>
        </p:nvSpPr>
        <p:spPr>
          <a:xfrm>
            <a:off x="251520" y="2852936"/>
            <a:ext cx="4425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/>
              <a:t>X</a:t>
            </a:r>
            <a:r>
              <a:rPr kumimoji="1" lang="en-US" altLang="ja-JP" sz="2400" i="1" baseline="-25000" dirty="0" smtClean="0"/>
              <a:t>L</a:t>
            </a:r>
            <a:r>
              <a:rPr kumimoji="1" lang="en-US" altLang="ja-JP" sz="2400" dirty="0" smtClean="0"/>
              <a:t>: </a:t>
            </a:r>
            <a:r>
              <a:rPr lang="en-US" altLang="ja-JP" sz="2400" dirty="0" smtClean="0"/>
              <a:t>Lunar lambert function</a:t>
            </a:r>
            <a:endParaRPr kumimoji="1" lang="ja-JP" altLang="en-US" sz="24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23528" y="4941168"/>
            <a:ext cx="8026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i="1" dirty="0" smtClean="0"/>
              <a:t>f</a:t>
            </a:r>
            <a:r>
              <a:rPr kumimoji="1" lang="en-US" altLang="ja-JP" sz="2400" dirty="0" smtClean="0"/>
              <a:t>: Empirical function of phase angle dependencies</a:t>
            </a:r>
            <a:endParaRPr kumimoji="1" lang="ja-JP" altLang="en-US" sz="2400" dirty="0"/>
          </a:p>
        </p:txBody>
      </p:sp>
      <p:graphicFrame>
        <p:nvGraphicFramePr>
          <p:cNvPr id="27" name="オブジェクト 26"/>
          <p:cNvGraphicFramePr>
            <a:graphicFrameLocks noChangeAspect="1"/>
          </p:cNvGraphicFramePr>
          <p:nvPr>
            <p:extLst/>
          </p:nvPr>
        </p:nvGraphicFramePr>
        <p:xfrm>
          <a:off x="5523565" y="4077072"/>
          <a:ext cx="3424237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9" name="数式" r:id="rId9" imgW="1701720" imgH="241200" progId="Equation.3">
                  <p:embed/>
                </p:oleObj>
              </mc:Choice>
              <mc:Fallback>
                <p:oleObj name="数式" r:id="rId9" imgW="1701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3565" y="4077072"/>
                        <a:ext cx="3424237" cy="484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テキスト ボックス 27"/>
          <p:cNvSpPr txBox="1"/>
          <p:nvPr/>
        </p:nvSpPr>
        <p:spPr>
          <a:xfrm>
            <a:off x="6502223" y="4365104"/>
            <a:ext cx="260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Correction terms for Limb darkening effect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012160" y="1988840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</a:t>
            </a:r>
            <a:r>
              <a:rPr lang="en-US" altLang="ja-JP" dirty="0" smtClean="0"/>
              <a:t>: incident angle</a:t>
            </a:r>
          </a:p>
          <a:p>
            <a:r>
              <a:rPr lang="en-US" altLang="ja-JP" dirty="0" smtClean="0"/>
              <a:t>e: emission angle</a:t>
            </a:r>
          </a:p>
          <a:p>
            <a:r>
              <a:rPr lang="en-US" altLang="ja-JP" dirty="0" smtClean="0"/>
              <a:t>α: phase angle</a:t>
            </a:r>
            <a:endParaRPr kumimoji="1" lang="en-US" altLang="ja-JP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0546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267744" y="1340768"/>
            <a:ext cx="5454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http://l2db.selene.darts.isas.jaxa.jp/index.html.en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543" t="15579" r="21633"/>
          <a:stretch/>
        </p:blipFill>
        <p:spPr>
          <a:xfrm>
            <a:off x="720951" y="1988840"/>
            <a:ext cx="8406063" cy="5419725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628650" y="111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mtClean="0"/>
              <a:t>SELENE(KAGUYA) and SP</a:t>
            </a:r>
            <a:endParaRPr lang="ja-JP" altLang="en-US" dirty="0"/>
          </a:p>
        </p:txBody>
      </p:sp>
      <p:pic>
        <p:nvPicPr>
          <p:cNvPr id="8" name="Picture 6" descr="http://www.kaguya.jaxa.jp/image/document/KAGUYA-00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7" b="62008"/>
          <a:stretch/>
        </p:blipFill>
        <p:spPr bwMode="auto">
          <a:xfrm>
            <a:off x="-36512" y="0"/>
            <a:ext cx="9180512" cy="31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1979712" y="548680"/>
            <a:ext cx="5475261" cy="3332791"/>
            <a:chOff x="712521" y="6399314"/>
            <a:chExt cx="11537364" cy="7022792"/>
          </a:xfrm>
        </p:grpSpPr>
        <p:pic>
          <p:nvPicPr>
            <p:cNvPr id="6" name="図 14" descr="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521" y="10215738"/>
              <a:ext cx="2761749" cy="1805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図 15" descr="H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8527" y="9999714"/>
              <a:ext cx="2484576" cy="223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975" y="6399314"/>
              <a:ext cx="5783263" cy="332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378"/>
            <p:cNvSpPr txBox="1">
              <a:spLocks noChangeArrowheads="1"/>
            </p:cNvSpPr>
            <p:nvPr/>
          </p:nvSpPr>
          <p:spPr bwMode="auto">
            <a:xfrm>
              <a:off x="5263865" y="12642740"/>
              <a:ext cx="3208250" cy="618923"/>
            </a:xfrm>
            <a:prstGeom prst="rect">
              <a:avLst/>
            </a:prstGeom>
            <a:noFill/>
            <a:ln w="31750">
              <a:solidFill>
                <a:srgbClr val="FF404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tIns="54000" bIns="54000" anchor="ctr" anchorCtr="1">
              <a:spAutoFit/>
            </a:bodyPr>
            <a:lstStyle>
              <a:lvl1pPr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1pPr>
              <a:lvl2pPr marL="742950" indent="-285750"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2pPr>
              <a:lvl3pPr marL="1143000" indent="-228600"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3pPr>
              <a:lvl4pPr marL="1600200" indent="-228600"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4pPr>
              <a:lvl5pPr marL="2057400" indent="-228600"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9pPr>
            </a:lstStyle>
            <a:p>
              <a:pPr algn="ctr" eaLnBrk="1" hangingPunct="1"/>
              <a:r>
                <a:rPr lang="en-US" altLang="ja-JP" sz="1200" dirty="0" err="1">
                  <a:latin typeface="Calibri" pitchFamily="34" charset="0"/>
                </a:rPr>
                <a:t>Hyperspectral</a:t>
              </a:r>
              <a:r>
                <a:rPr lang="en-US" altLang="ja-JP" sz="1200" dirty="0">
                  <a:latin typeface="Calibri" pitchFamily="34" charset="0"/>
                </a:rPr>
                <a:t> Imager</a:t>
              </a:r>
            </a:p>
          </p:txBody>
        </p:sp>
        <p:sp>
          <p:nvSpPr>
            <p:cNvPr id="10" name="Text Box 379"/>
            <p:cNvSpPr txBox="1">
              <a:spLocks noChangeArrowheads="1"/>
            </p:cNvSpPr>
            <p:nvPr/>
          </p:nvSpPr>
          <p:spPr bwMode="auto">
            <a:xfrm>
              <a:off x="744670" y="12619498"/>
              <a:ext cx="3125967" cy="618923"/>
            </a:xfrm>
            <a:prstGeom prst="rect">
              <a:avLst/>
            </a:prstGeom>
            <a:noFill/>
            <a:ln w="31750">
              <a:solidFill>
                <a:srgbClr val="FF404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tIns="54000" bIns="54000" anchor="ctr" anchorCtr="1">
              <a:spAutoFit/>
            </a:bodyPr>
            <a:lstStyle>
              <a:lvl1pPr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1pPr>
              <a:lvl2pPr marL="742950" indent="-285750"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2pPr>
              <a:lvl3pPr marL="1143000" indent="-228600"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3pPr>
              <a:lvl4pPr marL="1600200" indent="-228600"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4pPr>
              <a:lvl5pPr marL="2057400" indent="-228600"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9pPr>
            </a:lstStyle>
            <a:p>
              <a:pPr algn="ctr" eaLnBrk="1" hangingPunct="1"/>
              <a:r>
                <a:rPr lang="en-US" altLang="ja-JP" sz="1200" dirty="0">
                  <a:latin typeface="Calibri" pitchFamily="34" charset="0"/>
                </a:rPr>
                <a:t>Multispectral Imager</a:t>
              </a:r>
            </a:p>
          </p:txBody>
        </p:sp>
        <p:sp>
          <p:nvSpPr>
            <p:cNvPr id="11" name="Line 380"/>
            <p:cNvSpPr>
              <a:spLocks noChangeShapeType="1"/>
            </p:cNvSpPr>
            <p:nvPr/>
          </p:nvSpPr>
          <p:spPr bwMode="auto">
            <a:xfrm flipV="1">
              <a:off x="4678588" y="9185377"/>
              <a:ext cx="0" cy="719138"/>
            </a:xfrm>
            <a:prstGeom prst="line">
              <a:avLst/>
            </a:prstGeom>
            <a:noFill/>
            <a:ln w="31750">
              <a:solidFill>
                <a:srgbClr val="FF4040"/>
              </a:solidFill>
              <a:round/>
              <a:headEnd/>
              <a:tailEnd type="arrow" w="lg" len="lg"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000">
                <a:latin typeface="Calibri" pitchFamily="34" charset="0"/>
              </a:endParaRPr>
            </a:p>
          </p:txBody>
        </p:sp>
        <p:sp>
          <p:nvSpPr>
            <p:cNvPr id="12" name="Text Box 381"/>
            <p:cNvSpPr txBox="1">
              <a:spLocks noChangeArrowheads="1"/>
            </p:cNvSpPr>
            <p:nvPr/>
          </p:nvSpPr>
          <p:spPr bwMode="auto">
            <a:xfrm>
              <a:off x="4018188" y="9904514"/>
              <a:ext cx="1322388" cy="566738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FF4040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/>
          </p:spPr>
          <p:txBody>
            <a:bodyPr wrap="none" tIns="54000" bIns="54000" anchor="ctr" anchorCtr="1"/>
            <a:lstStyle>
              <a:lvl1pPr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1pPr>
              <a:lvl2pPr marL="742950" indent="-285750"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2pPr>
              <a:lvl3pPr marL="1143000" indent="-228600"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3pPr>
              <a:lvl4pPr marL="1600200" indent="-228600"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4pPr>
              <a:lvl5pPr marL="2057400" indent="-228600"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9pPr>
            </a:lstStyle>
            <a:p>
              <a:pPr algn="ctr" eaLnBrk="1" hangingPunct="1"/>
              <a:r>
                <a:rPr lang="en-US" altLang="ja-JP" sz="1200">
                  <a:solidFill>
                    <a:srgbClr val="FF4040"/>
                  </a:solidFill>
                  <a:latin typeface="Calibri" pitchFamily="34" charset="0"/>
                </a:rPr>
                <a:t>HISUI</a:t>
              </a:r>
            </a:p>
          </p:txBody>
        </p:sp>
        <p:sp>
          <p:nvSpPr>
            <p:cNvPr id="13" name="Line 382"/>
            <p:cNvSpPr>
              <a:spLocks noChangeShapeType="1"/>
            </p:cNvSpPr>
            <p:nvPr/>
          </p:nvSpPr>
          <p:spPr bwMode="auto">
            <a:xfrm flipV="1">
              <a:off x="4678588" y="10471252"/>
              <a:ext cx="0" cy="719138"/>
            </a:xfrm>
            <a:prstGeom prst="line">
              <a:avLst/>
            </a:prstGeom>
            <a:noFill/>
            <a:ln w="31750">
              <a:solidFill>
                <a:srgbClr val="FF4040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000">
                <a:latin typeface="Calibri" pitchFamily="34" charset="0"/>
              </a:endParaRPr>
            </a:p>
          </p:txBody>
        </p:sp>
        <p:sp>
          <p:nvSpPr>
            <p:cNvPr id="14" name="Line 383"/>
            <p:cNvSpPr>
              <a:spLocks noChangeShapeType="1"/>
            </p:cNvSpPr>
            <p:nvPr/>
          </p:nvSpPr>
          <p:spPr bwMode="auto">
            <a:xfrm flipV="1">
              <a:off x="3778475" y="11190389"/>
              <a:ext cx="1800225" cy="0"/>
            </a:xfrm>
            <a:prstGeom prst="line">
              <a:avLst/>
            </a:prstGeom>
            <a:noFill/>
            <a:ln w="31750">
              <a:solidFill>
                <a:srgbClr val="FF4040"/>
              </a:solidFill>
              <a:round/>
              <a:headEnd type="oval" w="med" len="med"/>
              <a:tailEnd type="oval" w="med" len="med"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000">
                <a:latin typeface="Calibri" pitchFamily="34" charset="0"/>
              </a:endParaRPr>
            </a:p>
          </p:txBody>
        </p:sp>
        <p:sp>
          <p:nvSpPr>
            <p:cNvPr id="15" name="Text Box 384"/>
            <p:cNvSpPr txBox="1">
              <a:spLocks noChangeArrowheads="1"/>
            </p:cNvSpPr>
            <p:nvPr/>
          </p:nvSpPr>
          <p:spPr bwMode="auto">
            <a:xfrm>
              <a:off x="913167" y="8302614"/>
              <a:ext cx="2179366" cy="943193"/>
            </a:xfrm>
            <a:prstGeom prst="rect">
              <a:avLst/>
            </a:prstGeom>
            <a:noFill/>
            <a:ln w="25400">
              <a:solidFill>
                <a:srgbClr val="40C04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tIns="54000" bIns="54000" anchor="ctr" anchorCtr="1">
              <a:spAutoFit/>
            </a:bodyPr>
            <a:lstStyle>
              <a:lvl1pPr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1pPr>
              <a:lvl2pPr marL="742950" indent="-285750"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2pPr>
              <a:lvl3pPr marL="1143000" indent="-228600"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3pPr>
              <a:lvl4pPr marL="1600200" indent="-228600"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4pPr>
              <a:lvl5pPr marL="2057400" indent="-228600"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9pPr>
            </a:lstStyle>
            <a:p>
              <a:pPr algn="ctr" eaLnBrk="1" hangingPunct="1"/>
              <a:r>
                <a:rPr lang="en-US" altLang="ja-JP" sz="1100">
                  <a:solidFill>
                    <a:srgbClr val="40C040"/>
                  </a:solidFill>
                  <a:latin typeface="Calibri" pitchFamily="34" charset="0"/>
                </a:rPr>
                <a:t>Panchromatic</a:t>
              </a:r>
            </a:p>
            <a:p>
              <a:pPr algn="ctr" eaLnBrk="1" hangingPunct="1"/>
              <a:r>
                <a:rPr lang="en-US" altLang="ja-JP" sz="1100">
                  <a:solidFill>
                    <a:srgbClr val="40C040"/>
                  </a:solidFill>
                  <a:latin typeface="Calibri" pitchFamily="34" charset="0"/>
                </a:rPr>
                <a:t>Stereo Camera</a:t>
              </a:r>
            </a:p>
          </p:txBody>
        </p:sp>
        <p:sp>
          <p:nvSpPr>
            <p:cNvPr id="16" name="Line 385"/>
            <p:cNvSpPr>
              <a:spLocks noChangeShapeType="1"/>
            </p:cNvSpPr>
            <p:nvPr/>
          </p:nvSpPr>
          <p:spPr bwMode="auto">
            <a:xfrm>
              <a:off x="3141888" y="8774214"/>
              <a:ext cx="719138" cy="0"/>
            </a:xfrm>
            <a:prstGeom prst="line">
              <a:avLst/>
            </a:prstGeom>
            <a:noFill/>
            <a:ln w="25400">
              <a:solidFill>
                <a:srgbClr val="40C040"/>
              </a:solidFill>
              <a:round/>
              <a:headEnd/>
              <a:tailEnd type="arrow" w="lg" len="lg"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000">
                <a:latin typeface="Calibri" pitchFamily="34" charset="0"/>
              </a:endParaRPr>
            </a:p>
          </p:txBody>
        </p:sp>
        <p:sp>
          <p:nvSpPr>
            <p:cNvPr id="17" name="Text Box 386"/>
            <p:cNvSpPr txBox="1">
              <a:spLocks noChangeArrowheads="1"/>
            </p:cNvSpPr>
            <p:nvPr/>
          </p:nvSpPr>
          <p:spPr bwMode="auto">
            <a:xfrm>
              <a:off x="6523995" y="6594481"/>
              <a:ext cx="1334509" cy="1008048"/>
            </a:xfrm>
            <a:prstGeom prst="rect">
              <a:avLst/>
            </a:prstGeom>
            <a:noFill/>
            <a:ln w="31750">
              <a:solidFill>
                <a:srgbClr val="404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tIns="54000" bIns="54000" anchor="ctr" anchorCtr="1">
              <a:spAutoFit/>
            </a:bodyPr>
            <a:lstStyle>
              <a:lvl1pPr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1pPr>
              <a:lvl2pPr marL="742950" indent="-285750"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2pPr>
              <a:lvl3pPr marL="1143000" indent="-228600"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3pPr>
              <a:lvl4pPr marL="1600200" indent="-228600"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4pPr>
              <a:lvl5pPr marL="2057400" indent="-228600"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9pPr>
            </a:lstStyle>
            <a:p>
              <a:pPr algn="ctr" eaLnBrk="1" hangingPunct="1"/>
              <a:r>
                <a:rPr lang="en-US" altLang="ja-JP" sz="1200" dirty="0">
                  <a:solidFill>
                    <a:srgbClr val="4040FF"/>
                  </a:solidFill>
                  <a:latin typeface="Calibri" pitchFamily="34" charset="0"/>
                </a:rPr>
                <a:t>ALOS-3</a:t>
              </a:r>
            </a:p>
            <a:p>
              <a:pPr algn="ctr" eaLnBrk="1" hangingPunct="1"/>
              <a:r>
                <a:rPr lang="en-US" altLang="ja-JP" sz="1200" dirty="0">
                  <a:solidFill>
                    <a:srgbClr val="4040FF"/>
                  </a:solidFill>
                  <a:latin typeface="Calibri" pitchFamily="34" charset="0"/>
                </a:rPr>
                <a:t>(JAXA)</a:t>
              </a:r>
            </a:p>
          </p:txBody>
        </p:sp>
        <p:sp>
          <p:nvSpPr>
            <p:cNvPr id="18" name="Text Box 399"/>
            <p:cNvSpPr txBox="1">
              <a:spLocks noChangeArrowheads="1"/>
            </p:cNvSpPr>
            <p:nvPr/>
          </p:nvSpPr>
          <p:spPr bwMode="auto">
            <a:xfrm>
              <a:off x="9123710" y="12414058"/>
              <a:ext cx="2736305" cy="1008048"/>
            </a:xfrm>
            <a:prstGeom prst="rect">
              <a:avLst/>
            </a:prstGeom>
            <a:noFill/>
            <a:ln w="31750">
              <a:solidFill>
                <a:srgbClr val="FFC04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square" tIns="54000" bIns="54000" anchor="ctr" anchorCtr="1">
              <a:spAutoFit/>
            </a:bodyPr>
            <a:lstStyle>
              <a:lvl1pPr defTabSz="3787775"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1pPr>
              <a:lvl2pPr marL="742950" indent="-285750" defTabSz="3787775"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2pPr>
              <a:lvl3pPr marL="1143000" indent="-228600" defTabSz="3787775"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3pPr>
              <a:lvl4pPr marL="1600200" indent="-228600" defTabSz="3787775"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4pPr>
              <a:lvl5pPr marL="2057400" indent="-228600" defTabSz="3787775" eaLnBrk="0" hangingPunct="0"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5pPr>
              <a:lvl6pPr marL="2514600" indent="-228600" defTabSz="3787775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6pPr>
              <a:lvl7pPr marL="2971800" indent="-228600" defTabSz="3787775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7pPr>
              <a:lvl8pPr marL="3429000" indent="-228600" defTabSz="3787775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8pPr>
              <a:lvl9pPr marL="3886200" indent="-228600" defTabSz="3787775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1"/>
                  </a:solidFill>
                  <a:latin typeface="Helvetica" pitchFamily="34" charset="0"/>
                  <a:ea typeface="Meiryo UI" pitchFamily="50" charset="-128"/>
                  <a:cs typeface="Meiryo UI" pitchFamily="50" charset="-128"/>
                </a:defRPr>
              </a:lvl9pPr>
            </a:lstStyle>
            <a:p>
              <a:pPr algn="ctr" eaLnBrk="1" hangingPunct="1"/>
              <a:r>
                <a:rPr lang="en-US" altLang="ja-JP" sz="1200" dirty="0" err="1">
                  <a:latin typeface="Calibri" pitchFamily="34" charset="0"/>
                </a:rPr>
                <a:t>Hyperspectral</a:t>
              </a:r>
              <a:endParaRPr lang="en-US" altLang="ja-JP" sz="1200" dirty="0">
                <a:latin typeface="Calibri" pitchFamily="34" charset="0"/>
              </a:endParaRPr>
            </a:p>
            <a:p>
              <a:pPr algn="ctr" eaLnBrk="1" hangingPunct="1"/>
              <a:r>
                <a:rPr lang="en-US" altLang="ja-JP" sz="1200" dirty="0">
                  <a:latin typeface="Calibri" pitchFamily="34" charset="0"/>
                </a:rPr>
                <a:t>Image “Cube”</a:t>
              </a:r>
            </a:p>
          </p:txBody>
        </p:sp>
        <p:pic>
          <p:nvPicPr>
            <p:cNvPr id="19" name="Picture 400" descr="cube28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2163" y="6971880"/>
              <a:ext cx="3044825" cy="451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角丸四角形吹き出し 19"/>
            <p:cNvSpPr/>
            <p:nvPr/>
          </p:nvSpPr>
          <p:spPr>
            <a:xfrm>
              <a:off x="8596329" y="6675558"/>
              <a:ext cx="3653556" cy="5000625"/>
            </a:xfrm>
            <a:prstGeom prst="wedgeRoundRectCallout">
              <a:avLst>
                <a:gd name="adj1" fmla="val -61260"/>
                <a:gd name="adj2" fmla="val 39883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00">
                <a:latin typeface="Calibri" pitchFamily="34" charset="0"/>
              </a:endParaRPr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3779912" y="4077072"/>
            <a:ext cx="4215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u="sng" dirty="0">
                <a:solidFill>
                  <a:srgbClr val="FF0000"/>
                </a:solidFill>
                <a:latin typeface="Calibri" pitchFamily="34" charset="0"/>
                <a:ea typeface="メイリオ" pitchFamily="50" charset="-128"/>
                <a:cs typeface="メイリオ" pitchFamily="50" charset="-128"/>
              </a:rPr>
              <a:t>The </a:t>
            </a:r>
            <a:r>
              <a:rPr lang="en-US" altLang="ja-JP" sz="2800" u="sng" dirty="0" err="1">
                <a:solidFill>
                  <a:srgbClr val="FF0000"/>
                </a:solidFill>
                <a:latin typeface="Calibri" pitchFamily="34" charset="0"/>
                <a:ea typeface="メイリオ" pitchFamily="50" charset="-128"/>
                <a:cs typeface="メイリオ" pitchFamily="50" charset="-128"/>
              </a:rPr>
              <a:t>hyperspectral</a:t>
            </a:r>
            <a:r>
              <a:rPr lang="en-US" altLang="ja-JP" sz="2800" u="sng" dirty="0">
                <a:solidFill>
                  <a:srgbClr val="FF0000"/>
                </a:solidFill>
                <a:latin typeface="Calibri" pitchFamily="34" charset="0"/>
                <a:ea typeface="メイリオ" pitchFamily="50" charset="-128"/>
                <a:cs typeface="メイリオ" pitchFamily="50" charset="-128"/>
              </a:rPr>
              <a:t> imager:</a:t>
            </a:r>
            <a:endParaRPr lang="en-US" altLang="ja-JP" sz="2000" u="sng" dirty="0">
              <a:latin typeface="Calibri" pitchFamily="34" charset="0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sz="1600" dirty="0">
                <a:latin typeface="Calibri" pitchFamily="34" charset="0"/>
                <a:ea typeface="メイリオ" pitchFamily="50" charset="-128"/>
                <a:cs typeface="メイリオ" pitchFamily="50" charset="-128"/>
              </a:rPr>
              <a:t>Contiguous and high resolution spectral information from visible to short-wave IR</a:t>
            </a:r>
            <a:endParaRPr lang="en-US" altLang="ja-JP" sz="1600" b="1" dirty="0">
              <a:solidFill>
                <a:srgbClr val="0070C0"/>
              </a:solidFill>
              <a:latin typeface="Calibri" pitchFamily="34" charset="0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779912" y="5340688"/>
            <a:ext cx="4176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u="sng" dirty="0">
                <a:solidFill>
                  <a:srgbClr val="0070C0"/>
                </a:solidFill>
                <a:latin typeface="Calibri" pitchFamily="34" charset="0"/>
                <a:ea typeface="メイリオ" pitchFamily="50" charset="-128"/>
                <a:cs typeface="メイリオ" pitchFamily="50" charset="-128"/>
              </a:rPr>
              <a:t>The multispectral imager</a:t>
            </a:r>
            <a:r>
              <a:rPr lang="en-US" altLang="ja-JP" u="sng" dirty="0">
                <a:solidFill>
                  <a:srgbClr val="0070C0"/>
                </a:solidFill>
                <a:latin typeface="Calibri" pitchFamily="34" charset="0"/>
                <a:ea typeface="メイリオ" pitchFamily="50" charset="-128"/>
                <a:cs typeface="メイリオ" pitchFamily="50" charset="-128"/>
              </a:rPr>
              <a:t>:</a:t>
            </a:r>
            <a:endParaRPr lang="en-US" altLang="ja-JP" u="sng" dirty="0">
              <a:latin typeface="Calibri" pitchFamily="34" charset="0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sz="1600" dirty="0">
                <a:latin typeface="Calibri" pitchFamily="34" charset="0"/>
                <a:ea typeface="メイリオ" pitchFamily="50" charset="-128"/>
                <a:cs typeface="メイリオ" pitchFamily="50" charset="-128"/>
              </a:rPr>
              <a:t>4 Bands observation with a high spatial resolution by a wide swath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4853" y="120316"/>
            <a:ext cx="5040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HISUI mission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2081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Hayabusa-2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7544" y="1412776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Japanese satellite for exploring a small asteroid</a:t>
            </a:r>
            <a:endParaRPr kumimoji="1" lang="ja-JP" altLang="en-US" sz="2800" dirty="0"/>
          </a:p>
        </p:txBody>
      </p:sp>
      <p:pic>
        <p:nvPicPr>
          <p:cNvPr id="15362" name="Picture 2" descr="http://i0.huffpost.com/gen/1552280/thumbs/n-JAXA-large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542925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1864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111126"/>
            <a:ext cx="7886700" cy="1325563"/>
          </a:xfrm>
        </p:spPr>
        <p:txBody>
          <a:bodyPr/>
          <a:lstStyle/>
          <a:p>
            <a:r>
              <a:rPr kumimoji="1" lang="en-US" altLang="ja-JP" dirty="0" smtClean="0"/>
              <a:t>SELENE(KAGUYA) and SP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305796" y="512297"/>
            <a:ext cx="2731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(</a:t>
            </a:r>
            <a:r>
              <a:rPr kumimoji="1" lang="en-US" altLang="ja-JP" sz="2800" dirty="0" smtClean="0"/>
              <a:t>Spectral Profiler)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8" name="Picture 6" descr="http://www.kaguya.jaxa.jp/image/document/KAGUYA-00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7" b="62008"/>
          <a:stretch/>
        </p:blipFill>
        <p:spPr bwMode="auto">
          <a:xfrm>
            <a:off x="-36512" y="0"/>
            <a:ext cx="9180512" cy="31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グループ化 24"/>
          <p:cNvGrpSpPr/>
          <p:nvPr/>
        </p:nvGrpSpPr>
        <p:grpSpPr>
          <a:xfrm>
            <a:off x="736935" y="1110792"/>
            <a:ext cx="7687455" cy="5367964"/>
            <a:chOff x="628650" y="1170949"/>
            <a:chExt cx="7687455" cy="5367964"/>
          </a:xfrm>
        </p:grpSpPr>
        <p:pic>
          <p:nvPicPr>
            <p:cNvPr id="7170" name="Picture 2" descr="S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0" y="1170949"/>
              <a:ext cx="7687455" cy="5367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正方形/長方形 5"/>
            <p:cNvSpPr/>
            <p:nvPr/>
          </p:nvSpPr>
          <p:spPr>
            <a:xfrm>
              <a:off x="2303812" y="1401064"/>
              <a:ext cx="2054431" cy="2971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446809" y="2292327"/>
              <a:ext cx="731241" cy="2377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1548507" y="2530060"/>
              <a:ext cx="662629" cy="2377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909940" y="2975894"/>
              <a:ext cx="944259" cy="1864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3331027" y="3361268"/>
              <a:ext cx="1240973" cy="254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6430485" y="4191001"/>
              <a:ext cx="1240973" cy="254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5867502" y="5110957"/>
              <a:ext cx="1456165" cy="3077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847647" y="4191001"/>
              <a:ext cx="2555953" cy="3084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847647" y="5284372"/>
              <a:ext cx="1108153" cy="3117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7050971" y="1372101"/>
              <a:ext cx="1108153" cy="3117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1547170" y="2734382"/>
              <a:ext cx="662629" cy="2377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3884308" y="6204538"/>
              <a:ext cx="1647210" cy="254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7050971" y="6204538"/>
              <a:ext cx="892879" cy="254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933450" y="2902265"/>
              <a:ext cx="965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600" b="1" dirty="0" smtClean="0"/>
                <a:t>Spectral</a:t>
              </a:r>
              <a:endParaRPr kumimoji="1" lang="ja-JP" altLang="en-US" sz="1600" b="1" dirty="0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2303812" y="1710259"/>
              <a:ext cx="2168565" cy="2822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401723" y="1284534"/>
              <a:ext cx="31251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/>
                <a:t>Sensor type: Spectrometer</a:t>
              </a:r>
            </a:p>
            <a:p>
              <a:r>
                <a:rPr lang="en-US" altLang="ja-JP" sz="2000" dirty="0"/>
                <a:t> </a:t>
              </a:r>
              <a:r>
                <a:rPr lang="en-US" altLang="ja-JP" sz="2000" dirty="0" smtClean="0"/>
                <a:t>                       </a:t>
              </a:r>
              <a:r>
                <a:rPr kumimoji="1" lang="en-US" altLang="ja-JP" sz="2000" dirty="0" smtClean="0"/>
                <a:t>Point sensor</a:t>
              </a:r>
              <a:endParaRPr kumimoji="1" lang="ja-JP" altLang="en-US" sz="2000" dirty="0"/>
            </a:p>
          </p:txBody>
        </p:sp>
      </p:grpSp>
      <p:sp>
        <p:nvSpPr>
          <p:cNvPr id="23" name="正方形/長方形 22"/>
          <p:cNvSpPr/>
          <p:nvPr/>
        </p:nvSpPr>
        <p:spPr>
          <a:xfrm>
            <a:off x="2751666" y="6484568"/>
            <a:ext cx="5947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http://www.kaguya.jaxa.jp/en/equipment/tc_e.htm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713851" y="3952577"/>
            <a:ext cx="2454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Multi-band Imager</a:t>
            </a:r>
            <a:endParaRPr kumimoji="1" lang="ja-JP" altLang="en-US" dirty="0"/>
          </a:p>
        </p:txBody>
      </p:sp>
      <p:sp>
        <p:nvSpPr>
          <p:cNvPr id="27" name="フリーフォーム 26"/>
          <p:cNvSpPr/>
          <p:nvPr/>
        </p:nvSpPr>
        <p:spPr>
          <a:xfrm>
            <a:off x="2595803" y="4133006"/>
            <a:ext cx="171460" cy="318678"/>
          </a:xfrm>
          <a:custGeom>
            <a:avLst/>
            <a:gdLst>
              <a:gd name="connsiteX0" fmla="*/ 171460 w 171460"/>
              <a:gd name="connsiteY0" fmla="*/ 5857 h 318678"/>
              <a:gd name="connsiteX1" fmla="*/ 15050 w 171460"/>
              <a:gd name="connsiteY1" fmla="*/ 41952 h 318678"/>
              <a:gd name="connsiteX2" fmla="*/ 15050 w 171460"/>
              <a:gd name="connsiteY2" fmla="*/ 318678 h 31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60" h="318678">
                <a:moveTo>
                  <a:pt x="171460" y="5857"/>
                </a:moveTo>
                <a:cubicBezTo>
                  <a:pt x="106289" y="-2164"/>
                  <a:pt x="41118" y="-10185"/>
                  <a:pt x="15050" y="41952"/>
                </a:cubicBezTo>
                <a:cubicBezTo>
                  <a:pt x="-11018" y="94089"/>
                  <a:pt x="2016" y="206383"/>
                  <a:pt x="15050" y="318678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870202" y="4824262"/>
            <a:ext cx="1811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Terrain Camera</a:t>
            </a:r>
            <a:endParaRPr kumimoji="1" lang="ja-JP" altLang="en-US" dirty="0"/>
          </a:p>
        </p:txBody>
      </p:sp>
      <p:sp>
        <p:nvSpPr>
          <p:cNvPr id="30" name="フリーフォーム 29"/>
          <p:cNvSpPr/>
          <p:nvPr/>
        </p:nvSpPr>
        <p:spPr>
          <a:xfrm>
            <a:off x="2438400" y="4792133"/>
            <a:ext cx="440267" cy="233400"/>
          </a:xfrm>
          <a:custGeom>
            <a:avLst/>
            <a:gdLst>
              <a:gd name="connsiteX0" fmla="*/ 0 w 440267"/>
              <a:gd name="connsiteY0" fmla="*/ 228600 h 233400"/>
              <a:gd name="connsiteX1" fmla="*/ 237067 w 440267"/>
              <a:gd name="connsiteY1" fmla="*/ 203200 h 233400"/>
              <a:gd name="connsiteX2" fmla="*/ 440267 w 440267"/>
              <a:gd name="connsiteY2" fmla="*/ 0 h 2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0267" h="233400">
                <a:moveTo>
                  <a:pt x="0" y="228600"/>
                </a:moveTo>
                <a:cubicBezTo>
                  <a:pt x="81844" y="234950"/>
                  <a:pt x="163689" y="241300"/>
                  <a:pt x="237067" y="203200"/>
                </a:cubicBezTo>
                <a:cubicBezTo>
                  <a:pt x="310445" y="165100"/>
                  <a:pt x="375356" y="82550"/>
                  <a:pt x="440267" y="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330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18366" t="22575" r="20148" b="23200"/>
          <a:stretch/>
        </p:blipFill>
        <p:spPr>
          <a:xfrm>
            <a:off x="-36512" y="1337655"/>
            <a:ext cx="9180512" cy="4812007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2735288" y="6461502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http://global.jaxa.jp/press/2007/12/20071214_kaguya_e.html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628650" y="111126"/>
            <a:ext cx="7886700" cy="1325563"/>
          </a:xfrm>
        </p:spPr>
        <p:txBody>
          <a:bodyPr/>
          <a:lstStyle/>
          <a:p>
            <a:r>
              <a:rPr kumimoji="1" lang="en-US" altLang="ja-JP" dirty="0" smtClean="0"/>
              <a:t>SELENE(KAGUYA) and SP</a:t>
            </a:r>
            <a:endParaRPr kumimoji="1" lang="ja-JP" altLang="en-US" dirty="0"/>
          </a:p>
        </p:txBody>
      </p:sp>
      <p:pic>
        <p:nvPicPr>
          <p:cNvPr id="8" name="Picture 6" descr="http://www.kaguya.jaxa.jp/image/document/KAGUYA-000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7" b="62008"/>
          <a:stretch/>
        </p:blipFill>
        <p:spPr bwMode="auto">
          <a:xfrm>
            <a:off x="-36512" y="0"/>
            <a:ext cx="9180512" cy="31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6305796" y="512297"/>
            <a:ext cx="2731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(</a:t>
            </a:r>
            <a:r>
              <a:rPr kumimoji="1" lang="en-US" altLang="ja-JP" sz="2800" dirty="0" smtClean="0"/>
              <a:t>Spectral Profiler)</a:t>
            </a:r>
            <a:endParaRPr kumimoji="1" lang="ja-JP" altLang="en-US" sz="28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18148" y="1010646"/>
            <a:ext cx="2634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SP Data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997283" y="1134648"/>
            <a:ext cx="3568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MI image</a:t>
            </a:r>
            <a:r>
              <a:rPr kumimoji="1" lang="en-US" altLang="ja-JP" sz="2400" dirty="0" smtClean="0"/>
              <a:t> and SP footprints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70807" y="1421853"/>
            <a:ext cx="2442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Wavelength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5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323"/>
            <a:ext cx="6794738" cy="6034677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5498670" y="2751782"/>
            <a:ext cx="3528392" cy="193899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Spectral range:</a:t>
            </a:r>
          </a:p>
          <a:p>
            <a:r>
              <a:rPr kumimoji="1" lang="en-US" altLang="ja-JP" sz="2000" dirty="0" smtClean="0"/>
              <a:t>512 – 1650 nm (160 channels)</a:t>
            </a:r>
          </a:p>
          <a:p>
            <a:r>
              <a:rPr lang="en-US" altLang="ja-JP" sz="2000" dirty="0" err="1" smtClean="0"/>
              <a:t>Δλ</a:t>
            </a:r>
            <a:r>
              <a:rPr lang="en-US" altLang="ja-JP" sz="2000" dirty="0" smtClean="0"/>
              <a:t> = 6 </a:t>
            </a:r>
            <a:r>
              <a:rPr lang="en-US" altLang="ja-JP" sz="2000" dirty="0" smtClean="0"/>
              <a:t>- </a:t>
            </a:r>
            <a:r>
              <a:rPr lang="en-US" altLang="ja-JP" sz="2000" dirty="0" smtClean="0"/>
              <a:t>8 nm</a:t>
            </a:r>
            <a:endParaRPr kumimoji="1" lang="en-US" altLang="ja-JP" sz="2000" dirty="0" smtClean="0"/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1˚ </a:t>
            </a:r>
            <a:r>
              <a:rPr lang="en-US" altLang="ja-JP" sz="2000" dirty="0"/>
              <a:t>x </a:t>
            </a:r>
            <a:r>
              <a:rPr lang="en-US" altLang="ja-JP" sz="2000" dirty="0" smtClean="0"/>
              <a:t>1˚ </a:t>
            </a:r>
            <a:r>
              <a:rPr lang="en-US" altLang="ja-JP" sz="2000" dirty="0" smtClean="0"/>
              <a:t>grid interval: </a:t>
            </a:r>
            <a:r>
              <a:rPr lang="en-US" altLang="ja-JP" sz="2000" dirty="0" smtClean="0"/>
              <a:t>published</a:t>
            </a:r>
            <a:endParaRPr lang="en-US" altLang="ja-JP" sz="2000" dirty="0"/>
          </a:p>
          <a:p>
            <a:r>
              <a:rPr lang="en-US" altLang="ja-JP" sz="2000" dirty="0" smtClean="0"/>
              <a:t>0.5˚ x 0.5˚: to be published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384709" y="5530246"/>
            <a:ext cx="2323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Reflectance spectrum</a:t>
            </a:r>
            <a:endParaRPr kumimoji="1" lang="ja-JP" altLang="en-US" dirty="0"/>
          </a:p>
        </p:txBody>
      </p:sp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18" name="Picture 6" descr="http://www.kaguya.jaxa.jp/image/document/KAGUYA-000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7" b="62008"/>
          <a:stretch/>
        </p:blipFill>
        <p:spPr bwMode="auto">
          <a:xfrm>
            <a:off x="-36512" y="0"/>
            <a:ext cx="9180512" cy="31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157012" y="368909"/>
            <a:ext cx="7869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latin typeface="Calibri" pitchFamily="34" charset="0"/>
              </a:rPr>
              <a:t>SP Lunar Reflectance model (Yokota et al., 2011)</a:t>
            </a:r>
            <a:endParaRPr lang="ja-JP" altLang="en-US" sz="2800" dirty="0">
              <a:latin typeface="Calibri" pitchFamily="34" charset="0"/>
            </a:endParaRPr>
          </a:p>
        </p:txBody>
      </p:sp>
      <p:sp>
        <p:nvSpPr>
          <p:cNvPr id="30" name="右矢印 29"/>
          <p:cNvSpPr/>
          <p:nvPr/>
        </p:nvSpPr>
        <p:spPr>
          <a:xfrm rot="5551084">
            <a:off x="2557673" y="3332287"/>
            <a:ext cx="1672756" cy="344340"/>
          </a:xfrm>
          <a:prstGeom prst="rightArrow">
            <a:avLst>
              <a:gd name="adj1" fmla="val 25994"/>
              <a:gd name="adj2" fmla="val 8607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612900" y="1201182"/>
            <a:ext cx="4528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smtClean="0">
                <a:solidFill>
                  <a:schemeClr val="bg1"/>
                </a:solidFill>
              </a:rPr>
              <a:t>Ref</a:t>
            </a:r>
            <a:r>
              <a:rPr lang="en-US" altLang="ja-JP" dirty="0">
                <a:solidFill>
                  <a:schemeClr val="bg1"/>
                </a:solidFill>
              </a:rPr>
              <a:t>l</a:t>
            </a:r>
            <a:r>
              <a:rPr kumimoji="1" lang="en-US" altLang="ja-JP" dirty="0" smtClean="0">
                <a:solidFill>
                  <a:schemeClr val="bg1"/>
                </a:solidFill>
              </a:rPr>
              <a:t>ectance map </a:t>
            </a:r>
            <a:r>
              <a:rPr kumimoji="1" lang="en-US" altLang="ja-JP" dirty="0" smtClean="0">
                <a:solidFill>
                  <a:schemeClr val="bg1"/>
                </a:solidFill>
              </a:rPr>
              <a:t>(758nm, </a:t>
            </a:r>
            <a:r>
              <a:rPr kumimoji="1" lang="en-US" altLang="ja-JP" dirty="0" err="1" smtClean="0">
                <a:solidFill>
                  <a:schemeClr val="bg1"/>
                </a:solidFill>
              </a:rPr>
              <a:t>i</a:t>
            </a:r>
            <a:r>
              <a:rPr kumimoji="1" lang="en-US" altLang="ja-JP" dirty="0" smtClean="0">
                <a:solidFill>
                  <a:schemeClr val="bg1"/>
                </a:solidFill>
              </a:rPr>
              <a:t>=30</a:t>
            </a:r>
            <a:r>
              <a:rPr kumimoji="1" lang="en-US" altLang="ja-JP" dirty="0" smtClean="0">
                <a:solidFill>
                  <a:schemeClr val="bg1"/>
                </a:solidFill>
              </a:rPr>
              <a:t>, e=0, α=30°)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689558" y="860822"/>
            <a:ext cx="2325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Integrating 70 million observation data covering </a:t>
            </a:r>
            <a:r>
              <a:rPr lang="en-US" altLang="ja-JP" dirty="0" smtClean="0"/>
              <a:t>whole lunar surface </a:t>
            </a:r>
            <a:r>
              <a:rPr kumimoji="1" lang="en-US" altLang="ja-JP" dirty="0" smtClean="0"/>
              <a:t>with various phase angle conditions</a:t>
            </a:r>
            <a:endParaRPr kumimoji="1" lang="ja-JP" altLang="en-US" dirty="0"/>
          </a:p>
        </p:txBody>
      </p:sp>
      <p:sp>
        <p:nvSpPr>
          <p:cNvPr id="3" name="フリーフォーム 2"/>
          <p:cNvSpPr/>
          <p:nvPr/>
        </p:nvSpPr>
        <p:spPr>
          <a:xfrm>
            <a:off x="7315200" y="661737"/>
            <a:ext cx="1118937" cy="192505"/>
          </a:xfrm>
          <a:custGeom>
            <a:avLst/>
            <a:gdLst>
              <a:gd name="connsiteX0" fmla="*/ 1118937 w 1118937"/>
              <a:gd name="connsiteY0" fmla="*/ 192505 h 192505"/>
              <a:gd name="connsiteX1" fmla="*/ 902368 w 1118937"/>
              <a:gd name="connsiteY1" fmla="*/ 72189 h 192505"/>
              <a:gd name="connsiteX2" fmla="*/ 0 w 1118937"/>
              <a:gd name="connsiteY2" fmla="*/ 0 h 192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8937" h="192505">
                <a:moveTo>
                  <a:pt x="1118937" y="192505"/>
                </a:moveTo>
                <a:cubicBezTo>
                  <a:pt x="1103897" y="148389"/>
                  <a:pt x="1088857" y="104273"/>
                  <a:pt x="902368" y="72189"/>
                </a:cubicBezTo>
                <a:cubicBezTo>
                  <a:pt x="715879" y="40105"/>
                  <a:pt x="357939" y="20052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412648" y="6030826"/>
            <a:ext cx="440651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ja-JP" dirty="0" smtClean="0"/>
              <a:t>Including </a:t>
            </a:r>
            <a:r>
              <a:rPr lang="en-US" altLang="ja-JP" dirty="0"/>
              <a:t>incident, emission and phase angle dependencies using empirical functions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830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9512" y="524984"/>
            <a:ext cx="3178324" cy="317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15816" y="1844824"/>
            <a:ext cx="3173338" cy="31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24128" y="3395355"/>
            <a:ext cx="316835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79512" y="524984"/>
            <a:ext cx="1920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>
                <a:solidFill>
                  <a:schemeClr val="bg1"/>
                </a:solidFill>
              </a:rPr>
              <a:t>April </a:t>
            </a:r>
            <a:r>
              <a:rPr lang="en-US" altLang="ja-JP" sz="2400" dirty="0" smtClean="0">
                <a:solidFill>
                  <a:schemeClr val="bg1"/>
                </a:solidFill>
              </a:rPr>
              <a:t>13, 2003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371743" y="1844824"/>
            <a:ext cx="11528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>
                <a:solidFill>
                  <a:schemeClr val="bg1"/>
                </a:solidFill>
              </a:rPr>
              <a:t>April </a:t>
            </a:r>
            <a:r>
              <a:rPr lang="en-US" altLang="ja-JP" sz="2400" dirty="0" smtClean="0">
                <a:solidFill>
                  <a:schemeClr val="bg1"/>
                </a:solidFill>
              </a:rPr>
              <a:t>15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596336" y="3524704"/>
            <a:ext cx="11528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>
                <a:solidFill>
                  <a:schemeClr val="bg1"/>
                </a:solidFill>
              </a:rPr>
              <a:t>April </a:t>
            </a:r>
            <a:r>
              <a:rPr lang="en-US" altLang="ja-JP" sz="2400" dirty="0" smtClean="0">
                <a:solidFill>
                  <a:schemeClr val="bg1"/>
                </a:solidFill>
              </a:rPr>
              <a:t>18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37670" y="196773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dirty="0" smtClean="0">
                <a:solidFill>
                  <a:schemeClr val="bg1"/>
                </a:solidFill>
              </a:rPr>
              <a:t>Simulating Moon observations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30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31" y="1716701"/>
            <a:ext cx="8229600" cy="4096737"/>
          </a:xfrm>
          <a:prstGeom prst="rect">
            <a:avLst/>
          </a:prstGeom>
        </p:spPr>
      </p:pic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628650" y="111126"/>
            <a:ext cx="7886700" cy="1325563"/>
          </a:xfrm>
        </p:spPr>
        <p:txBody>
          <a:bodyPr/>
          <a:lstStyle/>
          <a:p>
            <a:r>
              <a:rPr kumimoji="1" lang="en-US" altLang="ja-JP" dirty="0" smtClean="0"/>
              <a:t>SELENE(KAGUYA) and SP</a:t>
            </a:r>
            <a:endParaRPr kumimoji="1" lang="ja-JP" altLang="en-US" dirty="0"/>
          </a:p>
        </p:txBody>
      </p:sp>
      <p:pic>
        <p:nvPicPr>
          <p:cNvPr id="5" name="Picture 6" descr="http://www.kaguya.jaxa.jp/image/document/KAGUYA-000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7" b="62008"/>
          <a:stretch/>
        </p:blipFill>
        <p:spPr bwMode="auto">
          <a:xfrm>
            <a:off x="-36512" y="0"/>
            <a:ext cx="9180512" cy="31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478631" y="1121776"/>
            <a:ext cx="7964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Sensitivity stability </a:t>
            </a:r>
            <a:r>
              <a:rPr lang="en-US" altLang="ja-JP" sz="3200" dirty="0" smtClean="0"/>
              <a:t>of SP during mission</a:t>
            </a:r>
            <a:endParaRPr kumimoji="1" lang="ja-JP" altLang="en-US" sz="3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39340" y="5833126"/>
            <a:ext cx="8384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The </a:t>
            </a:r>
            <a:r>
              <a:rPr lang="en-US" altLang="ja-JP" sz="2400" dirty="0"/>
              <a:t>degradation of </a:t>
            </a:r>
            <a:r>
              <a:rPr lang="en-US" altLang="ja-JP" sz="2400" dirty="0" smtClean="0"/>
              <a:t>SP was </a:t>
            </a:r>
            <a:r>
              <a:rPr lang="en-US" altLang="ja-JP" sz="2400" dirty="0"/>
              <a:t>not significant over the mission </a:t>
            </a:r>
            <a:r>
              <a:rPr lang="en-US" altLang="ja-JP" sz="2400" dirty="0" smtClean="0"/>
              <a:t>period </a:t>
            </a:r>
            <a:r>
              <a:rPr lang="en-US" altLang="ja-JP" sz="2400" dirty="0" smtClean="0"/>
              <a:t>(variation: up </a:t>
            </a:r>
            <a:r>
              <a:rPr lang="en-US" altLang="ja-JP" sz="2400" dirty="0" smtClean="0"/>
              <a:t>to 1 %) [Yamamoto et al., 2011].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886200" y="2097036"/>
            <a:ext cx="462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Comparison of four observations of</a:t>
            </a:r>
          </a:p>
          <a:p>
            <a:r>
              <a:rPr lang="en-US" altLang="ja-JP" dirty="0" smtClean="0"/>
              <a:t>Apollo 16 landing </a:t>
            </a:r>
            <a:r>
              <a:rPr lang="en-US" altLang="ja-JP" dirty="0" smtClean="0"/>
              <a:t>site </a:t>
            </a:r>
            <a:r>
              <a:rPr lang="en-US" altLang="ja-JP" dirty="0" smtClean="0"/>
              <a:t>[Yamamoto et al., 2011]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461084" y="3934470"/>
            <a:ext cx="2356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Nov. 19, 2007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461083" y="4634614"/>
            <a:ext cx="2356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Mar</a:t>
            </a:r>
            <a:r>
              <a:rPr kumimoji="1" lang="en-US" altLang="ja-JP" dirty="0" smtClean="0"/>
              <a:t>. 12, 2009</a:t>
            </a:r>
            <a:endParaRPr kumimoji="1" lang="ja-JP" altLang="en-US" dirty="0"/>
          </a:p>
        </p:txBody>
      </p:sp>
      <p:cxnSp>
        <p:nvCxnSpPr>
          <p:cNvPr id="3" name="直線コネクタ 2"/>
          <p:cNvCxnSpPr/>
          <p:nvPr/>
        </p:nvCxnSpPr>
        <p:spPr>
          <a:xfrm>
            <a:off x="5146040" y="4303802"/>
            <a:ext cx="3477" cy="330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7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kaguya.jaxa.jp/image/document/KAGUYA-00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7" b="62008"/>
          <a:stretch/>
        </p:blipFill>
        <p:spPr bwMode="auto">
          <a:xfrm>
            <a:off x="-36512" y="0"/>
            <a:ext cx="9180512" cy="31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827484" y="1283322"/>
            <a:ext cx="7562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・</a:t>
            </a:r>
            <a:r>
              <a:rPr lang="en-US" altLang="ja-JP" sz="4000" dirty="0" smtClean="0"/>
              <a:t>SP model characteristics</a:t>
            </a:r>
            <a:endParaRPr kumimoji="1" lang="ja-JP" altLang="en-US" sz="4000" dirty="0"/>
          </a:p>
        </p:txBody>
      </p:sp>
      <p:sp>
        <p:nvSpPr>
          <p:cNvPr id="11" name="正方形/長方形 10"/>
          <p:cNvSpPr/>
          <p:nvPr/>
        </p:nvSpPr>
        <p:spPr>
          <a:xfrm>
            <a:off x="2034837" y="5935940"/>
            <a:ext cx="2220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/>
              <a:t>Terra / ASTER </a:t>
            </a:r>
            <a:endParaRPr lang="ja-JP" altLang="en-US" sz="2800" dirty="0"/>
          </a:p>
        </p:txBody>
      </p:sp>
      <p:pic>
        <p:nvPicPr>
          <p:cNvPr id="12" name="Picture 4" descr="http://www.asc-csa.gc.ca/images/satellites/mopitt-EOSAM1_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01"/>
          <a:stretch/>
        </p:blipFill>
        <p:spPr bwMode="auto">
          <a:xfrm>
            <a:off x="840915" y="2730244"/>
            <a:ext cx="2387845" cy="3012718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721100" y="2043333"/>
            <a:ext cx="47954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Comparing with actual Moon observation data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14990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7964</TotalTime>
  <Words>1628</Words>
  <Application>Microsoft Office PowerPoint</Application>
  <PresentationFormat>画面に合わせる (4:3)</PresentationFormat>
  <Paragraphs>339</Paragraphs>
  <Slides>35</Slides>
  <Notes>13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45" baseType="lpstr">
      <vt:lpstr>Meiryo UI</vt:lpstr>
      <vt:lpstr>ＭＳ Ｐゴシック</vt:lpstr>
      <vt:lpstr>メイリオ</vt:lpstr>
      <vt:lpstr>Arial</vt:lpstr>
      <vt:lpstr>Calibri</vt:lpstr>
      <vt:lpstr>Calibri Light</vt:lpstr>
      <vt:lpstr>Symbol</vt:lpstr>
      <vt:lpstr>Wingdings</vt:lpstr>
      <vt:lpstr>Office テーマ</vt:lpstr>
      <vt:lpstr>数式</vt:lpstr>
      <vt:lpstr>Lunar Calibration based on SELENE/SP data</vt:lpstr>
      <vt:lpstr>PowerPoint プレゼンテーション</vt:lpstr>
      <vt:lpstr>SELENE(KAGUYA) and SP</vt:lpstr>
      <vt:lpstr>SELENE(KAGUYA) and SP</vt:lpstr>
      <vt:lpstr>SELENE(KAGUYA) and SP</vt:lpstr>
      <vt:lpstr>PowerPoint プレゼンテーション</vt:lpstr>
      <vt:lpstr>PowerPoint プレゼンテーション</vt:lpstr>
      <vt:lpstr>SELENE(KAGUYA) and SP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Hayabusa-2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ToruKouyama</dc:creator>
  <cp:lastModifiedBy>ToruKouyama</cp:lastModifiedBy>
  <cp:revision>461</cp:revision>
  <dcterms:created xsi:type="dcterms:W3CDTF">2016-02-21T14:53:28Z</dcterms:created>
  <dcterms:modified xsi:type="dcterms:W3CDTF">2016-02-28T23:27:29Z</dcterms:modified>
</cp:coreProperties>
</file>