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73" r:id="rId2"/>
    <p:sldId id="275" r:id="rId3"/>
    <p:sldId id="314" r:id="rId4"/>
    <p:sldId id="312" r:id="rId5"/>
    <p:sldId id="265" r:id="rId6"/>
    <p:sldId id="278" r:id="rId7"/>
    <p:sldId id="288" r:id="rId8"/>
    <p:sldId id="282" r:id="rId9"/>
    <p:sldId id="283" r:id="rId10"/>
    <p:sldId id="284" r:id="rId11"/>
    <p:sldId id="285" r:id="rId12"/>
    <p:sldId id="310" r:id="rId13"/>
    <p:sldId id="316" r:id="rId14"/>
    <p:sldId id="309" r:id="rId15"/>
    <p:sldId id="317" r:id="rId16"/>
    <p:sldId id="302" r:id="rId17"/>
    <p:sldId id="308" r:id="rId18"/>
    <p:sldId id="315" r:id="rId19"/>
    <p:sldId id="276" r:id="rId20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B050"/>
    <a:srgbClr val="0070C0"/>
    <a:srgbClr val="000000"/>
    <a:srgbClr val="385D8A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57" autoAdjust="0"/>
    <p:restoredTop sz="94660"/>
  </p:normalViewPr>
  <p:slideViewPr>
    <p:cSldViewPr snapToGrid="0">
      <p:cViewPr varScale="1">
        <p:scale>
          <a:sx n="97" d="100"/>
          <a:sy n="97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13C78B-9D54-4967-81FE-94E1EB9EC9EF}" type="datetimeFigureOut">
              <a:rPr kumimoji="1" lang="ja-JP" altLang="en-US" smtClean="0"/>
              <a:pPr/>
              <a:t>2016/3/7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834AFD-E62A-48F0-88C4-552FDFDA3F2F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2591150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12754-52ED-4560-8B15-8180086C3A8D}" type="datetime1">
              <a:rPr lang="ja-JP" altLang="en-US"/>
              <a:pPr>
                <a:defRPr/>
              </a:pPr>
              <a:t>2016/3/7</a:t>
            </a:fld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972300" y="6629400"/>
            <a:ext cx="2133600" cy="222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E772E-85F4-4960-A6FF-C2ED07A9EEE0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1933957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00057-C84F-4895-BD8A-4572C1EE3F7D}" type="datetime1">
              <a:rPr lang="ja-JP" altLang="en-US"/>
              <a:pPr>
                <a:defRPr/>
              </a:pPr>
              <a:t>2016/3/7</a:t>
            </a:fld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6BA58-D4FC-44C7-A12F-40F42E54C76A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2500158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7C93A-2576-471C-997D-553050483202}" type="datetime1">
              <a:rPr lang="ja-JP" altLang="en-US"/>
              <a:pPr>
                <a:defRPr/>
              </a:pPr>
              <a:t>2016/3/7</a:t>
            </a:fld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FCF84-C6FE-46F5-94F8-7FD6C6AC4F1E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1346086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8B8D7-C31C-46B5-9106-A6C0963BE2CB}" type="datetime1">
              <a:rPr lang="ja-JP" altLang="en-US"/>
              <a:pPr>
                <a:defRPr/>
              </a:pPr>
              <a:t>2016/3/7</a:t>
            </a:fld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972300" y="6629400"/>
            <a:ext cx="2133600" cy="222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364C7-704E-4282-BF57-92E0D1080881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/</a:t>
            </a:r>
            <a:fld id="{78105BD3-95C1-4F4A-9AE7-DD90FC76AF5F}" type="slidenum">
              <a:rPr lang="en-US" altLang="ja-JP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2291268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645DD-7077-4E51-AEE2-FD973F1C7A8E}" type="datetime1">
              <a:rPr lang="ja-JP" altLang="en-US"/>
              <a:pPr>
                <a:defRPr/>
              </a:pPr>
              <a:t>2016/3/7</a:t>
            </a:fld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341EA-27B0-4335-8439-9446CFA30011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3788744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AE57B-F5F8-43BD-8337-3795C18B7744}" type="datetime1">
              <a:rPr lang="ja-JP" altLang="en-US"/>
              <a:pPr>
                <a:defRPr/>
              </a:pPr>
              <a:t>2016/3/7</a:t>
            </a:fld>
            <a:endParaRPr lang="ja-JP" altLang="en-US" dirty="0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9FFF5-4A31-4456-A5C0-B88D51279407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978797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0F059-2A02-4C7D-8906-190EE3DDA19B}" type="datetime1">
              <a:rPr lang="ja-JP" altLang="en-US"/>
              <a:pPr>
                <a:defRPr/>
              </a:pPr>
              <a:t>2016/3/7</a:t>
            </a:fld>
            <a:endParaRPr lang="ja-JP" altLang="en-US" dirty="0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20557-012D-43CB-A458-7078FA85EC84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285449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B01A6-01D7-4465-AB83-553A4B7E746A}" type="datetime1">
              <a:rPr lang="ja-JP" altLang="en-US"/>
              <a:pPr>
                <a:defRPr/>
              </a:pPr>
              <a:t>2016/3/7</a:t>
            </a:fld>
            <a:endParaRPr lang="ja-JP" altLang="en-US" dirty="0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4AD7C-90BA-4453-83AB-78B78776E519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609970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0BE7C-F5B7-4BD0-B7D0-E29CA5E2BEE9}" type="datetime1">
              <a:rPr lang="ja-JP" altLang="en-US"/>
              <a:pPr>
                <a:defRPr/>
              </a:pPr>
              <a:t>2016/3/7</a:t>
            </a:fld>
            <a:endParaRPr lang="ja-JP" altLang="en-US" dirty="0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25284-6D43-4115-8923-89094293E7D3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2296673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3F629-56CD-426B-996D-92536109243C}" type="datetime1">
              <a:rPr lang="ja-JP" altLang="en-US"/>
              <a:pPr>
                <a:defRPr/>
              </a:pPr>
              <a:t>2016/3/7</a:t>
            </a:fld>
            <a:endParaRPr lang="ja-JP" altLang="en-US" dirty="0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76969-C252-4636-A04D-48C9C0D7FADF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1146780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74536-AA6D-48C7-A465-D21F20DEC980}" type="datetime1">
              <a:rPr lang="ja-JP" altLang="en-US"/>
              <a:pPr>
                <a:defRPr/>
              </a:pPr>
              <a:t>2016/3/7</a:t>
            </a:fld>
            <a:endParaRPr lang="ja-JP" altLang="en-US" dirty="0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5762F-5FD5-40E8-9980-FFB0FF6FBA0F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327088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179512" y="95250"/>
            <a:ext cx="745001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215900" y="762000"/>
            <a:ext cx="8623300" cy="582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4E8ED0D-9B6E-4818-9E59-42A8DC4332F6}" type="datetime1">
              <a:rPr lang="ja-JP" altLang="en-US"/>
              <a:pPr>
                <a:defRPr/>
              </a:pPr>
              <a:t>2016/3/7</a:t>
            </a:fld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972300" y="6629400"/>
            <a:ext cx="2133600" cy="180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6E96FDC-8780-47D1-A931-8246E1E2D87F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  <p:pic>
        <p:nvPicPr>
          <p:cNvPr id="2" name="Picture 2" descr="D:\Document_murakami\JAXA様式集\EORC_log2.gif"/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6364" y="44624"/>
            <a:ext cx="1462140" cy="54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Document_murakami\静止\NC_H08_20150427_0230_S21_FLDK_rgb.gif"/>
          <p:cNvPicPr>
            <a:picLocks noChangeAspect="1" noChangeArrowheads="1"/>
          </p:cNvPicPr>
          <p:nvPr userDrawn="1"/>
        </p:nvPicPr>
        <p:blipFill>
          <a:blip r:embed="rId14" cstate="screen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brightnessContrast brigh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4650" y="43639"/>
            <a:ext cx="571500" cy="56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45874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orc.jaxa.jp/ptree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9.emf"/><Relationship Id="rId7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4.gif"/><Relationship Id="rId4" Type="http://schemas.openxmlformats.org/officeDocument/2006/relationships/image" Target="../media/image10.pn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グループ化 8"/>
          <p:cNvGrpSpPr/>
          <p:nvPr/>
        </p:nvGrpSpPr>
        <p:grpSpPr>
          <a:xfrm>
            <a:off x="0" y="4583017"/>
            <a:ext cx="9144000" cy="2274983"/>
            <a:chOff x="0" y="4583017"/>
            <a:chExt cx="9144000" cy="2274983"/>
          </a:xfrm>
        </p:grpSpPr>
        <p:pic>
          <p:nvPicPr>
            <p:cNvPr id="10" name="Picture 3" descr="H:\IGARSS\CIMG1981cut.jpg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0" y="4588526"/>
              <a:ext cx="9144000" cy="22694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正方形/長方形 10"/>
            <p:cNvSpPr/>
            <p:nvPr/>
          </p:nvSpPr>
          <p:spPr>
            <a:xfrm>
              <a:off x="0" y="4583017"/>
              <a:ext cx="9144000" cy="22749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1347062" y="1833700"/>
            <a:ext cx="6313651" cy="1446550"/>
          </a:xfrm>
        </p:spPr>
        <p:txBody>
          <a:bodyPr wrap="none">
            <a:spAutoFit/>
          </a:bodyPr>
          <a:lstStyle/>
          <a:p>
            <a:pPr algn="ctr"/>
            <a:r>
              <a:rPr lang="en-US" altLang="ja-JP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ea typeface="+mn-ea"/>
                <a:cs typeface="+mn-cs"/>
              </a:rPr>
              <a:t>JAXA Himawari-8 </a:t>
            </a:r>
            <a:r>
              <a:rPr lang="en-US" altLang="ja-JP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ea typeface="+mn-ea"/>
                <a:cs typeface="+mn-cs"/>
              </a:rPr>
              <a:t/>
            </a:r>
            <a:br>
              <a:rPr lang="en-US" altLang="ja-JP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ea typeface="+mn-ea"/>
                <a:cs typeface="+mn-cs"/>
              </a:rPr>
            </a:br>
            <a:r>
              <a:rPr lang="en-US" altLang="ja-JP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ea typeface="+mn-ea"/>
                <a:cs typeface="+mn-cs"/>
              </a:rPr>
              <a:t>Ocean </a:t>
            </a:r>
            <a:r>
              <a:rPr lang="en-US" altLang="ja-JP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ea typeface="+mn-ea"/>
                <a:cs typeface="+mn-cs"/>
              </a:rPr>
              <a:t>Color and Aerosol </a:t>
            </a:r>
            <a:endParaRPr lang="ja-JP" altLang="en-US" sz="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" name="サブタイトル 3"/>
          <p:cNvSpPr>
            <a:spLocks noGrp="1"/>
          </p:cNvSpPr>
          <p:nvPr>
            <p:ph type="subTitle" idx="1"/>
          </p:nvPr>
        </p:nvSpPr>
        <p:spPr>
          <a:xfrm>
            <a:off x="1067057" y="4177784"/>
            <a:ext cx="6902722" cy="1791260"/>
          </a:xfrm>
        </p:spPr>
        <p:txBody>
          <a:bodyPr wrap="none">
            <a:spAutoFit/>
          </a:bodyPr>
          <a:lstStyle/>
          <a:p>
            <a:r>
              <a:rPr lang="en-US" altLang="ja-JP" sz="2400" b="1" dirty="0" smtClean="0">
                <a:solidFill>
                  <a:srgbClr val="385D8A"/>
                </a:solidFill>
              </a:rPr>
              <a:t>Hiroshi </a:t>
            </a:r>
            <a:r>
              <a:rPr lang="en-US" altLang="ja-JP" sz="2400" b="1" dirty="0">
                <a:solidFill>
                  <a:srgbClr val="385D8A"/>
                </a:solidFill>
              </a:rPr>
              <a:t>Murakami</a:t>
            </a:r>
          </a:p>
          <a:p>
            <a:r>
              <a:rPr lang="en-US" altLang="ja-JP" sz="2400" b="1" dirty="0">
                <a:solidFill>
                  <a:srgbClr val="385D8A"/>
                </a:solidFill>
              </a:rPr>
              <a:t>JAXA/EORC</a:t>
            </a:r>
          </a:p>
          <a:p>
            <a:r>
              <a:rPr lang="en-US" altLang="ja-JP" sz="2400" dirty="0">
                <a:solidFill>
                  <a:srgbClr val="385D8A"/>
                </a:solidFill>
              </a:rPr>
              <a:t>2016 GSICS Data &amp; Research Working </a:t>
            </a:r>
            <a:r>
              <a:rPr lang="en-US" altLang="ja-JP" sz="2400">
                <a:solidFill>
                  <a:srgbClr val="385D8A"/>
                </a:solidFill>
              </a:rPr>
              <a:t>Groups</a:t>
            </a:r>
            <a:r>
              <a:rPr lang="ja-JP" altLang="en-US" sz="2400">
                <a:solidFill>
                  <a:srgbClr val="385D8A"/>
                </a:solidFill>
              </a:rPr>
              <a:t> </a:t>
            </a:r>
            <a:r>
              <a:rPr lang="en-US" altLang="ja-JP" sz="2400" smtClean="0">
                <a:solidFill>
                  <a:srgbClr val="385D8A"/>
                </a:solidFill>
              </a:rPr>
              <a:t>Meeting</a:t>
            </a:r>
          </a:p>
          <a:p>
            <a:r>
              <a:rPr lang="en-US" altLang="ja-JP" sz="2400">
                <a:solidFill>
                  <a:srgbClr val="385D8A"/>
                </a:solidFill>
              </a:rPr>
              <a:t>Mini Conference, 29 Feb.,2016</a:t>
            </a:r>
            <a:endParaRPr lang="en-US" altLang="ja-JP" sz="2400" dirty="0">
              <a:solidFill>
                <a:srgbClr val="385D8A"/>
              </a:solidFill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925284-6D43-4115-8923-89094293E7D3}" type="slidenum">
              <a:rPr lang="ja-JP" altLang="en-US" smtClean="0"/>
              <a:pPr>
                <a:defRPr/>
              </a:pPr>
              <a:t>1</a:t>
            </a:fld>
            <a:endParaRPr lang="ja-JP" altLang="en-US" dirty="0"/>
          </a:p>
        </p:txBody>
      </p:sp>
      <p:pic>
        <p:nvPicPr>
          <p:cNvPr id="5" name="Picture 2" descr="D:\Document_murakami\生態系\Himawari8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7" y="188640"/>
            <a:ext cx="1306231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6477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179512" y="87015"/>
            <a:ext cx="6859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3. Ocean color: Chl-a 2015/07/20 00:00-05:50 (AHI)</a:t>
            </a:r>
            <a:endParaRPr lang="ja-JP" altLang="en-US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7170" name="Picture 2" descr="D:\Documents\静止\H08_20150720_0000_1D_ROC001_chlor_a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9712" y="734205"/>
            <a:ext cx="7341384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Documents\静止\H08_20150720_0000_1D_rOC001_chlor_a_jp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256310" y="1021312"/>
            <a:ext cx="2781836" cy="521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0819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179512" y="87015"/>
            <a:ext cx="7250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3. Ocean color: Chl-a 2015/07/20-27 00:00-05:50 (AHI)</a:t>
            </a:r>
            <a:endParaRPr lang="ja-JP" altLang="en-US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8195" name="Picture 3" descr="D:\Documents\静止\H08_20150720_0000_8D_ROC001_chlor_a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16882" y="737112"/>
            <a:ext cx="731368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D:\Documents\静止\H08_20150720_0000_8D_rOC001_chlor_a_jp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254300" y="1039302"/>
            <a:ext cx="2783986" cy="521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2031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0651" y="101032"/>
            <a:ext cx="6862832" cy="461665"/>
          </a:xfrm>
        </p:spPr>
        <p:txBody>
          <a:bodyPr wrap="none" lIns="36000" rIns="36000">
            <a:spAutoFit/>
          </a:bodyPr>
          <a:lstStyle/>
          <a:p>
            <a:pPr marL="273050" indent="-174625" eaLnBrk="1" hangingPunct="1">
              <a:spcBef>
                <a:spcPts val="400"/>
              </a:spcBef>
              <a:tabLst>
                <a:tab pos="396875" algn="l"/>
              </a:tabLst>
              <a:defRPr/>
            </a:pPr>
            <a:r>
              <a:rPr lang="en-US" altLang="ja-JP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3. Ocean color: </a:t>
            </a:r>
            <a:r>
              <a:rPr lang="en-US" altLang="ja-JP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ea typeface="+mn-ea"/>
                <a:cs typeface="+mn-cs"/>
              </a:rPr>
              <a:t>AHI Chla comparison </a:t>
            </a:r>
            <a:r>
              <a:rPr lang="en-US" altLang="ja-JP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ea typeface="+mn-ea"/>
                <a:cs typeface="+mn-cs"/>
              </a:rPr>
              <a:t>with </a:t>
            </a:r>
            <a:r>
              <a:rPr lang="en-US" altLang="ja-JP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ea typeface="+mn-ea"/>
                <a:cs typeface="+mn-cs"/>
              </a:rPr>
              <a:t>MODIS</a:t>
            </a:r>
            <a:endParaRPr lang="ja-JP" altLang="en-US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E69FF-7181-4B68-BCA6-CE06019ABD0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 descr="D:\Document_murakami\静止\comp_H08_20150720_chla_jp_v0015_tests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938" y="731682"/>
            <a:ext cx="8854492" cy="574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365111" y="6481536"/>
            <a:ext cx="70170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0975" indent="-180975">
              <a:buFont typeface="Wingdings" panose="05000000000000000000" pitchFamily="2" charset="2"/>
              <a:buChar char="ü"/>
            </a:pPr>
            <a:r>
              <a:rPr lang="en-US" altLang="ja-JP" sz="12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AHI Chla agrees to MODIS Chla in less than 10mg/m</a:t>
            </a:r>
            <a:r>
              <a:rPr lang="en-US" altLang="ja-JP" sz="1200" baseline="300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</a:t>
            </a:r>
            <a:r>
              <a:rPr lang="en-US" altLang="ja-JP" sz="12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after temporal average (&gt;1-hour)</a:t>
            </a:r>
            <a:endParaRPr lang="ja-JP" altLang="en-US" sz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Rectangle 1354"/>
          <p:cNvSpPr>
            <a:spLocks noChangeArrowheads="1"/>
          </p:cNvSpPr>
          <p:nvPr/>
        </p:nvSpPr>
        <p:spPr bwMode="auto">
          <a:xfrm rot="16200000">
            <a:off x="-282206" y="5488819"/>
            <a:ext cx="122950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ja-JP" sz="1400" dirty="0" smtClean="0">
                <a:ea typeface="ＭＳ ゴシック" pitchFamily="49" charset="-128"/>
              </a:rPr>
              <a:t>10-min AHI Chla</a:t>
            </a:r>
            <a:endParaRPr lang="en-US" altLang="ja-JP" sz="1400" dirty="0"/>
          </a:p>
        </p:txBody>
      </p:sp>
      <p:sp>
        <p:nvSpPr>
          <p:cNvPr id="8" name="Rectangle 1354"/>
          <p:cNvSpPr>
            <a:spLocks noChangeArrowheads="1"/>
          </p:cNvSpPr>
          <p:nvPr/>
        </p:nvSpPr>
        <p:spPr bwMode="auto">
          <a:xfrm rot="16200000">
            <a:off x="1836575" y="5488819"/>
            <a:ext cx="117981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ja-JP" sz="1400" dirty="0" smtClean="0">
                <a:ea typeface="ＭＳ ゴシック" pitchFamily="49" charset="-128"/>
              </a:rPr>
              <a:t>hourly AHI Chla</a:t>
            </a:r>
            <a:endParaRPr lang="en-US" altLang="ja-JP" sz="1400" dirty="0"/>
          </a:p>
        </p:txBody>
      </p:sp>
      <p:sp>
        <p:nvSpPr>
          <p:cNvPr id="9" name="Rectangle 1354"/>
          <p:cNvSpPr>
            <a:spLocks noChangeArrowheads="1"/>
          </p:cNvSpPr>
          <p:nvPr/>
        </p:nvSpPr>
        <p:spPr bwMode="auto">
          <a:xfrm rot="16200000">
            <a:off x="3952166" y="5513666"/>
            <a:ext cx="105477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ja-JP" sz="1400" dirty="0" smtClean="0">
                <a:ea typeface="ＭＳ ゴシック" pitchFamily="49" charset="-128"/>
              </a:rPr>
              <a:t>daily AHI Chla</a:t>
            </a:r>
            <a:endParaRPr lang="en-US" altLang="ja-JP" sz="1400" dirty="0"/>
          </a:p>
        </p:txBody>
      </p:sp>
      <p:sp>
        <p:nvSpPr>
          <p:cNvPr id="10" name="Rectangle 1354"/>
          <p:cNvSpPr>
            <a:spLocks noChangeArrowheads="1"/>
          </p:cNvSpPr>
          <p:nvPr/>
        </p:nvSpPr>
        <p:spPr bwMode="auto">
          <a:xfrm rot="16200000">
            <a:off x="6007103" y="5513666"/>
            <a:ext cx="111011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ja-JP" sz="1400" dirty="0" smtClean="0">
                <a:ea typeface="ＭＳ ゴシック" pitchFamily="49" charset="-128"/>
              </a:rPr>
              <a:t>8-day AHI Chla</a:t>
            </a:r>
            <a:endParaRPr lang="en-US" altLang="ja-JP" sz="1400" dirty="0"/>
          </a:p>
        </p:txBody>
      </p:sp>
    </p:spTree>
    <p:extLst>
      <p:ext uri="{BB962C8B-B14F-4D97-AF65-F5344CB8AC3E}">
        <p14:creationId xmlns:p14="http://schemas.microsoft.com/office/powerpoint/2010/main" xmlns="" val="122659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D364C7-704E-4282-BF57-92E0D1080881}" type="slidenum">
              <a:rPr lang="ja-JP" altLang="en-US" smtClean="0"/>
              <a:pPr>
                <a:defRPr/>
              </a:pPr>
              <a:t>13</a:t>
            </a:fld>
            <a:r>
              <a:rPr lang="en-US" altLang="ja-JP" dirty="0" smtClean="0"/>
              <a:t>/</a:t>
            </a:r>
            <a:fld id="{78105BD3-95C1-4F4A-9AE7-DD90FC76AF5F}" type="slidenum">
              <a:rPr lang="en-US" altLang="ja-JP" smtClean="0"/>
              <a:pPr>
                <a:defRPr/>
              </a:pPr>
              <a:t>13</a:t>
            </a:fld>
            <a:endParaRPr lang="ja-JP" altLang="en-US" dirty="0"/>
          </a:p>
        </p:txBody>
      </p:sp>
      <p:pic>
        <p:nvPicPr>
          <p:cNvPr id="10242" name="Picture 2" descr="D:\Documents\静止\chla_1H_rOC001_20150720_27_zoom.gif"/>
          <p:cNvPicPr>
            <a:picLocks noChangeAspect="1" noChangeArrowheads="1" noCrop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416" y="174777"/>
            <a:ext cx="8486775" cy="655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21771"/>
            <a:ext cx="6824240" cy="523220"/>
          </a:xfrm>
        </p:spPr>
        <p:txBody>
          <a:bodyPr wrap="none">
            <a:spAutoFit/>
          </a:bodyPr>
          <a:lstStyle/>
          <a:p>
            <a:pPr marL="273050" indent="-174625" eaLnBrk="1" hangingPunct="1">
              <a:spcBef>
                <a:spcPts val="400"/>
              </a:spcBef>
              <a:tabLst>
                <a:tab pos="396875" algn="l"/>
              </a:tabLst>
              <a:defRPr/>
            </a:pPr>
            <a:r>
              <a:rPr lang="en-US" altLang="ja-JP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3. Ocean color: </a:t>
            </a:r>
            <a:r>
              <a:rPr lang="en-US" altLang="ja-JP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ea typeface="+mn-ea"/>
                <a:cs typeface="+mn-cs"/>
              </a:rPr>
              <a:t>2015/07/20~27 </a:t>
            </a:r>
            <a:r>
              <a:rPr lang="en-US" altLang="ja-JP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ea typeface="+mn-ea"/>
                <a:cs typeface="+mn-cs"/>
              </a:rPr>
              <a:t>hourly Chla</a:t>
            </a:r>
            <a:endParaRPr lang="ja-JP" altLang="en-US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021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\静止\H08_20150720_0000_8D_RFL001_PAR_jp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3341" y="3568873"/>
            <a:ext cx="4312184" cy="328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Documents\静止\H08_20150720_0000_8D_rOC001_apg44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7711" y="548147"/>
            <a:ext cx="4283444" cy="326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5526" y="121771"/>
            <a:ext cx="4782720" cy="523220"/>
          </a:xfrm>
        </p:spPr>
        <p:txBody>
          <a:bodyPr wrap="none">
            <a:spAutoFit/>
          </a:bodyPr>
          <a:lstStyle/>
          <a:p>
            <a:pPr eaLnBrk="1" hangingPunct="1">
              <a:spcBef>
                <a:spcPts val="400"/>
              </a:spcBef>
              <a:tabLst>
                <a:tab pos="396875" algn="l"/>
              </a:tabLst>
              <a:defRPr/>
            </a:pPr>
            <a:r>
              <a:rPr lang="en-US" altLang="ja-JP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3. Ocean color: </a:t>
            </a:r>
            <a:r>
              <a:rPr lang="en-US" altLang="ja-JP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other </a:t>
            </a:r>
            <a:r>
              <a:rPr lang="en-US" altLang="ja-JP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ea typeface="+mn-ea"/>
                <a:cs typeface="+mn-cs"/>
              </a:rPr>
              <a:t>products</a:t>
            </a:r>
            <a:endParaRPr lang="ja-JP" altLang="en-US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E69FF-7181-4B68-BCA6-CE06019ABD0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146" name="Picture 2" descr="D:\Document_murakami\静止\bbp_20150720_27_average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725" y="3699480"/>
            <a:ext cx="4199839" cy="312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Document_murakami\静止\Rrs_rgb_20150720_27_average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9762" y="688773"/>
            <a:ext cx="3817163" cy="312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6451384" y="6313211"/>
            <a:ext cx="6708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000" b="1" i="1" dirty="0" smtClean="0">
                <a:solidFill>
                  <a:schemeClr val="bg2"/>
                </a:solidFill>
                <a:latin typeface="Garamond" panose="02020404030301010803" pitchFamily="18" charset="0"/>
              </a:rPr>
              <a:t>PAR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6329349" y="3271473"/>
            <a:ext cx="8563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000" b="1" i="1" dirty="0" smtClean="0">
                <a:solidFill>
                  <a:schemeClr val="bg2"/>
                </a:solidFill>
                <a:latin typeface="Garamond" panose="02020404030301010803" pitchFamily="18" charset="0"/>
              </a:rPr>
              <a:t>a</a:t>
            </a:r>
            <a:r>
              <a:rPr lang="en-US" altLang="ja-JP" sz="2000" b="1" i="1" baseline="-25000" dirty="0" smtClean="0">
                <a:solidFill>
                  <a:schemeClr val="bg2"/>
                </a:solidFill>
                <a:latin typeface="Garamond" panose="02020404030301010803" pitchFamily="18" charset="0"/>
              </a:rPr>
              <a:t>pg</a:t>
            </a:r>
            <a:r>
              <a:rPr lang="en-US" altLang="ja-JP" sz="2000" b="1" i="1" dirty="0" smtClean="0">
                <a:solidFill>
                  <a:schemeClr val="bg2"/>
                </a:solidFill>
                <a:latin typeface="Garamond" panose="02020404030301010803" pitchFamily="18" charset="0"/>
              </a:rPr>
              <a:t>442</a:t>
            </a:r>
            <a:endParaRPr lang="ja-JP" altLang="en-US" sz="2000" b="1" i="1" dirty="0">
              <a:solidFill>
                <a:schemeClr val="bg2"/>
              </a:solidFill>
              <a:latin typeface="Garamond" panose="02020404030301010803" pitchFamily="18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2230418" y="3258947"/>
            <a:ext cx="4969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000" b="1" i="1" dirty="0" smtClean="0">
                <a:solidFill>
                  <a:schemeClr val="bg2"/>
                </a:solidFill>
                <a:latin typeface="Garamond" panose="02020404030301010803" pitchFamily="18" charset="0"/>
              </a:rPr>
              <a:t>R</a:t>
            </a:r>
            <a:r>
              <a:rPr lang="en-US" altLang="ja-JP" sz="2000" b="1" i="1" baseline="-25000" dirty="0" smtClean="0">
                <a:solidFill>
                  <a:schemeClr val="bg2"/>
                </a:solidFill>
                <a:latin typeface="Garamond" panose="02020404030301010803" pitchFamily="18" charset="0"/>
              </a:rPr>
              <a:t>rs</a:t>
            </a:r>
            <a:endParaRPr lang="ja-JP" altLang="en-US" sz="2000" b="1" i="1" baseline="-25000" dirty="0">
              <a:solidFill>
                <a:schemeClr val="bg2"/>
              </a:solidFill>
              <a:latin typeface="Garamond" panose="02020404030301010803" pitchFamily="18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2070910" y="6277720"/>
            <a:ext cx="8706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000" b="1" i="1" dirty="0" smtClean="0">
                <a:solidFill>
                  <a:schemeClr val="bg2"/>
                </a:solidFill>
                <a:latin typeface="Garamond" panose="02020404030301010803" pitchFamily="18" charset="0"/>
              </a:rPr>
              <a:t>b</a:t>
            </a:r>
            <a:r>
              <a:rPr lang="en-US" altLang="ja-JP" sz="2000" b="1" i="1" baseline="-25000" dirty="0" smtClean="0">
                <a:solidFill>
                  <a:schemeClr val="bg2"/>
                </a:solidFill>
                <a:latin typeface="Garamond" panose="02020404030301010803" pitchFamily="18" charset="0"/>
              </a:rPr>
              <a:t>bp</a:t>
            </a:r>
            <a:r>
              <a:rPr lang="en-US" altLang="ja-JP" sz="2000" b="1" i="1" dirty="0" smtClean="0">
                <a:solidFill>
                  <a:schemeClr val="bg2"/>
                </a:solidFill>
                <a:latin typeface="Garamond" panose="02020404030301010803" pitchFamily="18" charset="0"/>
              </a:rPr>
              <a:t>442</a:t>
            </a:r>
            <a:endParaRPr lang="ja-JP" altLang="en-US" sz="2000" b="1" i="1" dirty="0">
              <a:solidFill>
                <a:schemeClr val="bg2"/>
              </a:solidFill>
              <a:latin typeface="Garamond" panose="02020404030301010803" pitchFamily="18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4935731" y="296634"/>
            <a:ext cx="3083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latin typeface="Garamond" panose="02020404030301010803" pitchFamily="18" charset="0"/>
              </a:rPr>
              <a:t>AHI 20150720-27 8-day average</a:t>
            </a:r>
            <a:endParaRPr lang="ja-JP" altLang="en-US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034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角丸四角形 20"/>
          <p:cNvSpPr/>
          <p:nvPr/>
        </p:nvSpPr>
        <p:spPr>
          <a:xfrm>
            <a:off x="348030" y="2006595"/>
            <a:ext cx="4320615" cy="4730776"/>
          </a:xfrm>
          <a:prstGeom prst="roundRect">
            <a:avLst>
              <a:gd name="adj" fmla="val 12608"/>
            </a:avLst>
          </a:prstGeom>
          <a:noFill/>
          <a:ln w="38100">
            <a:solidFill>
              <a:srgbClr val="FF6600">
                <a:alpha val="3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554" name="タイトル 1"/>
          <p:cNvSpPr>
            <a:spLocks noGrp="1"/>
          </p:cNvSpPr>
          <p:nvPr>
            <p:ph type="title"/>
          </p:nvPr>
        </p:nvSpPr>
        <p:spPr>
          <a:xfrm>
            <a:off x="174411" y="106073"/>
            <a:ext cx="3688510" cy="523220"/>
          </a:xfrm>
        </p:spPr>
        <p:txBody>
          <a:bodyPr wrap="none">
            <a:spAutoFit/>
          </a:bodyPr>
          <a:lstStyle/>
          <a:p>
            <a:pPr lvl="0" eaLnBrk="1" fontAlgn="auto" hangingPunct="1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ja-JP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ea typeface="+mn-ea"/>
                <a:cs typeface="+mn-cs"/>
              </a:rPr>
              <a:t>4. Vicarious calibration</a:t>
            </a:r>
            <a:endParaRPr lang="en-US" altLang="ja-JP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3555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8302696" y="6431506"/>
            <a:ext cx="762000" cy="365125"/>
          </a:xfrm>
        </p:spPr>
        <p:txBody>
          <a:bodyPr vert="horz" lIns="91440" tIns="45720" rIns="91440" bIns="45720" rtlCol="0" anchor="ctr"/>
          <a:lstStyle/>
          <a:p>
            <a:fld id="{34013A0C-0437-49DE-A2DD-61700DD30BC2}" type="slidenum">
              <a:rPr lang="ja-JP" altLang="en-US"/>
              <a:pPr/>
              <a:t>15</a:t>
            </a:fld>
            <a:endParaRPr lang="ja-JP" altLang="en-US" dirty="0"/>
          </a:p>
        </p:txBody>
      </p:sp>
      <p:sp>
        <p:nvSpPr>
          <p:cNvPr id="110" name="正方形/長方形 109"/>
          <p:cNvSpPr/>
          <p:nvPr/>
        </p:nvSpPr>
        <p:spPr>
          <a:xfrm>
            <a:off x="7348376" y="6298519"/>
            <a:ext cx="1106714" cy="307777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1400" dirty="0" smtClean="0"/>
              <a:t>Reference </a:t>
            </a:r>
            <a:r>
              <a:rPr lang="en-US" altLang="ja-JP" sz="1400" i="1" dirty="0" smtClean="0">
                <a:solidFill>
                  <a:srgbClr val="00B050"/>
                </a:solidFill>
              </a:rPr>
              <a:t>R</a:t>
            </a:r>
            <a:r>
              <a:rPr lang="en-US" altLang="ja-JP" sz="1400" i="1" baseline="-25000" dirty="0" smtClean="0">
                <a:solidFill>
                  <a:srgbClr val="00B050"/>
                </a:solidFill>
              </a:rPr>
              <a:t>rs</a:t>
            </a:r>
          </a:p>
        </p:txBody>
      </p:sp>
      <p:sp>
        <p:nvSpPr>
          <p:cNvPr id="111" name="正方形/長方形 110"/>
          <p:cNvSpPr/>
          <p:nvPr/>
        </p:nvSpPr>
        <p:spPr>
          <a:xfrm>
            <a:off x="5582029" y="6294775"/>
            <a:ext cx="1409039" cy="307777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1400" dirty="0" smtClean="0"/>
              <a:t>BRDF correction</a:t>
            </a:r>
            <a:endParaRPr lang="ja-JP" altLang="en-US" sz="1400" dirty="0"/>
          </a:p>
        </p:txBody>
      </p:sp>
      <p:cxnSp>
        <p:nvCxnSpPr>
          <p:cNvPr id="112" name="直線矢印コネクタ 111"/>
          <p:cNvCxnSpPr>
            <a:stCxn id="110" idx="1"/>
            <a:endCxn id="111" idx="3"/>
          </p:cNvCxnSpPr>
          <p:nvPr/>
        </p:nvCxnSpPr>
        <p:spPr>
          <a:xfrm flipH="1" flipV="1">
            <a:off x="6991068" y="6448664"/>
            <a:ext cx="357308" cy="3744"/>
          </a:xfrm>
          <a:prstGeom prst="straightConnector1">
            <a:avLst/>
          </a:prstGeom>
          <a:ln>
            <a:solidFill>
              <a:srgbClr val="0070C0"/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正方形/長方形 112"/>
          <p:cNvSpPr/>
          <p:nvPr/>
        </p:nvSpPr>
        <p:spPr>
          <a:xfrm>
            <a:off x="5899443" y="5737976"/>
            <a:ext cx="771366" cy="307777"/>
          </a:xfrm>
          <a:prstGeom prst="rect">
            <a:avLst/>
          </a:prstGeom>
          <a:solidFill>
            <a:srgbClr val="00B050">
              <a:alpha val="30196"/>
            </a:srgbClr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1400" i="1" dirty="0" smtClean="0">
                <a:sym typeface="Symbol"/>
              </a:rPr>
              <a:t></a:t>
            </a:r>
            <a:r>
              <a:rPr lang="en-US" altLang="ja-JP" sz="1400" i="1" baseline="-25000" dirty="0" smtClean="0">
                <a:sym typeface="Symbol" pitchFamily="18" charset="2"/>
              </a:rPr>
              <a:t>w</a:t>
            </a:r>
            <a:r>
              <a:rPr lang="en-US" altLang="ja-JP" sz="1400" i="1" dirty="0" smtClean="0">
                <a:sym typeface="Symbol" pitchFamily="18" charset="2"/>
              </a:rPr>
              <a:t>(VIS)</a:t>
            </a:r>
            <a:endParaRPr lang="ja-JP" altLang="en-US" sz="1400" i="1" dirty="0"/>
          </a:p>
        </p:txBody>
      </p:sp>
      <p:cxnSp>
        <p:nvCxnSpPr>
          <p:cNvPr id="115" name="直線矢印コネクタ 114"/>
          <p:cNvCxnSpPr>
            <a:stCxn id="111" idx="0"/>
            <a:endCxn id="113" idx="2"/>
          </p:cNvCxnSpPr>
          <p:nvPr/>
        </p:nvCxnSpPr>
        <p:spPr>
          <a:xfrm flipH="1" flipV="1">
            <a:off x="6285126" y="6045753"/>
            <a:ext cx="1423" cy="249022"/>
          </a:xfrm>
          <a:prstGeom prst="straightConnector1">
            <a:avLst/>
          </a:prstGeom>
          <a:ln>
            <a:solidFill>
              <a:srgbClr val="00B050"/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正方形/長方形 125"/>
          <p:cNvSpPr>
            <a:spLocks noChangeArrowheads="1"/>
          </p:cNvSpPr>
          <p:nvPr/>
        </p:nvSpPr>
        <p:spPr bwMode="auto">
          <a:xfrm>
            <a:off x="6036190" y="5093692"/>
            <a:ext cx="1596124" cy="307777"/>
          </a:xfrm>
          <a:prstGeom prst="rect">
            <a:avLst/>
          </a:prstGeom>
          <a:solidFill>
            <a:srgbClr val="0070C0">
              <a:alpha val="30196"/>
            </a:srgbClr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 lIns="72000" rIns="72000">
            <a:spAutoFit/>
          </a:bodyPr>
          <a:lstStyle/>
          <a:p>
            <a:pPr algn="ctr"/>
            <a:r>
              <a:rPr lang="en-US" altLang="ja-JP" sz="1400" dirty="0"/>
              <a:t>Aerosol </a:t>
            </a:r>
            <a:r>
              <a:rPr lang="en-US" altLang="ja-JP" sz="1400" dirty="0">
                <a:sym typeface="Symbol"/>
              </a:rPr>
              <a:t> </a:t>
            </a:r>
            <a:r>
              <a:rPr lang="en-US" altLang="ja-JP" sz="1400" dirty="0"/>
              <a:t>and model</a:t>
            </a:r>
          </a:p>
        </p:txBody>
      </p:sp>
      <p:cxnSp>
        <p:nvCxnSpPr>
          <p:cNvPr id="125" name="直線矢印コネクタ 124"/>
          <p:cNvCxnSpPr>
            <a:stCxn id="113" idx="0"/>
          </p:cNvCxnSpPr>
          <p:nvPr/>
        </p:nvCxnSpPr>
        <p:spPr>
          <a:xfrm flipH="1" flipV="1">
            <a:off x="6283109" y="5401469"/>
            <a:ext cx="2017" cy="336507"/>
          </a:xfrm>
          <a:prstGeom prst="straightConnector1">
            <a:avLst/>
          </a:prstGeom>
          <a:ln w="28575">
            <a:solidFill>
              <a:srgbClr val="00B050"/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正方形/長方形 127"/>
          <p:cNvSpPr/>
          <p:nvPr/>
        </p:nvSpPr>
        <p:spPr>
          <a:xfrm>
            <a:off x="6351871" y="4795899"/>
            <a:ext cx="8569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ja-JP" sz="1400" i="1" dirty="0">
                <a:solidFill>
                  <a:srgbClr val="0066FF"/>
                </a:solidFill>
                <a:sym typeface="Symbol" pitchFamily="18" charset="2"/>
              </a:rPr>
              <a:t>R</a:t>
            </a:r>
            <a:r>
              <a:rPr lang="en-US" altLang="ja-JP" sz="1400" i="1" baseline="-25000" dirty="0">
                <a:solidFill>
                  <a:srgbClr val="0066FF"/>
                </a:solidFill>
                <a:sym typeface="Symbol" pitchFamily="18" charset="2"/>
              </a:rPr>
              <a:t>a</a:t>
            </a:r>
            <a:r>
              <a:rPr lang="en-US" altLang="ja-JP" sz="1400" i="1" dirty="0" smtClean="0">
                <a:solidFill>
                  <a:srgbClr val="0066FF"/>
                </a:solidFill>
                <a:sym typeface="Symbol" pitchFamily="18" charset="2"/>
              </a:rPr>
              <a:t>, t</a:t>
            </a:r>
            <a:r>
              <a:rPr lang="en-US" altLang="ja-JP" sz="1400" i="1" baseline="-25000" dirty="0" smtClean="0">
                <a:solidFill>
                  <a:srgbClr val="0066FF"/>
                </a:solidFill>
                <a:sym typeface="Symbol" pitchFamily="18" charset="2"/>
              </a:rPr>
              <a:t>0</a:t>
            </a:r>
            <a:r>
              <a:rPr lang="en-US" altLang="ja-JP" sz="1400" i="1" dirty="0" smtClean="0">
                <a:solidFill>
                  <a:srgbClr val="0066FF"/>
                </a:solidFill>
                <a:sym typeface="Symbol" pitchFamily="18" charset="2"/>
              </a:rPr>
              <a:t>t</a:t>
            </a:r>
            <a:r>
              <a:rPr lang="en-US" altLang="ja-JP" sz="1400" i="1" baseline="-25000" dirty="0" smtClean="0">
                <a:solidFill>
                  <a:srgbClr val="0066FF"/>
                </a:solidFill>
                <a:sym typeface="Symbol" pitchFamily="18" charset="2"/>
              </a:rPr>
              <a:t>1</a:t>
            </a:r>
            <a:r>
              <a:rPr lang="en-US" altLang="ja-JP" sz="1400" i="1" dirty="0">
                <a:solidFill>
                  <a:srgbClr val="0066FF"/>
                </a:solidFill>
                <a:sym typeface="Symbol" pitchFamily="18" charset="2"/>
              </a:rPr>
              <a:t>, S</a:t>
            </a:r>
            <a:r>
              <a:rPr lang="en-US" altLang="ja-JP" sz="1400" i="1" baseline="-25000" dirty="0">
                <a:solidFill>
                  <a:srgbClr val="0066FF"/>
                </a:solidFill>
                <a:sym typeface="Symbol" pitchFamily="18" charset="2"/>
              </a:rPr>
              <a:t>a</a:t>
            </a:r>
            <a:endParaRPr lang="ja-JP" altLang="en-US" sz="1400" i="1" dirty="0">
              <a:solidFill>
                <a:srgbClr val="0066FF"/>
              </a:solidFill>
            </a:endParaRPr>
          </a:p>
        </p:txBody>
      </p:sp>
      <p:cxnSp>
        <p:nvCxnSpPr>
          <p:cNvPr id="130" name="直線矢印コネクタ 129"/>
          <p:cNvCxnSpPr>
            <a:stCxn id="162" idx="0"/>
            <a:endCxn id="160" idx="4"/>
          </p:cNvCxnSpPr>
          <p:nvPr/>
        </p:nvCxnSpPr>
        <p:spPr>
          <a:xfrm flipH="1" flipV="1">
            <a:off x="6262630" y="3090165"/>
            <a:ext cx="9304" cy="2013109"/>
          </a:xfrm>
          <a:prstGeom prst="straightConnector1">
            <a:avLst/>
          </a:prstGeom>
          <a:ln w="28575">
            <a:solidFill>
              <a:srgbClr val="00B050"/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線矢印コネクタ 130"/>
          <p:cNvCxnSpPr>
            <a:stCxn id="146" idx="4"/>
            <a:endCxn id="164" idx="0"/>
          </p:cNvCxnSpPr>
          <p:nvPr/>
        </p:nvCxnSpPr>
        <p:spPr>
          <a:xfrm>
            <a:off x="7329563" y="3097093"/>
            <a:ext cx="2088" cy="2005204"/>
          </a:xfrm>
          <a:prstGeom prst="straightConnector1">
            <a:avLst/>
          </a:prstGeom>
          <a:ln w="28575">
            <a:solidFill>
              <a:srgbClr val="C00000"/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線矢印コネクタ 133"/>
          <p:cNvCxnSpPr>
            <a:stCxn id="82" idx="3"/>
            <a:endCxn id="158" idx="0"/>
          </p:cNvCxnSpPr>
          <p:nvPr/>
        </p:nvCxnSpPr>
        <p:spPr>
          <a:xfrm>
            <a:off x="4258299" y="1607969"/>
            <a:ext cx="2002243" cy="759674"/>
          </a:xfrm>
          <a:prstGeom prst="curvedConnector2">
            <a:avLst/>
          </a:prstGeom>
          <a:ln w="38100">
            <a:solidFill>
              <a:srgbClr val="00B0F0">
                <a:alpha val="69804"/>
              </a:srgbClr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Text Box 4"/>
          <p:cNvSpPr txBox="1">
            <a:spLocks noChangeArrowheads="1"/>
          </p:cNvSpPr>
          <p:nvPr/>
        </p:nvSpPr>
        <p:spPr bwMode="auto">
          <a:xfrm rot="5400000">
            <a:off x="6889853" y="3935334"/>
            <a:ext cx="11464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200" i="1" dirty="0" smtClean="0">
                <a:solidFill>
                  <a:srgbClr val="0070C0"/>
                </a:solidFill>
                <a:sym typeface="Symbol"/>
              </a:rPr>
              <a:t> </a:t>
            </a:r>
            <a:r>
              <a:rPr lang="en-US" altLang="ja-JP" sz="1200" i="1" dirty="0">
                <a:solidFill>
                  <a:srgbClr val="0070C0"/>
                </a:solidFill>
                <a:sym typeface="Symbol"/>
              </a:rPr>
              <a:t>= </a:t>
            </a:r>
            <a:r>
              <a:rPr lang="en-US" altLang="ja-JP" sz="1200" i="1" dirty="0" smtClean="0">
                <a:solidFill>
                  <a:srgbClr val="0070C0"/>
                </a:solidFill>
                <a:sym typeface="Symbol"/>
              </a:rPr>
              <a:t>NIR, SWIR</a:t>
            </a:r>
            <a:endParaRPr lang="en-US" altLang="ja-JP" sz="1200" i="1" dirty="0">
              <a:solidFill>
                <a:srgbClr val="0070C0"/>
              </a:solidFill>
            </a:endParaRPr>
          </a:p>
        </p:txBody>
      </p:sp>
      <p:sp>
        <p:nvSpPr>
          <p:cNvPr id="149" name="Text Box 4"/>
          <p:cNvSpPr txBox="1">
            <a:spLocks noChangeArrowheads="1"/>
          </p:cNvSpPr>
          <p:nvPr/>
        </p:nvSpPr>
        <p:spPr bwMode="auto">
          <a:xfrm rot="16200000">
            <a:off x="5797480" y="3999657"/>
            <a:ext cx="69923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200" i="1" dirty="0" smtClean="0">
                <a:solidFill>
                  <a:srgbClr val="00B050"/>
                </a:solidFill>
                <a:sym typeface="Symbol"/>
              </a:rPr>
              <a:t> </a:t>
            </a:r>
            <a:r>
              <a:rPr lang="en-US" altLang="ja-JP" sz="1200" i="1" dirty="0">
                <a:solidFill>
                  <a:srgbClr val="00B050"/>
                </a:solidFill>
                <a:sym typeface="Symbol"/>
              </a:rPr>
              <a:t>= </a:t>
            </a:r>
            <a:r>
              <a:rPr lang="en-US" altLang="ja-JP" sz="1200" i="1" dirty="0" smtClean="0">
                <a:solidFill>
                  <a:srgbClr val="00B050"/>
                </a:solidFill>
                <a:sym typeface="Symbol"/>
              </a:rPr>
              <a:t>VIS</a:t>
            </a:r>
            <a:endParaRPr lang="en-US" altLang="ja-JP" sz="1200" i="1" dirty="0">
              <a:solidFill>
                <a:srgbClr val="00B050"/>
              </a:solidFill>
            </a:endParaRPr>
          </a:p>
        </p:txBody>
      </p:sp>
      <p:cxnSp>
        <p:nvCxnSpPr>
          <p:cNvPr id="152" name="直線矢印コネクタ 130"/>
          <p:cNvCxnSpPr>
            <a:stCxn id="78" idx="3"/>
            <a:endCxn id="150" idx="0"/>
          </p:cNvCxnSpPr>
          <p:nvPr/>
        </p:nvCxnSpPr>
        <p:spPr>
          <a:xfrm>
            <a:off x="4346993" y="1478987"/>
            <a:ext cx="2988697" cy="874042"/>
          </a:xfrm>
          <a:prstGeom prst="bentConnector2">
            <a:avLst/>
          </a:prstGeom>
          <a:ln>
            <a:solidFill>
              <a:srgbClr val="C00000"/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Text Box 4"/>
          <p:cNvSpPr txBox="1">
            <a:spLocks noChangeArrowheads="1"/>
          </p:cNvSpPr>
          <p:nvPr/>
        </p:nvSpPr>
        <p:spPr bwMode="auto">
          <a:xfrm>
            <a:off x="7297291" y="2047692"/>
            <a:ext cx="149752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ja-JP" sz="1200" i="1" dirty="0">
                <a:solidFill>
                  <a:srgbClr val="C00000"/>
                </a:solidFill>
                <a:sym typeface="Symbol"/>
              </a:rPr>
              <a:t></a:t>
            </a:r>
            <a:r>
              <a:rPr kumimoji="0" lang="en-US" altLang="ja-JP" sz="1200" i="1" baseline="-25000" dirty="0">
                <a:solidFill>
                  <a:srgbClr val="C00000"/>
                </a:solidFill>
                <a:sym typeface="Symbol"/>
              </a:rPr>
              <a:t>t</a:t>
            </a:r>
            <a:r>
              <a:rPr kumimoji="0" lang="en-US" altLang="ja-JP" sz="1200" i="1" dirty="0">
                <a:solidFill>
                  <a:srgbClr val="C00000"/>
                </a:solidFill>
                <a:sym typeface="Symbol"/>
              </a:rPr>
              <a:t>(), </a:t>
            </a:r>
            <a:r>
              <a:rPr lang="en-US" altLang="ja-JP" sz="1200" i="1" dirty="0" smtClean="0">
                <a:solidFill>
                  <a:srgbClr val="C00000"/>
                </a:solidFill>
                <a:sym typeface="Symbol"/>
              </a:rPr>
              <a:t> </a:t>
            </a:r>
            <a:r>
              <a:rPr lang="en-US" altLang="ja-JP" sz="1200" i="1" dirty="0">
                <a:solidFill>
                  <a:srgbClr val="C00000"/>
                </a:solidFill>
                <a:sym typeface="Symbol"/>
              </a:rPr>
              <a:t>= </a:t>
            </a:r>
            <a:r>
              <a:rPr lang="en-US" altLang="ja-JP" sz="1200" i="1" dirty="0" smtClean="0">
                <a:solidFill>
                  <a:srgbClr val="C00000"/>
                </a:solidFill>
                <a:sym typeface="Symbol"/>
              </a:rPr>
              <a:t>NIR, SWIR</a:t>
            </a:r>
            <a:endParaRPr lang="en-US" altLang="ja-JP" sz="1200" i="1" dirty="0">
              <a:solidFill>
                <a:srgbClr val="C00000"/>
              </a:solidFill>
            </a:endParaRPr>
          </a:p>
        </p:txBody>
      </p:sp>
      <p:sp>
        <p:nvSpPr>
          <p:cNvPr id="124" name="正方形/長方形 123"/>
          <p:cNvSpPr/>
          <p:nvPr/>
        </p:nvSpPr>
        <p:spPr>
          <a:xfrm>
            <a:off x="5871011" y="2353029"/>
            <a:ext cx="1709437" cy="738664"/>
          </a:xfrm>
          <a:prstGeom prst="rect">
            <a:avLst/>
          </a:prstGeom>
          <a:solidFill>
            <a:srgbClr val="0070C0">
              <a:alpha val="39999"/>
            </a:srgbClr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400" dirty="0"/>
              <a:t>Gas absorption correction &amp; Rayleigh subtraction</a:t>
            </a:r>
            <a:endParaRPr lang="ja-JP" altLang="en-US" sz="1400" i="1" baseline="-25000" dirty="0"/>
          </a:p>
        </p:txBody>
      </p:sp>
      <p:sp>
        <p:nvSpPr>
          <p:cNvPr id="146" name="円/楕円 145"/>
          <p:cNvSpPr/>
          <p:nvPr/>
        </p:nvSpPr>
        <p:spPr>
          <a:xfrm>
            <a:off x="7272996" y="3020893"/>
            <a:ext cx="113134" cy="76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150" name="円/楕円 149"/>
          <p:cNvSpPr/>
          <p:nvPr/>
        </p:nvSpPr>
        <p:spPr>
          <a:xfrm>
            <a:off x="7267524" y="2353029"/>
            <a:ext cx="136332" cy="13171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158" name="円/楕円 157"/>
          <p:cNvSpPr/>
          <p:nvPr/>
        </p:nvSpPr>
        <p:spPr>
          <a:xfrm>
            <a:off x="6192376" y="2367643"/>
            <a:ext cx="136332" cy="13171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160" name="円/楕円 159"/>
          <p:cNvSpPr/>
          <p:nvPr/>
        </p:nvSpPr>
        <p:spPr>
          <a:xfrm>
            <a:off x="6194464" y="2958453"/>
            <a:ext cx="136332" cy="13171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162" name="円/楕円 161"/>
          <p:cNvSpPr/>
          <p:nvPr/>
        </p:nvSpPr>
        <p:spPr>
          <a:xfrm>
            <a:off x="6203768" y="5103274"/>
            <a:ext cx="136332" cy="13171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164" name="円/楕円 163"/>
          <p:cNvSpPr/>
          <p:nvPr/>
        </p:nvSpPr>
        <p:spPr>
          <a:xfrm>
            <a:off x="7275084" y="5102297"/>
            <a:ext cx="113134" cy="8359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168" name="Text Box 4"/>
          <p:cNvSpPr txBox="1">
            <a:spLocks noChangeArrowheads="1"/>
          </p:cNvSpPr>
          <p:nvPr/>
        </p:nvSpPr>
        <p:spPr bwMode="auto">
          <a:xfrm>
            <a:off x="4939780" y="2037910"/>
            <a:ext cx="110639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0"/>
            <a:r>
              <a:rPr kumimoji="0" lang="en-US" altLang="ja-JP" sz="1400" i="1" dirty="0">
                <a:solidFill>
                  <a:srgbClr val="00B050"/>
                </a:solidFill>
                <a:sym typeface="Symbol"/>
              </a:rPr>
              <a:t></a:t>
            </a:r>
            <a:r>
              <a:rPr kumimoji="0" lang="en-US" altLang="ja-JP" sz="1400" i="1" baseline="-25000" dirty="0" smtClean="0">
                <a:solidFill>
                  <a:srgbClr val="00B050"/>
                </a:solidFill>
                <a:sym typeface="Symbol"/>
              </a:rPr>
              <a:t>t</a:t>
            </a:r>
            <a:r>
              <a:rPr kumimoji="0" lang="en-US" altLang="ja-JP" sz="1400" i="1" dirty="0" smtClean="0">
                <a:solidFill>
                  <a:srgbClr val="00B050"/>
                </a:solidFill>
                <a:sym typeface="Symbol"/>
              </a:rPr>
              <a:t>(), </a:t>
            </a:r>
            <a:r>
              <a:rPr lang="en-US" altLang="ja-JP" sz="1200" i="1" dirty="0" smtClean="0">
                <a:solidFill>
                  <a:srgbClr val="00B050"/>
                </a:solidFill>
                <a:sym typeface="Symbol"/>
              </a:rPr>
              <a:t> = VIS</a:t>
            </a:r>
            <a:endParaRPr lang="en-US" altLang="ja-JP" sz="1200" i="1" dirty="0">
              <a:solidFill>
                <a:srgbClr val="00B050"/>
              </a:solidFill>
            </a:endParaRPr>
          </a:p>
        </p:txBody>
      </p:sp>
      <p:sp>
        <p:nvSpPr>
          <p:cNvPr id="74" name="正方形/長方形 195"/>
          <p:cNvSpPr>
            <a:spLocks noChangeArrowheads="1"/>
          </p:cNvSpPr>
          <p:nvPr/>
        </p:nvSpPr>
        <p:spPr bwMode="auto">
          <a:xfrm>
            <a:off x="3677047" y="3823634"/>
            <a:ext cx="60144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200" i="1" dirty="0">
                <a:solidFill>
                  <a:srgbClr val="7030A0"/>
                </a:solidFill>
              </a:rPr>
              <a:t>no cloud</a:t>
            </a:r>
            <a:endParaRPr lang="ja-JP" altLang="en-US" sz="1200" i="1" dirty="0">
              <a:solidFill>
                <a:srgbClr val="7030A0"/>
              </a:solidFill>
            </a:endParaRPr>
          </a:p>
        </p:txBody>
      </p:sp>
      <p:cxnSp>
        <p:nvCxnSpPr>
          <p:cNvPr id="75" name="カギ線コネクタ 24"/>
          <p:cNvCxnSpPr>
            <a:stCxn id="88" idx="1"/>
            <a:endCxn id="98" idx="1"/>
          </p:cNvCxnSpPr>
          <p:nvPr/>
        </p:nvCxnSpPr>
        <p:spPr>
          <a:xfrm rot="10800000" flipV="1">
            <a:off x="870000" y="1607968"/>
            <a:ext cx="1035890" cy="2585803"/>
          </a:xfrm>
          <a:prstGeom prst="bentConnector3">
            <a:avLst>
              <a:gd name="adj1" fmla="val 122068"/>
            </a:avLst>
          </a:prstGeom>
          <a:ln w="12700">
            <a:solidFill>
              <a:srgbClr val="00B050">
                <a:alpha val="69804"/>
              </a:srgbClr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正方形/長方形 13"/>
          <p:cNvSpPr>
            <a:spLocks noChangeArrowheads="1"/>
          </p:cNvSpPr>
          <p:nvPr/>
        </p:nvSpPr>
        <p:spPr bwMode="auto">
          <a:xfrm>
            <a:off x="1051895" y="2084369"/>
            <a:ext cx="1427589" cy="257369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r>
              <a:rPr lang="en-US" altLang="ja-JP" sz="1200" dirty="0"/>
              <a:t>Rayleigh </a:t>
            </a:r>
            <a:r>
              <a:rPr lang="en-US" altLang="ja-JP" sz="1200" dirty="0" smtClean="0"/>
              <a:t>LUT (</a:t>
            </a:r>
            <a:r>
              <a:rPr kumimoji="0" lang="en-US" altLang="ja-JP" sz="1200" i="1" dirty="0" smtClean="0">
                <a:solidFill>
                  <a:prstClr val="black"/>
                </a:solidFill>
              </a:rPr>
              <a:t>t’,</a:t>
            </a:r>
            <a:r>
              <a:rPr kumimoji="0" lang="en-US" altLang="ja-JP" sz="1200" i="1" dirty="0" smtClean="0">
                <a:solidFill>
                  <a:prstClr val="black"/>
                </a:solidFill>
                <a:sym typeface="Symbol"/>
              </a:rPr>
              <a:t> </a:t>
            </a:r>
            <a:r>
              <a:rPr kumimoji="0" lang="en-US" altLang="ja-JP" sz="1200" i="1" dirty="0">
                <a:solidFill>
                  <a:prstClr val="black"/>
                </a:solidFill>
                <a:sym typeface="Symbol"/>
              </a:rPr>
              <a:t></a:t>
            </a:r>
            <a:r>
              <a:rPr kumimoji="0" lang="en-US" altLang="ja-JP" sz="1200" i="1" baseline="-25000" dirty="0" smtClean="0">
                <a:solidFill>
                  <a:prstClr val="black"/>
                </a:solidFill>
              </a:rPr>
              <a:t>r</a:t>
            </a:r>
            <a:r>
              <a:rPr kumimoji="0" lang="en-US" altLang="ja-JP" sz="1200" dirty="0" smtClean="0">
                <a:solidFill>
                  <a:prstClr val="black"/>
                </a:solidFill>
              </a:rPr>
              <a:t>)</a:t>
            </a:r>
            <a:endParaRPr lang="ja-JP" altLang="en-US" sz="1200" dirty="0"/>
          </a:p>
        </p:txBody>
      </p:sp>
      <p:sp>
        <p:nvSpPr>
          <p:cNvPr id="77" name="正方形/長方形 14"/>
          <p:cNvSpPr>
            <a:spLocks noChangeArrowheads="1"/>
          </p:cNvSpPr>
          <p:nvPr/>
        </p:nvSpPr>
        <p:spPr bwMode="auto">
          <a:xfrm>
            <a:off x="712865" y="5311760"/>
            <a:ext cx="1252522" cy="492443"/>
          </a:xfrm>
          <a:prstGeom prst="rect">
            <a:avLst/>
          </a:prstGeom>
          <a:solidFill>
            <a:srgbClr val="FF0000">
              <a:alpha val="30196"/>
            </a:srgbClr>
          </a:solidFill>
          <a:ln w="19050">
            <a:solidFill>
              <a:srgbClr val="FF0000">
                <a:alpha val="69803"/>
              </a:srgbClr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 dirty="0">
                <a:solidFill>
                  <a:srgbClr val="FF0000"/>
                </a:solidFill>
              </a:rPr>
              <a:t>Aerosol </a:t>
            </a:r>
            <a:r>
              <a:rPr lang="en-US" altLang="ja-JP" sz="1400" dirty="0" smtClean="0">
                <a:solidFill>
                  <a:srgbClr val="FF0000"/>
                </a:solidFill>
              </a:rPr>
              <a:t>LUT</a:t>
            </a:r>
            <a:endParaRPr lang="en-US" altLang="ja-JP" sz="1400" dirty="0">
              <a:solidFill>
                <a:srgbClr val="FF0000"/>
              </a:solidFill>
            </a:endParaRPr>
          </a:p>
          <a:p>
            <a:r>
              <a:rPr lang="en-US" altLang="ja-JP" sz="1200" i="1" dirty="0" smtClean="0"/>
              <a:t>t</a:t>
            </a:r>
            <a:r>
              <a:rPr lang="en-US" altLang="ja-JP" sz="1200" i="1" baseline="-25000" dirty="0" smtClean="0"/>
              <a:t>0</a:t>
            </a:r>
            <a:r>
              <a:rPr lang="en-US" altLang="ja-JP" sz="1200" i="1" dirty="0" smtClean="0"/>
              <a:t>, t</a:t>
            </a:r>
            <a:r>
              <a:rPr lang="en-US" altLang="ja-JP" sz="1200" i="1" baseline="-25000" dirty="0" smtClean="0"/>
              <a:t>1</a:t>
            </a:r>
            <a:r>
              <a:rPr lang="en-US" altLang="ja-JP" sz="1200" i="1" dirty="0" smtClean="0"/>
              <a:t>, T</a:t>
            </a:r>
            <a:r>
              <a:rPr lang="en-US" altLang="ja-JP" sz="1200" i="1" baseline="-25000" dirty="0" smtClean="0"/>
              <a:t>0</a:t>
            </a:r>
            <a:r>
              <a:rPr lang="en-US" altLang="ja-JP" sz="1200" i="1" dirty="0" smtClean="0"/>
              <a:t>, T</a:t>
            </a:r>
            <a:r>
              <a:rPr lang="en-US" altLang="ja-JP" sz="1200" i="1" baseline="-25000" dirty="0" smtClean="0"/>
              <a:t>1</a:t>
            </a:r>
            <a:r>
              <a:rPr lang="en-US" altLang="ja-JP" sz="1200" i="1" dirty="0" smtClean="0"/>
              <a:t>, R</a:t>
            </a:r>
            <a:r>
              <a:rPr lang="en-US" altLang="ja-JP" sz="1200" i="1" baseline="-25000" dirty="0" smtClean="0"/>
              <a:t>a</a:t>
            </a:r>
            <a:r>
              <a:rPr lang="en-US" altLang="ja-JP" sz="1200" i="1" dirty="0"/>
              <a:t>, S</a:t>
            </a:r>
            <a:r>
              <a:rPr lang="en-US" altLang="ja-JP" sz="1200" i="1" baseline="-25000" dirty="0"/>
              <a:t>a</a:t>
            </a:r>
          </a:p>
        </p:txBody>
      </p:sp>
      <p:sp>
        <p:nvSpPr>
          <p:cNvPr id="78" name="正方形/長方形 15"/>
          <p:cNvSpPr>
            <a:spLocks noChangeArrowheads="1"/>
          </p:cNvSpPr>
          <p:nvPr/>
        </p:nvSpPr>
        <p:spPr bwMode="auto">
          <a:xfrm>
            <a:off x="1826712" y="1186454"/>
            <a:ext cx="2520281" cy="58506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algn="ctr"/>
            <a:r>
              <a:rPr lang="en-US" altLang="ja-JP" sz="1400" dirty="0" smtClean="0"/>
              <a:t>Satellite data</a:t>
            </a:r>
            <a:endParaRPr lang="en-US" altLang="ja-JP" sz="1400" dirty="0"/>
          </a:p>
        </p:txBody>
      </p:sp>
      <p:sp>
        <p:nvSpPr>
          <p:cNvPr id="80" name="正方形/長方形 17"/>
          <p:cNvSpPr>
            <a:spLocks noChangeArrowheads="1"/>
          </p:cNvSpPr>
          <p:nvPr/>
        </p:nvSpPr>
        <p:spPr bwMode="auto">
          <a:xfrm>
            <a:off x="1051895" y="2424073"/>
            <a:ext cx="1427589" cy="257369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r>
              <a:rPr lang="en-US" altLang="ja-JP" sz="1200" dirty="0"/>
              <a:t>ETOPO1</a:t>
            </a:r>
            <a:r>
              <a:rPr lang="ja-JP" altLang="en-US" sz="1200" dirty="0"/>
              <a:t> </a:t>
            </a:r>
            <a:r>
              <a:rPr lang="en-US" altLang="ja-JP" sz="1200" dirty="0" smtClean="0"/>
              <a:t>elevation</a:t>
            </a:r>
            <a:endParaRPr lang="en-US" altLang="ja-JP" sz="1200" dirty="0"/>
          </a:p>
        </p:txBody>
      </p:sp>
      <p:sp>
        <p:nvSpPr>
          <p:cNvPr id="82" name="正方形/長方形 18"/>
          <p:cNvSpPr>
            <a:spLocks noChangeArrowheads="1"/>
          </p:cNvSpPr>
          <p:nvPr/>
        </p:nvSpPr>
        <p:spPr bwMode="auto">
          <a:xfrm>
            <a:off x="3071115" y="1469469"/>
            <a:ext cx="1187184" cy="276999"/>
          </a:xfrm>
          <a:prstGeom prst="rect">
            <a:avLst/>
          </a:prstGeom>
          <a:solidFill>
            <a:srgbClr val="0070C0">
              <a:alpha val="39999"/>
            </a:srgbClr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200" dirty="0" smtClean="0"/>
              <a:t>Vi-cal correction</a:t>
            </a:r>
            <a:endParaRPr lang="ja-JP" altLang="en-US" sz="1200" dirty="0"/>
          </a:p>
        </p:txBody>
      </p:sp>
      <p:sp>
        <p:nvSpPr>
          <p:cNvPr id="83" name="正方形/長方形 19"/>
          <p:cNvSpPr>
            <a:spLocks noChangeArrowheads="1"/>
          </p:cNvSpPr>
          <p:nvPr/>
        </p:nvSpPr>
        <p:spPr bwMode="auto">
          <a:xfrm>
            <a:off x="1051895" y="3120420"/>
            <a:ext cx="1427589" cy="44203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r>
              <a:rPr lang="en-US" altLang="ja-JP" sz="1200" dirty="0" smtClean="0"/>
              <a:t>JMA objective analysis Pres., </a:t>
            </a:r>
            <a:r>
              <a:rPr lang="en-US" altLang="ja-JP" sz="1200" dirty="0"/>
              <a:t>vapor</a:t>
            </a:r>
            <a:endParaRPr lang="ja-JP" altLang="en-US" sz="1200" dirty="0"/>
          </a:p>
        </p:txBody>
      </p:sp>
      <p:sp>
        <p:nvSpPr>
          <p:cNvPr id="84" name="正方形/長方形 20"/>
          <p:cNvSpPr>
            <a:spLocks noChangeArrowheads="1"/>
          </p:cNvSpPr>
          <p:nvPr/>
        </p:nvSpPr>
        <p:spPr bwMode="auto">
          <a:xfrm>
            <a:off x="1051895" y="2776302"/>
            <a:ext cx="1427589" cy="257369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r>
              <a:rPr lang="en-US" altLang="ja-JP" sz="1200" dirty="0"/>
              <a:t>TOMS/OMI ozone</a:t>
            </a:r>
            <a:endParaRPr lang="ja-JP" altLang="en-US" sz="1200" dirty="0"/>
          </a:p>
        </p:txBody>
      </p:sp>
      <p:cxnSp>
        <p:nvCxnSpPr>
          <p:cNvPr id="85" name="カギ線コネクタ 22"/>
          <p:cNvCxnSpPr>
            <a:stCxn id="82" idx="2"/>
            <a:endCxn id="92" idx="0"/>
          </p:cNvCxnSpPr>
          <p:nvPr/>
        </p:nvCxnSpPr>
        <p:spPr>
          <a:xfrm flipH="1">
            <a:off x="3660527" y="1746468"/>
            <a:ext cx="4180" cy="603275"/>
          </a:xfrm>
          <a:prstGeom prst="straightConnector1">
            <a:avLst/>
          </a:prstGeom>
          <a:ln w="28575">
            <a:solidFill>
              <a:srgbClr val="0070C0">
                <a:alpha val="69804"/>
              </a:srgbClr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カギ線コネクタ 24"/>
          <p:cNvCxnSpPr>
            <a:stCxn id="88" idx="1"/>
            <a:endCxn id="76" idx="1"/>
          </p:cNvCxnSpPr>
          <p:nvPr/>
        </p:nvCxnSpPr>
        <p:spPr>
          <a:xfrm rot="10800000" flipV="1">
            <a:off x="1051896" y="1607968"/>
            <a:ext cx="853995" cy="605085"/>
          </a:xfrm>
          <a:prstGeom prst="bentConnector3">
            <a:avLst>
              <a:gd name="adj1" fmla="val 126768"/>
            </a:avLst>
          </a:prstGeom>
          <a:ln w="12700">
            <a:solidFill>
              <a:srgbClr val="0070C0">
                <a:alpha val="69804"/>
              </a:srgbClr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正方形/長方形 36"/>
          <p:cNvSpPr>
            <a:spLocks noChangeArrowheads="1"/>
          </p:cNvSpPr>
          <p:nvPr/>
        </p:nvSpPr>
        <p:spPr bwMode="auto">
          <a:xfrm>
            <a:off x="1905890" y="1469469"/>
            <a:ext cx="1115818" cy="276999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200" dirty="0"/>
              <a:t>Geometry, time</a:t>
            </a:r>
            <a:endParaRPr lang="ja-JP" altLang="en-US" sz="1200" dirty="0"/>
          </a:p>
        </p:txBody>
      </p:sp>
      <p:cxnSp>
        <p:nvCxnSpPr>
          <p:cNvPr id="89" name="カギ線コネクタ 24"/>
          <p:cNvCxnSpPr>
            <a:stCxn id="88" idx="1"/>
            <a:endCxn id="77" idx="1"/>
          </p:cNvCxnSpPr>
          <p:nvPr/>
        </p:nvCxnSpPr>
        <p:spPr>
          <a:xfrm rot="10800000" flipV="1">
            <a:off x="712866" y="1607968"/>
            <a:ext cx="1193025" cy="3950013"/>
          </a:xfrm>
          <a:prstGeom prst="bentConnector3">
            <a:avLst>
              <a:gd name="adj1" fmla="val 119161"/>
            </a:avLst>
          </a:prstGeom>
          <a:ln w="12700">
            <a:solidFill>
              <a:srgbClr val="0070C0">
                <a:alpha val="69804"/>
              </a:srgbClr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カギ線コネクタ 24"/>
          <p:cNvCxnSpPr>
            <a:stCxn id="88" idx="1"/>
            <a:endCxn id="83" idx="1"/>
          </p:cNvCxnSpPr>
          <p:nvPr/>
        </p:nvCxnSpPr>
        <p:spPr>
          <a:xfrm rot="10800000" flipV="1">
            <a:off x="1051896" y="1607968"/>
            <a:ext cx="853995" cy="1733469"/>
          </a:xfrm>
          <a:prstGeom prst="bentConnector3">
            <a:avLst>
              <a:gd name="adj1" fmla="val 126768"/>
            </a:avLst>
          </a:prstGeom>
          <a:ln w="12700">
            <a:solidFill>
              <a:srgbClr val="0070C0">
                <a:alpha val="69804"/>
              </a:srgbClr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カギ線コネクタ 24"/>
          <p:cNvCxnSpPr>
            <a:stCxn id="88" idx="1"/>
            <a:endCxn id="84" idx="1"/>
          </p:cNvCxnSpPr>
          <p:nvPr/>
        </p:nvCxnSpPr>
        <p:spPr>
          <a:xfrm rot="10800000" flipV="1">
            <a:off x="1051896" y="1607969"/>
            <a:ext cx="853995" cy="1297018"/>
          </a:xfrm>
          <a:prstGeom prst="bentConnector3">
            <a:avLst>
              <a:gd name="adj1" fmla="val 126768"/>
            </a:avLst>
          </a:prstGeom>
          <a:ln w="12700">
            <a:solidFill>
              <a:srgbClr val="0070C0">
                <a:alpha val="69804"/>
              </a:srgbClr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正方形/長方形 55"/>
          <p:cNvSpPr>
            <a:spLocks noChangeArrowheads="1"/>
          </p:cNvSpPr>
          <p:nvPr/>
        </p:nvSpPr>
        <p:spPr bwMode="auto">
          <a:xfrm>
            <a:off x="2834891" y="2349743"/>
            <a:ext cx="1651271" cy="738664"/>
          </a:xfrm>
          <a:prstGeom prst="rect">
            <a:avLst/>
          </a:prstGeom>
          <a:solidFill>
            <a:srgbClr val="0070C0">
              <a:alpha val="39999"/>
            </a:srgbClr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 lIns="36000" rIns="36000">
            <a:spAutoFit/>
          </a:bodyPr>
          <a:lstStyle/>
          <a:p>
            <a:r>
              <a:rPr lang="en-US" altLang="ja-JP" sz="1400" dirty="0"/>
              <a:t>Gas </a:t>
            </a:r>
            <a:r>
              <a:rPr lang="en-US" altLang="ja-JP" sz="1400" dirty="0" smtClean="0"/>
              <a:t>absorption correction &amp; Rayleigh subtraction</a:t>
            </a:r>
            <a:endParaRPr lang="ja-JP" altLang="en-US" sz="1400" i="1" baseline="-25000" dirty="0" smtClean="0"/>
          </a:p>
        </p:txBody>
      </p:sp>
      <p:cxnSp>
        <p:nvCxnSpPr>
          <p:cNvPr id="93" name="カギ線コネクタ 92"/>
          <p:cNvCxnSpPr>
            <a:stCxn id="76" idx="3"/>
            <a:endCxn id="92" idx="1"/>
          </p:cNvCxnSpPr>
          <p:nvPr/>
        </p:nvCxnSpPr>
        <p:spPr>
          <a:xfrm>
            <a:off x="2479484" y="2213054"/>
            <a:ext cx="355407" cy="506021"/>
          </a:xfrm>
          <a:prstGeom prst="bentConnector3">
            <a:avLst>
              <a:gd name="adj1" fmla="val 50000"/>
            </a:avLst>
          </a:prstGeom>
          <a:ln w="12700">
            <a:solidFill>
              <a:srgbClr val="0070C0">
                <a:alpha val="69804"/>
              </a:srgbClr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カギ線コネクタ 57"/>
          <p:cNvCxnSpPr>
            <a:stCxn id="80" idx="3"/>
            <a:endCxn id="92" idx="1"/>
          </p:cNvCxnSpPr>
          <p:nvPr/>
        </p:nvCxnSpPr>
        <p:spPr>
          <a:xfrm>
            <a:off x="2479484" y="2552758"/>
            <a:ext cx="355407" cy="166317"/>
          </a:xfrm>
          <a:prstGeom prst="bentConnector3">
            <a:avLst>
              <a:gd name="adj1" fmla="val 50000"/>
            </a:avLst>
          </a:prstGeom>
          <a:ln w="12700">
            <a:solidFill>
              <a:srgbClr val="0070C0">
                <a:alpha val="69804"/>
              </a:srgbClr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カギ線コネクタ 24"/>
          <p:cNvCxnSpPr>
            <a:stCxn id="88" idx="1"/>
            <a:endCxn id="80" idx="1"/>
          </p:cNvCxnSpPr>
          <p:nvPr/>
        </p:nvCxnSpPr>
        <p:spPr>
          <a:xfrm rot="10800000" flipV="1">
            <a:off x="1051896" y="1607968"/>
            <a:ext cx="853995" cy="944789"/>
          </a:xfrm>
          <a:prstGeom prst="bentConnector3">
            <a:avLst>
              <a:gd name="adj1" fmla="val 126768"/>
            </a:avLst>
          </a:prstGeom>
          <a:ln w="12700">
            <a:solidFill>
              <a:srgbClr val="0070C0">
                <a:alpha val="69804"/>
              </a:srgbClr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カギ線コネクタ 57"/>
          <p:cNvCxnSpPr>
            <a:stCxn id="84" idx="3"/>
            <a:endCxn id="92" idx="1"/>
          </p:cNvCxnSpPr>
          <p:nvPr/>
        </p:nvCxnSpPr>
        <p:spPr>
          <a:xfrm flipV="1">
            <a:off x="2479484" y="2719075"/>
            <a:ext cx="355407" cy="185912"/>
          </a:xfrm>
          <a:prstGeom prst="bentConnector3">
            <a:avLst>
              <a:gd name="adj1" fmla="val 50000"/>
            </a:avLst>
          </a:prstGeom>
          <a:ln w="12700">
            <a:solidFill>
              <a:srgbClr val="0070C0">
                <a:alpha val="69804"/>
              </a:srgbClr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カギ線コネクタ 57"/>
          <p:cNvCxnSpPr>
            <a:stCxn id="83" idx="3"/>
            <a:endCxn id="92" idx="1"/>
          </p:cNvCxnSpPr>
          <p:nvPr/>
        </p:nvCxnSpPr>
        <p:spPr>
          <a:xfrm flipV="1">
            <a:off x="2479484" y="2719075"/>
            <a:ext cx="355407" cy="622363"/>
          </a:xfrm>
          <a:prstGeom prst="bentConnector3">
            <a:avLst>
              <a:gd name="adj1" fmla="val 50000"/>
            </a:avLst>
          </a:prstGeom>
          <a:ln w="12700">
            <a:solidFill>
              <a:srgbClr val="0070C0">
                <a:alpha val="69804"/>
              </a:srgbClr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正方形/長方形 84"/>
          <p:cNvSpPr>
            <a:spLocks noChangeArrowheads="1"/>
          </p:cNvSpPr>
          <p:nvPr/>
        </p:nvSpPr>
        <p:spPr bwMode="auto">
          <a:xfrm>
            <a:off x="870000" y="4039883"/>
            <a:ext cx="2384302" cy="307777"/>
          </a:xfrm>
          <a:prstGeom prst="rect">
            <a:avLst/>
          </a:prstGeom>
          <a:solidFill>
            <a:srgbClr val="00B050">
              <a:alpha val="30196"/>
            </a:srgbClr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none" lIns="36000" rIns="36000">
            <a:spAutoFit/>
          </a:bodyPr>
          <a:lstStyle/>
          <a:p>
            <a:r>
              <a:rPr lang="en-US" altLang="ja-JP" sz="1400" dirty="0" smtClean="0"/>
              <a:t>Surface reflectance </a:t>
            </a:r>
            <a:r>
              <a:rPr kumimoji="0" lang="en-US" altLang="ja-JP" sz="1400" i="1" dirty="0" smtClean="0">
                <a:sym typeface="Symbol"/>
              </a:rPr>
              <a:t></a:t>
            </a:r>
            <a:r>
              <a:rPr lang="en-US" altLang="ja-JP" sz="1400" i="1" baseline="-25000" dirty="0" smtClean="0"/>
              <a:t>s</a:t>
            </a:r>
            <a:r>
              <a:rPr lang="en-US" altLang="ja-JP" sz="1400" i="1" dirty="0" smtClean="0"/>
              <a:t> (with BRF)</a:t>
            </a:r>
          </a:p>
        </p:txBody>
      </p:sp>
      <p:sp>
        <p:nvSpPr>
          <p:cNvPr id="99" name="正方形/長方形 91"/>
          <p:cNvSpPr>
            <a:spLocks noChangeArrowheads="1"/>
          </p:cNvSpPr>
          <p:nvPr/>
        </p:nvSpPr>
        <p:spPr bwMode="auto">
          <a:xfrm>
            <a:off x="3145948" y="3565764"/>
            <a:ext cx="1035115" cy="307975"/>
          </a:xfrm>
          <a:prstGeom prst="rect">
            <a:avLst/>
          </a:prstGeom>
          <a:solidFill>
            <a:srgbClr val="7030A0">
              <a:alpha val="39608"/>
            </a:srgbClr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400" dirty="0"/>
              <a:t>cloud mask</a:t>
            </a:r>
            <a:endParaRPr lang="ja-JP" altLang="en-US" sz="1400" dirty="0"/>
          </a:p>
        </p:txBody>
      </p:sp>
      <p:cxnSp>
        <p:nvCxnSpPr>
          <p:cNvPr id="101" name="カギ線コネクタ 100"/>
          <p:cNvCxnSpPr>
            <a:stCxn id="99" idx="2"/>
            <a:endCxn id="98" idx="3"/>
          </p:cNvCxnSpPr>
          <p:nvPr/>
        </p:nvCxnSpPr>
        <p:spPr>
          <a:xfrm rot="5400000">
            <a:off x="3298888" y="3829153"/>
            <a:ext cx="320033" cy="409204"/>
          </a:xfrm>
          <a:prstGeom prst="bentConnector2">
            <a:avLst/>
          </a:prstGeom>
          <a:ln w="28575">
            <a:solidFill>
              <a:srgbClr val="00B050">
                <a:alpha val="69804"/>
              </a:srgbClr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正方形/長方形 125"/>
          <p:cNvSpPr>
            <a:spLocks noChangeArrowheads="1"/>
          </p:cNvSpPr>
          <p:nvPr/>
        </p:nvSpPr>
        <p:spPr bwMode="auto">
          <a:xfrm>
            <a:off x="2868322" y="5092983"/>
            <a:ext cx="1596124" cy="307777"/>
          </a:xfrm>
          <a:prstGeom prst="rect">
            <a:avLst/>
          </a:prstGeom>
          <a:solidFill>
            <a:srgbClr val="0070C0">
              <a:alpha val="30196"/>
            </a:srgbClr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 lIns="72000" rIns="72000">
            <a:spAutoFit/>
          </a:bodyPr>
          <a:lstStyle/>
          <a:p>
            <a:pPr algn="ctr"/>
            <a:r>
              <a:rPr lang="en-US" altLang="ja-JP" sz="1400" dirty="0" smtClean="0"/>
              <a:t>Aerosol </a:t>
            </a:r>
            <a:r>
              <a:rPr lang="en-US" altLang="ja-JP" sz="1400" dirty="0" smtClean="0">
                <a:sym typeface="Symbol"/>
              </a:rPr>
              <a:t> </a:t>
            </a:r>
            <a:r>
              <a:rPr lang="en-US" altLang="ja-JP" sz="1400" dirty="0" smtClean="0"/>
              <a:t>and model</a:t>
            </a:r>
          </a:p>
        </p:txBody>
      </p:sp>
      <p:cxnSp>
        <p:nvCxnSpPr>
          <p:cNvPr id="103" name="カギ線コネクタ 57"/>
          <p:cNvCxnSpPr>
            <a:stCxn id="77" idx="3"/>
            <a:endCxn id="102" idx="1"/>
          </p:cNvCxnSpPr>
          <p:nvPr/>
        </p:nvCxnSpPr>
        <p:spPr>
          <a:xfrm flipV="1">
            <a:off x="1965387" y="5246872"/>
            <a:ext cx="902935" cy="311110"/>
          </a:xfrm>
          <a:prstGeom prst="bentConnector3">
            <a:avLst>
              <a:gd name="adj1" fmla="val 50000"/>
            </a:avLst>
          </a:prstGeom>
          <a:ln w="28575">
            <a:solidFill>
              <a:srgbClr val="FF0000">
                <a:alpha val="69804"/>
              </a:srgbClr>
            </a:solidFill>
            <a:prstDash val="sysDot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カギ線コネクタ 99"/>
          <p:cNvCxnSpPr>
            <a:stCxn id="118" idx="4"/>
            <a:endCxn id="129" idx="0"/>
          </p:cNvCxnSpPr>
          <p:nvPr/>
        </p:nvCxnSpPr>
        <p:spPr>
          <a:xfrm flipH="1">
            <a:off x="2975843" y="4354572"/>
            <a:ext cx="1079" cy="741586"/>
          </a:xfrm>
          <a:prstGeom prst="straightConnector1">
            <a:avLst/>
          </a:prstGeom>
          <a:ln w="28575">
            <a:solidFill>
              <a:srgbClr val="00B050">
                <a:alpha val="69804"/>
              </a:srgbClr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正方形/長方形 161"/>
          <p:cNvSpPr>
            <a:spLocks noChangeArrowheads="1"/>
          </p:cNvSpPr>
          <p:nvPr/>
        </p:nvSpPr>
        <p:spPr bwMode="auto">
          <a:xfrm>
            <a:off x="2868321" y="5742099"/>
            <a:ext cx="1596125" cy="307777"/>
          </a:xfrm>
          <a:prstGeom prst="rect">
            <a:avLst/>
          </a:prstGeom>
          <a:solidFill>
            <a:srgbClr val="00B050">
              <a:alpha val="30196"/>
            </a:srgbClr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1400" dirty="0"/>
              <a:t>Surface </a:t>
            </a:r>
            <a:r>
              <a:rPr lang="en-US" altLang="ja-JP" sz="1400" dirty="0" smtClean="0"/>
              <a:t>reflectance</a:t>
            </a:r>
            <a:endParaRPr lang="ja-JP" altLang="en-US" sz="1400" dirty="0"/>
          </a:p>
        </p:txBody>
      </p:sp>
      <p:cxnSp>
        <p:nvCxnSpPr>
          <p:cNvPr id="106" name="カギ線コネクタ 99"/>
          <p:cNvCxnSpPr>
            <a:stCxn id="102" idx="2"/>
            <a:endCxn id="105" idx="0"/>
          </p:cNvCxnSpPr>
          <p:nvPr/>
        </p:nvCxnSpPr>
        <p:spPr>
          <a:xfrm>
            <a:off x="3666384" y="5400760"/>
            <a:ext cx="0" cy="341339"/>
          </a:xfrm>
          <a:prstGeom prst="straightConnector1">
            <a:avLst/>
          </a:prstGeom>
          <a:ln w="28575">
            <a:solidFill>
              <a:srgbClr val="0070C0">
                <a:alpha val="69804"/>
              </a:srgbClr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カギ線コネクタ 57"/>
          <p:cNvCxnSpPr>
            <a:stCxn id="77" idx="3"/>
            <a:endCxn id="105" idx="1"/>
          </p:cNvCxnSpPr>
          <p:nvPr/>
        </p:nvCxnSpPr>
        <p:spPr>
          <a:xfrm>
            <a:off x="1965387" y="5557982"/>
            <a:ext cx="902934" cy="338006"/>
          </a:xfrm>
          <a:prstGeom prst="bentConnector3">
            <a:avLst>
              <a:gd name="adj1" fmla="val 50000"/>
            </a:avLst>
          </a:prstGeom>
          <a:ln w="28575">
            <a:solidFill>
              <a:srgbClr val="FF0000">
                <a:alpha val="69804"/>
              </a:srgbClr>
            </a:solidFill>
            <a:prstDash val="sysDot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カギ線コネクタ 99"/>
          <p:cNvCxnSpPr>
            <a:stCxn id="92" idx="2"/>
            <a:endCxn id="99" idx="0"/>
          </p:cNvCxnSpPr>
          <p:nvPr/>
        </p:nvCxnSpPr>
        <p:spPr>
          <a:xfrm>
            <a:off x="3660527" y="3088407"/>
            <a:ext cx="2979" cy="477357"/>
          </a:xfrm>
          <a:prstGeom prst="straightConnector1">
            <a:avLst/>
          </a:prstGeom>
          <a:ln w="28575">
            <a:solidFill>
              <a:srgbClr val="0070C0">
                <a:alpha val="69804"/>
              </a:srgbClr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カギ線コネクタ 99"/>
          <p:cNvCxnSpPr>
            <a:stCxn id="99" idx="2"/>
            <a:endCxn id="102" idx="0"/>
          </p:cNvCxnSpPr>
          <p:nvPr/>
        </p:nvCxnSpPr>
        <p:spPr>
          <a:xfrm>
            <a:off x="3663506" y="3873739"/>
            <a:ext cx="2878" cy="1219244"/>
          </a:xfrm>
          <a:prstGeom prst="straightConnector1">
            <a:avLst/>
          </a:prstGeom>
          <a:ln w="28575">
            <a:solidFill>
              <a:srgbClr val="7030A0">
                <a:alpha val="69804"/>
              </a:srgbClr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円/楕円 117"/>
          <p:cNvSpPr/>
          <p:nvPr/>
        </p:nvSpPr>
        <p:spPr>
          <a:xfrm>
            <a:off x="2931917" y="4308535"/>
            <a:ext cx="90010" cy="4603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cxnSp>
        <p:nvCxnSpPr>
          <p:cNvPr id="119" name="カギ線コネクタ 57"/>
          <p:cNvCxnSpPr>
            <a:stCxn id="143" idx="0"/>
            <a:endCxn id="99" idx="1"/>
          </p:cNvCxnSpPr>
          <p:nvPr/>
        </p:nvCxnSpPr>
        <p:spPr>
          <a:xfrm rot="5400000" flipH="1" flipV="1">
            <a:off x="2892304" y="3793933"/>
            <a:ext cx="327825" cy="179464"/>
          </a:xfrm>
          <a:prstGeom prst="bentConnector2">
            <a:avLst/>
          </a:prstGeom>
          <a:ln w="12700">
            <a:solidFill>
              <a:srgbClr val="00B050"/>
            </a:solidFill>
            <a:prstDash val="sysDot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 Box 4"/>
          <p:cNvSpPr txBox="1">
            <a:spLocks noChangeArrowheads="1"/>
          </p:cNvSpPr>
          <p:nvPr/>
        </p:nvSpPr>
        <p:spPr bwMode="auto">
          <a:xfrm>
            <a:off x="1461713" y="4369099"/>
            <a:ext cx="1537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ja-JP" sz="1200" i="1" dirty="0" smtClean="0">
                <a:sym typeface="Symbol"/>
              </a:rPr>
              <a:t>pre assume </a:t>
            </a:r>
            <a:r>
              <a:rPr kumimoji="0" lang="en-US" altLang="ja-JP" sz="1200" i="1" dirty="0" smtClean="0">
                <a:solidFill>
                  <a:srgbClr val="00B050"/>
                </a:solidFill>
                <a:sym typeface="Symbol"/>
              </a:rPr>
              <a:t></a:t>
            </a:r>
            <a:r>
              <a:rPr kumimoji="0" lang="en-US" altLang="ja-JP" sz="1200" i="1" baseline="-25000" dirty="0">
                <a:solidFill>
                  <a:srgbClr val="00B050"/>
                </a:solidFill>
                <a:sym typeface="Symbol" pitchFamily="18" charset="2"/>
              </a:rPr>
              <a:t>s</a:t>
            </a:r>
            <a:r>
              <a:rPr kumimoji="0" lang="en-US" altLang="ja-JP" sz="1200" i="1" dirty="0">
                <a:solidFill>
                  <a:srgbClr val="00B050"/>
                </a:solidFill>
                <a:sym typeface="Symbol" pitchFamily="18" charset="2"/>
              </a:rPr>
              <a:t>(</a:t>
            </a:r>
            <a:r>
              <a:rPr kumimoji="0" lang="en-US" altLang="ja-JP" sz="1200" i="1" dirty="0">
                <a:solidFill>
                  <a:srgbClr val="00B050"/>
                </a:solidFill>
                <a:sym typeface="Symbol"/>
              </a:rPr>
              <a:t></a:t>
            </a:r>
            <a:r>
              <a:rPr kumimoji="0" lang="en-US" altLang="ja-JP" sz="1200" i="1" dirty="0" smtClean="0">
                <a:solidFill>
                  <a:srgbClr val="00B050"/>
                </a:solidFill>
                <a:sym typeface="Symbol"/>
              </a:rPr>
              <a:t>)</a:t>
            </a:r>
            <a:endParaRPr lang="en-US" altLang="ja-JP" sz="1200" i="1" dirty="0" smtClean="0">
              <a:sym typeface="Symbol"/>
            </a:endParaRPr>
          </a:p>
          <a:p>
            <a:pPr>
              <a:defRPr/>
            </a:pPr>
            <a:r>
              <a:rPr lang="en-US" altLang="ja-JP" sz="1200" i="1" dirty="0" smtClean="0">
                <a:solidFill>
                  <a:srgbClr val="00B050"/>
                </a:solidFill>
                <a:sym typeface="Symbol"/>
              </a:rPr>
              <a:t>Land:  </a:t>
            </a:r>
            <a:r>
              <a:rPr lang="en-US" altLang="ja-JP" sz="1200" i="1" dirty="0">
                <a:solidFill>
                  <a:srgbClr val="00B050"/>
                </a:solidFill>
                <a:sym typeface="Symbol"/>
              </a:rPr>
              <a:t>= </a:t>
            </a:r>
            <a:r>
              <a:rPr lang="en-US" altLang="ja-JP" sz="1200" i="1" dirty="0" smtClean="0">
                <a:solidFill>
                  <a:srgbClr val="00B050"/>
                </a:solidFill>
                <a:sym typeface="Symbol"/>
              </a:rPr>
              <a:t>VIS</a:t>
            </a:r>
          </a:p>
          <a:p>
            <a:pPr>
              <a:defRPr/>
            </a:pPr>
            <a:r>
              <a:rPr lang="en-US" altLang="ja-JP" sz="1200" i="1" dirty="0" smtClean="0">
                <a:solidFill>
                  <a:srgbClr val="0070C0"/>
                </a:solidFill>
                <a:sym typeface="Symbol"/>
              </a:rPr>
              <a:t>Ocean:  </a:t>
            </a:r>
            <a:r>
              <a:rPr lang="en-US" altLang="ja-JP" sz="1200" i="1" dirty="0">
                <a:solidFill>
                  <a:srgbClr val="0070C0"/>
                </a:solidFill>
                <a:sym typeface="Symbol"/>
              </a:rPr>
              <a:t>= </a:t>
            </a:r>
            <a:r>
              <a:rPr lang="en-US" altLang="ja-JP" sz="1200" i="1" dirty="0" smtClean="0">
                <a:solidFill>
                  <a:srgbClr val="0070C0"/>
                </a:solidFill>
                <a:sym typeface="Symbol"/>
              </a:rPr>
              <a:t>NIR, SWIR</a:t>
            </a:r>
            <a:endParaRPr lang="en-US" altLang="ja-JP" sz="1200" i="1" dirty="0">
              <a:solidFill>
                <a:srgbClr val="0070C0"/>
              </a:solidFill>
            </a:endParaRPr>
          </a:p>
        </p:txBody>
      </p:sp>
      <p:sp>
        <p:nvSpPr>
          <p:cNvPr id="129" name="円/楕円 128"/>
          <p:cNvSpPr/>
          <p:nvPr/>
        </p:nvSpPr>
        <p:spPr>
          <a:xfrm>
            <a:off x="2946474" y="5096158"/>
            <a:ext cx="58738" cy="6667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132" name="正方形/長方形 131"/>
          <p:cNvSpPr/>
          <p:nvPr/>
        </p:nvSpPr>
        <p:spPr>
          <a:xfrm>
            <a:off x="3720756" y="5350656"/>
            <a:ext cx="8402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kumimoji="0" lang="en-US" altLang="ja-JP" sz="1400" i="1" dirty="0" smtClean="0">
                <a:solidFill>
                  <a:srgbClr val="0070C0"/>
                </a:solidFill>
                <a:sym typeface="Symbol"/>
              </a:rPr>
              <a:t></a:t>
            </a:r>
            <a:r>
              <a:rPr lang="en-US" altLang="ja-JP" sz="1400" i="1" baseline="-25000" dirty="0" smtClean="0">
                <a:solidFill>
                  <a:srgbClr val="0066FF"/>
                </a:solidFill>
                <a:sym typeface="Symbol" pitchFamily="18" charset="2"/>
              </a:rPr>
              <a:t>a</a:t>
            </a:r>
            <a:r>
              <a:rPr lang="en-US" altLang="ja-JP" sz="1400" i="1" dirty="0" smtClean="0">
                <a:solidFill>
                  <a:srgbClr val="0066FF"/>
                </a:solidFill>
                <a:sym typeface="Symbol" pitchFamily="18" charset="2"/>
              </a:rPr>
              <a:t>, t</a:t>
            </a:r>
            <a:r>
              <a:rPr lang="en-US" altLang="ja-JP" sz="1400" i="1" baseline="-25000" dirty="0" smtClean="0">
                <a:solidFill>
                  <a:srgbClr val="0066FF"/>
                </a:solidFill>
                <a:sym typeface="Symbol" pitchFamily="18" charset="2"/>
              </a:rPr>
              <a:t>0</a:t>
            </a:r>
            <a:r>
              <a:rPr lang="en-US" altLang="ja-JP" sz="1400" i="1" dirty="0" smtClean="0">
                <a:solidFill>
                  <a:srgbClr val="0066FF"/>
                </a:solidFill>
                <a:sym typeface="Symbol" pitchFamily="18" charset="2"/>
              </a:rPr>
              <a:t>t</a:t>
            </a:r>
            <a:r>
              <a:rPr lang="en-US" altLang="ja-JP" sz="1400" i="1" baseline="-25000" dirty="0" smtClean="0">
                <a:solidFill>
                  <a:srgbClr val="0066FF"/>
                </a:solidFill>
                <a:sym typeface="Symbol" pitchFamily="18" charset="2"/>
              </a:rPr>
              <a:t>1</a:t>
            </a:r>
            <a:r>
              <a:rPr lang="en-US" altLang="ja-JP" sz="1400" i="1" dirty="0">
                <a:solidFill>
                  <a:srgbClr val="0066FF"/>
                </a:solidFill>
                <a:sym typeface="Symbol" pitchFamily="18" charset="2"/>
              </a:rPr>
              <a:t>, S</a:t>
            </a:r>
            <a:r>
              <a:rPr lang="en-US" altLang="ja-JP" sz="1400" i="1" baseline="-25000" dirty="0">
                <a:solidFill>
                  <a:srgbClr val="0066FF"/>
                </a:solidFill>
                <a:sym typeface="Symbol" pitchFamily="18" charset="2"/>
              </a:rPr>
              <a:t>a</a:t>
            </a:r>
            <a:endParaRPr lang="ja-JP" altLang="en-US" sz="1400" i="1" dirty="0">
              <a:solidFill>
                <a:srgbClr val="0066FF"/>
              </a:solidFill>
            </a:endParaRPr>
          </a:p>
        </p:txBody>
      </p:sp>
      <p:sp>
        <p:nvSpPr>
          <p:cNvPr id="133" name="Text Box 4"/>
          <p:cNvSpPr txBox="1">
            <a:spLocks noChangeArrowheads="1"/>
          </p:cNvSpPr>
          <p:nvPr/>
        </p:nvSpPr>
        <p:spPr bwMode="auto">
          <a:xfrm>
            <a:off x="3749105" y="4663340"/>
            <a:ext cx="7120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1200" i="1" dirty="0" smtClean="0">
                <a:sym typeface="Symbol"/>
              </a:rPr>
              <a:t>Aerosol estimation</a:t>
            </a:r>
          </a:p>
        </p:txBody>
      </p:sp>
      <p:sp>
        <p:nvSpPr>
          <p:cNvPr id="135" name="正方形/長方形 134"/>
          <p:cNvSpPr/>
          <p:nvPr/>
        </p:nvSpPr>
        <p:spPr>
          <a:xfrm>
            <a:off x="3678601" y="3098481"/>
            <a:ext cx="5386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ja-JP" sz="1400" i="1" dirty="0">
                <a:solidFill>
                  <a:prstClr val="black"/>
                </a:solidFill>
              </a:rPr>
              <a:t>t’ </a:t>
            </a:r>
            <a:r>
              <a:rPr kumimoji="0" lang="en-US" altLang="ja-JP" sz="1400" i="1" dirty="0" smtClean="0">
                <a:solidFill>
                  <a:prstClr val="black"/>
                </a:solidFill>
              </a:rPr>
              <a:t>,</a:t>
            </a:r>
            <a:r>
              <a:rPr kumimoji="0" lang="en-US" altLang="ja-JP" sz="1400" i="1" dirty="0">
                <a:solidFill>
                  <a:prstClr val="black"/>
                </a:solidFill>
                <a:sym typeface="Symbol"/>
              </a:rPr>
              <a:t> </a:t>
            </a:r>
            <a:r>
              <a:rPr kumimoji="0" lang="en-US" altLang="ja-JP" sz="1400" i="1" baseline="-25000" dirty="0">
                <a:solidFill>
                  <a:prstClr val="black"/>
                </a:solidFill>
              </a:rPr>
              <a:t>r</a:t>
            </a:r>
            <a:endParaRPr lang="ja-JP" altLang="en-US" dirty="0"/>
          </a:p>
        </p:txBody>
      </p:sp>
      <p:sp>
        <p:nvSpPr>
          <p:cNvPr id="136" name="正方形/長方形 135"/>
          <p:cNvSpPr/>
          <p:nvPr/>
        </p:nvSpPr>
        <p:spPr>
          <a:xfrm>
            <a:off x="3739309" y="6012490"/>
            <a:ext cx="3177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kumimoji="0" lang="en-US" altLang="ja-JP" sz="1400" i="1" dirty="0">
                <a:solidFill>
                  <a:srgbClr val="00B050"/>
                </a:solidFill>
                <a:sym typeface="Symbol"/>
              </a:rPr>
              <a:t></a:t>
            </a:r>
            <a:r>
              <a:rPr kumimoji="0" lang="en-US" altLang="ja-JP" sz="1400" i="1" baseline="-25000" dirty="0">
                <a:solidFill>
                  <a:srgbClr val="00B050"/>
                </a:solidFill>
                <a:sym typeface="Symbol" pitchFamily="18" charset="2"/>
              </a:rPr>
              <a:t>s</a:t>
            </a:r>
            <a:endParaRPr lang="ja-JP" altLang="en-US" sz="1400" dirty="0">
              <a:solidFill>
                <a:prstClr val="black"/>
              </a:solidFill>
            </a:endParaRPr>
          </a:p>
        </p:txBody>
      </p:sp>
      <p:sp>
        <p:nvSpPr>
          <p:cNvPr id="137" name="正方形/長方形 136"/>
          <p:cNvSpPr/>
          <p:nvPr/>
        </p:nvSpPr>
        <p:spPr>
          <a:xfrm>
            <a:off x="3672699" y="1942648"/>
            <a:ext cx="3577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ja-JP" sz="1400" i="1" dirty="0" smtClean="0">
                <a:solidFill>
                  <a:srgbClr val="9933FF"/>
                </a:solidFill>
                <a:sym typeface="Symbol"/>
              </a:rPr>
              <a:t></a:t>
            </a:r>
            <a:r>
              <a:rPr kumimoji="0" lang="en-US" altLang="ja-JP" sz="1400" i="1" baseline="-25000" dirty="0">
                <a:solidFill>
                  <a:srgbClr val="9933FF"/>
                </a:solidFill>
                <a:sym typeface="Symbol"/>
              </a:rPr>
              <a:t>t</a:t>
            </a:r>
            <a:r>
              <a:rPr kumimoji="0" lang="en-US" altLang="ja-JP" sz="1400" i="1" dirty="0" smtClean="0">
                <a:solidFill>
                  <a:prstClr val="black"/>
                </a:solidFill>
              </a:rPr>
              <a:t> </a:t>
            </a:r>
            <a:endParaRPr lang="ja-JP" altLang="en-US" dirty="0"/>
          </a:p>
        </p:txBody>
      </p:sp>
      <p:grpSp>
        <p:nvGrpSpPr>
          <p:cNvPr id="138" name="グループ化 114"/>
          <p:cNvGrpSpPr>
            <a:grpSpLocks/>
          </p:cNvGrpSpPr>
          <p:nvPr/>
        </p:nvGrpSpPr>
        <p:grpSpPr bwMode="auto">
          <a:xfrm>
            <a:off x="5243029" y="978362"/>
            <a:ext cx="3269818" cy="590794"/>
            <a:chOff x="2010709" y="6188346"/>
            <a:chExt cx="3267170" cy="591282"/>
          </a:xfrm>
        </p:grpSpPr>
        <p:sp>
          <p:nvSpPr>
            <p:cNvPr id="139" name="Rectangle 81"/>
            <p:cNvSpPr>
              <a:spLocks noChangeArrowheads="1"/>
            </p:cNvSpPr>
            <p:nvPr/>
          </p:nvSpPr>
          <p:spPr bwMode="auto">
            <a:xfrm>
              <a:off x="2010709" y="6334125"/>
              <a:ext cx="2352181" cy="319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6000" tIns="36000" rIns="36000" bIns="36000">
              <a:spAutoFit/>
            </a:bodyPr>
            <a:lstStyle/>
            <a:p>
              <a:pPr marL="179388" indent="-179388" eaLnBrk="0" hangingPunct="0">
                <a:spcBef>
                  <a:spcPct val="50000"/>
                </a:spcBef>
              </a:pPr>
              <a:r>
                <a:rPr kumimoji="0" lang="en-US" altLang="ja-JP" sz="1600" i="1" dirty="0" smtClean="0">
                  <a:solidFill>
                    <a:srgbClr val="7030A0"/>
                  </a:solidFill>
                  <a:sym typeface="Symbol"/>
                </a:rPr>
                <a:t></a:t>
              </a:r>
              <a:r>
                <a:rPr kumimoji="0" lang="en-US" altLang="ja-JP" sz="1600" i="1" baseline="-25000" dirty="0" smtClean="0">
                  <a:solidFill>
                    <a:srgbClr val="9933FF"/>
                  </a:solidFill>
                </a:rPr>
                <a:t>t</a:t>
              </a:r>
              <a:r>
                <a:rPr kumimoji="0" lang="en-US" altLang="ja-JP" sz="1600" i="1" dirty="0" smtClean="0"/>
                <a:t> </a:t>
              </a:r>
              <a:r>
                <a:rPr kumimoji="0" lang="en-US" altLang="ja-JP" sz="1600" i="1" dirty="0">
                  <a:sym typeface="Symbol" pitchFamily="18" charset="2"/>
                </a:rPr>
                <a:t>/t’</a:t>
              </a:r>
              <a:r>
                <a:rPr kumimoji="0" lang="en-US" altLang="ja-JP" sz="1600" i="1" dirty="0"/>
                <a:t> = </a:t>
              </a:r>
              <a:r>
                <a:rPr kumimoji="0" lang="en-US" altLang="ja-JP" sz="1600" i="1" dirty="0" smtClean="0">
                  <a:solidFill>
                    <a:srgbClr val="0070C0"/>
                  </a:solidFill>
                  <a:sym typeface="Symbol"/>
                </a:rPr>
                <a:t></a:t>
              </a:r>
              <a:r>
                <a:rPr kumimoji="0" lang="en-US" altLang="ja-JP" sz="1600" i="1" baseline="-25000" dirty="0" smtClean="0">
                  <a:solidFill>
                    <a:srgbClr val="0070C0"/>
                  </a:solidFill>
                </a:rPr>
                <a:t>a</a:t>
              </a:r>
              <a:r>
                <a:rPr kumimoji="0" lang="ja-JP" altLang="en-US" sz="1600" i="1" dirty="0" smtClean="0">
                  <a:solidFill>
                    <a:srgbClr val="0066FF"/>
                  </a:solidFill>
                </a:rPr>
                <a:t> </a:t>
              </a:r>
              <a:r>
                <a:rPr kumimoji="0" lang="en-US" altLang="ja-JP" sz="1600" i="1" dirty="0" smtClean="0"/>
                <a:t>+ </a:t>
              </a:r>
              <a:r>
                <a:rPr kumimoji="0" lang="en-US" altLang="ja-JP" sz="1600" i="1" dirty="0" smtClean="0">
                  <a:sym typeface="Symbol"/>
                </a:rPr>
                <a:t></a:t>
              </a:r>
              <a:r>
                <a:rPr kumimoji="0" lang="en-US" altLang="ja-JP" sz="1600" i="1" baseline="-25000" dirty="0" smtClean="0"/>
                <a:t>r </a:t>
              </a:r>
              <a:r>
                <a:rPr kumimoji="0" lang="en-US" altLang="ja-JP" sz="1600" i="1" dirty="0"/>
                <a:t>+ </a:t>
              </a:r>
              <a:r>
                <a:rPr kumimoji="0" lang="en-US" altLang="ja-JP" sz="1600" i="1" dirty="0">
                  <a:solidFill>
                    <a:srgbClr val="0070C0"/>
                  </a:solidFill>
                </a:rPr>
                <a:t>T</a:t>
              </a:r>
              <a:r>
                <a:rPr kumimoji="0" lang="en-US" altLang="ja-JP" sz="1600" i="1" baseline="-25000" dirty="0">
                  <a:solidFill>
                    <a:srgbClr val="0070C0"/>
                  </a:solidFill>
                </a:rPr>
                <a:t>0</a:t>
              </a:r>
              <a:r>
                <a:rPr kumimoji="0" lang="en-US" altLang="ja-JP" sz="1600" i="1" dirty="0">
                  <a:solidFill>
                    <a:srgbClr val="0070C0"/>
                  </a:solidFill>
                </a:rPr>
                <a:t>T</a:t>
              </a:r>
              <a:r>
                <a:rPr kumimoji="0" lang="en-US" altLang="ja-JP" sz="1600" i="1" baseline="-25000" dirty="0">
                  <a:solidFill>
                    <a:srgbClr val="0070C0"/>
                  </a:solidFill>
                  <a:sym typeface="Symbol" pitchFamily="18" charset="2"/>
                </a:rPr>
                <a:t>1</a:t>
              </a:r>
              <a:r>
                <a:rPr kumimoji="0" lang="en-US" altLang="ja-JP" sz="1600" i="1" dirty="0" smtClean="0">
                  <a:sym typeface="Symbol" pitchFamily="18" charset="2"/>
                </a:rPr>
                <a:t></a:t>
              </a:r>
              <a:r>
                <a:rPr kumimoji="0" lang="en-US" altLang="ja-JP" sz="1600" i="1" dirty="0" smtClean="0">
                  <a:solidFill>
                    <a:srgbClr val="00B050"/>
                  </a:solidFill>
                  <a:sym typeface="Symbol"/>
                </a:rPr>
                <a:t></a:t>
              </a:r>
              <a:r>
                <a:rPr kumimoji="0" lang="en-US" altLang="ja-JP" sz="1600" i="1" baseline="-25000" dirty="0">
                  <a:solidFill>
                    <a:srgbClr val="00B050"/>
                  </a:solidFill>
                  <a:sym typeface="Symbol" pitchFamily="18" charset="2"/>
                </a:rPr>
                <a:t>g </a:t>
              </a:r>
              <a:r>
                <a:rPr kumimoji="0" lang="en-US" altLang="ja-JP" sz="1600" i="1" dirty="0" smtClean="0"/>
                <a:t>+</a:t>
              </a:r>
              <a:endParaRPr lang="en-US" altLang="ja-JP" sz="1600" i="1" dirty="0">
                <a:sym typeface="Symbol" pitchFamily="18" charset="2"/>
              </a:endParaRPr>
            </a:p>
          </p:txBody>
        </p:sp>
        <p:sp>
          <p:nvSpPr>
            <p:cNvPr id="140" name="Rectangle 81"/>
            <p:cNvSpPr>
              <a:spLocks noChangeArrowheads="1"/>
            </p:cNvSpPr>
            <p:nvPr/>
          </p:nvSpPr>
          <p:spPr bwMode="auto">
            <a:xfrm>
              <a:off x="4369150" y="6188346"/>
              <a:ext cx="908729" cy="591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6000" tIns="36000" rIns="36000" bIns="36000">
              <a:spAutoFit/>
            </a:bodyPr>
            <a:lstStyle/>
            <a:p>
              <a:pPr marL="179388" indent="-179388" algn="ctr" eaLnBrk="0" hangingPunct="0">
                <a:spcBef>
                  <a:spcPts val="200"/>
                </a:spcBef>
              </a:pPr>
              <a:r>
                <a:rPr kumimoji="0" lang="en-US" altLang="ja-JP" sz="1600" i="1" dirty="0">
                  <a:solidFill>
                    <a:srgbClr val="0070C0"/>
                  </a:solidFill>
                </a:rPr>
                <a:t>t</a:t>
              </a:r>
              <a:r>
                <a:rPr kumimoji="0" lang="en-US" altLang="ja-JP" sz="1600" i="1" baseline="-25000" dirty="0">
                  <a:solidFill>
                    <a:srgbClr val="0070C0"/>
                  </a:solidFill>
                </a:rPr>
                <a:t>0</a:t>
              </a:r>
              <a:r>
                <a:rPr kumimoji="0" lang="en-US" altLang="ja-JP" sz="1600" i="1" dirty="0">
                  <a:solidFill>
                    <a:srgbClr val="0070C0"/>
                  </a:solidFill>
                </a:rPr>
                <a:t>t</a:t>
              </a:r>
              <a:r>
                <a:rPr kumimoji="0" lang="en-US" altLang="ja-JP" sz="1600" i="1" baseline="-25000" dirty="0">
                  <a:solidFill>
                    <a:srgbClr val="0070C0"/>
                  </a:solidFill>
                  <a:sym typeface="Symbol" pitchFamily="18" charset="2"/>
                </a:rPr>
                <a:t>1</a:t>
              </a:r>
              <a:r>
                <a:rPr kumimoji="0" lang="en-US" altLang="ja-JP" sz="1600" i="1" dirty="0">
                  <a:solidFill>
                    <a:srgbClr val="0070C0"/>
                  </a:solidFill>
                  <a:sym typeface="Symbol" pitchFamily="18" charset="2"/>
                </a:rPr>
                <a:t> </a:t>
              </a:r>
              <a:r>
                <a:rPr kumimoji="0" lang="en-US" altLang="ja-JP" sz="1600" i="1" dirty="0">
                  <a:sym typeface="Symbol" pitchFamily="18" charset="2"/>
                </a:rPr>
                <a:t></a:t>
              </a:r>
              <a:r>
                <a:rPr kumimoji="0" lang="ja-JP" altLang="en-US" sz="1600" i="1" dirty="0">
                  <a:sym typeface="Symbol" pitchFamily="18" charset="2"/>
                </a:rPr>
                <a:t> </a:t>
              </a:r>
              <a:r>
                <a:rPr kumimoji="0" lang="en-US" altLang="ja-JP" sz="1600" i="1" dirty="0" smtClean="0">
                  <a:solidFill>
                    <a:srgbClr val="00B050"/>
                  </a:solidFill>
                  <a:sym typeface="Symbol"/>
                </a:rPr>
                <a:t></a:t>
              </a:r>
              <a:r>
                <a:rPr kumimoji="0" lang="en-US" altLang="ja-JP" sz="1600" i="1" baseline="-25000" dirty="0" smtClean="0">
                  <a:solidFill>
                    <a:srgbClr val="00B050"/>
                  </a:solidFill>
                  <a:sym typeface="Symbol" pitchFamily="18" charset="2"/>
                </a:rPr>
                <a:t>s</a:t>
              </a:r>
              <a:r>
                <a:rPr kumimoji="0" lang="en-US" altLang="ja-JP" sz="1600" i="1" baseline="30000" dirty="0" smtClean="0">
                  <a:solidFill>
                    <a:srgbClr val="00B050"/>
                  </a:solidFill>
                  <a:sym typeface="Symbol" pitchFamily="18" charset="2"/>
                </a:rPr>
                <a:t>BRF</a:t>
              </a:r>
              <a:endParaRPr kumimoji="0" lang="en-US" altLang="ja-JP" sz="1600" i="1" baseline="-25000" dirty="0">
                <a:solidFill>
                  <a:srgbClr val="00B050"/>
                </a:solidFill>
                <a:sym typeface="Symbol" pitchFamily="18" charset="2"/>
              </a:endParaRPr>
            </a:p>
            <a:p>
              <a:pPr marL="179388" indent="-179388" algn="ctr" eaLnBrk="0" hangingPunct="0">
                <a:spcBef>
                  <a:spcPts val="200"/>
                </a:spcBef>
              </a:pPr>
              <a:r>
                <a:rPr kumimoji="0" lang="en-US" altLang="ja-JP" sz="1600" i="1" dirty="0">
                  <a:sym typeface="Symbol" pitchFamily="18" charset="2"/>
                </a:rPr>
                <a:t>1  </a:t>
              </a:r>
              <a:r>
                <a:rPr kumimoji="0" lang="en-US" altLang="ja-JP" sz="1600" i="1" dirty="0">
                  <a:solidFill>
                    <a:srgbClr val="0070C0"/>
                  </a:solidFill>
                  <a:sym typeface="Symbol" pitchFamily="18" charset="2"/>
                </a:rPr>
                <a:t>S</a:t>
              </a:r>
              <a:r>
                <a:rPr kumimoji="0" lang="en-US" altLang="ja-JP" sz="1600" i="1" baseline="-25000" dirty="0">
                  <a:solidFill>
                    <a:srgbClr val="0070C0"/>
                  </a:solidFill>
                  <a:sym typeface="Symbol" pitchFamily="18" charset="2"/>
                </a:rPr>
                <a:t>a</a:t>
              </a:r>
              <a:r>
                <a:rPr kumimoji="0" lang="en-US" altLang="ja-JP" sz="1600" i="1" dirty="0">
                  <a:solidFill>
                    <a:srgbClr val="0070C0"/>
                  </a:solidFill>
                  <a:sym typeface="Symbol" pitchFamily="18" charset="2"/>
                </a:rPr>
                <a:t> </a:t>
              </a:r>
              <a:r>
                <a:rPr kumimoji="0" lang="en-US" altLang="ja-JP" sz="1600" i="1" dirty="0">
                  <a:sym typeface="Symbol" pitchFamily="18" charset="2"/>
                </a:rPr>
                <a:t> </a:t>
              </a:r>
              <a:r>
                <a:rPr kumimoji="0" lang="en-US" altLang="ja-JP" sz="1600" i="1" dirty="0" smtClean="0">
                  <a:solidFill>
                    <a:srgbClr val="00B050"/>
                  </a:solidFill>
                  <a:sym typeface="Symbol"/>
                </a:rPr>
                <a:t></a:t>
              </a:r>
              <a:r>
                <a:rPr kumimoji="0" lang="en-US" altLang="ja-JP" sz="1600" i="1" baseline="-25000" dirty="0" smtClean="0">
                  <a:solidFill>
                    <a:srgbClr val="00B050"/>
                  </a:solidFill>
                  <a:sym typeface="Symbol" pitchFamily="18" charset="2"/>
                </a:rPr>
                <a:t>s</a:t>
              </a:r>
              <a:endParaRPr kumimoji="0" lang="en-US" altLang="ja-JP" sz="1600" i="1" baseline="-25000" dirty="0">
                <a:solidFill>
                  <a:srgbClr val="00B050"/>
                </a:solidFill>
                <a:sym typeface="Symbol" pitchFamily="18" charset="2"/>
              </a:endParaRPr>
            </a:p>
          </p:txBody>
        </p:sp>
        <p:cxnSp>
          <p:nvCxnSpPr>
            <p:cNvPr id="141" name="直線コネクタ 140"/>
            <p:cNvCxnSpPr>
              <a:stCxn id="140" idx="1"/>
              <a:endCxn id="140" idx="3"/>
            </p:cNvCxnSpPr>
            <p:nvPr/>
          </p:nvCxnSpPr>
          <p:spPr>
            <a:xfrm>
              <a:off x="4369150" y="6483987"/>
              <a:ext cx="9087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3" name="円/楕円 142"/>
          <p:cNvSpPr/>
          <p:nvPr/>
        </p:nvSpPr>
        <p:spPr>
          <a:xfrm>
            <a:off x="2921479" y="4047577"/>
            <a:ext cx="90010" cy="4603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cxnSp>
        <p:nvCxnSpPr>
          <p:cNvPr id="145" name="カギ線コネクタ 57"/>
          <p:cNvCxnSpPr>
            <a:stCxn id="102" idx="3"/>
            <a:endCxn id="117" idx="1"/>
          </p:cNvCxnSpPr>
          <p:nvPr/>
        </p:nvCxnSpPr>
        <p:spPr>
          <a:xfrm>
            <a:off x="4464446" y="5246872"/>
            <a:ext cx="1571744" cy="709"/>
          </a:xfrm>
          <a:prstGeom prst="curvedConnector3">
            <a:avLst/>
          </a:prstGeom>
          <a:ln w="12700">
            <a:solidFill>
              <a:srgbClr val="FF6600">
                <a:alpha val="69804"/>
              </a:srgb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カギ線コネクタ 57"/>
          <p:cNvCxnSpPr>
            <a:stCxn id="92" idx="3"/>
            <a:endCxn id="124" idx="1"/>
          </p:cNvCxnSpPr>
          <p:nvPr/>
        </p:nvCxnSpPr>
        <p:spPr>
          <a:xfrm>
            <a:off x="4486162" y="2719075"/>
            <a:ext cx="1384849" cy="3286"/>
          </a:xfrm>
          <a:prstGeom prst="curvedConnector3">
            <a:avLst>
              <a:gd name="adj1" fmla="val 50000"/>
            </a:avLst>
          </a:prstGeom>
          <a:ln w="12700">
            <a:solidFill>
              <a:srgbClr val="FF6600">
                <a:alpha val="69804"/>
              </a:srgb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正方形/長方形 152"/>
          <p:cNvSpPr/>
          <p:nvPr/>
        </p:nvSpPr>
        <p:spPr>
          <a:xfrm>
            <a:off x="343809" y="659991"/>
            <a:ext cx="7641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3525" indent="-263525">
              <a:buFont typeface="Wingdings" panose="05000000000000000000" pitchFamily="2" charset="2"/>
              <a:buChar char="ü"/>
            </a:pPr>
            <a:r>
              <a:rPr lang="en-US" altLang="ja-JP" dirty="0" smtClean="0">
                <a:solidFill>
                  <a:srgbClr val="000000"/>
                </a:solidFill>
                <a:ea typeface="Meiryo UI" panose="020B0604030504040204" pitchFamily="50" charset="-128"/>
                <a:cs typeface="Meiryo UI" panose="020B0604030504040204" pitchFamily="50" charset="-128"/>
              </a:rPr>
              <a:t>Inter-band calibration (Bands 4 and 5 are fixed) using Aqua MODIS </a:t>
            </a:r>
            <a:r>
              <a:rPr lang="en-US" altLang="ja-JP" i="1" dirty="0" smtClean="0">
                <a:solidFill>
                  <a:srgbClr val="000000"/>
                </a:solidFill>
                <a:ea typeface="Meiryo UI" panose="020B0604030504040204" pitchFamily="50" charset="-128"/>
                <a:cs typeface="Meiryo UI" panose="020B0604030504040204" pitchFamily="50" charset="-128"/>
              </a:rPr>
              <a:t>R</a:t>
            </a:r>
            <a:r>
              <a:rPr lang="en-US" altLang="ja-JP" i="1" baseline="-25000" dirty="0" smtClean="0">
                <a:solidFill>
                  <a:srgbClr val="000000"/>
                </a:solidFill>
                <a:ea typeface="Meiryo UI" panose="020B0604030504040204" pitchFamily="50" charset="-128"/>
                <a:cs typeface="Meiryo UI" panose="020B0604030504040204" pitchFamily="50" charset="-128"/>
              </a:rPr>
              <a:t>rs</a:t>
            </a:r>
            <a:r>
              <a:rPr lang="en-US" altLang="ja-JP" dirty="0" smtClean="0">
                <a:solidFill>
                  <a:srgbClr val="000000"/>
                </a:solidFill>
                <a:ea typeface="Meiryo UI" panose="020B0604030504040204" pitchFamily="50" charset="-128"/>
                <a:cs typeface="Meiryo UI" panose="020B0604030504040204" pitchFamily="50" charset="-128"/>
              </a:rPr>
              <a:t> in visible</a:t>
            </a:r>
            <a:endParaRPr lang="ja-JP" altLang="en-US" i="1" dirty="0">
              <a:solidFill>
                <a:srgbClr val="000000"/>
              </a:solidFill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54" name="正方形/長方形 153"/>
          <p:cNvSpPr/>
          <p:nvPr/>
        </p:nvSpPr>
        <p:spPr>
          <a:xfrm>
            <a:off x="4359053" y="3092886"/>
            <a:ext cx="1789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 smtClean="0">
                <a:solidFill>
                  <a:srgbClr val="FF6600"/>
                </a:solidFill>
                <a:ea typeface="Meiryo UI" panose="020B0604030504040204" pitchFamily="50" charset="-128"/>
                <a:cs typeface="Meiryo UI" panose="020B0604030504040204" pitchFamily="50" charset="-128"/>
              </a:rPr>
              <a:t>LUTs are consistent with the AC algorithm</a:t>
            </a:r>
            <a:endParaRPr lang="ja-JP" altLang="en-US" sz="1400" i="1" dirty="0">
              <a:solidFill>
                <a:srgbClr val="FF6600"/>
              </a:solidFill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55" name="角丸四角形 154"/>
          <p:cNvSpPr/>
          <p:nvPr/>
        </p:nvSpPr>
        <p:spPr>
          <a:xfrm>
            <a:off x="5373666" y="2006595"/>
            <a:ext cx="3319398" cy="4730776"/>
          </a:xfrm>
          <a:prstGeom prst="roundRect">
            <a:avLst>
              <a:gd name="adj" fmla="val 8920"/>
            </a:avLst>
          </a:prstGeom>
          <a:noFill/>
          <a:ln w="38100">
            <a:solidFill>
              <a:srgbClr val="00B0F0">
                <a:alpha val="3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6" name="正方形/長方形 155"/>
          <p:cNvSpPr/>
          <p:nvPr/>
        </p:nvSpPr>
        <p:spPr>
          <a:xfrm>
            <a:off x="1116048" y="6398363"/>
            <a:ext cx="29023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rgbClr val="FF6600"/>
                </a:solidFill>
                <a:ea typeface="Meiryo UI" panose="020B0604030504040204" pitchFamily="50" charset="-128"/>
                <a:cs typeface="Meiryo UI" panose="020B0604030504040204" pitchFamily="50" charset="-128"/>
              </a:rPr>
              <a:t>Atmospheric correction algorithm</a:t>
            </a:r>
            <a:endParaRPr lang="ja-JP" altLang="en-US" sz="1600" i="1" dirty="0">
              <a:solidFill>
                <a:srgbClr val="FF6600"/>
              </a:solidFill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59" name="正方形/長方形 158"/>
          <p:cNvSpPr/>
          <p:nvPr/>
        </p:nvSpPr>
        <p:spPr>
          <a:xfrm>
            <a:off x="5474820" y="1555000"/>
            <a:ext cx="18181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rgbClr val="00B0F0"/>
                </a:solidFill>
                <a:ea typeface="Meiryo UI" panose="020B0604030504040204" pitchFamily="50" charset="-128"/>
                <a:cs typeface="Meiryo UI" panose="020B0604030504040204" pitchFamily="50" charset="-128"/>
              </a:rPr>
              <a:t>Vicarious calibration</a:t>
            </a:r>
            <a:endParaRPr lang="ja-JP" altLang="en-US" sz="1600" i="1" dirty="0">
              <a:solidFill>
                <a:srgbClr val="00B0F0"/>
              </a:solidFill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1511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925284-6D43-4115-8923-89094293E7D3}" type="slidenum">
              <a:rPr lang="ja-JP" altLang="en-US" smtClean="0"/>
              <a:pPr>
                <a:defRPr/>
              </a:pPr>
              <a:t>16</a:t>
            </a:fld>
            <a:endParaRPr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35013" y="644998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dirty="0">
                <a:solidFill>
                  <a:prstClr val="black"/>
                </a:solidFill>
                <a:ea typeface="ＭＳ Ｐゴシック" charset="-128"/>
              </a:rPr>
              <a:t>Band 1</a:t>
            </a:r>
            <a:endParaRPr lang="ja-JP" altLang="en-US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5" name="正方形/長方形 3"/>
          <p:cNvSpPr>
            <a:spLocks noChangeArrowheads="1"/>
          </p:cNvSpPr>
          <p:nvPr/>
        </p:nvSpPr>
        <p:spPr bwMode="auto">
          <a:xfrm>
            <a:off x="101714" y="109252"/>
            <a:ext cx="76511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rIns="36000">
            <a:spAutoFit/>
          </a:bodyPr>
          <a:lstStyle>
            <a:lvl1pPr marL="273050" indent="-174625" eaLnBrk="0" hangingPunct="0">
              <a:spcBef>
                <a:spcPct val="20000"/>
              </a:spcBef>
              <a:buFont typeface="Arial" charset="0"/>
              <a:buChar char="•"/>
              <a:tabLst>
                <a:tab pos="396875" algn="l"/>
              </a:tabLst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396875" algn="l"/>
              </a:tabLst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396875" algn="l"/>
              </a:tabLst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ts val="400"/>
              </a:spcBef>
              <a:buFontTx/>
              <a:buNone/>
              <a:defRPr/>
            </a:pPr>
            <a:r>
              <a:rPr lang="en-US" altLang="ja-JP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ea typeface="+mn-ea"/>
              </a:rPr>
              <a:t>4. </a:t>
            </a:r>
            <a:r>
              <a:rPr lang="en-US" altLang="ja-JP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ea typeface="+mn-ea"/>
              </a:rPr>
              <a:t>Calibration sensitivity: AHI </a:t>
            </a:r>
            <a:r>
              <a:rPr lang="en-US" altLang="ja-JP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ea typeface="+mn-ea"/>
              </a:rPr>
              <a:t>Cross cal with </a:t>
            </a:r>
            <a:r>
              <a:rPr lang="en-US" altLang="ja-JP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ea typeface="+mn-ea"/>
              </a:rPr>
              <a:t>MODIS </a:t>
            </a:r>
            <a:r>
              <a:rPr lang="en-US" altLang="ja-JP" sz="24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ea typeface="+mn-ea"/>
              </a:rPr>
              <a:t>R</a:t>
            </a:r>
            <a:r>
              <a:rPr lang="en-US" altLang="ja-JP" sz="2400" b="1" i="1" baseline="-250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ea typeface="+mn-ea"/>
              </a:rPr>
              <a:t>rs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486396" y="643908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dirty="0">
                <a:solidFill>
                  <a:prstClr val="black"/>
                </a:solidFill>
                <a:ea typeface="ＭＳ Ｐゴシック" charset="-128"/>
              </a:rPr>
              <a:t>Band 3</a:t>
            </a:r>
            <a:endParaRPr lang="ja-JP" altLang="en-US" dirty="0">
              <a:solidFill>
                <a:prstClr val="black"/>
              </a:solidFill>
              <a:ea typeface="ＭＳ Ｐゴシック" charset="-128"/>
            </a:endParaRPr>
          </a:p>
        </p:txBody>
      </p:sp>
      <p:pic>
        <p:nvPicPr>
          <p:cNvPr id="1027" name="Picture 3" descr="D:\Document_murakami\静止\vical_NC_H08_S2015r1_r2_xy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2308" y="927585"/>
            <a:ext cx="7432063" cy="348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7350366" y="643908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dirty="0">
                <a:solidFill>
                  <a:prstClr val="black"/>
                </a:solidFill>
                <a:ea typeface="ＭＳ Ｐゴシック" charset="-128"/>
              </a:rPr>
              <a:t>Band 6</a:t>
            </a:r>
            <a:endParaRPr lang="ja-JP" altLang="en-US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27571" y="695938"/>
            <a:ext cx="10631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dirty="0">
                <a:solidFill>
                  <a:prstClr val="black"/>
                </a:solidFill>
                <a:ea typeface="ＭＳ Ｐゴシック" charset="-128"/>
              </a:rPr>
              <a:t>Before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dirty="0">
                <a:solidFill>
                  <a:prstClr val="black"/>
                </a:solidFill>
                <a:ea typeface="ＭＳ Ｐゴシック" charset="-128"/>
              </a:rPr>
              <a:t>6/8 04:30</a:t>
            </a:r>
            <a:endParaRPr lang="ja-JP" altLang="en-US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02152" y="2618130"/>
            <a:ext cx="5934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dirty="0">
                <a:solidFill>
                  <a:prstClr val="black"/>
                </a:solidFill>
                <a:ea typeface="ＭＳ Ｐゴシック" charset="-128"/>
              </a:rPr>
              <a:t>after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dirty="0">
                <a:solidFill>
                  <a:prstClr val="black"/>
                </a:solidFill>
                <a:ea typeface="ＭＳ Ｐゴシック" charset="-128"/>
              </a:rPr>
              <a:t>7/7</a:t>
            </a:r>
            <a:endParaRPr lang="ja-JP" altLang="en-US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657162" y="644464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dirty="0">
                <a:solidFill>
                  <a:prstClr val="black"/>
                </a:solidFill>
                <a:ea typeface="ＭＳ Ｐゴシック" charset="-128"/>
              </a:rPr>
              <a:t>Band 2</a:t>
            </a:r>
            <a:endParaRPr lang="ja-JP" altLang="en-US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790633" y="2188644"/>
            <a:ext cx="11721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dirty="0" smtClean="0">
                <a:solidFill>
                  <a:prstClr val="black"/>
                </a:solidFill>
                <a:ea typeface="ＭＳ Ｐゴシック" charset="-128"/>
              </a:rPr>
              <a:t>AHI/sim=0.992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671811" y="2190780"/>
            <a:ext cx="11721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dirty="0" smtClean="0">
                <a:solidFill>
                  <a:prstClr val="black"/>
                </a:solidFill>
                <a:ea typeface="ＭＳ Ｐゴシック" charset="-128"/>
              </a:rPr>
              <a:t>AHI/sim=0.975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797332" y="3942371"/>
            <a:ext cx="11721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dirty="0" smtClean="0">
                <a:solidFill>
                  <a:prstClr val="black"/>
                </a:solidFill>
                <a:ea typeface="ＭＳ Ｐゴシック" charset="-128"/>
              </a:rPr>
              <a:t>AHI/sim=0.997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669965" y="3942371"/>
            <a:ext cx="11721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dirty="0" smtClean="0">
                <a:solidFill>
                  <a:prstClr val="black"/>
                </a:solidFill>
                <a:ea typeface="ＭＳ Ｐゴシック" charset="-128"/>
              </a:rPr>
              <a:t>AHI/sim=0.993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539709" y="2196556"/>
            <a:ext cx="11721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dirty="0" smtClean="0">
                <a:solidFill>
                  <a:prstClr val="black"/>
                </a:solidFill>
                <a:ea typeface="ＭＳ Ｐゴシック" charset="-128"/>
              </a:rPr>
              <a:t>AHI/sim=0.920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556569" y="3955506"/>
            <a:ext cx="11721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dirty="0" smtClean="0">
                <a:solidFill>
                  <a:prstClr val="black"/>
                </a:solidFill>
                <a:ea typeface="ＭＳ Ｐゴシック" charset="-128"/>
              </a:rPr>
              <a:t>AHI/sim=1.006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7420839" y="2200936"/>
            <a:ext cx="11721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dirty="0" smtClean="0">
                <a:solidFill>
                  <a:prstClr val="black"/>
                </a:solidFill>
                <a:ea typeface="ＭＳ Ｐゴシック" charset="-128"/>
              </a:rPr>
              <a:t>AHI/sim=1.071</a:t>
            </a: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7417559" y="3970616"/>
            <a:ext cx="11721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dirty="0" smtClean="0">
                <a:solidFill>
                  <a:prstClr val="black"/>
                </a:solidFill>
                <a:ea typeface="ＭＳ Ｐゴシック" charset="-128"/>
              </a:rPr>
              <a:t>AHI/sim=1.074</a:t>
            </a: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23528" y="5305416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dirty="0">
                <a:solidFill>
                  <a:prstClr val="black"/>
                </a:solidFill>
                <a:ea typeface="ＭＳ Ｐゴシック" charset="-128"/>
              </a:rPr>
              <a:t>Band 2</a:t>
            </a:r>
            <a:endParaRPr lang="ja-JP" altLang="en-US" dirty="0">
              <a:solidFill>
                <a:prstClr val="black"/>
              </a:solidFill>
              <a:ea typeface="ＭＳ Ｐゴシック" charset="-128"/>
            </a:endParaRPr>
          </a:p>
        </p:txBody>
      </p:sp>
      <p:pic>
        <p:nvPicPr>
          <p:cNvPr id="32" name="Picture 2" descr="D:\Document_murakami\静止\dsp_ahi_vical_dat_time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564070"/>
            <a:ext cx="5184576" cy="2223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テキスト ボックス 32"/>
          <p:cNvSpPr txBox="1"/>
          <p:nvPr/>
        </p:nvSpPr>
        <p:spPr>
          <a:xfrm>
            <a:off x="323528" y="4636078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dirty="0">
                <a:solidFill>
                  <a:prstClr val="black"/>
                </a:solidFill>
                <a:ea typeface="ＭＳ Ｐゴシック" charset="-128"/>
              </a:rPr>
              <a:t>Band 1</a:t>
            </a:r>
            <a:endParaRPr lang="ja-JP" altLang="en-US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334161" y="5942855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dirty="0">
                <a:solidFill>
                  <a:prstClr val="black"/>
                </a:solidFill>
                <a:ea typeface="ＭＳ Ｐゴシック" charset="-128"/>
              </a:rPr>
              <a:t>Band 3</a:t>
            </a:r>
            <a:endParaRPr lang="ja-JP" altLang="en-US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6539607" y="5754251"/>
            <a:ext cx="24425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-263525">
              <a:buFont typeface="Wingdings" panose="05000000000000000000" pitchFamily="2" charset="2"/>
              <a:buChar char="ü"/>
            </a:pPr>
            <a:r>
              <a:rPr lang="en-US" altLang="ja-JP" dirty="0" smtClean="0">
                <a:solidFill>
                  <a:srgbClr val="000000"/>
                </a:solidFill>
                <a:ea typeface="Meiryo UI" panose="020B0604030504040204" pitchFamily="50" charset="-128"/>
                <a:cs typeface="Meiryo UI" panose="020B0604030504040204" pitchFamily="50" charset="-128"/>
              </a:rPr>
              <a:t>the results are stable after 8 June 2015.</a:t>
            </a:r>
            <a:endParaRPr lang="ja-JP" altLang="en-US" i="1" dirty="0">
              <a:solidFill>
                <a:srgbClr val="000000"/>
              </a:solidFill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 rot="16200000">
            <a:off x="703414" y="1543233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dirty="0" smtClean="0">
                <a:solidFill>
                  <a:prstClr val="black"/>
                </a:solidFill>
                <a:ea typeface="ＭＳ Ｐゴシック" charset="-128"/>
              </a:rPr>
              <a:t>AHI</a:t>
            </a:r>
            <a:endParaRPr lang="ja-JP" altLang="en-US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 rot="16200000">
            <a:off x="688521" y="326618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dirty="0" smtClean="0">
                <a:solidFill>
                  <a:prstClr val="black"/>
                </a:solidFill>
                <a:ea typeface="ＭＳ Ｐゴシック" charset="-128"/>
              </a:rPr>
              <a:t>AHI</a:t>
            </a:r>
            <a:endParaRPr lang="ja-JP" altLang="en-US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1756429" y="4297719"/>
            <a:ext cx="869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dirty="0" smtClean="0">
                <a:solidFill>
                  <a:prstClr val="black"/>
                </a:solidFill>
                <a:ea typeface="ＭＳ Ｐゴシック" charset="-128"/>
              </a:rPr>
              <a:t>Simulated</a:t>
            </a:r>
            <a:endParaRPr lang="ja-JP" altLang="en-US" sz="1400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3657924" y="4326862"/>
            <a:ext cx="869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dirty="0" smtClean="0">
                <a:solidFill>
                  <a:prstClr val="black"/>
                </a:solidFill>
                <a:ea typeface="ＭＳ Ｐゴシック" charset="-128"/>
              </a:rPr>
              <a:t>Simulated</a:t>
            </a:r>
            <a:endParaRPr lang="ja-JP" altLang="en-US" sz="1400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444763" y="4301098"/>
            <a:ext cx="869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dirty="0" smtClean="0">
                <a:solidFill>
                  <a:prstClr val="black"/>
                </a:solidFill>
                <a:ea typeface="ＭＳ Ｐゴシック" charset="-128"/>
              </a:rPr>
              <a:t>Simulated</a:t>
            </a:r>
            <a:endParaRPr lang="ja-JP" altLang="en-US" sz="1400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7375926" y="4325423"/>
            <a:ext cx="869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dirty="0" smtClean="0">
                <a:solidFill>
                  <a:prstClr val="black"/>
                </a:solidFill>
                <a:ea typeface="ＭＳ Ｐゴシック" charset="-128"/>
              </a:rPr>
              <a:t>Simulated</a:t>
            </a:r>
            <a:endParaRPr lang="ja-JP" altLang="en-US" sz="1400" dirty="0">
              <a:solidFill>
                <a:prstClr val="black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736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925284-6D43-4115-8923-89094293E7D3}" type="slidenum">
              <a:rPr lang="ja-JP" altLang="en-US" smtClean="0"/>
              <a:pPr>
                <a:defRPr/>
              </a:pPr>
              <a:t>17</a:t>
            </a:fld>
            <a:endParaRPr lang="ja-JP" altLang="en-US" dirty="0"/>
          </a:p>
        </p:txBody>
      </p:sp>
      <p:pic>
        <p:nvPicPr>
          <p:cNvPr id="1026" name="Picture 2" descr="D:\Document_murakami\静止\vc_effects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11105" y="1021840"/>
            <a:ext cx="7737435" cy="521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>
            <a:spLocks noChangeArrowheads="1"/>
          </p:cNvSpPr>
          <p:nvPr/>
        </p:nvSpPr>
        <p:spPr bwMode="auto">
          <a:xfrm>
            <a:off x="83007" y="73069"/>
            <a:ext cx="6445419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73050" indent="-174625" eaLnBrk="0" hangingPunct="0">
              <a:spcBef>
                <a:spcPct val="20000"/>
              </a:spcBef>
              <a:buFont typeface="Arial" charset="0"/>
              <a:buChar char="•"/>
              <a:tabLst>
                <a:tab pos="396875" algn="l"/>
              </a:tabLst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396875" algn="l"/>
              </a:tabLst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396875" algn="l"/>
              </a:tabLst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ts val="0"/>
              </a:spcBef>
              <a:buNone/>
              <a:defRPr/>
            </a:pPr>
            <a:r>
              <a:rPr lang="en-US" altLang="ja-JP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ea typeface="+mn-ea"/>
              </a:rPr>
              <a:t>4. Calibration sensitivity: </a:t>
            </a:r>
            <a:endParaRPr lang="en-US" altLang="ja-JP" sz="28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  <a:ea typeface="+mn-ea"/>
            </a:endParaRPr>
          </a:p>
          <a:p>
            <a:pPr marL="469900" lvl="1" indent="0" eaLnBrk="1" hangingPunct="1">
              <a:spcBef>
                <a:spcPts val="0"/>
              </a:spcBef>
              <a:buNone/>
              <a:defRPr/>
            </a:pPr>
            <a:r>
              <a:rPr lang="en-US" altLang="ja-JP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ea typeface="+mn-ea"/>
              </a:rPr>
              <a:t>Effect </a:t>
            </a:r>
            <a:r>
              <a:rPr lang="en-US" altLang="ja-JP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ea typeface="+mn-ea"/>
              </a:rPr>
              <a:t>of the </a:t>
            </a:r>
            <a:r>
              <a:rPr lang="en-US" altLang="ja-JP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ea typeface="+mn-ea"/>
              </a:rPr>
              <a:t>vicarious </a:t>
            </a:r>
            <a:r>
              <a:rPr lang="en-US" altLang="ja-JP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ea typeface="+mn-ea"/>
              </a:rPr>
              <a:t>calibration correction</a:t>
            </a:r>
          </a:p>
        </p:txBody>
      </p:sp>
      <p:sp>
        <p:nvSpPr>
          <p:cNvPr id="7" name="正方形/長方形 6"/>
          <p:cNvSpPr>
            <a:spLocks noChangeArrowheads="1"/>
          </p:cNvSpPr>
          <p:nvPr/>
        </p:nvSpPr>
        <p:spPr bwMode="auto">
          <a:xfrm>
            <a:off x="2488838" y="2750254"/>
            <a:ext cx="6514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73050" indent="-174625" eaLnBrk="0" hangingPunct="0">
              <a:spcBef>
                <a:spcPct val="20000"/>
              </a:spcBef>
              <a:buFont typeface="Arial" charset="0"/>
              <a:buChar char="•"/>
              <a:tabLst>
                <a:tab pos="396875" algn="l"/>
              </a:tabLst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396875" algn="l"/>
              </a:tabLst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396875" algn="l"/>
              </a:tabLst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marL="0" indent="11113">
              <a:spcBef>
                <a:spcPts val="600"/>
              </a:spcBef>
              <a:buFontTx/>
              <a:buNone/>
            </a:pPr>
            <a:r>
              <a:rPr lang="en-US" altLang="ja-JP" sz="1800" b="1" dirty="0" smtClean="0">
                <a:latin typeface="Garamond" pitchFamily="18" charset="0"/>
                <a:ea typeface="HG正楷書体-PRO" pitchFamily="66" charset="-128"/>
              </a:rPr>
              <a:t>Chla</a:t>
            </a:r>
            <a:endParaRPr lang="en-US" altLang="ja-JP" sz="1800" b="1" dirty="0">
              <a:latin typeface="Garamond" pitchFamily="18" charset="0"/>
              <a:ea typeface="HG正楷書体-PRO" pitchFamily="66" charset="-128"/>
            </a:endParaRPr>
          </a:p>
        </p:txBody>
      </p:sp>
      <p:sp>
        <p:nvSpPr>
          <p:cNvPr id="8" name="正方形/長方形 7"/>
          <p:cNvSpPr>
            <a:spLocks noChangeArrowheads="1"/>
          </p:cNvSpPr>
          <p:nvPr/>
        </p:nvSpPr>
        <p:spPr bwMode="auto">
          <a:xfrm>
            <a:off x="2253563" y="5480604"/>
            <a:ext cx="8031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73050" indent="-174625" eaLnBrk="0" hangingPunct="0">
              <a:spcBef>
                <a:spcPct val="20000"/>
              </a:spcBef>
              <a:buFont typeface="Arial" charset="0"/>
              <a:buChar char="•"/>
              <a:tabLst>
                <a:tab pos="396875" algn="l"/>
              </a:tabLst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396875" algn="l"/>
              </a:tabLst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396875" algn="l"/>
              </a:tabLst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marL="0" indent="11113">
              <a:spcBef>
                <a:spcPts val="600"/>
              </a:spcBef>
              <a:buFontTx/>
              <a:buNone/>
            </a:pPr>
            <a:r>
              <a:rPr lang="en-US" altLang="ja-JP" sz="1800" b="1" dirty="0" smtClean="0">
                <a:latin typeface="Garamond" pitchFamily="18" charset="0"/>
                <a:ea typeface="HG正楷書体-PRO" pitchFamily="66" charset="-128"/>
              </a:rPr>
              <a:t>R</a:t>
            </a:r>
            <a:r>
              <a:rPr lang="en-US" altLang="ja-JP" sz="1800" b="1" baseline="-25000" dirty="0" smtClean="0">
                <a:latin typeface="Garamond" pitchFamily="18" charset="0"/>
                <a:ea typeface="HG正楷書体-PRO" pitchFamily="66" charset="-128"/>
              </a:rPr>
              <a:t>rs</a:t>
            </a:r>
            <a:r>
              <a:rPr lang="en-US" altLang="ja-JP" sz="1800" b="1" dirty="0" smtClean="0">
                <a:latin typeface="Garamond" pitchFamily="18" charset="0"/>
                <a:ea typeface="HG正楷書体-PRO" pitchFamily="66" charset="-128"/>
              </a:rPr>
              <a:t>470</a:t>
            </a:r>
            <a:endParaRPr lang="en-US" altLang="ja-JP" sz="1800" b="1" dirty="0">
              <a:latin typeface="Garamond" pitchFamily="18" charset="0"/>
              <a:ea typeface="HG正楷書体-PRO" pitchFamily="66" charset="-128"/>
            </a:endParaRPr>
          </a:p>
        </p:txBody>
      </p:sp>
      <p:sp>
        <p:nvSpPr>
          <p:cNvPr id="9" name="正方形/長方形 8"/>
          <p:cNvSpPr>
            <a:spLocks noChangeArrowheads="1"/>
          </p:cNvSpPr>
          <p:nvPr/>
        </p:nvSpPr>
        <p:spPr bwMode="auto">
          <a:xfrm>
            <a:off x="4822961" y="5457639"/>
            <a:ext cx="7855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73050" indent="-174625" eaLnBrk="0" hangingPunct="0">
              <a:spcBef>
                <a:spcPct val="20000"/>
              </a:spcBef>
              <a:buFont typeface="Arial" charset="0"/>
              <a:buChar char="•"/>
              <a:tabLst>
                <a:tab pos="396875" algn="l"/>
              </a:tabLst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396875" algn="l"/>
              </a:tabLst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396875" algn="l"/>
              </a:tabLst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marL="0" indent="11113">
              <a:spcBef>
                <a:spcPts val="600"/>
              </a:spcBef>
              <a:buFontTx/>
              <a:buNone/>
            </a:pPr>
            <a:r>
              <a:rPr lang="en-US" altLang="ja-JP" sz="1800" b="1" dirty="0" smtClean="0">
                <a:latin typeface="Garamond" pitchFamily="18" charset="0"/>
                <a:ea typeface="HG正楷書体-PRO" pitchFamily="66" charset="-128"/>
              </a:rPr>
              <a:t>R</a:t>
            </a:r>
            <a:r>
              <a:rPr lang="en-US" altLang="ja-JP" sz="1800" b="1" baseline="-25000" dirty="0" smtClean="0">
                <a:latin typeface="Garamond" pitchFamily="18" charset="0"/>
                <a:ea typeface="HG正楷書体-PRO" pitchFamily="66" charset="-128"/>
              </a:rPr>
              <a:t>rs</a:t>
            </a:r>
            <a:r>
              <a:rPr lang="en-US" altLang="ja-JP" sz="1800" b="1" dirty="0" smtClean="0">
                <a:latin typeface="Garamond" pitchFamily="18" charset="0"/>
                <a:ea typeface="HG正楷書体-PRO" pitchFamily="66" charset="-128"/>
              </a:rPr>
              <a:t>510</a:t>
            </a:r>
            <a:endParaRPr lang="en-US" altLang="ja-JP" sz="1800" b="1" dirty="0">
              <a:latin typeface="Garamond" pitchFamily="18" charset="0"/>
              <a:ea typeface="HG正楷書体-PRO" pitchFamily="66" charset="-128"/>
            </a:endParaRPr>
          </a:p>
        </p:txBody>
      </p:sp>
      <p:sp>
        <p:nvSpPr>
          <p:cNvPr id="10" name="正方形/長方形 9"/>
          <p:cNvSpPr>
            <a:spLocks noChangeArrowheads="1"/>
          </p:cNvSpPr>
          <p:nvPr/>
        </p:nvSpPr>
        <p:spPr bwMode="auto">
          <a:xfrm>
            <a:off x="7366632" y="5482691"/>
            <a:ext cx="8031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73050" indent="-174625" eaLnBrk="0" hangingPunct="0">
              <a:spcBef>
                <a:spcPct val="20000"/>
              </a:spcBef>
              <a:buFont typeface="Arial" charset="0"/>
              <a:buChar char="•"/>
              <a:tabLst>
                <a:tab pos="396875" algn="l"/>
              </a:tabLst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396875" algn="l"/>
              </a:tabLst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396875" algn="l"/>
              </a:tabLst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marL="0" indent="11113">
              <a:spcBef>
                <a:spcPts val="600"/>
              </a:spcBef>
              <a:buFontTx/>
              <a:buNone/>
            </a:pPr>
            <a:r>
              <a:rPr lang="en-US" altLang="ja-JP" sz="1800" b="1" dirty="0" smtClean="0">
                <a:latin typeface="Garamond" pitchFamily="18" charset="0"/>
                <a:ea typeface="HG正楷書体-PRO" pitchFamily="66" charset="-128"/>
              </a:rPr>
              <a:t>R</a:t>
            </a:r>
            <a:r>
              <a:rPr lang="en-US" altLang="ja-JP" sz="1800" b="1" baseline="-25000" dirty="0" smtClean="0">
                <a:latin typeface="Garamond" pitchFamily="18" charset="0"/>
                <a:ea typeface="HG正楷書体-PRO" pitchFamily="66" charset="-128"/>
              </a:rPr>
              <a:t>rs</a:t>
            </a:r>
            <a:r>
              <a:rPr lang="en-US" altLang="ja-JP" sz="1800" b="1" dirty="0" smtClean="0">
                <a:latin typeface="Garamond" pitchFamily="18" charset="0"/>
                <a:ea typeface="HG正楷書体-PRO" pitchFamily="66" charset="-128"/>
              </a:rPr>
              <a:t>640</a:t>
            </a:r>
            <a:endParaRPr lang="en-US" altLang="ja-JP" sz="1800" b="1" dirty="0">
              <a:latin typeface="Garamond" pitchFamily="18" charset="0"/>
              <a:ea typeface="HG正楷書体-PRO" pitchFamily="66" charset="-128"/>
            </a:endParaRPr>
          </a:p>
        </p:txBody>
      </p:sp>
      <p:sp>
        <p:nvSpPr>
          <p:cNvPr id="11" name="正方形/長方形 10"/>
          <p:cNvSpPr>
            <a:spLocks noChangeArrowheads="1"/>
          </p:cNvSpPr>
          <p:nvPr/>
        </p:nvSpPr>
        <p:spPr bwMode="auto">
          <a:xfrm>
            <a:off x="4733235" y="2754075"/>
            <a:ext cx="9948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73050" indent="-174625" eaLnBrk="0" hangingPunct="0">
              <a:spcBef>
                <a:spcPct val="20000"/>
              </a:spcBef>
              <a:buFont typeface="Arial" charset="0"/>
              <a:buChar char="•"/>
              <a:tabLst>
                <a:tab pos="396875" algn="l"/>
              </a:tabLst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396875" algn="l"/>
              </a:tabLst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396875" algn="l"/>
              </a:tabLst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marL="0" indent="11113">
              <a:spcBef>
                <a:spcPts val="600"/>
              </a:spcBef>
              <a:buFontTx/>
              <a:buNone/>
            </a:pPr>
            <a:r>
              <a:rPr lang="en-US" altLang="ja-JP" sz="1800" b="1" dirty="0" smtClean="0">
                <a:latin typeface="Garamond" pitchFamily="18" charset="0"/>
                <a:ea typeface="HG正楷書体-PRO" pitchFamily="66" charset="-128"/>
              </a:rPr>
              <a:t>AOT510</a:t>
            </a:r>
            <a:endParaRPr lang="en-US" altLang="ja-JP" sz="1800" b="1" dirty="0">
              <a:latin typeface="Garamond" pitchFamily="18" charset="0"/>
              <a:ea typeface="HG正楷書体-PRO" pitchFamily="66" charset="-128"/>
            </a:endParaRPr>
          </a:p>
        </p:txBody>
      </p:sp>
      <p:sp>
        <p:nvSpPr>
          <p:cNvPr id="12" name="正方形/長方形 11"/>
          <p:cNvSpPr>
            <a:spLocks noChangeArrowheads="1"/>
          </p:cNvSpPr>
          <p:nvPr/>
        </p:nvSpPr>
        <p:spPr bwMode="auto">
          <a:xfrm>
            <a:off x="7692700" y="2754075"/>
            <a:ext cx="512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73050" indent="-174625" eaLnBrk="0" hangingPunct="0">
              <a:spcBef>
                <a:spcPct val="20000"/>
              </a:spcBef>
              <a:buFont typeface="Arial" charset="0"/>
              <a:buChar char="•"/>
              <a:tabLst>
                <a:tab pos="396875" algn="l"/>
              </a:tabLst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396875" algn="l"/>
              </a:tabLst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396875" algn="l"/>
              </a:tabLst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marL="0" indent="11113">
              <a:spcBef>
                <a:spcPts val="600"/>
              </a:spcBef>
              <a:buFontTx/>
              <a:buNone/>
            </a:pPr>
            <a:r>
              <a:rPr lang="en-US" altLang="ja-JP" sz="1800" b="1" dirty="0" smtClean="0">
                <a:latin typeface="Garamond" pitchFamily="18" charset="0"/>
                <a:ea typeface="HG正楷書体-PRO" pitchFamily="66" charset="-128"/>
              </a:rPr>
              <a:t>AE</a:t>
            </a:r>
            <a:endParaRPr lang="en-US" altLang="ja-JP" sz="1800" b="1" dirty="0">
              <a:latin typeface="Garamond" pitchFamily="18" charset="0"/>
              <a:ea typeface="HG正楷書体-PRO" pitchFamily="66" charset="-128"/>
            </a:endParaRPr>
          </a:p>
        </p:txBody>
      </p:sp>
      <p:sp>
        <p:nvSpPr>
          <p:cNvPr id="13" name="正方形/長方形 12"/>
          <p:cNvSpPr>
            <a:spLocks noChangeArrowheads="1"/>
          </p:cNvSpPr>
          <p:nvPr/>
        </p:nvSpPr>
        <p:spPr bwMode="auto">
          <a:xfrm>
            <a:off x="711105" y="6422187"/>
            <a:ext cx="445057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73050" indent="-174625" eaLnBrk="0" hangingPunct="0">
              <a:spcBef>
                <a:spcPct val="20000"/>
              </a:spcBef>
              <a:buFont typeface="Arial" charset="0"/>
              <a:buChar char="•"/>
              <a:tabLst>
                <a:tab pos="396875" algn="l"/>
              </a:tabLst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396875" algn="l"/>
              </a:tabLst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396875" algn="l"/>
              </a:tabLst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altLang="ja-JP" sz="2000" dirty="0" smtClean="0">
                <a:latin typeface="Garamond" pitchFamily="18" charset="0"/>
                <a:ea typeface="HG正楷書体-PRO" pitchFamily="66" charset="-128"/>
              </a:rPr>
              <a:t>Chla needs the accurate gain correction</a:t>
            </a:r>
            <a:endParaRPr lang="en-US" altLang="ja-JP" sz="2000" dirty="0">
              <a:latin typeface="Garamond" pitchFamily="18" charset="0"/>
              <a:ea typeface="HG正楷書体-PRO" pitchFamily="66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968243" y="3325491"/>
            <a:ext cx="13295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dirty="0" smtClean="0">
                <a:solidFill>
                  <a:prstClr val="black"/>
                </a:solidFill>
                <a:ea typeface="ＭＳ Ｐゴシック" charset="-128"/>
              </a:rPr>
              <a:t>AHI w/o corr</a:t>
            </a:r>
            <a:endParaRPr lang="ja-JP" altLang="en-US" sz="1600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551830" y="3327391"/>
            <a:ext cx="13295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dirty="0">
                <a:solidFill>
                  <a:prstClr val="black"/>
                </a:solidFill>
                <a:ea typeface="ＭＳ Ｐゴシック" charset="-128"/>
              </a:rPr>
              <a:t>AHI w/o corr</a:t>
            </a:r>
            <a:endParaRPr lang="ja-JP" altLang="en-US" sz="1600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381212" y="3351222"/>
            <a:ext cx="13295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dirty="0" smtClean="0">
                <a:solidFill>
                  <a:prstClr val="black"/>
                </a:solidFill>
                <a:ea typeface="ＭＳ Ｐゴシック" charset="-128"/>
              </a:rPr>
              <a:t>AHI w/o corr</a:t>
            </a:r>
            <a:endParaRPr lang="ja-JP" altLang="en-US" sz="1600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926220" y="6024613"/>
            <a:ext cx="13295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dirty="0" smtClean="0">
                <a:solidFill>
                  <a:prstClr val="black"/>
                </a:solidFill>
                <a:ea typeface="ＭＳ Ｐゴシック" charset="-128"/>
              </a:rPr>
              <a:t>AHI w/o corr</a:t>
            </a:r>
            <a:endParaRPr lang="ja-JP" altLang="en-US" sz="1600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551829" y="6026513"/>
            <a:ext cx="13295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dirty="0">
                <a:solidFill>
                  <a:prstClr val="black"/>
                </a:solidFill>
                <a:ea typeface="ＭＳ Ｐゴシック" charset="-128"/>
              </a:rPr>
              <a:t>AHI w/o corr</a:t>
            </a:r>
            <a:endParaRPr lang="ja-JP" altLang="en-US" sz="1600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485037" y="6050344"/>
            <a:ext cx="13295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dirty="0" smtClean="0">
                <a:solidFill>
                  <a:prstClr val="black"/>
                </a:solidFill>
                <a:ea typeface="ＭＳ Ｐゴシック" charset="-128"/>
              </a:rPr>
              <a:t>AHI w/o corr</a:t>
            </a:r>
            <a:endParaRPr lang="ja-JP" altLang="en-US" sz="1600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 rot="16200000">
            <a:off x="-100047" y="1914608"/>
            <a:ext cx="13327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dirty="0" smtClean="0">
                <a:solidFill>
                  <a:prstClr val="black"/>
                </a:solidFill>
                <a:ea typeface="ＭＳ Ｐゴシック" charset="-128"/>
              </a:rPr>
              <a:t>AHI with corr</a:t>
            </a:r>
            <a:endParaRPr lang="ja-JP" altLang="en-US" sz="1600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 rot="16200000">
            <a:off x="-138064" y="4647046"/>
            <a:ext cx="13327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dirty="0" smtClean="0">
                <a:solidFill>
                  <a:prstClr val="black"/>
                </a:solidFill>
                <a:ea typeface="ＭＳ Ｐゴシック" charset="-128"/>
              </a:rPr>
              <a:t>AHI with corr</a:t>
            </a:r>
            <a:endParaRPr lang="ja-JP" altLang="en-US" sz="1600" dirty="0">
              <a:solidFill>
                <a:prstClr val="black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899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Documents\静止\H08_20150720_0000_8D_ROC001_chlor_a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651" y="656566"/>
            <a:ext cx="3599286" cy="274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925284-6D43-4115-8923-89094293E7D3}" type="slidenum">
              <a:rPr lang="ja-JP" altLang="en-US" smtClean="0"/>
              <a:pPr>
                <a:defRPr/>
              </a:pPr>
              <a:t>18</a:t>
            </a:fld>
            <a:endParaRPr lang="ja-JP" altLang="en-US" dirty="0"/>
          </a:p>
        </p:txBody>
      </p:sp>
      <p:pic>
        <p:nvPicPr>
          <p:cNvPr id="9218" name="Picture 2" descr="D:\Documents\GSICS\himawari_aero_oc\NC_H08_2015070_27_ARP_AOT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3932" y="699612"/>
            <a:ext cx="2988924" cy="268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正方形/長方形 8"/>
          <p:cNvSpPr>
            <a:spLocks noChangeArrowheads="1"/>
          </p:cNvSpPr>
          <p:nvPr/>
        </p:nvSpPr>
        <p:spPr bwMode="auto">
          <a:xfrm>
            <a:off x="2001893" y="2949092"/>
            <a:ext cx="6514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73050" indent="-174625" eaLnBrk="0" hangingPunct="0">
              <a:spcBef>
                <a:spcPct val="20000"/>
              </a:spcBef>
              <a:buFont typeface="Arial" charset="0"/>
              <a:buChar char="•"/>
              <a:tabLst>
                <a:tab pos="396875" algn="l"/>
              </a:tabLst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396875" algn="l"/>
              </a:tabLst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396875" algn="l"/>
              </a:tabLst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marL="0" indent="11113">
              <a:spcBef>
                <a:spcPts val="600"/>
              </a:spcBef>
              <a:buFontTx/>
              <a:buNone/>
            </a:pPr>
            <a:r>
              <a:rPr lang="en-US" altLang="ja-JP" sz="1800" b="1" dirty="0" smtClean="0">
                <a:latin typeface="Garamond" pitchFamily="18" charset="0"/>
                <a:ea typeface="HG正楷書体-PRO" pitchFamily="66" charset="-128"/>
              </a:rPr>
              <a:t>Chla</a:t>
            </a:r>
            <a:endParaRPr lang="en-US" altLang="ja-JP" sz="1800" b="1" dirty="0">
              <a:latin typeface="Garamond" pitchFamily="18" charset="0"/>
              <a:ea typeface="HG正楷書体-PRO" pitchFamily="66" charset="-128"/>
            </a:endParaRPr>
          </a:p>
        </p:txBody>
      </p:sp>
      <p:sp>
        <p:nvSpPr>
          <p:cNvPr id="10" name="正方形/長方形 9"/>
          <p:cNvSpPr>
            <a:spLocks noChangeArrowheads="1"/>
          </p:cNvSpPr>
          <p:nvPr/>
        </p:nvSpPr>
        <p:spPr bwMode="auto">
          <a:xfrm>
            <a:off x="4743734" y="2972494"/>
            <a:ext cx="9948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73050" indent="-174625" eaLnBrk="0" hangingPunct="0">
              <a:spcBef>
                <a:spcPct val="20000"/>
              </a:spcBef>
              <a:buFont typeface="Arial" charset="0"/>
              <a:buChar char="•"/>
              <a:tabLst>
                <a:tab pos="396875" algn="l"/>
              </a:tabLst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396875" algn="l"/>
              </a:tabLst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396875" algn="l"/>
              </a:tabLst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marL="0" indent="11113">
              <a:spcBef>
                <a:spcPts val="600"/>
              </a:spcBef>
              <a:buFontTx/>
              <a:buNone/>
            </a:pPr>
            <a:r>
              <a:rPr lang="en-US" altLang="ja-JP" sz="1800" b="1" dirty="0" smtClean="0">
                <a:latin typeface="Garamond" pitchFamily="18" charset="0"/>
                <a:ea typeface="HG正楷書体-PRO" pitchFamily="66" charset="-128"/>
              </a:rPr>
              <a:t>AOT510</a:t>
            </a:r>
            <a:endParaRPr lang="en-US" altLang="ja-JP" sz="1800" b="1" dirty="0">
              <a:latin typeface="Garamond" pitchFamily="18" charset="0"/>
              <a:ea typeface="HG正楷書体-PRO" pitchFamily="66" charset="-128"/>
            </a:endParaRPr>
          </a:p>
        </p:txBody>
      </p:sp>
      <p:pic>
        <p:nvPicPr>
          <p:cNvPr id="1026" name="Picture 2" descr="D:\Documents\GSICS\himawari_aero_oc\NC_H08_2015070_27_ARP_AE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6478" y="699612"/>
            <a:ext cx="2948500" cy="266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正方形/長方形 15"/>
          <p:cNvSpPr>
            <a:spLocks noChangeArrowheads="1"/>
          </p:cNvSpPr>
          <p:nvPr/>
        </p:nvSpPr>
        <p:spPr bwMode="auto">
          <a:xfrm>
            <a:off x="6544721" y="2949092"/>
            <a:ext cx="21909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73050" indent="-174625" eaLnBrk="0" hangingPunct="0">
              <a:spcBef>
                <a:spcPct val="20000"/>
              </a:spcBef>
              <a:buFont typeface="Arial" charset="0"/>
              <a:buChar char="•"/>
              <a:tabLst>
                <a:tab pos="396875" algn="l"/>
              </a:tabLst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396875" algn="l"/>
              </a:tabLst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396875" algn="l"/>
              </a:tabLst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marL="0" indent="11113">
              <a:spcBef>
                <a:spcPts val="600"/>
              </a:spcBef>
              <a:buFontTx/>
              <a:buNone/>
            </a:pPr>
            <a:r>
              <a:rPr lang="en-US" altLang="ja-JP" sz="1800" b="1" dirty="0" smtClean="0">
                <a:latin typeface="Garamond" pitchFamily="18" charset="0"/>
                <a:ea typeface="HG正楷書体-PRO" pitchFamily="66" charset="-128"/>
              </a:rPr>
              <a:t>Angstrom Exponent</a:t>
            </a:r>
            <a:endParaRPr lang="en-US" altLang="ja-JP" sz="1800" b="1" dirty="0">
              <a:latin typeface="Garamond" pitchFamily="18" charset="0"/>
              <a:ea typeface="HG正楷書体-PRO" pitchFamily="66" charset="-128"/>
            </a:endParaRPr>
          </a:p>
        </p:txBody>
      </p:sp>
      <p:sp>
        <p:nvSpPr>
          <p:cNvPr id="17" name="正方形/長方形 16"/>
          <p:cNvSpPr>
            <a:spLocks noChangeArrowheads="1"/>
          </p:cNvSpPr>
          <p:nvPr/>
        </p:nvSpPr>
        <p:spPr bwMode="auto">
          <a:xfrm>
            <a:off x="243053" y="6243519"/>
            <a:ext cx="69318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73050" indent="-174625" eaLnBrk="0" hangingPunct="0">
              <a:spcBef>
                <a:spcPct val="20000"/>
              </a:spcBef>
              <a:buFont typeface="Arial" charset="0"/>
              <a:buChar char="•"/>
              <a:tabLst>
                <a:tab pos="396875" algn="l"/>
              </a:tabLst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396875" algn="l"/>
              </a:tabLst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396875" algn="l"/>
              </a:tabLst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altLang="ja-JP" sz="2000" dirty="0" smtClean="0">
                <a:latin typeface="Garamond" pitchFamily="18" charset="0"/>
                <a:ea typeface="HG正楷書体-PRO" pitchFamily="66" charset="-128"/>
              </a:rPr>
              <a:t>Detector gain normalization error is enhanced in some products</a:t>
            </a:r>
            <a:endParaRPr lang="en-US" altLang="ja-JP" sz="2000" dirty="0">
              <a:latin typeface="Garamond" pitchFamily="18" charset="0"/>
              <a:ea typeface="HG正楷書体-PRO" pitchFamily="66" charset="-128"/>
            </a:endParaRPr>
          </a:p>
        </p:txBody>
      </p:sp>
      <p:sp>
        <p:nvSpPr>
          <p:cNvPr id="18" name="正方形/長方形 17"/>
          <p:cNvSpPr>
            <a:spLocks noChangeArrowheads="1"/>
          </p:cNvSpPr>
          <p:nvPr/>
        </p:nvSpPr>
        <p:spPr bwMode="auto">
          <a:xfrm>
            <a:off x="83007" y="73069"/>
            <a:ext cx="69820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73050" indent="-174625" eaLnBrk="0" hangingPunct="0">
              <a:spcBef>
                <a:spcPct val="20000"/>
              </a:spcBef>
              <a:buFont typeface="Arial" charset="0"/>
              <a:buChar char="•"/>
              <a:tabLst>
                <a:tab pos="396875" algn="l"/>
              </a:tabLst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396875" algn="l"/>
              </a:tabLst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396875" algn="l"/>
              </a:tabLst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ts val="0"/>
              </a:spcBef>
              <a:buNone/>
              <a:defRPr/>
            </a:pPr>
            <a:r>
              <a:rPr lang="en-US" altLang="ja-JP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ea typeface="+mn-ea"/>
              </a:rPr>
              <a:t>4. Calibration sensitivity: </a:t>
            </a:r>
            <a:r>
              <a:rPr lang="en-US" altLang="ja-JP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ea typeface="+mn-ea"/>
              </a:rPr>
              <a:t>detector </a:t>
            </a:r>
            <a:r>
              <a:rPr lang="en-US" altLang="ja-JP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ea typeface="+mn-ea"/>
              </a:rPr>
              <a:t>difference</a:t>
            </a:r>
          </a:p>
        </p:txBody>
      </p:sp>
      <p:pic>
        <p:nvPicPr>
          <p:cNvPr id="19" name="Picture 7" descr="D:\Documents\静止\H08_20150720_0000_8D_ROC001_Rw_03.jpg"/>
          <p:cNvPicPr>
            <a:picLocks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012563" y="3408534"/>
            <a:ext cx="3006194" cy="283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D:\Documents\静止\H08_20150720_0000_8D_ROC001_Rw_01.jpg"/>
          <p:cNvPicPr>
            <a:picLocks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5052" y="3396007"/>
            <a:ext cx="2995112" cy="283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D:\Documents\静止\H08_20150720_0000_8D_ROC001_Rw_02.jpg"/>
          <p:cNvPicPr>
            <a:picLocks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012915" y="3408533"/>
            <a:ext cx="3044838" cy="283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正方形/長方形 21"/>
          <p:cNvSpPr>
            <a:spLocks noChangeArrowheads="1"/>
          </p:cNvSpPr>
          <p:nvPr/>
        </p:nvSpPr>
        <p:spPr bwMode="auto">
          <a:xfrm>
            <a:off x="1899924" y="5787648"/>
            <a:ext cx="8031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73050" indent="-174625" eaLnBrk="0" hangingPunct="0">
              <a:spcBef>
                <a:spcPct val="20000"/>
              </a:spcBef>
              <a:buFont typeface="Arial" charset="0"/>
              <a:buChar char="•"/>
              <a:tabLst>
                <a:tab pos="396875" algn="l"/>
              </a:tabLst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396875" algn="l"/>
              </a:tabLst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396875" algn="l"/>
              </a:tabLst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marL="0" indent="11113">
              <a:spcBef>
                <a:spcPts val="600"/>
              </a:spcBef>
              <a:buFontTx/>
              <a:buNone/>
            </a:pPr>
            <a:r>
              <a:rPr lang="en-US" altLang="ja-JP" sz="1800" b="1" dirty="0" smtClean="0">
                <a:latin typeface="Garamond" pitchFamily="18" charset="0"/>
                <a:ea typeface="HG正楷書体-PRO" pitchFamily="66" charset="-128"/>
              </a:rPr>
              <a:t>R</a:t>
            </a:r>
            <a:r>
              <a:rPr lang="en-US" altLang="ja-JP" sz="1800" b="1" baseline="-25000" dirty="0" smtClean="0">
                <a:latin typeface="Garamond" pitchFamily="18" charset="0"/>
                <a:ea typeface="HG正楷書体-PRO" pitchFamily="66" charset="-128"/>
              </a:rPr>
              <a:t>rs</a:t>
            </a:r>
            <a:r>
              <a:rPr lang="en-US" altLang="ja-JP" sz="1800" b="1" dirty="0" smtClean="0">
                <a:latin typeface="Garamond" pitchFamily="18" charset="0"/>
                <a:ea typeface="HG正楷書体-PRO" pitchFamily="66" charset="-128"/>
              </a:rPr>
              <a:t>470</a:t>
            </a:r>
            <a:endParaRPr lang="en-US" altLang="ja-JP" sz="1800" b="1" dirty="0">
              <a:latin typeface="Garamond" pitchFamily="18" charset="0"/>
              <a:ea typeface="HG正楷書体-PRO" pitchFamily="66" charset="-128"/>
            </a:endParaRPr>
          </a:p>
        </p:txBody>
      </p:sp>
      <p:sp>
        <p:nvSpPr>
          <p:cNvPr id="23" name="正方形/長方形 22"/>
          <p:cNvSpPr>
            <a:spLocks noChangeArrowheads="1"/>
          </p:cNvSpPr>
          <p:nvPr/>
        </p:nvSpPr>
        <p:spPr bwMode="auto">
          <a:xfrm>
            <a:off x="4907732" y="5789735"/>
            <a:ext cx="7855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73050" indent="-174625" eaLnBrk="0" hangingPunct="0">
              <a:spcBef>
                <a:spcPct val="20000"/>
              </a:spcBef>
              <a:buFont typeface="Arial" charset="0"/>
              <a:buChar char="•"/>
              <a:tabLst>
                <a:tab pos="396875" algn="l"/>
              </a:tabLst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396875" algn="l"/>
              </a:tabLst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396875" algn="l"/>
              </a:tabLst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marL="0" indent="11113">
              <a:spcBef>
                <a:spcPts val="600"/>
              </a:spcBef>
              <a:buFontTx/>
              <a:buNone/>
            </a:pPr>
            <a:r>
              <a:rPr lang="en-US" altLang="ja-JP" sz="1800" b="1" dirty="0" smtClean="0">
                <a:latin typeface="Garamond" pitchFamily="18" charset="0"/>
                <a:ea typeface="HG正楷書体-PRO" pitchFamily="66" charset="-128"/>
              </a:rPr>
              <a:t>R</a:t>
            </a:r>
            <a:r>
              <a:rPr lang="en-US" altLang="ja-JP" sz="1800" b="1" baseline="-25000" dirty="0" smtClean="0">
                <a:latin typeface="Garamond" pitchFamily="18" charset="0"/>
                <a:ea typeface="HG正楷書体-PRO" pitchFamily="66" charset="-128"/>
              </a:rPr>
              <a:t>rs</a:t>
            </a:r>
            <a:r>
              <a:rPr lang="en-US" altLang="ja-JP" sz="1800" b="1" dirty="0" smtClean="0">
                <a:latin typeface="Garamond" pitchFamily="18" charset="0"/>
                <a:ea typeface="HG正楷書体-PRO" pitchFamily="66" charset="-128"/>
              </a:rPr>
              <a:t>510</a:t>
            </a:r>
            <a:endParaRPr lang="en-US" altLang="ja-JP" sz="1800" b="1" dirty="0">
              <a:latin typeface="Garamond" pitchFamily="18" charset="0"/>
              <a:ea typeface="HG正楷書体-PRO" pitchFamily="66" charset="-128"/>
            </a:endParaRPr>
          </a:p>
        </p:txBody>
      </p:sp>
      <p:sp>
        <p:nvSpPr>
          <p:cNvPr id="24" name="正方形/長方形 23"/>
          <p:cNvSpPr>
            <a:spLocks noChangeArrowheads="1"/>
          </p:cNvSpPr>
          <p:nvPr/>
        </p:nvSpPr>
        <p:spPr bwMode="auto">
          <a:xfrm>
            <a:off x="7902339" y="5789735"/>
            <a:ext cx="8031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73050" indent="-174625" eaLnBrk="0" hangingPunct="0">
              <a:spcBef>
                <a:spcPct val="20000"/>
              </a:spcBef>
              <a:buFont typeface="Arial" charset="0"/>
              <a:buChar char="•"/>
              <a:tabLst>
                <a:tab pos="396875" algn="l"/>
              </a:tabLst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396875" algn="l"/>
              </a:tabLst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396875" algn="l"/>
              </a:tabLst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marL="0" indent="11113">
              <a:spcBef>
                <a:spcPts val="600"/>
              </a:spcBef>
              <a:buFontTx/>
              <a:buNone/>
            </a:pPr>
            <a:r>
              <a:rPr lang="en-US" altLang="ja-JP" sz="1800" b="1" dirty="0" smtClean="0">
                <a:latin typeface="Garamond" pitchFamily="18" charset="0"/>
                <a:ea typeface="HG正楷書体-PRO" pitchFamily="66" charset="-128"/>
              </a:rPr>
              <a:t>R</a:t>
            </a:r>
            <a:r>
              <a:rPr lang="en-US" altLang="ja-JP" sz="1800" b="1" baseline="-25000" dirty="0" smtClean="0">
                <a:latin typeface="Garamond" pitchFamily="18" charset="0"/>
                <a:ea typeface="HG正楷書体-PRO" pitchFamily="66" charset="-128"/>
              </a:rPr>
              <a:t>rs</a:t>
            </a:r>
            <a:r>
              <a:rPr lang="en-US" altLang="ja-JP" sz="1800" b="1" dirty="0" smtClean="0">
                <a:latin typeface="Garamond" pitchFamily="18" charset="0"/>
                <a:ea typeface="HG正楷書体-PRO" pitchFamily="66" charset="-128"/>
              </a:rPr>
              <a:t>640</a:t>
            </a:r>
            <a:endParaRPr lang="en-US" altLang="ja-JP" sz="1800" b="1" dirty="0">
              <a:latin typeface="Garamond" pitchFamily="18" charset="0"/>
              <a:ea typeface="HG正楷書体-PRO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251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925284-6D43-4115-8923-89094293E7D3}" type="slidenum">
              <a:rPr lang="ja-JP" altLang="en-US" smtClean="0"/>
              <a:pPr>
                <a:defRPr/>
              </a:pPr>
              <a:t>19</a:t>
            </a:fld>
            <a:endParaRPr lang="ja-JP" altLang="en-US" dirty="0"/>
          </a:p>
        </p:txBody>
      </p:sp>
      <p:sp>
        <p:nvSpPr>
          <p:cNvPr id="3" name="正方形/長方形 39"/>
          <p:cNvSpPr>
            <a:spLocks noChangeArrowheads="1"/>
          </p:cNvSpPr>
          <p:nvPr/>
        </p:nvSpPr>
        <p:spPr bwMode="auto">
          <a:xfrm>
            <a:off x="215989" y="134091"/>
            <a:ext cx="26213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273050" indent="-174625" eaLnBrk="0" hangingPunct="0">
              <a:spcBef>
                <a:spcPts val="600"/>
              </a:spcBef>
              <a:tabLst>
                <a:tab pos="396875" algn="l"/>
              </a:tabLst>
            </a:pPr>
            <a:r>
              <a:rPr lang="en-US" altLang="ja-JP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5. </a:t>
            </a:r>
            <a:r>
              <a:rPr lang="en-US" altLang="ja-JP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Summary</a:t>
            </a:r>
            <a:endParaRPr lang="ja-JP" altLang="en-US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19455" y="846580"/>
            <a:ext cx="8686550" cy="5647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4638" indent="-274638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solidFill>
                  <a:prstClr val="black"/>
                </a:solidFill>
                <a:ea typeface="HG正楷書体-PRO" panose="03000600000000000000" pitchFamily="66" charset="-128"/>
              </a:rPr>
              <a:t>JAXA </a:t>
            </a:r>
            <a:r>
              <a:rPr lang="en-US" altLang="ja-JP" sz="2400" smtClean="0">
                <a:solidFill>
                  <a:prstClr val="black"/>
                </a:solidFill>
                <a:ea typeface="HG正楷書体-PRO" panose="03000600000000000000" pitchFamily="66" charset="-128"/>
              </a:rPr>
              <a:t>Himawari products, </a:t>
            </a:r>
            <a:r>
              <a:rPr lang="en-US" altLang="ja-JP" sz="2400" smtClean="0">
                <a:solidFill>
                  <a:srgbClr val="000000"/>
                </a:solidFill>
              </a:rPr>
              <a:t>aerosol</a:t>
            </a:r>
            <a:r>
              <a:rPr lang="en-US" altLang="ja-JP" sz="2400" dirty="0" smtClean="0">
                <a:solidFill>
                  <a:srgbClr val="000000"/>
                </a:solidFill>
              </a:rPr>
              <a:t>, SST</a:t>
            </a:r>
            <a:r>
              <a:rPr lang="en-US" altLang="ja-JP" sz="2400" smtClean="0">
                <a:solidFill>
                  <a:srgbClr val="000000"/>
                </a:solidFill>
              </a:rPr>
              <a:t>, ocean </a:t>
            </a:r>
            <a:r>
              <a:rPr lang="en-US" altLang="ja-JP" sz="2400" dirty="0" smtClean="0">
                <a:solidFill>
                  <a:srgbClr val="000000"/>
                </a:solidFill>
              </a:rPr>
              <a:t>color</a:t>
            </a:r>
            <a:r>
              <a:rPr lang="en-US" altLang="ja-JP" sz="2400" smtClean="0">
                <a:solidFill>
                  <a:srgbClr val="000000"/>
                </a:solidFill>
              </a:rPr>
              <a:t>, PAR/SWR.. </a:t>
            </a:r>
            <a:r>
              <a:rPr lang="en-US" altLang="ja-JP" sz="2400" smtClean="0">
                <a:solidFill>
                  <a:prstClr val="black"/>
                </a:solidFill>
                <a:ea typeface="HG正楷書体-PRO" panose="03000600000000000000" pitchFamily="66" charset="-128"/>
              </a:rPr>
              <a:t>are </a:t>
            </a:r>
            <a:r>
              <a:rPr lang="en-US" altLang="ja-JP" sz="2400">
                <a:solidFill>
                  <a:prstClr val="black"/>
                </a:solidFill>
                <a:ea typeface="HG正楷書体-PRO" panose="03000600000000000000" pitchFamily="66" charset="-128"/>
              </a:rPr>
              <a:t>developed by using heritage from JAXA LEO missions (</a:t>
            </a:r>
            <a:r>
              <a:rPr lang="en-US" altLang="ja-JP" sz="2400" smtClean="0">
                <a:solidFill>
                  <a:prstClr val="black"/>
                </a:solidFill>
                <a:ea typeface="HG正楷書体-PRO" panose="03000600000000000000" pitchFamily="66" charset="-128"/>
              </a:rPr>
              <a:t>GCOM-C</a:t>
            </a:r>
            <a:r>
              <a:rPr lang="en-US" altLang="ja-JP" sz="2400">
                <a:solidFill>
                  <a:prstClr val="black"/>
                </a:solidFill>
                <a:ea typeface="HG正楷書体-PRO" panose="03000600000000000000" pitchFamily="66" charset="-128"/>
              </a:rPr>
              <a:t>, EarthCARE</a:t>
            </a:r>
            <a:r>
              <a:rPr lang="en-US" altLang="ja-JP" sz="2400" smtClean="0">
                <a:solidFill>
                  <a:prstClr val="black"/>
                </a:solidFill>
                <a:ea typeface="HG正楷書体-PRO" panose="03000600000000000000" pitchFamily="66" charset="-128"/>
              </a:rPr>
              <a:t>, GOSAT1-2), </a:t>
            </a:r>
            <a:r>
              <a:rPr lang="en-US" altLang="ja-JP" sz="2400">
                <a:solidFill>
                  <a:prstClr val="black"/>
                </a:solidFill>
                <a:ea typeface="HG正楷書体-PRO" panose="03000600000000000000" pitchFamily="66" charset="-128"/>
              </a:rPr>
              <a:t>and will make consistent </a:t>
            </a:r>
            <a:r>
              <a:rPr lang="en-US" altLang="ja-JP" sz="2400" smtClean="0">
                <a:solidFill>
                  <a:prstClr val="black"/>
                </a:solidFill>
                <a:ea typeface="HG正楷書体-PRO" panose="03000600000000000000" pitchFamily="66" charset="-128"/>
              </a:rPr>
              <a:t>products</a:t>
            </a:r>
            <a:endParaRPr lang="en-US" altLang="ja-JP" sz="2400" dirty="0" smtClean="0">
              <a:solidFill>
                <a:prstClr val="black"/>
              </a:solidFill>
              <a:ea typeface="HG正楷書体-PRO" panose="03000600000000000000" pitchFamily="66" charset="-128"/>
            </a:endParaRPr>
          </a:p>
          <a:p>
            <a:pPr marL="274638" indent="-274638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solidFill>
                  <a:prstClr val="black"/>
                </a:solidFill>
                <a:ea typeface="HG正楷書体-PRO" panose="03000600000000000000" pitchFamily="66" charset="-128"/>
              </a:rPr>
              <a:t>Current </a:t>
            </a:r>
            <a:r>
              <a:rPr lang="en-US" altLang="ja-JP" sz="2400" dirty="0">
                <a:solidFill>
                  <a:prstClr val="black"/>
                </a:solidFill>
                <a:ea typeface="HG正楷書体-PRO" panose="03000600000000000000" pitchFamily="66" charset="-128"/>
              </a:rPr>
              <a:t>key </a:t>
            </a:r>
            <a:r>
              <a:rPr lang="en-US" altLang="ja-JP" sz="2400">
                <a:solidFill>
                  <a:prstClr val="black"/>
                </a:solidFill>
                <a:ea typeface="HG正楷書体-PRO" panose="03000600000000000000" pitchFamily="66" charset="-128"/>
              </a:rPr>
              <a:t>targets </a:t>
            </a:r>
            <a:r>
              <a:rPr lang="en-US" altLang="ja-JP" sz="2400" smtClean="0">
                <a:solidFill>
                  <a:prstClr val="black"/>
                </a:solidFill>
                <a:ea typeface="HG正楷書体-PRO" panose="03000600000000000000" pitchFamily="66" charset="-128"/>
              </a:rPr>
              <a:t>of the products are </a:t>
            </a:r>
            <a:r>
              <a:rPr lang="en-US" altLang="ja-JP" sz="2400" dirty="0">
                <a:solidFill>
                  <a:prstClr val="black"/>
                </a:solidFill>
                <a:ea typeface="HG正楷書体-PRO" panose="03000600000000000000" pitchFamily="66" charset="-128"/>
              </a:rPr>
              <a:t>to input aerosol data to the </a:t>
            </a:r>
            <a:r>
              <a:rPr lang="en-US" altLang="ja-JP" sz="2400" dirty="0" smtClean="0">
                <a:solidFill>
                  <a:prstClr val="black"/>
                </a:solidFill>
                <a:ea typeface="HG正楷書体-PRO" panose="03000600000000000000" pitchFamily="66" charset="-128"/>
              </a:rPr>
              <a:t>MRI/JMA </a:t>
            </a:r>
            <a:r>
              <a:rPr lang="en-US" altLang="ja-JP" sz="2400" dirty="0">
                <a:solidFill>
                  <a:prstClr val="black"/>
                </a:solidFill>
                <a:ea typeface="HG正楷書体-PRO" panose="03000600000000000000" pitchFamily="66" charset="-128"/>
              </a:rPr>
              <a:t>aerosol </a:t>
            </a:r>
            <a:r>
              <a:rPr lang="en-US" altLang="ja-JP" sz="2400">
                <a:solidFill>
                  <a:prstClr val="black"/>
                </a:solidFill>
                <a:ea typeface="HG正楷書体-PRO" panose="03000600000000000000" pitchFamily="66" charset="-128"/>
              </a:rPr>
              <a:t>prediction </a:t>
            </a:r>
            <a:r>
              <a:rPr lang="en-US" altLang="ja-JP" sz="2400" smtClean="0">
                <a:solidFill>
                  <a:prstClr val="black"/>
                </a:solidFill>
                <a:ea typeface="HG正楷書体-PRO" panose="03000600000000000000" pitchFamily="66" charset="-128"/>
              </a:rPr>
              <a:t>model (and SST to JAMSTEC regional ocean model)</a:t>
            </a:r>
          </a:p>
          <a:p>
            <a:pPr marL="274638" indent="-274638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ja-JP" sz="2400" u="sng">
                <a:solidFill>
                  <a:srgbClr val="FF6600"/>
                </a:solidFill>
                <a:ea typeface="HG正楷書体-PRO" panose="03000600000000000000" pitchFamily="66" charset="-128"/>
              </a:rPr>
              <a:t>Chla can be derived by AHI</a:t>
            </a:r>
            <a:r>
              <a:rPr lang="en-US" altLang="ja-JP" sz="2400">
                <a:solidFill>
                  <a:prstClr val="black"/>
                </a:solidFill>
                <a:ea typeface="HG正楷書体-PRO" panose="03000600000000000000" pitchFamily="66" charset="-128"/>
              </a:rPr>
              <a:t> by averaging more than six images (1 hour) to reduce </a:t>
            </a:r>
            <a:r>
              <a:rPr lang="en-US" altLang="ja-JP" sz="2400" smtClean="0">
                <a:solidFill>
                  <a:prstClr val="black"/>
                </a:solidFill>
                <a:ea typeface="HG正楷書体-PRO" panose="03000600000000000000" pitchFamily="66" charset="-128"/>
              </a:rPr>
              <a:t>the white noise </a:t>
            </a:r>
            <a:r>
              <a:rPr lang="en-US" altLang="ja-JP" sz="2000" smtClean="0">
                <a:solidFill>
                  <a:prstClr val="black"/>
                </a:solidFill>
                <a:ea typeface="HG正楷書体-PRO" panose="03000600000000000000" pitchFamily="66" charset="-128"/>
              </a:rPr>
              <a:t>(That becomes harder in the winter time..)</a:t>
            </a:r>
            <a:endParaRPr lang="en-US" altLang="ja-JP" sz="2000" dirty="0">
              <a:solidFill>
                <a:prstClr val="black"/>
              </a:solidFill>
              <a:ea typeface="HG正楷書体-PRO" panose="03000600000000000000" pitchFamily="66" charset="-128"/>
            </a:endParaRPr>
          </a:p>
          <a:p>
            <a:pPr marL="274638" indent="-274638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ja-JP" sz="2400" u="sng" smtClean="0">
                <a:solidFill>
                  <a:srgbClr val="FF6600"/>
                </a:solidFill>
                <a:ea typeface="HG正楷書体-PRO" panose="03000600000000000000" pitchFamily="66" charset="-128"/>
              </a:rPr>
              <a:t>AHI </a:t>
            </a:r>
            <a:r>
              <a:rPr lang="en-US" altLang="ja-JP" sz="2400" u="sng">
                <a:solidFill>
                  <a:srgbClr val="FF6600"/>
                </a:solidFill>
                <a:ea typeface="HG正楷書体-PRO" panose="03000600000000000000" pitchFamily="66" charset="-128"/>
              </a:rPr>
              <a:t>data seems to be stable</a:t>
            </a:r>
            <a:r>
              <a:rPr lang="en-US" altLang="ja-JP" sz="2400">
                <a:solidFill>
                  <a:prstClr val="black"/>
                </a:solidFill>
                <a:ea typeface="HG正楷書体-PRO" panose="03000600000000000000" pitchFamily="66" charset="-128"/>
              </a:rPr>
              <a:t>, and aerosol </a:t>
            </a:r>
            <a:r>
              <a:rPr lang="en-US" altLang="ja-JP" sz="2400" smtClean="0">
                <a:solidFill>
                  <a:prstClr val="black"/>
                </a:solidFill>
                <a:ea typeface="HG正楷書体-PRO" panose="03000600000000000000" pitchFamily="66" charset="-128"/>
              </a:rPr>
              <a:t>properties can </a:t>
            </a:r>
            <a:r>
              <a:rPr lang="en-US" altLang="ja-JP" sz="2400">
                <a:solidFill>
                  <a:prstClr val="black"/>
                </a:solidFill>
                <a:ea typeface="HG正楷書体-PRO" panose="03000600000000000000" pitchFamily="66" charset="-128"/>
              </a:rPr>
              <a:t>be derived by using the standard L1B data without the vicarious adjustment</a:t>
            </a:r>
          </a:p>
          <a:p>
            <a:pPr marL="274638" indent="-274638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ja-JP" sz="2400" u="sng" smtClean="0">
                <a:solidFill>
                  <a:srgbClr val="FF6600"/>
                </a:solidFill>
                <a:ea typeface="HG正楷書体-PRO" panose="03000600000000000000" pitchFamily="66" charset="-128"/>
              </a:rPr>
              <a:t>Ocean color (Chla) needs the vicarious adjustment</a:t>
            </a:r>
            <a:r>
              <a:rPr lang="en-US" altLang="ja-JP" sz="2400" smtClean="0">
                <a:solidFill>
                  <a:prstClr val="black"/>
                </a:solidFill>
                <a:ea typeface="HG正楷書体-PRO" panose="03000600000000000000" pitchFamily="66" charset="-128"/>
              </a:rPr>
              <a:t> (~50% bias without the correction)</a:t>
            </a:r>
          </a:p>
          <a:p>
            <a:pPr marL="274638" indent="-274638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ja-JP" sz="2400">
                <a:solidFill>
                  <a:prstClr val="black"/>
                </a:solidFill>
                <a:ea typeface="HG正楷書体-PRO" panose="03000600000000000000" pitchFamily="66" charset="-128"/>
              </a:rPr>
              <a:t>Scan noise appeared in multi-day average image of Ocean color (R</a:t>
            </a:r>
            <a:r>
              <a:rPr lang="en-US" altLang="ja-JP" sz="2400" baseline="-25000">
                <a:solidFill>
                  <a:prstClr val="black"/>
                </a:solidFill>
                <a:ea typeface="HG正楷書体-PRO" panose="03000600000000000000" pitchFamily="66" charset="-128"/>
              </a:rPr>
              <a:t>rs</a:t>
            </a:r>
            <a:r>
              <a:rPr lang="en-US" altLang="ja-JP" sz="2400">
                <a:solidFill>
                  <a:prstClr val="black"/>
                </a:solidFill>
                <a:ea typeface="HG正楷書体-PRO" panose="03000600000000000000" pitchFamily="66" charset="-128"/>
              </a:rPr>
              <a:t>), Chla, AOT and </a:t>
            </a:r>
            <a:r>
              <a:rPr lang="en-US" altLang="ja-JP" sz="2400" smtClean="0">
                <a:solidFill>
                  <a:prstClr val="black"/>
                </a:solidFill>
                <a:ea typeface="HG正楷書体-PRO" panose="03000600000000000000" pitchFamily="66" charset="-128"/>
              </a:rPr>
              <a:t>AE (due to bands 2 and 3)</a:t>
            </a:r>
            <a:endParaRPr lang="ja-JP" altLang="en-US" sz="2400" dirty="0">
              <a:solidFill>
                <a:prstClr val="black"/>
              </a:solidFill>
              <a:ea typeface="HG正楷書体-PRO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46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925284-6D43-4115-8923-89094293E7D3}" type="slidenum">
              <a:rPr lang="ja-JP" altLang="en-US" smtClean="0"/>
              <a:pPr>
                <a:defRPr/>
              </a:pPr>
              <a:t>2</a:t>
            </a:fld>
            <a:endParaRPr lang="ja-JP" altLang="en-US" dirty="0"/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91227217"/>
              </p:ext>
            </p:extLst>
          </p:nvPr>
        </p:nvGraphicFramePr>
        <p:xfrm>
          <a:off x="341530" y="843622"/>
          <a:ext cx="8487510" cy="4075867"/>
        </p:xfrm>
        <a:graphic>
          <a:graphicData uri="http://schemas.openxmlformats.org/drawingml/2006/table">
            <a:tbl>
              <a:tblPr/>
              <a:tblGrid>
                <a:gridCol w="664310"/>
                <a:gridCol w="1286423"/>
                <a:gridCol w="4033381"/>
                <a:gridCol w="1367243"/>
                <a:gridCol w="1136153"/>
              </a:tblGrid>
              <a:tr h="427274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HGｺﾞｼｯｸE" panose="020B0909000000000000" pitchFamily="49" charset="-128"/>
                        </a:rPr>
                        <a:t>JAXA</a:t>
                      </a:r>
                      <a:r>
                        <a:rPr lang="ja-JP" altLang="en-US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HGｺﾞｼｯｸE" panose="020B0909000000000000" pitchFamily="49" charset="-128"/>
                        </a:rPr>
                        <a:t> </a:t>
                      </a:r>
                      <a:r>
                        <a:rPr lang="en-US" altLang="ja-JP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HGｺﾞｼｯｸE" panose="020B0909000000000000" pitchFamily="49" charset="-128"/>
                        </a:rPr>
                        <a:t>Himawari-8 products (planned)</a:t>
                      </a:r>
                      <a:endParaRPr lang="ja-JP" alt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ea typeface="HGｺﾞｼｯｸE" panose="020B0909000000000000" pitchFamily="49" charset="-128"/>
                      </a:endParaRPr>
                    </a:p>
                  </a:txBody>
                  <a:tcPr marL="9524" marR="9524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3600" b="1" i="0" u="none" strike="noStrike" dirty="0">
                        <a:solidFill>
                          <a:schemeClr val="bg1"/>
                        </a:solidFill>
                        <a:effectLst/>
                        <a:latin typeface="HGS明朝E" panose="02020900000000000000" pitchFamily="18" charset="-128"/>
                        <a:ea typeface="HGS明朝E" panose="02020900000000000000" pitchFamily="18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3600" b="1" i="0" u="none" strike="noStrike" dirty="0">
                        <a:solidFill>
                          <a:schemeClr val="bg1"/>
                        </a:solidFill>
                        <a:effectLst/>
                        <a:latin typeface="HGS明朝E" panose="02020900000000000000" pitchFamily="18" charset="-128"/>
                        <a:ea typeface="HGS明朝E" panose="02020900000000000000" pitchFamily="18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2800" b="1" i="0" u="none" strike="noStrike" dirty="0">
                        <a:solidFill>
                          <a:schemeClr val="bg1"/>
                        </a:solidFill>
                        <a:effectLst/>
                        <a:latin typeface="HGｺﾞｼｯｸE" panose="020B0909000000000000" pitchFamily="49" charset="-128"/>
                        <a:ea typeface="HGｺﾞｼｯｸE" panose="020B0909000000000000" pitchFamily="49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7488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GｺﾞｼｯｸE" panose="020B0909000000000000" pitchFamily="49" charset="-128"/>
                        </a:rPr>
                        <a:t>Level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HGｺﾞｼｯｸE" panose="020B0909000000000000" pitchFamily="49" charset="-128"/>
                      </a:endParaRPr>
                    </a:p>
                  </a:txBody>
                  <a:tcPr marL="9524" marR="9524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GｺﾞｼｯｸE" panose="020B0909000000000000" pitchFamily="49" charset="-128"/>
                        </a:rPr>
                        <a:t>Product name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HGｺﾞｼｯｸE" panose="020B0909000000000000" pitchFamily="49" charset="-128"/>
                      </a:endParaRP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ja-JP" alt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HGS明朝E" panose="02020900000000000000" pitchFamily="18" charset="-128"/>
                        <a:ea typeface="HGS明朝E" panose="02020900000000000000" pitchFamily="18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114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GｺﾞｼｯｸE" panose="020B0909000000000000" pitchFamily="49" charset="-128"/>
                        </a:rPr>
                        <a:t>Grid size</a:t>
                      </a:r>
                      <a:endParaRPr lang="ja-JP" altLang="en-US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HGｺﾞｼｯｸE" panose="020B0909000000000000" pitchFamily="49" charset="-128"/>
                      </a:endParaRP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114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GｺﾞｼｯｸE" panose="020B0909000000000000" pitchFamily="49" charset="-128"/>
                        </a:rPr>
                        <a:t>Format</a:t>
                      </a:r>
                      <a:endParaRPr lang="ja-JP" altLang="en-US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HGｺﾞｼｯｸE" panose="020B0909000000000000" pitchFamily="49" charset="-128"/>
                      </a:endParaRP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244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GｺﾞｼｯｸE" panose="020B0909000000000000" pitchFamily="49" charset="-128"/>
                        </a:rPr>
                        <a:t>L1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HGｺﾞｼｯｸE" panose="020B0909000000000000" pitchFamily="49" charset="-128"/>
                      </a:endParaRPr>
                    </a:p>
                  </a:txBody>
                  <a:tcPr marL="9524" marR="9524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4114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GｺﾞｼｯｸE" panose="020B0909000000000000" pitchFamily="49" charset="-128"/>
                        </a:rPr>
                        <a:t>Reflectance</a:t>
                      </a:r>
                      <a:r>
                        <a:rPr lang="ja-JP" alt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GｺﾞｼｯｸE" panose="020B0909000000000000" pitchFamily="49" charset="-128"/>
                        </a:rPr>
                        <a:t> </a:t>
                      </a:r>
                      <a:r>
                        <a:rPr lang="en-US" altLang="ja-JP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GｺﾞｼｯｸE" panose="020B0909000000000000" pitchFamily="49" charset="-128"/>
                        </a:rPr>
                        <a:t>(6 bands)</a:t>
                      </a:r>
                      <a:endParaRPr lang="en-US" altLang="ja-JP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HGｺﾞｼｯｸE" panose="020B0909000000000000" pitchFamily="49" charset="-128"/>
                      </a:endParaRPr>
                    </a:p>
                    <a:p>
                      <a:pPr algn="l" fontAlgn="ctr"/>
                      <a:r>
                        <a:rPr lang="en-US" altLang="ja-JP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GｺﾞｼｯｸE" panose="020B0909000000000000" pitchFamily="49" charset="-128"/>
                        </a:rPr>
                        <a:t>Brightness temperature</a:t>
                      </a:r>
                      <a:r>
                        <a:rPr lang="ja-JP" alt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GｺﾞｼｯｸE" panose="020B0909000000000000" pitchFamily="49" charset="-128"/>
                        </a:rPr>
                        <a:t> </a:t>
                      </a:r>
                      <a:r>
                        <a:rPr lang="en-US" altLang="ja-JP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GｺﾞｼｯｸE" panose="020B0909000000000000" pitchFamily="49" charset="-128"/>
                        </a:rPr>
                        <a:t>(10 bands)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HGｺﾞｼｯｸE" panose="020B0909000000000000" pitchFamily="49" charset="-128"/>
                      </a:endParaRP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4114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E" panose="020B0909000000000000" pitchFamily="49" charset="-128"/>
                        <a:ea typeface="HGｺﾞｼｯｸE" panose="020B0909000000000000" pitchFamily="49" charset="-128"/>
                      </a:endParaRPr>
                    </a:p>
                  </a:txBody>
                  <a:tcPr marL="9524" marR="9524" marT="952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GｺﾞｼｯｸE" panose="020B0909000000000000" pitchFamily="49" charset="-128"/>
                        </a:rPr>
                        <a:t>0.02</a:t>
                      </a:r>
                      <a:r>
                        <a:rPr lang="en-US" altLang="ja-JP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GｺﾞｼｯｸE" panose="020B0909000000000000" pitchFamily="49" charset="-128"/>
                          <a:sym typeface="Symbol"/>
                        </a:rPr>
                        <a:t></a:t>
                      </a:r>
                      <a:r>
                        <a:rPr lang="en-US" altLang="ja-JP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GｺﾞｼｯｸE" panose="020B0909000000000000" pitchFamily="49" charset="-128"/>
                        </a:rPr>
                        <a:t>~0.05</a:t>
                      </a:r>
                      <a:r>
                        <a:rPr lang="en-US" altLang="ja-JP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GｺﾞｼｯｸE" panose="020B0909000000000000" pitchFamily="49" charset="-128"/>
                          <a:sym typeface="Symbol"/>
                        </a:rPr>
                        <a:t></a:t>
                      </a:r>
                      <a:endParaRPr lang="en-US" altLang="ja-JP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HGｺﾞｼｯｸE" panose="020B0909000000000000" pitchFamily="49" charset="-128"/>
                      </a:endParaRPr>
                    </a:p>
                    <a:p>
                      <a:pPr algn="ctr" fontAlgn="ctr"/>
                      <a:r>
                        <a:rPr lang="en-US" altLang="ja-JP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GｺﾞｼｯｸE" panose="020B0909000000000000" pitchFamily="49" charset="-128"/>
                        </a:rPr>
                        <a:t>Equal</a:t>
                      </a:r>
                      <a:r>
                        <a:rPr lang="en-US" altLang="ja-JP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GｺﾞｼｯｸE" panose="020B0909000000000000" pitchFamily="49" charset="-128"/>
                        </a:rPr>
                        <a:t> lat-lon grid </a:t>
                      </a:r>
                    </a:p>
                    <a:p>
                      <a:pPr algn="ctr" fontAlgn="ctr"/>
                      <a:r>
                        <a:rPr lang="en-US" altLang="ja-JP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GｺﾞｼｯｸE" panose="020B0909000000000000" pitchFamily="49" charset="-128"/>
                        </a:rPr>
                        <a:t>(Full disk)</a:t>
                      </a:r>
                    </a:p>
                    <a:p>
                      <a:pPr algn="ctr" fontAlgn="ctr"/>
                      <a:endParaRPr lang="en-US" altLang="ja-JP" sz="20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HGｺﾞｼｯｸE" panose="020B0909000000000000" pitchFamily="49" charset="-128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GｺﾞｼｯｸE" panose="020B0909000000000000" pitchFamily="49" charset="-128"/>
                        </a:rPr>
                        <a:t>0.01</a:t>
                      </a:r>
                      <a:r>
                        <a:rPr lang="en-US" altLang="ja-JP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GｺﾞｼｯｸE" panose="020B0909000000000000" pitchFamily="49" charset="-128"/>
                          <a:sym typeface="Symbol"/>
                        </a:rPr>
                        <a:t></a:t>
                      </a:r>
                      <a:r>
                        <a:rPr lang="en-US" altLang="ja-JP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GｺﾞｼｯｸE" panose="020B0909000000000000" pitchFamily="49" charset="-128"/>
                        </a:rPr>
                        <a:t> (around Japan)</a:t>
                      </a:r>
                      <a:endParaRPr lang="en-US" altLang="ja-JP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HGｺﾞｼｯｸE" panose="020B0909000000000000" pitchFamily="49" charset="-128"/>
                      </a:endParaRP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GｺﾞｼｯｸE" panose="020B0909000000000000" pitchFamily="49" charset="-128"/>
                        </a:rPr>
                        <a:t>NetCDF4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HGｺﾞｼｯｸE" panose="020B0909000000000000" pitchFamily="49" charset="-128"/>
                      </a:endParaRP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534812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GｺﾞｼｯｸE" panose="020B0909000000000000" pitchFamily="49" charset="-128"/>
                        </a:rPr>
                        <a:t>L2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HGｺﾞｼｯｸE" panose="020B0909000000000000" pitchFamily="49" charset="-128"/>
                      </a:endParaRPr>
                    </a:p>
                  </a:txBody>
                  <a:tcPr marL="9524" marR="9524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GｺﾞｼｯｸE" panose="020B0909000000000000" pitchFamily="49" charset="-128"/>
                        </a:rPr>
                        <a:t>Atmosphere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HGｺﾞｼｯｸE" panose="020B0909000000000000" pitchFamily="49" charset="-128"/>
                      </a:endParaRP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000" b="1" i="0" u="sng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HGｺﾞｼｯｸE" panose="020B0909000000000000" pitchFamily="49" charset="-128"/>
                        </a:rPr>
                        <a:t>Aerosol optical thickness</a:t>
                      </a:r>
                      <a:r>
                        <a:rPr lang="en-US" altLang="ja-JP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HGｺﾞｼｯｸE" panose="020B0909000000000000" pitchFamily="49" charset="-128"/>
                        </a:rPr>
                        <a:t>,</a:t>
                      </a:r>
                      <a:r>
                        <a:rPr lang="en-US" altLang="ja-JP" sz="20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HGｺﾞｼｯｸE" panose="020B0909000000000000" pitchFamily="49" charset="-128"/>
                        </a:rPr>
                        <a:t> </a:t>
                      </a:r>
                      <a:r>
                        <a:rPr lang="en-US" altLang="ja-JP" sz="2000" b="1" i="0" u="sng" strike="noStrike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HGｺﾞｼｯｸE" panose="020B0909000000000000" pitchFamily="49" charset="-128"/>
                        </a:rPr>
                        <a:t>Angstrom exponent</a:t>
                      </a:r>
                      <a:r>
                        <a:rPr lang="en-US" altLang="ja-JP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GｺﾞｼｯｸE" panose="020B0909000000000000" pitchFamily="49" charset="-128"/>
                        </a:rPr>
                        <a:t>, cloud properties</a:t>
                      </a:r>
                      <a:endParaRPr lang="en-US" altLang="ja-JP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HGｺﾞｼｯｸE" panose="020B0909000000000000" pitchFamily="49" charset="-128"/>
                      </a:endParaRPr>
                    </a:p>
                  </a:txBody>
                  <a:tcPr marL="9524" marR="9524" marT="952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ja-JP" alt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HGS明朝E" panose="02020900000000000000" pitchFamily="18" charset="-128"/>
                        <a:ea typeface="HGS明朝E" panose="02020900000000000000" pitchFamily="18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ja-JP" alt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HGS明朝E" panose="02020900000000000000" pitchFamily="18" charset="-128"/>
                        <a:ea typeface="HGS明朝E" panose="02020900000000000000" pitchFamily="18" charset="-128"/>
                      </a:endParaRPr>
                    </a:p>
                  </a:txBody>
                  <a:tcPr marL="9525" marR="9525" marT="9525" marB="0" anchor="ctr"/>
                </a:tc>
              </a:tr>
              <a:tr h="466727">
                <a:tc vMerge="1">
                  <a:txBody>
                    <a:bodyPr/>
                    <a:lstStyle/>
                    <a:p>
                      <a:pPr algn="ctr" fontAlgn="ctr"/>
                      <a:endParaRPr lang="ja-JP" alt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HGS明朝E" panose="02020900000000000000" pitchFamily="18" charset="-128"/>
                        <a:ea typeface="HGS明朝E" panose="02020900000000000000" pitchFamily="18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GｺﾞｼｯｸE" panose="020B0909000000000000" pitchFamily="49" charset="-128"/>
                        </a:rPr>
                        <a:t>Ocean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HGｺﾞｼｯｸE" panose="020B0909000000000000" pitchFamily="49" charset="-128"/>
                      </a:endParaRP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0" i="0" u="sng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HGｺﾞｼｯｸE" panose="020B0909000000000000" pitchFamily="49" charset="-128"/>
                        </a:rPr>
                        <a:t>Sea surface temperature</a:t>
                      </a:r>
                      <a:endParaRPr lang="zh-CN" altLang="en-US" sz="2000" b="0" i="0" u="sng" strike="noStrike" dirty="0" smtClean="0">
                        <a:solidFill>
                          <a:srgbClr val="0070C0"/>
                        </a:solidFill>
                        <a:effectLst/>
                        <a:latin typeface="+mn-lt"/>
                        <a:ea typeface="HGｺﾞｼｯｸE" panose="020B0909000000000000" pitchFamily="49" charset="-128"/>
                      </a:endParaRPr>
                    </a:p>
                    <a:p>
                      <a:pPr algn="l" fontAlgn="ctr"/>
                      <a:r>
                        <a:rPr lang="en-US" sz="2000" b="1" i="0" u="sng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HGｺﾞｼｯｸE" panose="020B0909000000000000" pitchFamily="49" charset="-128"/>
                        </a:rPr>
                        <a:t>Ocean color</a:t>
                      </a:r>
                      <a:r>
                        <a:rPr lang="ja-JP" altLang="en-US" sz="2000" b="1" i="0" u="sng" strike="noStrike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HGｺﾞｼｯｸE" panose="020B0909000000000000" pitchFamily="49" charset="-128"/>
                        </a:rPr>
                        <a:t> </a:t>
                      </a:r>
                      <a:r>
                        <a:rPr lang="en-US" altLang="ja-JP" sz="2000" b="0" i="0" u="sng" strike="noStrike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HGｺﾞｼｯｸE" panose="020B0909000000000000" pitchFamily="49" charset="-128"/>
                        </a:rPr>
                        <a:t>(Rw, Chla..)*</a:t>
                      </a:r>
                      <a:endParaRPr lang="en-US" sz="2000" b="0" i="0" u="sng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HGｺﾞｼｯｸE" panose="020B0909000000000000" pitchFamily="49" charset="-128"/>
                      </a:endParaRPr>
                    </a:p>
                  </a:txBody>
                  <a:tcPr marL="9524" marR="9524" marT="952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zh-CN" alt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HGS明朝E" panose="02020900000000000000" pitchFamily="18" charset="-128"/>
                        <a:ea typeface="HGS明朝E" panose="02020900000000000000" pitchFamily="18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zh-CN" alt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HGS明朝E" panose="02020900000000000000" pitchFamily="18" charset="-128"/>
                        <a:ea typeface="HGS明朝E" panose="02020900000000000000" pitchFamily="18" charset="-128"/>
                      </a:endParaRPr>
                    </a:p>
                  </a:txBody>
                  <a:tcPr marL="9525" marR="9525" marT="9525" marB="0" anchor="ctr"/>
                </a:tc>
              </a:tr>
              <a:tr h="46196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GｺﾞｼｯｸE" panose="020B0909000000000000" pitchFamily="49" charset="-128"/>
                        </a:rPr>
                        <a:t>Land</a:t>
                      </a:r>
                      <a:endParaRPr lang="ja-JP" altLang="en-US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HGｺﾞｼｯｸE" panose="020B0909000000000000" pitchFamily="49" charset="-128"/>
                      </a:endParaRP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GｺﾞｼｯｸE" panose="020B0909000000000000" pitchFamily="49" charset="-128"/>
                        </a:rPr>
                        <a:t>Fire detection, Vegetation</a:t>
                      </a:r>
                      <a:r>
                        <a:rPr lang="en-US" altLang="ja-JP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GｺﾞｼｯｸE" panose="020B0909000000000000" pitchFamily="49" charset="-128"/>
                        </a:rPr>
                        <a:t> index,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GｺﾞｼｯｸE" panose="020B0909000000000000" pitchFamily="49" charset="-128"/>
                        </a:rPr>
                        <a:t>Snow cover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HGｺﾞｼｯｸE" panose="020B0909000000000000" pitchFamily="49" charset="-128"/>
                      </a:endParaRPr>
                    </a:p>
                  </a:txBody>
                  <a:tcPr marL="9524" marR="9524" marT="952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428879">
                <a:tc vMerge="1">
                  <a:txBody>
                    <a:bodyPr/>
                    <a:lstStyle/>
                    <a:p>
                      <a:pPr algn="ctr" fontAlgn="ctr"/>
                      <a:endParaRPr lang="ja-JP" alt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HGS明朝E" panose="02020900000000000000" pitchFamily="18" charset="-128"/>
                        <a:ea typeface="HGS明朝E" panose="02020900000000000000" pitchFamily="18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GｺﾞｼｯｸE" panose="020B0909000000000000" pitchFamily="49" charset="-128"/>
                        </a:rPr>
                        <a:t>Flux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HGｺﾞｼｯｸE" panose="020B0909000000000000" pitchFamily="49" charset="-128"/>
                      </a:endParaRP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sng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HGｺﾞｼｯｸE" panose="020B0909000000000000" pitchFamily="49" charset="-128"/>
                        </a:rPr>
                        <a:t>Short-wave </a:t>
                      </a:r>
                      <a:r>
                        <a:rPr lang="en-US" sz="2000" b="0" i="0" u="sng" strike="noStrike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HGｺﾞｼｯｸE" panose="020B0909000000000000" pitchFamily="49" charset="-128"/>
                        </a:rPr>
                        <a:t>radiation, PAR, UV*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HGｺﾞｼｯｸE" panose="020B0909000000000000" pitchFamily="49" charset="-128"/>
                        </a:rPr>
                        <a:t>..</a:t>
                      </a:r>
                      <a:endParaRPr lang="en-US" sz="20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ea typeface="HGｺﾞｼｯｸE" panose="020B0909000000000000" pitchFamily="49" charset="-128"/>
                      </a:endParaRPr>
                    </a:p>
                  </a:txBody>
                  <a:tcPr marL="9524" marR="9524" marT="952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HGS明朝E" panose="02020900000000000000" pitchFamily="18" charset="-128"/>
                        <a:ea typeface="HGS明朝E" panose="02020900000000000000" pitchFamily="18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HGS明朝E" panose="02020900000000000000" pitchFamily="18" charset="-128"/>
                        <a:ea typeface="HGS明朝E" panose="02020900000000000000" pitchFamily="18" charset="-128"/>
                      </a:endParaRPr>
                    </a:p>
                  </a:txBody>
                  <a:tcPr marL="9525" marR="9525" marT="9525" marB="0" anchor="ctr"/>
                </a:tc>
              </a:tr>
              <a:tr h="42887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GｺﾞｼｯｸE" panose="020B0909000000000000" pitchFamily="49" charset="-128"/>
                        </a:rPr>
                        <a:t>L3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HGｺﾞｼｯｸE" panose="020B0909000000000000" pitchFamily="49" charset="-128"/>
                      </a:endParaRPr>
                    </a:p>
                  </a:txBody>
                  <a:tcPr marL="9524" marR="9524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GｺﾞｼｯｸE" panose="020B0909000000000000" pitchFamily="49" charset="-128"/>
                        </a:rPr>
                        <a:t>Hourly average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HGｺﾞｼｯｸE" panose="020B0909000000000000" pitchFamily="49" charset="-128"/>
                      </a:endParaRP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HGｺﾞｼｯｸE" panose="020B0909000000000000" pitchFamily="49" charset="-128"/>
                      </a:endParaRPr>
                    </a:p>
                  </a:txBody>
                  <a:tcPr marL="9524" marR="9524" marT="952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HGｺﾞｼｯｸE" panose="020B0909000000000000" pitchFamily="49" charset="-128"/>
                      </a:endParaRP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HGｺﾞｼｯｸE" panose="020B0909000000000000" pitchFamily="49" charset="-128"/>
                      </a:endParaRP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正方形/長方形 4"/>
          <p:cNvSpPr>
            <a:spLocks noChangeArrowheads="1"/>
          </p:cNvSpPr>
          <p:nvPr/>
        </p:nvSpPr>
        <p:spPr bwMode="auto">
          <a:xfrm>
            <a:off x="296525" y="5063706"/>
            <a:ext cx="8624191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 fontAlgn="ctr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ja-JP" sz="2000" dirty="0" smtClean="0">
                <a:ea typeface="HG丸ｺﾞｼｯｸM-PRO" pitchFamily="50" charset="-128"/>
              </a:rPr>
              <a:t>Underlined products are produced regularly (* will be open soon)</a:t>
            </a:r>
            <a:endParaRPr lang="en-US" altLang="ja-JP" sz="2000" dirty="0">
              <a:ea typeface="HG丸ｺﾞｼｯｸM-PRO" pitchFamily="50" charset="-128"/>
            </a:endParaRPr>
          </a:p>
          <a:p>
            <a:pPr marL="285750" indent="-285750" fontAlgn="ctr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ja-JP" sz="2000" dirty="0" smtClean="0">
                <a:ea typeface="HG丸ｺﾞｼｯｸM-PRO" pitchFamily="50" charset="-128"/>
              </a:rPr>
              <a:t>Other products are </a:t>
            </a:r>
            <a:r>
              <a:rPr lang="en-US" altLang="ja-JP" sz="2000" dirty="0">
                <a:ea typeface="HG丸ｺﾞｼｯｸM-PRO" pitchFamily="50" charset="-128"/>
              </a:rPr>
              <a:t>under investigation</a:t>
            </a:r>
          </a:p>
          <a:p>
            <a:pPr marL="285750" indent="-285750" fontAlgn="ctr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ja-JP" sz="2000" dirty="0" smtClean="0">
                <a:ea typeface="HG丸ｺﾞｼｯｸM-PRO" pitchFamily="50" charset="-128"/>
              </a:rPr>
              <a:t>JAXA </a:t>
            </a:r>
            <a:r>
              <a:rPr lang="en-US" altLang="ja-JP" sz="2000" dirty="0">
                <a:ea typeface="HG丸ｺﾞｼｯｸM-PRO" pitchFamily="50" charset="-128"/>
              </a:rPr>
              <a:t>products </a:t>
            </a:r>
            <a:r>
              <a:rPr lang="en-US" altLang="ja-JP" sz="2000" dirty="0" smtClean="0">
                <a:ea typeface="HG丸ｺﾞｼｯｸM-PRO" pitchFamily="50" charset="-128"/>
              </a:rPr>
              <a:t>are distributed by </a:t>
            </a:r>
            <a:r>
              <a:rPr lang="en-US" altLang="ja-JP" sz="2000" dirty="0">
                <a:ea typeface="HG丸ｺﾞｼｯｸM-PRO" pitchFamily="50" charset="-128"/>
              </a:rPr>
              <a:t>FTP with simple user registration</a:t>
            </a:r>
            <a:r>
              <a:rPr lang="en-US" altLang="ja-JP" sz="2000" dirty="0" smtClean="0">
                <a:ea typeface="HG丸ｺﾞｼｯｸM-PRO" pitchFamily="50" charset="-128"/>
              </a:rPr>
              <a:t> </a:t>
            </a:r>
            <a:r>
              <a:rPr lang="en-US" altLang="ja-JP" sz="2400" dirty="0" smtClean="0">
                <a:ea typeface="HG丸ｺﾞｼｯｸM-PRO" pitchFamily="50" charset="-128"/>
                <a:hlinkClick r:id="rId2"/>
              </a:rPr>
              <a:t>http</a:t>
            </a:r>
            <a:r>
              <a:rPr lang="en-US" altLang="ja-JP" sz="2400" dirty="0">
                <a:ea typeface="HG丸ｺﾞｼｯｸM-PRO" pitchFamily="50" charset="-128"/>
                <a:hlinkClick r:id="rId2"/>
              </a:rPr>
              <a:t>://www.eorc.jaxa.jp/ptree</a:t>
            </a:r>
            <a:r>
              <a:rPr lang="en-US" altLang="ja-JP" sz="2400" dirty="0" smtClean="0">
                <a:ea typeface="HG丸ｺﾞｼｯｸM-PRO" pitchFamily="50" charset="-128"/>
                <a:hlinkClick r:id="rId2"/>
              </a:rPr>
              <a:t>/</a:t>
            </a:r>
            <a:endParaRPr lang="en-US" altLang="ja-JP" sz="2400" dirty="0">
              <a:ea typeface="HG丸ｺﾞｼｯｸM-PRO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45830" y="111122"/>
            <a:ext cx="6722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400"/>
              </a:spcBef>
            </a:pPr>
            <a:r>
              <a:rPr lang="en-US" altLang="ja-JP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1. Product</a:t>
            </a:r>
            <a:r>
              <a:rPr lang="ja-JP" altLang="en-US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altLang="ja-JP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development in EORC</a:t>
            </a:r>
            <a:endParaRPr lang="en-US" altLang="ja-JP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946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925284-6D43-4115-8923-89094293E7D3}" type="slidenum">
              <a:rPr lang="ja-JP" altLang="en-US" smtClean="0"/>
              <a:pPr>
                <a:defRPr/>
              </a:pPr>
              <a:t>3</a:t>
            </a:fld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33512" y="98596"/>
            <a:ext cx="61332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400"/>
              </a:spcBef>
            </a:pPr>
            <a:r>
              <a:rPr lang="en-US" altLang="ja-JP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http://www.eorc.jaxa.jp/ptree</a:t>
            </a:r>
          </a:p>
        </p:txBody>
      </p:sp>
      <p:pic>
        <p:nvPicPr>
          <p:cNvPr id="4098" name="Picture 2" descr="D:\Documents\静止\HimawariMonitor_2016022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087" y="819008"/>
            <a:ext cx="7517801" cy="560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5021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23" name="正方形/長方形 195"/>
          <p:cNvSpPr>
            <a:spLocks noChangeArrowheads="1"/>
          </p:cNvSpPr>
          <p:nvPr/>
        </p:nvSpPr>
        <p:spPr bwMode="auto">
          <a:xfrm>
            <a:off x="7804044" y="3823724"/>
            <a:ext cx="60144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200" i="1" dirty="0">
                <a:solidFill>
                  <a:srgbClr val="7030A0"/>
                </a:solidFill>
              </a:rPr>
              <a:t>no cloud</a:t>
            </a:r>
            <a:endParaRPr lang="ja-JP" altLang="en-US" sz="1200" i="1" dirty="0">
              <a:solidFill>
                <a:srgbClr val="7030A0"/>
              </a:solidFill>
            </a:endParaRPr>
          </a:p>
        </p:txBody>
      </p:sp>
      <p:cxnSp>
        <p:nvCxnSpPr>
          <p:cNvPr id="86" name="カギ線コネクタ 24"/>
          <p:cNvCxnSpPr>
            <a:stCxn id="23566" idx="1"/>
            <a:endCxn id="23576" idx="1"/>
          </p:cNvCxnSpPr>
          <p:nvPr/>
        </p:nvCxnSpPr>
        <p:spPr>
          <a:xfrm rot="10800000" flipV="1">
            <a:off x="4996997" y="1833526"/>
            <a:ext cx="1035890" cy="2360335"/>
          </a:xfrm>
          <a:prstGeom prst="bentConnector3">
            <a:avLst>
              <a:gd name="adj1" fmla="val 122068"/>
            </a:avLst>
          </a:prstGeom>
          <a:ln w="12700">
            <a:solidFill>
              <a:srgbClr val="00B050">
                <a:alpha val="69804"/>
              </a:srgbClr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4" name="タイトル 1"/>
          <p:cNvSpPr>
            <a:spLocks noGrp="1"/>
          </p:cNvSpPr>
          <p:nvPr>
            <p:ph type="title"/>
          </p:nvPr>
        </p:nvSpPr>
        <p:spPr>
          <a:xfrm>
            <a:off x="201416" y="143652"/>
            <a:ext cx="7372275" cy="523220"/>
          </a:xfrm>
        </p:spPr>
        <p:txBody>
          <a:bodyPr wrap="none">
            <a:spAutoFit/>
          </a:bodyPr>
          <a:lstStyle/>
          <a:p>
            <a:pPr lvl="0" eaLnBrk="1" fontAlgn="auto" hangingPunct="1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ja-JP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ea typeface="+mn-ea"/>
                <a:cs typeface="+mn-cs"/>
              </a:rPr>
              <a:t>2. </a:t>
            </a:r>
            <a:r>
              <a:rPr lang="en-US" altLang="ja-JP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ea typeface="+mn-ea"/>
                <a:cs typeface="+mn-cs"/>
              </a:rPr>
              <a:t>Aerosol </a:t>
            </a:r>
            <a:r>
              <a:rPr lang="en-US" altLang="ja-JP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ea typeface="+mn-ea"/>
                <a:cs typeface="+mn-cs"/>
              </a:rPr>
              <a:t>estimation &amp; atmospheric correction</a:t>
            </a:r>
            <a:endParaRPr lang="en-US" altLang="ja-JP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3556" name="正方形/長方形 13"/>
          <p:cNvSpPr>
            <a:spLocks noChangeArrowheads="1"/>
          </p:cNvSpPr>
          <p:nvPr/>
        </p:nvSpPr>
        <p:spPr bwMode="auto">
          <a:xfrm>
            <a:off x="5178892" y="2084459"/>
            <a:ext cx="1427589" cy="257369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r>
              <a:rPr lang="en-US" altLang="ja-JP" sz="1200" dirty="0"/>
              <a:t>Rayleigh </a:t>
            </a:r>
            <a:r>
              <a:rPr lang="en-US" altLang="ja-JP" sz="1200" dirty="0" smtClean="0"/>
              <a:t>LUT (</a:t>
            </a:r>
            <a:r>
              <a:rPr kumimoji="0" lang="en-US" altLang="ja-JP" sz="1200" i="1" dirty="0" smtClean="0">
                <a:solidFill>
                  <a:prstClr val="black"/>
                </a:solidFill>
              </a:rPr>
              <a:t>t’,</a:t>
            </a:r>
            <a:r>
              <a:rPr kumimoji="0" lang="en-US" altLang="ja-JP" sz="1200" i="1" dirty="0" smtClean="0">
                <a:solidFill>
                  <a:prstClr val="black"/>
                </a:solidFill>
                <a:sym typeface="Symbol"/>
              </a:rPr>
              <a:t> </a:t>
            </a:r>
            <a:r>
              <a:rPr kumimoji="0" lang="en-US" altLang="ja-JP" sz="1200" i="1" dirty="0">
                <a:solidFill>
                  <a:prstClr val="black"/>
                </a:solidFill>
                <a:sym typeface="Symbol"/>
              </a:rPr>
              <a:t></a:t>
            </a:r>
            <a:r>
              <a:rPr kumimoji="0" lang="en-US" altLang="ja-JP" sz="1200" i="1" baseline="-25000" dirty="0" smtClean="0">
                <a:solidFill>
                  <a:prstClr val="black"/>
                </a:solidFill>
              </a:rPr>
              <a:t>r</a:t>
            </a:r>
            <a:r>
              <a:rPr kumimoji="0" lang="en-US" altLang="ja-JP" sz="1200" dirty="0" smtClean="0">
                <a:solidFill>
                  <a:prstClr val="black"/>
                </a:solidFill>
              </a:rPr>
              <a:t>)</a:t>
            </a:r>
            <a:endParaRPr lang="ja-JP" altLang="en-US" sz="1200" dirty="0"/>
          </a:p>
        </p:txBody>
      </p:sp>
      <p:sp>
        <p:nvSpPr>
          <p:cNvPr id="23557" name="正方形/長方形 14"/>
          <p:cNvSpPr>
            <a:spLocks noChangeArrowheads="1"/>
          </p:cNvSpPr>
          <p:nvPr/>
        </p:nvSpPr>
        <p:spPr bwMode="auto">
          <a:xfrm>
            <a:off x="4839862" y="5311850"/>
            <a:ext cx="1252522" cy="492443"/>
          </a:xfrm>
          <a:prstGeom prst="rect">
            <a:avLst/>
          </a:prstGeom>
          <a:solidFill>
            <a:srgbClr val="FF0000">
              <a:alpha val="30196"/>
            </a:srgbClr>
          </a:solidFill>
          <a:ln w="19050">
            <a:solidFill>
              <a:srgbClr val="FF0000">
                <a:alpha val="69803"/>
              </a:srgbClr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 dirty="0">
                <a:solidFill>
                  <a:srgbClr val="FF0000"/>
                </a:solidFill>
              </a:rPr>
              <a:t>Aerosol </a:t>
            </a:r>
            <a:r>
              <a:rPr lang="en-US" altLang="ja-JP" sz="1400" dirty="0" smtClean="0">
                <a:solidFill>
                  <a:srgbClr val="FF0000"/>
                </a:solidFill>
              </a:rPr>
              <a:t>LUT</a:t>
            </a:r>
            <a:endParaRPr lang="en-US" altLang="ja-JP" sz="1400" dirty="0">
              <a:solidFill>
                <a:srgbClr val="FF0000"/>
              </a:solidFill>
            </a:endParaRPr>
          </a:p>
          <a:p>
            <a:r>
              <a:rPr lang="en-US" altLang="ja-JP" sz="1200" i="1" dirty="0" smtClean="0"/>
              <a:t>t</a:t>
            </a:r>
            <a:r>
              <a:rPr lang="en-US" altLang="ja-JP" sz="1200" i="1" baseline="-25000" dirty="0" smtClean="0"/>
              <a:t>0</a:t>
            </a:r>
            <a:r>
              <a:rPr lang="en-US" altLang="ja-JP" sz="1200" i="1" dirty="0" smtClean="0"/>
              <a:t>, t</a:t>
            </a:r>
            <a:r>
              <a:rPr lang="en-US" altLang="ja-JP" sz="1200" i="1" baseline="-25000" dirty="0" smtClean="0"/>
              <a:t>1</a:t>
            </a:r>
            <a:r>
              <a:rPr lang="en-US" altLang="ja-JP" sz="1200" i="1" dirty="0" smtClean="0"/>
              <a:t>, T</a:t>
            </a:r>
            <a:r>
              <a:rPr lang="en-US" altLang="ja-JP" sz="1200" i="1" baseline="-25000" dirty="0" smtClean="0"/>
              <a:t>0</a:t>
            </a:r>
            <a:r>
              <a:rPr lang="en-US" altLang="ja-JP" sz="1200" i="1" dirty="0" smtClean="0"/>
              <a:t>, T</a:t>
            </a:r>
            <a:r>
              <a:rPr lang="en-US" altLang="ja-JP" sz="1200" i="1" baseline="-25000" dirty="0" smtClean="0"/>
              <a:t>1</a:t>
            </a:r>
            <a:r>
              <a:rPr lang="en-US" altLang="ja-JP" sz="1200" i="1" dirty="0" smtClean="0"/>
              <a:t>, R</a:t>
            </a:r>
            <a:r>
              <a:rPr lang="en-US" altLang="ja-JP" sz="1200" i="1" baseline="-25000" dirty="0" smtClean="0"/>
              <a:t>a</a:t>
            </a:r>
            <a:r>
              <a:rPr lang="en-US" altLang="ja-JP" sz="1200" i="1" dirty="0"/>
              <a:t>, S</a:t>
            </a:r>
            <a:r>
              <a:rPr lang="en-US" altLang="ja-JP" sz="1200" i="1" baseline="-25000" dirty="0"/>
              <a:t>a</a:t>
            </a:r>
          </a:p>
        </p:txBody>
      </p:sp>
      <p:sp>
        <p:nvSpPr>
          <p:cNvPr id="23558" name="正方形/長方形 15"/>
          <p:cNvSpPr>
            <a:spLocks noChangeArrowheads="1"/>
          </p:cNvSpPr>
          <p:nvPr/>
        </p:nvSpPr>
        <p:spPr bwMode="auto">
          <a:xfrm>
            <a:off x="5953709" y="1412012"/>
            <a:ext cx="2520281" cy="58506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algn="ctr"/>
            <a:r>
              <a:rPr lang="en-US" altLang="ja-JP" sz="1400" dirty="0" smtClean="0"/>
              <a:t>Satellite data</a:t>
            </a:r>
            <a:endParaRPr lang="en-US" altLang="ja-JP" sz="1400" dirty="0"/>
          </a:p>
        </p:txBody>
      </p:sp>
      <p:sp>
        <p:nvSpPr>
          <p:cNvPr id="17" name="Rectangle 35"/>
          <p:cNvSpPr>
            <a:spLocks noChangeArrowheads="1"/>
          </p:cNvSpPr>
          <p:nvPr/>
        </p:nvSpPr>
        <p:spPr bwMode="auto">
          <a:xfrm>
            <a:off x="4548856" y="6077743"/>
            <a:ext cx="2859809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1200" i="1" dirty="0" smtClean="0"/>
              <a:t>LUTs were made by Pstar3 which is </a:t>
            </a:r>
            <a:r>
              <a:rPr lang="en-US" altLang="ja-JP" sz="1200" i="1" dirty="0"/>
              <a:t>developed and </a:t>
            </a:r>
            <a:r>
              <a:rPr lang="en-US" altLang="ja-JP" sz="1200" i="1" dirty="0" smtClean="0"/>
              <a:t>distributed by</a:t>
            </a:r>
            <a:r>
              <a:rPr lang="en-US" altLang="ja-JP" sz="1200" i="1" dirty="0"/>
              <a:t> </a:t>
            </a:r>
            <a:r>
              <a:rPr lang="en-US" altLang="ja-JP" sz="1200" i="1" dirty="0" smtClean="0"/>
              <a:t>OpenCLASTR </a:t>
            </a:r>
            <a:r>
              <a:rPr lang="en-US" altLang="ja-JP" sz="1200" i="1" dirty="0"/>
              <a:t>project</a:t>
            </a:r>
          </a:p>
          <a:p>
            <a:pPr marL="182563" indent="-182563">
              <a:defRPr/>
            </a:pPr>
            <a:r>
              <a:rPr lang="en-US" altLang="ja-JP" sz="1200" i="1" dirty="0"/>
              <a:t>http://www.ccsr.u-tokyo.ac.jp/~clastr/</a:t>
            </a:r>
          </a:p>
        </p:txBody>
      </p:sp>
      <p:sp>
        <p:nvSpPr>
          <p:cNvPr id="23560" name="正方形/長方形 17"/>
          <p:cNvSpPr>
            <a:spLocks noChangeArrowheads="1"/>
          </p:cNvSpPr>
          <p:nvPr/>
        </p:nvSpPr>
        <p:spPr bwMode="auto">
          <a:xfrm>
            <a:off x="5178892" y="2424163"/>
            <a:ext cx="1427589" cy="257369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r>
              <a:rPr lang="en-US" altLang="ja-JP" sz="1200" dirty="0"/>
              <a:t>ETOPO1</a:t>
            </a:r>
            <a:r>
              <a:rPr lang="ja-JP" altLang="en-US" sz="1200" dirty="0"/>
              <a:t> </a:t>
            </a:r>
            <a:r>
              <a:rPr lang="en-US" altLang="ja-JP" sz="1200" dirty="0" smtClean="0"/>
              <a:t>elevation</a:t>
            </a:r>
            <a:endParaRPr lang="en-US" altLang="ja-JP" sz="1200" dirty="0"/>
          </a:p>
        </p:txBody>
      </p:sp>
      <p:sp>
        <p:nvSpPr>
          <p:cNvPr id="23561" name="正方形/長方形 18"/>
          <p:cNvSpPr>
            <a:spLocks noChangeArrowheads="1"/>
          </p:cNvSpPr>
          <p:nvPr/>
        </p:nvSpPr>
        <p:spPr bwMode="auto">
          <a:xfrm>
            <a:off x="7198112" y="1695027"/>
            <a:ext cx="1187184" cy="276999"/>
          </a:xfrm>
          <a:prstGeom prst="rect">
            <a:avLst/>
          </a:prstGeom>
          <a:solidFill>
            <a:srgbClr val="0070C0">
              <a:alpha val="39999"/>
            </a:srgbClr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200" dirty="0" smtClean="0"/>
              <a:t>Vi-cal correction</a:t>
            </a:r>
            <a:endParaRPr lang="ja-JP" altLang="en-US" sz="1200" dirty="0"/>
          </a:p>
        </p:txBody>
      </p:sp>
      <p:sp>
        <p:nvSpPr>
          <p:cNvPr id="23562" name="正方形/長方形 19"/>
          <p:cNvSpPr>
            <a:spLocks noChangeArrowheads="1"/>
          </p:cNvSpPr>
          <p:nvPr/>
        </p:nvSpPr>
        <p:spPr bwMode="auto">
          <a:xfrm>
            <a:off x="5178892" y="3120510"/>
            <a:ext cx="1427589" cy="44203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r>
              <a:rPr lang="en-US" altLang="ja-JP" sz="1200" dirty="0" smtClean="0"/>
              <a:t>JMA objective analysis Pres., </a:t>
            </a:r>
            <a:r>
              <a:rPr lang="en-US" altLang="ja-JP" sz="1200" dirty="0"/>
              <a:t>vapor</a:t>
            </a:r>
            <a:endParaRPr lang="ja-JP" altLang="en-US" sz="1200" dirty="0"/>
          </a:p>
        </p:txBody>
      </p:sp>
      <p:sp>
        <p:nvSpPr>
          <p:cNvPr id="23563" name="正方形/長方形 20"/>
          <p:cNvSpPr>
            <a:spLocks noChangeArrowheads="1"/>
          </p:cNvSpPr>
          <p:nvPr/>
        </p:nvSpPr>
        <p:spPr bwMode="auto">
          <a:xfrm>
            <a:off x="5178892" y="2776392"/>
            <a:ext cx="1427589" cy="257369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r>
              <a:rPr lang="en-US" altLang="ja-JP" sz="1200" dirty="0"/>
              <a:t>TOMS/OMI ozone</a:t>
            </a:r>
            <a:endParaRPr lang="ja-JP" altLang="en-US" sz="1200" dirty="0"/>
          </a:p>
        </p:txBody>
      </p:sp>
      <p:cxnSp>
        <p:nvCxnSpPr>
          <p:cNvPr id="23" name="カギ線コネクタ 22"/>
          <p:cNvCxnSpPr>
            <a:stCxn id="23561" idx="2"/>
            <a:endCxn id="23570" idx="0"/>
          </p:cNvCxnSpPr>
          <p:nvPr/>
        </p:nvCxnSpPr>
        <p:spPr>
          <a:xfrm flipH="1">
            <a:off x="7787524" y="1972026"/>
            <a:ext cx="4180" cy="377807"/>
          </a:xfrm>
          <a:prstGeom prst="straightConnector1">
            <a:avLst/>
          </a:prstGeom>
          <a:ln w="28575">
            <a:solidFill>
              <a:srgbClr val="0070C0">
                <a:alpha val="69804"/>
              </a:srgbClr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カギ線コネクタ 24"/>
          <p:cNvCxnSpPr>
            <a:stCxn id="23566" idx="1"/>
            <a:endCxn id="23556" idx="1"/>
          </p:cNvCxnSpPr>
          <p:nvPr/>
        </p:nvCxnSpPr>
        <p:spPr>
          <a:xfrm rot="10800000" flipV="1">
            <a:off x="5178893" y="1833526"/>
            <a:ext cx="853995" cy="379617"/>
          </a:xfrm>
          <a:prstGeom prst="bentConnector3">
            <a:avLst>
              <a:gd name="adj1" fmla="val 126768"/>
            </a:avLst>
          </a:prstGeom>
          <a:ln w="12700">
            <a:solidFill>
              <a:srgbClr val="0070C0">
                <a:alpha val="69804"/>
              </a:srgbClr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6" name="正方形/長方形 36"/>
          <p:cNvSpPr>
            <a:spLocks noChangeArrowheads="1"/>
          </p:cNvSpPr>
          <p:nvPr/>
        </p:nvSpPr>
        <p:spPr bwMode="auto">
          <a:xfrm>
            <a:off x="6032887" y="1695027"/>
            <a:ext cx="1115818" cy="276999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200" dirty="0"/>
              <a:t>Geometry, time</a:t>
            </a:r>
            <a:endParaRPr lang="ja-JP" altLang="en-US" sz="1200" dirty="0"/>
          </a:p>
        </p:txBody>
      </p:sp>
      <p:cxnSp>
        <p:nvCxnSpPr>
          <p:cNvPr id="44" name="カギ線コネクタ 24"/>
          <p:cNvCxnSpPr>
            <a:stCxn id="23566" idx="1"/>
            <a:endCxn id="23557" idx="1"/>
          </p:cNvCxnSpPr>
          <p:nvPr/>
        </p:nvCxnSpPr>
        <p:spPr>
          <a:xfrm rot="10800000" flipV="1">
            <a:off x="4839863" y="1833526"/>
            <a:ext cx="1193025" cy="3724545"/>
          </a:xfrm>
          <a:prstGeom prst="bentConnector3">
            <a:avLst>
              <a:gd name="adj1" fmla="val 119161"/>
            </a:avLst>
          </a:prstGeom>
          <a:ln w="12700">
            <a:solidFill>
              <a:srgbClr val="0070C0">
                <a:alpha val="69804"/>
              </a:srgbClr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カギ線コネクタ 24"/>
          <p:cNvCxnSpPr>
            <a:stCxn id="23566" idx="1"/>
            <a:endCxn id="23562" idx="1"/>
          </p:cNvCxnSpPr>
          <p:nvPr/>
        </p:nvCxnSpPr>
        <p:spPr>
          <a:xfrm rot="10800000" flipV="1">
            <a:off x="5178893" y="1833526"/>
            <a:ext cx="853995" cy="1508001"/>
          </a:xfrm>
          <a:prstGeom prst="bentConnector3">
            <a:avLst>
              <a:gd name="adj1" fmla="val 126768"/>
            </a:avLst>
          </a:prstGeom>
          <a:ln w="12700">
            <a:solidFill>
              <a:srgbClr val="0070C0">
                <a:alpha val="69804"/>
              </a:srgbClr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カギ線コネクタ 24"/>
          <p:cNvCxnSpPr>
            <a:stCxn id="23566" idx="1"/>
            <a:endCxn id="23563" idx="1"/>
          </p:cNvCxnSpPr>
          <p:nvPr/>
        </p:nvCxnSpPr>
        <p:spPr>
          <a:xfrm rot="10800000" flipV="1">
            <a:off x="5178893" y="1833527"/>
            <a:ext cx="853995" cy="1071550"/>
          </a:xfrm>
          <a:prstGeom prst="bentConnector3">
            <a:avLst>
              <a:gd name="adj1" fmla="val 126768"/>
            </a:avLst>
          </a:prstGeom>
          <a:ln w="12700">
            <a:solidFill>
              <a:srgbClr val="0070C0">
                <a:alpha val="69804"/>
              </a:srgbClr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70" name="正方形/長方形 55"/>
          <p:cNvSpPr>
            <a:spLocks noChangeArrowheads="1"/>
          </p:cNvSpPr>
          <p:nvPr/>
        </p:nvSpPr>
        <p:spPr bwMode="auto">
          <a:xfrm>
            <a:off x="6961888" y="2349833"/>
            <a:ext cx="1651271" cy="738664"/>
          </a:xfrm>
          <a:prstGeom prst="rect">
            <a:avLst/>
          </a:prstGeom>
          <a:solidFill>
            <a:srgbClr val="0070C0">
              <a:alpha val="39999"/>
            </a:srgbClr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 lIns="36000" rIns="36000">
            <a:spAutoFit/>
          </a:bodyPr>
          <a:lstStyle/>
          <a:p>
            <a:r>
              <a:rPr lang="en-US" altLang="ja-JP" sz="1400" dirty="0"/>
              <a:t>Gas </a:t>
            </a:r>
            <a:r>
              <a:rPr lang="en-US" altLang="ja-JP" sz="1400" dirty="0" smtClean="0"/>
              <a:t>absorption correction &amp; Rayleigh subtraction</a:t>
            </a:r>
            <a:endParaRPr lang="ja-JP" altLang="en-US" sz="1400" i="1" baseline="-25000" dirty="0" smtClean="0"/>
          </a:p>
        </p:txBody>
      </p:sp>
      <p:cxnSp>
        <p:nvCxnSpPr>
          <p:cNvPr id="58" name="カギ線コネクタ 57"/>
          <p:cNvCxnSpPr>
            <a:stCxn id="23556" idx="3"/>
            <a:endCxn id="23570" idx="1"/>
          </p:cNvCxnSpPr>
          <p:nvPr/>
        </p:nvCxnSpPr>
        <p:spPr>
          <a:xfrm>
            <a:off x="6606481" y="2213144"/>
            <a:ext cx="355407" cy="506021"/>
          </a:xfrm>
          <a:prstGeom prst="bentConnector3">
            <a:avLst>
              <a:gd name="adj1" fmla="val 50000"/>
            </a:avLst>
          </a:prstGeom>
          <a:ln w="12700">
            <a:solidFill>
              <a:srgbClr val="0070C0">
                <a:alpha val="69804"/>
              </a:srgbClr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カギ線コネクタ 57"/>
          <p:cNvCxnSpPr>
            <a:stCxn id="23560" idx="3"/>
            <a:endCxn id="23570" idx="1"/>
          </p:cNvCxnSpPr>
          <p:nvPr/>
        </p:nvCxnSpPr>
        <p:spPr>
          <a:xfrm>
            <a:off x="6606481" y="2552848"/>
            <a:ext cx="355407" cy="166317"/>
          </a:xfrm>
          <a:prstGeom prst="bentConnector3">
            <a:avLst>
              <a:gd name="adj1" fmla="val 50000"/>
            </a:avLst>
          </a:prstGeom>
          <a:ln w="12700">
            <a:solidFill>
              <a:srgbClr val="0070C0">
                <a:alpha val="69804"/>
              </a:srgbClr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カギ線コネクタ 24"/>
          <p:cNvCxnSpPr>
            <a:stCxn id="23566" idx="1"/>
            <a:endCxn id="23560" idx="1"/>
          </p:cNvCxnSpPr>
          <p:nvPr/>
        </p:nvCxnSpPr>
        <p:spPr>
          <a:xfrm rot="10800000" flipV="1">
            <a:off x="5178893" y="1833526"/>
            <a:ext cx="853995" cy="719321"/>
          </a:xfrm>
          <a:prstGeom prst="bentConnector3">
            <a:avLst>
              <a:gd name="adj1" fmla="val 126768"/>
            </a:avLst>
          </a:prstGeom>
          <a:ln w="12700">
            <a:solidFill>
              <a:srgbClr val="0070C0">
                <a:alpha val="69804"/>
              </a:srgbClr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カギ線コネクタ 57"/>
          <p:cNvCxnSpPr>
            <a:stCxn id="23563" idx="3"/>
            <a:endCxn id="23570" idx="1"/>
          </p:cNvCxnSpPr>
          <p:nvPr/>
        </p:nvCxnSpPr>
        <p:spPr>
          <a:xfrm flipV="1">
            <a:off x="6606481" y="2719165"/>
            <a:ext cx="355407" cy="185912"/>
          </a:xfrm>
          <a:prstGeom prst="bentConnector3">
            <a:avLst>
              <a:gd name="adj1" fmla="val 50000"/>
            </a:avLst>
          </a:prstGeom>
          <a:ln w="12700">
            <a:solidFill>
              <a:srgbClr val="0070C0">
                <a:alpha val="69804"/>
              </a:srgbClr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カギ線コネクタ 57"/>
          <p:cNvCxnSpPr>
            <a:stCxn id="23562" idx="3"/>
            <a:endCxn id="23570" idx="1"/>
          </p:cNvCxnSpPr>
          <p:nvPr/>
        </p:nvCxnSpPr>
        <p:spPr>
          <a:xfrm flipV="1">
            <a:off x="6606481" y="2719165"/>
            <a:ext cx="355407" cy="622363"/>
          </a:xfrm>
          <a:prstGeom prst="bentConnector3">
            <a:avLst>
              <a:gd name="adj1" fmla="val 50000"/>
            </a:avLst>
          </a:prstGeom>
          <a:ln w="12700">
            <a:solidFill>
              <a:srgbClr val="0070C0">
                <a:alpha val="69804"/>
              </a:srgbClr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76" name="正方形/長方形 84"/>
          <p:cNvSpPr>
            <a:spLocks noChangeArrowheads="1"/>
          </p:cNvSpPr>
          <p:nvPr/>
        </p:nvSpPr>
        <p:spPr bwMode="auto">
          <a:xfrm>
            <a:off x="4996997" y="4039973"/>
            <a:ext cx="2384302" cy="307777"/>
          </a:xfrm>
          <a:prstGeom prst="rect">
            <a:avLst/>
          </a:prstGeom>
          <a:solidFill>
            <a:srgbClr val="00B050">
              <a:alpha val="30196"/>
            </a:srgbClr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none" lIns="36000" rIns="36000">
            <a:spAutoFit/>
          </a:bodyPr>
          <a:lstStyle/>
          <a:p>
            <a:r>
              <a:rPr lang="en-US" altLang="ja-JP" sz="1400" dirty="0" smtClean="0"/>
              <a:t>Surface reflectance </a:t>
            </a:r>
            <a:r>
              <a:rPr kumimoji="0" lang="en-US" altLang="ja-JP" sz="1400" i="1" dirty="0" smtClean="0">
                <a:sym typeface="Symbol"/>
              </a:rPr>
              <a:t></a:t>
            </a:r>
            <a:r>
              <a:rPr lang="en-US" altLang="ja-JP" sz="1400" i="1" baseline="-25000" dirty="0" smtClean="0"/>
              <a:t>s</a:t>
            </a:r>
            <a:r>
              <a:rPr lang="en-US" altLang="ja-JP" sz="1400" i="1" dirty="0" smtClean="0"/>
              <a:t> (with BRF)</a:t>
            </a:r>
          </a:p>
        </p:txBody>
      </p:sp>
      <p:sp>
        <p:nvSpPr>
          <p:cNvPr id="23579" name="正方形/長方形 91"/>
          <p:cNvSpPr>
            <a:spLocks noChangeArrowheads="1"/>
          </p:cNvSpPr>
          <p:nvPr/>
        </p:nvSpPr>
        <p:spPr bwMode="auto">
          <a:xfrm>
            <a:off x="7272945" y="3565854"/>
            <a:ext cx="1035115" cy="307975"/>
          </a:xfrm>
          <a:prstGeom prst="rect">
            <a:avLst/>
          </a:prstGeom>
          <a:solidFill>
            <a:srgbClr val="7030A0">
              <a:alpha val="39608"/>
            </a:srgbClr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400" dirty="0"/>
              <a:t>cloud mask</a:t>
            </a:r>
            <a:endParaRPr lang="ja-JP" altLang="en-US" sz="1400" dirty="0"/>
          </a:p>
        </p:txBody>
      </p:sp>
      <p:cxnSp>
        <p:nvCxnSpPr>
          <p:cNvPr id="100" name="カギ線コネクタ 99"/>
          <p:cNvCxnSpPr>
            <a:stCxn id="23579" idx="2"/>
            <a:endCxn id="23576" idx="3"/>
          </p:cNvCxnSpPr>
          <p:nvPr/>
        </p:nvCxnSpPr>
        <p:spPr>
          <a:xfrm rot="5400000">
            <a:off x="7425885" y="3829243"/>
            <a:ext cx="320033" cy="409204"/>
          </a:xfrm>
          <a:prstGeom prst="bentConnector2">
            <a:avLst/>
          </a:prstGeom>
          <a:ln w="28575">
            <a:solidFill>
              <a:srgbClr val="00B050">
                <a:alpha val="69804"/>
              </a:srgbClr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91" name="正方形/長方形 125"/>
          <p:cNvSpPr>
            <a:spLocks noChangeArrowheads="1"/>
          </p:cNvSpPr>
          <p:nvPr/>
        </p:nvSpPr>
        <p:spPr bwMode="auto">
          <a:xfrm>
            <a:off x="6995319" y="5093073"/>
            <a:ext cx="1596124" cy="307777"/>
          </a:xfrm>
          <a:prstGeom prst="rect">
            <a:avLst/>
          </a:prstGeom>
          <a:solidFill>
            <a:srgbClr val="0070C0">
              <a:alpha val="30196"/>
            </a:srgbClr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 lIns="72000" rIns="72000">
            <a:spAutoFit/>
          </a:bodyPr>
          <a:lstStyle/>
          <a:p>
            <a:pPr algn="ctr"/>
            <a:r>
              <a:rPr lang="en-US" altLang="ja-JP" sz="1400" dirty="0" smtClean="0"/>
              <a:t>Aerosol </a:t>
            </a:r>
            <a:r>
              <a:rPr lang="en-US" altLang="ja-JP" sz="1400" dirty="0" smtClean="0">
                <a:sym typeface="Symbol"/>
              </a:rPr>
              <a:t> </a:t>
            </a:r>
            <a:r>
              <a:rPr lang="en-US" altLang="ja-JP" sz="1400" dirty="0" smtClean="0"/>
              <a:t>and model</a:t>
            </a:r>
          </a:p>
        </p:txBody>
      </p:sp>
      <p:cxnSp>
        <p:nvCxnSpPr>
          <p:cNvPr id="127" name="カギ線コネクタ 57"/>
          <p:cNvCxnSpPr>
            <a:stCxn id="23557" idx="3"/>
            <a:endCxn id="23591" idx="1"/>
          </p:cNvCxnSpPr>
          <p:nvPr/>
        </p:nvCxnSpPr>
        <p:spPr>
          <a:xfrm flipV="1">
            <a:off x="6092384" y="5246962"/>
            <a:ext cx="902935" cy="311110"/>
          </a:xfrm>
          <a:prstGeom prst="bentConnector3">
            <a:avLst>
              <a:gd name="adj1" fmla="val 50000"/>
            </a:avLst>
          </a:prstGeom>
          <a:ln w="28575">
            <a:solidFill>
              <a:srgbClr val="FF0000">
                <a:alpha val="69804"/>
              </a:srgbClr>
            </a:solidFill>
            <a:prstDash val="sysDot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カギ線コネクタ 99"/>
          <p:cNvCxnSpPr>
            <a:stCxn id="114" idx="4"/>
            <a:endCxn id="70" idx="0"/>
          </p:cNvCxnSpPr>
          <p:nvPr/>
        </p:nvCxnSpPr>
        <p:spPr>
          <a:xfrm flipH="1">
            <a:off x="7102840" y="4354662"/>
            <a:ext cx="1079" cy="741586"/>
          </a:xfrm>
          <a:prstGeom prst="straightConnector1">
            <a:avLst/>
          </a:prstGeom>
          <a:ln w="28575">
            <a:solidFill>
              <a:srgbClr val="00B050">
                <a:alpha val="69804"/>
              </a:srgbClr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99" name="正方形/長方形 161"/>
          <p:cNvSpPr>
            <a:spLocks noChangeArrowheads="1"/>
          </p:cNvSpPr>
          <p:nvPr/>
        </p:nvSpPr>
        <p:spPr bwMode="auto">
          <a:xfrm>
            <a:off x="6995318" y="5742189"/>
            <a:ext cx="1596125" cy="307777"/>
          </a:xfrm>
          <a:prstGeom prst="rect">
            <a:avLst/>
          </a:prstGeom>
          <a:solidFill>
            <a:srgbClr val="00B050">
              <a:alpha val="30196"/>
            </a:srgbClr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1400" dirty="0"/>
              <a:t>Surface </a:t>
            </a:r>
            <a:r>
              <a:rPr lang="en-US" altLang="ja-JP" sz="1400" dirty="0" smtClean="0"/>
              <a:t>reflectance</a:t>
            </a:r>
            <a:endParaRPr lang="ja-JP" altLang="en-US" sz="1400" dirty="0"/>
          </a:p>
        </p:txBody>
      </p:sp>
      <p:cxnSp>
        <p:nvCxnSpPr>
          <p:cNvPr id="163" name="カギ線コネクタ 99"/>
          <p:cNvCxnSpPr>
            <a:stCxn id="23591" idx="2"/>
            <a:endCxn id="23599" idx="0"/>
          </p:cNvCxnSpPr>
          <p:nvPr/>
        </p:nvCxnSpPr>
        <p:spPr>
          <a:xfrm>
            <a:off x="7793381" y="5400850"/>
            <a:ext cx="0" cy="341339"/>
          </a:xfrm>
          <a:prstGeom prst="straightConnector1">
            <a:avLst/>
          </a:prstGeom>
          <a:ln w="28575">
            <a:solidFill>
              <a:srgbClr val="0070C0">
                <a:alpha val="69804"/>
              </a:srgbClr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カギ線コネクタ 57"/>
          <p:cNvCxnSpPr>
            <a:stCxn id="23557" idx="3"/>
            <a:endCxn id="23599" idx="1"/>
          </p:cNvCxnSpPr>
          <p:nvPr/>
        </p:nvCxnSpPr>
        <p:spPr>
          <a:xfrm>
            <a:off x="6092384" y="5558072"/>
            <a:ext cx="902934" cy="338006"/>
          </a:xfrm>
          <a:prstGeom prst="bentConnector3">
            <a:avLst>
              <a:gd name="adj1" fmla="val 50000"/>
            </a:avLst>
          </a:prstGeom>
          <a:ln w="28575">
            <a:solidFill>
              <a:srgbClr val="FF0000">
                <a:alpha val="69804"/>
              </a:srgbClr>
            </a:solidFill>
            <a:prstDash val="sysDot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カギ線コネクタ 99"/>
          <p:cNvCxnSpPr>
            <a:stCxn id="23570" idx="2"/>
            <a:endCxn id="23579" idx="0"/>
          </p:cNvCxnSpPr>
          <p:nvPr/>
        </p:nvCxnSpPr>
        <p:spPr>
          <a:xfrm>
            <a:off x="7787524" y="3088497"/>
            <a:ext cx="2979" cy="477357"/>
          </a:xfrm>
          <a:prstGeom prst="straightConnector1">
            <a:avLst/>
          </a:prstGeom>
          <a:ln w="28575">
            <a:solidFill>
              <a:srgbClr val="0070C0">
                <a:alpha val="69804"/>
              </a:srgbClr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カギ線コネクタ 99"/>
          <p:cNvCxnSpPr>
            <a:stCxn id="23579" idx="2"/>
            <a:endCxn id="23591" idx="0"/>
          </p:cNvCxnSpPr>
          <p:nvPr/>
        </p:nvCxnSpPr>
        <p:spPr>
          <a:xfrm>
            <a:off x="7790503" y="3873829"/>
            <a:ext cx="2878" cy="1219244"/>
          </a:xfrm>
          <a:prstGeom prst="straightConnector1">
            <a:avLst/>
          </a:prstGeom>
          <a:ln w="28575">
            <a:solidFill>
              <a:srgbClr val="7030A0">
                <a:alpha val="69804"/>
              </a:srgbClr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円/楕円 113"/>
          <p:cNvSpPr/>
          <p:nvPr/>
        </p:nvSpPr>
        <p:spPr>
          <a:xfrm>
            <a:off x="7058914" y="4308625"/>
            <a:ext cx="90010" cy="4603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cxnSp>
        <p:nvCxnSpPr>
          <p:cNvPr id="120" name="カギ線コネクタ 57"/>
          <p:cNvCxnSpPr>
            <a:stCxn id="268" idx="0"/>
            <a:endCxn id="23579" idx="1"/>
          </p:cNvCxnSpPr>
          <p:nvPr/>
        </p:nvCxnSpPr>
        <p:spPr>
          <a:xfrm rot="5400000" flipH="1" flipV="1">
            <a:off x="7019301" y="3794023"/>
            <a:ext cx="327825" cy="179464"/>
          </a:xfrm>
          <a:prstGeom prst="bentConnector2">
            <a:avLst/>
          </a:prstGeom>
          <a:ln w="12700">
            <a:solidFill>
              <a:srgbClr val="00B050"/>
            </a:solidFill>
            <a:prstDash val="sysDot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 Box 4"/>
          <p:cNvSpPr txBox="1">
            <a:spLocks noChangeArrowheads="1"/>
          </p:cNvSpPr>
          <p:nvPr/>
        </p:nvSpPr>
        <p:spPr bwMode="auto">
          <a:xfrm>
            <a:off x="5588710" y="4369189"/>
            <a:ext cx="1537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ja-JP" sz="1200" i="1" dirty="0" smtClean="0">
                <a:sym typeface="Symbol"/>
              </a:rPr>
              <a:t>pre assume </a:t>
            </a:r>
            <a:r>
              <a:rPr kumimoji="0" lang="en-US" altLang="ja-JP" sz="1200" i="1" dirty="0" smtClean="0">
                <a:solidFill>
                  <a:srgbClr val="00B050"/>
                </a:solidFill>
                <a:sym typeface="Symbol"/>
              </a:rPr>
              <a:t></a:t>
            </a:r>
            <a:r>
              <a:rPr kumimoji="0" lang="en-US" altLang="ja-JP" sz="1200" i="1" baseline="-25000" dirty="0">
                <a:solidFill>
                  <a:srgbClr val="00B050"/>
                </a:solidFill>
                <a:sym typeface="Symbol" pitchFamily="18" charset="2"/>
              </a:rPr>
              <a:t>s</a:t>
            </a:r>
            <a:r>
              <a:rPr kumimoji="0" lang="en-US" altLang="ja-JP" sz="1200" i="1" dirty="0">
                <a:solidFill>
                  <a:srgbClr val="00B050"/>
                </a:solidFill>
                <a:sym typeface="Symbol" pitchFamily="18" charset="2"/>
              </a:rPr>
              <a:t>(</a:t>
            </a:r>
            <a:r>
              <a:rPr kumimoji="0" lang="en-US" altLang="ja-JP" sz="1200" i="1" dirty="0">
                <a:solidFill>
                  <a:srgbClr val="00B050"/>
                </a:solidFill>
                <a:sym typeface="Symbol"/>
              </a:rPr>
              <a:t></a:t>
            </a:r>
            <a:r>
              <a:rPr kumimoji="0" lang="en-US" altLang="ja-JP" sz="1200" i="1" dirty="0" smtClean="0">
                <a:solidFill>
                  <a:srgbClr val="00B050"/>
                </a:solidFill>
                <a:sym typeface="Symbol"/>
              </a:rPr>
              <a:t>)</a:t>
            </a:r>
            <a:endParaRPr lang="en-US" altLang="ja-JP" sz="1200" i="1" dirty="0" smtClean="0">
              <a:sym typeface="Symbol"/>
            </a:endParaRPr>
          </a:p>
          <a:p>
            <a:pPr>
              <a:defRPr/>
            </a:pPr>
            <a:r>
              <a:rPr lang="en-US" altLang="ja-JP" sz="1200" i="1" dirty="0" smtClean="0">
                <a:solidFill>
                  <a:srgbClr val="00B050"/>
                </a:solidFill>
                <a:sym typeface="Symbol"/>
              </a:rPr>
              <a:t>Land:  </a:t>
            </a:r>
            <a:r>
              <a:rPr lang="en-US" altLang="ja-JP" sz="1200" i="1" dirty="0">
                <a:solidFill>
                  <a:srgbClr val="00B050"/>
                </a:solidFill>
                <a:sym typeface="Symbol"/>
              </a:rPr>
              <a:t>= </a:t>
            </a:r>
            <a:r>
              <a:rPr lang="en-US" altLang="ja-JP" sz="1200" i="1" dirty="0" smtClean="0">
                <a:solidFill>
                  <a:srgbClr val="00B050"/>
                </a:solidFill>
                <a:sym typeface="Symbol"/>
              </a:rPr>
              <a:t>VIS</a:t>
            </a:r>
          </a:p>
          <a:p>
            <a:pPr>
              <a:defRPr/>
            </a:pPr>
            <a:r>
              <a:rPr lang="en-US" altLang="ja-JP" sz="1200" i="1" dirty="0" smtClean="0">
                <a:solidFill>
                  <a:srgbClr val="0070C0"/>
                </a:solidFill>
                <a:sym typeface="Symbol"/>
              </a:rPr>
              <a:t>Ocean:  </a:t>
            </a:r>
            <a:r>
              <a:rPr lang="en-US" altLang="ja-JP" sz="1200" i="1" dirty="0">
                <a:solidFill>
                  <a:srgbClr val="0070C0"/>
                </a:solidFill>
                <a:sym typeface="Symbol"/>
              </a:rPr>
              <a:t>= </a:t>
            </a:r>
            <a:r>
              <a:rPr lang="en-US" altLang="ja-JP" sz="1200" i="1" dirty="0" smtClean="0">
                <a:solidFill>
                  <a:srgbClr val="0070C0"/>
                </a:solidFill>
                <a:sym typeface="Symbol"/>
              </a:rPr>
              <a:t>NIR, SWIR</a:t>
            </a:r>
            <a:endParaRPr lang="en-US" altLang="ja-JP" sz="1200" i="1" dirty="0">
              <a:solidFill>
                <a:srgbClr val="0070C0"/>
              </a:solidFill>
            </a:endParaRPr>
          </a:p>
        </p:txBody>
      </p:sp>
      <p:sp>
        <p:nvSpPr>
          <p:cNvPr id="70" name="円/楕円 69"/>
          <p:cNvSpPr/>
          <p:nvPr/>
        </p:nvSpPr>
        <p:spPr>
          <a:xfrm>
            <a:off x="7073471" y="5096248"/>
            <a:ext cx="58738" cy="6667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228" name="正方形/長方形 227"/>
          <p:cNvSpPr/>
          <p:nvPr/>
        </p:nvSpPr>
        <p:spPr>
          <a:xfrm>
            <a:off x="7847753" y="5350746"/>
            <a:ext cx="8402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kumimoji="0" lang="en-US" altLang="ja-JP" sz="1400" i="1" dirty="0" smtClean="0">
                <a:solidFill>
                  <a:srgbClr val="0070C0"/>
                </a:solidFill>
                <a:sym typeface="Symbol"/>
              </a:rPr>
              <a:t></a:t>
            </a:r>
            <a:r>
              <a:rPr lang="en-US" altLang="ja-JP" sz="1400" i="1" baseline="-25000" dirty="0" smtClean="0">
                <a:solidFill>
                  <a:srgbClr val="0066FF"/>
                </a:solidFill>
                <a:sym typeface="Symbol" pitchFamily="18" charset="2"/>
              </a:rPr>
              <a:t>a</a:t>
            </a:r>
            <a:r>
              <a:rPr lang="en-US" altLang="ja-JP" sz="1400" i="1" dirty="0" smtClean="0">
                <a:solidFill>
                  <a:srgbClr val="0066FF"/>
                </a:solidFill>
                <a:sym typeface="Symbol" pitchFamily="18" charset="2"/>
              </a:rPr>
              <a:t>, t</a:t>
            </a:r>
            <a:r>
              <a:rPr lang="en-US" altLang="ja-JP" sz="1400" i="1" baseline="-25000" dirty="0" smtClean="0">
                <a:solidFill>
                  <a:srgbClr val="0066FF"/>
                </a:solidFill>
                <a:sym typeface="Symbol" pitchFamily="18" charset="2"/>
              </a:rPr>
              <a:t>0</a:t>
            </a:r>
            <a:r>
              <a:rPr lang="en-US" altLang="ja-JP" sz="1400" i="1" dirty="0" smtClean="0">
                <a:solidFill>
                  <a:srgbClr val="0066FF"/>
                </a:solidFill>
                <a:sym typeface="Symbol" pitchFamily="18" charset="2"/>
              </a:rPr>
              <a:t>t</a:t>
            </a:r>
            <a:r>
              <a:rPr lang="en-US" altLang="ja-JP" sz="1400" i="1" baseline="-25000" dirty="0" smtClean="0">
                <a:solidFill>
                  <a:srgbClr val="0066FF"/>
                </a:solidFill>
                <a:sym typeface="Symbol" pitchFamily="18" charset="2"/>
              </a:rPr>
              <a:t>1</a:t>
            </a:r>
            <a:r>
              <a:rPr lang="en-US" altLang="ja-JP" sz="1400" i="1" dirty="0">
                <a:solidFill>
                  <a:srgbClr val="0066FF"/>
                </a:solidFill>
                <a:sym typeface="Symbol" pitchFamily="18" charset="2"/>
              </a:rPr>
              <a:t>, S</a:t>
            </a:r>
            <a:r>
              <a:rPr lang="en-US" altLang="ja-JP" sz="1400" i="1" baseline="-25000" dirty="0">
                <a:solidFill>
                  <a:srgbClr val="0066FF"/>
                </a:solidFill>
                <a:sym typeface="Symbol" pitchFamily="18" charset="2"/>
              </a:rPr>
              <a:t>a</a:t>
            </a:r>
            <a:endParaRPr lang="ja-JP" altLang="en-US" sz="1400" i="1" dirty="0">
              <a:solidFill>
                <a:srgbClr val="0066FF"/>
              </a:solidFill>
            </a:endParaRPr>
          </a:p>
        </p:txBody>
      </p:sp>
      <p:sp>
        <p:nvSpPr>
          <p:cNvPr id="109" name="Text Box 4"/>
          <p:cNvSpPr txBox="1">
            <a:spLocks noChangeArrowheads="1"/>
          </p:cNvSpPr>
          <p:nvPr/>
        </p:nvSpPr>
        <p:spPr bwMode="auto">
          <a:xfrm>
            <a:off x="7876102" y="4663430"/>
            <a:ext cx="7120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1200" i="1" dirty="0" smtClean="0">
                <a:sym typeface="Symbol"/>
              </a:rPr>
              <a:t>Aerosol estimation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7805598" y="3098571"/>
            <a:ext cx="5386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ja-JP" sz="1400" i="1" dirty="0">
                <a:solidFill>
                  <a:prstClr val="black"/>
                </a:solidFill>
              </a:rPr>
              <a:t>t’ </a:t>
            </a:r>
            <a:r>
              <a:rPr kumimoji="0" lang="en-US" altLang="ja-JP" sz="1400" i="1" dirty="0" smtClean="0">
                <a:solidFill>
                  <a:prstClr val="black"/>
                </a:solidFill>
              </a:rPr>
              <a:t>,</a:t>
            </a:r>
            <a:r>
              <a:rPr kumimoji="0" lang="en-US" altLang="ja-JP" sz="1400" i="1" dirty="0">
                <a:solidFill>
                  <a:prstClr val="black"/>
                </a:solidFill>
                <a:sym typeface="Symbol"/>
              </a:rPr>
              <a:t> </a:t>
            </a:r>
            <a:r>
              <a:rPr kumimoji="0" lang="en-US" altLang="ja-JP" sz="1400" i="1" baseline="-25000" dirty="0">
                <a:solidFill>
                  <a:prstClr val="black"/>
                </a:solidFill>
              </a:rPr>
              <a:t>r</a:t>
            </a:r>
            <a:endParaRPr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7866306" y="6012580"/>
            <a:ext cx="3177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kumimoji="0" lang="en-US" altLang="ja-JP" sz="1400" i="1" dirty="0">
                <a:solidFill>
                  <a:srgbClr val="00B050"/>
                </a:solidFill>
                <a:sym typeface="Symbol"/>
              </a:rPr>
              <a:t></a:t>
            </a:r>
            <a:r>
              <a:rPr kumimoji="0" lang="en-US" altLang="ja-JP" sz="1400" i="1" baseline="-25000" dirty="0">
                <a:solidFill>
                  <a:srgbClr val="00B050"/>
                </a:solidFill>
                <a:sym typeface="Symbol" pitchFamily="18" charset="2"/>
              </a:rPr>
              <a:t>s</a:t>
            </a:r>
            <a:endParaRPr lang="ja-JP" altLang="en-US" sz="1400" dirty="0">
              <a:solidFill>
                <a:prstClr val="black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7799696" y="1942738"/>
            <a:ext cx="3577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ja-JP" sz="1400" i="1" dirty="0" smtClean="0">
                <a:solidFill>
                  <a:srgbClr val="9933FF"/>
                </a:solidFill>
                <a:sym typeface="Symbol"/>
              </a:rPr>
              <a:t></a:t>
            </a:r>
            <a:r>
              <a:rPr kumimoji="0" lang="en-US" altLang="ja-JP" sz="1400" i="1" baseline="-25000" dirty="0">
                <a:solidFill>
                  <a:srgbClr val="9933FF"/>
                </a:solidFill>
                <a:sym typeface="Symbol"/>
              </a:rPr>
              <a:t>t</a:t>
            </a:r>
            <a:r>
              <a:rPr kumimoji="0" lang="en-US" altLang="ja-JP" sz="1400" i="1" dirty="0" smtClean="0">
                <a:solidFill>
                  <a:prstClr val="black"/>
                </a:solidFill>
              </a:rPr>
              <a:t> </a:t>
            </a:r>
            <a:endParaRPr lang="ja-JP" altLang="en-US" dirty="0"/>
          </a:p>
        </p:txBody>
      </p:sp>
      <p:sp>
        <p:nvSpPr>
          <p:cNvPr id="256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972300" y="6629400"/>
            <a:ext cx="2133600" cy="180975"/>
          </a:xfrm>
        </p:spPr>
        <p:txBody>
          <a:bodyPr/>
          <a:lstStyle/>
          <a:p>
            <a:pPr>
              <a:defRPr/>
            </a:pPr>
            <a:fld id="{6A925284-6D43-4115-8923-89094293E7D3}" type="slidenum">
              <a:rPr lang="ja-JP" altLang="en-US" smtClean="0"/>
              <a:pPr>
                <a:defRPr/>
              </a:pPr>
              <a:t>4</a:t>
            </a:fld>
            <a:endParaRPr lang="ja-JP" altLang="en-US" dirty="0"/>
          </a:p>
        </p:txBody>
      </p:sp>
      <p:grpSp>
        <p:nvGrpSpPr>
          <p:cNvPr id="257" name="グループ化 114"/>
          <p:cNvGrpSpPr>
            <a:grpSpLocks/>
          </p:cNvGrpSpPr>
          <p:nvPr/>
        </p:nvGrpSpPr>
        <p:grpSpPr bwMode="auto">
          <a:xfrm>
            <a:off x="2562789" y="741402"/>
            <a:ext cx="3219714" cy="590794"/>
            <a:chOff x="2060773" y="6188346"/>
            <a:chExt cx="3217106" cy="591282"/>
          </a:xfrm>
        </p:grpSpPr>
        <p:sp>
          <p:nvSpPr>
            <p:cNvPr id="258" name="Rectangle 81"/>
            <p:cNvSpPr>
              <a:spLocks noChangeArrowheads="1"/>
            </p:cNvSpPr>
            <p:nvPr/>
          </p:nvSpPr>
          <p:spPr bwMode="auto">
            <a:xfrm>
              <a:off x="2060773" y="6334125"/>
              <a:ext cx="2300936" cy="319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6000" tIns="36000" rIns="36000" bIns="36000">
              <a:spAutoFit/>
            </a:bodyPr>
            <a:lstStyle/>
            <a:p>
              <a:pPr marL="179388" indent="-179388" eaLnBrk="0" hangingPunct="0">
                <a:spcBef>
                  <a:spcPct val="50000"/>
                </a:spcBef>
              </a:pPr>
              <a:r>
                <a:rPr kumimoji="0" lang="en-US" altLang="ja-JP" sz="1600" i="1" dirty="0" smtClean="0">
                  <a:solidFill>
                    <a:srgbClr val="7030A0"/>
                  </a:solidFill>
                  <a:sym typeface="Symbol"/>
                </a:rPr>
                <a:t></a:t>
              </a:r>
              <a:r>
                <a:rPr kumimoji="0" lang="en-US" altLang="ja-JP" sz="1600" i="1" baseline="-25000" dirty="0" smtClean="0">
                  <a:solidFill>
                    <a:srgbClr val="9933FF"/>
                  </a:solidFill>
                </a:rPr>
                <a:t>t</a:t>
              </a:r>
              <a:r>
                <a:rPr kumimoji="0" lang="en-US" altLang="ja-JP" sz="1600" i="1" dirty="0" smtClean="0"/>
                <a:t> </a:t>
              </a:r>
              <a:r>
                <a:rPr kumimoji="0" lang="en-US" altLang="ja-JP" sz="1600" i="1" dirty="0">
                  <a:sym typeface="Symbol" pitchFamily="18" charset="2"/>
                </a:rPr>
                <a:t>/t’</a:t>
              </a:r>
              <a:r>
                <a:rPr kumimoji="0" lang="en-US" altLang="ja-JP" sz="1600" i="1" dirty="0"/>
                <a:t> = </a:t>
              </a:r>
              <a:r>
                <a:rPr kumimoji="0" lang="en-US" altLang="ja-JP" sz="1600" i="1" dirty="0" smtClean="0">
                  <a:sym typeface="Symbol"/>
                </a:rPr>
                <a:t></a:t>
              </a:r>
              <a:r>
                <a:rPr kumimoji="0" lang="en-US" altLang="ja-JP" sz="1600" i="1" baseline="-25000" dirty="0" smtClean="0"/>
                <a:t>r </a:t>
              </a:r>
              <a:r>
                <a:rPr kumimoji="0" lang="en-US" altLang="ja-JP" sz="1600" i="1" dirty="0"/>
                <a:t>+ </a:t>
              </a:r>
              <a:r>
                <a:rPr kumimoji="0" lang="en-US" altLang="ja-JP" sz="1600" i="1" dirty="0">
                  <a:solidFill>
                    <a:srgbClr val="0070C0"/>
                  </a:solidFill>
                </a:rPr>
                <a:t>T</a:t>
              </a:r>
              <a:r>
                <a:rPr kumimoji="0" lang="en-US" altLang="ja-JP" sz="1600" i="1" baseline="-25000" dirty="0">
                  <a:solidFill>
                    <a:srgbClr val="0070C0"/>
                  </a:solidFill>
                </a:rPr>
                <a:t>0</a:t>
              </a:r>
              <a:r>
                <a:rPr kumimoji="0" lang="en-US" altLang="ja-JP" sz="1600" i="1" dirty="0">
                  <a:solidFill>
                    <a:srgbClr val="0070C0"/>
                  </a:solidFill>
                </a:rPr>
                <a:t>T</a:t>
              </a:r>
              <a:r>
                <a:rPr kumimoji="0" lang="en-US" altLang="ja-JP" sz="1600" i="1" baseline="-25000" dirty="0">
                  <a:solidFill>
                    <a:srgbClr val="0070C0"/>
                  </a:solidFill>
                  <a:sym typeface="Symbol" pitchFamily="18" charset="2"/>
                </a:rPr>
                <a:t>1</a:t>
              </a:r>
              <a:r>
                <a:rPr kumimoji="0" lang="en-US" altLang="ja-JP" sz="1600" i="1" dirty="0" smtClean="0">
                  <a:sym typeface="Symbol" pitchFamily="18" charset="2"/>
                </a:rPr>
                <a:t></a:t>
              </a:r>
              <a:r>
                <a:rPr kumimoji="0" lang="en-US" altLang="ja-JP" sz="1600" i="1" dirty="0" smtClean="0">
                  <a:solidFill>
                    <a:srgbClr val="00B050"/>
                  </a:solidFill>
                  <a:sym typeface="Symbol"/>
                </a:rPr>
                <a:t></a:t>
              </a:r>
              <a:r>
                <a:rPr kumimoji="0" lang="en-US" altLang="ja-JP" sz="1600" i="1" baseline="-25000" dirty="0">
                  <a:solidFill>
                    <a:srgbClr val="00B050"/>
                  </a:solidFill>
                  <a:sym typeface="Symbol" pitchFamily="18" charset="2"/>
                </a:rPr>
                <a:t>g </a:t>
              </a:r>
              <a:r>
                <a:rPr kumimoji="0" lang="en-US" altLang="ja-JP" sz="1600" i="1" dirty="0" smtClean="0"/>
                <a:t>+ </a:t>
              </a:r>
              <a:r>
                <a:rPr kumimoji="0" lang="en-US" altLang="ja-JP" sz="1600" i="1" dirty="0" smtClean="0">
                  <a:solidFill>
                    <a:srgbClr val="0070C0"/>
                  </a:solidFill>
                  <a:sym typeface="Symbol"/>
                </a:rPr>
                <a:t></a:t>
              </a:r>
              <a:r>
                <a:rPr kumimoji="0" lang="en-US" altLang="ja-JP" sz="1600" i="1" baseline="-25000" dirty="0">
                  <a:solidFill>
                    <a:srgbClr val="0070C0"/>
                  </a:solidFill>
                </a:rPr>
                <a:t>a</a:t>
              </a:r>
              <a:r>
                <a:rPr kumimoji="0" lang="ja-JP" altLang="en-US" sz="1600" i="1" dirty="0">
                  <a:solidFill>
                    <a:srgbClr val="0066FF"/>
                  </a:solidFill>
                </a:rPr>
                <a:t> </a:t>
              </a:r>
              <a:r>
                <a:rPr kumimoji="0" lang="en-US" altLang="ja-JP" sz="1600" i="1" dirty="0" smtClean="0"/>
                <a:t>+</a:t>
              </a:r>
              <a:endParaRPr lang="en-US" altLang="ja-JP" sz="1600" i="1" dirty="0">
                <a:sym typeface="Symbol" pitchFamily="18" charset="2"/>
              </a:endParaRPr>
            </a:p>
          </p:txBody>
        </p:sp>
        <p:sp>
          <p:nvSpPr>
            <p:cNvPr id="259" name="Rectangle 81"/>
            <p:cNvSpPr>
              <a:spLocks noChangeArrowheads="1"/>
            </p:cNvSpPr>
            <p:nvPr/>
          </p:nvSpPr>
          <p:spPr bwMode="auto">
            <a:xfrm>
              <a:off x="4369150" y="6188346"/>
              <a:ext cx="908729" cy="591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6000" tIns="36000" rIns="36000" bIns="36000">
              <a:spAutoFit/>
            </a:bodyPr>
            <a:lstStyle/>
            <a:p>
              <a:pPr marL="179388" indent="-179388" algn="ctr" eaLnBrk="0" hangingPunct="0">
                <a:spcBef>
                  <a:spcPts val="200"/>
                </a:spcBef>
              </a:pPr>
              <a:r>
                <a:rPr kumimoji="0" lang="en-US" altLang="ja-JP" sz="1600" i="1" dirty="0">
                  <a:solidFill>
                    <a:srgbClr val="0070C0"/>
                  </a:solidFill>
                </a:rPr>
                <a:t>t</a:t>
              </a:r>
              <a:r>
                <a:rPr kumimoji="0" lang="en-US" altLang="ja-JP" sz="1600" i="1" baseline="-25000" dirty="0">
                  <a:solidFill>
                    <a:srgbClr val="0070C0"/>
                  </a:solidFill>
                </a:rPr>
                <a:t>0</a:t>
              </a:r>
              <a:r>
                <a:rPr kumimoji="0" lang="en-US" altLang="ja-JP" sz="1600" i="1" dirty="0">
                  <a:solidFill>
                    <a:srgbClr val="0070C0"/>
                  </a:solidFill>
                </a:rPr>
                <a:t>t</a:t>
              </a:r>
              <a:r>
                <a:rPr kumimoji="0" lang="en-US" altLang="ja-JP" sz="1600" i="1" baseline="-25000" dirty="0">
                  <a:solidFill>
                    <a:srgbClr val="0070C0"/>
                  </a:solidFill>
                  <a:sym typeface="Symbol" pitchFamily="18" charset="2"/>
                </a:rPr>
                <a:t>1</a:t>
              </a:r>
              <a:r>
                <a:rPr kumimoji="0" lang="en-US" altLang="ja-JP" sz="1600" i="1" dirty="0">
                  <a:solidFill>
                    <a:srgbClr val="0070C0"/>
                  </a:solidFill>
                  <a:sym typeface="Symbol" pitchFamily="18" charset="2"/>
                </a:rPr>
                <a:t> </a:t>
              </a:r>
              <a:r>
                <a:rPr kumimoji="0" lang="en-US" altLang="ja-JP" sz="1600" i="1" dirty="0">
                  <a:sym typeface="Symbol" pitchFamily="18" charset="2"/>
                </a:rPr>
                <a:t></a:t>
              </a:r>
              <a:r>
                <a:rPr kumimoji="0" lang="ja-JP" altLang="en-US" sz="1600" i="1" dirty="0">
                  <a:sym typeface="Symbol" pitchFamily="18" charset="2"/>
                </a:rPr>
                <a:t> </a:t>
              </a:r>
              <a:r>
                <a:rPr kumimoji="0" lang="en-US" altLang="ja-JP" sz="1600" i="1" dirty="0" smtClean="0">
                  <a:solidFill>
                    <a:srgbClr val="00B050"/>
                  </a:solidFill>
                  <a:sym typeface="Symbol"/>
                </a:rPr>
                <a:t></a:t>
              </a:r>
              <a:r>
                <a:rPr kumimoji="0" lang="en-US" altLang="ja-JP" sz="1600" i="1" baseline="-25000" dirty="0" smtClean="0">
                  <a:solidFill>
                    <a:srgbClr val="00B050"/>
                  </a:solidFill>
                  <a:sym typeface="Symbol" pitchFamily="18" charset="2"/>
                </a:rPr>
                <a:t>s</a:t>
              </a:r>
              <a:r>
                <a:rPr kumimoji="0" lang="en-US" altLang="ja-JP" sz="1600" i="1" baseline="30000" dirty="0" smtClean="0">
                  <a:solidFill>
                    <a:srgbClr val="00B050"/>
                  </a:solidFill>
                  <a:sym typeface="Symbol" pitchFamily="18" charset="2"/>
                </a:rPr>
                <a:t>BRF</a:t>
              </a:r>
              <a:endParaRPr kumimoji="0" lang="en-US" altLang="ja-JP" sz="1600" i="1" baseline="-25000" dirty="0">
                <a:solidFill>
                  <a:srgbClr val="00B050"/>
                </a:solidFill>
                <a:sym typeface="Symbol" pitchFamily="18" charset="2"/>
              </a:endParaRPr>
            </a:p>
            <a:p>
              <a:pPr marL="179388" indent="-179388" algn="ctr" eaLnBrk="0" hangingPunct="0">
                <a:spcBef>
                  <a:spcPts val="200"/>
                </a:spcBef>
              </a:pPr>
              <a:r>
                <a:rPr kumimoji="0" lang="en-US" altLang="ja-JP" sz="1600" i="1" dirty="0">
                  <a:sym typeface="Symbol" pitchFamily="18" charset="2"/>
                </a:rPr>
                <a:t>1  </a:t>
              </a:r>
              <a:r>
                <a:rPr kumimoji="0" lang="en-US" altLang="ja-JP" sz="1600" i="1" dirty="0">
                  <a:solidFill>
                    <a:srgbClr val="0070C0"/>
                  </a:solidFill>
                  <a:sym typeface="Symbol" pitchFamily="18" charset="2"/>
                </a:rPr>
                <a:t>S</a:t>
              </a:r>
              <a:r>
                <a:rPr kumimoji="0" lang="en-US" altLang="ja-JP" sz="1600" i="1" baseline="-25000" dirty="0">
                  <a:solidFill>
                    <a:srgbClr val="0070C0"/>
                  </a:solidFill>
                  <a:sym typeface="Symbol" pitchFamily="18" charset="2"/>
                </a:rPr>
                <a:t>a</a:t>
              </a:r>
              <a:r>
                <a:rPr kumimoji="0" lang="en-US" altLang="ja-JP" sz="1600" i="1" dirty="0">
                  <a:solidFill>
                    <a:srgbClr val="0070C0"/>
                  </a:solidFill>
                  <a:sym typeface="Symbol" pitchFamily="18" charset="2"/>
                </a:rPr>
                <a:t> </a:t>
              </a:r>
              <a:r>
                <a:rPr kumimoji="0" lang="en-US" altLang="ja-JP" sz="1600" i="1" dirty="0">
                  <a:sym typeface="Symbol" pitchFamily="18" charset="2"/>
                </a:rPr>
                <a:t> </a:t>
              </a:r>
              <a:r>
                <a:rPr kumimoji="0" lang="en-US" altLang="ja-JP" sz="1600" i="1" dirty="0" smtClean="0">
                  <a:solidFill>
                    <a:srgbClr val="00B050"/>
                  </a:solidFill>
                  <a:sym typeface="Symbol"/>
                </a:rPr>
                <a:t></a:t>
              </a:r>
              <a:r>
                <a:rPr kumimoji="0" lang="en-US" altLang="ja-JP" sz="1600" i="1" baseline="-25000" dirty="0" smtClean="0">
                  <a:solidFill>
                    <a:srgbClr val="00B050"/>
                  </a:solidFill>
                  <a:sym typeface="Symbol" pitchFamily="18" charset="2"/>
                </a:rPr>
                <a:t>s</a:t>
              </a:r>
              <a:endParaRPr kumimoji="0" lang="en-US" altLang="ja-JP" sz="1600" i="1" baseline="-25000" dirty="0">
                <a:solidFill>
                  <a:srgbClr val="00B050"/>
                </a:solidFill>
                <a:sym typeface="Symbol" pitchFamily="18" charset="2"/>
              </a:endParaRPr>
            </a:p>
          </p:txBody>
        </p:sp>
        <p:cxnSp>
          <p:nvCxnSpPr>
            <p:cNvPr id="260" name="直線コネクタ 259"/>
            <p:cNvCxnSpPr>
              <a:stCxn id="259" idx="1"/>
              <a:endCxn id="259" idx="3"/>
            </p:cNvCxnSpPr>
            <p:nvPr/>
          </p:nvCxnSpPr>
          <p:spPr>
            <a:xfrm>
              <a:off x="4369150" y="6483987"/>
              <a:ext cx="9087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8" name="円/楕円 267"/>
          <p:cNvSpPr/>
          <p:nvPr/>
        </p:nvSpPr>
        <p:spPr>
          <a:xfrm>
            <a:off x="7048476" y="4047667"/>
            <a:ext cx="90010" cy="4603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grpSp>
        <p:nvGrpSpPr>
          <p:cNvPr id="263" name="グループ化 262"/>
          <p:cNvGrpSpPr/>
          <p:nvPr/>
        </p:nvGrpSpPr>
        <p:grpSpPr>
          <a:xfrm>
            <a:off x="239017" y="1195907"/>
            <a:ext cx="4038147" cy="5425318"/>
            <a:chOff x="239017" y="1195907"/>
            <a:chExt cx="4038147" cy="5425318"/>
          </a:xfrm>
        </p:grpSpPr>
        <p:sp>
          <p:nvSpPr>
            <p:cNvPr id="99" name="Rectangle 112"/>
            <p:cNvSpPr>
              <a:spLocks noChangeArrowheads="1"/>
            </p:cNvSpPr>
            <p:nvPr/>
          </p:nvSpPr>
          <p:spPr bwMode="auto">
            <a:xfrm>
              <a:off x="1377379" y="1735039"/>
              <a:ext cx="994568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ja-JP" sz="1200" dirty="0" smtClean="0">
                  <a:solidFill>
                    <a:srgbClr val="9933FF"/>
                  </a:solidFill>
                  <a:sym typeface="Symbol" pitchFamily="18" charset="2"/>
                </a:rPr>
                <a:t>TOA reflectance</a:t>
              </a:r>
              <a:endParaRPr kumimoji="0" lang="en-US" altLang="en-US" sz="1200" dirty="0">
                <a:solidFill>
                  <a:srgbClr val="9933FF"/>
                </a:solidFill>
                <a:sym typeface="Symbol" pitchFamily="18" charset="2"/>
              </a:endParaRPr>
            </a:p>
          </p:txBody>
        </p:sp>
        <p:sp>
          <p:nvSpPr>
            <p:cNvPr id="102" name="Rectangle 9"/>
            <p:cNvSpPr>
              <a:spLocks noChangeArrowheads="1"/>
            </p:cNvSpPr>
            <p:nvPr/>
          </p:nvSpPr>
          <p:spPr bwMode="auto">
            <a:xfrm>
              <a:off x="3159220" y="5818048"/>
              <a:ext cx="895510" cy="369888"/>
            </a:xfrm>
            <a:prstGeom prst="rect">
              <a:avLst/>
            </a:prstGeom>
            <a:gradFill rotWithShape="1">
              <a:gsLst>
                <a:gs pos="0">
                  <a:srgbClr val="0070C0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endParaRPr lang="ja-JP" altLang="en-US" dirty="0"/>
            </a:p>
          </p:txBody>
        </p:sp>
        <p:sp>
          <p:nvSpPr>
            <p:cNvPr id="103" name="Rectangle 9"/>
            <p:cNvSpPr>
              <a:spLocks noChangeArrowheads="1"/>
            </p:cNvSpPr>
            <p:nvPr/>
          </p:nvSpPr>
          <p:spPr bwMode="auto">
            <a:xfrm>
              <a:off x="721451" y="5815165"/>
              <a:ext cx="2437769" cy="369888"/>
            </a:xfrm>
            <a:prstGeom prst="rect">
              <a:avLst/>
            </a:prstGeom>
            <a:gradFill rotWithShape="1">
              <a:gsLst>
                <a:gs pos="0">
                  <a:srgbClr val="996633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endParaRPr lang="ja-JP" altLang="en-US" dirty="0"/>
            </a:p>
          </p:txBody>
        </p:sp>
        <p:sp>
          <p:nvSpPr>
            <p:cNvPr id="104" name="Rectangle 11"/>
            <p:cNvSpPr>
              <a:spLocks noChangeArrowheads="1"/>
            </p:cNvSpPr>
            <p:nvPr/>
          </p:nvSpPr>
          <p:spPr bwMode="auto">
            <a:xfrm>
              <a:off x="645330" y="2524119"/>
              <a:ext cx="3194135" cy="1239755"/>
            </a:xfrm>
            <a:prstGeom prst="rect">
              <a:avLst/>
            </a:prstGeom>
            <a:solidFill>
              <a:srgbClr val="0066FF">
                <a:alpha val="3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endParaRPr lang="ja-JP" altLang="en-US" dirty="0"/>
            </a:p>
          </p:txBody>
        </p:sp>
        <p:sp>
          <p:nvSpPr>
            <p:cNvPr id="105" name="AutoShape 12"/>
            <p:cNvSpPr>
              <a:spLocks noChangeAspect="1" noChangeArrowheads="1"/>
            </p:cNvSpPr>
            <p:nvPr/>
          </p:nvSpPr>
          <p:spPr bwMode="auto">
            <a:xfrm>
              <a:off x="844279" y="1332196"/>
              <a:ext cx="374532" cy="382728"/>
            </a:xfrm>
            <a:prstGeom prst="sun">
              <a:avLst>
                <a:gd name="adj" fmla="val 25000"/>
              </a:avLst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endParaRPr lang="ja-JP" altLang="en-US" dirty="0"/>
            </a:p>
          </p:txBody>
        </p:sp>
        <p:sp>
          <p:nvSpPr>
            <p:cNvPr id="106" name="Line 14"/>
            <p:cNvSpPr>
              <a:spLocks noChangeShapeType="1"/>
            </p:cNvSpPr>
            <p:nvPr/>
          </p:nvSpPr>
          <p:spPr bwMode="auto">
            <a:xfrm flipV="1">
              <a:off x="1553735" y="2180256"/>
              <a:ext cx="604111" cy="854807"/>
            </a:xfrm>
            <a:prstGeom prst="line">
              <a:avLst/>
            </a:prstGeom>
            <a:noFill/>
            <a:ln w="38100">
              <a:solidFill>
                <a:schemeClr val="tx1">
                  <a:alpha val="70195"/>
                </a:schemeClr>
              </a:solidFill>
              <a:prstDash val="sysDot"/>
              <a:round/>
              <a:headEnd/>
              <a:tailEnd type="triangle" w="med" len="med"/>
            </a:ln>
          </p:spPr>
          <p:txBody>
            <a:bodyPr lIns="0" tIns="0" rIns="0" bIns="0">
              <a:spAutoFit/>
            </a:bodyPr>
            <a:lstStyle/>
            <a:p>
              <a:endParaRPr lang="ja-JP" altLang="en-US" dirty="0"/>
            </a:p>
          </p:txBody>
        </p:sp>
        <p:sp>
          <p:nvSpPr>
            <p:cNvPr id="107" name="Text Box 19"/>
            <p:cNvSpPr txBox="1">
              <a:spLocks noChangeArrowheads="1"/>
            </p:cNvSpPr>
            <p:nvPr/>
          </p:nvSpPr>
          <p:spPr bwMode="auto">
            <a:xfrm>
              <a:off x="2113464" y="5855415"/>
              <a:ext cx="1048107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200" dirty="0" smtClean="0"/>
                <a:t>Surface reflection</a:t>
              </a:r>
              <a:endParaRPr lang="en-US" altLang="ja-JP" sz="1200" dirty="0"/>
            </a:p>
          </p:txBody>
        </p:sp>
        <p:sp>
          <p:nvSpPr>
            <p:cNvPr id="108" name="Text Box 22"/>
            <p:cNvSpPr txBox="1">
              <a:spLocks noChangeArrowheads="1"/>
            </p:cNvSpPr>
            <p:nvPr/>
          </p:nvSpPr>
          <p:spPr bwMode="auto">
            <a:xfrm>
              <a:off x="346967" y="1923640"/>
              <a:ext cx="925574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200" dirty="0" smtClean="0">
                  <a:solidFill>
                    <a:srgbClr val="FF3300"/>
                  </a:solidFill>
                </a:rPr>
                <a:t>Solar irradiance</a:t>
              </a:r>
              <a:endParaRPr lang="en-US" altLang="ja-JP" sz="1200" dirty="0">
                <a:solidFill>
                  <a:srgbClr val="FF3300"/>
                </a:solidFill>
              </a:endParaRPr>
            </a:p>
          </p:txBody>
        </p:sp>
        <p:sp>
          <p:nvSpPr>
            <p:cNvPr id="116" name="Line 26"/>
            <p:cNvSpPr>
              <a:spLocks noChangeShapeType="1"/>
            </p:cNvSpPr>
            <p:nvPr/>
          </p:nvSpPr>
          <p:spPr bwMode="auto">
            <a:xfrm flipH="1" flipV="1">
              <a:off x="2882987" y="2411564"/>
              <a:ext cx="108012" cy="3413123"/>
            </a:xfrm>
            <a:prstGeom prst="line">
              <a:avLst/>
            </a:prstGeom>
            <a:noFill/>
            <a:ln w="38100">
              <a:solidFill>
                <a:srgbClr val="0066FF">
                  <a:alpha val="70195"/>
                </a:srgbClr>
              </a:solidFill>
              <a:round/>
              <a:headEnd/>
              <a:tailEnd type="triangle" w="med" len="med"/>
            </a:ln>
          </p:spPr>
          <p:txBody>
            <a:bodyPr wrap="square" lIns="0" tIns="0" rIns="0" bIns="0">
              <a:spAutoFit/>
            </a:bodyPr>
            <a:lstStyle/>
            <a:p>
              <a:endParaRPr lang="ja-JP" altLang="en-US" dirty="0"/>
            </a:p>
          </p:txBody>
        </p:sp>
        <p:sp>
          <p:nvSpPr>
            <p:cNvPr id="118" name="Rectangle 30"/>
            <p:cNvSpPr>
              <a:spLocks noChangeArrowheads="1"/>
            </p:cNvSpPr>
            <p:nvPr/>
          </p:nvSpPr>
          <p:spPr bwMode="auto">
            <a:xfrm>
              <a:off x="455586" y="5283960"/>
              <a:ext cx="585738" cy="5539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altLang="ja-JP" sz="1200" dirty="0" smtClean="0">
                  <a:solidFill>
                    <a:srgbClr val="FF3300"/>
                  </a:solidFill>
                </a:rPr>
                <a:t>surface</a:t>
              </a:r>
            </a:p>
            <a:p>
              <a:pPr algn="ctr"/>
              <a:r>
                <a:rPr lang="en-US" altLang="ja-JP" sz="1200" dirty="0" smtClean="0">
                  <a:solidFill>
                    <a:srgbClr val="FF3300"/>
                  </a:solidFill>
                </a:rPr>
                <a:t>solar </a:t>
              </a:r>
            </a:p>
            <a:p>
              <a:pPr algn="ctr"/>
              <a:r>
                <a:rPr lang="en-US" altLang="ja-JP" sz="1200" dirty="0" smtClean="0">
                  <a:solidFill>
                    <a:srgbClr val="FF3300"/>
                  </a:solidFill>
                </a:rPr>
                <a:t>irradiance</a:t>
              </a:r>
              <a:endParaRPr lang="en-US" altLang="ja-JP" sz="1200" dirty="0">
                <a:solidFill>
                  <a:srgbClr val="FF3300"/>
                </a:solidFill>
              </a:endParaRPr>
            </a:p>
          </p:txBody>
        </p:sp>
        <p:sp>
          <p:nvSpPr>
            <p:cNvPr id="119" name="AutoShape 41"/>
            <p:cNvSpPr>
              <a:spLocks/>
            </p:cNvSpPr>
            <p:nvPr/>
          </p:nvSpPr>
          <p:spPr bwMode="auto">
            <a:xfrm rot="5400000" flipV="1">
              <a:off x="1840563" y="3919902"/>
              <a:ext cx="156132" cy="1048744"/>
            </a:xfrm>
            <a:prstGeom prst="rightBrace">
              <a:avLst>
                <a:gd name="adj1" fmla="val 65301"/>
                <a:gd name="adj2" fmla="val 42023"/>
              </a:avLst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ja-JP" altLang="en-US" dirty="0"/>
            </a:p>
          </p:txBody>
        </p:sp>
        <p:sp>
          <p:nvSpPr>
            <p:cNvPr id="126" name="Line 43"/>
            <p:cNvSpPr>
              <a:spLocks noChangeShapeType="1"/>
            </p:cNvSpPr>
            <p:nvPr/>
          </p:nvSpPr>
          <p:spPr bwMode="auto">
            <a:xfrm flipH="1">
              <a:off x="2200853" y="4117886"/>
              <a:ext cx="61893" cy="276223"/>
            </a:xfrm>
            <a:prstGeom prst="line">
              <a:avLst/>
            </a:prstGeom>
            <a:noFill/>
            <a:ln w="19050">
              <a:solidFill>
                <a:srgbClr val="FF3300">
                  <a:alpha val="70195"/>
                </a:srgbClr>
              </a:solidFill>
              <a:prstDash val="sysDot"/>
              <a:round/>
              <a:headEnd/>
              <a:tailEnd type="triangle" w="med" len="med"/>
            </a:ln>
          </p:spPr>
          <p:txBody>
            <a:bodyPr lIns="0" tIns="0" rIns="0" bIns="0">
              <a:spAutoFit/>
            </a:bodyPr>
            <a:lstStyle/>
            <a:p>
              <a:endParaRPr lang="ja-JP" altLang="en-US" dirty="0"/>
            </a:p>
          </p:txBody>
        </p:sp>
        <p:sp>
          <p:nvSpPr>
            <p:cNvPr id="129" name="Line 90"/>
            <p:cNvSpPr>
              <a:spLocks noChangeShapeType="1"/>
            </p:cNvSpPr>
            <p:nvPr/>
          </p:nvSpPr>
          <p:spPr bwMode="auto">
            <a:xfrm flipH="1">
              <a:off x="1506012" y="3360653"/>
              <a:ext cx="6347" cy="1028692"/>
            </a:xfrm>
            <a:prstGeom prst="line">
              <a:avLst/>
            </a:prstGeom>
            <a:noFill/>
            <a:ln w="38100">
              <a:solidFill>
                <a:srgbClr val="FF3300">
                  <a:alpha val="70195"/>
                </a:srgbClr>
              </a:solidFill>
              <a:prstDash val="sysDot"/>
              <a:round/>
              <a:headEnd/>
              <a:tailEnd type="triangle" w="med" len="med"/>
            </a:ln>
          </p:spPr>
          <p:txBody>
            <a:bodyPr lIns="0" tIns="0" rIns="0" bIns="0">
              <a:spAutoFit/>
            </a:bodyPr>
            <a:lstStyle/>
            <a:p>
              <a:endParaRPr lang="ja-JP" altLang="en-US" dirty="0"/>
            </a:p>
          </p:txBody>
        </p:sp>
        <p:sp>
          <p:nvSpPr>
            <p:cNvPr id="132" name="Line 91"/>
            <p:cNvSpPr>
              <a:spLocks noChangeShapeType="1"/>
            </p:cNvSpPr>
            <p:nvPr/>
          </p:nvSpPr>
          <p:spPr bwMode="auto">
            <a:xfrm>
              <a:off x="1058121" y="2873713"/>
              <a:ext cx="398690" cy="248816"/>
            </a:xfrm>
            <a:prstGeom prst="line">
              <a:avLst/>
            </a:prstGeom>
            <a:noFill/>
            <a:ln w="28575">
              <a:solidFill>
                <a:srgbClr val="FF3300">
                  <a:alpha val="70195"/>
                </a:srgbClr>
              </a:solidFill>
              <a:prstDash val="sysDot"/>
              <a:round/>
              <a:headEnd/>
              <a:tailEnd type="triangle" w="med" len="med"/>
            </a:ln>
          </p:spPr>
          <p:txBody>
            <a:bodyPr lIns="0" tIns="0" rIns="0" bIns="0">
              <a:spAutoFit/>
            </a:bodyPr>
            <a:lstStyle/>
            <a:p>
              <a:endParaRPr lang="ja-JP" altLang="en-US" dirty="0"/>
            </a:p>
          </p:txBody>
        </p:sp>
        <p:sp>
          <p:nvSpPr>
            <p:cNvPr id="133" name="Rectangle 93"/>
            <p:cNvSpPr>
              <a:spLocks noChangeArrowheads="1"/>
            </p:cNvSpPr>
            <p:nvPr/>
          </p:nvSpPr>
          <p:spPr bwMode="auto">
            <a:xfrm>
              <a:off x="1426749" y="4532803"/>
              <a:ext cx="1098249" cy="1846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200" dirty="0" smtClean="0">
                  <a:solidFill>
                    <a:srgbClr val="FF3300"/>
                  </a:solidFill>
                  <a:sym typeface="Symbol" pitchFamily="18" charset="2"/>
                </a:rPr>
                <a:t>Diffuse irradiance</a:t>
              </a:r>
              <a:endParaRPr lang="en-US" altLang="ja-JP" sz="1200" dirty="0">
                <a:solidFill>
                  <a:srgbClr val="FF3300"/>
                </a:solidFill>
                <a:sym typeface="Symbol" pitchFamily="18" charset="2"/>
              </a:endParaRPr>
            </a:p>
          </p:txBody>
        </p:sp>
        <p:sp>
          <p:nvSpPr>
            <p:cNvPr id="135" name="Line 137"/>
            <p:cNvSpPr>
              <a:spLocks noChangeShapeType="1"/>
            </p:cNvSpPr>
            <p:nvPr/>
          </p:nvSpPr>
          <p:spPr bwMode="auto">
            <a:xfrm flipV="1">
              <a:off x="1612340" y="3044743"/>
              <a:ext cx="168221" cy="84137"/>
            </a:xfrm>
            <a:prstGeom prst="line">
              <a:avLst/>
            </a:prstGeom>
            <a:noFill/>
            <a:ln w="12700">
              <a:solidFill>
                <a:srgbClr val="0066FF">
                  <a:alpha val="70195"/>
                </a:srgbClr>
              </a:solidFill>
              <a:prstDash val="sysDot"/>
              <a:round/>
              <a:headEnd/>
              <a:tailEnd type="triangle" w="sm" len="med"/>
            </a:ln>
          </p:spPr>
          <p:txBody>
            <a:bodyPr lIns="0" tIns="0" rIns="0" bIns="0">
              <a:spAutoFit/>
            </a:bodyPr>
            <a:lstStyle/>
            <a:p>
              <a:endParaRPr lang="ja-JP" altLang="en-US" dirty="0"/>
            </a:p>
          </p:txBody>
        </p:sp>
        <p:sp>
          <p:nvSpPr>
            <p:cNvPr id="136" name="Line 138"/>
            <p:cNvSpPr>
              <a:spLocks noChangeShapeType="1"/>
            </p:cNvSpPr>
            <p:nvPr/>
          </p:nvSpPr>
          <p:spPr bwMode="auto">
            <a:xfrm flipH="1" flipV="1">
              <a:off x="1406031" y="2892344"/>
              <a:ext cx="47609" cy="166686"/>
            </a:xfrm>
            <a:prstGeom prst="line">
              <a:avLst/>
            </a:prstGeom>
            <a:noFill/>
            <a:ln w="12700">
              <a:solidFill>
                <a:srgbClr val="0066FF">
                  <a:alpha val="70195"/>
                </a:srgbClr>
              </a:solidFill>
              <a:prstDash val="sysDot"/>
              <a:round/>
              <a:headEnd/>
              <a:tailEnd type="triangle" w="sm" len="med"/>
            </a:ln>
          </p:spPr>
          <p:txBody>
            <a:bodyPr lIns="0" tIns="0" rIns="0" bIns="0">
              <a:spAutoFit/>
            </a:bodyPr>
            <a:lstStyle/>
            <a:p>
              <a:endParaRPr lang="ja-JP" altLang="en-US" dirty="0"/>
            </a:p>
          </p:txBody>
        </p:sp>
        <p:sp>
          <p:nvSpPr>
            <p:cNvPr id="137" name="Line 139"/>
            <p:cNvSpPr>
              <a:spLocks noChangeShapeType="1"/>
            </p:cNvSpPr>
            <p:nvPr/>
          </p:nvSpPr>
          <p:spPr bwMode="auto">
            <a:xfrm flipH="1">
              <a:off x="1260026" y="3224128"/>
              <a:ext cx="123785" cy="55562"/>
            </a:xfrm>
            <a:prstGeom prst="line">
              <a:avLst/>
            </a:prstGeom>
            <a:noFill/>
            <a:ln w="12700">
              <a:solidFill>
                <a:srgbClr val="FF3300">
                  <a:alpha val="70195"/>
                </a:srgbClr>
              </a:solidFill>
              <a:prstDash val="sysDot"/>
              <a:round/>
              <a:headEnd/>
              <a:tailEnd type="triangle" w="sm" len="med"/>
            </a:ln>
          </p:spPr>
          <p:txBody>
            <a:bodyPr lIns="0" tIns="0" rIns="0" bIns="0">
              <a:spAutoFit/>
            </a:bodyPr>
            <a:lstStyle/>
            <a:p>
              <a:endParaRPr lang="ja-JP" altLang="en-US" dirty="0"/>
            </a:p>
          </p:txBody>
        </p:sp>
        <p:sp>
          <p:nvSpPr>
            <p:cNvPr id="138" name="Line 140"/>
            <p:cNvSpPr>
              <a:spLocks noChangeShapeType="1"/>
            </p:cNvSpPr>
            <p:nvPr/>
          </p:nvSpPr>
          <p:spPr bwMode="auto">
            <a:xfrm>
              <a:off x="1663123" y="3249528"/>
              <a:ext cx="104741" cy="74613"/>
            </a:xfrm>
            <a:prstGeom prst="line">
              <a:avLst/>
            </a:prstGeom>
            <a:noFill/>
            <a:ln w="12700">
              <a:solidFill>
                <a:srgbClr val="FF3300">
                  <a:alpha val="70195"/>
                </a:srgbClr>
              </a:solidFill>
              <a:prstDash val="sysDot"/>
              <a:round/>
              <a:headEnd/>
              <a:tailEnd type="triangle" w="sm" len="med"/>
            </a:ln>
          </p:spPr>
          <p:txBody>
            <a:bodyPr lIns="0" tIns="0" rIns="0" bIns="0">
              <a:spAutoFit/>
            </a:bodyPr>
            <a:lstStyle/>
            <a:p>
              <a:endParaRPr lang="ja-JP" altLang="en-US" dirty="0"/>
            </a:p>
          </p:txBody>
        </p:sp>
        <p:sp>
          <p:nvSpPr>
            <p:cNvPr id="139" name="Line 44"/>
            <p:cNvSpPr>
              <a:spLocks noChangeShapeType="1"/>
            </p:cNvSpPr>
            <p:nvPr/>
          </p:nvSpPr>
          <p:spPr bwMode="auto">
            <a:xfrm flipH="1" flipV="1">
              <a:off x="2533679" y="3374938"/>
              <a:ext cx="369434" cy="125412"/>
            </a:xfrm>
            <a:prstGeom prst="line">
              <a:avLst/>
            </a:prstGeom>
            <a:noFill/>
            <a:ln w="19050">
              <a:solidFill>
                <a:srgbClr val="0066FF">
                  <a:alpha val="70195"/>
                </a:srgbClr>
              </a:solidFill>
              <a:prstDash val="sysDot"/>
              <a:round/>
              <a:headEnd/>
              <a:tailEnd type="triangle" w="med" len="med"/>
            </a:ln>
          </p:spPr>
          <p:txBody>
            <a:bodyPr wrap="square" lIns="0" tIns="0" rIns="0" bIns="0">
              <a:spAutoFit/>
            </a:bodyPr>
            <a:lstStyle/>
            <a:p>
              <a:endParaRPr lang="ja-JP" altLang="en-US" dirty="0"/>
            </a:p>
          </p:txBody>
        </p:sp>
        <p:sp>
          <p:nvSpPr>
            <p:cNvPr id="140" name="Line 44"/>
            <p:cNvSpPr>
              <a:spLocks noChangeShapeType="1"/>
            </p:cNvSpPr>
            <p:nvPr/>
          </p:nvSpPr>
          <p:spPr bwMode="auto">
            <a:xfrm flipV="1">
              <a:off x="2483342" y="2376215"/>
              <a:ext cx="121009" cy="873983"/>
            </a:xfrm>
            <a:prstGeom prst="line">
              <a:avLst/>
            </a:prstGeom>
            <a:noFill/>
            <a:ln w="19050">
              <a:solidFill>
                <a:srgbClr val="0066FF">
                  <a:alpha val="70195"/>
                </a:srgbClr>
              </a:solidFill>
              <a:prstDash val="sysDot"/>
              <a:round/>
              <a:headEnd/>
              <a:tailEnd type="triangle" w="med" len="med"/>
            </a:ln>
          </p:spPr>
          <p:txBody>
            <a:bodyPr lIns="0" tIns="0" rIns="0" bIns="0">
              <a:spAutoFit/>
            </a:bodyPr>
            <a:lstStyle/>
            <a:p>
              <a:endParaRPr lang="ja-JP" altLang="en-US" dirty="0"/>
            </a:p>
          </p:txBody>
        </p:sp>
        <p:sp>
          <p:nvSpPr>
            <p:cNvPr id="141" name="円/楕円 140"/>
            <p:cNvSpPr/>
            <p:nvPr/>
          </p:nvSpPr>
          <p:spPr bwMode="auto">
            <a:xfrm>
              <a:off x="1488379" y="3111653"/>
              <a:ext cx="69850" cy="66675"/>
            </a:xfrm>
            <a:prstGeom prst="ellipse">
              <a:avLst/>
            </a:prstGeom>
            <a:solidFill>
              <a:srgbClr val="CCECFF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/>
            </a:p>
          </p:txBody>
        </p:sp>
        <p:sp>
          <p:nvSpPr>
            <p:cNvPr id="143" name="円/楕円 142"/>
            <p:cNvSpPr/>
            <p:nvPr/>
          </p:nvSpPr>
          <p:spPr bwMode="auto">
            <a:xfrm>
              <a:off x="2432941" y="3295803"/>
              <a:ext cx="66674" cy="69850"/>
            </a:xfrm>
            <a:prstGeom prst="ellipse">
              <a:avLst/>
            </a:prstGeom>
            <a:solidFill>
              <a:srgbClr val="CCECFF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/>
            </a:p>
          </p:txBody>
        </p:sp>
        <p:sp>
          <p:nvSpPr>
            <p:cNvPr id="144" name="Freeform 34"/>
            <p:cNvSpPr>
              <a:spLocks/>
            </p:cNvSpPr>
            <p:nvPr/>
          </p:nvSpPr>
          <p:spPr bwMode="auto">
            <a:xfrm flipH="1">
              <a:off x="1885040" y="3573376"/>
              <a:ext cx="495144" cy="609596"/>
            </a:xfrm>
            <a:custGeom>
              <a:avLst/>
              <a:gdLst>
                <a:gd name="T0" fmla="*/ 0 w 292"/>
                <a:gd name="T1" fmla="*/ 2147483647 h 247"/>
                <a:gd name="T2" fmla="*/ 2147483647 w 292"/>
                <a:gd name="T3" fmla="*/ 2147483647 h 247"/>
                <a:gd name="T4" fmla="*/ 2147483647 w 292"/>
                <a:gd name="T5" fmla="*/ 0 h 247"/>
                <a:gd name="T6" fmla="*/ 2147483647 w 292"/>
                <a:gd name="T7" fmla="*/ 2147483647 h 247"/>
                <a:gd name="T8" fmla="*/ 2147483647 w 292"/>
                <a:gd name="T9" fmla="*/ 2147483647 h 2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247"/>
                <a:gd name="T17" fmla="*/ 292 w 292"/>
                <a:gd name="T18" fmla="*/ 247 h 2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247">
                  <a:moveTo>
                    <a:pt x="0" y="4"/>
                  </a:moveTo>
                  <a:lnTo>
                    <a:pt x="77" y="247"/>
                  </a:lnTo>
                  <a:lnTo>
                    <a:pt x="147" y="0"/>
                  </a:lnTo>
                  <a:lnTo>
                    <a:pt x="212" y="239"/>
                  </a:lnTo>
                  <a:lnTo>
                    <a:pt x="292" y="104"/>
                  </a:lnTo>
                </a:path>
              </a:pathLst>
            </a:custGeom>
            <a:noFill/>
            <a:ln w="19050">
              <a:solidFill>
                <a:srgbClr val="0066FF">
                  <a:alpha val="70195"/>
                </a:srgbClr>
              </a:solidFill>
              <a:prstDash val="sysDot"/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ja-JP" altLang="en-US" dirty="0"/>
            </a:p>
          </p:txBody>
        </p:sp>
        <p:sp>
          <p:nvSpPr>
            <p:cNvPr id="145" name="Rectangle 93"/>
            <p:cNvSpPr>
              <a:spLocks noChangeArrowheads="1"/>
            </p:cNvSpPr>
            <p:nvPr/>
          </p:nvSpPr>
          <p:spPr bwMode="auto">
            <a:xfrm>
              <a:off x="391634" y="4653890"/>
              <a:ext cx="585738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200" dirty="0" smtClean="0">
                  <a:solidFill>
                    <a:srgbClr val="FF3300"/>
                  </a:solidFill>
                  <a:sym typeface="Symbol" pitchFamily="18" charset="2"/>
                </a:rPr>
                <a:t>Direct</a:t>
              </a:r>
            </a:p>
            <a:p>
              <a:r>
                <a:rPr lang="en-US" altLang="ja-JP" sz="1200" dirty="0" smtClean="0">
                  <a:solidFill>
                    <a:srgbClr val="FF3300"/>
                  </a:solidFill>
                  <a:sym typeface="Symbol" pitchFamily="18" charset="2"/>
                </a:rPr>
                <a:t>irradiance</a:t>
              </a:r>
              <a:endParaRPr lang="en-US" altLang="ja-JP" sz="1200" dirty="0">
                <a:solidFill>
                  <a:srgbClr val="FF3300"/>
                </a:solidFill>
                <a:sym typeface="Symbol" pitchFamily="18" charset="2"/>
              </a:endParaRPr>
            </a:p>
          </p:txBody>
        </p:sp>
        <p:sp>
          <p:nvSpPr>
            <p:cNvPr id="147" name="Line 13"/>
            <p:cNvSpPr>
              <a:spLocks noChangeShapeType="1"/>
            </p:cNvSpPr>
            <p:nvPr/>
          </p:nvSpPr>
          <p:spPr bwMode="auto">
            <a:xfrm>
              <a:off x="1031179" y="1787767"/>
              <a:ext cx="47" cy="3385196"/>
            </a:xfrm>
            <a:prstGeom prst="line">
              <a:avLst/>
            </a:prstGeom>
            <a:noFill/>
            <a:ln w="57150">
              <a:solidFill>
                <a:srgbClr val="FF3300">
                  <a:alpha val="70195"/>
                </a:srgbClr>
              </a:solidFill>
              <a:round/>
              <a:headEnd/>
              <a:tailEnd type="triangle" w="med" len="med"/>
            </a:ln>
          </p:spPr>
          <p:txBody>
            <a:bodyPr wrap="square" lIns="0" tIns="0" rIns="0" bIns="0">
              <a:spAutoFit/>
            </a:bodyPr>
            <a:lstStyle/>
            <a:p>
              <a:endParaRPr lang="ja-JP" altLang="en-US" dirty="0"/>
            </a:p>
          </p:txBody>
        </p:sp>
        <p:sp>
          <p:nvSpPr>
            <p:cNvPr id="151" name="Line 137"/>
            <p:cNvSpPr>
              <a:spLocks noChangeShapeType="1"/>
            </p:cNvSpPr>
            <p:nvPr/>
          </p:nvSpPr>
          <p:spPr bwMode="auto">
            <a:xfrm flipV="1">
              <a:off x="2546378" y="3219367"/>
              <a:ext cx="168221" cy="84137"/>
            </a:xfrm>
            <a:prstGeom prst="line">
              <a:avLst/>
            </a:prstGeom>
            <a:noFill/>
            <a:ln w="12700">
              <a:solidFill>
                <a:srgbClr val="0066FF">
                  <a:alpha val="70195"/>
                </a:srgbClr>
              </a:solidFill>
              <a:prstDash val="sysDot"/>
              <a:round/>
              <a:headEnd/>
              <a:tailEnd type="triangle" w="sm" len="med"/>
            </a:ln>
          </p:spPr>
          <p:txBody>
            <a:bodyPr lIns="0" tIns="0" rIns="0" bIns="0">
              <a:spAutoFit/>
            </a:bodyPr>
            <a:lstStyle/>
            <a:p>
              <a:endParaRPr lang="ja-JP" altLang="en-US" dirty="0"/>
            </a:p>
          </p:txBody>
        </p:sp>
        <p:sp>
          <p:nvSpPr>
            <p:cNvPr id="153" name="Line 138"/>
            <p:cNvSpPr>
              <a:spLocks noChangeShapeType="1"/>
            </p:cNvSpPr>
            <p:nvPr/>
          </p:nvSpPr>
          <p:spPr bwMode="auto">
            <a:xfrm flipH="1" flipV="1">
              <a:off x="2324198" y="3163804"/>
              <a:ext cx="84111" cy="90487"/>
            </a:xfrm>
            <a:prstGeom prst="line">
              <a:avLst/>
            </a:prstGeom>
            <a:noFill/>
            <a:ln w="12700">
              <a:solidFill>
                <a:srgbClr val="0066FF">
                  <a:alpha val="70195"/>
                </a:srgbClr>
              </a:solidFill>
              <a:prstDash val="sysDot"/>
              <a:round/>
              <a:headEnd/>
              <a:tailEnd type="triangle" w="sm" len="med"/>
            </a:ln>
          </p:spPr>
          <p:txBody>
            <a:bodyPr lIns="0" tIns="0" rIns="0" bIns="0">
              <a:spAutoFit/>
            </a:bodyPr>
            <a:lstStyle/>
            <a:p>
              <a:endParaRPr lang="ja-JP" altLang="en-US" dirty="0"/>
            </a:p>
          </p:txBody>
        </p:sp>
        <p:sp>
          <p:nvSpPr>
            <p:cNvPr id="154" name="Line 139"/>
            <p:cNvSpPr>
              <a:spLocks noChangeShapeType="1"/>
            </p:cNvSpPr>
            <p:nvPr/>
          </p:nvSpPr>
          <p:spPr bwMode="auto">
            <a:xfrm flipH="1">
              <a:off x="2460680" y="3408277"/>
              <a:ext cx="4760" cy="176212"/>
            </a:xfrm>
            <a:prstGeom prst="line">
              <a:avLst/>
            </a:prstGeom>
            <a:noFill/>
            <a:ln w="12700">
              <a:solidFill>
                <a:srgbClr val="FF3300">
                  <a:alpha val="70195"/>
                </a:srgbClr>
              </a:solidFill>
              <a:prstDash val="sysDot"/>
              <a:round/>
              <a:headEnd/>
              <a:tailEnd type="triangle" w="sm" len="med"/>
            </a:ln>
          </p:spPr>
          <p:txBody>
            <a:bodyPr lIns="0" tIns="0" rIns="0" bIns="0">
              <a:spAutoFit/>
            </a:bodyPr>
            <a:lstStyle/>
            <a:p>
              <a:endParaRPr lang="ja-JP" altLang="en-US" dirty="0"/>
            </a:p>
          </p:txBody>
        </p:sp>
        <p:sp>
          <p:nvSpPr>
            <p:cNvPr id="155" name="Line 140"/>
            <p:cNvSpPr>
              <a:spLocks noChangeShapeType="1"/>
            </p:cNvSpPr>
            <p:nvPr/>
          </p:nvSpPr>
          <p:spPr bwMode="auto">
            <a:xfrm flipH="1">
              <a:off x="2281347" y="3384465"/>
              <a:ext cx="126960" cy="115886"/>
            </a:xfrm>
            <a:prstGeom prst="line">
              <a:avLst/>
            </a:prstGeom>
            <a:noFill/>
            <a:ln w="12700">
              <a:solidFill>
                <a:srgbClr val="FF3300">
                  <a:alpha val="70195"/>
                </a:srgbClr>
              </a:solidFill>
              <a:prstDash val="sysDot"/>
              <a:round/>
              <a:headEnd/>
              <a:tailEnd type="triangle" w="sm" len="med"/>
            </a:ln>
          </p:spPr>
          <p:txBody>
            <a:bodyPr lIns="0" tIns="0" rIns="0" bIns="0">
              <a:spAutoFit/>
            </a:bodyPr>
            <a:lstStyle/>
            <a:p>
              <a:endParaRPr lang="ja-JP" altLang="en-US" dirty="0"/>
            </a:p>
          </p:txBody>
        </p:sp>
        <p:sp>
          <p:nvSpPr>
            <p:cNvPr id="156" name="Line 139"/>
            <p:cNvSpPr>
              <a:spLocks noChangeShapeType="1"/>
            </p:cNvSpPr>
            <p:nvPr/>
          </p:nvSpPr>
          <p:spPr bwMode="auto">
            <a:xfrm flipH="1">
              <a:off x="1510772" y="3227303"/>
              <a:ext cx="9521" cy="147636"/>
            </a:xfrm>
            <a:prstGeom prst="line">
              <a:avLst/>
            </a:prstGeom>
            <a:noFill/>
            <a:ln w="12700">
              <a:solidFill>
                <a:srgbClr val="FF3300">
                  <a:alpha val="70195"/>
                </a:srgbClr>
              </a:solidFill>
              <a:prstDash val="sysDot"/>
              <a:round/>
              <a:headEnd/>
              <a:tailEnd type="triangle" w="sm" len="med"/>
            </a:ln>
          </p:spPr>
          <p:txBody>
            <a:bodyPr lIns="0" tIns="0" rIns="0" bIns="0">
              <a:spAutoFit/>
            </a:bodyPr>
            <a:lstStyle/>
            <a:p>
              <a:endParaRPr lang="ja-JP" altLang="en-US" dirty="0"/>
            </a:p>
          </p:txBody>
        </p:sp>
        <p:sp>
          <p:nvSpPr>
            <p:cNvPr id="159" name="AutoShape 41"/>
            <p:cNvSpPr>
              <a:spLocks/>
            </p:cNvSpPr>
            <p:nvPr/>
          </p:nvSpPr>
          <p:spPr bwMode="auto">
            <a:xfrm rot="5400000" flipV="1">
              <a:off x="1530906" y="4262992"/>
              <a:ext cx="153017" cy="1978927"/>
            </a:xfrm>
            <a:prstGeom prst="rightBrace">
              <a:avLst>
                <a:gd name="adj1" fmla="val 65071"/>
                <a:gd name="adj2" fmla="val 7931"/>
              </a:avLst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ja-JP" altLang="en-US" dirty="0"/>
            </a:p>
          </p:txBody>
        </p:sp>
        <p:sp>
          <p:nvSpPr>
            <p:cNvPr id="161" name="Line 43"/>
            <p:cNvSpPr>
              <a:spLocks noChangeShapeType="1"/>
            </p:cNvSpPr>
            <p:nvPr/>
          </p:nvSpPr>
          <p:spPr bwMode="auto">
            <a:xfrm flipH="1">
              <a:off x="1969149" y="4109947"/>
              <a:ext cx="52372" cy="241298"/>
            </a:xfrm>
            <a:prstGeom prst="line">
              <a:avLst/>
            </a:prstGeom>
            <a:noFill/>
            <a:ln w="12700">
              <a:solidFill>
                <a:srgbClr val="FF3300">
                  <a:alpha val="70195"/>
                </a:srgbClr>
              </a:solidFill>
              <a:prstDash val="sysDot"/>
              <a:round/>
              <a:headEnd/>
              <a:tailEnd type="triangle" w="med" len="med"/>
            </a:ln>
          </p:spPr>
          <p:txBody>
            <a:bodyPr lIns="0" tIns="0" rIns="0" bIns="0">
              <a:spAutoFit/>
            </a:bodyPr>
            <a:lstStyle/>
            <a:p>
              <a:endParaRPr lang="ja-JP" altLang="en-US" dirty="0"/>
            </a:p>
          </p:txBody>
        </p:sp>
        <p:sp>
          <p:nvSpPr>
            <p:cNvPr id="165" name="正方形/長方形 164"/>
            <p:cNvSpPr/>
            <p:nvPr/>
          </p:nvSpPr>
          <p:spPr bwMode="auto">
            <a:xfrm rot="5400000">
              <a:off x="1004192" y="5721503"/>
              <a:ext cx="192087" cy="46037"/>
            </a:xfrm>
            <a:prstGeom prst="rect">
              <a:avLst/>
            </a:prstGeom>
            <a:blipFill>
              <a:blip r:embed="rId2" cstate="screen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/>
            </a:p>
          </p:txBody>
        </p:sp>
        <p:sp>
          <p:nvSpPr>
            <p:cNvPr id="166" name="正方形/長方形 165"/>
            <p:cNvSpPr/>
            <p:nvPr/>
          </p:nvSpPr>
          <p:spPr bwMode="auto">
            <a:xfrm rot="5400000">
              <a:off x="1649511" y="5709596"/>
              <a:ext cx="215900" cy="46037"/>
            </a:xfrm>
            <a:prstGeom prst="rect">
              <a:avLst/>
            </a:prstGeom>
            <a:blipFill>
              <a:blip r:embed="rId3" cstate="screen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/>
            </a:p>
          </p:txBody>
        </p:sp>
        <p:sp>
          <p:nvSpPr>
            <p:cNvPr id="167" name="雲 166"/>
            <p:cNvSpPr/>
            <p:nvPr/>
          </p:nvSpPr>
          <p:spPr bwMode="auto">
            <a:xfrm rot="16200000">
              <a:off x="1664592" y="5299228"/>
              <a:ext cx="223837" cy="382587"/>
            </a:xfrm>
            <a:prstGeom prst="cloud">
              <a:avLst/>
            </a:prstGeom>
            <a:gradFill flip="none" rotWithShape="0">
              <a:gsLst>
                <a:gs pos="0">
                  <a:srgbClr val="009900">
                    <a:shade val="30000"/>
                    <a:satMod val="115000"/>
                  </a:srgbClr>
                </a:gs>
                <a:gs pos="50000">
                  <a:srgbClr val="009900">
                    <a:shade val="67500"/>
                    <a:satMod val="115000"/>
                  </a:srgbClr>
                </a:gs>
                <a:gs pos="100000">
                  <a:srgbClr val="009900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3"/>
            </a:lnRef>
            <a:fillRef idx="100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/>
            </a:p>
          </p:txBody>
        </p:sp>
        <p:sp>
          <p:nvSpPr>
            <p:cNvPr id="169" name="二等辺三角形 168"/>
            <p:cNvSpPr/>
            <p:nvPr/>
          </p:nvSpPr>
          <p:spPr bwMode="auto">
            <a:xfrm>
              <a:off x="989904" y="5394478"/>
              <a:ext cx="222250" cy="268287"/>
            </a:xfrm>
            <a:prstGeom prst="triangle">
              <a:avLst/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/>
            </a:p>
          </p:txBody>
        </p:sp>
        <p:sp>
          <p:nvSpPr>
            <p:cNvPr id="170" name="雲 169"/>
            <p:cNvSpPr/>
            <p:nvPr/>
          </p:nvSpPr>
          <p:spPr bwMode="auto">
            <a:xfrm flipH="1">
              <a:off x="1626492" y="5824690"/>
              <a:ext cx="196850" cy="58738"/>
            </a:xfrm>
            <a:prstGeom prst="cloud">
              <a:avLst/>
            </a:prstGeom>
            <a:solidFill>
              <a:srgbClr val="4D4D4D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/>
            </a:p>
          </p:txBody>
        </p:sp>
        <p:sp>
          <p:nvSpPr>
            <p:cNvPr id="172" name="円/楕円 171"/>
            <p:cNvSpPr/>
            <p:nvPr/>
          </p:nvSpPr>
          <p:spPr bwMode="auto">
            <a:xfrm>
              <a:off x="1010542" y="5819928"/>
              <a:ext cx="123824" cy="50800"/>
            </a:xfrm>
            <a:prstGeom prst="ellipse">
              <a:avLst/>
            </a:prstGeom>
            <a:solidFill>
              <a:srgbClr val="4D4D4D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/>
            </a:p>
          </p:txBody>
        </p:sp>
        <p:sp>
          <p:nvSpPr>
            <p:cNvPr id="173" name="正方形/長方形 172"/>
            <p:cNvSpPr/>
            <p:nvPr/>
          </p:nvSpPr>
          <p:spPr bwMode="auto">
            <a:xfrm rot="5400000">
              <a:off x="1166911" y="5768334"/>
              <a:ext cx="179387" cy="53975"/>
            </a:xfrm>
            <a:prstGeom prst="rect">
              <a:avLst/>
            </a:prstGeom>
            <a:blipFill>
              <a:blip r:embed="rId2" cstate="screen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/>
            </a:p>
          </p:txBody>
        </p:sp>
        <p:sp>
          <p:nvSpPr>
            <p:cNvPr id="174" name="二等辺三角形 173"/>
            <p:cNvSpPr/>
            <p:nvPr/>
          </p:nvSpPr>
          <p:spPr bwMode="auto">
            <a:xfrm>
              <a:off x="1142304" y="5438928"/>
              <a:ext cx="222250" cy="268287"/>
            </a:xfrm>
            <a:prstGeom prst="triangle">
              <a:avLst/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/>
            </a:p>
          </p:txBody>
        </p:sp>
        <p:sp>
          <p:nvSpPr>
            <p:cNvPr id="175" name="円/楕円 174"/>
            <p:cNvSpPr/>
            <p:nvPr/>
          </p:nvSpPr>
          <p:spPr bwMode="auto">
            <a:xfrm>
              <a:off x="1169292" y="5856440"/>
              <a:ext cx="127000" cy="58738"/>
            </a:xfrm>
            <a:prstGeom prst="ellipse">
              <a:avLst/>
            </a:prstGeom>
            <a:solidFill>
              <a:srgbClr val="4D4D4D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/>
            </a:p>
          </p:txBody>
        </p:sp>
        <p:sp>
          <p:nvSpPr>
            <p:cNvPr id="176" name="正方形/長方形 175"/>
            <p:cNvSpPr/>
            <p:nvPr/>
          </p:nvSpPr>
          <p:spPr bwMode="auto">
            <a:xfrm rot="5400000">
              <a:off x="1776510" y="5709597"/>
              <a:ext cx="250825" cy="46038"/>
            </a:xfrm>
            <a:prstGeom prst="rect">
              <a:avLst/>
            </a:prstGeom>
            <a:blipFill>
              <a:blip r:embed="rId3" cstate="screen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/>
            </a:p>
          </p:txBody>
        </p:sp>
        <p:sp>
          <p:nvSpPr>
            <p:cNvPr id="177" name="雲 176"/>
            <p:cNvSpPr/>
            <p:nvPr/>
          </p:nvSpPr>
          <p:spPr bwMode="auto">
            <a:xfrm rot="16852571">
              <a:off x="1802705" y="5502427"/>
              <a:ext cx="176212" cy="284163"/>
            </a:xfrm>
            <a:prstGeom prst="cloud">
              <a:avLst/>
            </a:prstGeom>
            <a:gradFill flip="none" rotWithShape="0">
              <a:gsLst>
                <a:gs pos="0">
                  <a:srgbClr val="009900">
                    <a:shade val="30000"/>
                    <a:satMod val="115000"/>
                  </a:srgbClr>
                </a:gs>
                <a:gs pos="50000">
                  <a:srgbClr val="009900">
                    <a:shade val="67500"/>
                    <a:satMod val="115000"/>
                  </a:srgbClr>
                </a:gs>
                <a:gs pos="100000">
                  <a:srgbClr val="009900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3"/>
            </a:lnRef>
            <a:fillRef idx="100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/>
            </a:p>
          </p:txBody>
        </p:sp>
        <p:sp>
          <p:nvSpPr>
            <p:cNvPr id="178" name="雲 177"/>
            <p:cNvSpPr/>
            <p:nvPr/>
          </p:nvSpPr>
          <p:spPr bwMode="auto">
            <a:xfrm flipH="1">
              <a:off x="1823341" y="5842153"/>
              <a:ext cx="177800" cy="53975"/>
            </a:xfrm>
            <a:prstGeom prst="cloud">
              <a:avLst/>
            </a:prstGeom>
            <a:solidFill>
              <a:srgbClr val="4D4D4D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/>
            </a:p>
          </p:txBody>
        </p:sp>
        <p:sp>
          <p:nvSpPr>
            <p:cNvPr id="179" name="正方形/長方形 178"/>
            <p:cNvSpPr/>
            <p:nvPr/>
          </p:nvSpPr>
          <p:spPr bwMode="auto">
            <a:xfrm rot="5400000">
              <a:off x="1528861" y="5739759"/>
              <a:ext cx="215900" cy="46037"/>
            </a:xfrm>
            <a:prstGeom prst="rect">
              <a:avLst/>
            </a:prstGeom>
            <a:blipFill>
              <a:blip r:embed="rId3" cstate="screen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/>
            </a:p>
          </p:txBody>
        </p:sp>
        <p:sp>
          <p:nvSpPr>
            <p:cNvPr id="180" name="雲 179"/>
            <p:cNvSpPr/>
            <p:nvPr/>
          </p:nvSpPr>
          <p:spPr bwMode="auto">
            <a:xfrm rot="14763217">
              <a:off x="1519334" y="5398447"/>
              <a:ext cx="219075" cy="350838"/>
            </a:xfrm>
            <a:prstGeom prst="cloud">
              <a:avLst/>
            </a:prstGeom>
            <a:gradFill flip="none" rotWithShape="0">
              <a:gsLst>
                <a:gs pos="0">
                  <a:srgbClr val="009900">
                    <a:shade val="30000"/>
                    <a:satMod val="115000"/>
                  </a:srgbClr>
                </a:gs>
                <a:gs pos="50000">
                  <a:srgbClr val="009900">
                    <a:shade val="67500"/>
                    <a:satMod val="115000"/>
                  </a:srgbClr>
                </a:gs>
                <a:gs pos="100000">
                  <a:srgbClr val="009900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3"/>
            </a:lnRef>
            <a:fillRef idx="100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/>
            </a:p>
          </p:txBody>
        </p:sp>
        <p:sp>
          <p:nvSpPr>
            <p:cNvPr id="181" name="雲 180"/>
            <p:cNvSpPr/>
            <p:nvPr/>
          </p:nvSpPr>
          <p:spPr bwMode="auto">
            <a:xfrm flipH="1">
              <a:off x="1518541" y="5843740"/>
              <a:ext cx="158750" cy="65088"/>
            </a:xfrm>
            <a:prstGeom prst="cloud">
              <a:avLst/>
            </a:prstGeom>
            <a:solidFill>
              <a:srgbClr val="4D4D4D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/>
            </a:p>
          </p:txBody>
        </p:sp>
        <p:sp>
          <p:nvSpPr>
            <p:cNvPr id="182" name="Line 90"/>
            <p:cNvSpPr>
              <a:spLocks noChangeShapeType="1"/>
            </p:cNvSpPr>
            <p:nvPr/>
          </p:nvSpPr>
          <p:spPr bwMode="auto">
            <a:xfrm flipH="1">
              <a:off x="1553734" y="4738238"/>
              <a:ext cx="214791" cy="284984"/>
            </a:xfrm>
            <a:prstGeom prst="line">
              <a:avLst/>
            </a:prstGeom>
            <a:noFill/>
            <a:ln w="28575">
              <a:solidFill>
                <a:srgbClr val="FF3300">
                  <a:alpha val="70195"/>
                </a:srgbClr>
              </a:solidFill>
              <a:prstDash val="sysDot"/>
              <a:round/>
              <a:headEnd/>
              <a:tailEnd type="triangle" w="med" len="med"/>
            </a:ln>
          </p:spPr>
          <p:txBody>
            <a:bodyPr wrap="square" lIns="0" tIns="0" rIns="0" bIns="0">
              <a:spAutoFit/>
            </a:bodyPr>
            <a:lstStyle/>
            <a:p>
              <a:endParaRPr lang="ja-JP" altLang="en-US" dirty="0"/>
            </a:p>
          </p:txBody>
        </p:sp>
        <p:sp>
          <p:nvSpPr>
            <p:cNvPr id="183" name="Line 90"/>
            <p:cNvSpPr>
              <a:spLocks noChangeShapeType="1"/>
            </p:cNvSpPr>
            <p:nvPr/>
          </p:nvSpPr>
          <p:spPr bwMode="auto">
            <a:xfrm>
              <a:off x="2111320" y="4736032"/>
              <a:ext cx="158861" cy="293469"/>
            </a:xfrm>
            <a:prstGeom prst="line">
              <a:avLst/>
            </a:prstGeom>
            <a:noFill/>
            <a:ln w="28575">
              <a:solidFill>
                <a:srgbClr val="FF3300">
                  <a:alpha val="70195"/>
                </a:srgbClr>
              </a:solidFill>
              <a:prstDash val="sysDot"/>
              <a:round/>
              <a:headEnd/>
              <a:tailEnd type="triangle" w="med" len="med"/>
            </a:ln>
          </p:spPr>
          <p:txBody>
            <a:bodyPr lIns="0" tIns="0" rIns="0" bIns="0">
              <a:spAutoFit/>
            </a:bodyPr>
            <a:lstStyle/>
            <a:p>
              <a:endParaRPr lang="ja-JP" altLang="en-US" dirty="0"/>
            </a:p>
          </p:txBody>
        </p:sp>
        <p:sp>
          <p:nvSpPr>
            <p:cNvPr id="184" name="Line 90"/>
            <p:cNvSpPr>
              <a:spLocks noChangeShapeType="1"/>
            </p:cNvSpPr>
            <p:nvPr/>
          </p:nvSpPr>
          <p:spPr bwMode="auto">
            <a:xfrm flipH="1">
              <a:off x="1934384" y="4740256"/>
              <a:ext cx="27984" cy="298575"/>
            </a:xfrm>
            <a:prstGeom prst="line">
              <a:avLst/>
            </a:prstGeom>
            <a:noFill/>
            <a:ln w="28575">
              <a:solidFill>
                <a:srgbClr val="FF3300">
                  <a:alpha val="70195"/>
                </a:srgbClr>
              </a:solidFill>
              <a:prstDash val="sysDot"/>
              <a:round/>
              <a:headEnd/>
              <a:tailEnd type="triangle" w="med" len="med"/>
            </a:ln>
          </p:spPr>
          <p:txBody>
            <a:bodyPr lIns="0" tIns="0" rIns="0" bIns="0">
              <a:spAutoFit/>
            </a:bodyPr>
            <a:lstStyle/>
            <a:p>
              <a:endParaRPr lang="ja-JP" altLang="en-US" dirty="0"/>
            </a:p>
          </p:txBody>
        </p:sp>
        <p:sp>
          <p:nvSpPr>
            <p:cNvPr id="185" name="円/楕円 184"/>
            <p:cNvSpPr/>
            <p:nvPr/>
          </p:nvSpPr>
          <p:spPr bwMode="auto">
            <a:xfrm>
              <a:off x="1031179" y="2841778"/>
              <a:ext cx="53975" cy="57150"/>
            </a:xfrm>
            <a:prstGeom prst="ellipse">
              <a:avLst/>
            </a:prstGeom>
            <a:solidFill>
              <a:srgbClr val="CCECFF">
                <a:alpha val="50196"/>
              </a:srgb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/>
            </a:p>
          </p:txBody>
        </p:sp>
        <p:sp>
          <p:nvSpPr>
            <p:cNvPr id="186" name="雲 185"/>
            <p:cNvSpPr/>
            <p:nvPr/>
          </p:nvSpPr>
          <p:spPr bwMode="auto">
            <a:xfrm>
              <a:off x="3210339" y="2587735"/>
              <a:ext cx="601675" cy="404812"/>
            </a:xfrm>
            <a:prstGeom prst="cloud">
              <a:avLst/>
            </a:prstGeom>
            <a:solidFill>
              <a:srgbClr val="FFFFFF">
                <a:alpha val="69804"/>
              </a:srgb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/>
            </a:p>
          </p:txBody>
        </p:sp>
        <p:sp>
          <p:nvSpPr>
            <p:cNvPr id="187" name="Line 26"/>
            <p:cNvSpPr>
              <a:spLocks noChangeShapeType="1"/>
            </p:cNvSpPr>
            <p:nvPr/>
          </p:nvSpPr>
          <p:spPr bwMode="auto">
            <a:xfrm flipV="1">
              <a:off x="2056820" y="5137621"/>
              <a:ext cx="880173" cy="416368"/>
            </a:xfrm>
            <a:prstGeom prst="line">
              <a:avLst/>
            </a:prstGeom>
            <a:noFill/>
            <a:ln w="19050">
              <a:solidFill>
                <a:srgbClr val="0066FF">
                  <a:alpha val="70195"/>
                </a:srgbClr>
              </a:solidFill>
              <a:prstDash val="sysDot"/>
              <a:round/>
              <a:headEnd/>
              <a:tailEnd type="triangle" w="med" len="med"/>
            </a:ln>
          </p:spPr>
          <p:txBody>
            <a:bodyPr wrap="square" lIns="0" tIns="0" rIns="0" bIns="0">
              <a:spAutoFit/>
            </a:bodyPr>
            <a:lstStyle/>
            <a:p>
              <a:endParaRPr lang="ja-JP" altLang="en-US" dirty="0"/>
            </a:p>
          </p:txBody>
        </p:sp>
        <p:sp>
          <p:nvSpPr>
            <p:cNvPr id="188" name="Text Box 19"/>
            <p:cNvSpPr txBox="1">
              <a:spLocks noChangeArrowheads="1"/>
            </p:cNvSpPr>
            <p:nvPr/>
          </p:nvSpPr>
          <p:spPr bwMode="auto">
            <a:xfrm>
              <a:off x="1876356" y="5362064"/>
              <a:ext cx="79239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200" dirty="0" smtClean="0"/>
                <a:t>reflection</a:t>
              </a:r>
            </a:p>
            <a:p>
              <a:r>
                <a:rPr lang="en-US" altLang="ja-JP" sz="1200" dirty="0" smtClean="0"/>
                <a:t>by vegetation</a:t>
              </a:r>
              <a:endParaRPr lang="en-US" altLang="ja-JP" sz="1200" dirty="0"/>
            </a:p>
          </p:txBody>
        </p:sp>
        <p:sp>
          <p:nvSpPr>
            <p:cNvPr id="189" name="Rectangle 7"/>
            <p:cNvSpPr>
              <a:spLocks noChangeArrowheads="1"/>
            </p:cNvSpPr>
            <p:nvPr/>
          </p:nvSpPr>
          <p:spPr bwMode="auto">
            <a:xfrm>
              <a:off x="347056" y="2097067"/>
              <a:ext cx="58349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400" i="1" dirty="0">
                  <a:solidFill>
                    <a:srgbClr val="FF0000"/>
                  </a:solidFill>
                </a:rPr>
                <a:t>E</a:t>
              </a:r>
              <a:r>
                <a:rPr lang="en-US" altLang="en-US" sz="1400" i="1" baseline="-25000" dirty="0">
                  <a:solidFill>
                    <a:srgbClr val="FF0000"/>
                  </a:solidFill>
                </a:rPr>
                <a:t>0</a:t>
              </a:r>
              <a:r>
                <a:rPr lang="en-US" altLang="en-US" sz="1400" i="1" dirty="0">
                  <a:solidFill>
                    <a:srgbClr val="FF0000"/>
                  </a:solidFill>
                </a:rPr>
                <a:t> cos </a:t>
              </a:r>
              <a:r>
                <a:rPr lang="en-US" altLang="en-US" sz="1400" i="1" dirty="0">
                  <a:solidFill>
                    <a:srgbClr val="FF0000"/>
                  </a:solidFill>
                  <a:sym typeface="Symbol" pitchFamily="18" charset="2"/>
                </a:rPr>
                <a:t></a:t>
              </a:r>
              <a:r>
                <a:rPr lang="en-US" altLang="ja-JP" sz="1400" i="1" baseline="-25000" dirty="0">
                  <a:solidFill>
                    <a:srgbClr val="FF0000"/>
                  </a:solidFill>
                </a:rPr>
                <a:t>0</a:t>
              </a:r>
              <a:endParaRPr lang="en-US" altLang="ja-JP" sz="1400" b="1" i="1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190" name="正方形/長方形 171"/>
            <p:cNvSpPr>
              <a:spLocks noChangeArrowheads="1"/>
            </p:cNvSpPr>
            <p:nvPr/>
          </p:nvSpPr>
          <p:spPr bwMode="auto">
            <a:xfrm>
              <a:off x="2279570" y="3731450"/>
              <a:ext cx="352940" cy="338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600" b="1" i="1" dirty="0">
                  <a:solidFill>
                    <a:srgbClr val="0066FF"/>
                  </a:solidFill>
                </a:rPr>
                <a:t>S</a:t>
              </a:r>
              <a:r>
                <a:rPr lang="en-US" altLang="ja-JP" sz="1600" b="1" i="1" baseline="-25000" dirty="0">
                  <a:solidFill>
                    <a:srgbClr val="0066FF"/>
                  </a:solidFill>
                </a:rPr>
                <a:t>a</a:t>
              </a:r>
              <a:endParaRPr lang="ja-JP" altLang="en-US" dirty="0">
                <a:solidFill>
                  <a:srgbClr val="0066FF"/>
                </a:solidFill>
              </a:endParaRPr>
            </a:p>
          </p:txBody>
        </p:sp>
        <p:sp>
          <p:nvSpPr>
            <p:cNvPr id="192" name="正方形/長方形 95"/>
            <p:cNvSpPr>
              <a:spLocks noChangeArrowheads="1"/>
            </p:cNvSpPr>
            <p:nvPr/>
          </p:nvSpPr>
          <p:spPr bwMode="auto">
            <a:xfrm>
              <a:off x="1111714" y="4907313"/>
              <a:ext cx="31451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ja-JP" sz="1800" i="1" dirty="0">
                  <a:solidFill>
                    <a:srgbClr val="FF3300"/>
                  </a:solidFill>
                </a:rPr>
                <a:t>t</a:t>
              </a:r>
              <a:r>
                <a:rPr kumimoji="0" lang="en-US" altLang="ja-JP" sz="1800" i="1" baseline="-25000" dirty="0">
                  <a:solidFill>
                    <a:srgbClr val="FF3300"/>
                  </a:solidFill>
                </a:rPr>
                <a:t>0</a:t>
              </a:r>
              <a:endParaRPr lang="ja-JP" altLang="en-US" sz="1800" dirty="0">
                <a:solidFill>
                  <a:srgbClr val="FF3300"/>
                </a:solidFill>
              </a:endParaRPr>
            </a:p>
          </p:txBody>
        </p:sp>
        <p:sp>
          <p:nvSpPr>
            <p:cNvPr id="193" name="正方形/長方形 96"/>
            <p:cNvSpPr>
              <a:spLocks noChangeArrowheads="1"/>
            </p:cNvSpPr>
            <p:nvPr/>
          </p:nvSpPr>
          <p:spPr bwMode="auto">
            <a:xfrm>
              <a:off x="2588603" y="2116706"/>
              <a:ext cx="31451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ja-JP" sz="1800" i="1" dirty="0">
                  <a:solidFill>
                    <a:srgbClr val="0066FF"/>
                  </a:solidFill>
                </a:rPr>
                <a:t>t</a:t>
              </a:r>
              <a:r>
                <a:rPr kumimoji="0" lang="en-US" altLang="ja-JP" sz="1800" i="1" baseline="-25000" dirty="0">
                  <a:solidFill>
                    <a:srgbClr val="0066FF"/>
                  </a:solidFill>
                </a:rPr>
                <a:t>1</a:t>
              </a:r>
              <a:endParaRPr lang="ja-JP" altLang="en-US" sz="1800" baseline="-25000" dirty="0">
                <a:solidFill>
                  <a:srgbClr val="0066FF"/>
                </a:solidFill>
              </a:endParaRPr>
            </a:p>
          </p:txBody>
        </p:sp>
        <p:sp>
          <p:nvSpPr>
            <p:cNvPr id="194" name="AutoShape 41"/>
            <p:cNvSpPr>
              <a:spLocks/>
            </p:cNvSpPr>
            <p:nvPr/>
          </p:nvSpPr>
          <p:spPr bwMode="auto">
            <a:xfrm rot="6235777" flipH="1" flipV="1">
              <a:off x="2513418" y="1481602"/>
              <a:ext cx="270332" cy="1208304"/>
            </a:xfrm>
            <a:prstGeom prst="rightBrace">
              <a:avLst>
                <a:gd name="adj1" fmla="val 65190"/>
                <a:gd name="adj2" fmla="val 57667"/>
              </a:avLst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ja-JP" altLang="en-US" dirty="0"/>
            </a:p>
          </p:txBody>
        </p:sp>
        <p:sp>
          <p:nvSpPr>
            <p:cNvPr id="195" name="正方形/長方形 98"/>
            <p:cNvSpPr>
              <a:spLocks noChangeArrowheads="1"/>
            </p:cNvSpPr>
            <p:nvPr/>
          </p:nvSpPr>
          <p:spPr bwMode="auto">
            <a:xfrm>
              <a:off x="1386947" y="2599583"/>
              <a:ext cx="33855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ja-JP" sz="1600" i="1" dirty="0" smtClean="0">
                  <a:sym typeface="Symbol"/>
                </a:rPr>
                <a:t></a:t>
              </a:r>
              <a:r>
                <a:rPr kumimoji="0" lang="en-US" altLang="ja-JP" sz="1600" i="1" baseline="-25000" dirty="0" smtClean="0"/>
                <a:t>r</a:t>
              </a:r>
              <a:endParaRPr lang="ja-JP" altLang="en-US" sz="1600" baseline="-25000" dirty="0">
                <a:solidFill>
                  <a:srgbClr val="0066FF"/>
                </a:solidFill>
              </a:endParaRPr>
            </a:p>
          </p:txBody>
        </p:sp>
        <p:sp>
          <p:nvSpPr>
            <p:cNvPr id="196" name="正方形/長方形 100"/>
            <p:cNvSpPr>
              <a:spLocks noChangeArrowheads="1"/>
            </p:cNvSpPr>
            <p:nvPr/>
          </p:nvSpPr>
          <p:spPr bwMode="auto">
            <a:xfrm>
              <a:off x="2956901" y="5165015"/>
              <a:ext cx="33695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kumimoji="0" lang="en-US" altLang="ja-JP" sz="1600" i="1" dirty="0" smtClean="0">
                  <a:solidFill>
                    <a:srgbClr val="00B050"/>
                  </a:solidFill>
                  <a:sym typeface="Symbol"/>
                </a:rPr>
                <a:t></a:t>
              </a:r>
              <a:r>
                <a:rPr kumimoji="0" lang="en-US" altLang="ja-JP" sz="1600" i="1" baseline="-25000" dirty="0" smtClean="0">
                  <a:solidFill>
                    <a:srgbClr val="00B050"/>
                  </a:solidFill>
                  <a:sym typeface="Symbol" pitchFamily="18" charset="2"/>
                </a:rPr>
                <a:t>s</a:t>
              </a:r>
              <a:endParaRPr lang="ja-JP" altLang="en-US" baseline="-25000" dirty="0">
                <a:solidFill>
                  <a:srgbClr val="00B050"/>
                </a:solidFill>
              </a:endParaRPr>
            </a:p>
          </p:txBody>
        </p:sp>
        <p:sp>
          <p:nvSpPr>
            <p:cNvPr id="197" name="正方形/長方形 101"/>
            <p:cNvSpPr>
              <a:spLocks noChangeArrowheads="1"/>
            </p:cNvSpPr>
            <p:nvPr/>
          </p:nvSpPr>
          <p:spPr bwMode="auto">
            <a:xfrm>
              <a:off x="2321069" y="1630615"/>
              <a:ext cx="33054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ja-JP" sz="1600" i="1" dirty="0" smtClean="0">
                  <a:solidFill>
                    <a:srgbClr val="7030A0"/>
                  </a:solidFill>
                  <a:sym typeface="Symbol"/>
                </a:rPr>
                <a:t></a:t>
              </a:r>
              <a:r>
                <a:rPr kumimoji="0" lang="en-US" altLang="ja-JP" sz="1600" i="1" baseline="-25000" dirty="0" smtClean="0">
                  <a:solidFill>
                    <a:srgbClr val="9933FF"/>
                  </a:solidFill>
                </a:rPr>
                <a:t>t</a:t>
              </a:r>
              <a:endParaRPr lang="ja-JP" altLang="en-US" dirty="0">
                <a:solidFill>
                  <a:srgbClr val="9933FF"/>
                </a:solidFill>
              </a:endParaRPr>
            </a:p>
          </p:txBody>
        </p:sp>
        <p:sp>
          <p:nvSpPr>
            <p:cNvPr id="198" name="Text Box 17"/>
            <p:cNvSpPr txBox="1">
              <a:spLocks noChangeArrowheads="1"/>
            </p:cNvSpPr>
            <p:nvPr/>
          </p:nvSpPr>
          <p:spPr bwMode="auto">
            <a:xfrm>
              <a:off x="1381744" y="5045288"/>
              <a:ext cx="1149033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200" dirty="0" smtClean="0"/>
                <a:t>Total transmittance</a:t>
              </a:r>
              <a:endParaRPr lang="en-US" altLang="ja-JP" sz="1200" dirty="0"/>
            </a:p>
          </p:txBody>
        </p:sp>
        <p:sp>
          <p:nvSpPr>
            <p:cNvPr id="199" name="Text Box 17"/>
            <p:cNvSpPr txBox="1">
              <a:spLocks noChangeArrowheads="1"/>
            </p:cNvSpPr>
            <p:nvPr/>
          </p:nvSpPr>
          <p:spPr bwMode="auto">
            <a:xfrm>
              <a:off x="2333321" y="4000989"/>
              <a:ext cx="54341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200" dirty="0" smtClean="0"/>
                <a:t>Spherical</a:t>
              </a:r>
              <a:endParaRPr lang="en-US" altLang="ja-JP" sz="1200" dirty="0"/>
            </a:p>
            <a:p>
              <a:r>
                <a:rPr lang="en-US" altLang="ja-JP" sz="1200" dirty="0" smtClean="0"/>
                <a:t>albedo</a:t>
              </a:r>
              <a:endParaRPr lang="en-US" altLang="ja-JP" sz="1200" dirty="0"/>
            </a:p>
          </p:txBody>
        </p:sp>
        <p:sp>
          <p:nvSpPr>
            <p:cNvPr id="200" name="Text Box 17"/>
            <p:cNvSpPr txBox="1">
              <a:spLocks noChangeArrowheads="1"/>
            </p:cNvSpPr>
            <p:nvPr/>
          </p:nvSpPr>
          <p:spPr bwMode="auto">
            <a:xfrm>
              <a:off x="1161818" y="2299239"/>
              <a:ext cx="59471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200" dirty="0" smtClean="0"/>
                <a:t>Molecular</a:t>
              </a:r>
              <a:endParaRPr lang="en-US" altLang="ja-JP" sz="1200" dirty="0"/>
            </a:p>
            <a:p>
              <a:r>
                <a:rPr lang="en-US" altLang="ja-JP" sz="1200" dirty="0" smtClean="0"/>
                <a:t>scattering</a:t>
              </a:r>
              <a:endParaRPr lang="en-US" altLang="ja-JP" sz="1200" dirty="0"/>
            </a:p>
          </p:txBody>
        </p:sp>
        <p:sp>
          <p:nvSpPr>
            <p:cNvPr id="201" name="Line 14"/>
            <p:cNvSpPr>
              <a:spLocks noChangeShapeType="1"/>
            </p:cNvSpPr>
            <p:nvPr/>
          </p:nvSpPr>
          <p:spPr bwMode="auto">
            <a:xfrm flipV="1">
              <a:off x="1778098" y="2266191"/>
              <a:ext cx="578155" cy="712633"/>
            </a:xfrm>
            <a:prstGeom prst="line">
              <a:avLst/>
            </a:prstGeom>
            <a:noFill/>
            <a:ln w="38100">
              <a:solidFill>
                <a:srgbClr val="0066FF">
                  <a:alpha val="70195"/>
                </a:srgbClr>
              </a:solidFill>
              <a:prstDash val="sysDot"/>
              <a:round/>
              <a:headEnd/>
              <a:tailEnd type="triangle" w="med" len="med"/>
            </a:ln>
          </p:spPr>
          <p:txBody>
            <a:bodyPr lIns="0" tIns="0" rIns="0" bIns="0">
              <a:spAutoFit/>
            </a:bodyPr>
            <a:lstStyle/>
            <a:p>
              <a:endParaRPr lang="ja-JP" altLang="en-US" dirty="0"/>
            </a:p>
          </p:txBody>
        </p:sp>
        <p:sp>
          <p:nvSpPr>
            <p:cNvPr id="202" name="正方形/長方形 98"/>
            <p:cNvSpPr>
              <a:spLocks noChangeArrowheads="1"/>
            </p:cNvSpPr>
            <p:nvPr/>
          </p:nvSpPr>
          <p:spPr bwMode="auto">
            <a:xfrm>
              <a:off x="1900153" y="2649314"/>
              <a:ext cx="35298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ja-JP" sz="1600" i="1" dirty="0" smtClean="0">
                  <a:solidFill>
                    <a:srgbClr val="0070C0"/>
                  </a:solidFill>
                  <a:sym typeface="Symbol"/>
                </a:rPr>
                <a:t></a:t>
              </a:r>
              <a:r>
                <a:rPr kumimoji="0" lang="en-US" altLang="ja-JP" sz="1600" i="1" baseline="-25000" dirty="0" smtClean="0">
                  <a:solidFill>
                    <a:srgbClr val="0066FF"/>
                  </a:solidFill>
                </a:rPr>
                <a:t>a</a:t>
              </a:r>
              <a:endParaRPr lang="ja-JP" altLang="en-US" sz="1600" baseline="-25000" dirty="0">
                <a:solidFill>
                  <a:srgbClr val="0066FF"/>
                </a:solidFill>
              </a:endParaRPr>
            </a:p>
          </p:txBody>
        </p:sp>
        <p:sp>
          <p:nvSpPr>
            <p:cNvPr id="203" name="正方形/長方形 121"/>
            <p:cNvSpPr>
              <a:spLocks noChangeArrowheads="1"/>
            </p:cNvSpPr>
            <p:nvPr/>
          </p:nvSpPr>
          <p:spPr bwMode="auto">
            <a:xfrm>
              <a:off x="3226950" y="2640748"/>
              <a:ext cx="54373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200" dirty="0" smtClean="0">
                  <a:solidFill>
                    <a:srgbClr val="000000"/>
                  </a:solidFill>
                </a:rPr>
                <a:t>Cloud</a:t>
              </a:r>
              <a:endParaRPr lang="ja-JP" altLang="en-US" dirty="0"/>
            </a:p>
          </p:txBody>
        </p:sp>
        <p:sp>
          <p:nvSpPr>
            <p:cNvPr id="204" name="正方形/長方形 122"/>
            <p:cNvSpPr>
              <a:spLocks noChangeArrowheads="1"/>
            </p:cNvSpPr>
            <p:nvPr/>
          </p:nvSpPr>
          <p:spPr bwMode="auto">
            <a:xfrm>
              <a:off x="1714361" y="3021179"/>
              <a:ext cx="66146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200" dirty="0" smtClean="0">
                  <a:solidFill>
                    <a:srgbClr val="000000"/>
                  </a:solidFill>
                </a:rPr>
                <a:t>Aerosol</a:t>
              </a:r>
              <a:endParaRPr lang="en-US" altLang="ja-JP" sz="1200" dirty="0">
                <a:solidFill>
                  <a:srgbClr val="000000"/>
                </a:solidFill>
              </a:endParaRPr>
            </a:p>
          </p:txBody>
        </p:sp>
        <p:sp>
          <p:nvSpPr>
            <p:cNvPr id="205" name="Text Box 17"/>
            <p:cNvSpPr txBox="1">
              <a:spLocks noChangeArrowheads="1"/>
            </p:cNvSpPr>
            <p:nvPr/>
          </p:nvSpPr>
          <p:spPr bwMode="auto">
            <a:xfrm>
              <a:off x="2800874" y="2122242"/>
              <a:ext cx="1149033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200" dirty="0" smtClean="0"/>
                <a:t>Total transmittance</a:t>
              </a:r>
              <a:endParaRPr lang="en-US" altLang="ja-JP" sz="1200" dirty="0"/>
            </a:p>
          </p:txBody>
        </p:sp>
        <p:sp>
          <p:nvSpPr>
            <p:cNvPr id="206" name="正方形/長方形 136"/>
            <p:cNvSpPr>
              <a:spLocks noChangeArrowheads="1"/>
            </p:cNvSpPr>
            <p:nvPr/>
          </p:nvSpPr>
          <p:spPr bwMode="auto">
            <a:xfrm>
              <a:off x="239017" y="2373465"/>
              <a:ext cx="56592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200" dirty="0" smtClean="0">
                  <a:sym typeface="Symbol" pitchFamily="18" charset="2"/>
                </a:rPr>
                <a:t>Solar</a:t>
              </a:r>
            </a:p>
            <a:p>
              <a:r>
                <a:rPr lang="en-US" altLang="en-US" sz="1200" dirty="0" smtClean="0">
                  <a:sym typeface="Symbol" pitchFamily="18" charset="2"/>
                </a:rPr>
                <a:t>zenith</a:t>
              </a:r>
              <a:endParaRPr lang="en-US" altLang="en-US" sz="1200" dirty="0">
                <a:sym typeface="Symbol" pitchFamily="18" charset="2"/>
              </a:endParaRPr>
            </a:p>
          </p:txBody>
        </p:sp>
        <p:sp>
          <p:nvSpPr>
            <p:cNvPr id="207" name="Line 155"/>
            <p:cNvSpPr>
              <a:spLocks noChangeShapeType="1"/>
            </p:cNvSpPr>
            <p:nvPr/>
          </p:nvSpPr>
          <p:spPr bwMode="auto">
            <a:xfrm flipV="1">
              <a:off x="838243" y="2308378"/>
              <a:ext cx="180975" cy="206375"/>
            </a:xfrm>
            <a:prstGeom prst="line">
              <a:avLst/>
            </a:prstGeom>
            <a:noFill/>
            <a:ln w="9525">
              <a:solidFill>
                <a:srgbClr val="000000">
                  <a:alpha val="50195"/>
                </a:srgb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 dirty="0"/>
            </a:p>
          </p:txBody>
        </p:sp>
        <p:sp>
          <p:nvSpPr>
            <p:cNvPr id="208" name="Line 137"/>
            <p:cNvSpPr>
              <a:spLocks noChangeShapeType="1"/>
            </p:cNvSpPr>
            <p:nvPr/>
          </p:nvSpPr>
          <p:spPr bwMode="auto">
            <a:xfrm flipV="1">
              <a:off x="2990999" y="5739883"/>
              <a:ext cx="168221" cy="84137"/>
            </a:xfrm>
            <a:prstGeom prst="line">
              <a:avLst/>
            </a:prstGeom>
            <a:noFill/>
            <a:ln w="12700">
              <a:solidFill>
                <a:srgbClr val="00B050">
                  <a:alpha val="70195"/>
                </a:srgbClr>
              </a:solidFill>
              <a:prstDash val="sysDot"/>
              <a:round/>
              <a:headEnd/>
              <a:tailEnd type="triangle" w="sm" len="med"/>
            </a:ln>
          </p:spPr>
          <p:txBody>
            <a:bodyPr lIns="0" tIns="0" rIns="0" bIns="0">
              <a:spAutoFit/>
            </a:bodyPr>
            <a:lstStyle/>
            <a:p>
              <a:endParaRPr lang="ja-JP" altLang="en-US" dirty="0"/>
            </a:p>
          </p:txBody>
        </p:sp>
        <p:sp>
          <p:nvSpPr>
            <p:cNvPr id="209" name="Line 137"/>
            <p:cNvSpPr>
              <a:spLocks noChangeShapeType="1"/>
            </p:cNvSpPr>
            <p:nvPr/>
          </p:nvSpPr>
          <p:spPr bwMode="auto">
            <a:xfrm flipH="1" flipV="1">
              <a:off x="2774975" y="5463980"/>
              <a:ext cx="224408" cy="360040"/>
            </a:xfrm>
            <a:prstGeom prst="line">
              <a:avLst/>
            </a:prstGeom>
            <a:noFill/>
            <a:ln w="12700">
              <a:solidFill>
                <a:srgbClr val="00B050">
                  <a:alpha val="70195"/>
                </a:srgbClr>
              </a:solidFill>
              <a:prstDash val="sysDot"/>
              <a:round/>
              <a:headEnd/>
              <a:tailEnd type="triangle" w="sm" len="med"/>
            </a:ln>
          </p:spPr>
          <p:txBody>
            <a:bodyPr wrap="square" lIns="0" tIns="0" rIns="0" bIns="0">
              <a:spAutoFit/>
            </a:bodyPr>
            <a:lstStyle/>
            <a:p>
              <a:endParaRPr lang="ja-JP" altLang="en-US" dirty="0"/>
            </a:p>
          </p:txBody>
        </p:sp>
        <p:sp>
          <p:nvSpPr>
            <p:cNvPr id="210" name="Line 137"/>
            <p:cNvSpPr>
              <a:spLocks noChangeShapeType="1"/>
            </p:cNvSpPr>
            <p:nvPr/>
          </p:nvSpPr>
          <p:spPr bwMode="auto">
            <a:xfrm flipH="1" flipV="1">
              <a:off x="2774975" y="5680004"/>
              <a:ext cx="216024" cy="144016"/>
            </a:xfrm>
            <a:prstGeom prst="line">
              <a:avLst/>
            </a:prstGeom>
            <a:noFill/>
            <a:ln w="12700">
              <a:solidFill>
                <a:srgbClr val="00B050">
                  <a:alpha val="70195"/>
                </a:srgbClr>
              </a:solidFill>
              <a:prstDash val="sysDot"/>
              <a:round/>
              <a:headEnd/>
              <a:tailEnd type="triangle" w="sm" len="med"/>
            </a:ln>
          </p:spPr>
          <p:txBody>
            <a:bodyPr wrap="square" lIns="0" tIns="0" rIns="0" bIns="0">
              <a:spAutoFit/>
            </a:bodyPr>
            <a:lstStyle/>
            <a:p>
              <a:endParaRPr lang="ja-JP" altLang="en-US" dirty="0"/>
            </a:p>
          </p:txBody>
        </p:sp>
        <p:sp>
          <p:nvSpPr>
            <p:cNvPr id="211" name="Line 137"/>
            <p:cNvSpPr>
              <a:spLocks noChangeShapeType="1"/>
            </p:cNvSpPr>
            <p:nvPr/>
          </p:nvSpPr>
          <p:spPr bwMode="auto">
            <a:xfrm flipV="1">
              <a:off x="2991000" y="5535988"/>
              <a:ext cx="72007" cy="288032"/>
            </a:xfrm>
            <a:prstGeom prst="line">
              <a:avLst/>
            </a:prstGeom>
            <a:noFill/>
            <a:ln w="12700">
              <a:solidFill>
                <a:srgbClr val="00B050">
                  <a:alpha val="70195"/>
                </a:srgbClr>
              </a:solidFill>
              <a:prstDash val="sysDot"/>
              <a:round/>
              <a:headEnd/>
              <a:tailEnd type="triangle" w="sm" len="med"/>
            </a:ln>
          </p:spPr>
          <p:txBody>
            <a:bodyPr wrap="square" lIns="0" tIns="0" rIns="0" bIns="0">
              <a:spAutoFit/>
            </a:bodyPr>
            <a:lstStyle/>
            <a:p>
              <a:endParaRPr lang="ja-JP" altLang="en-US" dirty="0"/>
            </a:p>
          </p:txBody>
        </p:sp>
        <p:sp>
          <p:nvSpPr>
            <p:cNvPr id="212" name="正方形/長方形 211"/>
            <p:cNvSpPr/>
            <p:nvPr/>
          </p:nvSpPr>
          <p:spPr>
            <a:xfrm>
              <a:off x="3369124" y="5168474"/>
              <a:ext cx="66236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0" lang="en-US" altLang="ja-JP" sz="1600" i="1" dirty="0">
                  <a:solidFill>
                    <a:srgbClr val="00B050"/>
                  </a:solidFill>
                  <a:sym typeface="Symbol"/>
                </a:rPr>
                <a:t></a:t>
              </a:r>
              <a:r>
                <a:rPr kumimoji="0" lang="en-US" altLang="ja-JP" sz="1600" i="1" baseline="-25000" dirty="0" smtClean="0">
                  <a:solidFill>
                    <a:srgbClr val="00B050"/>
                  </a:solidFill>
                  <a:sym typeface="Symbol" pitchFamily="18" charset="2"/>
                </a:rPr>
                <a:t>w</a:t>
              </a:r>
              <a:r>
                <a:rPr kumimoji="0" lang="en-US" altLang="ja-JP" sz="1600" i="1" dirty="0" smtClean="0">
                  <a:solidFill>
                    <a:srgbClr val="00B050"/>
                  </a:solidFill>
                  <a:sym typeface="Symbol"/>
                </a:rPr>
                <a:t>+</a:t>
              </a:r>
              <a:r>
                <a:rPr kumimoji="0" lang="en-US" altLang="ja-JP" sz="1600" i="1" baseline="-25000" dirty="0" smtClean="0">
                  <a:solidFill>
                    <a:srgbClr val="00B050"/>
                  </a:solidFill>
                  <a:sym typeface="Symbol" pitchFamily="18" charset="2"/>
                </a:rPr>
                <a:t>g</a:t>
              </a:r>
              <a:endParaRPr lang="ja-JP" altLang="en-US" sz="1600" dirty="0"/>
            </a:p>
          </p:txBody>
        </p:sp>
        <p:sp>
          <p:nvSpPr>
            <p:cNvPr id="213" name="正方形/長方形 212"/>
            <p:cNvSpPr/>
            <p:nvPr/>
          </p:nvSpPr>
          <p:spPr>
            <a:xfrm>
              <a:off x="3343090" y="5992054"/>
              <a:ext cx="4673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0" lang="en-US" altLang="ja-JP" i="1" dirty="0" smtClean="0">
                  <a:solidFill>
                    <a:srgbClr val="002060"/>
                  </a:solidFill>
                  <a:sym typeface="Symbol"/>
                </a:rPr>
                <a:t>r</a:t>
              </a:r>
              <a:r>
                <a:rPr kumimoji="0" lang="en-US" altLang="ja-JP" i="1" baseline="-25000" dirty="0" smtClean="0">
                  <a:solidFill>
                    <a:srgbClr val="002060"/>
                  </a:solidFill>
                  <a:sym typeface="Symbol"/>
                </a:rPr>
                <a:t>rs</a:t>
              </a:r>
              <a:r>
                <a:rPr kumimoji="0" lang="en-US" altLang="ja-JP" i="1" baseline="30000" dirty="0" smtClean="0">
                  <a:solidFill>
                    <a:srgbClr val="002060"/>
                  </a:solidFill>
                  <a:sym typeface="Symbol"/>
                </a:rPr>
                <a:t>0</a:t>
              </a:r>
              <a:r>
                <a:rPr kumimoji="0" lang="en-US" altLang="ja-JP" i="1" baseline="30000" dirty="0" smtClean="0">
                  <a:solidFill>
                    <a:srgbClr val="002060"/>
                  </a:solidFill>
                  <a:sym typeface="Symbol" pitchFamily="18" charset="2"/>
                </a:rPr>
                <a:t>-</a:t>
              </a:r>
              <a:endParaRPr lang="ja-JP" altLang="en-US" baseline="30000" dirty="0">
                <a:solidFill>
                  <a:srgbClr val="002060"/>
                </a:solidFill>
              </a:endParaRPr>
            </a:p>
          </p:txBody>
        </p:sp>
        <p:sp>
          <p:nvSpPr>
            <p:cNvPr id="214" name="Line 137"/>
            <p:cNvSpPr>
              <a:spLocks noChangeShapeType="1"/>
            </p:cNvSpPr>
            <p:nvPr/>
          </p:nvSpPr>
          <p:spPr bwMode="auto">
            <a:xfrm flipV="1">
              <a:off x="3790609" y="5815552"/>
              <a:ext cx="0" cy="358738"/>
            </a:xfrm>
            <a:prstGeom prst="line">
              <a:avLst/>
            </a:prstGeom>
            <a:noFill/>
            <a:ln w="12700">
              <a:solidFill>
                <a:srgbClr val="002060">
                  <a:alpha val="70195"/>
                </a:srgbClr>
              </a:solidFill>
              <a:prstDash val="sysDot"/>
              <a:round/>
              <a:headEnd/>
              <a:tailEnd type="triangle" w="sm" len="med"/>
            </a:ln>
          </p:spPr>
          <p:txBody>
            <a:bodyPr wrap="square" lIns="0" tIns="0" rIns="0" bIns="0">
              <a:spAutoFit/>
            </a:bodyPr>
            <a:lstStyle/>
            <a:p>
              <a:endParaRPr lang="ja-JP" altLang="en-US" dirty="0"/>
            </a:p>
          </p:txBody>
        </p:sp>
        <p:sp>
          <p:nvSpPr>
            <p:cNvPr id="215" name="Line 137"/>
            <p:cNvSpPr>
              <a:spLocks noChangeShapeType="1"/>
            </p:cNvSpPr>
            <p:nvPr/>
          </p:nvSpPr>
          <p:spPr bwMode="auto">
            <a:xfrm flipV="1">
              <a:off x="3782756" y="5111108"/>
              <a:ext cx="494408" cy="704057"/>
            </a:xfrm>
            <a:prstGeom prst="line">
              <a:avLst/>
            </a:prstGeom>
            <a:noFill/>
            <a:ln w="12700">
              <a:solidFill>
                <a:srgbClr val="0066FF">
                  <a:alpha val="70195"/>
                </a:srgbClr>
              </a:solidFill>
              <a:prstDash val="sysDot"/>
              <a:round/>
              <a:headEnd/>
              <a:tailEnd type="triangle" w="sm" len="med"/>
            </a:ln>
          </p:spPr>
          <p:txBody>
            <a:bodyPr wrap="square" lIns="0" tIns="0" rIns="0" bIns="0">
              <a:spAutoFit/>
            </a:bodyPr>
            <a:lstStyle/>
            <a:p>
              <a:endParaRPr lang="ja-JP" altLang="en-US" dirty="0"/>
            </a:p>
          </p:txBody>
        </p:sp>
        <p:sp>
          <p:nvSpPr>
            <p:cNvPr id="216" name="正方形/長方形 215"/>
            <p:cNvSpPr/>
            <p:nvPr/>
          </p:nvSpPr>
          <p:spPr>
            <a:xfrm>
              <a:off x="2765171" y="6282671"/>
              <a:ext cx="127951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altLang="ja-JP" sz="1600" b="1" dirty="0" smtClean="0">
                  <a:solidFill>
                    <a:srgbClr val="002060"/>
                  </a:solidFill>
                  <a:sym typeface="Symbol" pitchFamily="18" charset="2"/>
                </a:rPr>
                <a:t>Ocean Color</a:t>
              </a:r>
              <a:endParaRPr lang="en-US" altLang="en-US" sz="1600" b="1" dirty="0">
                <a:solidFill>
                  <a:srgbClr val="002060"/>
                </a:solidFill>
                <a:sym typeface="Symbol" pitchFamily="18" charset="2"/>
              </a:endParaRPr>
            </a:p>
          </p:txBody>
        </p:sp>
        <p:sp>
          <p:nvSpPr>
            <p:cNvPr id="217" name="Text Box 17"/>
            <p:cNvSpPr txBox="1">
              <a:spLocks noChangeArrowheads="1"/>
            </p:cNvSpPr>
            <p:nvPr/>
          </p:nvSpPr>
          <p:spPr bwMode="auto">
            <a:xfrm>
              <a:off x="371617" y="3813640"/>
              <a:ext cx="80631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400" i="1" dirty="0" smtClean="0">
                  <a:solidFill>
                    <a:srgbClr val="0070C0"/>
                  </a:solidFill>
                </a:rPr>
                <a:t>T</a:t>
              </a:r>
              <a:r>
                <a:rPr lang="en-US" altLang="ja-JP" sz="1400" i="1" baseline="-25000" dirty="0" smtClean="0">
                  <a:solidFill>
                    <a:srgbClr val="0070C0"/>
                  </a:solidFill>
                </a:rPr>
                <a:t>0</a:t>
              </a:r>
              <a:r>
                <a:rPr lang="en-US" altLang="ja-JP" sz="1400" dirty="0" smtClean="0">
                  <a:solidFill>
                    <a:srgbClr val="0070C0"/>
                  </a:solidFill>
                </a:rPr>
                <a:t> </a:t>
              </a:r>
              <a:r>
                <a:rPr lang="en-US" altLang="ja-JP" sz="1200" dirty="0" smtClean="0"/>
                <a:t>direct </a:t>
              </a:r>
            </a:p>
            <a:p>
              <a:r>
                <a:rPr lang="en-US" altLang="ja-JP" sz="1200" dirty="0" smtClean="0"/>
                <a:t>transmittance</a:t>
              </a:r>
              <a:endParaRPr lang="en-US" altLang="ja-JP" sz="1200" dirty="0"/>
            </a:p>
          </p:txBody>
        </p:sp>
        <p:sp>
          <p:nvSpPr>
            <p:cNvPr id="218" name="Text Box 17"/>
            <p:cNvSpPr txBox="1">
              <a:spLocks noChangeArrowheads="1"/>
            </p:cNvSpPr>
            <p:nvPr/>
          </p:nvSpPr>
          <p:spPr bwMode="auto">
            <a:xfrm>
              <a:off x="2945734" y="3043570"/>
              <a:ext cx="80631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400" i="1" dirty="0" smtClean="0">
                  <a:solidFill>
                    <a:srgbClr val="0070C0"/>
                  </a:solidFill>
                </a:rPr>
                <a:t>T</a:t>
              </a:r>
              <a:r>
                <a:rPr lang="en-US" altLang="ja-JP" sz="1400" i="1" baseline="-25000" dirty="0" smtClean="0">
                  <a:solidFill>
                    <a:srgbClr val="0070C0"/>
                  </a:solidFill>
                </a:rPr>
                <a:t>1</a:t>
              </a:r>
              <a:r>
                <a:rPr lang="en-US" altLang="ja-JP" sz="1400" dirty="0" smtClean="0">
                  <a:solidFill>
                    <a:srgbClr val="0070C0"/>
                  </a:solidFill>
                </a:rPr>
                <a:t> </a:t>
              </a:r>
              <a:r>
                <a:rPr lang="en-US" altLang="ja-JP" sz="1200" dirty="0" smtClean="0"/>
                <a:t>direct </a:t>
              </a:r>
            </a:p>
            <a:p>
              <a:r>
                <a:rPr lang="en-US" altLang="ja-JP" sz="1200" dirty="0" smtClean="0"/>
                <a:t>transmittance</a:t>
              </a:r>
              <a:endParaRPr lang="en-US" altLang="ja-JP" sz="1200" dirty="0"/>
            </a:p>
          </p:txBody>
        </p:sp>
        <p:sp>
          <p:nvSpPr>
            <p:cNvPr id="219" name="Line 137"/>
            <p:cNvSpPr>
              <a:spLocks noChangeShapeType="1"/>
            </p:cNvSpPr>
            <p:nvPr/>
          </p:nvSpPr>
          <p:spPr bwMode="auto">
            <a:xfrm flipV="1">
              <a:off x="3798127" y="5707214"/>
              <a:ext cx="319574" cy="93841"/>
            </a:xfrm>
            <a:prstGeom prst="line">
              <a:avLst/>
            </a:prstGeom>
            <a:noFill/>
            <a:ln w="12700">
              <a:solidFill>
                <a:srgbClr val="0066FF">
                  <a:alpha val="70195"/>
                </a:srgbClr>
              </a:solidFill>
              <a:prstDash val="sysDot"/>
              <a:round/>
              <a:headEnd/>
              <a:tailEnd type="triangle" w="sm" len="med"/>
            </a:ln>
          </p:spPr>
          <p:txBody>
            <a:bodyPr wrap="square" lIns="0" tIns="0" rIns="0" bIns="0">
              <a:spAutoFit/>
            </a:bodyPr>
            <a:lstStyle/>
            <a:p>
              <a:endParaRPr lang="ja-JP" altLang="en-US" dirty="0"/>
            </a:p>
          </p:txBody>
        </p:sp>
        <p:sp>
          <p:nvSpPr>
            <p:cNvPr id="220" name="Line 137"/>
            <p:cNvSpPr>
              <a:spLocks noChangeShapeType="1"/>
            </p:cNvSpPr>
            <p:nvPr/>
          </p:nvSpPr>
          <p:spPr bwMode="auto">
            <a:xfrm flipH="1" flipV="1">
              <a:off x="3750409" y="5573865"/>
              <a:ext cx="56102" cy="227189"/>
            </a:xfrm>
            <a:prstGeom prst="line">
              <a:avLst/>
            </a:prstGeom>
            <a:noFill/>
            <a:ln w="12700">
              <a:solidFill>
                <a:srgbClr val="0066FF">
                  <a:alpha val="70195"/>
                </a:srgbClr>
              </a:solidFill>
              <a:prstDash val="sysDot"/>
              <a:round/>
              <a:headEnd/>
              <a:tailEnd type="triangle" w="sm" len="med"/>
            </a:ln>
          </p:spPr>
          <p:txBody>
            <a:bodyPr wrap="square" lIns="0" tIns="0" rIns="0" bIns="0">
              <a:spAutoFit/>
            </a:bodyPr>
            <a:lstStyle/>
            <a:p>
              <a:endParaRPr lang="ja-JP" altLang="en-US" dirty="0"/>
            </a:p>
          </p:txBody>
        </p:sp>
        <p:sp>
          <p:nvSpPr>
            <p:cNvPr id="221" name="Line 137"/>
            <p:cNvSpPr>
              <a:spLocks noChangeShapeType="1"/>
            </p:cNvSpPr>
            <p:nvPr/>
          </p:nvSpPr>
          <p:spPr bwMode="auto">
            <a:xfrm flipH="1" flipV="1">
              <a:off x="3619127" y="5687460"/>
              <a:ext cx="178999" cy="113595"/>
            </a:xfrm>
            <a:prstGeom prst="line">
              <a:avLst/>
            </a:prstGeom>
            <a:noFill/>
            <a:ln w="12700">
              <a:solidFill>
                <a:srgbClr val="0066FF">
                  <a:alpha val="70195"/>
                </a:srgbClr>
              </a:solidFill>
              <a:prstDash val="sysDot"/>
              <a:round/>
              <a:headEnd/>
              <a:tailEnd type="triangle" w="sm" len="med"/>
            </a:ln>
          </p:spPr>
          <p:txBody>
            <a:bodyPr wrap="square" lIns="0" tIns="0" rIns="0" bIns="0">
              <a:spAutoFit/>
            </a:bodyPr>
            <a:lstStyle/>
            <a:p>
              <a:endParaRPr lang="ja-JP" altLang="en-US" dirty="0"/>
            </a:p>
          </p:txBody>
        </p:sp>
        <p:sp>
          <p:nvSpPr>
            <p:cNvPr id="222" name="Line 137"/>
            <p:cNvSpPr>
              <a:spLocks noChangeShapeType="1"/>
            </p:cNvSpPr>
            <p:nvPr/>
          </p:nvSpPr>
          <p:spPr bwMode="auto">
            <a:xfrm flipV="1">
              <a:off x="3798128" y="5573866"/>
              <a:ext cx="256602" cy="227190"/>
            </a:xfrm>
            <a:prstGeom prst="line">
              <a:avLst/>
            </a:prstGeom>
            <a:noFill/>
            <a:ln w="12700">
              <a:solidFill>
                <a:srgbClr val="0066FF">
                  <a:alpha val="70195"/>
                </a:srgbClr>
              </a:solidFill>
              <a:prstDash val="sysDot"/>
              <a:round/>
              <a:headEnd/>
              <a:tailEnd type="triangle" w="sm" len="med"/>
            </a:ln>
          </p:spPr>
          <p:txBody>
            <a:bodyPr wrap="square" lIns="0" tIns="0" rIns="0" bIns="0">
              <a:spAutoFit/>
            </a:bodyPr>
            <a:lstStyle/>
            <a:p>
              <a:endParaRPr lang="ja-JP" altLang="en-US" dirty="0"/>
            </a:p>
          </p:txBody>
        </p:sp>
        <p:sp>
          <p:nvSpPr>
            <p:cNvPr id="223" name="Line 26"/>
            <p:cNvSpPr>
              <a:spLocks noChangeShapeType="1"/>
            </p:cNvSpPr>
            <p:nvPr/>
          </p:nvSpPr>
          <p:spPr bwMode="auto">
            <a:xfrm flipH="1" flipV="1">
              <a:off x="3075109" y="2376215"/>
              <a:ext cx="723016" cy="3448473"/>
            </a:xfrm>
            <a:prstGeom prst="line">
              <a:avLst/>
            </a:prstGeom>
            <a:noFill/>
            <a:ln w="38100">
              <a:solidFill>
                <a:srgbClr val="0066FF">
                  <a:alpha val="70195"/>
                </a:srgbClr>
              </a:solidFill>
              <a:round/>
              <a:headEnd/>
              <a:tailEnd type="triangle" w="med" len="med"/>
            </a:ln>
          </p:spPr>
          <p:txBody>
            <a:bodyPr wrap="square" lIns="0" tIns="0" rIns="0" bIns="0">
              <a:spAutoFit/>
            </a:bodyPr>
            <a:lstStyle/>
            <a:p>
              <a:endParaRPr lang="ja-JP" altLang="en-US" dirty="0"/>
            </a:p>
          </p:txBody>
        </p:sp>
        <p:sp>
          <p:nvSpPr>
            <p:cNvPr id="225" name="正方形/長方形 224"/>
            <p:cNvSpPr/>
            <p:nvPr/>
          </p:nvSpPr>
          <p:spPr>
            <a:xfrm rot="4645244">
              <a:off x="3153471" y="4220068"/>
              <a:ext cx="111601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79388" lvl="0" indent="-179388" eaLnBrk="0" hangingPunct="0">
                <a:spcBef>
                  <a:spcPct val="50000"/>
                </a:spcBef>
              </a:pPr>
              <a:r>
                <a:rPr kumimoji="0" lang="en-US" altLang="ja-JP" sz="1600" i="1" dirty="0" smtClean="0">
                  <a:solidFill>
                    <a:srgbClr val="0070C0"/>
                  </a:solidFill>
                </a:rPr>
                <a:t>T</a:t>
              </a:r>
              <a:r>
                <a:rPr kumimoji="0" lang="en-US" altLang="ja-JP" sz="1600" i="1" baseline="-25000" dirty="0" smtClean="0">
                  <a:solidFill>
                    <a:srgbClr val="0070C0"/>
                  </a:solidFill>
                  <a:sym typeface="Symbol" pitchFamily="18" charset="2"/>
                </a:rPr>
                <a:t>1</a:t>
              </a:r>
              <a:r>
                <a:rPr kumimoji="0" lang="ja-JP" altLang="en-US" sz="1600" i="1" dirty="0" smtClean="0">
                  <a:solidFill>
                    <a:prstClr val="black"/>
                  </a:solidFill>
                  <a:sym typeface="Symbol" pitchFamily="18" charset="2"/>
                </a:rPr>
                <a:t> </a:t>
              </a:r>
              <a:r>
                <a:rPr kumimoji="0" lang="en-US" altLang="ja-JP" sz="1600" i="1" dirty="0">
                  <a:solidFill>
                    <a:srgbClr val="00B050"/>
                  </a:solidFill>
                  <a:sym typeface="Symbol"/>
                </a:rPr>
                <a:t></a:t>
              </a:r>
              <a:r>
                <a:rPr kumimoji="0" lang="en-US" altLang="ja-JP" sz="1600" i="1" baseline="-25000" dirty="0">
                  <a:solidFill>
                    <a:srgbClr val="00B050"/>
                  </a:solidFill>
                  <a:sym typeface="Symbol" pitchFamily="18" charset="2"/>
                </a:rPr>
                <a:t>g</a:t>
              </a:r>
              <a:r>
                <a:rPr kumimoji="0" lang="en-US" altLang="ja-JP" sz="1600" i="1" dirty="0">
                  <a:solidFill>
                    <a:prstClr val="black"/>
                  </a:solidFill>
                </a:rPr>
                <a:t>+ </a:t>
              </a:r>
              <a:r>
                <a:rPr kumimoji="0" lang="en-US" altLang="ja-JP" sz="1600" i="1" dirty="0" smtClean="0">
                  <a:solidFill>
                    <a:srgbClr val="0070C0"/>
                  </a:solidFill>
                </a:rPr>
                <a:t>t</a:t>
              </a:r>
              <a:r>
                <a:rPr kumimoji="0" lang="en-US" altLang="ja-JP" sz="1600" i="1" baseline="-25000" dirty="0" smtClean="0">
                  <a:solidFill>
                    <a:srgbClr val="0070C0"/>
                  </a:solidFill>
                  <a:sym typeface="Symbol" pitchFamily="18" charset="2"/>
                </a:rPr>
                <a:t>1</a:t>
              </a:r>
              <a:r>
                <a:rPr kumimoji="0" lang="en-US" altLang="ja-JP" sz="1600" i="1" dirty="0" smtClean="0">
                  <a:solidFill>
                    <a:srgbClr val="0070C0"/>
                  </a:solidFill>
                  <a:sym typeface="Symbol" pitchFamily="18" charset="2"/>
                </a:rPr>
                <a:t> </a:t>
              </a:r>
              <a:r>
                <a:rPr kumimoji="0" lang="en-US" altLang="ja-JP" sz="1600" i="1" dirty="0" smtClean="0">
                  <a:solidFill>
                    <a:srgbClr val="00B050"/>
                  </a:solidFill>
                  <a:sym typeface="Symbol"/>
                </a:rPr>
                <a:t></a:t>
              </a:r>
              <a:r>
                <a:rPr kumimoji="0" lang="en-US" altLang="ja-JP" sz="1600" i="1" baseline="-25000" dirty="0">
                  <a:solidFill>
                    <a:srgbClr val="00B050"/>
                  </a:solidFill>
                  <a:sym typeface="Symbol" pitchFamily="18" charset="2"/>
                </a:rPr>
                <a:t>w</a:t>
              </a:r>
            </a:p>
          </p:txBody>
        </p:sp>
        <p:pic>
          <p:nvPicPr>
            <p:cNvPr id="271" name="Picture 2" descr="D:\Document_murakami\生態系\Himawari8.gif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253776">
              <a:off x="2380184" y="1195907"/>
              <a:ext cx="683152" cy="715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950402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925284-6D43-4115-8923-89094293E7D3}" type="slidenum">
              <a:rPr lang="ja-JP" altLang="en-US" smtClean="0"/>
              <a:pPr>
                <a:defRPr/>
              </a:pPr>
              <a:t>5</a:t>
            </a:fld>
            <a:endParaRPr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66376" y="100493"/>
            <a:ext cx="6838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400"/>
              </a:spcBef>
              <a:defRPr/>
            </a:pPr>
            <a:r>
              <a:rPr lang="en-US" altLang="ja-JP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Targets of the Himawari-8 aerosol products</a:t>
            </a:r>
            <a:endParaRPr lang="ja-JP" altLang="en-US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54991" y="1007881"/>
            <a:ext cx="1942776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ja-JP" sz="2000" dirty="0" smtClean="0"/>
              <a:t>Himawari-8/AHI</a:t>
            </a:r>
            <a:endParaRPr kumimoji="1" lang="ja-JP" altLang="en-US" sz="2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0094" y="2183687"/>
            <a:ext cx="2638799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kumimoji="1" lang="en-US" altLang="ja-JP" sz="2000" dirty="0" smtClean="0"/>
              <a:t>Algorithm development</a:t>
            </a:r>
            <a:endParaRPr kumimoji="1" lang="ja-JP" altLang="en-US" sz="2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85134" y="3264548"/>
            <a:ext cx="107433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ja-JP" sz="2000" dirty="0" smtClean="0"/>
              <a:t>Products</a:t>
            </a:r>
            <a:endParaRPr kumimoji="1" lang="ja-JP" altLang="en-US" sz="2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85777" y="4287503"/>
            <a:ext cx="2055371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kumimoji="1" lang="en-US" altLang="ja-JP" sz="2000" dirty="0" smtClean="0"/>
              <a:t>Model assimilation</a:t>
            </a:r>
            <a:endParaRPr kumimoji="1" lang="ja-JP" altLang="en-US" sz="2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81932" y="5686754"/>
            <a:ext cx="266290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smtClean="0"/>
              <a:t>Monitoring &amp; </a:t>
            </a:r>
            <a:r>
              <a:rPr lang="en-US" altLang="ja-JP" sz="2000" dirty="0" smtClean="0"/>
              <a:t>Prediction</a:t>
            </a:r>
            <a:endParaRPr kumimoji="1" lang="ja-JP" altLang="en-US" sz="2000" dirty="0"/>
          </a:p>
        </p:txBody>
      </p:sp>
      <p:sp>
        <p:nvSpPr>
          <p:cNvPr id="10" name="正方形/長方形 9"/>
          <p:cNvSpPr/>
          <p:nvPr/>
        </p:nvSpPr>
        <p:spPr>
          <a:xfrm>
            <a:off x="1565150" y="1377549"/>
            <a:ext cx="6110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JMA</a:t>
            </a:r>
            <a:endParaRPr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1537168" y="2563999"/>
            <a:ext cx="17244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EORC+JMA/MRI</a:t>
            </a:r>
            <a:endParaRPr lang="ja-JP" altLang="en-US" sz="1600" dirty="0"/>
          </a:p>
        </p:txBody>
      </p:sp>
      <p:cxnSp>
        <p:nvCxnSpPr>
          <p:cNvPr id="13" name="直線矢印コネクタ 12"/>
          <p:cNvCxnSpPr>
            <a:stCxn id="4" idx="2"/>
            <a:endCxn id="5" idx="0"/>
          </p:cNvCxnSpPr>
          <p:nvPr/>
        </p:nvCxnSpPr>
        <p:spPr>
          <a:xfrm>
            <a:off x="1526379" y="1407991"/>
            <a:ext cx="3115" cy="7756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>
            <a:stCxn id="5" idx="2"/>
            <a:endCxn id="6" idx="0"/>
          </p:cNvCxnSpPr>
          <p:nvPr/>
        </p:nvCxnSpPr>
        <p:spPr>
          <a:xfrm flipH="1">
            <a:off x="1522301" y="2583797"/>
            <a:ext cx="7193" cy="68075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>
            <a:stCxn id="6" idx="2"/>
            <a:endCxn id="7" idx="0"/>
          </p:cNvCxnSpPr>
          <p:nvPr/>
        </p:nvCxnSpPr>
        <p:spPr>
          <a:xfrm flipH="1">
            <a:off x="1513463" y="3664658"/>
            <a:ext cx="8838" cy="6228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>
            <a:stCxn id="7" idx="2"/>
            <a:endCxn id="8" idx="0"/>
          </p:cNvCxnSpPr>
          <p:nvPr/>
        </p:nvCxnSpPr>
        <p:spPr>
          <a:xfrm flipH="1">
            <a:off x="1513386" y="4687613"/>
            <a:ext cx="77" cy="99914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正方形/長方形 25"/>
          <p:cNvSpPr/>
          <p:nvPr/>
        </p:nvSpPr>
        <p:spPr>
          <a:xfrm>
            <a:off x="1528257" y="4692501"/>
            <a:ext cx="23020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 smtClean="0"/>
              <a:t>JAXA-MRI, NIES, Kyusyu-U collaborative research</a:t>
            </a:r>
          </a:p>
        </p:txBody>
      </p:sp>
      <p:sp>
        <p:nvSpPr>
          <p:cNvPr id="27" name="正方形/長方形 26"/>
          <p:cNvSpPr/>
          <p:nvPr/>
        </p:nvSpPr>
        <p:spPr>
          <a:xfrm>
            <a:off x="1545439" y="6062313"/>
            <a:ext cx="713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JMA..</a:t>
            </a:r>
            <a:endParaRPr lang="ja-JP" altLang="en-US" dirty="0"/>
          </a:p>
        </p:txBody>
      </p:sp>
      <p:sp>
        <p:nvSpPr>
          <p:cNvPr id="38" name="正方形/長方形 37"/>
          <p:cNvSpPr/>
          <p:nvPr/>
        </p:nvSpPr>
        <p:spPr>
          <a:xfrm>
            <a:off x="1592101" y="3655491"/>
            <a:ext cx="17064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EORC, JMA/MSC</a:t>
            </a:r>
            <a:endParaRPr lang="ja-JP" altLang="en-US" sz="1600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317363" y="3737821"/>
            <a:ext cx="69121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ja-JP" dirty="0">
                <a:solidFill>
                  <a:srgbClr val="0070C0"/>
                </a:solidFill>
              </a:rPr>
              <a:t>U</a:t>
            </a:r>
            <a:r>
              <a:rPr kumimoji="1" lang="en-US" altLang="ja-JP" dirty="0" smtClean="0">
                <a:solidFill>
                  <a:srgbClr val="0070C0"/>
                </a:solidFill>
              </a:rPr>
              <a:t>sers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cxnSp>
        <p:nvCxnSpPr>
          <p:cNvPr id="48" name="直線矢印コネクタ 27"/>
          <p:cNvCxnSpPr>
            <a:stCxn id="6" idx="1"/>
            <a:endCxn id="47" idx="0"/>
          </p:cNvCxnSpPr>
          <p:nvPr/>
        </p:nvCxnSpPr>
        <p:spPr>
          <a:xfrm rot="10800000" flipV="1">
            <a:off x="662972" y="3464603"/>
            <a:ext cx="322163" cy="273218"/>
          </a:xfrm>
          <a:prstGeom prst="bentConnector2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正方形/長方形 54"/>
          <p:cNvSpPr/>
          <p:nvPr/>
        </p:nvSpPr>
        <p:spPr>
          <a:xfrm>
            <a:off x="3949813" y="2082661"/>
            <a:ext cx="4792915" cy="2492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ja-JP" dirty="0">
                <a:solidFill>
                  <a:srgbClr val="00B050"/>
                </a:solidFill>
              </a:rPr>
              <a:t>Technical </a:t>
            </a:r>
            <a:r>
              <a:rPr lang="en-US" altLang="ja-JP" dirty="0" smtClean="0">
                <a:solidFill>
                  <a:srgbClr val="00B050"/>
                </a:solidFill>
              </a:rPr>
              <a:t>issues:</a:t>
            </a:r>
          </a:p>
          <a:p>
            <a:pPr marL="180975" indent="-1809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ja-JP" dirty="0" smtClean="0">
                <a:solidFill>
                  <a:srgbClr val="00B050"/>
                </a:solidFill>
              </a:rPr>
              <a:t>Product accuracy</a:t>
            </a:r>
          </a:p>
          <a:p>
            <a:pPr marL="539750" lvl="1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altLang="ja-JP" dirty="0">
                <a:solidFill>
                  <a:srgbClr val="00B050"/>
                </a:solidFill>
              </a:rPr>
              <a:t>Surface reflectance </a:t>
            </a:r>
            <a:r>
              <a:rPr lang="en-US" altLang="ja-JP" dirty="0" smtClean="0">
                <a:solidFill>
                  <a:srgbClr val="00B050"/>
                </a:solidFill>
              </a:rPr>
              <a:t>(+BRDF) estimation</a:t>
            </a:r>
          </a:p>
          <a:p>
            <a:pPr marL="180975" lvl="0" indent="-1809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ja-JP" dirty="0" smtClean="0">
                <a:solidFill>
                  <a:srgbClr val="00B050"/>
                </a:solidFill>
              </a:rPr>
              <a:t>Consistency with the assimilation models</a:t>
            </a:r>
          </a:p>
          <a:p>
            <a:pPr marL="539750" lvl="1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altLang="ja-JP" dirty="0">
                <a:solidFill>
                  <a:srgbClr val="00B050"/>
                </a:solidFill>
              </a:rPr>
              <a:t>Aerosol scattering and absorption parameters</a:t>
            </a:r>
          </a:p>
          <a:p>
            <a:pPr marL="539750" lvl="1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altLang="ja-JP" dirty="0">
                <a:solidFill>
                  <a:srgbClr val="00B050"/>
                </a:solidFill>
              </a:rPr>
              <a:t>Aerosol vertical structure</a:t>
            </a:r>
          </a:p>
          <a:p>
            <a:pPr marL="539750" lvl="1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en-US" altLang="ja-JP" dirty="0">
              <a:solidFill>
                <a:srgbClr val="00B050"/>
              </a:solidFill>
            </a:endParaRPr>
          </a:p>
        </p:txBody>
      </p:sp>
      <p:sp>
        <p:nvSpPr>
          <p:cNvPr id="76" name="正方形/長方形 75"/>
          <p:cNvSpPr/>
          <p:nvPr/>
        </p:nvSpPr>
        <p:spPr>
          <a:xfrm>
            <a:off x="2834248" y="830324"/>
            <a:ext cx="60933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</a:pPr>
            <a:r>
              <a:rPr lang="en-US" altLang="ja-JP" sz="2000" dirty="0" smtClean="0"/>
              <a:t>Investigate </a:t>
            </a:r>
            <a:r>
              <a:rPr lang="en-US" altLang="ja-JP" sz="2000" dirty="0">
                <a:solidFill>
                  <a:srgbClr val="00B050"/>
                </a:solidFill>
              </a:rPr>
              <a:t>technical </a:t>
            </a:r>
            <a:r>
              <a:rPr lang="en-US" altLang="ja-JP" sz="2000" dirty="0" smtClean="0">
                <a:solidFill>
                  <a:srgbClr val="00B050"/>
                </a:solidFill>
              </a:rPr>
              <a:t>issues </a:t>
            </a:r>
            <a:r>
              <a:rPr lang="en-US" altLang="ja-JP" sz="2000" dirty="0" smtClean="0"/>
              <a:t>through </a:t>
            </a:r>
            <a:r>
              <a:rPr lang="en-US" altLang="ja-JP" sz="2000" dirty="0"/>
              <a:t>collaboration with </a:t>
            </a:r>
            <a:r>
              <a:rPr lang="en-US" altLang="ja-JP" sz="2000" dirty="0">
                <a:solidFill>
                  <a:srgbClr val="00B0F0"/>
                </a:solidFill>
              </a:rPr>
              <a:t>JAXA LEO </a:t>
            </a:r>
            <a:r>
              <a:rPr lang="en-US" altLang="ja-JP" sz="2000" dirty="0" smtClean="0">
                <a:solidFill>
                  <a:srgbClr val="00B0F0"/>
                </a:solidFill>
              </a:rPr>
              <a:t>missions </a:t>
            </a:r>
            <a:r>
              <a:rPr lang="en-US" altLang="ja-JP" sz="2000" dirty="0"/>
              <a:t>(GCOM-C, EarthCARE, GOSAT-2</a:t>
            </a:r>
            <a:r>
              <a:rPr lang="en-US" altLang="ja-JP" sz="2000" dirty="0" smtClean="0"/>
              <a:t>..) </a:t>
            </a:r>
            <a:r>
              <a:rPr lang="en-US" altLang="ja-JP" sz="2000" dirty="0" smtClean="0">
                <a:solidFill>
                  <a:srgbClr val="00B0F0"/>
                </a:solidFill>
              </a:rPr>
              <a:t>and JMA/MRI</a:t>
            </a:r>
            <a:endParaRPr lang="en-US" altLang="ja-JP" sz="2000" dirty="0">
              <a:solidFill>
                <a:srgbClr val="00B0F0"/>
              </a:solidFill>
            </a:endParaRPr>
          </a:p>
        </p:txBody>
      </p:sp>
      <p:sp>
        <p:nvSpPr>
          <p:cNvPr id="77" name="正方形/長方形 76"/>
          <p:cNvSpPr/>
          <p:nvPr/>
        </p:nvSpPr>
        <p:spPr>
          <a:xfrm>
            <a:off x="6273443" y="2248883"/>
            <a:ext cx="19420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ja-JP" sz="1600" dirty="0" smtClean="0">
                <a:solidFill>
                  <a:srgbClr val="00B0F0"/>
                </a:solidFill>
              </a:rPr>
              <a:t>GCOM-C PI research</a:t>
            </a:r>
            <a:endParaRPr lang="en-US" altLang="ja-JP" sz="1600" dirty="0">
              <a:solidFill>
                <a:srgbClr val="00B0F0"/>
              </a:solidFill>
            </a:endParaRPr>
          </a:p>
        </p:txBody>
      </p:sp>
      <p:sp>
        <p:nvSpPr>
          <p:cNvPr id="78" name="正方形/長方形 77"/>
          <p:cNvSpPr/>
          <p:nvPr/>
        </p:nvSpPr>
        <p:spPr>
          <a:xfrm>
            <a:off x="6145513" y="4515867"/>
            <a:ext cx="28346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rgbClr val="00B0F0"/>
                </a:solidFill>
              </a:rPr>
              <a:t>JMA/MRI-EORC</a:t>
            </a:r>
            <a:r>
              <a:rPr lang="ja-JP" altLang="en-US" sz="1600" dirty="0">
                <a:solidFill>
                  <a:srgbClr val="00B0F0"/>
                </a:solidFill>
              </a:rPr>
              <a:t> </a:t>
            </a:r>
            <a:r>
              <a:rPr lang="en-US" altLang="ja-JP" sz="1600" dirty="0" smtClean="0">
                <a:solidFill>
                  <a:srgbClr val="00B0F0"/>
                </a:solidFill>
              </a:rPr>
              <a:t>collaborative research</a:t>
            </a:r>
            <a:r>
              <a:rPr lang="en-US" altLang="ja-JP" sz="1600" dirty="0">
                <a:solidFill>
                  <a:srgbClr val="00B0F0"/>
                </a:solidFill>
              </a:rPr>
              <a:t> </a:t>
            </a:r>
            <a:r>
              <a:rPr lang="en-US" altLang="ja-JP" sz="1600" dirty="0" smtClean="0">
                <a:solidFill>
                  <a:srgbClr val="00B0F0"/>
                </a:solidFill>
              </a:rPr>
              <a:t>(EarthCARE, GCOM-C, GOSAT)</a:t>
            </a:r>
            <a:endParaRPr lang="ja-JP" altLang="en-US" sz="1600" dirty="0">
              <a:solidFill>
                <a:srgbClr val="00B0F0"/>
              </a:solidFill>
            </a:endParaRPr>
          </a:p>
        </p:txBody>
      </p:sp>
      <p:cxnSp>
        <p:nvCxnSpPr>
          <p:cNvPr id="79" name="直線矢印コネクタ 78"/>
          <p:cNvCxnSpPr>
            <a:stCxn id="78" idx="0"/>
          </p:cNvCxnSpPr>
          <p:nvPr/>
        </p:nvCxnSpPr>
        <p:spPr>
          <a:xfrm flipH="1" flipV="1">
            <a:off x="7106430" y="3825434"/>
            <a:ext cx="456403" cy="690433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矢印コネクタ 81"/>
          <p:cNvCxnSpPr>
            <a:stCxn id="77" idx="2"/>
          </p:cNvCxnSpPr>
          <p:nvPr/>
        </p:nvCxnSpPr>
        <p:spPr>
          <a:xfrm flipH="1">
            <a:off x="7015081" y="2587437"/>
            <a:ext cx="229397" cy="223472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正方形/長方形 87"/>
          <p:cNvSpPr/>
          <p:nvPr/>
        </p:nvSpPr>
        <p:spPr>
          <a:xfrm>
            <a:off x="3861170" y="4531090"/>
            <a:ext cx="21421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rgbClr val="00B0F0"/>
                </a:solidFill>
              </a:rPr>
              <a:t>EarthCARE PI research</a:t>
            </a:r>
          </a:p>
        </p:txBody>
      </p:sp>
      <p:cxnSp>
        <p:nvCxnSpPr>
          <p:cNvPr id="89" name="直線矢印コネクタ 88"/>
          <p:cNvCxnSpPr>
            <a:stCxn id="88" idx="0"/>
          </p:cNvCxnSpPr>
          <p:nvPr/>
        </p:nvCxnSpPr>
        <p:spPr>
          <a:xfrm flipV="1">
            <a:off x="4932222" y="4170650"/>
            <a:ext cx="330822" cy="360440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57"/>
          <p:cNvCxnSpPr>
            <a:stCxn id="5" idx="3"/>
            <a:endCxn id="55" idx="1"/>
          </p:cNvCxnSpPr>
          <p:nvPr/>
        </p:nvCxnSpPr>
        <p:spPr>
          <a:xfrm>
            <a:off x="2848893" y="2383742"/>
            <a:ext cx="1100920" cy="945414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正方形/長方形 36"/>
          <p:cNvSpPr/>
          <p:nvPr/>
        </p:nvSpPr>
        <p:spPr>
          <a:xfrm>
            <a:off x="1569486" y="5384241"/>
            <a:ext cx="11128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Near future</a:t>
            </a:r>
            <a:endParaRPr lang="ja-JP" altLang="en-US" sz="1600" dirty="0"/>
          </a:p>
        </p:txBody>
      </p:sp>
      <p:pic>
        <p:nvPicPr>
          <p:cNvPr id="31" name="Picture 2" descr="C1_Orbit_-Z-Up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20011304">
            <a:off x="7539301" y="1979228"/>
            <a:ext cx="693667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13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01819">
            <a:off x="7905224" y="5316508"/>
            <a:ext cx="8032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3" name="図 36" descr="EC4_RGB.pn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678705">
            <a:off x="4161688" y="4818210"/>
            <a:ext cx="1004347" cy="578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図 36" descr="EC4_RGB.pn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678705">
            <a:off x="6421223" y="5234422"/>
            <a:ext cx="1004347" cy="578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2" descr="C1_Orbit_-Z-Up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21012134">
            <a:off x="7228050" y="5313868"/>
            <a:ext cx="693667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3" descr="D:\Document_murakami\生態系\Himawari8.gif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48584" y="960446"/>
            <a:ext cx="450050" cy="471385"/>
          </a:xfrm>
          <a:prstGeom prst="rect">
            <a:avLst/>
          </a:prstGeom>
          <a:noFill/>
        </p:spPr>
      </p:pic>
      <p:pic>
        <p:nvPicPr>
          <p:cNvPr id="40" name="Picture 2" descr="D:\Document_murakami\静止\logo_mriL.gif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6707" y="2877397"/>
            <a:ext cx="371502" cy="3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D:\Document_murakami\静止\logo2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97459" y="6118826"/>
            <a:ext cx="366934" cy="34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正方形/長方形 11"/>
          <p:cNvSpPr/>
          <p:nvPr/>
        </p:nvSpPr>
        <p:spPr>
          <a:xfrm>
            <a:off x="3396296" y="5974631"/>
            <a:ext cx="55541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altLang="ja-JP" smtClean="0"/>
              <a:t>The aerosol algorighms are based on Fukuda </a:t>
            </a:r>
            <a:r>
              <a:rPr lang="fr-FR" altLang="ja-JP"/>
              <a:t>et al., </a:t>
            </a:r>
            <a:r>
              <a:rPr lang="fr-FR" altLang="ja-JP" smtClean="0"/>
              <a:t>2013 (land) and Higurashi and </a:t>
            </a:r>
            <a:r>
              <a:rPr lang="fr-FR" altLang="ja-JP"/>
              <a:t>Nakajima</a:t>
            </a:r>
            <a:r>
              <a:rPr lang="fr-FR" altLang="ja-JP" smtClean="0"/>
              <a:t>, 1999 (Ocean)</a:t>
            </a:r>
            <a:endParaRPr lang="ja-JP" altLang="en-US" dirty="0"/>
          </a:p>
        </p:txBody>
      </p:sp>
      <p:pic>
        <p:nvPicPr>
          <p:cNvPr id="43" name="Picture 4" descr="D:\Document_murakami\静止\logo2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26511" y="3916849"/>
            <a:ext cx="366934" cy="34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http://www.nies.go.jp/nieskids/images/nieslogo.gif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2291" y="4398006"/>
            <a:ext cx="399657" cy="28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6" descr="http://cig.ees.kyushu-u.ac.jp/%7Emurata/EE/indexJ.files/image001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7634" y="4297497"/>
            <a:ext cx="443229" cy="46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6582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D:\Document_murakami\静止\NC_H08_20150426_27day_R06OC_FLDK_AOTs.gif"/>
          <p:cNvPicPr>
            <a:picLocks noChangeAspect="1" noChangeArrowheads="1" noCrop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341" y="1867955"/>
            <a:ext cx="5307418" cy="404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Document_murakami\静止\NC_H08_20150426_27day_R06OC_FLDK_AEs.gif"/>
          <p:cNvPicPr>
            <a:picLocks noChangeAspect="1" noChangeArrowheads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3580" y="1878548"/>
            <a:ext cx="5279559" cy="402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925284-6D43-4115-8923-89094293E7D3}" type="slidenum">
              <a:rPr lang="ja-JP" altLang="en-US" smtClean="0"/>
              <a:pPr>
                <a:defRPr/>
              </a:pPr>
              <a:t>6</a:t>
            </a:fld>
            <a:endParaRPr lang="ja-JP" altLang="en-US" dirty="0"/>
          </a:p>
        </p:txBody>
      </p:sp>
      <p:sp>
        <p:nvSpPr>
          <p:cNvPr id="3" name="正方形/長方形 5"/>
          <p:cNvSpPr>
            <a:spLocks noChangeArrowheads="1"/>
          </p:cNvSpPr>
          <p:nvPr/>
        </p:nvSpPr>
        <p:spPr bwMode="auto">
          <a:xfrm>
            <a:off x="265813" y="818709"/>
            <a:ext cx="52437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dirty="0">
                <a:ea typeface="HG丸ｺﾞｼｯｸM-PRO" pitchFamily="50" charset="-128"/>
              </a:rPr>
              <a:t>Examples in 27 </a:t>
            </a:r>
            <a:r>
              <a:rPr lang="en-US" altLang="ja-JP" sz="2400">
                <a:ea typeface="HG丸ｺﾞｼｯｸM-PRO" pitchFamily="50" charset="-128"/>
              </a:rPr>
              <a:t>April 2015 </a:t>
            </a:r>
            <a:r>
              <a:rPr lang="en-US" altLang="ja-JP" sz="2400" smtClean="0">
                <a:ea typeface="HG丸ｺﾞｼｯｸM-PRO" pitchFamily="50" charset="-128"/>
              </a:rPr>
              <a:t>(product tests</a:t>
            </a:r>
            <a:r>
              <a:rPr lang="en-US" altLang="ja-JP" sz="2400">
                <a:ea typeface="HG丸ｺﾞｼｯｸM-PRO" pitchFamily="50" charset="-128"/>
              </a:rPr>
              <a:t>)</a:t>
            </a:r>
            <a:endParaRPr lang="ja-JP" altLang="en-US" sz="2400" dirty="0">
              <a:ea typeface="HG丸ｺﾞｼｯｸM-PRO" pitchFamily="50" charset="-128"/>
            </a:endParaRPr>
          </a:p>
        </p:txBody>
      </p:sp>
      <p:sp>
        <p:nvSpPr>
          <p:cNvPr id="5" name="正方形/長方形 33"/>
          <p:cNvSpPr>
            <a:spLocks noChangeArrowheads="1"/>
          </p:cNvSpPr>
          <p:nvPr/>
        </p:nvSpPr>
        <p:spPr bwMode="auto">
          <a:xfrm>
            <a:off x="816293" y="1595859"/>
            <a:ext cx="26771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ja-JP" sz="2000" dirty="0" smtClean="0">
                <a:ea typeface="HG丸ｺﾞｼｯｸM-PRO" pitchFamily="50" charset="-128"/>
              </a:rPr>
              <a:t>Aerosol optical thickness</a:t>
            </a:r>
            <a:endParaRPr lang="ja-JP" altLang="en-US" sz="2000" dirty="0">
              <a:ea typeface="HG丸ｺﾞｼｯｸM-PRO" pitchFamily="50" charset="-128"/>
            </a:endParaRPr>
          </a:p>
        </p:txBody>
      </p:sp>
      <p:sp>
        <p:nvSpPr>
          <p:cNvPr id="6" name="正方形/長方形 34"/>
          <p:cNvSpPr>
            <a:spLocks noChangeArrowheads="1"/>
          </p:cNvSpPr>
          <p:nvPr/>
        </p:nvSpPr>
        <p:spPr bwMode="auto">
          <a:xfrm>
            <a:off x="5108755" y="1584123"/>
            <a:ext cx="29594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ja-JP" sz="2000" dirty="0" smtClean="0">
                <a:ea typeface="HG丸ｺﾞｼｯｸM-PRO" pitchFamily="50" charset="-128"/>
              </a:rPr>
              <a:t>Aerosol angstrom exponent</a:t>
            </a:r>
            <a:endParaRPr lang="ja-JP" altLang="en-US" sz="2000" dirty="0">
              <a:ea typeface="HG丸ｺﾞｼｯｸM-PRO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45646" y="149295"/>
            <a:ext cx="57028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400"/>
              </a:spcBef>
              <a:defRPr/>
            </a:pPr>
            <a:r>
              <a:rPr lang="en-US" altLang="ja-JP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Examples of aerosol estimation</a:t>
            </a:r>
            <a:endParaRPr lang="ja-JP" altLang="en-US" sz="32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grpSp>
        <p:nvGrpSpPr>
          <p:cNvPr id="11" name="グループ化 10"/>
          <p:cNvGrpSpPr/>
          <p:nvPr/>
        </p:nvGrpSpPr>
        <p:grpSpPr>
          <a:xfrm>
            <a:off x="321833" y="2080641"/>
            <a:ext cx="8684444" cy="4001233"/>
            <a:chOff x="321833" y="2080641"/>
            <a:chExt cx="8684444" cy="4001233"/>
          </a:xfrm>
        </p:grpSpPr>
        <p:pic>
          <p:nvPicPr>
            <p:cNvPr id="4" name="Picture 11" descr="C:\Users\11408\Desktop\201405_ひまわりポスター\NC_H08_20150426_27_R06OC_FLDK_dayaverage_AOT_02.jpg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321833" y="2080641"/>
              <a:ext cx="4154841" cy="3788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正方形/長方形 64"/>
            <p:cNvSpPr>
              <a:spLocks noChangeArrowheads="1"/>
            </p:cNvSpPr>
            <p:nvPr/>
          </p:nvSpPr>
          <p:spPr bwMode="auto">
            <a:xfrm>
              <a:off x="7994910" y="5804875"/>
              <a:ext cx="101136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1200" dirty="0" smtClean="0">
                  <a:ea typeface="HG丸ｺﾞｼｯｸM-PRO" pitchFamily="50" charset="-128"/>
                </a:rPr>
                <a:t>daytime mean</a:t>
              </a:r>
              <a:endParaRPr lang="ja-JP" altLang="en-US" sz="1200" dirty="0"/>
            </a:p>
          </p:txBody>
        </p:sp>
        <p:pic>
          <p:nvPicPr>
            <p:cNvPr id="10" name="Picture 167" descr="\\Tknas02.fsad.in-jaxa\利用本部\riyou_eorc\0000_PUBLIC\共有\ひまわりポスター\NC_H08_20150426_27day_R06OC_FLDK_02401_02401_AE.jpg"/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4569830" y="2109414"/>
              <a:ext cx="4254303" cy="374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正方形/長方形 9"/>
            <p:cNvSpPr>
              <a:spLocks noChangeArrowheads="1"/>
            </p:cNvSpPr>
            <p:nvPr/>
          </p:nvSpPr>
          <p:spPr bwMode="auto">
            <a:xfrm>
              <a:off x="3725127" y="5800445"/>
              <a:ext cx="101136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1200" dirty="0" smtClean="0">
                  <a:ea typeface="HG丸ｺﾞｼｯｸM-PRO" pitchFamily="50" charset="-128"/>
                </a:rPr>
                <a:t>daytime mean</a:t>
              </a:r>
              <a:endParaRPr lang="ja-JP" alt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44659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ument_murakami\静止\sim_iop_lci_ahi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52768" y="764704"/>
            <a:ext cx="5888804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6400342" cy="584775"/>
          </a:xfrm>
        </p:spPr>
        <p:txBody>
          <a:bodyPr wrap="none">
            <a:spAutoFit/>
          </a:bodyPr>
          <a:lstStyle/>
          <a:p>
            <a:pPr eaLnBrk="1" hangingPunct="1">
              <a:spcBef>
                <a:spcPts val="400"/>
              </a:spcBef>
              <a:defRPr/>
            </a:pPr>
            <a:r>
              <a:rPr lang="en-US" altLang="ja-JP" sz="3200" b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3. Ocean color: AHI Chla algorithm</a:t>
            </a:r>
            <a:endParaRPr lang="ja-JP" altLang="en-US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6" name="Rectangle 1354"/>
          <p:cNvSpPr>
            <a:spLocks noChangeArrowheads="1"/>
          </p:cNvSpPr>
          <p:nvPr/>
        </p:nvSpPr>
        <p:spPr bwMode="auto">
          <a:xfrm>
            <a:off x="4927108" y="2060848"/>
            <a:ext cx="32220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400" dirty="0">
                <a:solidFill>
                  <a:srgbClr val="FF0000"/>
                </a:solidFill>
                <a:ea typeface="ＭＳ ゴシック" pitchFamily="49" charset="-128"/>
              </a:rPr>
              <a:t>AHI</a:t>
            </a:r>
            <a:endParaRPr lang="en-US" altLang="ja-JP" sz="1400" dirty="0">
              <a:solidFill>
                <a:srgbClr val="FF0000"/>
              </a:solidFill>
            </a:endParaRPr>
          </a:p>
        </p:txBody>
      </p:sp>
      <p:sp>
        <p:nvSpPr>
          <p:cNvPr id="7" name="Rectangle 1354"/>
          <p:cNvSpPr>
            <a:spLocks noChangeArrowheads="1"/>
          </p:cNvSpPr>
          <p:nvPr/>
        </p:nvSpPr>
        <p:spPr bwMode="auto">
          <a:xfrm>
            <a:off x="3809152" y="2060848"/>
            <a:ext cx="39113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400" dirty="0">
                <a:solidFill>
                  <a:prstClr val="black"/>
                </a:solidFill>
                <a:ea typeface="ＭＳ ゴシック" pitchFamily="49" charset="-128"/>
              </a:rPr>
              <a:t>SGLI</a:t>
            </a:r>
            <a:endParaRPr lang="en-US" altLang="ja-JP" sz="1400" dirty="0">
              <a:solidFill>
                <a:prstClr val="black"/>
              </a:solidFill>
            </a:endParaRPr>
          </a:p>
        </p:txBody>
      </p:sp>
      <p:sp>
        <p:nvSpPr>
          <p:cNvPr id="8" name="Rectangle 1354"/>
          <p:cNvSpPr>
            <a:spLocks noChangeArrowheads="1"/>
          </p:cNvSpPr>
          <p:nvPr/>
        </p:nvSpPr>
        <p:spPr bwMode="auto">
          <a:xfrm>
            <a:off x="1864936" y="1124744"/>
            <a:ext cx="188282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400" dirty="0">
                <a:solidFill>
                  <a:srgbClr val="FF0000"/>
                </a:solidFill>
                <a:ea typeface="ＭＳ ゴシック" pitchFamily="49" charset="-128"/>
              </a:rPr>
              <a:t>Low sensitivity in low Chla</a:t>
            </a:r>
            <a:endParaRPr lang="en-US" altLang="ja-JP" sz="1400" dirty="0">
              <a:solidFill>
                <a:srgbClr val="FF0000"/>
              </a:solidFill>
            </a:endParaRPr>
          </a:p>
        </p:txBody>
      </p:sp>
      <p:cxnSp>
        <p:nvCxnSpPr>
          <p:cNvPr id="11" name="直線矢印コネクタ 10"/>
          <p:cNvCxnSpPr/>
          <p:nvPr/>
        </p:nvCxnSpPr>
        <p:spPr>
          <a:xfrm>
            <a:off x="1720920" y="1484784"/>
            <a:ext cx="0" cy="1656184"/>
          </a:xfrm>
          <a:prstGeom prst="straightConnector1">
            <a:avLst/>
          </a:prstGeom>
          <a:ln w="19050">
            <a:solidFill>
              <a:srgbClr val="000000">
                <a:alpha val="50196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354"/>
          <p:cNvSpPr>
            <a:spLocks noChangeArrowheads="1"/>
          </p:cNvSpPr>
          <p:nvPr/>
        </p:nvSpPr>
        <p:spPr bwMode="auto">
          <a:xfrm rot="16200000">
            <a:off x="1452897" y="2041419"/>
            <a:ext cx="32060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400" dirty="0">
                <a:solidFill>
                  <a:prstClr val="black"/>
                </a:solidFill>
                <a:ea typeface="ＭＳ ゴシック" pitchFamily="49" charset="-128"/>
              </a:rPr>
              <a:t>Chla</a:t>
            </a:r>
            <a:endParaRPr lang="en-US" altLang="ja-JP" sz="1400" dirty="0">
              <a:solidFill>
                <a:prstClr val="black"/>
              </a:solidFill>
            </a:endParaRPr>
          </a:p>
        </p:txBody>
      </p:sp>
      <p:sp>
        <p:nvSpPr>
          <p:cNvPr id="23" name="Rectangle 1354"/>
          <p:cNvSpPr>
            <a:spLocks noChangeArrowheads="1"/>
          </p:cNvSpPr>
          <p:nvPr/>
        </p:nvSpPr>
        <p:spPr bwMode="auto">
          <a:xfrm>
            <a:off x="250672" y="6309320"/>
            <a:ext cx="247298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400" dirty="0" smtClean="0">
                <a:solidFill>
                  <a:srgbClr val="FF0000"/>
                </a:solidFill>
                <a:ea typeface="ＭＳ ゴシック" pitchFamily="49" charset="-128"/>
              </a:rPr>
              <a:t>Higher </a:t>
            </a:r>
            <a:r>
              <a:rPr lang="en-US" altLang="ja-JP" sz="1400" dirty="0">
                <a:solidFill>
                  <a:srgbClr val="FF0000"/>
                </a:solidFill>
                <a:ea typeface="ＭＳ ゴシック" pitchFamily="49" charset="-128"/>
              </a:rPr>
              <a:t>sensitivity </a:t>
            </a:r>
            <a:r>
              <a:rPr lang="en-US" altLang="ja-JP" sz="1400" dirty="0" smtClean="0">
                <a:solidFill>
                  <a:srgbClr val="FF0000"/>
                </a:solidFill>
                <a:ea typeface="ＭＳ ゴシック" pitchFamily="49" charset="-128"/>
              </a:rPr>
              <a:t>at Blue than Red</a:t>
            </a:r>
            <a:endParaRPr lang="en-US" altLang="ja-JP" sz="1400" dirty="0">
              <a:solidFill>
                <a:srgbClr val="FF0000"/>
              </a:solidFill>
            </a:endParaRPr>
          </a:p>
        </p:txBody>
      </p:sp>
      <p:sp>
        <p:nvSpPr>
          <p:cNvPr id="32" name="Rectangle 1354"/>
          <p:cNvSpPr>
            <a:spLocks noChangeArrowheads="1"/>
          </p:cNvSpPr>
          <p:nvPr/>
        </p:nvSpPr>
        <p:spPr bwMode="auto">
          <a:xfrm>
            <a:off x="352122" y="3429000"/>
            <a:ext cx="198137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400" dirty="0">
                <a:solidFill>
                  <a:srgbClr val="FF0000"/>
                </a:solidFill>
                <a:ea typeface="ＭＳ ゴシック" pitchFamily="49" charset="-128"/>
              </a:rPr>
              <a:t>Low sensitivity in High Chla</a:t>
            </a:r>
            <a:endParaRPr lang="en-US" altLang="ja-JP" sz="1400" dirty="0">
              <a:solidFill>
                <a:srgbClr val="FF0000"/>
              </a:solidFill>
            </a:endParaRPr>
          </a:p>
        </p:txBody>
      </p:sp>
      <p:cxnSp>
        <p:nvCxnSpPr>
          <p:cNvPr id="33" name="直線矢印コネクタ 32"/>
          <p:cNvCxnSpPr>
            <a:stCxn id="32" idx="3"/>
          </p:cNvCxnSpPr>
          <p:nvPr/>
        </p:nvCxnSpPr>
        <p:spPr>
          <a:xfrm flipV="1">
            <a:off x="2333498" y="3140968"/>
            <a:ext cx="135382" cy="39575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354"/>
          <p:cNvSpPr>
            <a:spLocks noChangeArrowheads="1"/>
          </p:cNvSpPr>
          <p:nvPr/>
        </p:nvSpPr>
        <p:spPr bwMode="auto">
          <a:xfrm>
            <a:off x="294864" y="6525344"/>
            <a:ext cx="47625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400" dirty="0" smtClean="0">
                <a:solidFill>
                  <a:srgbClr val="FF0000"/>
                </a:solidFill>
                <a:ea typeface="ＭＳ ゴシック" pitchFamily="49" charset="-128"/>
              </a:rPr>
              <a:t>Blue and Green bands are new bands from the previous Himawari-7</a:t>
            </a:r>
            <a:endParaRPr lang="en-US" altLang="ja-JP" sz="1400" dirty="0">
              <a:solidFill>
                <a:srgbClr val="FF0000"/>
              </a:solidFill>
            </a:endParaRPr>
          </a:p>
        </p:txBody>
      </p:sp>
      <p:pic>
        <p:nvPicPr>
          <p:cNvPr id="6146" name="Picture 2" descr="D:\Document_murakami\静止\sim_iop_regr3_on_AHI_cut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7788" y="714058"/>
            <a:ext cx="2295717" cy="443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円/楕円 9"/>
          <p:cNvSpPr/>
          <p:nvPr/>
        </p:nvSpPr>
        <p:spPr>
          <a:xfrm>
            <a:off x="7904480" y="3332480"/>
            <a:ext cx="558800" cy="1320800"/>
          </a:xfrm>
          <a:prstGeom prst="ellipse">
            <a:avLst/>
          </a:prstGeom>
          <a:noFill/>
          <a:ln>
            <a:solidFill>
              <a:srgbClr val="FF0000">
                <a:alpha val="69804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5" name="Rectangle 1354"/>
          <p:cNvSpPr>
            <a:spLocks noChangeArrowheads="1"/>
          </p:cNvSpPr>
          <p:nvPr/>
        </p:nvSpPr>
        <p:spPr bwMode="auto">
          <a:xfrm>
            <a:off x="6336406" y="5255117"/>
            <a:ext cx="265304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altLang="ja-JP" sz="1600" dirty="0">
                <a:solidFill>
                  <a:srgbClr val="FF0000"/>
                </a:solidFill>
                <a:ea typeface="ＭＳ ゴシック" pitchFamily="49" charset="-128"/>
              </a:rPr>
              <a:t>Wavelength of the green band </a:t>
            </a:r>
            <a:r>
              <a:rPr lang="en-US" altLang="ja-JP" sz="1600">
                <a:solidFill>
                  <a:srgbClr val="FF0000"/>
                </a:solidFill>
                <a:ea typeface="ＭＳ ゴシック" pitchFamily="49" charset="-128"/>
              </a:rPr>
              <a:t>is </a:t>
            </a:r>
            <a:r>
              <a:rPr lang="en-US" altLang="ja-JP" sz="1600" smtClean="0">
                <a:solidFill>
                  <a:srgbClr val="FF0000"/>
                </a:solidFill>
                <a:ea typeface="ＭＳ ゴシック" pitchFamily="49" charset="-128"/>
              </a:rPr>
              <a:t>at 510nm</a:t>
            </a:r>
            <a:endParaRPr lang="en-US" altLang="ja-JP" sz="1600" dirty="0">
              <a:solidFill>
                <a:srgbClr val="FF0000"/>
              </a:solidFill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altLang="ja-JP" sz="1600" dirty="0" smtClean="0">
                <a:solidFill>
                  <a:srgbClr val="FF0000"/>
                </a:solidFill>
                <a:ea typeface="ＭＳ ゴシック" pitchFamily="49" charset="-128"/>
              </a:rPr>
              <a:t>OCx-type algorithm cannot estimate Chla in &gt; </a:t>
            </a:r>
            <a:r>
              <a:rPr lang="en-US" altLang="ja-JP" sz="1600" smtClean="0">
                <a:solidFill>
                  <a:srgbClr val="FF0000"/>
                </a:solidFill>
                <a:ea typeface="ＭＳ ゴシック" pitchFamily="49" charset="-128"/>
              </a:rPr>
              <a:t>~3mg/m</a:t>
            </a:r>
            <a:r>
              <a:rPr lang="en-US" altLang="ja-JP" sz="1600" baseline="30000" smtClean="0">
                <a:solidFill>
                  <a:srgbClr val="FF0000"/>
                </a:solidFill>
                <a:ea typeface="ＭＳ ゴシック" pitchFamily="49" charset="-128"/>
              </a:rPr>
              <a:t>3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altLang="ja-JP" sz="1600">
                <a:solidFill>
                  <a:srgbClr val="FF0000"/>
                </a:solidFill>
                <a:ea typeface="ＭＳ ゴシック" pitchFamily="49" charset="-128"/>
              </a:rPr>
              <a:t>B3 </a:t>
            </a:r>
            <a:r>
              <a:rPr lang="en-US" altLang="ja-JP" sz="1600" smtClean="0">
                <a:solidFill>
                  <a:srgbClr val="FF0000"/>
                </a:solidFill>
                <a:ea typeface="ＭＳ ゴシック" pitchFamily="49" charset="-128"/>
              </a:rPr>
              <a:t>is used for the high Chla</a:t>
            </a:r>
            <a:endParaRPr lang="en-US" altLang="ja-JP" sz="1600" dirty="0" smtClean="0">
              <a:solidFill>
                <a:srgbClr val="FF0000"/>
              </a:solidFill>
              <a:ea typeface="ＭＳ ゴシック" pitchFamily="49" charset="-128"/>
            </a:endParaRPr>
          </a:p>
        </p:txBody>
      </p:sp>
      <p:sp>
        <p:nvSpPr>
          <p:cNvPr id="22" name="Rectangle 1354"/>
          <p:cNvSpPr>
            <a:spLocks noChangeArrowheads="1"/>
          </p:cNvSpPr>
          <p:nvPr/>
        </p:nvSpPr>
        <p:spPr bwMode="auto">
          <a:xfrm>
            <a:off x="6714587" y="2850993"/>
            <a:ext cx="203504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400" dirty="0" smtClean="0">
                <a:ea typeface="ＭＳ ゴシック" pitchFamily="49" charset="-128"/>
              </a:rPr>
              <a:t>Regression by NOMAD data</a:t>
            </a:r>
            <a:endParaRPr lang="en-US" altLang="ja-JP" sz="1400" baseline="30000" dirty="0"/>
          </a:p>
        </p:txBody>
      </p:sp>
      <p:sp>
        <p:nvSpPr>
          <p:cNvPr id="3" name="フリーフォーム 2"/>
          <p:cNvSpPr/>
          <p:nvPr/>
        </p:nvSpPr>
        <p:spPr>
          <a:xfrm>
            <a:off x="2695492" y="2287049"/>
            <a:ext cx="930303" cy="929868"/>
          </a:xfrm>
          <a:custGeom>
            <a:avLst/>
            <a:gdLst>
              <a:gd name="connsiteX0" fmla="*/ 0 w 930303"/>
              <a:gd name="connsiteY0" fmla="*/ 925278 h 929868"/>
              <a:gd name="connsiteX1" fmla="*/ 143124 w 930303"/>
              <a:gd name="connsiteY1" fmla="*/ 806008 h 929868"/>
              <a:gd name="connsiteX2" fmla="*/ 230588 w 930303"/>
              <a:gd name="connsiteY2" fmla="*/ 535664 h 929868"/>
              <a:gd name="connsiteX3" fmla="*/ 310101 w 930303"/>
              <a:gd name="connsiteY3" fmla="*/ 130148 h 929868"/>
              <a:gd name="connsiteX4" fmla="*/ 365760 w 930303"/>
              <a:gd name="connsiteY4" fmla="*/ 10878 h 929868"/>
              <a:gd name="connsiteX5" fmla="*/ 437322 w 930303"/>
              <a:gd name="connsiteY5" fmla="*/ 10878 h 929868"/>
              <a:gd name="connsiteX6" fmla="*/ 508884 w 930303"/>
              <a:gd name="connsiteY6" fmla="*/ 58586 h 929868"/>
              <a:gd name="connsiteX7" fmla="*/ 556591 w 930303"/>
              <a:gd name="connsiteY7" fmla="*/ 34732 h 929868"/>
              <a:gd name="connsiteX8" fmla="*/ 604299 w 930303"/>
              <a:gd name="connsiteY8" fmla="*/ 98342 h 929868"/>
              <a:gd name="connsiteX9" fmla="*/ 691764 w 930303"/>
              <a:gd name="connsiteY9" fmla="*/ 376638 h 929868"/>
              <a:gd name="connsiteX10" fmla="*/ 755374 w 930303"/>
              <a:gd name="connsiteY10" fmla="*/ 670836 h 929868"/>
              <a:gd name="connsiteX11" fmla="*/ 803082 w 930303"/>
              <a:gd name="connsiteY11" fmla="*/ 877570 h 929868"/>
              <a:gd name="connsiteX12" fmla="*/ 874644 w 930303"/>
              <a:gd name="connsiteY12" fmla="*/ 925278 h 929868"/>
              <a:gd name="connsiteX13" fmla="*/ 930303 w 930303"/>
              <a:gd name="connsiteY13" fmla="*/ 925278 h 92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30303" h="929868">
                <a:moveTo>
                  <a:pt x="0" y="925278"/>
                </a:moveTo>
                <a:cubicBezTo>
                  <a:pt x="52346" y="898111"/>
                  <a:pt x="104693" y="870944"/>
                  <a:pt x="143124" y="806008"/>
                </a:cubicBezTo>
                <a:cubicBezTo>
                  <a:pt x="181555" y="741072"/>
                  <a:pt x="202759" y="648307"/>
                  <a:pt x="230588" y="535664"/>
                </a:cubicBezTo>
                <a:cubicBezTo>
                  <a:pt x="258417" y="423021"/>
                  <a:pt x="287572" y="217612"/>
                  <a:pt x="310101" y="130148"/>
                </a:cubicBezTo>
                <a:cubicBezTo>
                  <a:pt x="332630" y="42684"/>
                  <a:pt x="344556" y="30756"/>
                  <a:pt x="365760" y="10878"/>
                </a:cubicBezTo>
                <a:cubicBezTo>
                  <a:pt x="386964" y="-9000"/>
                  <a:pt x="413468" y="2927"/>
                  <a:pt x="437322" y="10878"/>
                </a:cubicBezTo>
                <a:cubicBezTo>
                  <a:pt x="461176" y="18829"/>
                  <a:pt x="489006" y="54610"/>
                  <a:pt x="508884" y="58586"/>
                </a:cubicBezTo>
                <a:cubicBezTo>
                  <a:pt x="528762" y="62562"/>
                  <a:pt x="540689" y="28106"/>
                  <a:pt x="556591" y="34732"/>
                </a:cubicBezTo>
                <a:cubicBezTo>
                  <a:pt x="572493" y="41358"/>
                  <a:pt x="581770" y="41358"/>
                  <a:pt x="604299" y="98342"/>
                </a:cubicBezTo>
                <a:cubicBezTo>
                  <a:pt x="626828" y="155326"/>
                  <a:pt x="666585" y="281222"/>
                  <a:pt x="691764" y="376638"/>
                </a:cubicBezTo>
                <a:cubicBezTo>
                  <a:pt x="716943" y="472054"/>
                  <a:pt x="736821" y="587347"/>
                  <a:pt x="755374" y="670836"/>
                </a:cubicBezTo>
                <a:cubicBezTo>
                  <a:pt x="773927" y="754325"/>
                  <a:pt x="783204" y="835163"/>
                  <a:pt x="803082" y="877570"/>
                </a:cubicBezTo>
                <a:cubicBezTo>
                  <a:pt x="822960" y="919977"/>
                  <a:pt x="853441" y="917327"/>
                  <a:pt x="874644" y="925278"/>
                </a:cubicBezTo>
                <a:cubicBezTo>
                  <a:pt x="895847" y="933229"/>
                  <a:pt x="913075" y="929253"/>
                  <a:pt x="930303" y="925278"/>
                </a:cubicBezTo>
              </a:path>
            </a:pathLst>
          </a:custGeom>
          <a:noFill/>
          <a:ln w="38100">
            <a:solidFill>
              <a:srgbClr val="00B050">
                <a:alpha val="6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/>
          <p:cNvSpPr/>
          <p:nvPr/>
        </p:nvSpPr>
        <p:spPr>
          <a:xfrm>
            <a:off x="2075290" y="2303766"/>
            <a:ext cx="993913" cy="908561"/>
          </a:xfrm>
          <a:custGeom>
            <a:avLst/>
            <a:gdLst>
              <a:gd name="connsiteX0" fmla="*/ 0 w 993913"/>
              <a:gd name="connsiteY0" fmla="*/ 908561 h 908561"/>
              <a:gd name="connsiteX1" fmla="*/ 87465 w 993913"/>
              <a:gd name="connsiteY1" fmla="*/ 829048 h 908561"/>
              <a:gd name="connsiteX2" fmla="*/ 135173 w 993913"/>
              <a:gd name="connsiteY2" fmla="*/ 566655 h 908561"/>
              <a:gd name="connsiteX3" fmla="*/ 214686 w 993913"/>
              <a:gd name="connsiteY3" fmla="*/ 256554 h 908561"/>
              <a:gd name="connsiteX4" fmla="*/ 294199 w 993913"/>
              <a:gd name="connsiteY4" fmla="*/ 184992 h 908561"/>
              <a:gd name="connsiteX5" fmla="*/ 326004 w 993913"/>
              <a:gd name="connsiteY5" fmla="*/ 177041 h 908561"/>
              <a:gd name="connsiteX6" fmla="*/ 333955 w 993913"/>
              <a:gd name="connsiteY6" fmla="*/ 145236 h 908561"/>
              <a:gd name="connsiteX7" fmla="*/ 397566 w 993913"/>
              <a:gd name="connsiteY7" fmla="*/ 153187 h 908561"/>
              <a:gd name="connsiteX8" fmla="*/ 445273 w 993913"/>
              <a:gd name="connsiteY8" fmla="*/ 33917 h 908561"/>
              <a:gd name="connsiteX9" fmla="*/ 500933 w 993913"/>
              <a:gd name="connsiteY9" fmla="*/ 25966 h 908561"/>
              <a:gd name="connsiteX10" fmla="*/ 556592 w 993913"/>
              <a:gd name="connsiteY10" fmla="*/ 10064 h 908561"/>
              <a:gd name="connsiteX11" fmla="*/ 604300 w 993913"/>
              <a:gd name="connsiteY11" fmla="*/ 33917 h 908561"/>
              <a:gd name="connsiteX12" fmla="*/ 644056 w 993913"/>
              <a:gd name="connsiteY12" fmla="*/ 2112 h 908561"/>
              <a:gd name="connsiteX13" fmla="*/ 723569 w 993913"/>
              <a:gd name="connsiteY13" fmla="*/ 105479 h 908561"/>
              <a:gd name="connsiteX14" fmla="*/ 755374 w 993913"/>
              <a:gd name="connsiteY14" fmla="*/ 288359 h 908561"/>
              <a:gd name="connsiteX15" fmla="*/ 803082 w 993913"/>
              <a:gd name="connsiteY15" fmla="*/ 495093 h 908561"/>
              <a:gd name="connsiteX16" fmla="*/ 858741 w 993913"/>
              <a:gd name="connsiteY16" fmla="*/ 781340 h 908561"/>
              <a:gd name="connsiteX17" fmla="*/ 906449 w 993913"/>
              <a:gd name="connsiteY17" fmla="*/ 868804 h 908561"/>
              <a:gd name="connsiteX18" fmla="*/ 938254 w 993913"/>
              <a:gd name="connsiteY18" fmla="*/ 900610 h 908561"/>
              <a:gd name="connsiteX19" fmla="*/ 993913 w 993913"/>
              <a:gd name="connsiteY19" fmla="*/ 900610 h 908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93913" h="908561">
                <a:moveTo>
                  <a:pt x="0" y="908561"/>
                </a:moveTo>
                <a:cubicBezTo>
                  <a:pt x="32468" y="897296"/>
                  <a:pt x="64936" y="886032"/>
                  <a:pt x="87465" y="829048"/>
                </a:cubicBezTo>
                <a:cubicBezTo>
                  <a:pt x="109994" y="772064"/>
                  <a:pt x="113970" y="662071"/>
                  <a:pt x="135173" y="566655"/>
                </a:cubicBezTo>
                <a:cubicBezTo>
                  <a:pt x="156377" y="471239"/>
                  <a:pt x="188182" y="320164"/>
                  <a:pt x="214686" y="256554"/>
                </a:cubicBezTo>
                <a:cubicBezTo>
                  <a:pt x="241190" y="192943"/>
                  <a:pt x="275646" y="198244"/>
                  <a:pt x="294199" y="184992"/>
                </a:cubicBezTo>
                <a:cubicBezTo>
                  <a:pt x="312752" y="171740"/>
                  <a:pt x="319378" y="183667"/>
                  <a:pt x="326004" y="177041"/>
                </a:cubicBezTo>
                <a:cubicBezTo>
                  <a:pt x="332630" y="170415"/>
                  <a:pt x="322028" y="149212"/>
                  <a:pt x="333955" y="145236"/>
                </a:cubicBezTo>
                <a:cubicBezTo>
                  <a:pt x="345882" y="141260"/>
                  <a:pt x="379013" y="171740"/>
                  <a:pt x="397566" y="153187"/>
                </a:cubicBezTo>
                <a:cubicBezTo>
                  <a:pt x="416119" y="134634"/>
                  <a:pt x="428045" y="55121"/>
                  <a:pt x="445273" y="33917"/>
                </a:cubicBezTo>
                <a:cubicBezTo>
                  <a:pt x="462501" y="12713"/>
                  <a:pt x="482380" y="29941"/>
                  <a:pt x="500933" y="25966"/>
                </a:cubicBezTo>
                <a:cubicBezTo>
                  <a:pt x="519486" y="21991"/>
                  <a:pt x="539364" y="8739"/>
                  <a:pt x="556592" y="10064"/>
                </a:cubicBezTo>
                <a:cubicBezTo>
                  <a:pt x="573820" y="11389"/>
                  <a:pt x="589723" y="35242"/>
                  <a:pt x="604300" y="33917"/>
                </a:cubicBezTo>
                <a:cubicBezTo>
                  <a:pt x="618877" y="32592"/>
                  <a:pt x="624178" y="-9815"/>
                  <a:pt x="644056" y="2112"/>
                </a:cubicBezTo>
                <a:cubicBezTo>
                  <a:pt x="663934" y="14039"/>
                  <a:pt x="705016" y="57771"/>
                  <a:pt x="723569" y="105479"/>
                </a:cubicBezTo>
                <a:cubicBezTo>
                  <a:pt x="742122" y="153187"/>
                  <a:pt x="742122" y="223423"/>
                  <a:pt x="755374" y="288359"/>
                </a:cubicBezTo>
                <a:cubicBezTo>
                  <a:pt x="768626" y="353295"/>
                  <a:pt x="785854" y="412929"/>
                  <a:pt x="803082" y="495093"/>
                </a:cubicBezTo>
                <a:cubicBezTo>
                  <a:pt x="820310" y="577257"/>
                  <a:pt x="841513" y="719055"/>
                  <a:pt x="858741" y="781340"/>
                </a:cubicBezTo>
                <a:cubicBezTo>
                  <a:pt x="875969" y="843625"/>
                  <a:pt x="893197" y="848926"/>
                  <a:pt x="906449" y="868804"/>
                </a:cubicBezTo>
                <a:cubicBezTo>
                  <a:pt x="919701" y="888682"/>
                  <a:pt x="923677" y="895309"/>
                  <a:pt x="938254" y="900610"/>
                </a:cubicBezTo>
                <a:cubicBezTo>
                  <a:pt x="952831" y="905911"/>
                  <a:pt x="973372" y="903260"/>
                  <a:pt x="993913" y="900610"/>
                </a:cubicBezTo>
              </a:path>
            </a:pathLst>
          </a:custGeom>
          <a:noFill/>
          <a:ln w="38100">
            <a:solidFill>
              <a:srgbClr val="0070C0">
                <a:alpha val="6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/>
          <p:cNvSpPr/>
          <p:nvPr/>
        </p:nvSpPr>
        <p:spPr>
          <a:xfrm>
            <a:off x="4245997" y="2301096"/>
            <a:ext cx="1717481" cy="909781"/>
          </a:xfrm>
          <a:custGeom>
            <a:avLst/>
            <a:gdLst>
              <a:gd name="connsiteX0" fmla="*/ 0 w 1717481"/>
              <a:gd name="connsiteY0" fmla="*/ 903280 h 909781"/>
              <a:gd name="connsiteX1" fmla="*/ 119269 w 1717481"/>
              <a:gd name="connsiteY1" fmla="*/ 855572 h 909781"/>
              <a:gd name="connsiteX2" fmla="*/ 270344 w 1717481"/>
              <a:gd name="connsiteY2" fmla="*/ 505714 h 909781"/>
              <a:gd name="connsiteX3" fmla="*/ 365760 w 1717481"/>
              <a:gd name="connsiteY3" fmla="*/ 163808 h 909781"/>
              <a:gd name="connsiteX4" fmla="*/ 413467 w 1717481"/>
              <a:gd name="connsiteY4" fmla="*/ 84295 h 909781"/>
              <a:gd name="connsiteX5" fmla="*/ 461175 w 1717481"/>
              <a:gd name="connsiteY5" fmla="*/ 76344 h 909781"/>
              <a:gd name="connsiteX6" fmla="*/ 524786 w 1717481"/>
              <a:gd name="connsiteY6" fmla="*/ 52490 h 909781"/>
              <a:gd name="connsiteX7" fmla="*/ 596347 w 1717481"/>
              <a:gd name="connsiteY7" fmla="*/ 52490 h 909781"/>
              <a:gd name="connsiteX8" fmla="*/ 652006 w 1717481"/>
              <a:gd name="connsiteY8" fmla="*/ 20685 h 909781"/>
              <a:gd name="connsiteX9" fmla="*/ 723568 w 1717481"/>
              <a:gd name="connsiteY9" fmla="*/ 52490 h 909781"/>
              <a:gd name="connsiteX10" fmla="*/ 787179 w 1717481"/>
              <a:gd name="connsiteY10" fmla="*/ 20685 h 909781"/>
              <a:gd name="connsiteX11" fmla="*/ 866692 w 1717481"/>
              <a:gd name="connsiteY11" fmla="*/ 20685 h 909781"/>
              <a:gd name="connsiteX12" fmla="*/ 914400 w 1717481"/>
              <a:gd name="connsiteY12" fmla="*/ 4782 h 909781"/>
              <a:gd name="connsiteX13" fmla="*/ 978010 w 1717481"/>
              <a:gd name="connsiteY13" fmla="*/ 12734 h 909781"/>
              <a:gd name="connsiteX14" fmla="*/ 1065474 w 1717481"/>
              <a:gd name="connsiteY14" fmla="*/ 4782 h 909781"/>
              <a:gd name="connsiteX15" fmla="*/ 1168841 w 1717481"/>
              <a:gd name="connsiteY15" fmla="*/ 4782 h 909781"/>
              <a:gd name="connsiteX16" fmla="*/ 1319916 w 1717481"/>
              <a:gd name="connsiteY16" fmla="*/ 12734 h 909781"/>
              <a:gd name="connsiteX17" fmla="*/ 1407380 w 1717481"/>
              <a:gd name="connsiteY17" fmla="*/ 147906 h 909781"/>
              <a:gd name="connsiteX18" fmla="*/ 1526650 w 1717481"/>
              <a:gd name="connsiteY18" fmla="*/ 354640 h 909781"/>
              <a:gd name="connsiteX19" fmla="*/ 1598212 w 1717481"/>
              <a:gd name="connsiteY19" fmla="*/ 577276 h 909781"/>
              <a:gd name="connsiteX20" fmla="*/ 1645920 w 1717481"/>
              <a:gd name="connsiteY20" fmla="*/ 815815 h 909781"/>
              <a:gd name="connsiteX21" fmla="*/ 1693627 w 1717481"/>
              <a:gd name="connsiteY21" fmla="*/ 895328 h 909781"/>
              <a:gd name="connsiteX22" fmla="*/ 1717481 w 1717481"/>
              <a:gd name="connsiteY22" fmla="*/ 903280 h 909781"/>
              <a:gd name="connsiteX0" fmla="*/ 0 w 1717481"/>
              <a:gd name="connsiteY0" fmla="*/ 903280 h 909781"/>
              <a:gd name="connsiteX1" fmla="*/ 119269 w 1717481"/>
              <a:gd name="connsiteY1" fmla="*/ 855572 h 909781"/>
              <a:gd name="connsiteX2" fmla="*/ 270344 w 1717481"/>
              <a:gd name="connsiteY2" fmla="*/ 505714 h 909781"/>
              <a:gd name="connsiteX3" fmla="*/ 365760 w 1717481"/>
              <a:gd name="connsiteY3" fmla="*/ 163808 h 909781"/>
              <a:gd name="connsiteX4" fmla="*/ 413467 w 1717481"/>
              <a:gd name="connsiteY4" fmla="*/ 84295 h 909781"/>
              <a:gd name="connsiteX5" fmla="*/ 461175 w 1717481"/>
              <a:gd name="connsiteY5" fmla="*/ 76344 h 909781"/>
              <a:gd name="connsiteX6" fmla="*/ 524786 w 1717481"/>
              <a:gd name="connsiteY6" fmla="*/ 52490 h 909781"/>
              <a:gd name="connsiteX7" fmla="*/ 596347 w 1717481"/>
              <a:gd name="connsiteY7" fmla="*/ 52490 h 909781"/>
              <a:gd name="connsiteX8" fmla="*/ 652006 w 1717481"/>
              <a:gd name="connsiteY8" fmla="*/ 20685 h 909781"/>
              <a:gd name="connsiteX9" fmla="*/ 723568 w 1717481"/>
              <a:gd name="connsiteY9" fmla="*/ 52490 h 909781"/>
              <a:gd name="connsiteX10" fmla="*/ 787179 w 1717481"/>
              <a:gd name="connsiteY10" fmla="*/ 20685 h 909781"/>
              <a:gd name="connsiteX11" fmla="*/ 866692 w 1717481"/>
              <a:gd name="connsiteY11" fmla="*/ 20685 h 909781"/>
              <a:gd name="connsiteX12" fmla="*/ 914400 w 1717481"/>
              <a:gd name="connsiteY12" fmla="*/ 4782 h 909781"/>
              <a:gd name="connsiteX13" fmla="*/ 978010 w 1717481"/>
              <a:gd name="connsiteY13" fmla="*/ 12734 h 909781"/>
              <a:gd name="connsiteX14" fmla="*/ 1065474 w 1717481"/>
              <a:gd name="connsiteY14" fmla="*/ 4782 h 909781"/>
              <a:gd name="connsiteX15" fmla="*/ 1168841 w 1717481"/>
              <a:gd name="connsiteY15" fmla="*/ 4782 h 909781"/>
              <a:gd name="connsiteX16" fmla="*/ 1319916 w 1717481"/>
              <a:gd name="connsiteY16" fmla="*/ 12734 h 909781"/>
              <a:gd name="connsiteX17" fmla="*/ 1407380 w 1717481"/>
              <a:gd name="connsiteY17" fmla="*/ 147906 h 909781"/>
              <a:gd name="connsiteX18" fmla="*/ 1502796 w 1717481"/>
              <a:gd name="connsiteY18" fmla="*/ 354640 h 909781"/>
              <a:gd name="connsiteX19" fmla="*/ 1598212 w 1717481"/>
              <a:gd name="connsiteY19" fmla="*/ 577276 h 909781"/>
              <a:gd name="connsiteX20" fmla="*/ 1645920 w 1717481"/>
              <a:gd name="connsiteY20" fmla="*/ 815815 h 909781"/>
              <a:gd name="connsiteX21" fmla="*/ 1693627 w 1717481"/>
              <a:gd name="connsiteY21" fmla="*/ 895328 h 909781"/>
              <a:gd name="connsiteX22" fmla="*/ 1717481 w 1717481"/>
              <a:gd name="connsiteY22" fmla="*/ 903280 h 909781"/>
              <a:gd name="connsiteX0" fmla="*/ 0 w 1717481"/>
              <a:gd name="connsiteY0" fmla="*/ 903280 h 909781"/>
              <a:gd name="connsiteX1" fmla="*/ 119269 w 1717481"/>
              <a:gd name="connsiteY1" fmla="*/ 855572 h 909781"/>
              <a:gd name="connsiteX2" fmla="*/ 270344 w 1717481"/>
              <a:gd name="connsiteY2" fmla="*/ 505714 h 909781"/>
              <a:gd name="connsiteX3" fmla="*/ 365760 w 1717481"/>
              <a:gd name="connsiteY3" fmla="*/ 163808 h 909781"/>
              <a:gd name="connsiteX4" fmla="*/ 413467 w 1717481"/>
              <a:gd name="connsiteY4" fmla="*/ 84295 h 909781"/>
              <a:gd name="connsiteX5" fmla="*/ 461175 w 1717481"/>
              <a:gd name="connsiteY5" fmla="*/ 76344 h 909781"/>
              <a:gd name="connsiteX6" fmla="*/ 524786 w 1717481"/>
              <a:gd name="connsiteY6" fmla="*/ 52490 h 909781"/>
              <a:gd name="connsiteX7" fmla="*/ 596347 w 1717481"/>
              <a:gd name="connsiteY7" fmla="*/ 52490 h 909781"/>
              <a:gd name="connsiteX8" fmla="*/ 652006 w 1717481"/>
              <a:gd name="connsiteY8" fmla="*/ 20685 h 909781"/>
              <a:gd name="connsiteX9" fmla="*/ 723568 w 1717481"/>
              <a:gd name="connsiteY9" fmla="*/ 52490 h 909781"/>
              <a:gd name="connsiteX10" fmla="*/ 787179 w 1717481"/>
              <a:gd name="connsiteY10" fmla="*/ 20685 h 909781"/>
              <a:gd name="connsiteX11" fmla="*/ 866692 w 1717481"/>
              <a:gd name="connsiteY11" fmla="*/ 20685 h 909781"/>
              <a:gd name="connsiteX12" fmla="*/ 914400 w 1717481"/>
              <a:gd name="connsiteY12" fmla="*/ 4782 h 909781"/>
              <a:gd name="connsiteX13" fmla="*/ 978010 w 1717481"/>
              <a:gd name="connsiteY13" fmla="*/ 12734 h 909781"/>
              <a:gd name="connsiteX14" fmla="*/ 1065474 w 1717481"/>
              <a:gd name="connsiteY14" fmla="*/ 4782 h 909781"/>
              <a:gd name="connsiteX15" fmla="*/ 1168841 w 1717481"/>
              <a:gd name="connsiteY15" fmla="*/ 4782 h 909781"/>
              <a:gd name="connsiteX16" fmla="*/ 1319916 w 1717481"/>
              <a:gd name="connsiteY16" fmla="*/ 12734 h 909781"/>
              <a:gd name="connsiteX17" fmla="*/ 1407380 w 1717481"/>
              <a:gd name="connsiteY17" fmla="*/ 147906 h 909781"/>
              <a:gd name="connsiteX18" fmla="*/ 1502796 w 1717481"/>
              <a:gd name="connsiteY18" fmla="*/ 354640 h 909781"/>
              <a:gd name="connsiteX19" fmla="*/ 1598212 w 1717481"/>
              <a:gd name="connsiteY19" fmla="*/ 609081 h 909781"/>
              <a:gd name="connsiteX20" fmla="*/ 1645920 w 1717481"/>
              <a:gd name="connsiteY20" fmla="*/ 815815 h 909781"/>
              <a:gd name="connsiteX21" fmla="*/ 1693627 w 1717481"/>
              <a:gd name="connsiteY21" fmla="*/ 895328 h 909781"/>
              <a:gd name="connsiteX22" fmla="*/ 1717481 w 1717481"/>
              <a:gd name="connsiteY22" fmla="*/ 903280 h 909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717481" h="909781">
                <a:moveTo>
                  <a:pt x="0" y="903280"/>
                </a:moveTo>
                <a:cubicBezTo>
                  <a:pt x="37106" y="912556"/>
                  <a:pt x="74212" y="921833"/>
                  <a:pt x="119269" y="855572"/>
                </a:cubicBezTo>
                <a:cubicBezTo>
                  <a:pt x="164326" y="789311"/>
                  <a:pt x="229262" y="621008"/>
                  <a:pt x="270344" y="505714"/>
                </a:cubicBezTo>
                <a:cubicBezTo>
                  <a:pt x="311426" y="390420"/>
                  <a:pt x="341906" y="234044"/>
                  <a:pt x="365760" y="163808"/>
                </a:cubicBezTo>
                <a:cubicBezTo>
                  <a:pt x="389614" y="93572"/>
                  <a:pt x="397565" y="98872"/>
                  <a:pt x="413467" y="84295"/>
                </a:cubicBezTo>
                <a:cubicBezTo>
                  <a:pt x="429369" y="69718"/>
                  <a:pt x="442622" y="81645"/>
                  <a:pt x="461175" y="76344"/>
                </a:cubicBezTo>
                <a:cubicBezTo>
                  <a:pt x="479728" y="71043"/>
                  <a:pt x="502258" y="56466"/>
                  <a:pt x="524786" y="52490"/>
                </a:cubicBezTo>
                <a:cubicBezTo>
                  <a:pt x="547314" y="48514"/>
                  <a:pt x="575144" y="57791"/>
                  <a:pt x="596347" y="52490"/>
                </a:cubicBezTo>
                <a:cubicBezTo>
                  <a:pt x="617550" y="47189"/>
                  <a:pt x="630803" y="20685"/>
                  <a:pt x="652006" y="20685"/>
                </a:cubicBezTo>
                <a:cubicBezTo>
                  <a:pt x="673209" y="20685"/>
                  <a:pt x="701039" y="52490"/>
                  <a:pt x="723568" y="52490"/>
                </a:cubicBezTo>
                <a:cubicBezTo>
                  <a:pt x="746097" y="52490"/>
                  <a:pt x="763325" y="25986"/>
                  <a:pt x="787179" y="20685"/>
                </a:cubicBezTo>
                <a:cubicBezTo>
                  <a:pt x="811033" y="15384"/>
                  <a:pt x="845488" y="23336"/>
                  <a:pt x="866692" y="20685"/>
                </a:cubicBezTo>
                <a:cubicBezTo>
                  <a:pt x="887896" y="18034"/>
                  <a:pt x="895847" y="6107"/>
                  <a:pt x="914400" y="4782"/>
                </a:cubicBezTo>
                <a:cubicBezTo>
                  <a:pt x="932953" y="3457"/>
                  <a:pt x="952831" y="12734"/>
                  <a:pt x="978010" y="12734"/>
                </a:cubicBezTo>
                <a:cubicBezTo>
                  <a:pt x="1003189" y="12734"/>
                  <a:pt x="1033669" y="6107"/>
                  <a:pt x="1065474" y="4782"/>
                </a:cubicBezTo>
                <a:cubicBezTo>
                  <a:pt x="1097279" y="3457"/>
                  <a:pt x="1126434" y="3457"/>
                  <a:pt x="1168841" y="4782"/>
                </a:cubicBezTo>
                <a:cubicBezTo>
                  <a:pt x="1211248" y="6107"/>
                  <a:pt x="1280160" y="-11120"/>
                  <a:pt x="1319916" y="12734"/>
                </a:cubicBezTo>
                <a:cubicBezTo>
                  <a:pt x="1359672" y="36588"/>
                  <a:pt x="1376900" y="90922"/>
                  <a:pt x="1407380" y="147906"/>
                </a:cubicBezTo>
                <a:cubicBezTo>
                  <a:pt x="1437860" y="204890"/>
                  <a:pt x="1470991" y="277778"/>
                  <a:pt x="1502796" y="354640"/>
                </a:cubicBezTo>
                <a:cubicBezTo>
                  <a:pt x="1534601" y="431502"/>
                  <a:pt x="1574358" y="532219"/>
                  <a:pt x="1598212" y="609081"/>
                </a:cubicBezTo>
                <a:cubicBezTo>
                  <a:pt x="1622066" y="685943"/>
                  <a:pt x="1630018" y="768107"/>
                  <a:pt x="1645920" y="815815"/>
                </a:cubicBezTo>
                <a:cubicBezTo>
                  <a:pt x="1661822" y="863523"/>
                  <a:pt x="1681700" y="880750"/>
                  <a:pt x="1693627" y="895328"/>
                </a:cubicBezTo>
                <a:cubicBezTo>
                  <a:pt x="1705554" y="909906"/>
                  <a:pt x="1711517" y="906593"/>
                  <a:pt x="1717481" y="903280"/>
                </a:cubicBezTo>
              </a:path>
            </a:pathLst>
          </a:custGeom>
          <a:noFill/>
          <a:ln w="38100">
            <a:solidFill>
              <a:srgbClr val="FF6600">
                <a:alpha val="6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/>
          <p:cNvSpPr/>
          <p:nvPr/>
        </p:nvSpPr>
        <p:spPr>
          <a:xfrm>
            <a:off x="2695492" y="5197690"/>
            <a:ext cx="930303" cy="929868"/>
          </a:xfrm>
          <a:custGeom>
            <a:avLst/>
            <a:gdLst>
              <a:gd name="connsiteX0" fmla="*/ 0 w 930303"/>
              <a:gd name="connsiteY0" fmla="*/ 925278 h 929868"/>
              <a:gd name="connsiteX1" fmla="*/ 143124 w 930303"/>
              <a:gd name="connsiteY1" fmla="*/ 806008 h 929868"/>
              <a:gd name="connsiteX2" fmla="*/ 230588 w 930303"/>
              <a:gd name="connsiteY2" fmla="*/ 535664 h 929868"/>
              <a:gd name="connsiteX3" fmla="*/ 310101 w 930303"/>
              <a:gd name="connsiteY3" fmla="*/ 130148 h 929868"/>
              <a:gd name="connsiteX4" fmla="*/ 365760 w 930303"/>
              <a:gd name="connsiteY4" fmla="*/ 10878 h 929868"/>
              <a:gd name="connsiteX5" fmla="*/ 437322 w 930303"/>
              <a:gd name="connsiteY5" fmla="*/ 10878 h 929868"/>
              <a:gd name="connsiteX6" fmla="*/ 508884 w 930303"/>
              <a:gd name="connsiteY6" fmla="*/ 58586 h 929868"/>
              <a:gd name="connsiteX7" fmla="*/ 556591 w 930303"/>
              <a:gd name="connsiteY7" fmla="*/ 34732 h 929868"/>
              <a:gd name="connsiteX8" fmla="*/ 604299 w 930303"/>
              <a:gd name="connsiteY8" fmla="*/ 98342 h 929868"/>
              <a:gd name="connsiteX9" fmla="*/ 691764 w 930303"/>
              <a:gd name="connsiteY9" fmla="*/ 376638 h 929868"/>
              <a:gd name="connsiteX10" fmla="*/ 755374 w 930303"/>
              <a:gd name="connsiteY10" fmla="*/ 670836 h 929868"/>
              <a:gd name="connsiteX11" fmla="*/ 803082 w 930303"/>
              <a:gd name="connsiteY11" fmla="*/ 877570 h 929868"/>
              <a:gd name="connsiteX12" fmla="*/ 874644 w 930303"/>
              <a:gd name="connsiteY12" fmla="*/ 925278 h 929868"/>
              <a:gd name="connsiteX13" fmla="*/ 930303 w 930303"/>
              <a:gd name="connsiteY13" fmla="*/ 925278 h 92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30303" h="929868">
                <a:moveTo>
                  <a:pt x="0" y="925278"/>
                </a:moveTo>
                <a:cubicBezTo>
                  <a:pt x="52346" y="898111"/>
                  <a:pt x="104693" y="870944"/>
                  <a:pt x="143124" y="806008"/>
                </a:cubicBezTo>
                <a:cubicBezTo>
                  <a:pt x="181555" y="741072"/>
                  <a:pt x="202759" y="648307"/>
                  <a:pt x="230588" y="535664"/>
                </a:cubicBezTo>
                <a:cubicBezTo>
                  <a:pt x="258417" y="423021"/>
                  <a:pt x="287572" y="217612"/>
                  <a:pt x="310101" y="130148"/>
                </a:cubicBezTo>
                <a:cubicBezTo>
                  <a:pt x="332630" y="42684"/>
                  <a:pt x="344556" y="30756"/>
                  <a:pt x="365760" y="10878"/>
                </a:cubicBezTo>
                <a:cubicBezTo>
                  <a:pt x="386964" y="-9000"/>
                  <a:pt x="413468" y="2927"/>
                  <a:pt x="437322" y="10878"/>
                </a:cubicBezTo>
                <a:cubicBezTo>
                  <a:pt x="461176" y="18829"/>
                  <a:pt x="489006" y="54610"/>
                  <a:pt x="508884" y="58586"/>
                </a:cubicBezTo>
                <a:cubicBezTo>
                  <a:pt x="528762" y="62562"/>
                  <a:pt x="540689" y="28106"/>
                  <a:pt x="556591" y="34732"/>
                </a:cubicBezTo>
                <a:cubicBezTo>
                  <a:pt x="572493" y="41358"/>
                  <a:pt x="581770" y="41358"/>
                  <a:pt x="604299" y="98342"/>
                </a:cubicBezTo>
                <a:cubicBezTo>
                  <a:pt x="626828" y="155326"/>
                  <a:pt x="666585" y="281222"/>
                  <a:pt x="691764" y="376638"/>
                </a:cubicBezTo>
                <a:cubicBezTo>
                  <a:pt x="716943" y="472054"/>
                  <a:pt x="736821" y="587347"/>
                  <a:pt x="755374" y="670836"/>
                </a:cubicBezTo>
                <a:cubicBezTo>
                  <a:pt x="773927" y="754325"/>
                  <a:pt x="783204" y="835163"/>
                  <a:pt x="803082" y="877570"/>
                </a:cubicBezTo>
                <a:cubicBezTo>
                  <a:pt x="822960" y="919977"/>
                  <a:pt x="853441" y="917327"/>
                  <a:pt x="874644" y="925278"/>
                </a:cubicBezTo>
                <a:cubicBezTo>
                  <a:pt x="895847" y="933229"/>
                  <a:pt x="913075" y="929253"/>
                  <a:pt x="930303" y="925278"/>
                </a:cubicBezTo>
              </a:path>
            </a:pathLst>
          </a:custGeom>
          <a:noFill/>
          <a:ln w="38100">
            <a:solidFill>
              <a:srgbClr val="00B050">
                <a:alpha val="6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/>
          <p:cNvSpPr/>
          <p:nvPr/>
        </p:nvSpPr>
        <p:spPr>
          <a:xfrm>
            <a:off x="2075290" y="5214407"/>
            <a:ext cx="993913" cy="908561"/>
          </a:xfrm>
          <a:custGeom>
            <a:avLst/>
            <a:gdLst>
              <a:gd name="connsiteX0" fmla="*/ 0 w 993913"/>
              <a:gd name="connsiteY0" fmla="*/ 908561 h 908561"/>
              <a:gd name="connsiteX1" fmla="*/ 87465 w 993913"/>
              <a:gd name="connsiteY1" fmla="*/ 829048 h 908561"/>
              <a:gd name="connsiteX2" fmla="*/ 135173 w 993913"/>
              <a:gd name="connsiteY2" fmla="*/ 566655 h 908561"/>
              <a:gd name="connsiteX3" fmla="*/ 214686 w 993913"/>
              <a:gd name="connsiteY3" fmla="*/ 256554 h 908561"/>
              <a:gd name="connsiteX4" fmla="*/ 294199 w 993913"/>
              <a:gd name="connsiteY4" fmla="*/ 184992 h 908561"/>
              <a:gd name="connsiteX5" fmla="*/ 326004 w 993913"/>
              <a:gd name="connsiteY5" fmla="*/ 177041 h 908561"/>
              <a:gd name="connsiteX6" fmla="*/ 333955 w 993913"/>
              <a:gd name="connsiteY6" fmla="*/ 145236 h 908561"/>
              <a:gd name="connsiteX7" fmla="*/ 397566 w 993913"/>
              <a:gd name="connsiteY7" fmla="*/ 153187 h 908561"/>
              <a:gd name="connsiteX8" fmla="*/ 445273 w 993913"/>
              <a:gd name="connsiteY8" fmla="*/ 33917 h 908561"/>
              <a:gd name="connsiteX9" fmla="*/ 500933 w 993913"/>
              <a:gd name="connsiteY9" fmla="*/ 25966 h 908561"/>
              <a:gd name="connsiteX10" fmla="*/ 556592 w 993913"/>
              <a:gd name="connsiteY10" fmla="*/ 10064 h 908561"/>
              <a:gd name="connsiteX11" fmla="*/ 604300 w 993913"/>
              <a:gd name="connsiteY11" fmla="*/ 33917 h 908561"/>
              <a:gd name="connsiteX12" fmla="*/ 644056 w 993913"/>
              <a:gd name="connsiteY12" fmla="*/ 2112 h 908561"/>
              <a:gd name="connsiteX13" fmla="*/ 723569 w 993913"/>
              <a:gd name="connsiteY13" fmla="*/ 105479 h 908561"/>
              <a:gd name="connsiteX14" fmla="*/ 755374 w 993913"/>
              <a:gd name="connsiteY14" fmla="*/ 288359 h 908561"/>
              <a:gd name="connsiteX15" fmla="*/ 803082 w 993913"/>
              <a:gd name="connsiteY15" fmla="*/ 495093 h 908561"/>
              <a:gd name="connsiteX16" fmla="*/ 858741 w 993913"/>
              <a:gd name="connsiteY16" fmla="*/ 781340 h 908561"/>
              <a:gd name="connsiteX17" fmla="*/ 906449 w 993913"/>
              <a:gd name="connsiteY17" fmla="*/ 868804 h 908561"/>
              <a:gd name="connsiteX18" fmla="*/ 938254 w 993913"/>
              <a:gd name="connsiteY18" fmla="*/ 900610 h 908561"/>
              <a:gd name="connsiteX19" fmla="*/ 993913 w 993913"/>
              <a:gd name="connsiteY19" fmla="*/ 900610 h 908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93913" h="908561">
                <a:moveTo>
                  <a:pt x="0" y="908561"/>
                </a:moveTo>
                <a:cubicBezTo>
                  <a:pt x="32468" y="897296"/>
                  <a:pt x="64936" y="886032"/>
                  <a:pt x="87465" y="829048"/>
                </a:cubicBezTo>
                <a:cubicBezTo>
                  <a:pt x="109994" y="772064"/>
                  <a:pt x="113970" y="662071"/>
                  <a:pt x="135173" y="566655"/>
                </a:cubicBezTo>
                <a:cubicBezTo>
                  <a:pt x="156377" y="471239"/>
                  <a:pt x="188182" y="320164"/>
                  <a:pt x="214686" y="256554"/>
                </a:cubicBezTo>
                <a:cubicBezTo>
                  <a:pt x="241190" y="192943"/>
                  <a:pt x="275646" y="198244"/>
                  <a:pt x="294199" y="184992"/>
                </a:cubicBezTo>
                <a:cubicBezTo>
                  <a:pt x="312752" y="171740"/>
                  <a:pt x="319378" y="183667"/>
                  <a:pt x="326004" y="177041"/>
                </a:cubicBezTo>
                <a:cubicBezTo>
                  <a:pt x="332630" y="170415"/>
                  <a:pt x="322028" y="149212"/>
                  <a:pt x="333955" y="145236"/>
                </a:cubicBezTo>
                <a:cubicBezTo>
                  <a:pt x="345882" y="141260"/>
                  <a:pt x="379013" y="171740"/>
                  <a:pt x="397566" y="153187"/>
                </a:cubicBezTo>
                <a:cubicBezTo>
                  <a:pt x="416119" y="134634"/>
                  <a:pt x="428045" y="55121"/>
                  <a:pt x="445273" y="33917"/>
                </a:cubicBezTo>
                <a:cubicBezTo>
                  <a:pt x="462501" y="12713"/>
                  <a:pt x="482380" y="29941"/>
                  <a:pt x="500933" y="25966"/>
                </a:cubicBezTo>
                <a:cubicBezTo>
                  <a:pt x="519486" y="21991"/>
                  <a:pt x="539364" y="8739"/>
                  <a:pt x="556592" y="10064"/>
                </a:cubicBezTo>
                <a:cubicBezTo>
                  <a:pt x="573820" y="11389"/>
                  <a:pt x="589723" y="35242"/>
                  <a:pt x="604300" y="33917"/>
                </a:cubicBezTo>
                <a:cubicBezTo>
                  <a:pt x="618877" y="32592"/>
                  <a:pt x="624178" y="-9815"/>
                  <a:pt x="644056" y="2112"/>
                </a:cubicBezTo>
                <a:cubicBezTo>
                  <a:pt x="663934" y="14039"/>
                  <a:pt x="705016" y="57771"/>
                  <a:pt x="723569" y="105479"/>
                </a:cubicBezTo>
                <a:cubicBezTo>
                  <a:pt x="742122" y="153187"/>
                  <a:pt x="742122" y="223423"/>
                  <a:pt x="755374" y="288359"/>
                </a:cubicBezTo>
                <a:cubicBezTo>
                  <a:pt x="768626" y="353295"/>
                  <a:pt x="785854" y="412929"/>
                  <a:pt x="803082" y="495093"/>
                </a:cubicBezTo>
                <a:cubicBezTo>
                  <a:pt x="820310" y="577257"/>
                  <a:pt x="841513" y="719055"/>
                  <a:pt x="858741" y="781340"/>
                </a:cubicBezTo>
                <a:cubicBezTo>
                  <a:pt x="875969" y="843625"/>
                  <a:pt x="893197" y="848926"/>
                  <a:pt x="906449" y="868804"/>
                </a:cubicBezTo>
                <a:cubicBezTo>
                  <a:pt x="919701" y="888682"/>
                  <a:pt x="923677" y="895309"/>
                  <a:pt x="938254" y="900610"/>
                </a:cubicBezTo>
                <a:cubicBezTo>
                  <a:pt x="952831" y="905911"/>
                  <a:pt x="973372" y="903260"/>
                  <a:pt x="993913" y="900610"/>
                </a:cubicBezTo>
              </a:path>
            </a:pathLst>
          </a:custGeom>
          <a:noFill/>
          <a:ln w="38100">
            <a:solidFill>
              <a:srgbClr val="0070C0">
                <a:alpha val="6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/>
          <p:cNvSpPr/>
          <p:nvPr/>
        </p:nvSpPr>
        <p:spPr>
          <a:xfrm>
            <a:off x="4245997" y="5211737"/>
            <a:ext cx="1717481" cy="909781"/>
          </a:xfrm>
          <a:custGeom>
            <a:avLst/>
            <a:gdLst>
              <a:gd name="connsiteX0" fmla="*/ 0 w 1717481"/>
              <a:gd name="connsiteY0" fmla="*/ 903280 h 909781"/>
              <a:gd name="connsiteX1" fmla="*/ 119269 w 1717481"/>
              <a:gd name="connsiteY1" fmla="*/ 855572 h 909781"/>
              <a:gd name="connsiteX2" fmla="*/ 270344 w 1717481"/>
              <a:gd name="connsiteY2" fmla="*/ 505714 h 909781"/>
              <a:gd name="connsiteX3" fmla="*/ 365760 w 1717481"/>
              <a:gd name="connsiteY3" fmla="*/ 163808 h 909781"/>
              <a:gd name="connsiteX4" fmla="*/ 413467 w 1717481"/>
              <a:gd name="connsiteY4" fmla="*/ 84295 h 909781"/>
              <a:gd name="connsiteX5" fmla="*/ 461175 w 1717481"/>
              <a:gd name="connsiteY5" fmla="*/ 76344 h 909781"/>
              <a:gd name="connsiteX6" fmla="*/ 524786 w 1717481"/>
              <a:gd name="connsiteY6" fmla="*/ 52490 h 909781"/>
              <a:gd name="connsiteX7" fmla="*/ 596347 w 1717481"/>
              <a:gd name="connsiteY7" fmla="*/ 52490 h 909781"/>
              <a:gd name="connsiteX8" fmla="*/ 652006 w 1717481"/>
              <a:gd name="connsiteY8" fmla="*/ 20685 h 909781"/>
              <a:gd name="connsiteX9" fmla="*/ 723568 w 1717481"/>
              <a:gd name="connsiteY9" fmla="*/ 52490 h 909781"/>
              <a:gd name="connsiteX10" fmla="*/ 787179 w 1717481"/>
              <a:gd name="connsiteY10" fmla="*/ 20685 h 909781"/>
              <a:gd name="connsiteX11" fmla="*/ 866692 w 1717481"/>
              <a:gd name="connsiteY11" fmla="*/ 20685 h 909781"/>
              <a:gd name="connsiteX12" fmla="*/ 914400 w 1717481"/>
              <a:gd name="connsiteY12" fmla="*/ 4782 h 909781"/>
              <a:gd name="connsiteX13" fmla="*/ 978010 w 1717481"/>
              <a:gd name="connsiteY13" fmla="*/ 12734 h 909781"/>
              <a:gd name="connsiteX14" fmla="*/ 1065474 w 1717481"/>
              <a:gd name="connsiteY14" fmla="*/ 4782 h 909781"/>
              <a:gd name="connsiteX15" fmla="*/ 1168841 w 1717481"/>
              <a:gd name="connsiteY15" fmla="*/ 4782 h 909781"/>
              <a:gd name="connsiteX16" fmla="*/ 1319916 w 1717481"/>
              <a:gd name="connsiteY16" fmla="*/ 12734 h 909781"/>
              <a:gd name="connsiteX17" fmla="*/ 1407380 w 1717481"/>
              <a:gd name="connsiteY17" fmla="*/ 147906 h 909781"/>
              <a:gd name="connsiteX18" fmla="*/ 1526650 w 1717481"/>
              <a:gd name="connsiteY18" fmla="*/ 354640 h 909781"/>
              <a:gd name="connsiteX19" fmla="*/ 1598212 w 1717481"/>
              <a:gd name="connsiteY19" fmla="*/ 577276 h 909781"/>
              <a:gd name="connsiteX20" fmla="*/ 1645920 w 1717481"/>
              <a:gd name="connsiteY20" fmla="*/ 815815 h 909781"/>
              <a:gd name="connsiteX21" fmla="*/ 1693627 w 1717481"/>
              <a:gd name="connsiteY21" fmla="*/ 895328 h 909781"/>
              <a:gd name="connsiteX22" fmla="*/ 1717481 w 1717481"/>
              <a:gd name="connsiteY22" fmla="*/ 903280 h 909781"/>
              <a:gd name="connsiteX0" fmla="*/ 0 w 1717481"/>
              <a:gd name="connsiteY0" fmla="*/ 903280 h 909781"/>
              <a:gd name="connsiteX1" fmla="*/ 119269 w 1717481"/>
              <a:gd name="connsiteY1" fmla="*/ 855572 h 909781"/>
              <a:gd name="connsiteX2" fmla="*/ 270344 w 1717481"/>
              <a:gd name="connsiteY2" fmla="*/ 505714 h 909781"/>
              <a:gd name="connsiteX3" fmla="*/ 365760 w 1717481"/>
              <a:gd name="connsiteY3" fmla="*/ 163808 h 909781"/>
              <a:gd name="connsiteX4" fmla="*/ 413467 w 1717481"/>
              <a:gd name="connsiteY4" fmla="*/ 84295 h 909781"/>
              <a:gd name="connsiteX5" fmla="*/ 461175 w 1717481"/>
              <a:gd name="connsiteY5" fmla="*/ 76344 h 909781"/>
              <a:gd name="connsiteX6" fmla="*/ 524786 w 1717481"/>
              <a:gd name="connsiteY6" fmla="*/ 52490 h 909781"/>
              <a:gd name="connsiteX7" fmla="*/ 596347 w 1717481"/>
              <a:gd name="connsiteY7" fmla="*/ 52490 h 909781"/>
              <a:gd name="connsiteX8" fmla="*/ 652006 w 1717481"/>
              <a:gd name="connsiteY8" fmla="*/ 20685 h 909781"/>
              <a:gd name="connsiteX9" fmla="*/ 723568 w 1717481"/>
              <a:gd name="connsiteY9" fmla="*/ 52490 h 909781"/>
              <a:gd name="connsiteX10" fmla="*/ 787179 w 1717481"/>
              <a:gd name="connsiteY10" fmla="*/ 20685 h 909781"/>
              <a:gd name="connsiteX11" fmla="*/ 866692 w 1717481"/>
              <a:gd name="connsiteY11" fmla="*/ 20685 h 909781"/>
              <a:gd name="connsiteX12" fmla="*/ 914400 w 1717481"/>
              <a:gd name="connsiteY12" fmla="*/ 4782 h 909781"/>
              <a:gd name="connsiteX13" fmla="*/ 978010 w 1717481"/>
              <a:gd name="connsiteY13" fmla="*/ 12734 h 909781"/>
              <a:gd name="connsiteX14" fmla="*/ 1065474 w 1717481"/>
              <a:gd name="connsiteY14" fmla="*/ 4782 h 909781"/>
              <a:gd name="connsiteX15" fmla="*/ 1168841 w 1717481"/>
              <a:gd name="connsiteY15" fmla="*/ 4782 h 909781"/>
              <a:gd name="connsiteX16" fmla="*/ 1319916 w 1717481"/>
              <a:gd name="connsiteY16" fmla="*/ 12734 h 909781"/>
              <a:gd name="connsiteX17" fmla="*/ 1407380 w 1717481"/>
              <a:gd name="connsiteY17" fmla="*/ 147906 h 909781"/>
              <a:gd name="connsiteX18" fmla="*/ 1502796 w 1717481"/>
              <a:gd name="connsiteY18" fmla="*/ 354640 h 909781"/>
              <a:gd name="connsiteX19" fmla="*/ 1598212 w 1717481"/>
              <a:gd name="connsiteY19" fmla="*/ 577276 h 909781"/>
              <a:gd name="connsiteX20" fmla="*/ 1645920 w 1717481"/>
              <a:gd name="connsiteY20" fmla="*/ 815815 h 909781"/>
              <a:gd name="connsiteX21" fmla="*/ 1693627 w 1717481"/>
              <a:gd name="connsiteY21" fmla="*/ 895328 h 909781"/>
              <a:gd name="connsiteX22" fmla="*/ 1717481 w 1717481"/>
              <a:gd name="connsiteY22" fmla="*/ 903280 h 909781"/>
              <a:gd name="connsiteX0" fmla="*/ 0 w 1717481"/>
              <a:gd name="connsiteY0" fmla="*/ 903280 h 909781"/>
              <a:gd name="connsiteX1" fmla="*/ 119269 w 1717481"/>
              <a:gd name="connsiteY1" fmla="*/ 855572 h 909781"/>
              <a:gd name="connsiteX2" fmla="*/ 270344 w 1717481"/>
              <a:gd name="connsiteY2" fmla="*/ 505714 h 909781"/>
              <a:gd name="connsiteX3" fmla="*/ 365760 w 1717481"/>
              <a:gd name="connsiteY3" fmla="*/ 163808 h 909781"/>
              <a:gd name="connsiteX4" fmla="*/ 413467 w 1717481"/>
              <a:gd name="connsiteY4" fmla="*/ 84295 h 909781"/>
              <a:gd name="connsiteX5" fmla="*/ 461175 w 1717481"/>
              <a:gd name="connsiteY5" fmla="*/ 76344 h 909781"/>
              <a:gd name="connsiteX6" fmla="*/ 524786 w 1717481"/>
              <a:gd name="connsiteY6" fmla="*/ 52490 h 909781"/>
              <a:gd name="connsiteX7" fmla="*/ 596347 w 1717481"/>
              <a:gd name="connsiteY7" fmla="*/ 52490 h 909781"/>
              <a:gd name="connsiteX8" fmla="*/ 652006 w 1717481"/>
              <a:gd name="connsiteY8" fmla="*/ 20685 h 909781"/>
              <a:gd name="connsiteX9" fmla="*/ 723568 w 1717481"/>
              <a:gd name="connsiteY9" fmla="*/ 52490 h 909781"/>
              <a:gd name="connsiteX10" fmla="*/ 787179 w 1717481"/>
              <a:gd name="connsiteY10" fmla="*/ 20685 h 909781"/>
              <a:gd name="connsiteX11" fmla="*/ 866692 w 1717481"/>
              <a:gd name="connsiteY11" fmla="*/ 20685 h 909781"/>
              <a:gd name="connsiteX12" fmla="*/ 914400 w 1717481"/>
              <a:gd name="connsiteY12" fmla="*/ 4782 h 909781"/>
              <a:gd name="connsiteX13" fmla="*/ 978010 w 1717481"/>
              <a:gd name="connsiteY13" fmla="*/ 12734 h 909781"/>
              <a:gd name="connsiteX14" fmla="*/ 1065474 w 1717481"/>
              <a:gd name="connsiteY14" fmla="*/ 4782 h 909781"/>
              <a:gd name="connsiteX15" fmla="*/ 1168841 w 1717481"/>
              <a:gd name="connsiteY15" fmla="*/ 4782 h 909781"/>
              <a:gd name="connsiteX16" fmla="*/ 1319916 w 1717481"/>
              <a:gd name="connsiteY16" fmla="*/ 12734 h 909781"/>
              <a:gd name="connsiteX17" fmla="*/ 1407380 w 1717481"/>
              <a:gd name="connsiteY17" fmla="*/ 147906 h 909781"/>
              <a:gd name="connsiteX18" fmla="*/ 1502796 w 1717481"/>
              <a:gd name="connsiteY18" fmla="*/ 354640 h 909781"/>
              <a:gd name="connsiteX19" fmla="*/ 1598212 w 1717481"/>
              <a:gd name="connsiteY19" fmla="*/ 609081 h 909781"/>
              <a:gd name="connsiteX20" fmla="*/ 1645920 w 1717481"/>
              <a:gd name="connsiteY20" fmla="*/ 815815 h 909781"/>
              <a:gd name="connsiteX21" fmla="*/ 1693627 w 1717481"/>
              <a:gd name="connsiteY21" fmla="*/ 895328 h 909781"/>
              <a:gd name="connsiteX22" fmla="*/ 1717481 w 1717481"/>
              <a:gd name="connsiteY22" fmla="*/ 903280 h 909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717481" h="909781">
                <a:moveTo>
                  <a:pt x="0" y="903280"/>
                </a:moveTo>
                <a:cubicBezTo>
                  <a:pt x="37106" y="912556"/>
                  <a:pt x="74212" y="921833"/>
                  <a:pt x="119269" y="855572"/>
                </a:cubicBezTo>
                <a:cubicBezTo>
                  <a:pt x="164326" y="789311"/>
                  <a:pt x="229262" y="621008"/>
                  <a:pt x="270344" y="505714"/>
                </a:cubicBezTo>
                <a:cubicBezTo>
                  <a:pt x="311426" y="390420"/>
                  <a:pt x="341906" y="234044"/>
                  <a:pt x="365760" y="163808"/>
                </a:cubicBezTo>
                <a:cubicBezTo>
                  <a:pt x="389614" y="93572"/>
                  <a:pt x="397565" y="98872"/>
                  <a:pt x="413467" y="84295"/>
                </a:cubicBezTo>
                <a:cubicBezTo>
                  <a:pt x="429369" y="69718"/>
                  <a:pt x="442622" y="81645"/>
                  <a:pt x="461175" y="76344"/>
                </a:cubicBezTo>
                <a:cubicBezTo>
                  <a:pt x="479728" y="71043"/>
                  <a:pt x="502258" y="56466"/>
                  <a:pt x="524786" y="52490"/>
                </a:cubicBezTo>
                <a:cubicBezTo>
                  <a:pt x="547314" y="48514"/>
                  <a:pt x="575144" y="57791"/>
                  <a:pt x="596347" y="52490"/>
                </a:cubicBezTo>
                <a:cubicBezTo>
                  <a:pt x="617550" y="47189"/>
                  <a:pt x="630803" y="20685"/>
                  <a:pt x="652006" y="20685"/>
                </a:cubicBezTo>
                <a:cubicBezTo>
                  <a:pt x="673209" y="20685"/>
                  <a:pt x="701039" y="52490"/>
                  <a:pt x="723568" y="52490"/>
                </a:cubicBezTo>
                <a:cubicBezTo>
                  <a:pt x="746097" y="52490"/>
                  <a:pt x="763325" y="25986"/>
                  <a:pt x="787179" y="20685"/>
                </a:cubicBezTo>
                <a:cubicBezTo>
                  <a:pt x="811033" y="15384"/>
                  <a:pt x="845488" y="23336"/>
                  <a:pt x="866692" y="20685"/>
                </a:cubicBezTo>
                <a:cubicBezTo>
                  <a:pt x="887896" y="18034"/>
                  <a:pt x="895847" y="6107"/>
                  <a:pt x="914400" y="4782"/>
                </a:cubicBezTo>
                <a:cubicBezTo>
                  <a:pt x="932953" y="3457"/>
                  <a:pt x="952831" y="12734"/>
                  <a:pt x="978010" y="12734"/>
                </a:cubicBezTo>
                <a:cubicBezTo>
                  <a:pt x="1003189" y="12734"/>
                  <a:pt x="1033669" y="6107"/>
                  <a:pt x="1065474" y="4782"/>
                </a:cubicBezTo>
                <a:cubicBezTo>
                  <a:pt x="1097279" y="3457"/>
                  <a:pt x="1126434" y="3457"/>
                  <a:pt x="1168841" y="4782"/>
                </a:cubicBezTo>
                <a:cubicBezTo>
                  <a:pt x="1211248" y="6107"/>
                  <a:pt x="1280160" y="-11120"/>
                  <a:pt x="1319916" y="12734"/>
                </a:cubicBezTo>
                <a:cubicBezTo>
                  <a:pt x="1359672" y="36588"/>
                  <a:pt x="1376900" y="90922"/>
                  <a:pt x="1407380" y="147906"/>
                </a:cubicBezTo>
                <a:cubicBezTo>
                  <a:pt x="1437860" y="204890"/>
                  <a:pt x="1470991" y="277778"/>
                  <a:pt x="1502796" y="354640"/>
                </a:cubicBezTo>
                <a:cubicBezTo>
                  <a:pt x="1534601" y="431502"/>
                  <a:pt x="1574358" y="532219"/>
                  <a:pt x="1598212" y="609081"/>
                </a:cubicBezTo>
                <a:cubicBezTo>
                  <a:pt x="1622066" y="685943"/>
                  <a:pt x="1630018" y="768107"/>
                  <a:pt x="1645920" y="815815"/>
                </a:cubicBezTo>
                <a:cubicBezTo>
                  <a:pt x="1661822" y="863523"/>
                  <a:pt x="1681700" y="880750"/>
                  <a:pt x="1693627" y="895328"/>
                </a:cubicBezTo>
                <a:cubicBezTo>
                  <a:pt x="1705554" y="909906"/>
                  <a:pt x="1711517" y="906593"/>
                  <a:pt x="1717481" y="903280"/>
                </a:cubicBezTo>
              </a:path>
            </a:pathLst>
          </a:custGeom>
          <a:noFill/>
          <a:ln w="38100">
            <a:solidFill>
              <a:srgbClr val="FF6600">
                <a:alpha val="6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矢印コネクタ 13"/>
          <p:cNvCxnSpPr/>
          <p:nvPr/>
        </p:nvCxnSpPr>
        <p:spPr>
          <a:xfrm flipV="1">
            <a:off x="2657024" y="4437112"/>
            <a:ext cx="0" cy="1512168"/>
          </a:xfrm>
          <a:prstGeom prst="straightConnector1">
            <a:avLst/>
          </a:prstGeom>
          <a:ln w="19050">
            <a:solidFill>
              <a:srgbClr val="000000">
                <a:alpha val="50196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354"/>
          <p:cNvSpPr>
            <a:spLocks noChangeArrowheads="1"/>
          </p:cNvSpPr>
          <p:nvPr/>
        </p:nvSpPr>
        <p:spPr bwMode="auto">
          <a:xfrm rot="16200000">
            <a:off x="1621220" y="4608821"/>
            <a:ext cx="149438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400" dirty="0">
                <a:solidFill>
                  <a:prstClr val="black"/>
                </a:solidFill>
                <a:ea typeface="ＭＳ ゴシック" pitchFamily="49" charset="-128"/>
              </a:rPr>
              <a:t>Inorganic suspended </a:t>
            </a:r>
          </a:p>
          <a:p>
            <a:r>
              <a:rPr lang="en-US" altLang="ja-JP" sz="1400" dirty="0">
                <a:solidFill>
                  <a:prstClr val="black"/>
                </a:solidFill>
                <a:ea typeface="ＭＳ ゴシック" pitchFamily="49" charset="-128"/>
              </a:rPr>
              <a:t>matter (IOSM)</a:t>
            </a:r>
            <a:endParaRPr lang="en-US" altLang="ja-JP" sz="1400" dirty="0">
              <a:solidFill>
                <a:prstClr val="black"/>
              </a:solidFill>
            </a:endParaRPr>
          </a:p>
        </p:txBody>
      </p:sp>
      <p:cxnSp>
        <p:nvCxnSpPr>
          <p:cNvPr id="24" name="直線矢印コネクタ 23"/>
          <p:cNvCxnSpPr>
            <a:stCxn id="23" idx="0"/>
          </p:cNvCxnSpPr>
          <p:nvPr/>
        </p:nvCxnSpPr>
        <p:spPr>
          <a:xfrm flipV="1">
            <a:off x="1487165" y="5628640"/>
            <a:ext cx="981715" cy="6806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矢印コネクタ 3"/>
          <p:cNvCxnSpPr>
            <a:stCxn id="8" idx="2"/>
          </p:cNvCxnSpPr>
          <p:nvPr/>
        </p:nvCxnSpPr>
        <p:spPr>
          <a:xfrm flipH="1">
            <a:off x="2657024" y="1340188"/>
            <a:ext cx="149324" cy="11527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14267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ocuments\静止\H08_20150720_0000_ROC001_chlor_a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9304" y="740619"/>
            <a:ext cx="6114353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79512" y="87015"/>
            <a:ext cx="6099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3. Ocean color: Chl-a 2015/07/20 00:00 (AHI)</a:t>
            </a:r>
            <a:endParaRPr lang="ja-JP" altLang="en-US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5123" name="Picture 3" descr="D:\Documents\静止\H08_20150720_0000_rOC001_chlor_a_jp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258958" y="1054656"/>
            <a:ext cx="2758100" cy="519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455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D:\Documents\静止\H08_20150720_0000_1H_ROC001_chlor_a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9304" y="741157"/>
            <a:ext cx="7345296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179512" y="87015"/>
            <a:ext cx="6859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3. Ocean color: Chl-a 2015/07/20 00:00-00:50 (AHI)</a:t>
            </a:r>
            <a:endParaRPr lang="ja-JP" altLang="en-US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6146" name="Picture 2" descr="D:\Documents\静止\H08_20150720_0000_1H_rOC001_chlor_a_jp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247151" y="1004551"/>
            <a:ext cx="2785244" cy="526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4971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1">
      <a:majorFont>
        <a:latin typeface="Garamond"/>
        <a:ea typeface="HGP教科書体"/>
        <a:cs typeface=""/>
      </a:majorFont>
      <a:minorFont>
        <a:latin typeface="Garamond"/>
        <a:ea typeface="HGP教科書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3213</TotalTime>
  <Words>1172</Words>
  <Application>Microsoft Office PowerPoint</Application>
  <PresentationFormat>On-screen Show (4:3)</PresentationFormat>
  <Paragraphs>277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3_Office テーマ</vt:lpstr>
      <vt:lpstr>JAXA Himawari-8  Ocean Color and Aerosol </vt:lpstr>
      <vt:lpstr>Slide 2</vt:lpstr>
      <vt:lpstr>Slide 3</vt:lpstr>
      <vt:lpstr>2. Aerosol estimation &amp; atmospheric correction</vt:lpstr>
      <vt:lpstr>Slide 5</vt:lpstr>
      <vt:lpstr>Slide 6</vt:lpstr>
      <vt:lpstr>3. Ocean color: AHI Chla algorithm</vt:lpstr>
      <vt:lpstr>Slide 8</vt:lpstr>
      <vt:lpstr>Slide 9</vt:lpstr>
      <vt:lpstr>Slide 10</vt:lpstr>
      <vt:lpstr>Slide 11</vt:lpstr>
      <vt:lpstr>3. Ocean color: AHI Chla comparison with MODIS</vt:lpstr>
      <vt:lpstr>3. Ocean color: 2015/07/20~27 hourly Chla</vt:lpstr>
      <vt:lpstr>3. Ocean color: other products</vt:lpstr>
      <vt:lpstr>4. Vicarious calibration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Hiroshi Murakami</dc:creator>
  <cp:lastModifiedBy>Tim Hewison</cp:lastModifiedBy>
  <cp:revision>207</cp:revision>
  <dcterms:created xsi:type="dcterms:W3CDTF">2015-02-20T08:07:39Z</dcterms:created>
  <dcterms:modified xsi:type="dcterms:W3CDTF">2016-03-06T19:17:56Z</dcterms:modified>
</cp:coreProperties>
</file>