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82" r:id="rId2"/>
    <p:sldId id="284" r:id="rId3"/>
    <p:sldId id="289" r:id="rId4"/>
    <p:sldId id="306" r:id="rId5"/>
    <p:sldId id="303" r:id="rId6"/>
    <p:sldId id="311" r:id="rId7"/>
    <p:sldId id="298" r:id="rId8"/>
    <p:sldId id="292" r:id="rId9"/>
    <p:sldId id="290" r:id="rId10"/>
    <p:sldId id="258" r:id="rId11"/>
    <p:sldId id="259" r:id="rId12"/>
    <p:sldId id="260" r:id="rId13"/>
    <p:sldId id="261" r:id="rId14"/>
    <p:sldId id="294" r:id="rId15"/>
    <p:sldId id="304" r:id="rId16"/>
    <p:sldId id="305" r:id="rId17"/>
    <p:sldId id="301" r:id="rId18"/>
    <p:sldId id="300" r:id="rId19"/>
    <p:sldId id="263" r:id="rId20"/>
    <p:sldId id="271" r:id="rId21"/>
    <p:sldId id="272" r:id="rId22"/>
    <p:sldId id="273" r:id="rId23"/>
    <p:sldId id="291" r:id="rId24"/>
    <p:sldId id="276" r:id="rId25"/>
    <p:sldId id="295" r:id="rId26"/>
    <p:sldId id="296" r:id="rId27"/>
    <p:sldId id="312" r:id="rId28"/>
    <p:sldId id="310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7C8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9" autoAdjust="0"/>
    <p:restoredTop sz="95725" autoAdjust="0"/>
  </p:normalViewPr>
  <p:slideViewPr>
    <p:cSldViewPr>
      <p:cViewPr varScale="1">
        <p:scale>
          <a:sx n="52" d="100"/>
          <a:sy n="52" d="100"/>
        </p:scale>
        <p:origin x="-4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541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2B6B-345A-4919-AAC3-E98BCE7EAC93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FAC79-6A81-4980-81D5-99088D183D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05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874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301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146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597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799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308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461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857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274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274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1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613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860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250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492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347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314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091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3059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08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74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2EB0F-FDDA-4DCF-9019-A5A4C00116B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848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05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2EB0F-FDDA-4DCF-9019-A5A4C00116B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6049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306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277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AC79-6A81-4980-81D5-99088D183DF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34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正方形/長方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Impacts of GSICS inter-calibration on JAXA’s HIMAWARI-8 SST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altLang="ja-JP" dirty="0"/>
              <a:t>Yukio </a:t>
            </a:r>
            <a:r>
              <a:rPr lang="en-US" altLang="ja-JP" dirty="0" err="1"/>
              <a:t>Kurihara</a:t>
            </a:r>
            <a:r>
              <a:rPr lang="en-US" altLang="ja-JP" dirty="0"/>
              <a:t> (JAXA/EORC)</a:t>
            </a:r>
          </a:p>
          <a:p>
            <a:r>
              <a:rPr lang="en-US" altLang="ja-JP" dirty="0"/>
              <a:t>February, 2015</a:t>
            </a:r>
          </a:p>
          <a:p>
            <a:r>
              <a:rPr lang="en-US" altLang="ja-JP" dirty="0"/>
              <a:t>Annual meeting of GRWG+GDWG at JAXA</a:t>
            </a:r>
          </a:p>
        </p:txBody>
      </p:sp>
    </p:spTree>
    <p:extLst>
      <p:ext uri="{BB962C8B-B14F-4D97-AF65-F5344CB8AC3E}">
        <p14:creationId xmlns:p14="http://schemas.microsoft.com/office/powerpoint/2010/main" val="6041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Navigation and Calibration correction 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4896544"/>
          </a:xfrm>
        </p:spPr>
        <p:txBody>
          <a:bodyPr>
            <a:normAutofit/>
          </a:bodyPr>
          <a:lstStyle/>
          <a:p>
            <a:r>
              <a:rPr lang="en-US" altLang="ja-JP" smtClean="0"/>
              <a:t>26 </a:t>
            </a:r>
            <a:r>
              <a:rPr lang="en-US" altLang="ja-JP" dirty="0" smtClean="0"/>
              <a:t>March</a:t>
            </a:r>
          </a:p>
          <a:p>
            <a:pPr lvl="1"/>
            <a:r>
              <a:rPr lang="en-US" altLang="ja-JP" dirty="0" smtClean="0"/>
              <a:t>Applied co-registration to bands 7 – 6 (</a:t>
            </a:r>
            <a:r>
              <a:rPr lang="en-US" altLang="ja-JP" dirty="0" err="1" smtClean="0"/>
              <a:t>Navi</a:t>
            </a:r>
            <a:r>
              <a:rPr lang="en-US" altLang="ja-JP" dirty="0" smtClean="0"/>
              <a:t>.)</a:t>
            </a:r>
          </a:p>
          <a:p>
            <a:r>
              <a:rPr lang="en-US" altLang="ja-JP" dirty="0" smtClean="0"/>
              <a:t>18 </a:t>
            </a:r>
            <a:r>
              <a:rPr kumimoji="1" lang="en-US" altLang="ja-JP" dirty="0" smtClean="0"/>
              <a:t>May</a:t>
            </a:r>
          </a:p>
          <a:p>
            <a:pPr lvl="1"/>
            <a:r>
              <a:rPr lang="en-US" altLang="ja-JP" dirty="0" smtClean="0"/>
              <a:t>Changed horizontal sampling interval (Cali.)</a:t>
            </a:r>
            <a:endParaRPr kumimoji="1" lang="en-US" altLang="ja-JP" dirty="0" smtClean="0"/>
          </a:p>
          <a:p>
            <a:r>
              <a:rPr lang="en-US" altLang="ja-JP" dirty="0" smtClean="0"/>
              <a:t>8 June</a:t>
            </a:r>
          </a:p>
          <a:p>
            <a:pPr lvl="1"/>
            <a:r>
              <a:rPr lang="en-US" altLang="ja-JP" dirty="0" smtClean="0"/>
              <a:t>Updated calibration coefficients (</a:t>
            </a:r>
            <a:r>
              <a:rPr lang="en-US" altLang="ja-JP" smtClean="0"/>
              <a:t>Cali.)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482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March 26, 2015 (Navigation)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108720"/>
          </a:xfrm>
        </p:spPr>
        <p:txBody>
          <a:bodyPr/>
          <a:lstStyle/>
          <a:p>
            <a:r>
              <a:rPr lang="en-US" altLang="ja-JP" dirty="0" smtClean="0"/>
              <a:t>Applied co-registration process</a:t>
            </a:r>
          </a:p>
          <a:p>
            <a:pPr lvl="1"/>
            <a:r>
              <a:rPr lang="en-US" altLang="ja-JP" dirty="0" smtClean="0"/>
              <a:t>Target bands : Band 7 – Band 16</a:t>
            </a:r>
            <a:endParaRPr kumimoji="1" lang="ja-JP" altLang="en-US" dirty="0"/>
          </a:p>
        </p:txBody>
      </p:sp>
      <p:pic>
        <p:nvPicPr>
          <p:cNvPr id="1026" name="Picture 2" descr="D:\一時置き場\GSICS 201602\fig calib\stat_26mar2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6382"/>
            <a:ext cx="3816424" cy="270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一時置き場\GSICS 201602\fig calib\stat_26mar2016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01" y="2777284"/>
            <a:ext cx="3861861" cy="273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上矢印 3"/>
          <p:cNvSpPr/>
          <p:nvPr/>
        </p:nvSpPr>
        <p:spPr>
          <a:xfrm>
            <a:off x="2555776" y="5517232"/>
            <a:ext cx="355450" cy="63322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上矢印 6"/>
          <p:cNvSpPr/>
          <p:nvPr/>
        </p:nvSpPr>
        <p:spPr>
          <a:xfrm>
            <a:off x="6444208" y="5517232"/>
            <a:ext cx="355450" cy="63322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4033" y="2915652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Bias and STDV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29249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899592" y="4139555"/>
            <a:ext cx="18722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681741" y="4230613"/>
            <a:ext cx="1746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上矢印 15"/>
          <p:cNvSpPr/>
          <p:nvPr/>
        </p:nvSpPr>
        <p:spPr>
          <a:xfrm flipV="1">
            <a:off x="2771800" y="4077072"/>
            <a:ext cx="174939" cy="1286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38643" y="3840991"/>
            <a:ext cx="102156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smtClean="0"/>
              <a:t>H8SST - buoy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785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一時置き場\GSICS 201602\fig calib\stat_18may2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7284"/>
            <a:ext cx="3816424" cy="270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一時置き場\GSICS 201602\fig calib\stat_18may2015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48" y="2777284"/>
            <a:ext cx="3861860" cy="273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May 18 (Calibration)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108720"/>
          </a:xfrm>
        </p:spPr>
        <p:txBody>
          <a:bodyPr/>
          <a:lstStyle/>
          <a:p>
            <a:r>
              <a:rPr lang="en-US" altLang="ja-JP" dirty="0" smtClean="0"/>
              <a:t>Changed horizontal sampling interval</a:t>
            </a:r>
          </a:p>
        </p:txBody>
      </p:sp>
      <p:sp>
        <p:nvSpPr>
          <p:cNvPr id="8" name="上矢印 7"/>
          <p:cNvSpPr/>
          <p:nvPr/>
        </p:nvSpPr>
        <p:spPr>
          <a:xfrm>
            <a:off x="2483768" y="5517232"/>
            <a:ext cx="355450" cy="63322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矢印 8"/>
          <p:cNvSpPr/>
          <p:nvPr/>
        </p:nvSpPr>
        <p:spPr>
          <a:xfrm>
            <a:off x="6372200" y="5517232"/>
            <a:ext cx="355450" cy="63322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64033" y="2915652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Bias and STDV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88024" y="29249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823574" y="4230613"/>
            <a:ext cx="194822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2690267" y="4268713"/>
            <a:ext cx="1678105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55576" y="3573016"/>
            <a:ext cx="1948226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755576" y="4859635"/>
            <a:ext cx="1948226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743350" y="4797152"/>
            <a:ext cx="1612626" cy="0"/>
          </a:xfrm>
          <a:prstGeom prst="line">
            <a:avLst/>
          </a:prstGeom>
          <a:ln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2743350" y="3697982"/>
            <a:ext cx="1612626" cy="0"/>
          </a:xfrm>
          <a:prstGeom prst="line">
            <a:avLst/>
          </a:prstGeom>
          <a:ln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上矢印 18"/>
          <p:cNvSpPr/>
          <p:nvPr/>
        </p:nvSpPr>
        <p:spPr>
          <a:xfrm flipV="1">
            <a:off x="2565301" y="3516381"/>
            <a:ext cx="174939" cy="1286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上矢印 19"/>
          <p:cNvSpPr/>
          <p:nvPr/>
        </p:nvSpPr>
        <p:spPr>
          <a:xfrm>
            <a:off x="2555776" y="4806677"/>
            <a:ext cx="174939" cy="1356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38643" y="3840991"/>
            <a:ext cx="102156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smtClean="0"/>
              <a:t>H8SST - buoy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6648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一時置き場\GSICS 201602\fig calib\stat_08jun2015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49" y="2780929"/>
            <a:ext cx="3861860" cy="273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一時置き場\GSICS 201602\fig calib\stat_08jun20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9"/>
            <a:ext cx="3816424" cy="270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June 8 (Calibration)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108720"/>
          </a:xfrm>
        </p:spPr>
        <p:txBody>
          <a:bodyPr/>
          <a:lstStyle/>
          <a:p>
            <a:r>
              <a:rPr lang="en-US" altLang="ja-JP" dirty="0" smtClean="0"/>
              <a:t>Updated calibration coefficients</a:t>
            </a:r>
          </a:p>
        </p:txBody>
      </p:sp>
      <p:sp>
        <p:nvSpPr>
          <p:cNvPr id="8" name="上矢印 7"/>
          <p:cNvSpPr/>
          <p:nvPr/>
        </p:nvSpPr>
        <p:spPr>
          <a:xfrm>
            <a:off x="2632374" y="5517232"/>
            <a:ext cx="355450" cy="63322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矢印 8"/>
          <p:cNvSpPr/>
          <p:nvPr/>
        </p:nvSpPr>
        <p:spPr>
          <a:xfrm>
            <a:off x="6520806" y="5517232"/>
            <a:ext cx="355450" cy="63322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64033" y="2915652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Bias and STDV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88024" y="29249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38643" y="3840991"/>
            <a:ext cx="102156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smtClean="0"/>
              <a:t>H8SST - buoy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8307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Data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Annual meeting of GRWG+GDWG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Himawari-8 data</a:t>
            </a:r>
          </a:p>
          <a:p>
            <a:pPr lvl="1"/>
            <a:r>
              <a:rPr lang="en-US" altLang="ja-JP" dirty="0" smtClean="0"/>
              <a:t>Nighttime (1200, 1500, and 1800 UTC), November, 2015</a:t>
            </a:r>
          </a:p>
          <a:p>
            <a:r>
              <a:rPr lang="en-US" altLang="ja-JP" dirty="0"/>
              <a:t>I</a:t>
            </a:r>
            <a:r>
              <a:rPr lang="en-US" altLang="ja-JP" dirty="0" smtClean="0"/>
              <a:t>nter-calibration coefficients</a:t>
            </a:r>
          </a:p>
          <a:p>
            <a:pPr lvl="1"/>
            <a:r>
              <a:rPr lang="en-US" altLang="ja-JP" dirty="0" smtClean="0"/>
              <a:t>Airs, IASI-A for IR bands of 3.9, 8.6, 10.4, and 11.2 um</a:t>
            </a:r>
          </a:p>
          <a:p>
            <a:pPr lvl="1"/>
            <a:r>
              <a:rPr lang="en-US" altLang="ja-JP" dirty="0"/>
              <a:t>D</a:t>
            </a:r>
            <a:r>
              <a:rPr lang="en-US" altLang="ja-JP" dirty="0" smtClean="0"/>
              <a:t>ownloaded from the Meteorological Satellite Center</a:t>
            </a:r>
          </a:p>
          <a:p>
            <a:r>
              <a:rPr lang="en-US" altLang="ja-JP" dirty="0" smtClean="0"/>
              <a:t>Himawari-8 SST</a:t>
            </a:r>
          </a:p>
          <a:p>
            <a:pPr lvl="1"/>
            <a:r>
              <a:rPr lang="en-US" altLang="ja-JP" smtClean="0"/>
              <a:t>SST 8.6, SST 3.9</a:t>
            </a:r>
          </a:p>
          <a:p>
            <a:pPr lvl="1"/>
            <a:r>
              <a:rPr lang="en-US" altLang="ja-JP" smtClean="0"/>
              <a:t>Cloud probability &lt; 0.3</a:t>
            </a:r>
            <a:endParaRPr lang="en-US" altLang="ja-JP" dirty="0" smtClean="0"/>
          </a:p>
          <a:p>
            <a:r>
              <a:rPr lang="en-US" altLang="ja-JP" dirty="0" smtClean="0"/>
              <a:t>Buoy data</a:t>
            </a:r>
          </a:p>
          <a:p>
            <a:pPr lvl="1"/>
            <a:r>
              <a:rPr lang="en-US" altLang="ja-JP" dirty="0" smtClean="0"/>
              <a:t>Tropical moored buoy and drifting buoy</a:t>
            </a:r>
          </a:p>
          <a:p>
            <a:pPr lvl="1"/>
            <a:r>
              <a:rPr lang="en-US" altLang="ja-JP" dirty="0"/>
              <a:t>D</a:t>
            </a:r>
            <a:r>
              <a:rPr lang="en-US" altLang="ja-JP" dirty="0" smtClean="0"/>
              <a:t>ownloaded from the </a:t>
            </a:r>
            <a:r>
              <a:rPr lang="en-US" altLang="ja-JP" dirty="0" err="1" smtClean="0"/>
              <a:t>iQuam</a:t>
            </a:r>
            <a:r>
              <a:rPr lang="en-US" altLang="ja-JP" dirty="0" smtClean="0"/>
              <a:t> of NOAA</a:t>
            </a:r>
          </a:p>
          <a:p>
            <a:r>
              <a:rPr lang="en-US" altLang="ja-JP" dirty="0" smtClean="0"/>
              <a:t>Other satellite SSTs</a:t>
            </a:r>
          </a:p>
          <a:p>
            <a:pPr lvl="1"/>
            <a:r>
              <a:rPr lang="en-US" altLang="ja-JP" dirty="0" smtClean="0"/>
              <a:t>MODIS/Terra and /Aqua, VIIRS/Suomi-NPP</a:t>
            </a:r>
          </a:p>
        </p:txBody>
      </p:sp>
    </p:spTree>
    <p:extLst>
      <p:ext uri="{BB962C8B-B14F-4D97-AF65-F5344CB8AC3E}">
        <p14:creationId xmlns:p14="http://schemas.microsoft.com/office/powerpoint/2010/main" val="9151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031" name="Picture 7" descr="D:\一時置き場\GSICS 201602\fig_map_3\bt_201511011500_3.9_10.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78" y="476672"/>
            <a:ext cx="1719433" cy="1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一時置き場\GSICS 201602\fig_map_3\bt_201511011500_3.9_11.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086" y="476672"/>
            <a:ext cx="1719433" cy="1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一時置き場\GSICS 201602\fig_map_3\bt_201511011500_3.9_8.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02" y="476672"/>
            <a:ext cx="1719433" cy="1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一時置き場\GSICS 201602\fig_map_3\bt_201511011500_3.9_3.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353" y="476672"/>
            <a:ext cx="1719433" cy="1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一時置き場\GSICS 201602\fig_map_3\bt_201511011500_3.9_IASIA_10.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1719433" cy="1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一時置き場\GSICS 201602\fig_map_3\bt_201511011500_3.9_IASIA_11.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086" y="2636912"/>
            <a:ext cx="1719433" cy="1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一時置き場\GSICS 201602\fig_map_3\bt_201511011500_3.9_IASIA_8.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02" y="2636912"/>
            <a:ext cx="1719433" cy="1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一時置き場\GSICS 201602\fig_map_3\bt_201511011500_3.9_IASIA_3.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353" y="2636912"/>
            <a:ext cx="1719433" cy="1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一時置き場\GSICS 201602\fig_map_3\btd_11.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01891"/>
            <a:ext cx="1719433" cy="1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一時置き場\GSICS 201602\fig_map_3\btd_11.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086" y="4901891"/>
            <a:ext cx="1719433" cy="1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:\一時置き場\GSICS 201602\fig_map_3\btd_8.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94" y="4901891"/>
            <a:ext cx="1719433" cy="1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D:\一時置き場\GSICS 201602\fig_map_3\btd_3.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353" y="4901891"/>
            <a:ext cx="1719433" cy="1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043608" y="11663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10.4 um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75856" y="11663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11.8 um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09337" y="116632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8.6 um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580189" y="116632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3.9</a:t>
            </a:r>
            <a:r>
              <a:rPr kumimoji="1" lang="en-US" altLang="ja-JP" dirty="0" smtClean="0"/>
              <a:t> um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68700" y="2339588"/>
            <a:ext cx="303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GSICS inter-calibrated (IASI-A)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27784" y="4571836"/>
            <a:ext cx="36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Inter-calibrated Data</a:t>
            </a:r>
            <a:r>
              <a:rPr lang="en-US" altLang="ja-JP" dirty="0"/>
              <a:t> –</a:t>
            </a:r>
            <a:r>
              <a:rPr lang="en-US" altLang="ja-JP" dirty="0" smtClean="0"/>
              <a:t> </a:t>
            </a:r>
            <a:r>
              <a:rPr lang="en-US" altLang="ja-JP" dirty="0"/>
              <a:t>Original </a:t>
            </a:r>
            <a:r>
              <a:rPr lang="en-US" altLang="ja-JP" dirty="0" smtClean="0"/>
              <a:t>data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49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一時置き場\GSICS 201602\fig_map_3\cmsk_3.9_IASI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4"/>
          <a:stretch/>
        </p:blipFill>
        <p:spPr bwMode="auto">
          <a:xfrm>
            <a:off x="6469985" y="2542675"/>
            <a:ext cx="1994535" cy="188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一時置き場\GSICS 201602\fig_map_3\cmsk_3.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3"/>
          <a:stretch/>
        </p:blipFill>
        <p:spPr bwMode="auto">
          <a:xfrm>
            <a:off x="6452142" y="286049"/>
            <a:ext cx="1936282" cy="182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2050" name="Picture 2" descr="D:\一時置き場\GSICS 201602\fig_map_3\sst_201511011500_8.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59" y="291963"/>
            <a:ext cx="1930710" cy="19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一時置き場\GSICS 201602\fig_map_3\sst_201511011500_3.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31" y="291963"/>
            <a:ext cx="1930710" cy="19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一時置き場\GSICS 201602\fig_map_3\sst_201511011500_8.6_IASI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59" y="2542673"/>
            <a:ext cx="1930710" cy="19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一時置き場\GSICS 201602\fig_map_3\sst_201511011500_3.9_IASI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31" y="2542675"/>
            <a:ext cx="1930710" cy="19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一時置き場\GSICS 201602\fig_map_3\sstd_3.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77" y="4756719"/>
            <a:ext cx="1930710" cy="19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一時置き場\GSICS 201602\fig_map_3\sstd_8.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59" y="4756717"/>
            <a:ext cx="1930710" cy="19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一時置き場\GSICS 201602\fig_map_3\cldd_3.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16" y="4756718"/>
            <a:ext cx="1930710" cy="19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382565" y="-27384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/>
              <a:t>SST 8.6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18869" y="-27384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/>
              <a:t>SST 3.9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76256" y="-27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Cloud </a:t>
            </a:r>
            <a:r>
              <a:rPr lang="en-US" altLang="ja-JP" dirty="0"/>
              <a:t>mask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68700" y="2233892"/>
            <a:ext cx="303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GSICS inter-calibrated (IASI-A)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27741" y="4451626"/>
            <a:ext cx="36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Inter-calibrated Data</a:t>
            </a:r>
            <a:r>
              <a:rPr lang="en-US" altLang="ja-JP" dirty="0"/>
              <a:t> –</a:t>
            </a:r>
            <a:r>
              <a:rPr lang="en-US" altLang="ja-JP" dirty="0" smtClean="0"/>
              <a:t> </a:t>
            </a:r>
            <a:r>
              <a:rPr lang="en-US" altLang="ja-JP" dirty="0"/>
              <a:t>Original </a:t>
            </a:r>
            <a:r>
              <a:rPr lang="en-US" altLang="ja-JP" dirty="0" smtClean="0"/>
              <a:t>data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98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一時置き場\GSICS 201602\fig_stat_3\stat_buoy_8.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636912"/>
            <a:ext cx="3840480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一時置き場\GSICS 201602\fig_stat_3\stat_8.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69" y="2636912"/>
            <a:ext cx="3817620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7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Impacts </a:t>
            </a:r>
            <a:r>
              <a:rPr lang="en-US" altLang="ja-JP" dirty="0" smtClean="0"/>
              <a:t>on Himawari-8 SST</a:t>
            </a:r>
            <a:r>
              <a:rPr kumimoji="1" lang="en-US" altLang="ja-JP" dirty="0" smtClean="0"/>
              <a:t> </a:t>
            </a:r>
            <a:r>
              <a:rPr kumimoji="1" lang="en-US" altLang="ja-JP" smtClean="0"/>
              <a:t>(8.6) </a:t>
            </a:r>
            <a:endParaRPr kumimoji="1" lang="ja-JP" altLang="en-US" dirty="0"/>
          </a:p>
        </p:txBody>
      </p:sp>
      <p:sp>
        <p:nvSpPr>
          <p:cNvPr id="2053" name="日付プレースホルダー 20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 dirty="0"/>
          </a:p>
        </p:txBody>
      </p:sp>
      <p:sp>
        <p:nvSpPr>
          <p:cNvPr id="2054" name="フッター プレースホルダー 20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Annual meeting of GRWG+GDWG</a:t>
            </a:r>
            <a:endParaRPr kumimoji="1" lang="ja-JP" altLang="en-US" dirty="0"/>
          </a:p>
        </p:txBody>
      </p:sp>
      <p:sp>
        <p:nvSpPr>
          <p:cNvPr id="2055" name="スライド番号プレースホルダー 205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3" y="1556792"/>
            <a:ext cx="806489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Bias and standard deviation against buoy data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Magenta : GSICS (Airs)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 GSICS (IASI-A)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Blue </a:t>
            </a:r>
            <a:r>
              <a:rPr lang="en-US" altLang="ja-JP" sz="16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Original</a:t>
            </a:r>
            <a:endParaRPr lang="en-US" altLang="ja-JP" sz="1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-239890" y="3789963"/>
            <a:ext cx="1539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satellite – buoy (K)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89724" y="5372526"/>
            <a:ext cx="1014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buoy data (K)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96136" y="5336377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satellite zenith angle (degree)</a:t>
            </a:r>
            <a:endParaRPr kumimoji="1" lang="ja-JP" altLang="en-US" sz="1200" dirty="0"/>
          </a:p>
        </p:txBody>
      </p:sp>
      <p:cxnSp>
        <p:nvCxnSpPr>
          <p:cNvPr id="21" name="直線コネクタ 20"/>
          <p:cNvCxnSpPr/>
          <p:nvPr/>
        </p:nvCxnSpPr>
        <p:spPr>
          <a:xfrm flipV="1">
            <a:off x="1000513" y="3943851"/>
            <a:ext cx="3392547" cy="630034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937090" y="4137357"/>
            <a:ext cx="3418886" cy="288031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上矢印 22"/>
          <p:cNvSpPr/>
          <p:nvPr/>
        </p:nvSpPr>
        <p:spPr>
          <a:xfrm>
            <a:off x="4268506" y="3977968"/>
            <a:ext cx="174939" cy="159389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/>
          <p:nvPr/>
        </p:nvCxnSpPr>
        <p:spPr>
          <a:xfrm flipV="1">
            <a:off x="5076056" y="4505780"/>
            <a:ext cx="3347078" cy="75912"/>
          </a:xfrm>
          <a:prstGeom prst="line">
            <a:avLst/>
          </a:prstGeom>
          <a:ln w="95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4969538" y="4198582"/>
            <a:ext cx="3478306" cy="22506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上矢印 38"/>
          <p:cNvSpPr/>
          <p:nvPr/>
        </p:nvSpPr>
        <p:spPr>
          <a:xfrm flipV="1">
            <a:off x="8429509" y="4209365"/>
            <a:ext cx="174939" cy="241404"/>
          </a:xfrm>
          <a:prstGeom prst="up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94848" y="55892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Inter-calibration (Airs) increased negative bias.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smtClean="0">
                <a:solidFill>
                  <a:srgbClr val="0070C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Inter-calibration </a:t>
            </a:r>
            <a:r>
              <a:rPr lang="en-US" altLang="ja-JP" sz="1600" dirty="0" smtClean="0">
                <a:solidFill>
                  <a:srgbClr val="0070C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(IASI-A) increased the temperature dependency of </a:t>
            </a:r>
            <a:r>
              <a:rPr lang="en-US" altLang="ja-JP" sz="1600" smtClean="0">
                <a:solidFill>
                  <a:srgbClr val="0070C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the bias.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smtClean="0">
                <a:solidFill>
                  <a:srgbClr val="0070C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Inter-calibration (IASI-A) improved negative biases.</a:t>
            </a:r>
          </a:p>
        </p:txBody>
      </p:sp>
      <p:cxnSp>
        <p:nvCxnSpPr>
          <p:cNvPr id="24" name="直線コネクタ 23"/>
          <p:cNvCxnSpPr/>
          <p:nvPr/>
        </p:nvCxnSpPr>
        <p:spPr>
          <a:xfrm>
            <a:off x="5154430" y="4013137"/>
            <a:ext cx="2217846" cy="15373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上矢印 24"/>
          <p:cNvSpPr/>
          <p:nvPr/>
        </p:nvSpPr>
        <p:spPr>
          <a:xfrm>
            <a:off x="7452320" y="3993341"/>
            <a:ext cx="174939" cy="159389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9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1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794848" y="558924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smtClean="0"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Inter-calibration (</a:t>
            </a:r>
            <a:r>
              <a:rPr lang="en-US" altLang="ja-JP" sz="1600" smtClean="0">
                <a:solidFill>
                  <a:srgbClr val="FF66FF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Airs?</a:t>
            </a:r>
            <a:r>
              <a:rPr lang="en-US" altLang="ja-JP" sz="1600" smtClean="0"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,</a:t>
            </a:r>
            <a:r>
              <a:rPr lang="en-US" altLang="ja-JP" sz="1600" smtClean="0">
                <a:solidFill>
                  <a:srgbClr val="0070C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IASI-A</a:t>
            </a:r>
            <a:r>
              <a:rPr lang="en-US" altLang="ja-JP" sz="1600" smtClean="0"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) improved negative biases.</a:t>
            </a:r>
          </a:p>
        </p:txBody>
      </p:sp>
      <p:pic>
        <p:nvPicPr>
          <p:cNvPr id="27" name="Picture 5" descr="D:\一時置き場\GSICS 201602\fig_stat_3\stat_3.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76" y="2636912"/>
            <a:ext cx="3817620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84976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Impacts on Himawari-8 SST </a:t>
            </a:r>
            <a:r>
              <a:rPr kumimoji="1" lang="en-US" altLang="ja-JP" smtClean="0"/>
              <a:t>(3.9) </a:t>
            </a:r>
            <a:endParaRPr kumimoji="1" lang="ja-JP" altLang="en-US" dirty="0"/>
          </a:p>
        </p:txBody>
      </p:sp>
      <p:sp>
        <p:nvSpPr>
          <p:cNvPr id="2053" name="日付プレースホルダー 20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 dirty="0"/>
          </a:p>
        </p:txBody>
      </p:sp>
      <p:sp>
        <p:nvSpPr>
          <p:cNvPr id="2054" name="フッター プレースホルダー 20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Annual meeting of GRWG+GDWG</a:t>
            </a:r>
            <a:endParaRPr kumimoji="1" lang="ja-JP" altLang="en-US" dirty="0"/>
          </a:p>
        </p:txBody>
      </p:sp>
      <p:sp>
        <p:nvSpPr>
          <p:cNvPr id="2055" name="スライド番号プレースホルダー 205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1027" name="Picture 3" descr="D:\一時置き場\GSICS 201602\fig_stat_3\stat_buoy_3.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3" y="2637952"/>
            <a:ext cx="3840480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2189724" y="5381215"/>
            <a:ext cx="1014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buoy data (K)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-239890" y="3798652"/>
            <a:ext cx="1539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satellite – buoy (K)</a:t>
            </a:r>
            <a:endParaRPr kumimoji="1" lang="ja-JP" altLang="en-US" sz="14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5274866" y="4365103"/>
            <a:ext cx="2825526" cy="1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上矢印 39"/>
          <p:cNvSpPr/>
          <p:nvPr/>
        </p:nvSpPr>
        <p:spPr>
          <a:xfrm>
            <a:off x="8100392" y="4346697"/>
            <a:ext cx="174939" cy="1593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>
            <a:off x="5292080" y="4476471"/>
            <a:ext cx="2825525" cy="1"/>
          </a:xfrm>
          <a:prstGeom prst="line">
            <a:avLst/>
          </a:prstGeom>
          <a:ln w="95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67543" y="1556792"/>
            <a:ext cx="806489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Bias and standard deviation against buoy data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Magenta : GSICS (Airs)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 GSICS (IASI-A)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Blue : Original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96136" y="5336377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satellite zenith angle (degree)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629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Comparison with other satellite SST</a:t>
            </a:r>
            <a:endParaRPr kumimoji="1" lang="ja-JP" altLang="en-US" dirty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170" name="Picture 2" descr="D:\栗原\学会・会議\20160118 合同WS 2015\合同PI2016\h8sst_2015110317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1" y="1556792"/>
            <a:ext cx="4769305" cy="50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5292080" y="3880098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519336" y="356372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37 N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1360" cy="449580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mtClean="0"/>
              <a:t>Date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17:30 UTC, 3 Nov. 2015</a:t>
            </a:r>
            <a:r>
              <a:rPr kumimoji="1" lang="en-US" altLang="ja-JP" dirty="0" smtClean="0"/>
              <a:t> (night-time)</a:t>
            </a:r>
          </a:p>
          <a:p>
            <a:r>
              <a:rPr lang="en-US" altLang="ja-JP" smtClean="0"/>
              <a:t>GSICS inter-calibration</a:t>
            </a:r>
            <a:endParaRPr lang="en-US" altLang="ja-JP" dirty="0" smtClean="0"/>
          </a:p>
          <a:p>
            <a:pPr lvl="1"/>
            <a:r>
              <a:rPr kumimoji="1" lang="en-US" altLang="ja-JP" smtClean="0"/>
              <a:t>IASI-A</a:t>
            </a:r>
          </a:p>
          <a:p>
            <a:r>
              <a:rPr lang="en-US" altLang="ja-JP" smtClean="0"/>
              <a:t>Inter-calibrated SST</a:t>
            </a:r>
          </a:p>
          <a:p>
            <a:pPr lvl="1"/>
            <a:r>
              <a:rPr kumimoji="1" lang="en-US" altLang="ja-JP" smtClean="0"/>
              <a:t>Himawari-8 SST (3.9)</a:t>
            </a:r>
            <a:endParaRPr kumimoji="1" lang="en-US" altLang="ja-JP" dirty="0" smtClean="0"/>
          </a:p>
          <a:p>
            <a:r>
              <a:rPr lang="en-US" altLang="ja-JP" smtClean="0"/>
              <a:t>Other satellite SST (3.7)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MODIS/Terra</a:t>
            </a:r>
          </a:p>
          <a:p>
            <a:pPr lvl="1"/>
            <a:r>
              <a:rPr lang="en-US" altLang="ja-JP" dirty="0" smtClean="0"/>
              <a:t>MODIS/AQUA</a:t>
            </a:r>
          </a:p>
          <a:p>
            <a:pPr lvl="1"/>
            <a:r>
              <a:rPr kumimoji="1" lang="en-US" altLang="ja-JP" smtClean="0"/>
              <a:t>VIIRS/Suomi NPP</a:t>
            </a:r>
          </a:p>
          <a:p>
            <a:pPr lvl="1"/>
            <a:r>
              <a:rPr lang="en-US" altLang="ja-JP" smtClean="0"/>
              <a:t>Himawari-8 (Original)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772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Topics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Himawari-8 SST by JAXA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Impacts of GSICS inter-calibrations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651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3074" name="Picture 2" descr="D:\一時置き場\GSICS 201602\fig_cross_3\hima_and_oth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92888" cy="56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929793" y="5920252"/>
            <a:ext cx="19383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Longitude (degree)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76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一時置き場\GSICS 201602\fig_cross_3\hima_and_other_sm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6" y="476672"/>
            <a:ext cx="8001000" cy="563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9793" y="5920252"/>
            <a:ext cx="19383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Longitude (degree)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63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一時置き場\GSICS 201602\fig_cross_3\himacor_and_other_sm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001000" cy="563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63688" y="692696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applied GSICS (IASI-A)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9793" y="5920252"/>
            <a:ext cx="19383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Longitude (degree)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58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Himawari-8 SST by JAXA</a:t>
            </a:r>
          </a:p>
          <a:p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Impacts of GSICS inter-calibrations</a:t>
            </a:r>
          </a:p>
          <a:p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5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4968552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SST retrieval is sensitive to the calibration of the satellite data.</a:t>
            </a:r>
          </a:p>
          <a:p>
            <a:r>
              <a:rPr lang="en-US" altLang="ja-JP" dirty="0" smtClean="0"/>
              <a:t>Impacts of the GSICS </a:t>
            </a:r>
            <a:r>
              <a:rPr lang="en-US" altLang="ja-JP" smtClean="0"/>
              <a:t>inter-calibration on the Himawari-8 SST were </a:t>
            </a:r>
            <a:r>
              <a:rPr lang="en-US" altLang="ja-JP" dirty="0" smtClean="0"/>
              <a:t>examined by </a:t>
            </a:r>
            <a:r>
              <a:rPr lang="en-US" altLang="ja-JP" smtClean="0"/>
              <a:t>using the data during the nighttime in Nov. 2015. </a:t>
            </a:r>
            <a:endParaRPr lang="en-US" altLang="ja-JP" dirty="0" smtClean="0"/>
          </a:p>
          <a:p>
            <a:r>
              <a:rPr lang="en-US" altLang="ja-JP" dirty="0" smtClean="0"/>
              <a:t>GSICS </a:t>
            </a:r>
            <a:r>
              <a:rPr lang="en-US" altLang="ja-JP" smtClean="0"/>
              <a:t>inter-calibrations seemed </a:t>
            </a:r>
            <a:r>
              <a:rPr lang="en-US" altLang="ja-JP" dirty="0" smtClean="0"/>
              <a:t>to depend on </a:t>
            </a:r>
            <a:r>
              <a:rPr lang="en-US" altLang="ja-JP" smtClean="0"/>
              <a:t>the reference instrument.</a:t>
            </a:r>
            <a:endParaRPr lang="en-US" altLang="ja-JP" dirty="0" smtClean="0"/>
          </a:p>
          <a:p>
            <a:r>
              <a:rPr kumimoji="1" lang="en-US" altLang="ja-JP" smtClean="0"/>
              <a:t>Impacts on the Himawari-8 SST </a:t>
            </a:r>
            <a:r>
              <a:rPr lang="en-US" altLang="ja-JP" smtClean="0"/>
              <a:t>seemed to</a:t>
            </a:r>
            <a:r>
              <a:rPr kumimoji="1" lang="en-US" altLang="ja-JP" smtClean="0"/>
              <a:t> </a:t>
            </a:r>
            <a:r>
              <a:rPr kumimoji="1" lang="en-US" altLang="ja-JP" dirty="0" smtClean="0"/>
              <a:t>depend on the </a:t>
            </a:r>
            <a:r>
              <a:rPr kumimoji="1" lang="en-US" altLang="ja-JP" smtClean="0"/>
              <a:t>IR </a:t>
            </a:r>
            <a:r>
              <a:rPr lang="en-US" altLang="ja-JP" smtClean="0"/>
              <a:t>data</a:t>
            </a:r>
            <a:r>
              <a:rPr kumimoji="1" lang="en-US" altLang="ja-JP" smtClean="0"/>
              <a:t> which </a:t>
            </a:r>
            <a:r>
              <a:rPr lang="en-US" altLang="ja-JP" smtClean="0"/>
              <a:t>were</a:t>
            </a:r>
            <a:r>
              <a:rPr kumimoji="1" lang="en-US" altLang="ja-JP" smtClean="0"/>
              <a:t> used to </a:t>
            </a:r>
            <a:r>
              <a:rPr lang="en-US" altLang="ja-JP" smtClean="0"/>
              <a:t>estimate</a:t>
            </a:r>
            <a:r>
              <a:rPr kumimoji="1" lang="en-US" altLang="ja-JP" smtClean="0"/>
              <a:t> </a:t>
            </a:r>
            <a:r>
              <a:rPr kumimoji="1" lang="en-US" altLang="ja-JP" dirty="0" smtClean="0"/>
              <a:t>SSTs.</a:t>
            </a:r>
          </a:p>
          <a:p>
            <a:r>
              <a:rPr kumimoji="1" lang="en-US" altLang="ja-JP" dirty="0" smtClean="0"/>
              <a:t>GSICS </a:t>
            </a:r>
            <a:r>
              <a:rPr lang="en-US" altLang="ja-JP" dirty="0" smtClean="0"/>
              <a:t>inter-calibrations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based on</a:t>
            </a:r>
            <a:r>
              <a:rPr kumimoji="1" lang="en-US" altLang="ja-JP" dirty="0" smtClean="0"/>
              <a:t> </a:t>
            </a:r>
            <a:r>
              <a:rPr kumimoji="1" lang="en-US" altLang="ja-JP" smtClean="0"/>
              <a:t>IASI-A is likely to have </a:t>
            </a:r>
            <a:r>
              <a:rPr lang="en-US" altLang="ja-JP" smtClean="0"/>
              <a:t>made</a:t>
            </a:r>
            <a:r>
              <a:rPr kumimoji="1" lang="en-US" altLang="ja-JP" smtClean="0"/>
              <a:t> </a:t>
            </a:r>
            <a:r>
              <a:rPr kumimoji="1" lang="en-US" altLang="ja-JP" dirty="0" smtClean="0"/>
              <a:t>positive impacts on the </a:t>
            </a:r>
            <a:r>
              <a:rPr kumimoji="1" lang="en-US" altLang="ja-JP" smtClean="0"/>
              <a:t>Himawari-8 SSTs which </a:t>
            </a:r>
            <a:r>
              <a:rPr lang="en-US" altLang="ja-JP" smtClean="0"/>
              <a:t>were</a:t>
            </a:r>
            <a:r>
              <a:rPr kumimoji="1" lang="en-US" altLang="ja-JP" smtClean="0"/>
              <a:t> retrieved by using 3.9 um data.</a:t>
            </a:r>
          </a:p>
          <a:p>
            <a:r>
              <a:rPr lang="en-US" altLang="ja-JP"/>
              <a:t>C</a:t>
            </a:r>
            <a:r>
              <a:rPr lang="en-US" altLang="ja-JP" smtClean="0"/>
              <a:t>onsistency of the satellite SSTs is likely to be improved by inter-calibration.</a:t>
            </a:r>
            <a:endParaRPr kumimoji="1"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2451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3086472"/>
            <a:ext cx="8153400" cy="99060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Thank you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7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 ups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0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1026" name="Picture 2" descr="D:\一時置き場\GSICS 201602\fig_map_3\btd_sst_8.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208940" cy="291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一時置き場\GSICS 201602\fig_map_3\btd_sst_3.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48139"/>
            <a:ext cx="4208939" cy="291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923928" y="515719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BTD 10.4 – 11.8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31182" y="1340768"/>
            <a:ext cx="214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Himawari-8 SST (8.6)</a:t>
            </a:r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8144" y="1340768"/>
            <a:ext cx="214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Himawari-8 SST (3.9)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547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1026" name="Picture 2" descr="D:\一時置き場\GSICS 201602\fig_cross_3\scatter_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973"/>
            <a:ext cx="74941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5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Himawari-8 SST by JAXA</a:t>
            </a:r>
          </a:p>
          <a:p>
            <a:endParaRPr kumimoji="1" lang="en-US" altLang="ja-JP" dirty="0" smtClean="0"/>
          </a:p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Impacts of GSICS inter-calibrations</a:t>
            </a:r>
          </a:p>
          <a:p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6705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4054\Desktop\h8_sample_anim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05" y="1268760"/>
            <a:ext cx="63385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Himawari-8 SST by JAXA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Annual meeting of GRWG+GDWG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3311280" cy="5069160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smtClean="0"/>
              <a:t>High </a:t>
            </a:r>
            <a:r>
              <a:rPr kumimoji="1" lang="en-US" altLang="ja-JP" dirty="0" smtClean="0"/>
              <a:t>observation frequency and high spatial resolution</a:t>
            </a:r>
          </a:p>
          <a:p>
            <a:r>
              <a:rPr lang="en-US" altLang="ja-JP" smtClean="0"/>
              <a:t>Skin SST estimation by quasi-physical algorithm</a:t>
            </a:r>
          </a:p>
          <a:p>
            <a:r>
              <a:rPr lang="en-US" altLang="ja-JP" smtClean="0"/>
              <a:t>Cloud detaction by Baysian inference method</a:t>
            </a:r>
            <a:endParaRPr lang="en-US" altLang="ja-JP" dirty="0" smtClean="0"/>
          </a:p>
          <a:p>
            <a:r>
              <a:rPr lang="en-US" altLang="ja-JP" smtClean="0"/>
              <a:t>Himawari Monitor</a:t>
            </a:r>
          </a:p>
          <a:p>
            <a:r>
              <a:rPr lang="en-US" altLang="ja-JP" smtClean="0"/>
              <a:t>(Future) Synergy </a:t>
            </a:r>
            <a:r>
              <a:rPr lang="en-US" altLang="ja-JP"/>
              <a:t>with </a:t>
            </a:r>
            <a:r>
              <a:rPr lang="en-US" altLang="ja-JP" smtClean="0"/>
              <a:t>MODIS/Terra and Aqua, </a:t>
            </a:r>
            <a:r>
              <a:rPr lang="en-US" altLang="ja-JP"/>
              <a:t>AMSR-2/GCOM-W, </a:t>
            </a:r>
            <a:r>
              <a:rPr lang="en-US" altLang="ja-JP" smtClean="0"/>
              <a:t>VIIRS/Suomi-NPP, and SGLI/GCOM-C</a:t>
            </a:r>
            <a:endParaRPr lang="en-US" altLang="ja-JP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5877272"/>
            <a:ext cx="406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http://www.eorc.jaxa.jp/ptree/index.html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0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</a:t>
            </a:r>
            <a:r>
              <a:rPr kumimoji="1" lang="en-US" altLang="ja-JP" smtClean="0"/>
              <a:t>lgorithm outline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SST algorithm</a:t>
            </a:r>
          </a:p>
          <a:p>
            <a:pPr lvl="1"/>
            <a:r>
              <a:rPr lang="en-US" altLang="ja-JP" dirty="0" smtClean="0"/>
              <a:t>Skin SST</a:t>
            </a:r>
          </a:p>
          <a:p>
            <a:pPr lvl="1"/>
            <a:r>
              <a:rPr lang="en-US" altLang="ja-JP" smtClean="0"/>
              <a:t>Quasi-physical algorithm which uses parameterized radiative transfer equation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RTM (RTTOV10.2), NWP data and no in-situ data for </a:t>
            </a:r>
            <a:r>
              <a:rPr lang="en-US" altLang="ja-JP" smtClean="0"/>
              <a:t>the algorithm calibration</a:t>
            </a:r>
          </a:p>
          <a:p>
            <a:r>
              <a:rPr lang="en-US" altLang="ja-JP" smtClean="0"/>
              <a:t>Cloud </a:t>
            </a:r>
            <a:r>
              <a:rPr lang="en-US" altLang="ja-JP" dirty="0" smtClean="0"/>
              <a:t>algorithm</a:t>
            </a:r>
          </a:p>
          <a:p>
            <a:pPr lvl="1"/>
            <a:r>
              <a:rPr lang="en-US" altLang="ja-JP" smtClean="0"/>
              <a:t>Cloud probability</a:t>
            </a:r>
          </a:p>
          <a:p>
            <a:pPr lvl="1"/>
            <a:r>
              <a:rPr lang="en-US" altLang="ja-JP" smtClean="0"/>
              <a:t>Bayesian </a:t>
            </a:r>
            <a:r>
              <a:rPr lang="en-US" altLang="ja-JP" dirty="0" smtClean="0"/>
              <a:t>inference method</a:t>
            </a:r>
          </a:p>
          <a:p>
            <a:pPr lvl="1"/>
            <a:r>
              <a:rPr lang="en-US" altLang="ja-JP" smtClean="0"/>
              <a:t>Empirical PDF</a:t>
            </a:r>
          </a:p>
        </p:txBody>
      </p:sp>
    </p:spTree>
    <p:extLst>
      <p:ext uri="{BB962C8B-B14F-4D97-AF65-F5344CB8AC3E}">
        <p14:creationId xmlns:p14="http://schemas.microsoft.com/office/powerpoint/2010/main" val="41740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48" y="2572662"/>
            <a:ext cx="2711375" cy="160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65" y="5428992"/>
            <a:ext cx="4282795" cy="4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カギ線コネクタ 49"/>
          <p:cNvCxnSpPr>
            <a:stCxn id="46" idx="1"/>
            <a:endCxn id="6" idx="1"/>
          </p:cNvCxnSpPr>
          <p:nvPr/>
        </p:nvCxnSpPr>
        <p:spPr>
          <a:xfrm rot="10800000">
            <a:off x="2857381" y="1605200"/>
            <a:ext cx="1478673" cy="3487742"/>
          </a:xfrm>
          <a:prstGeom prst="bentConnector3">
            <a:avLst>
              <a:gd name="adj1" fmla="val 1833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SST calculation</a:t>
            </a:r>
            <a:endParaRPr kumimoji="1" lang="ja-JP" altLang="en-US" dirty="0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Annual meeting of GRWG+GDWG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7380" y="142053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SST</a:t>
            </a:r>
            <a:r>
              <a:rPr kumimoji="1" lang="en-US" altLang="ja-JP" baseline="-25000" dirty="0" smtClean="0"/>
              <a:t>λ0</a:t>
            </a:r>
            <a:endParaRPr kumimoji="1" lang="ja-JP" altLang="en-US" baseline="-25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7380" y="178057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SST</a:t>
            </a:r>
            <a:r>
              <a:rPr kumimoji="1" lang="en-US" altLang="ja-JP" baseline="-25000" dirty="0" smtClean="0"/>
              <a:t>λ1</a:t>
            </a:r>
            <a:endParaRPr kumimoji="1" lang="ja-JP" altLang="en-US" baseline="-25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57380" y="214061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SST</a:t>
            </a:r>
            <a:r>
              <a:rPr kumimoji="1" lang="en-US" altLang="ja-JP" baseline="-25000" dirty="0" smtClean="0"/>
              <a:t>λ2</a:t>
            </a:r>
            <a:endParaRPr kumimoji="1" lang="ja-JP" altLang="en-US" baseline="-25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20272" y="1500111"/>
            <a:ext cx="123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SST</a:t>
            </a:r>
            <a:r>
              <a:rPr kumimoji="1" lang="en-US" altLang="ja-JP" baseline="-25000" smtClean="0"/>
              <a:t>most likely</a:t>
            </a:r>
            <a:endParaRPr kumimoji="1" lang="ja-JP" altLang="en-US" baseline="-25000" dirty="0"/>
          </a:p>
        </p:txBody>
      </p:sp>
      <p:cxnSp>
        <p:nvCxnSpPr>
          <p:cNvPr id="27" name="カギ線コネクタ 26"/>
          <p:cNvCxnSpPr>
            <a:stCxn id="6" idx="3"/>
            <a:endCxn id="35" idx="1"/>
          </p:cNvCxnSpPr>
          <p:nvPr/>
        </p:nvCxnSpPr>
        <p:spPr>
          <a:xfrm>
            <a:off x="3513329" y="1605200"/>
            <a:ext cx="1331259" cy="36264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カギ線コネクタ 27"/>
          <p:cNvCxnSpPr>
            <a:stCxn id="18" idx="3"/>
            <a:endCxn id="35" idx="1"/>
          </p:cNvCxnSpPr>
          <p:nvPr/>
        </p:nvCxnSpPr>
        <p:spPr>
          <a:xfrm>
            <a:off x="3513329" y="1965240"/>
            <a:ext cx="1331259" cy="260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カギ線コネクタ 30"/>
          <p:cNvCxnSpPr>
            <a:stCxn id="19" idx="3"/>
            <a:endCxn id="35" idx="1"/>
          </p:cNvCxnSpPr>
          <p:nvPr/>
        </p:nvCxnSpPr>
        <p:spPr>
          <a:xfrm flipV="1">
            <a:off x="3546992" y="1967848"/>
            <a:ext cx="1297596" cy="357432"/>
          </a:xfrm>
          <a:prstGeom prst="bentConnector3">
            <a:avLst>
              <a:gd name="adj1" fmla="val 485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4844588" y="1683166"/>
            <a:ext cx="1256912" cy="569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MLE / Least Square</a:t>
            </a:r>
            <a:endParaRPr kumimoji="1" lang="ja-JP" altLang="en-US" sz="1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894759" y="2364207"/>
            <a:ext cx="1154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likelihood </a:t>
            </a:r>
          </a:p>
          <a:p>
            <a:pPr algn="ctr"/>
            <a:r>
              <a:rPr lang="en-US" altLang="ja-JP" dirty="0" smtClean="0"/>
              <a:t>/ residual</a:t>
            </a:r>
          </a:p>
          <a:p>
            <a:pPr algn="ctr"/>
            <a:r>
              <a:rPr lang="en-US" altLang="ja-JP" b="1" dirty="0"/>
              <a:t>r</a:t>
            </a:r>
            <a:r>
              <a:rPr kumimoji="1" lang="en-US" altLang="ja-JP" dirty="0" smtClean="0"/>
              <a:t>(</a:t>
            </a:r>
            <a:r>
              <a:rPr kumimoji="1" lang="en-US" altLang="ja-JP" b="1" dirty="0" smtClean="0"/>
              <a:t>x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40" name="カギ線コネクタ 39"/>
          <p:cNvCxnSpPr>
            <a:stCxn id="35" idx="3"/>
            <a:endCxn id="25" idx="1"/>
          </p:cNvCxnSpPr>
          <p:nvPr/>
        </p:nvCxnSpPr>
        <p:spPr>
          <a:xfrm flipV="1">
            <a:off x="6101500" y="1684777"/>
            <a:ext cx="918772" cy="2830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>
            <a:stCxn id="35" idx="3"/>
            <a:endCxn id="39" idx="1"/>
          </p:cNvCxnSpPr>
          <p:nvPr/>
        </p:nvCxnSpPr>
        <p:spPr>
          <a:xfrm>
            <a:off x="6101500" y="1967848"/>
            <a:ext cx="793259" cy="858024"/>
          </a:xfrm>
          <a:prstGeom prst="bentConnector3">
            <a:avLst>
              <a:gd name="adj1" fmla="val 5698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カギ線コネクタ 47"/>
          <p:cNvCxnSpPr>
            <a:stCxn id="39" idx="2"/>
            <a:endCxn id="46" idx="3"/>
          </p:cNvCxnSpPr>
          <p:nvPr/>
        </p:nvCxnSpPr>
        <p:spPr>
          <a:xfrm rot="5400000">
            <a:off x="5587238" y="3208403"/>
            <a:ext cx="1805405" cy="19636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7036239" y="4267764"/>
                <a:ext cx="474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𝑑𝐽</m:t>
                      </m:r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239" y="4267764"/>
                <a:ext cx="47448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/>
          <p:cNvCxnSpPr>
            <a:endCxn id="19" idx="1"/>
          </p:cNvCxnSpPr>
          <p:nvPr/>
        </p:nvCxnSpPr>
        <p:spPr>
          <a:xfrm>
            <a:off x="1641717" y="2325280"/>
            <a:ext cx="12156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1641717" y="1983898"/>
            <a:ext cx="1215663" cy="2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039894" y="2371830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:</a:t>
            </a:r>
            <a:endParaRPr kumimoji="1" lang="ja-JP" altLang="en-US"/>
          </a:p>
        </p:txBody>
      </p:sp>
      <p:sp>
        <p:nvSpPr>
          <p:cNvPr id="3" name="大かっこ 2"/>
          <p:cNvSpPr/>
          <p:nvPr/>
        </p:nvSpPr>
        <p:spPr>
          <a:xfrm>
            <a:off x="2699792" y="2140614"/>
            <a:ext cx="936104" cy="59719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3995936" y="4372862"/>
                <a:ext cx="2132902" cy="394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𝐱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</m:e>
                        <m:sub>
                          <m:sSub>
                            <m:sSubPr>
                              <m:ctrlPr>
                                <a:rPr kumimoji="1" lang="en-US" altLang="ja-JP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ja-JP" altLang="en-US" i="1">
                                  <a:latin typeface="Cambria Math"/>
                                </a:rPr>
                                <m:t>𝜏</m:t>
                              </m:r>
                            </m:sup>
                          </m:sSup>
                        </m:e>
                        <m:sub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altLang="ja-JP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372862"/>
                <a:ext cx="2132902" cy="394660"/>
              </a:xfrm>
              <a:prstGeom prst="rect">
                <a:avLst/>
              </a:prstGeom>
              <a:blipFill rotWithShape="1">
                <a:blip r:embed="rId6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正方形/長方形 45"/>
          <p:cNvSpPr/>
          <p:nvPr/>
        </p:nvSpPr>
        <p:spPr>
          <a:xfrm>
            <a:off x="4336053" y="4804910"/>
            <a:ext cx="117205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Newton’s method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55" y="4267764"/>
            <a:ext cx="2401879" cy="22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8"/>
          <a:stretch/>
        </p:blipFill>
        <p:spPr bwMode="auto">
          <a:xfrm>
            <a:off x="2306822" y="4069397"/>
            <a:ext cx="1041042" cy="28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1" name="左矢印 10"/>
          <p:cNvSpPr/>
          <p:nvPr/>
        </p:nvSpPr>
        <p:spPr>
          <a:xfrm>
            <a:off x="4427984" y="3264099"/>
            <a:ext cx="489204" cy="58640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32041" y="322247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Satellite data</a:t>
            </a:r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635896" y="3148726"/>
            <a:ext cx="792088" cy="9206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7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Combinations for JAXA’s prodact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smtClean="0"/>
              <a:t>10.4 + 11.8 + 8.6 (SST 8.6)</a:t>
            </a:r>
          </a:p>
          <a:p>
            <a:r>
              <a:rPr kumimoji="1" lang="en-US" altLang="ja-JP" smtClean="0"/>
              <a:t>10.4 + 11.8 + 3.9 (SST 3.9) (nighttime only)</a:t>
            </a:r>
          </a:p>
        </p:txBody>
      </p:sp>
    </p:spTree>
    <p:extLst>
      <p:ext uri="{BB962C8B-B14F-4D97-AF65-F5344CB8AC3E}">
        <p14:creationId xmlns:p14="http://schemas.microsoft.com/office/powerpoint/2010/main" val="29266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496944" cy="990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Quality of the Himawari-8 SST (</a:t>
            </a:r>
            <a:r>
              <a:rPr kumimoji="1" lang="en-US" altLang="ja-JP" smtClean="0"/>
              <a:t>8.6 um)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D:\一時置き場\GSICS 201602\monthly_sta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8" b="5398"/>
          <a:stretch/>
        </p:blipFill>
        <p:spPr bwMode="auto">
          <a:xfrm>
            <a:off x="202871" y="1579418"/>
            <a:ext cx="8689609" cy="438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812360" y="580526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2016/1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6443" y="580526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2015/6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29180" y="58052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11892" y="58052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71268" y="58052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73464" y="580526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37584" y="580526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04980" y="580526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1046443" y="3789040"/>
            <a:ext cx="7699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300192" y="1918573"/>
            <a:ext cx="2329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Bias    </a:t>
            </a:r>
            <a:r>
              <a:rPr lang="en-US" altLang="ja-JP" dirty="0" smtClean="0"/>
              <a:t>– </a:t>
            </a:r>
            <a:r>
              <a:rPr kumimoji="1" lang="en-US" altLang="ja-JP" dirty="0" smtClean="0"/>
              <a:t>0.12 ~ </a:t>
            </a:r>
            <a:r>
              <a:rPr lang="en-US" altLang="ja-JP" dirty="0"/>
              <a:t>– </a:t>
            </a:r>
            <a:r>
              <a:rPr kumimoji="1" lang="en-US" altLang="ja-JP" dirty="0" smtClean="0"/>
              <a:t>0.18</a:t>
            </a:r>
          </a:p>
          <a:p>
            <a:r>
              <a:rPr lang="en-US" altLang="ja-JP" dirty="0" smtClean="0"/>
              <a:t>STDV     0.54 ~   0.58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8" y="1916832"/>
            <a:ext cx="239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Cloud probability &lt; 0.3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4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2016/2/29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Annual meeting of GRWG+GDWG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Himawari-8 SST by JAXA</a:t>
            </a:r>
          </a:p>
          <a:p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 smtClean="0"/>
              <a:t>Impacts of GSICS inter-calibrations</a:t>
            </a:r>
          </a:p>
          <a:p>
            <a:endParaRPr lang="en-US" altLang="ja-JP" dirty="0" smtClean="0"/>
          </a:p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デザート">
  <a:themeElements>
    <a:clrScheme name="デザート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デザート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5782</TotalTime>
  <Words>932</Words>
  <Application>Microsoft Office PowerPoint</Application>
  <PresentationFormat>画面に合わせる (4:3)</PresentationFormat>
  <Paragraphs>278</Paragraphs>
  <Slides>28</Slides>
  <Notes>27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デザート</vt:lpstr>
      <vt:lpstr>Impacts of GSICS inter-calibration on JAXA’s HIMAWARI-8 SST</vt:lpstr>
      <vt:lpstr>Topics</vt:lpstr>
      <vt:lpstr>Contents</vt:lpstr>
      <vt:lpstr>Himawari-8 SST by JAXA</vt:lpstr>
      <vt:lpstr>Algorithm outline</vt:lpstr>
      <vt:lpstr>SST calculation</vt:lpstr>
      <vt:lpstr>Combinations for JAXA’s prodact</vt:lpstr>
      <vt:lpstr>Quality of the Himawari-8 SST (8.6 um)</vt:lpstr>
      <vt:lpstr>Contents</vt:lpstr>
      <vt:lpstr>Navigation and Calibration correction </vt:lpstr>
      <vt:lpstr>March 26, 2015 (Navigation)</vt:lpstr>
      <vt:lpstr>May 18 (Calibration)</vt:lpstr>
      <vt:lpstr>June 8 (Calibration)</vt:lpstr>
      <vt:lpstr>Data</vt:lpstr>
      <vt:lpstr>PowerPoint プレゼンテーション</vt:lpstr>
      <vt:lpstr>PowerPoint プレゼンテーション</vt:lpstr>
      <vt:lpstr>Impacts on Himawari-8 SST (8.6) </vt:lpstr>
      <vt:lpstr>Impacts on Himawari-8 SST (3.9) </vt:lpstr>
      <vt:lpstr>Comparison with other satellite SST</vt:lpstr>
      <vt:lpstr>PowerPoint プレゼンテーション</vt:lpstr>
      <vt:lpstr>PowerPoint プレゼンテーション</vt:lpstr>
      <vt:lpstr>PowerPoint プレゼンテーション</vt:lpstr>
      <vt:lpstr>Contents</vt:lpstr>
      <vt:lpstr>Summary</vt:lpstr>
      <vt:lpstr>Thank you</vt:lpstr>
      <vt:lpstr>Back ups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Himawari-8 SST</dc:title>
  <dc:creator>栗原　幸雄</dc:creator>
  <cp:lastModifiedBy>栗原幸雄</cp:lastModifiedBy>
  <cp:revision>289</cp:revision>
  <dcterms:created xsi:type="dcterms:W3CDTF">2016-02-08T22:15:44Z</dcterms:created>
  <dcterms:modified xsi:type="dcterms:W3CDTF">2016-02-29T01:05:09Z</dcterms:modified>
</cp:coreProperties>
</file>