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15" r:id="rId3"/>
    <p:sldId id="259" r:id="rId4"/>
    <p:sldId id="300" r:id="rId5"/>
    <p:sldId id="301" r:id="rId6"/>
    <p:sldId id="302" r:id="rId7"/>
    <p:sldId id="318" r:id="rId8"/>
    <p:sldId id="277" r:id="rId9"/>
    <p:sldId id="261" r:id="rId10"/>
    <p:sldId id="290" r:id="rId11"/>
    <p:sldId id="297" r:id="rId12"/>
    <p:sldId id="298" r:id="rId13"/>
    <p:sldId id="299" r:id="rId14"/>
    <p:sldId id="317" r:id="rId15"/>
    <p:sldId id="316" r:id="rId16"/>
    <p:sldId id="310" r:id="rId17"/>
    <p:sldId id="314" r:id="rId18"/>
    <p:sldId id="287" r:id="rId19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B050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-10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2B3BF-EEC3-498A-9E3C-5E7242B6B6D8}" type="datetimeFigureOut">
              <a:rPr kumimoji="1" lang="ja-JP" altLang="en-US" smtClean="0"/>
              <a:t>2016/2/29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65959-2A9B-453D-882D-B5800B3EE01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896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The Second-generation Global Imager (SGLI) on the Global Change Observation Mission -Climate (GCOM-C) is a multi-band optical imaging radiometer in the wavelength range from 380nm to 12000nm. </a:t>
            </a:r>
          </a:p>
          <a:p>
            <a:r>
              <a:rPr lang="en-US" altLang="ja-JP" dirty="0" smtClean="0"/>
              <a:t>It consists of two main components, the Visible and Near Infrared Radiometer (SGLI VNR) and the Infrared Scanning Radiometer (SGLI IRS).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AFED7-99F5-4C3E-BBB3-162A92810136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197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D22ACA-7D7A-4507-89EA-5E67A5D34D7E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ja-JP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ja-JP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645884-51BD-4335-8DDB-AB1383A9CDB5}" type="slidenum">
              <a:rPr lang="en-US" altLang="ja-JP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ja-JP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ja-JP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7100" y="130175"/>
            <a:ext cx="7381875" cy="519113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61925" y="819150"/>
            <a:ext cx="4289425" cy="56705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03750" y="819150"/>
            <a:ext cx="4289425" cy="27590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03750" y="3730625"/>
            <a:ext cx="4289425" cy="27590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14283-2979-4A52-8FA7-B3D8DB7DA16B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6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179388" y="115888"/>
            <a:ext cx="8785225" cy="6481762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7DCE38-C27C-43F0-A990-7FB3CD0DF50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956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2016/2/29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2016/2/29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2016/2/29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2016/2/29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2016/2/29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2016/2/29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2016/2/29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7810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uzaku.eorc.jaxa.jp/GCOM_C/presen/SGLI_at_SPIE_Incheon_2010a.pdf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uzaku.eorc.jaxa.jp/GCOM_C/presen/SGLI_at_SPIE_Incheon_2010a.pdf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uzaku.eorc.jaxa.jp/GCOM_C/presen/SGLI_at_SPIE_Incheon_2010a.pdf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67025" y="2413432"/>
            <a:ext cx="6852005" cy="1323439"/>
          </a:xfrm>
        </p:spPr>
        <p:txBody>
          <a:bodyPr wrap="none">
            <a:spAutoFit/>
          </a:bodyPr>
          <a:lstStyle/>
          <a:p>
            <a:pPr indent="-514350" eaLnBrk="0" fontAlgn="base" hangingPunct="0">
              <a:spcAft>
                <a:spcPct val="0"/>
              </a:spcAft>
              <a:tabLst>
                <a:tab pos="396875" algn="l"/>
              </a:tabLst>
              <a:defRPr/>
            </a:pPr>
            <a:r>
              <a:rPr lang="en-US" altLang="ja-JP" sz="4000" b="1" dirty="0" smtClean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  <a:latin typeface="+mn-lt"/>
                <a:ea typeface="+mn-ea"/>
                <a:cs typeface="+mn-cs"/>
              </a:rPr>
              <a:t>JAXA </a:t>
            </a:r>
            <a:r>
              <a:rPr lang="en-US" altLang="ja-JP" sz="4000" b="1" dirty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  <a:latin typeface="+mn-lt"/>
                <a:ea typeface="+mn-ea"/>
                <a:cs typeface="+mn-cs"/>
              </a:rPr>
              <a:t>Calibration </a:t>
            </a:r>
            <a:r>
              <a:rPr lang="en-US" altLang="ja-JP" sz="4000" b="1" dirty="0" smtClean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  <a:latin typeface="+mn-lt"/>
                <a:ea typeface="+mn-ea"/>
                <a:cs typeface="+mn-cs"/>
              </a:rPr>
              <a:t>Activities of </a:t>
            </a:r>
            <a:br>
              <a:rPr lang="en-US" altLang="ja-JP" sz="4000" b="1" dirty="0" smtClean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  <a:latin typeface="+mn-lt"/>
                <a:ea typeface="+mn-ea"/>
                <a:cs typeface="+mn-cs"/>
              </a:rPr>
            </a:br>
            <a:r>
              <a:rPr lang="en-US" altLang="ja-JP" sz="4000" b="1" dirty="0" smtClean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  <a:latin typeface="+mn-lt"/>
                <a:ea typeface="+mn-ea"/>
                <a:cs typeface="+mn-cs"/>
              </a:rPr>
              <a:t>GCOM-C/SGLI</a:t>
            </a:r>
            <a:endParaRPr lang="ja-JP" altLang="en-US" sz="4000" b="1" dirty="0">
              <a:ln w="900" cmpd="sng">
                <a:noFill/>
                <a:prstDash val="solid"/>
              </a:ln>
              <a:solidFill>
                <a:srgbClr val="0E7742"/>
              </a:solidFill>
              <a:effectLst>
                <a:innerShdw blurRad="101600" dist="76200" dir="5400000">
                  <a:srgbClr val="004D35">
                    <a:alpha val="72941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0274" y="4378525"/>
            <a:ext cx="6902722" cy="1791260"/>
          </a:xfrm>
        </p:spPr>
        <p:txBody>
          <a:bodyPr wrap="none">
            <a:spAutoFit/>
          </a:bodyPr>
          <a:lstStyle/>
          <a:p>
            <a:r>
              <a:rPr lang="en-US" altLang="ja-JP" sz="2400" b="1" dirty="0" smtClean="0"/>
              <a:t> </a:t>
            </a:r>
            <a:r>
              <a:rPr lang="en-US" altLang="ja-JP" sz="2400" b="1" smtClean="0"/>
              <a:t>Hiroshi Murakami and Masahiro Hori</a:t>
            </a:r>
            <a:endParaRPr lang="en-US" altLang="ja-JP" sz="2400" b="1" dirty="0" smtClean="0"/>
          </a:p>
          <a:p>
            <a:r>
              <a:rPr lang="en-US" altLang="ja-JP" sz="2400" b="1" dirty="0" smtClean="0"/>
              <a:t>JAXA/EORC</a:t>
            </a:r>
          </a:p>
          <a:p>
            <a:r>
              <a:rPr lang="en-US" altLang="ja-JP" sz="2400" dirty="0"/>
              <a:t>2016 GSICS Data &amp; Research Working </a:t>
            </a:r>
            <a:r>
              <a:rPr lang="en-US" altLang="ja-JP" sz="2400" smtClean="0"/>
              <a:t>Groups</a:t>
            </a:r>
            <a:r>
              <a:rPr lang="ja-JP" altLang="en-US" sz="2400"/>
              <a:t> </a:t>
            </a:r>
            <a:r>
              <a:rPr lang="en-US" altLang="ja-JP" sz="2400" smtClean="0"/>
              <a:t>Meeting</a:t>
            </a:r>
          </a:p>
          <a:p>
            <a:r>
              <a:rPr lang="en-US" altLang="ja-JP" sz="2400" smtClean="0"/>
              <a:t>Mini Conference, 29 Feb. </a:t>
            </a:r>
            <a:r>
              <a:rPr lang="en-US" altLang="ja-JP" sz="2400"/>
              <a:t>2016</a:t>
            </a:r>
            <a:endParaRPr lang="en-US" altLang="ja-JP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227" y="70090"/>
            <a:ext cx="3039459" cy="186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22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43485" y="6434407"/>
            <a:ext cx="2133600" cy="365125"/>
          </a:xfrm>
        </p:spPr>
        <p:txBody>
          <a:bodyPr/>
          <a:lstStyle/>
          <a:p>
            <a:pPr>
              <a:defRPr/>
            </a:pPr>
            <a:fld id="{19273EC9-FB1A-4DC7-BB9E-984688CDE03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05085" y="126500"/>
            <a:ext cx="7665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51435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/>
            </a:pPr>
            <a:r>
              <a:rPr lang="en-US" altLang="ja-JP" sz="2800" b="1" dirty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</a:rPr>
              <a:t>3. SGLI calibration</a:t>
            </a:r>
            <a:r>
              <a:rPr lang="en-US" altLang="ja-JP" sz="2800" b="1" smtClean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</a:rPr>
              <a:t>: raiometric calibration </a:t>
            </a:r>
            <a:r>
              <a:rPr lang="en-US" altLang="ja-JP" sz="2800" b="1" dirty="0" smtClean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</a:rPr>
              <a:t>system</a:t>
            </a:r>
            <a:endParaRPr lang="fr-FR" altLang="ja-JP" sz="2800" b="1" dirty="0">
              <a:ln w="900" cmpd="sng">
                <a:noFill/>
                <a:prstDash val="solid"/>
              </a:ln>
              <a:solidFill>
                <a:srgbClr val="0E7742"/>
              </a:solidFill>
              <a:effectLst>
                <a:innerShdw blurRad="101600" dist="76200" dir="5400000">
                  <a:srgbClr val="004D35">
                    <a:alpha val="72941"/>
                  </a:srgbClr>
                </a:innerShdw>
              </a:effectLst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38215" y="2062777"/>
            <a:ext cx="1436218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</a:rPr>
              <a:t>solar irradiance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27726" y="992738"/>
            <a:ext cx="436585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SST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1989" y="3046789"/>
            <a:ext cx="1580938" cy="5651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fr-FR" altLang="ja-JP" sz="1600" smtClean="0">
                <a:solidFill>
                  <a:prstClr val="black"/>
                </a:solidFill>
              </a:rPr>
              <a:t>fixed-point </a:t>
            </a:r>
          </a:p>
          <a:p>
            <a:pPr algn="ctr"/>
            <a:r>
              <a:rPr lang="fr-FR" altLang="ja-JP" sz="1600" smtClean="0">
                <a:solidFill>
                  <a:prstClr val="black"/>
                </a:solidFill>
              </a:rPr>
              <a:t>blackbody </a:t>
            </a:r>
            <a:r>
              <a:rPr lang="fr-FR" altLang="ja-JP" sz="1600">
                <a:solidFill>
                  <a:prstClr val="black"/>
                </a:solidFill>
              </a:rPr>
              <a:t>furnace 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14404" y="3051148"/>
            <a:ext cx="1081121" cy="56514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ja-JP" sz="1600" b="1" u="sng" dirty="0" smtClean="0">
                <a:solidFill>
                  <a:prstClr val="black"/>
                </a:solidFill>
              </a:rPr>
              <a:t>integration </a:t>
            </a:r>
          </a:p>
          <a:p>
            <a:pPr algn="ctr"/>
            <a:r>
              <a:rPr lang="en-US" altLang="ja-JP" sz="1600" b="1" u="sng" dirty="0" smtClean="0">
                <a:solidFill>
                  <a:prstClr val="black"/>
                </a:solidFill>
              </a:rPr>
              <a:t>sphere</a:t>
            </a:r>
            <a:endParaRPr lang="ja-JP" altLang="en-US" sz="1600" b="1" u="sng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9196" y="2169337"/>
            <a:ext cx="564826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white">
                    <a:lumMod val="50000"/>
                  </a:prstClr>
                </a:solidFill>
              </a:rPr>
              <a:t>AIST</a:t>
            </a:r>
            <a:endParaRPr lang="ja-JP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0" name="直線矢印コネクタ 9"/>
          <p:cNvCxnSpPr>
            <a:stCxn id="6" idx="0"/>
            <a:endCxn id="8" idx="2"/>
          </p:cNvCxnSpPr>
          <p:nvPr/>
        </p:nvCxnSpPr>
        <p:spPr>
          <a:xfrm flipH="1" flipV="1">
            <a:off x="1181609" y="2519039"/>
            <a:ext cx="849" cy="527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24060" y="2164177"/>
            <a:ext cx="585664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altLang="ja-JP" dirty="0" smtClean="0">
                <a:solidFill>
                  <a:prstClr val="white">
                    <a:lumMod val="50000"/>
                  </a:prstClr>
                </a:solidFill>
              </a:rPr>
              <a:t>NIST</a:t>
            </a:r>
            <a:endParaRPr lang="ja-JP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4" name="直線矢印コネクタ 13"/>
          <p:cNvCxnSpPr>
            <a:stCxn id="11" idx="3"/>
            <a:endCxn id="8" idx="1"/>
          </p:cNvCxnSpPr>
          <p:nvPr/>
        </p:nvCxnSpPr>
        <p:spPr>
          <a:xfrm>
            <a:off x="709724" y="2339028"/>
            <a:ext cx="189472" cy="5160"/>
          </a:xfrm>
          <a:prstGeom prst="straightConnector1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7" idx="1"/>
            <a:endCxn id="6" idx="3"/>
          </p:cNvCxnSpPr>
          <p:nvPr/>
        </p:nvCxnSpPr>
        <p:spPr>
          <a:xfrm flipH="1" flipV="1">
            <a:off x="1972927" y="3329362"/>
            <a:ext cx="341477" cy="43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014719" y="3152210"/>
            <a:ext cx="1614792" cy="34970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>
            <a:defPPr>
              <a:defRPr lang="ja-JP"/>
            </a:defPPr>
            <a:lvl1pPr>
              <a:defRPr b="1">
                <a:solidFill>
                  <a:prstClr val="black"/>
                </a:solidFill>
              </a:defRPr>
            </a:lvl1pPr>
          </a:lstStyle>
          <a:p>
            <a:pPr algn="ctr"/>
            <a:r>
              <a:rPr lang="en-US" altLang="ja-JP" dirty="0"/>
              <a:t>SGLI VN/SWR</a:t>
            </a:r>
            <a:endParaRPr lang="ja-JP" altLang="en-US" dirty="0"/>
          </a:p>
        </p:txBody>
      </p:sp>
      <p:cxnSp>
        <p:nvCxnSpPr>
          <p:cNvPr id="24" name="直線矢印コネクタ 23"/>
          <p:cNvCxnSpPr>
            <a:stCxn id="23" idx="1"/>
            <a:endCxn id="7" idx="3"/>
          </p:cNvCxnSpPr>
          <p:nvPr/>
        </p:nvCxnSpPr>
        <p:spPr>
          <a:xfrm flipH="1">
            <a:off x="3395525" y="3327061"/>
            <a:ext cx="619194" cy="66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4140752" y="2509325"/>
            <a:ext cx="1358824" cy="3189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ja-JP" sz="1600" b="1" u="sng" dirty="0" smtClean="0">
                <a:solidFill>
                  <a:prstClr val="black"/>
                </a:solidFill>
              </a:rPr>
              <a:t>diffuser BRDF</a:t>
            </a:r>
            <a:endParaRPr lang="ja-JP" altLang="en-US" sz="1600" b="1" u="sng" dirty="0">
              <a:solidFill>
                <a:prstClr val="black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329969" y="2512047"/>
            <a:ext cx="935119" cy="3189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US" altLang="ja-JP" sz="1600" dirty="0">
                <a:solidFill>
                  <a:prstClr val="black"/>
                </a:solidFill>
              </a:rPr>
              <a:t>radiometer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cxnSp>
        <p:nvCxnSpPr>
          <p:cNvPr id="35" name="直線矢印コネクタ 34"/>
          <p:cNvCxnSpPr>
            <a:stCxn id="34" idx="1"/>
            <a:endCxn id="8" idx="3"/>
          </p:cNvCxnSpPr>
          <p:nvPr/>
        </p:nvCxnSpPr>
        <p:spPr>
          <a:xfrm flipH="1" flipV="1">
            <a:off x="1464022" y="2344188"/>
            <a:ext cx="865947" cy="327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stCxn id="33" idx="1"/>
            <a:endCxn id="34" idx="3"/>
          </p:cNvCxnSpPr>
          <p:nvPr/>
        </p:nvCxnSpPr>
        <p:spPr>
          <a:xfrm flipH="1">
            <a:off x="3265088" y="2668787"/>
            <a:ext cx="875664" cy="2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>
            <a:stCxn id="23" idx="0"/>
            <a:endCxn id="33" idx="2"/>
          </p:cNvCxnSpPr>
          <p:nvPr/>
        </p:nvCxnSpPr>
        <p:spPr>
          <a:xfrm flipH="1" flipV="1">
            <a:off x="4820164" y="2828249"/>
            <a:ext cx="1951" cy="3239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>
            <a:stCxn id="33" idx="0"/>
            <a:endCxn id="4" idx="1"/>
          </p:cNvCxnSpPr>
          <p:nvPr/>
        </p:nvCxnSpPr>
        <p:spPr>
          <a:xfrm flipV="1">
            <a:off x="4820164" y="2237628"/>
            <a:ext cx="518051" cy="2716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3772736" y="1821420"/>
            <a:ext cx="1252321" cy="3497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</a:rPr>
              <a:t>internal lamp</a:t>
            </a:r>
            <a:endParaRPr lang="ja-JP" altLang="en-US" dirty="0">
              <a:solidFill>
                <a:prstClr val="black"/>
              </a:solidFill>
            </a:endParaRPr>
          </a:p>
        </p:txBody>
      </p:sp>
      <p:cxnSp>
        <p:nvCxnSpPr>
          <p:cNvPr id="51" name="直線矢印コネクタ 50"/>
          <p:cNvCxnSpPr>
            <a:stCxn id="33" idx="0"/>
            <a:endCxn id="49" idx="2"/>
          </p:cNvCxnSpPr>
          <p:nvPr/>
        </p:nvCxnSpPr>
        <p:spPr>
          <a:xfrm flipH="1" flipV="1">
            <a:off x="4398897" y="2171122"/>
            <a:ext cx="421267" cy="338203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>
            <a:stCxn id="49" idx="1"/>
            <a:endCxn id="64" idx="3"/>
          </p:cNvCxnSpPr>
          <p:nvPr/>
        </p:nvCxnSpPr>
        <p:spPr>
          <a:xfrm flipH="1" flipV="1">
            <a:off x="3265088" y="1996233"/>
            <a:ext cx="507648" cy="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5084580" y="1181189"/>
            <a:ext cx="1063359" cy="34970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US" altLang="ja-JP" b="1" dirty="0" smtClean="0">
                <a:solidFill>
                  <a:prstClr val="black"/>
                </a:solidFill>
              </a:rPr>
              <a:t>SGLI TIR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329969" y="1836771"/>
            <a:ext cx="935119" cy="3189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US" altLang="ja-JP" sz="1600" dirty="0">
                <a:solidFill>
                  <a:prstClr val="black"/>
                </a:solidFill>
              </a:rPr>
              <a:t>radiometer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cxnSp>
        <p:nvCxnSpPr>
          <p:cNvPr id="66" name="直線矢印コネクタ 65"/>
          <p:cNvCxnSpPr>
            <a:stCxn id="64" idx="1"/>
            <a:endCxn id="8" idx="3"/>
          </p:cNvCxnSpPr>
          <p:nvPr/>
        </p:nvCxnSpPr>
        <p:spPr>
          <a:xfrm flipH="1">
            <a:off x="1464022" y="1996233"/>
            <a:ext cx="865947" cy="347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テキスト ボックス 69"/>
          <p:cNvSpPr txBox="1"/>
          <p:nvPr/>
        </p:nvSpPr>
        <p:spPr>
          <a:xfrm>
            <a:off x="374148" y="1208784"/>
            <a:ext cx="1612100" cy="3189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prstClr val="black"/>
                </a:solidFill>
              </a:rPr>
              <a:t>standard blackbody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771460" y="1068606"/>
            <a:ext cx="973591" cy="5651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ja-JP" sz="1600" b="1" u="sng" dirty="0" smtClean="0">
                <a:solidFill>
                  <a:prstClr val="black"/>
                </a:solidFill>
              </a:rPr>
              <a:t>onboard</a:t>
            </a:r>
          </a:p>
          <a:p>
            <a:pPr algn="ctr"/>
            <a:r>
              <a:rPr lang="en-US" altLang="ja-JP" sz="1600" b="1" u="sng" dirty="0" smtClean="0">
                <a:solidFill>
                  <a:prstClr val="black"/>
                </a:solidFill>
              </a:rPr>
              <a:t>blackbody</a:t>
            </a:r>
            <a:endParaRPr lang="ja-JP" altLang="en-US" sz="1600" b="1" u="sng" dirty="0">
              <a:solidFill>
                <a:prstClr val="black"/>
              </a:solidFill>
            </a:endParaRPr>
          </a:p>
        </p:txBody>
      </p:sp>
      <p:cxnSp>
        <p:nvCxnSpPr>
          <p:cNvPr id="72" name="直線矢印コネクタ 71"/>
          <p:cNvCxnSpPr>
            <a:stCxn id="71" idx="1"/>
            <a:endCxn id="97" idx="3"/>
          </p:cNvCxnSpPr>
          <p:nvPr/>
        </p:nvCxnSpPr>
        <p:spPr>
          <a:xfrm flipH="1">
            <a:off x="3280772" y="1351179"/>
            <a:ext cx="490688" cy="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>
            <a:stCxn id="70" idx="2"/>
            <a:endCxn id="8" idx="0"/>
          </p:cNvCxnSpPr>
          <p:nvPr/>
        </p:nvCxnSpPr>
        <p:spPr>
          <a:xfrm>
            <a:off x="1180198" y="1527708"/>
            <a:ext cx="1411" cy="641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>
            <a:stCxn id="63" idx="1"/>
            <a:endCxn id="71" idx="3"/>
          </p:cNvCxnSpPr>
          <p:nvPr/>
        </p:nvCxnSpPr>
        <p:spPr>
          <a:xfrm flipH="1" flipV="1">
            <a:off x="4745051" y="1351179"/>
            <a:ext cx="339529" cy="48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/>
          <p:cNvCxnSpPr>
            <a:stCxn id="23" idx="3"/>
            <a:endCxn id="12" idx="2"/>
          </p:cNvCxnSpPr>
          <p:nvPr/>
        </p:nvCxnSpPr>
        <p:spPr>
          <a:xfrm flipV="1">
            <a:off x="5629511" y="3321090"/>
            <a:ext cx="811253" cy="59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矢印コネクタ 90"/>
          <p:cNvCxnSpPr>
            <a:stCxn id="33" idx="3"/>
            <a:endCxn id="95" idx="0"/>
          </p:cNvCxnSpPr>
          <p:nvPr/>
        </p:nvCxnSpPr>
        <p:spPr>
          <a:xfrm>
            <a:off x="5499576" y="2668787"/>
            <a:ext cx="539421" cy="643761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円/楕円 94"/>
          <p:cNvSpPr/>
          <p:nvPr/>
        </p:nvSpPr>
        <p:spPr>
          <a:xfrm>
            <a:off x="6016137" y="3312548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2345653" y="1199517"/>
            <a:ext cx="935119" cy="3189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prstClr val="black"/>
                </a:solidFill>
              </a:rPr>
              <a:t>radiometer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cxnSp>
        <p:nvCxnSpPr>
          <p:cNvPr id="99" name="直線矢印コネクタ 98"/>
          <p:cNvCxnSpPr>
            <a:stCxn id="97" idx="1"/>
            <a:endCxn id="70" idx="3"/>
          </p:cNvCxnSpPr>
          <p:nvPr/>
        </p:nvCxnSpPr>
        <p:spPr>
          <a:xfrm flipH="1">
            <a:off x="1986248" y="1358979"/>
            <a:ext cx="359405" cy="92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/>
          <p:cNvCxnSpPr>
            <a:stCxn id="63" idx="3"/>
            <a:endCxn id="5" idx="1"/>
          </p:cNvCxnSpPr>
          <p:nvPr/>
        </p:nvCxnSpPr>
        <p:spPr>
          <a:xfrm flipV="1">
            <a:off x="6147939" y="1167589"/>
            <a:ext cx="379787" cy="188451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/>
          <p:cNvSpPr txBox="1"/>
          <p:nvPr/>
        </p:nvSpPr>
        <p:spPr>
          <a:xfrm>
            <a:off x="6535065" y="1386520"/>
            <a:ext cx="457424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LST</a:t>
            </a:r>
            <a:endParaRPr lang="ja-JP" altLang="en-US" dirty="0">
              <a:solidFill>
                <a:prstClr val="black"/>
              </a:solidFill>
            </a:endParaRPr>
          </a:p>
        </p:txBody>
      </p:sp>
      <p:cxnSp>
        <p:nvCxnSpPr>
          <p:cNvPr id="108" name="直線矢印コネクタ 107"/>
          <p:cNvCxnSpPr>
            <a:stCxn id="63" idx="3"/>
            <a:endCxn id="107" idx="1"/>
          </p:cNvCxnSpPr>
          <p:nvPr/>
        </p:nvCxnSpPr>
        <p:spPr>
          <a:xfrm>
            <a:off x="6147939" y="1356040"/>
            <a:ext cx="387126" cy="205331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テキスト ボックス 110"/>
          <p:cNvSpPr txBox="1"/>
          <p:nvPr/>
        </p:nvSpPr>
        <p:spPr>
          <a:xfrm>
            <a:off x="5789537" y="4064151"/>
            <a:ext cx="617724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Cloud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3687570" y="4063384"/>
            <a:ext cx="657800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Ocean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4422803" y="4069769"/>
            <a:ext cx="676843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Desert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5167261" y="4073152"/>
            <a:ext cx="568223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Snow</a:t>
            </a:r>
            <a:endParaRPr lang="ja-JP" altLang="en-US" dirty="0">
              <a:solidFill>
                <a:prstClr val="black"/>
              </a:solidFill>
            </a:endParaRPr>
          </a:p>
        </p:txBody>
      </p:sp>
      <p:cxnSp>
        <p:nvCxnSpPr>
          <p:cNvPr id="115" name="直線矢印コネクタ 114"/>
          <p:cNvCxnSpPr>
            <a:stCxn id="23" idx="2"/>
            <a:endCxn id="114" idx="0"/>
          </p:cNvCxnSpPr>
          <p:nvPr/>
        </p:nvCxnSpPr>
        <p:spPr>
          <a:xfrm>
            <a:off x="4822115" y="3501912"/>
            <a:ext cx="629258" cy="571240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>
            <a:stCxn id="23" idx="2"/>
            <a:endCxn id="113" idx="0"/>
          </p:cNvCxnSpPr>
          <p:nvPr/>
        </p:nvCxnSpPr>
        <p:spPr>
          <a:xfrm flipH="1">
            <a:off x="4761225" y="3501912"/>
            <a:ext cx="60890" cy="567857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矢印コネクタ 120"/>
          <p:cNvCxnSpPr>
            <a:stCxn id="23" idx="2"/>
            <a:endCxn id="112" idx="0"/>
          </p:cNvCxnSpPr>
          <p:nvPr/>
        </p:nvCxnSpPr>
        <p:spPr>
          <a:xfrm flipH="1">
            <a:off x="4016470" y="3501912"/>
            <a:ext cx="805645" cy="561472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矢印コネクタ 123"/>
          <p:cNvCxnSpPr>
            <a:stCxn id="23" idx="2"/>
            <a:endCxn id="111" idx="0"/>
          </p:cNvCxnSpPr>
          <p:nvPr/>
        </p:nvCxnSpPr>
        <p:spPr>
          <a:xfrm>
            <a:off x="4822115" y="3501912"/>
            <a:ext cx="1276284" cy="562239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テキスト ボックス 126"/>
          <p:cNvSpPr txBox="1"/>
          <p:nvPr/>
        </p:nvSpPr>
        <p:spPr>
          <a:xfrm>
            <a:off x="3840781" y="4881782"/>
            <a:ext cx="2054015" cy="34970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US" altLang="ja-JP" dirty="0" smtClean="0">
                <a:solidFill>
                  <a:prstClr val="white">
                    <a:lumMod val="50000"/>
                  </a:prstClr>
                </a:solidFill>
              </a:rPr>
              <a:t>Other satellite sensors</a:t>
            </a:r>
            <a:endParaRPr lang="ja-JP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28" name="直線矢印コネクタ 127"/>
          <p:cNvCxnSpPr>
            <a:stCxn id="112" idx="2"/>
            <a:endCxn id="127" idx="0"/>
          </p:cNvCxnSpPr>
          <p:nvPr/>
        </p:nvCxnSpPr>
        <p:spPr>
          <a:xfrm>
            <a:off x="4016470" y="4413086"/>
            <a:ext cx="851319" cy="468696"/>
          </a:xfrm>
          <a:prstGeom prst="straightConnector1">
            <a:avLst/>
          </a:prstGeom>
          <a:ln>
            <a:solidFill>
              <a:srgbClr val="92D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矢印コネクタ 131"/>
          <p:cNvCxnSpPr>
            <a:stCxn id="113" idx="2"/>
            <a:endCxn id="127" idx="0"/>
          </p:cNvCxnSpPr>
          <p:nvPr/>
        </p:nvCxnSpPr>
        <p:spPr>
          <a:xfrm>
            <a:off x="4761225" y="4419471"/>
            <a:ext cx="106564" cy="462311"/>
          </a:xfrm>
          <a:prstGeom prst="straightConnector1">
            <a:avLst/>
          </a:prstGeom>
          <a:ln>
            <a:solidFill>
              <a:srgbClr val="92D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矢印コネクタ 134"/>
          <p:cNvCxnSpPr>
            <a:stCxn id="114" idx="2"/>
            <a:endCxn id="127" idx="0"/>
          </p:cNvCxnSpPr>
          <p:nvPr/>
        </p:nvCxnSpPr>
        <p:spPr>
          <a:xfrm flipH="1">
            <a:off x="4867789" y="4422854"/>
            <a:ext cx="583584" cy="458928"/>
          </a:xfrm>
          <a:prstGeom prst="straightConnector1">
            <a:avLst/>
          </a:prstGeom>
          <a:ln>
            <a:solidFill>
              <a:srgbClr val="92D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矢印コネクタ 137"/>
          <p:cNvCxnSpPr>
            <a:stCxn id="111" idx="2"/>
            <a:endCxn id="127" idx="0"/>
          </p:cNvCxnSpPr>
          <p:nvPr/>
        </p:nvCxnSpPr>
        <p:spPr>
          <a:xfrm flipH="1">
            <a:off x="4867789" y="4413853"/>
            <a:ext cx="1230610" cy="467929"/>
          </a:xfrm>
          <a:prstGeom prst="straightConnector1">
            <a:avLst/>
          </a:prstGeom>
          <a:ln>
            <a:solidFill>
              <a:srgbClr val="92D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矢印コネクタ 140"/>
          <p:cNvCxnSpPr>
            <a:stCxn id="12" idx="4"/>
            <a:endCxn id="127" idx="3"/>
          </p:cNvCxnSpPr>
          <p:nvPr/>
        </p:nvCxnSpPr>
        <p:spPr>
          <a:xfrm rot="5400000">
            <a:off x="5560540" y="3845586"/>
            <a:ext cx="1545303" cy="876790"/>
          </a:xfrm>
          <a:prstGeom prst="bentConnector2">
            <a:avLst/>
          </a:prstGeom>
          <a:ln>
            <a:solidFill>
              <a:srgbClr val="92D05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テキスト ボックス 143"/>
          <p:cNvSpPr txBox="1"/>
          <p:nvPr/>
        </p:nvSpPr>
        <p:spPr>
          <a:xfrm>
            <a:off x="7376500" y="3007539"/>
            <a:ext cx="1581771" cy="626701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altLang="ja-JP" dirty="0" smtClean="0">
                <a:solidFill>
                  <a:prstClr val="white">
                    <a:lumMod val="50000"/>
                  </a:prstClr>
                </a:solidFill>
              </a:rPr>
              <a:t>GIRO</a:t>
            </a:r>
          </a:p>
          <a:p>
            <a:r>
              <a:rPr lang="en-US" altLang="ja-JP" dirty="0" smtClean="0">
                <a:solidFill>
                  <a:prstClr val="white">
                    <a:lumMod val="50000"/>
                  </a:prstClr>
                </a:solidFill>
              </a:rPr>
              <a:t>(GSICS/ROLO)</a:t>
            </a:r>
            <a:endParaRPr lang="ja-JP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45" name="直線矢印コネクタ 144"/>
          <p:cNvCxnSpPr>
            <a:stCxn id="12" idx="6"/>
            <a:endCxn id="144" idx="1"/>
          </p:cNvCxnSpPr>
          <p:nvPr/>
        </p:nvCxnSpPr>
        <p:spPr>
          <a:xfrm flipV="1">
            <a:off x="7102408" y="3320890"/>
            <a:ext cx="274092" cy="200"/>
          </a:xfrm>
          <a:prstGeom prst="straightConnector1">
            <a:avLst/>
          </a:prstGeom>
          <a:ln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テキスト ボックス 150"/>
          <p:cNvSpPr txBox="1"/>
          <p:nvPr/>
        </p:nvSpPr>
        <p:spPr>
          <a:xfrm>
            <a:off x="7299354" y="1400168"/>
            <a:ext cx="1483346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altLang="ja-JP" sz="1600" dirty="0" smtClean="0">
                <a:solidFill>
                  <a:prstClr val="black"/>
                </a:solidFill>
              </a:rPr>
              <a:t>in-situ radiometer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cxnSp>
        <p:nvCxnSpPr>
          <p:cNvPr id="152" name="直線矢印コネクタ 151"/>
          <p:cNvCxnSpPr>
            <a:stCxn id="107" idx="3"/>
            <a:endCxn id="151" idx="1"/>
          </p:cNvCxnSpPr>
          <p:nvPr/>
        </p:nvCxnSpPr>
        <p:spPr>
          <a:xfrm flipV="1">
            <a:off x="6992489" y="1559630"/>
            <a:ext cx="306865" cy="17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テキスト ボックス 154"/>
          <p:cNvSpPr txBox="1"/>
          <p:nvPr/>
        </p:nvSpPr>
        <p:spPr>
          <a:xfrm>
            <a:off x="7298566" y="992738"/>
            <a:ext cx="933901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altLang="ja-JP" dirty="0" smtClean="0">
                <a:solidFill>
                  <a:prstClr val="white">
                    <a:lumMod val="50000"/>
                  </a:prstClr>
                </a:solidFill>
              </a:rPr>
              <a:t>buoy SST</a:t>
            </a:r>
            <a:endParaRPr lang="ja-JP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56" name="直線矢印コネクタ 155"/>
          <p:cNvCxnSpPr>
            <a:stCxn id="5" idx="3"/>
            <a:endCxn id="155" idx="1"/>
          </p:cNvCxnSpPr>
          <p:nvPr/>
        </p:nvCxnSpPr>
        <p:spPr>
          <a:xfrm>
            <a:off x="6964311" y="1167589"/>
            <a:ext cx="334255" cy="0"/>
          </a:xfrm>
          <a:prstGeom prst="straightConnector1">
            <a:avLst/>
          </a:prstGeom>
          <a:ln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テキスト ボックス 157"/>
          <p:cNvSpPr txBox="1"/>
          <p:nvPr/>
        </p:nvSpPr>
        <p:spPr>
          <a:xfrm>
            <a:off x="7200098" y="2058682"/>
            <a:ext cx="1420252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altLang="ja-JP" dirty="0" smtClean="0">
                <a:solidFill>
                  <a:prstClr val="white">
                    <a:lumMod val="50000"/>
                  </a:prstClr>
                </a:solidFill>
              </a:rPr>
              <a:t>Solar spectrum</a:t>
            </a:r>
            <a:endParaRPr lang="ja-JP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cxnSp>
        <p:nvCxnSpPr>
          <p:cNvPr id="159" name="直線矢印コネクタ 158"/>
          <p:cNvCxnSpPr>
            <a:stCxn id="4" idx="3"/>
            <a:endCxn id="158" idx="1"/>
          </p:cNvCxnSpPr>
          <p:nvPr/>
        </p:nvCxnSpPr>
        <p:spPr>
          <a:xfrm flipV="1">
            <a:off x="6774433" y="2233533"/>
            <a:ext cx="425665" cy="4095"/>
          </a:xfrm>
          <a:prstGeom prst="straightConnector1">
            <a:avLst/>
          </a:prstGeom>
          <a:ln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テキスト ボックス 164"/>
          <p:cNvSpPr txBox="1"/>
          <p:nvPr/>
        </p:nvSpPr>
        <p:spPr>
          <a:xfrm>
            <a:off x="6789403" y="2175301"/>
            <a:ext cx="337199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altLang="ja-JP" sz="1600" dirty="0" smtClean="0">
                <a:solidFill>
                  <a:prstClr val="black"/>
                </a:solidFill>
              </a:rPr>
              <a:t>2%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166" name="テキスト ボックス 165"/>
          <p:cNvSpPr txBox="1"/>
          <p:nvPr/>
        </p:nvSpPr>
        <p:spPr>
          <a:xfrm>
            <a:off x="1960850" y="3008137"/>
            <a:ext cx="337199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altLang="ja-JP" sz="1600" dirty="0" smtClean="0">
                <a:solidFill>
                  <a:prstClr val="black"/>
                </a:solidFill>
              </a:rPr>
              <a:t>1%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167" name="テキスト ボックス 166"/>
          <p:cNvSpPr txBox="1"/>
          <p:nvPr/>
        </p:nvSpPr>
        <p:spPr>
          <a:xfrm>
            <a:off x="3542955" y="3018874"/>
            <a:ext cx="473454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altLang="ja-JP" sz="1600" dirty="0" smtClean="0">
                <a:solidFill>
                  <a:prstClr val="black"/>
                </a:solidFill>
              </a:rPr>
              <a:t>&lt;2%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176" name="テキスト ボックス 175"/>
          <p:cNvSpPr txBox="1"/>
          <p:nvPr/>
        </p:nvSpPr>
        <p:spPr>
          <a:xfrm>
            <a:off x="326573" y="5395351"/>
            <a:ext cx="8516982" cy="130380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000" dirty="0" smtClean="0">
                <a:solidFill>
                  <a:prstClr val="black"/>
                </a:solidFill>
              </a:rPr>
              <a:t>Post-launch Level-1 calibration will be based</a:t>
            </a:r>
            <a:r>
              <a:rPr lang="en-US" altLang="ja-JP" sz="2000" dirty="0" smtClean="0"/>
              <a:t> on the </a:t>
            </a:r>
            <a:r>
              <a:rPr lang="en-US" altLang="ja-JP" sz="2000" b="1" u="sng" dirty="0">
                <a:solidFill>
                  <a:srgbClr val="FF0000"/>
                </a:solidFill>
              </a:rPr>
              <a:t>onboard calibration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ja-JP" sz="2000" b="1" dirty="0">
                <a:solidFill>
                  <a:srgbClr val="0E7742"/>
                </a:solidFill>
              </a:rPr>
              <a:t>Vicarious calibration</a:t>
            </a:r>
            <a:r>
              <a:rPr lang="en-US" altLang="ja-JP" sz="2000" dirty="0" smtClean="0">
                <a:solidFill>
                  <a:prstClr val="black"/>
                </a:solidFill>
              </a:rPr>
              <a:t> </a:t>
            </a:r>
            <a:r>
              <a:rPr lang="en-US" altLang="ja-JP" sz="2000" dirty="0">
                <a:solidFill>
                  <a:prstClr val="black"/>
                </a:solidFill>
              </a:rPr>
              <a:t>will be used for </a:t>
            </a:r>
            <a:endParaRPr lang="en-US" altLang="ja-JP" sz="2000" dirty="0" smtClean="0">
              <a:solidFill>
                <a:prstClr val="black"/>
              </a:solidFill>
            </a:endParaRPr>
          </a:p>
          <a:p>
            <a:pPr marL="534988" lvl="1" indent="-26035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prstClr val="black"/>
                </a:solidFill>
              </a:rPr>
              <a:t>confirmation </a:t>
            </a:r>
            <a:r>
              <a:rPr lang="en-US" altLang="ja-JP" sz="2000" dirty="0">
                <a:solidFill>
                  <a:prstClr val="black"/>
                </a:solidFill>
              </a:rPr>
              <a:t>of the onboard calibration, </a:t>
            </a:r>
            <a:endParaRPr lang="en-US" altLang="ja-JP" sz="2000" dirty="0" smtClean="0">
              <a:solidFill>
                <a:prstClr val="black"/>
              </a:solidFill>
            </a:endParaRPr>
          </a:p>
          <a:p>
            <a:pPr marL="534988" lvl="1" indent="-2603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more </a:t>
            </a:r>
            <a:r>
              <a:rPr lang="en-US" altLang="ja-JP" sz="2000" dirty="0"/>
              <a:t>accurate </a:t>
            </a:r>
            <a:r>
              <a:rPr lang="en-US" altLang="ja-JP" sz="2000" dirty="0" smtClean="0"/>
              <a:t>calibration (adjustment) required for </a:t>
            </a:r>
            <a:r>
              <a:rPr lang="en-US" altLang="ja-JP" sz="2000" dirty="0"/>
              <a:t>the L2 </a:t>
            </a:r>
            <a:r>
              <a:rPr lang="en-US" altLang="ja-JP" sz="2000" dirty="0" smtClean="0"/>
              <a:t>algorithms</a:t>
            </a:r>
            <a:endParaRPr lang="ja-JP" altLang="en-US" sz="2000" dirty="0"/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3983374" y="4409819"/>
            <a:ext cx="1910642" cy="3804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altLang="ja-JP" sz="2000" b="1" dirty="0" smtClean="0">
                <a:solidFill>
                  <a:srgbClr val="7ABC32"/>
                </a:solidFill>
              </a:rPr>
              <a:t>Cross calibration</a:t>
            </a:r>
            <a:endParaRPr lang="ja-JP" altLang="en-US" sz="2000" b="1" dirty="0">
              <a:solidFill>
                <a:srgbClr val="7ABC32"/>
              </a:solidFill>
            </a:endParaRPr>
          </a:p>
        </p:txBody>
      </p:sp>
      <p:sp>
        <p:nvSpPr>
          <p:cNvPr id="178" name="テキスト ボックス 177"/>
          <p:cNvSpPr txBox="1"/>
          <p:nvPr/>
        </p:nvSpPr>
        <p:spPr>
          <a:xfrm>
            <a:off x="3827705" y="3586300"/>
            <a:ext cx="2107876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altLang="ja-JP" b="1" dirty="0" smtClean="0">
                <a:solidFill>
                  <a:srgbClr val="0E7742"/>
                </a:solidFill>
              </a:rPr>
              <a:t>Vicarious calibration</a:t>
            </a:r>
            <a:endParaRPr lang="ja-JP" altLang="en-US" b="1" dirty="0">
              <a:solidFill>
                <a:srgbClr val="0E7742"/>
              </a:solidFill>
            </a:endParaRPr>
          </a:p>
        </p:txBody>
      </p:sp>
      <p:sp>
        <p:nvSpPr>
          <p:cNvPr id="179" name="テキスト ボックス 178"/>
          <p:cNvSpPr txBox="1"/>
          <p:nvPr/>
        </p:nvSpPr>
        <p:spPr>
          <a:xfrm>
            <a:off x="6114108" y="2577825"/>
            <a:ext cx="2058824" cy="349702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Onboard calibration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818025" y="723926"/>
            <a:ext cx="2718556" cy="3804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altLang="ja-JP" sz="2000" b="1" dirty="0" smtClean="0">
                <a:solidFill>
                  <a:srgbClr val="0070C0"/>
                </a:solidFill>
              </a:rPr>
              <a:t>Ground characterization</a:t>
            </a:r>
            <a:endParaRPr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288622" y="3924834"/>
            <a:ext cx="1129083" cy="62670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en-US" altLang="ja-JP" dirty="0" smtClean="0">
                <a:solidFill>
                  <a:prstClr val="black"/>
                </a:solidFill>
              </a:rPr>
              <a:t>in-situ</a:t>
            </a:r>
          </a:p>
          <a:p>
            <a:pPr algn="ctr"/>
            <a:r>
              <a:rPr lang="en-US" altLang="ja-JP" dirty="0" smtClean="0">
                <a:solidFill>
                  <a:prstClr val="black"/>
                </a:solidFill>
              </a:rPr>
              <a:t>radiometers</a:t>
            </a:r>
            <a:endParaRPr lang="ja-JP" altLang="en-US" dirty="0">
              <a:solidFill>
                <a:prstClr val="black"/>
              </a:solidFill>
            </a:endParaRPr>
          </a:p>
        </p:txBody>
      </p:sp>
      <p:cxnSp>
        <p:nvCxnSpPr>
          <p:cNvPr id="74" name="直線矢印コネクタ 73"/>
          <p:cNvCxnSpPr>
            <a:stCxn id="112" idx="1"/>
            <a:endCxn id="73" idx="3"/>
          </p:cNvCxnSpPr>
          <p:nvPr/>
        </p:nvCxnSpPr>
        <p:spPr>
          <a:xfrm flipH="1" flipV="1">
            <a:off x="3417705" y="4238185"/>
            <a:ext cx="269865" cy="50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>
            <a:stCxn id="73" idx="0"/>
            <a:endCxn id="7" idx="2"/>
          </p:cNvCxnSpPr>
          <p:nvPr/>
        </p:nvCxnSpPr>
        <p:spPr>
          <a:xfrm flipV="1">
            <a:off x="2853164" y="3616294"/>
            <a:ext cx="1801" cy="3085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6908520" y="3598664"/>
            <a:ext cx="1871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</a:rPr>
              <a:t>once/month</a:t>
            </a:r>
          </a:p>
          <a:p>
            <a:r>
              <a:rPr lang="en-US" altLang="ja-JP" sz="1400" dirty="0" smtClean="0">
                <a:solidFill>
                  <a:prstClr val="black"/>
                </a:solidFill>
              </a:rPr>
              <a:t>at the same phase angle</a:t>
            </a:r>
            <a:endParaRPr lang="ja-JP" altLang="en-US" sz="1400" dirty="0"/>
          </a:p>
        </p:txBody>
      </p:sp>
      <p:sp>
        <p:nvSpPr>
          <p:cNvPr id="12" name="円/楕円 11"/>
          <p:cNvSpPr/>
          <p:nvPr/>
        </p:nvSpPr>
        <p:spPr>
          <a:xfrm>
            <a:off x="6440764" y="3130850"/>
            <a:ext cx="661644" cy="380480"/>
          </a:xfrm>
          <a:prstGeom prst="ellips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sz="1600">
                <a:solidFill>
                  <a:prstClr val="black"/>
                </a:solidFill>
              </a:rPr>
              <a:t>Moon</a:t>
            </a:r>
            <a:endParaRPr kumimoji="1" lang="ja-JP" altLang="en-US" sz="1600"/>
          </a:p>
        </p:txBody>
      </p:sp>
      <p:sp>
        <p:nvSpPr>
          <p:cNvPr id="79" name="正方形/長方形 78"/>
          <p:cNvSpPr/>
          <p:nvPr/>
        </p:nvSpPr>
        <p:spPr>
          <a:xfrm>
            <a:off x="3566184" y="2128100"/>
            <a:ext cx="8799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smtClean="0">
                <a:solidFill>
                  <a:prstClr val="black"/>
                </a:solidFill>
              </a:rPr>
              <a:t>launch shift</a:t>
            </a:r>
            <a:endParaRPr lang="ja-JP" altLang="en-US" sz="1200" dirty="0"/>
          </a:p>
        </p:txBody>
      </p:sp>
      <p:sp>
        <p:nvSpPr>
          <p:cNvPr id="81" name="正方形/長方形 80"/>
          <p:cNvSpPr/>
          <p:nvPr/>
        </p:nvSpPr>
        <p:spPr>
          <a:xfrm>
            <a:off x="5998099" y="2881912"/>
            <a:ext cx="1164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smtClean="0">
                <a:solidFill>
                  <a:prstClr val="black"/>
                </a:solidFill>
              </a:rPr>
              <a:t>longtime change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2925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_murakami\GCOMC\SGLI_operationconcept_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7" t="28110" r="8716" b="5207"/>
          <a:stretch/>
        </p:blipFill>
        <p:spPr bwMode="auto">
          <a:xfrm>
            <a:off x="655596" y="875777"/>
            <a:ext cx="8037467" cy="520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2933153" y="6146870"/>
            <a:ext cx="5759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ja-JP" b="1" dirty="0">
                <a:hlinkClick r:id="rId3" action="ppaction://hlinkfile"/>
              </a:rPr>
              <a:t> SGLI Operation Concept (SPIE, Incheon, Oct</a:t>
            </a:r>
            <a:r>
              <a:rPr lang="it-IT" altLang="ja-JP" b="1" dirty="0" smtClean="0">
                <a:hlinkClick r:id="rId3" action="ppaction://hlinkfile"/>
              </a:rPr>
              <a:t>. </a:t>
            </a:r>
            <a:r>
              <a:rPr lang="it-IT" altLang="ja-JP" b="1" dirty="0">
                <a:hlinkClick r:id="rId3" action="ppaction://hlinkfile"/>
              </a:rPr>
              <a:t>13, 2010) </a:t>
            </a:r>
            <a:endParaRPr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7810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806254" y="134744"/>
            <a:ext cx="7114448" cy="523220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indent="-514350">
              <a:tabLst>
                <a:tab pos="396875" algn="l"/>
              </a:tabLst>
              <a:defRPr/>
            </a:pPr>
            <a:r>
              <a:rPr lang="en-US" altLang="ja-JP" b="1" dirty="0" smtClean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  <a:ea typeface="+mn-ea"/>
                <a:cs typeface="+mn-cs"/>
              </a:rPr>
              <a:t>3. SGLI calibration: VNR onboard calibration</a:t>
            </a:r>
            <a:endParaRPr lang="ja-JP" altLang="en-US" b="1" dirty="0">
              <a:ln w="900" cmpd="sng">
                <a:noFill/>
                <a:prstDash val="solid"/>
              </a:ln>
              <a:solidFill>
                <a:srgbClr val="0E7742"/>
              </a:solidFill>
              <a:effectLst>
                <a:innerShdw blurRad="101600" dist="76200" dir="5400000">
                  <a:srgbClr val="004D35">
                    <a:alpha val="72941"/>
                  </a:srgbClr>
                </a:inn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6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_murakami\GCOMC\SGLI_operationconcept_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 t="28926" r="8147" b="4976"/>
          <a:stretch/>
        </p:blipFill>
        <p:spPr bwMode="auto">
          <a:xfrm>
            <a:off x="672366" y="926926"/>
            <a:ext cx="8101830" cy="517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014286" y="6175551"/>
            <a:ext cx="5759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ja-JP" b="1" dirty="0">
                <a:hlinkClick r:id="rId3" action="ppaction://hlinkfile"/>
              </a:rPr>
              <a:t> SGLI Operation Concept (SPIE, Incheon, Oct. </a:t>
            </a:r>
            <a:r>
              <a:rPr lang="it-IT" altLang="ja-JP" b="1" dirty="0" smtClean="0">
                <a:hlinkClick r:id="rId3" action="ppaction://hlinkfile"/>
              </a:rPr>
              <a:t>13, </a:t>
            </a:r>
            <a:r>
              <a:rPr lang="it-IT" altLang="ja-JP" b="1" dirty="0">
                <a:hlinkClick r:id="rId3" action="ppaction://hlinkfile"/>
              </a:rPr>
              <a:t>2010) </a:t>
            </a:r>
            <a:endParaRPr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7810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806254" y="134744"/>
            <a:ext cx="6898042" cy="523220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indent="-514350">
              <a:tabLst>
                <a:tab pos="396875" algn="l"/>
              </a:tabLst>
              <a:defRPr/>
            </a:pPr>
            <a:r>
              <a:rPr lang="en-US" altLang="ja-JP" b="1" dirty="0" smtClean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  <a:ea typeface="+mn-ea"/>
                <a:cs typeface="+mn-cs"/>
              </a:rPr>
              <a:t>3. SGLI calibration: IRS onboard calibration</a:t>
            </a:r>
            <a:endParaRPr lang="ja-JP" altLang="en-US" b="1" dirty="0">
              <a:ln w="900" cmpd="sng">
                <a:noFill/>
                <a:prstDash val="solid"/>
              </a:ln>
              <a:solidFill>
                <a:srgbClr val="0E7742"/>
              </a:solidFill>
              <a:effectLst>
                <a:innerShdw blurRad="101600" dist="76200" dir="5400000">
                  <a:srgbClr val="004D35">
                    <a:alpha val="72941"/>
                  </a:srgbClr>
                </a:inn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49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_murakami\GCOMC\SGLI_operationconcept_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t="27937" r="8551" b="5253"/>
          <a:stretch/>
        </p:blipFill>
        <p:spPr bwMode="auto">
          <a:xfrm>
            <a:off x="426467" y="825674"/>
            <a:ext cx="8307487" cy="53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124396" y="6189637"/>
            <a:ext cx="5759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ja-JP" b="1" dirty="0">
                <a:hlinkClick r:id="rId3" action="ppaction://hlinkfile"/>
              </a:rPr>
              <a:t> SGLI Operation Concept (SPIE, </a:t>
            </a:r>
            <a:r>
              <a:rPr lang="it-IT" altLang="ja-JP" b="1" dirty="0" smtClean="0">
                <a:hlinkClick r:id="rId3" action="ppaction://hlinkfile"/>
              </a:rPr>
              <a:t>Incheon, </a:t>
            </a:r>
            <a:r>
              <a:rPr lang="it-IT" altLang="ja-JP" b="1" dirty="0">
                <a:hlinkClick r:id="rId3" action="ppaction://hlinkfile"/>
              </a:rPr>
              <a:t>Oct. 13, 2010) </a:t>
            </a:r>
            <a:endParaRPr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7810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806254" y="134744"/>
            <a:ext cx="6577698" cy="523220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indent="-514350">
              <a:tabLst>
                <a:tab pos="396875" algn="l"/>
              </a:tabLst>
              <a:defRPr/>
            </a:pPr>
            <a:r>
              <a:rPr lang="en-US" altLang="ja-JP" b="1" dirty="0" smtClean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  <a:ea typeface="+mn-ea"/>
                <a:cs typeface="+mn-cs"/>
              </a:rPr>
              <a:t>3. SGLI calibration: Calibration Maneuver</a:t>
            </a:r>
            <a:endParaRPr lang="ja-JP" altLang="en-US" b="1" dirty="0">
              <a:ln w="900" cmpd="sng">
                <a:noFill/>
                <a:prstDash val="solid"/>
              </a:ln>
              <a:solidFill>
                <a:srgbClr val="0E7742"/>
              </a:solidFill>
              <a:effectLst>
                <a:innerShdw blurRad="101600" dist="76200" dir="5400000">
                  <a:srgbClr val="004D35">
                    <a:alpha val="72941"/>
                  </a:srgbClr>
                </a:inn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51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29616" y="869074"/>
            <a:ext cx="862628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>
              <a:spcBef>
                <a:spcPts val="600"/>
              </a:spcBef>
              <a:buAutoNum type="alphaUcParenBoth"/>
            </a:pPr>
            <a:r>
              <a:rPr lang="en-US" altLang="ja-JP" sz="2400" dirty="0" smtClean="0"/>
              <a:t>Forward calculation from surface measurements by Radiative Transfer model: SST, land/snow </a:t>
            </a:r>
            <a:r>
              <a:rPr lang="en-US" altLang="ja-JP" sz="2400" dirty="0"/>
              <a:t>s</a:t>
            </a:r>
            <a:r>
              <a:rPr lang="en-US" altLang="ja-JP" sz="2400" dirty="0" smtClean="0"/>
              <a:t>urface reflectance, Ocean color..</a:t>
            </a:r>
            <a:endParaRPr lang="en-US" altLang="ja-JP" sz="2400" dirty="0"/>
          </a:p>
          <a:p>
            <a:pPr marL="452438" indent="-452438">
              <a:spcBef>
                <a:spcPts val="600"/>
              </a:spcBef>
              <a:buAutoNum type="alphaUcParenBoth"/>
            </a:pPr>
            <a:r>
              <a:rPr lang="en-US" altLang="ja-JP" sz="2400" dirty="0" smtClean="0"/>
              <a:t>Iteration from satellite radiance by modifying correction coefficients: Land surface temperature, Ocean Color..</a:t>
            </a:r>
            <a:endParaRPr lang="en-US" altLang="ja-JP" sz="2400" dirty="0"/>
          </a:p>
        </p:txBody>
      </p:sp>
      <p:sp>
        <p:nvSpPr>
          <p:cNvPr id="3" name="正方形/長方形 2"/>
          <p:cNvSpPr/>
          <p:nvPr/>
        </p:nvSpPr>
        <p:spPr>
          <a:xfrm>
            <a:off x="811910" y="116632"/>
            <a:ext cx="5413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51435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/>
            </a:pPr>
            <a:r>
              <a:rPr lang="fr-FR" altLang="ja-JP" sz="3200" b="1" smtClean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</a:rPr>
              <a:t>4. </a:t>
            </a:r>
            <a:r>
              <a:rPr lang="en-US" altLang="ja-JP" sz="3200" b="1" dirty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</a:rPr>
              <a:t>Vicarious/cross calibration </a:t>
            </a:r>
            <a:endParaRPr lang="fr-FR" altLang="ja-JP" sz="3200" b="1" dirty="0">
              <a:ln w="900" cmpd="sng">
                <a:noFill/>
                <a:prstDash val="solid"/>
              </a:ln>
              <a:solidFill>
                <a:srgbClr val="0E7742"/>
              </a:solidFill>
              <a:effectLst>
                <a:innerShdw blurRad="101600" dist="76200" dir="5400000">
                  <a:srgbClr val="004D35">
                    <a:alpha val="72941"/>
                  </a:srgbClr>
                </a:inn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77278" y="5628306"/>
            <a:ext cx="2805576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smtClean="0"/>
              <a:t>In-situ or reference BRDF </a:t>
            </a:r>
            <a:r>
              <a:rPr kumimoji="0" lang="en-US" altLang="ja-JP" sz="1600" i="1" smtClean="0">
                <a:solidFill>
                  <a:srgbClr val="00B050"/>
                </a:solidFill>
                <a:sym typeface="Symbol"/>
              </a:rPr>
              <a:t></a:t>
            </a:r>
            <a:r>
              <a:rPr kumimoji="0" lang="en-US" altLang="ja-JP" sz="1600" i="1" baseline="-25000" smtClean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kumimoji="0" lang="en-US" altLang="ja-JP" sz="1600" i="1" baseline="-25000" dirty="0">
                <a:solidFill>
                  <a:srgbClr val="00B050"/>
                </a:solidFill>
                <a:sym typeface="Symbol" pitchFamily="18" charset="2"/>
              </a:rPr>
              <a:t>s</a:t>
            </a:r>
            <a:r>
              <a:rPr kumimoji="0" lang="en-US" altLang="ja-JP" sz="1600" i="1" baseline="30000" smtClean="0">
                <a:solidFill>
                  <a:srgbClr val="00B050"/>
                </a:solidFill>
                <a:sym typeface="Symbol" pitchFamily="18" charset="2"/>
              </a:rPr>
              <a:t>BRF</a:t>
            </a:r>
            <a:endParaRPr lang="ja-JP" altLang="en-US" sz="1600" baseline="-25000" dirty="0">
              <a:solidFill>
                <a:srgbClr val="00B050"/>
              </a:solidFill>
            </a:endParaRPr>
          </a:p>
        </p:txBody>
      </p:sp>
      <p:cxnSp>
        <p:nvCxnSpPr>
          <p:cNvPr id="9" name="直線矢印コネクタ 8"/>
          <p:cNvCxnSpPr>
            <a:stCxn id="6" idx="0"/>
            <a:endCxn id="144" idx="4"/>
          </p:cNvCxnSpPr>
          <p:nvPr/>
        </p:nvCxnSpPr>
        <p:spPr>
          <a:xfrm flipV="1">
            <a:off x="1980066" y="5181635"/>
            <a:ext cx="44" cy="4466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436105" y="3749614"/>
            <a:ext cx="3071931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0070C0"/>
                </a:solidFill>
              </a:rPr>
              <a:t>RT or LUT </a:t>
            </a:r>
            <a:r>
              <a:rPr lang="en-US" altLang="ja-JP" sz="1600" dirty="0">
                <a:solidFill>
                  <a:srgbClr val="0070C0"/>
                </a:solidFill>
              </a:rPr>
              <a:t>by RT with RSR</a:t>
            </a:r>
            <a:endParaRPr lang="ja-JP" altLang="en-US" sz="1600" dirty="0">
              <a:solidFill>
                <a:srgbClr val="0070C0"/>
              </a:solidFill>
            </a:endParaRPr>
          </a:p>
          <a:p>
            <a:pPr algn="ctr"/>
            <a:r>
              <a:rPr lang="en-US" altLang="ja-JP" sz="1600" i="1" dirty="0" smtClean="0">
                <a:sym typeface="Symbol"/>
              </a:rPr>
              <a:t></a:t>
            </a:r>
            <a:r>
              <a:rPr lang="en-US" altLang="ja-JP" sz="1600" i="1" baseline="-25000" dirty="0" smtClean="0">
                <a:sym typeface="Symbol"/>
              </a:rPr>
              <a:t>r</a:t>
            </a:r>
            <a:r>
              <a:rPr lang="en-US" altLang="ja-JP" sz="1600" i="1" dirty="0">
                <a:sym typeface="Symbol"/>
              </a:rPr>
              <a:t>,</a:t>
            </a:r>
            <a:r>
              <a:rPr lang="en-US" altLang="ja-JP" sz="1600" i="1" dirty="0" smtClean="0">
                <a:sym typeface="Symbol"/>
              </a:rPr>
              <a:t> </a:t>
            </a:r>
            <a:r>
              <a:rPr lang="en-US" altLang="ja-JP" sz="1600" i="1" baseline="-25000" dirty="0" smtClean="0">
                <a:sym typeface="Symbol"/>
              </a:rPr>
              <a:t>g</a:t>
            </a:r>
            <a:r>
              <a:rPr lang="en-US" altLang="ja-JP" sz="1600" i="1" dirty="0" smtClean="0">
                <a:sym typeface="Symbol"/>
              </a:rPr>
              <a:t> , </a:t>
            </a:r>
            <a:r>
              <a:rPr lang="en-US" altLang="ja-JP" sz="1600" i="1" baseline="-25000" dirty="0" smtClean="0">
                <a:sym typeface="Symbol"/>
              </a:rPr>
              <a:t>a</a:t>
            </a:r>
            <a:r>
              <a:rPr lang="en-US" altLang="ja-JP" sz="1600" i="1" dirty="0" smtClean="0">
                <a:sym typeface="Symbol"/>
              </a:rPr>
              <a:t>(, Model)</a:t>
            </a:r>
            <a:r>
              <a:rPr lang="en-US" altLang="ja-JP" sz="1600" i="1" dirty="0" smtClean="0"/>
              <a:t>, t</a:t>
            </a:r>
            <a:r>
              <a:rPr lang="en-US" altLang="ja-JP" sz="1600" i="1" baseline="-25000" dirty="0" smtClean="0"/>
              <a:t>g</a:t>
            </a:r>
            <a:r>
              <a:rPr lang="en-US" altLang="ja-JP" sz="1600" i="1" dirty="0" smtClean="0"/>
              <a:t>, t</a:t>
            </a:r>
            <a:r>
              <a:rPr lang="en-US" altLang="ja-JP" sz="1600" i="1" baseline="-25000" dirty="0" smtClean="0"/>
              <a:t>0</a:t>
            </a:r>
            <a:r>
              <a:rPr lang="en-US" altLang="ja-JP" sz="1600" i="1" dirty="0" smtClean="0"/>
              <a:t>, t</a:t>
            </a:r>
            <a:r>
              <a:rPr lang="en-US" altLang="ja-JP" sz="1600" i="1" baseline="-25000" dirty="0" smtClean="0"/>
              <a:t>1</a:t>
            </a:r>
            <a:r>
              <a:rPr lang="en-US" altLang="ja-JP" sz="1600" i="1" dirty="0" smtClean="0"/>
              <a:t>, T</a:t>
            </a:r>
            <a:r>
              <a:rPr lang="en-US" altLang="ja-JP" sz="1600" i="1" baseline="-25000" dirty="0" smtClean="0"/>
              <a:t>0</a:t>
            </a:r>
            <a:r>
              <a:rPr lang="en-US" altLang="ja-JP" sz="1600" i="1" dirty="0" smtClean="0"/>
              <a:t>, T</a:t>
            </a:r>
            <a:r>
              <a:rPr lang="en-US" altLang="ja-JP" sz="1600" i="1" baseline="-25000" dirty="0" smtClean="0"/>
              <a:t>1</a:t>
            </a:r>
            <a:r>
              <a:rPr lang="en-US" altLang="ja-JP" sz="1600" i="1" dirty="0" smtClean="0"/>
              <a:t>, S</a:t>
            </a:r>
            <a:r>
              <a:rPr lang="en-US" altLang="ja-JP" sz="1600" i="1" baseline="-25000" dirty="0" smtClean="0"/>
              <a:t>a</a:t>
            </a:r>
            <a:endParaRPr lang="ja-JP" altLang="en-US" sz="1600" dirty="0"/>
          </a:p>
        </p:txBody>
      </p:sp>
      <p:sp>
        <p:nvSpPr>
          <p:cNvPr id="12" name="正方形/長方形 11"/>
          <p:cNvSpPr/>
          <p:nvPr/>
        </p:nvSpPr>
        <p:spPr>
          <a:xfrm>
            <a:off x="442414" y="2803117"/>
            <a:ext cx="3832781" cy="338554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ja-JP" sz="1600" dirty="0" smtClean="0">
                <a:sym typeface="Symbol"/>
              </a:rPr>
              <a:t>In-situ aerosol </a:t>
            </a:r>
            <a:r>
              <a:rPr kumimoji="0" lang="en-US" altLang="ja-JP" sz="1600" smtClean="0">
                <a:sym typeface="Symbol"/>
              </a:rPr>
              <a:t>or reference sensor/band </a:t>
            </a:r>
            <a:r>
              <a:rPr kumimoji="0" lang="en-US" altLang="ja-JP" sz="1600" i="1" dirty="0" smtClean="0">
                <a:solidFill>
                  <a:srgbClr val="9933FF"/>
                </a:solidFill>
                <a:sym typeface="Symbol"/>
              </a:rPr>
              <a:t></a:t>
            </a:r>
            <a:r>
              <a:rPr kumimoji="0" lang="en-US" altLang="ja-JP" sz="1600" i="1" baseline="-25000" dirty="0">
                <a:solidFill>
                  <a:srgbClr val="9933FF"/>
                </a:solidFill>
              </a:rPr>
              <a:t>TOA</a:t>
            </a:r>
            <a:endParaRPr lang="ja-JP" altLang="en-US" sz="1600" dirty="0"/>
          </a:p>
        </p:txBody>
      </p:sp>
      <p:cxnSp>
        <p:nvCxnSpPr>
          <p:cNvPr id="13" name="直線矢印コネクタ 23"/>
          <p:cNvCxnSpPr>
            <a:stCxn id="40" idx="4"/>
            <a:endCxn id="10" idx="0"/>
          </p:cNvCxnSpPr>
          <p:nvPr/>
        </p:nvCxnSpPr>
        <p:spPr>
          <a:xfrm rot="5400000">
            <a:off x="1667854" y="3443627"/>
            <a:ext cx="610204" cy="177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3608467" y="5285275"/>
            <a:ext cx="1399935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FF0000"/>
                </a:solidFill>
                <a:sym typeface="Symbol"/>
              </a:rPr>
              <a:t>Simulated </a:t>
            </a:r>
            <a:r>
              <a:rPr kumimoji="0" lang="en-US" altLang="ja-JP" sz="1600" i="1" dirty="0" smtClean="0">
                <a:solidFill>
                  <a:srgbClr val="FF0000"/>
                </a:solidFill>
                <a:sym typeface="Symbol"/>
              </a:rPr>
              <a:t></a:t>
            </a:r>
            <a:r>
              <a:rPr kumimoji="0" lang="en-US" altLang="ja-JP" sz="1600" i="1" baseline="-25000" dirty="0">
                <a:solidFill>
                  <a:srgbClr val="FF0000"/>
                </a:solidFill>
              </a:rPr>
              <a:t>TOA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cxnSp>
        <p:nvCxnSpPr>
          <p:cNvPr id="15" name="直線矢印コネクタ 14"/>
          <p:cNvCxnSpPr>
            <a:stCxn id="10" idx="2"/>
            <a:endCxn id="91" idx="0"/>
          </p:cNvCxnSpPr>
          <p:nvPr/>
        </p:nvCxnSpPr>
        <p:spPr>
          <a:xfrm>
            <a:off x="1972071" y="4334389"/>
            <a:ext cx="2789" cy="2461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2123116" y="3287386"/>
            <a:ext cx="2557944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Ancillary (Pres, O</a:t>
            </a:r>
            <a:r>
              <a:rPr lang="en-US" altLang="ja-JP" sz="1600" baseline="-25000" dirty="0" smtClean="0"/>
              <a:t>3</a:t>
            </a:r>
            <a:r>
              <a:rPr lang="en-US" altLang="ja-JP" sz="1600" dirty="0" smtClean="0"/>
              <a:t>, H</a:t>
            </a:r>
            <a:r>
              <a:rPr lang="en-US" altLang="ja-JP" sz="1600" baseline="-25000" dirty="0" smtClean="0"/>
              <a:t>2</a:t>
            </a:r>
            <a:r>
              <a:rPr lang="en-US" altLang="ja-JP" sz="1600" dirty="0" smtClean="0"/>
              <a:t>O, WS)</a:t>
            </a:r>
            <a:endParaRPr lang="ja-JP" altLang="en-US" sz="1600" dirty="0"/>
          </a:p>
        </p:txBody>
      </p:sp>
      <p:cxnSp>
        <p:nvCxnSpPr>
          <p:cNvPr id="18" name="直線矢印コネクタ 55"/>
          <p:cNvCxnSpPr>
            <a:stCxn id="17" idx="1"/>
            <a:endCxn id="10" idx="0"/>
          </p:cNvCxnSpPr>
          <p:nvPr/>
        </p:nvCxnSpPr>
        <p:spPr>
          <a:xfrm rot="10800000" flipV="1">
            <a:off x="1972072" y="3456662"/>
            <a:ext cx="151045" cy="292951"/>
          </a:xfrm>
          <a:prstGeom prst="bentConnector2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3783094" y="5935022"/>
            <a:ext cx="1067600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smtClean="0"/>
              <a:t>SGLI </a:t>
            </a:r>
            <a:r>
              <a:rPr kumimoji="0" lang="en-US" altLang="ja-JP" sz="1600" i="1" dirty="0">
                <a:solidFill>
                  <a:srgbClr val="9933FF"/>
                </a:solidFill>
                <a:sym typeface="Symbol"/>
              </a:rPr>
              <a:t></a:t>
            </a:r>
            <a:r>
              <a:rPr kumimoji="0" lang="en-US" altLang="ja-JP" sz="1600" i="1" baseline="-25000" dirty="0" smtClean="0">
                <a:solidFill>
                  <a:srgbClr val="9933FF"/>
                </a:solidFill>
              </a:rPr>
              <a:t>TOA</a:t>
            </a:r>
            <a:endParaRPr lang="ja-JP" altLang="en-US" sz="1600" dirty="0"/>
          </a:p>
        </p:txBody>
      </p:sp>
      <p:cxnSp>
        <p:nvCxnSpPr>
          <p:cNvPr id="20" name="直線矢印コネクタ 19"/>
          <p:cNvCxnSpPr>
            <a:stCxn id="19" idx="0"/>
            <a:endCxn id="14" idx="2"/>
          </p:cNvCxnSpPr>
          <p:nvPr/>
        </p:nvCxnSpPr>
        <p:spPr>
          <a:xfrm flipH="1" flipV="1">
            <a:off x="4308435" y="5623829"/>
            <a:ext cx="8459" cy="311193"/>
          </a:xfrm>
          <a:prstGeom prst="straightConnector1">
            <a:avLst/>
          </a:prstGeom>
          <a:ln w="38100">
            <a:solidFill>
              <a:srgbClr val="00B050">
                <a:alpha val="69804"/>
              </a:srgb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27" idx="3"/>
            <a:endCxn id="14" idx="0"/>
          </p:cNvCxnSpPr>
          <p:nvPr/>
        </p:nvCxnSpPr>
        <p:spPr>
          <a:xfrm>
            <a:off x="4214073" y="4875953"/>
            <a:ext cx="94362" cy="409322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グループ化 22"/>
          <p:cNvGrpSpPr/>
          <p:nvPr/>
        </p:nvGrpSpPr>
        <p:grpSpPr>
          <a:xfrm>
            <a:off x="433181" y="4580556"/>
            <a:ext cx="3780892" cy="590794"/>
            <a:chOff x="197515" y="3290001"/>
            <a:chExt cx="3780892" cy="590794"/>
          </a:xfrm>
        </p:grpSpPr>
        <p:sp>
          <p:nvSpPr>
            <p:cNvPr id="24" name="Rectangle 81"/>
            <p:cNvSpPr>
              <a:spLocks noChangeArrowheads="1"/>
            </p:cNvSpPr>
            <p:nvPr/>
          </p:nvSpPr>
          <p:spPr bwMode="auto">
            <a:xfrm>
              <a:off x="232087" y="3429000"/>
              <a:ext cx="2464063" cy="318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179388" indent="-179388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ja-JP" sz="1600" i="1" dirty="0">
                  <a:solidFill>
                    <a:srgbClr val="9933FF"/>
                  </a:solidFill>
                  <a:latin typeface="+mn-lt"/>
                  <a:sym typeface="Symbol"/>
                </a:rPr>
                <a:t></a:t>
              </a:r>
              <a:r>
                <a:rPr kumimoji="0" lang="en-US" altLang="ja-JP" sz="1600" i="1" baseline="-25000" dirty="0" smtClean="0">
                  <a:solidFill>
                    <a:srgbClr val="9933FF"/>
                  </a:solidFill>
                  <a:latin typeface="+mn-lt"/>
                </a:rPr>
                <a:t>TOA</a:t>
              </a:r>
              <a:r>
                <a:rPr kumimoji="0" lang="en-US" altLang="ja-JP" sz="1600" i="1" dirty="0" smtClean="0">
                  <a:latin typeface="+mn-lt"/>
                </a:rPr>
                <a:t> /t</a:t>
              </a:r>
              <a:r>
                <a:rPr kumimoji="0" lang="en-US" altLang="ja-JP" sz="1600" i="1" baseline="-25000" dirty="0" smtClean="0">
                  <a:latin typeface="+mn-lt"/>
                </a:rPr>
                <a:t>g</a:t>
              </a:r>
              <a:r>
                <a:rPr kumimoji="0" lang="en-US" altLang="ja-JP" sz="1600" i="1" dirty="0" smtClean="0">
                  <a:latin typeface="+mn-lt"/>
                </a:rPr>
                <a:t> </a:t>
              </a:r>
              <a:r>
                <a:rPr kumimoji="0" lang="en-US" altLang="ja-JP" sz="1600" i="1" dirty="0" smtClean="0">
                  <a:latin typeface="+mn-lt"/>
                  <a:sym typeface="Symbol"/>
                </a:rPr>
                <a:t></a:t>
              </a:r>
              <a:r>
                <a:rPr kumimoji="0" lang="en-US" altLang="ja-JP" sz="1600" i="1" dirty="0" smtClean="0">
                  <a:latin typeface="+mn-lt"/>
                </a:rPr>
                <a:t>  </a:t>
              </a:r>
              <a:r>
                <a:rPr kumimoji="0" lang="en-US" altLang="ja-JP" sz="1600" i="1" dirty="0" smtClean="0">
                  <a:sym typeface="Symbol"/>
                </a:rPr>
                <a:t></a:t>
              </a:r>
              <a:r>
                <a:rPr kumimoji="0" lang="en-US" altLang="ja-JP" sz="1600" i="1" baseline="-25000" dirty="0" smtClean="0">
                  <a:latin typeface="+mn-lt"/>
                </a:rPr>
                <a:t>r</a:t>
              </a:r>
              <a:r>
                <a:rPr kumimoji="0" lang="en-US" altLang="ja-JP" sz="1600" i="1" dirty="0" smtClean="0">
                  <a:latin typeface="+mn-lt"/>
                </a:rPr>
                <a:t> </a:t>
              </a:r>
              <a:r>
                <a:rPr kumimoji="0" lang="en-US" altLang="ja-JP" sz="1600" i="1" dirty="0"/>
                <a:t>+ </a:t>
              </a:r>
              <a:r>
                <a:rPr kumimoji="0" lang="en-US" altLang="ja-JP" sz="1600" i="1" dirty="0">
                  <a:solidFill>
                    <a:srgbClr val="0070C0"/>
                  </a:solidFill>
                </a:rPr>
                <a:t>t</a:t>
              </a:r>
              <a:r>
                <a:rPr kumimoji="0" lang="en-US" altLang="ja-JP" sz="1600" i="1" baseline="-25000" dirty="0">
                  <a:solidFill>
                    <a:srgbClr val="0070C0"/>
                  </a:solidFill>
                </a:rPr>
                <a:t>0</a:t>
              </a:r>
              <a:r>
                <a:rPr kumimoji="0" lang="en-US" altLang="ja-JP" sz="1600" i="1" dirty="0">
                  <a:solidFill>
                    <a:srgbClr val="0070C0"/>
                  </a:solidFill>
                </a:rPr>
                <a:t>t</a:t>
              </a:r>
              <a:r>
                <a:rPr kumimoji="0" lang="en-US" altLang="ja-JP" sz="1600" i="1" baseline="-25000" dirty="0">
                  <a:solidFill>
                    <a:srgbClr val="0070C0"/>
                  </a:solidFill>
                </a:rPr>
                <a:t>1</a:t>
              </a:r>
              <a:r>
                <a:rPr kumimoji="0" lang="en-US" altLang="ja-JP" sz="1600" i="1" dirty="0">
                  <a:solidFill>
                    <a:srgbClr val="0070C0"/>
                  </a:solidFill>
                </a:rPr>
                <a:t> </a:t>
              </a:r>
              <a:r>
                <a:rPr kumimoji="0" lang="en-US" altLang="ja-JP" sz="1600" i="1" dirty="0">
                  <a:solidFill>
                    <a:srgbClr val="0070C0"/>
                  </a:solidFill>
                  <a:sym typeface="Symbol"/>
                </a:rPr>
                <a:t></a:t>
              </a:r>
              <a:r>
                <a:rPr kumimoji="0" lang="en-US" altLang="ja-JP" sz="1600" i="1" baseline="-25000" dirty="0">
                  <a:solidFill>
                    <a:srgbClr val="0066FF"/>
                  </a:solidFill>
                </a:rPr>
                <a:t>g</a:t>
              </a:r>
              <a:r>
                <a:rPr kumimoji="0" lang="ja-JP" altLang="en-US" sz="1600" i="1" dirty="0">
                  <a:solidFill>
                    <a:srgbClr val="0066FF"/>
                  </a:solidFill>
                </a:rPr>
                <a:t> </a:t>
              </a:r>
              <a:r>
                <a:rPr kumimoji="0" lang="en-US" altLang="ja-JP" sz="1600" i="1" dirty="0" smtClean="0">
                  <a:latin typeface="+mn-lt"/>
                </a:rPr>
                <a:t>+ </a:t>
              </a:r>
              <a:r>
                <a:rPr kumimoji="0" lang="en-US" altLang="ja-JP" sz="1600" i="1" dirty="0">
                  <a:solidFill>
                    <a:srgbClr val="0070C0"/>
                  </a:solidFill>
                  <a:sym typeface="Symbol"/>
                </a:rPr>
                <a:t></a:t>
              </a:r>
              <a:r>
                <a:rPr kumimoji="0" lang="en-US" altLang="ja-JP" sz="1600" i="1" baseline="-25000" dirty="0" smtClean="0">
                  <a:solidFill>
                    <a:srgbClr val="0066FF"/>
                  </a:solidFill>
                </a:rPr>
                <a:t>a</a:t>
              </a:r>
              <a:r>
                <a:rPr kumimoji="0" lang="en-US" altLang="ja-JP" sz="1600" i="1" dirty="0" smtClean="0"/>
                <a:t> +</a:t>
              </a:r>
              <a:endParaRPr lang="en-US" altLang="ja-JP" sz="1600" i="1" dirty="0">
                <a:sym typeface="Symbol" pitchFamily="18" charset="2"/>
              </a:endParaRPr>
            </a:p>
          </p:txBody>
        </p:sp>
        <p:sp>
          <p:nvSpPr>
            <p:cNvPr id="25" name="Rectangle 81"/>
            <p:cNvSpPr>
              <a:spLocks noChangeArrowheads="1"/>
            </p:cNvSpPr>
            <p:nvPr/>
          </p:nvSpPr>
          <p:spPr bwMode="auto">
            <a:xfrm>
              <a:off x="2751913" y="3290001"/>
              <a:ext cx="1048932" cy="590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179388" indent="-179388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>
                <a:spcBef>
                  <a:spcPts val="200"/>
                </a:spcBef>
              </a:pPr>
              <a:r>
                <a:rPr kumimoji="0" lang="en-US" altLang="ja-JP" sz="1600" i="1" dirty="0" smtClean="0">
                  <a:solidFill>
                    <a:srgbClr val="0066FF"/>
                  </a:solidFill>
                  <a:latin typeface="+mn-lt"/>
                </a:rPr>
                <a:t>T</a:t>
              </a:r>
              <a:r>
                <a:rPr kumimoji="0" lang="en-US" altLang="ja-JP" sz="1600" i="1" baseline="-25000" dirty="0" smtClean="0">
                  <a:solidFill>
                    <a:srgbClr val="0066FF"/>
                  </a:solidFill>
                  <a:latin typeface="+mn-lt"/>
                </a:rPr>
                <a:t>0</a:t>
              </a:r>
              <a:r>
                <a:rPr kumimoji="0" lang="en-US" altLang="ja-JP" sz="1600" i="1" dirty="0" smtClean="0">
                  <a:solidFill>
                    <a:srgbClr val="0066FF"/>
                  </a:solidFill>
                  <a:latin typeface="+mn-lt"/>
                </a:rPr>
                <a:t>T</a:t>
              </a:r>
              <a:r>
                <a:rPr kumimoji="0" lang="en-US" altLang="ja-JP" sz="1600" i="1" baseline="-25000" dirty="0" smtClean="0">
                  <a:solidFill>
                    <a:srgbClr val="0066FF"/>
                  </a:solidFill>
                  <a:latin typeface="+mn-lt"/>
                  <a:sym typeface="Symbol" pitchFamily="18" charset="2"/>
                </a:rPr>
                <a:t>1</a:t>
              </a:r>
              <a:r>
                <a:rPr kumimoji="0" lang="en-US" altLang="ja-JP" sz="1600" i="1" dirty="0" smtClean="0">
                  <a:solidFill>
                    <a:srgbClr val="008000"/>
                  </a:solidFill>
                  <a:latin typeface="+mn-lt"/>
                  <a:sym typeface="Symbol" pitchFamily="18" charset="2"/>
                </a:rPr>
                <a:t> </a:t>
              </a:r>
              <a:r>
                <a:rPr kumimoji="0" lang="en-US" altLang="ja-JP" sz="1600" i="1">
                  <a:latin typeface="+mn-lt"/>
                  <a:sym typeface="Symbol" pitchFamily="18" charset="2"/>
                </a:rPr>
                <a:t></a:t>
              </a:r>
              <a:r>
                <a:rPr kumimoji="0" lang="ja-JP" altLang="en-US" sz="1600" i="1">
                  <a:latin typeface="+mn-lt"/>
                  <a:sym typeface="Symbol" pitchFamily="18" charset="2"/>
                </a:rPr>
                <a:t> </a:t>
              </a:r>
              <a:r>
                <a:rPr kumimoji="0" lang="en-US" altLang="ja-JP" sz="1600" i="1" smtClean="0">
                  <a:solidFill>
                    <a:srgbClr val="00B050"/>
                  </a:solidFill>
                  <a:sym typeface="Symbol"/>
                </a:rPr>
                <a:t></a:t>
              </a:r>
              <a:r>
                <a:rPr kumimoji="0" lang="en-US" altLang="ja-JP" sz="1600" i="1" baseline="-25000" dirty="0">
                  <a:solidFill>
                    <a:srgbClr val="00B050"/>
                  </a:solidFill>
                  <a:latin typeface="+mn-lt"/>
                  <a:sym typeface="Symbol" pitchFamily="18" charset="2"/>
                </a:rPr>
                <a:t>s</a:t>
              </a:r>
              <a:r>
                <a:rPr kumimoji="0" lang="en-US" altLang="ja-JP" sz="1600" i="1" baseline="30000" smtClean="0">
                  <a:solidFill>
                    <a:srgbClr val="00B050"/>
                  </a:solidFill>
                  <a:latin typeface="+mn-lt"/>
                  <a:sym typeface="Symbol" pitchFamily="18" charset="2"/>
                </a:rPr>
                <a:t>BRF</a:t>
              </a:r>
              <a:endParaRPr kumimoji="0" lang="en-US" altLang="ja-JP" sz="1600" i="1" baseline="-25000" dirty="0">
                <a:solidFill>
                  <a:srgbClr val="00B050"/>
                </a:solidFill>
                <a:latin typeface="+mn-lt"/>
                <a:sym typeface="Symbol" pitchFamily="18" charset="2"/>
              </a:endParaRPr>
            </a:p>
            <a:p>
              <a:pPr algn="ctr">
                <a:spcBef>
                  <a:spcPts val="200"/>
                </a:spcBef>
              </a:pPr>
              <a:r>
                <a:rPr kumimoji="0" lang="en-US" altLang="ja-JP" sz="1600" i="1" dirty="0">
                  <a:latin typeface="+mn-lt"/>
                  <a:sym typeface="Symbol" pitchFamily="18" charset="2"/>
                </a:rPr>
                <a:t>1  </a:t>
              </a:r>
              <a:r>
                <a:rPr kumimoji="0" lang="en-US" altLang="ja-JP" sz="1600" i="1" dirty="0">
                  <a:solidFill>
                    <a:srgbClr val="0066FF"/>
                  </a:solidFill>
                  <a:latin typeface="+mn-lt"/>
                  <a:sym typeface="Symbol" pitchFamily="18" charset="2"/>
                </a:rPr>
                <a:t>S</a:t>
              </a:r>
              <a:r>
                <a:rPr kumimoji="0" lang="en-US" altLang="ja-JP" sz="1600" i="1" baseline="-25000" dirty="0">
                  <a:solidFill>
                    <a:srgbClr val="0066FF"/>
                  </a:solidFill>
                  <a:latin typeface="+mn-lt"/>
                  <a:sym typeface="Symbol" pitchFamily="18" charset="2"/>
                </a:rPr>
                <a:t>a</a:t>
              </a:r>
              <a:r>
                <a:rPr kumimoji="0" lang="en-US" altLang="ja-JP" sz="1600" i="1" dirty="0">
                  <a:latin typeface="+mn-lt"/>
                  <a:sym typeface="Symbol" pitchFamily="18" charset="2"/>
                </a:rPr>
                <a:t>  </a:t>
              </a:r>
              <a:r>
                <a:rPr kumimoji="0" lang="en-US" altLang="ja-JP" sz="1600" i="1" dirty="0" smtClean="0">
                  <a:solidFill>
                    <a:srgbClr val="00B050"/>
                  </a:solidFill>
                  <a:sym typeface="Symbol"/>
                </a:rPr>
                <a:t></a:t>
              </a:r>
              <a:r>
                <a:rPr kumimoji="0" lang="en-US" altLang="ja-JP" sz="1600" i="1" baseline="-25000" dirty="0" smtClean="0">
                  <a:solidFill>
                    <a:srgbClr val="00B050"/>
                  </a:solidFill>
                  <a:latin typeface="+mn-lt"/>
                  <a:sym typeface="Symbol" pitchFamily="18" charset="2"/>
                </a:rPr>
                <a:t>s</a:t>
              </a:r>
              <a:endParaRPr lang="en-US" altLang="ja-JP" sz="1600" i="1" baseline="-25000" dirty="0">
                <a:solidFill>
                  <a:srgbClr val="00B050"/>
                </a:solidFill>
                <a:latin typeface="+mn-lt"/>
                <a:sym typeface="Symbol" pitchFamily="18" charset="2"/>
              </a:endParaRPr>
            </a:p>
          </p:txBody>
        </p:sp>
        <p:cxnSp>
          <p:nvCxnSpPr>
            <p:cNvPr id="26" name="直線コネクタ 25"/>
            <p:cNvCxnSpPr/>
            <p:nvPr/>
          </p:nvCxnSpPr>
          <p:spPr bwMode="auto">
            <a:xfrm>
              <a:off x="2705570" y="3600019"/>
              <a:ext cx="115212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正方形/長方形 26"/>
            <p:cNvSpPr/>
            <p:nvPr/>
          </p:nvSpPr>
          <p:spPr>
            <a:xfrm>
              <a:off x="197515" y="3290001"/>
              <a:ext cx="3780892" cy="59079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dirty="0"/>
            </a:p>
          </p:txBody>
        </p:sp>
      </p:grpSp>
      <p:sp>
        <p:nvSpPr>
          <p:cNvPr id="91" name="円/楕円 90"/>
          <p:cNvSpPr/>
          <p:nvPr/>
        </p:nvSpPr>
        <p:spPr>
          <a:xfrm>
            <a:off x="1927093" y="4580556"/>
            <a:ext cx="95534" cy="7762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8" name="正方形/長方形 107"/>
          <p:cNvSpPr/>
          <p:nvPr/>
        </p:nvSpPr>
        <p:spPr>
          <a:xfrm>
            <a:off x="6396546" y="3635910"/>
            <a:ext cx="1415772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FF0000"/>
                </a:solidFill>
                <a:sym typeface="Symbol"/>
              </a:rPr>
              <a:t>Corrected </a:t>
            </a:r>
            <a:r>
              <a:rPr kumimoji="0" lang="en-US" altLang="ja-JP" sz="1600" i="1" dirty="0" smtClean="0">
                <a:solidFill>
                  <a:srgbClr val="FF0000"/>
                </a:solidFill>
                <a:sym typeface="Symbol"/>
              </a:rPr>
              <a:t></a:t>
            </a:r>
            <a:r>
              <a:rPr kumimoji="0" lang="en-US" altLang="ja-JP" sz="1600" i="1" baseline="-25000" dirty="0">
                <a:solidFill>
                  <a:srgbClr val="FF0000"/>
                </a:solidFill>
              </a:rPr>
              <a:t>TOA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6570631" y="2829383"/>
            <a:ext cx="1067600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smtClean="0"/>
              <a:t>SGLI </a:t>
            </a:r>
            <a:r>
              <a:rPr kumimoji="0" lang="en-US" altLang="ja-JP" sz="1600" i="1" dirty="0">
                <a:solidFill>
                  <a:srgbClr val="9933FF"/>
                </a:solidFill>
                <a:sym typeface="Symbol"/>
              </a:rPr>
              <a:t></a:t>
            </a:r>
            <a:r>
              <a:rPr kumimoji="0" lang="en-US" altLang="ja-JP" sz="1600" i="1" baseline="-25000" dirty="0" smtClean="0">
                <a:solidFill>
                  <a:srgbClr val="9933FF"/>
                </a:solidFill>
              </a:rPr>
              <a:t>TOA</a:t>
            </a:r>
            <a:endParaRPr lang="ja-JP" altLang="en-US" sz="1600" dirty="0"/>
          </a:p>
        </p:txBody>
      </p:sp>
      <p:cxnSp>
        <p:nvCxnSpPr>
          <p:cNvPr id="110" name="直線矢印コネクタ 109"/>
          <p:cNvCxnSpPr>
            <a:stCxn id="109" idx="2"/>
            <a:endCxn id="108" idx="0"/>
          </p:cNvCxnSpPr>
          <p:nvPr/>
        </p:nvCxnSpPr>
        <p:spPr>
          <a:xfrm>
            <a:off x="7104431" y="3167937"/>
            <a:ext cx="1" cy="467973"/>
          </a:xfrm>
          <a:prstGeom prst="straightConnector1">
            <a:avLst/>
          </a:prstGeom>
          <a:ln w="38100">
            <a:solidFill>
              <a:srgbClr val="0070C0">
                <a:alpha val="69804"/>
              </a:srgb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正方形/長方形 113"/>
          <p:cNvSpPr/>
          <p:nvPr/>
        </p:nvSpPr>
        <p:spPr>
          <a:xfrm>
            <a:off x="6227365" y="4281924"/>
            <a:ext cx="1754135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0070C0"/>
                </a:solidFill>
              </a:rPr>
              <a:t>Inversion algorithm</a:t>
            </a:r>
            <a:endParaRPr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115" name="正方形/長方形 114"/>
          <p:cNvSpPr/>
          <p:nvPr/>
        </p:nvSpPr>
        <p:spPr>
          <a:xfrm>
            <a:off x="6693904" y="4887832"/>
            <a:ext cx="821059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smtClean="0"/>
              <a:t>Product</a:t>
            </a:r>
            <a:endParaRPr lang="ja-JP" altLang="en-US" sz="1600" dirty="0"/>
          </a:p>
        </p:txBody>
      </p:sp>
      <p:sp>
        <p:nvSpPr>
          <p:cNvPr id="116" name="正方形/長方形 115"/>
          <p:cNvSpPr/>
          <p:nvPr/>
        </p:nvSpPr>
        <p:spPr>
          <a:xfrm>
            <a:off x="5708359" y="5697565"/>
            <a:ext cx="2794356" cy="338554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ja-JP" sz="1600" dirty="0" smtClean="0">
                <a:sym typeface="Symbol"/>
              </a:rPr>
              <a:t>In-situ or other satellite product</a:t>
            </a:r>
            <a:endParaRPr lang="ja-JP" altLang="en-US" sz="1600" dirty="0"/>
          </a:p>
        </p:txBody>
      </p:sp>
      <p:cxnSp>
        <p:nvCxnSpPr>
          <p:cNvPr id="117" name="直線矢印コネクタ 116"/>
          <p:cNvCxnSpPr>
            <a:stCxn id="116" idx="0"/>
            <a:endCxn id="115" idx="2"/>
          </p:cNvCxnSpPr>
          <p:nvPr/>
        </p:nvCxnSpPr>
        <p:spPr>
          <a:xfrm flipH="1" flipV="1">
            <a:off x="7104434" y="5226386"/>
            <a:ext cx="1103" cy="471179"/>
          </a:xfrm>
          <a:prstGeom prst="straightConnector1">
            <a:avLst/>
          </a:prstGeom>
          <a:ln w="38100">
            <a:solidFill>
              <a:srgbClr val="00B050">
                <a:alpha val="69804"/>
              </a:srgb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矢印コネクタ 119"/>
          <p:cNvCxnSpPr>
            <a:stCxn id="108" idx="2"/>
            <a:endCxn id="114" idx="0"/>
          </p:cNvCxnSpPr>
          <p:nvPr/>
        </p:nvCxnSpPr>
        <p:spPr>
          <a:xfrm>
            <a:off x="7104432" y="3974464"/>
            <a:ext cx="1" cy="3074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矢印コネクタ 122"/>
          <p:cNvCxnSpPr>
            <a:stCxn id="114" idx="2"/>
            <a:endCxn id="115" idx="0"/>
          </p:cNvCxnSpPr>
          <p:nvPr/>
        </p:nvCxnSpPr>
        <p:spPr>
          <a:xfrm>
            <a:off x="7104433" y="4620478"/>
            <a:ext cx="1" cy="267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>
            <a:stCxn id="132" idx="2"/>
            <a:endCxn id="135" idx="2"/>
          </p:cNvCxnSpPr>
          <p:nvPr/>
        </p:nvCxnSpPr>
        <p:spPr>
          <a:xfrm rot="10800000">
            <a:off x="5894542" y="4618134"/>
            <a:ext cx="1191460" cy="84550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円/楕円 128"/>
          <p:cNvSpPr/>
          <p:nvPr/>
        </p:nvSpPr>
        <p:spPr>
          <a:xfrm>
            <a:off x="7099132" y="3343949"/>
            <a:ext cx="95534" cy="7762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2" name="円/楕円 131"/>
          <p:cNvSpPr/>
          <p:nvPr/>
        </p:nvSpPr>
        <p:spPr>
          <a:xfrm>
            <a:off x="7086002" y="5424824"/>
            <a:ext cx="95534" cy="7762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5" name="正方形/長方形 134"/>
          <p:cNvSpPr/>
          <p:nvPr/>
        </p:nvSpPr>
        <p:spPr>
          <a:xfrm>
            <a:off x="5696924" y="4279579"/>
            <a:ext cx="395236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FF0000"/>
                </a:solidFill>
              </a:rPr>
              <a:t>g</a:t>
            </a:r>
            <a:r>
              <a:rPr lang="en-US" altLang="ja-JP" sz="1600" baseline="-25000" dirty="0" smtClean="0">
                <a:solidFill>
                  <a:srgbClr val="FF0000"/>
                </a:solidFill>
              </a:rPr>
              <a:t>vc</a:t>
            </a:r>
            <a:endParaRPr lang="ja-JP" altLang="en-US" sz="1600" baseline="-25000" dirty="0">
              <a:solidFill>
                <a:srgbClr val="FF0000"/>
              </a:solidFill>
            </a:endParaRPr>
          </a:p>
        </p:txBody>
      </p:sp>
      <p:cxnSp>
        <p:nvCxnSpPr>
          <p:cNvPr id="137" name="直線矢印コネクタ 125"/>
          <p:cNvCxnSpPr>
            <a:stCxn id="135" idx="0"/>
            <a:endCxn id="129" idx="2"/>
          </p:cNvCxnSpPr>
          <p:nvPr/>
        </p:nvCxnSpPr>
        <p:spPr>
          <a:xfrm rot="5400000" flipH="1" flipV="1">
            <a:off x="6048428" y="3228875"/>
            <a:ext cx="896818" cy="120459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正方形/長方形 139"/>
          <p:cNvSpPr/>
          <p:nvPr/>
        </p:nvSpPr>
        <p:spPr>
          <a:xfrm>
            <a:off x="2009049" y="6127804"/>
            <a:ext cx="1286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(A) Forward</a:t>
            </a:r>
            <a:endParaRPr lang="ja-JP" altLang="en-US" dirty="0"/>
          </a:p>
        </p:txBody>
      </p:sp>
      <p:sp>
        <p:nvSpPr>
          <p:cNvPr id="141" name="正方形/長方形 140"/>
          <p:cNvSpPr/>
          <p:nvPr/>
        </p:nvSpPr>
        <p:spPr>
          <a:xfrm>
            <a:off x="6455654" y="6111328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(B) Iteration</a:t>
            </a:r>
            <a:endParaRPr lang="ja-JP" altLang="en-US" dirty="0"/>
          </a:p>
        </p:txBody>
      </p:sp>
      <p:sp>
        <p:nvSpPr>
          <p:cNvPr id="143" name="正方形/長方形 142"/>
          <p:cNvSpPr/>
          <p:nvPr/>
        </p:nvSpPr>
        <p:spPr>
          <a:xfrm>
            <a:off x="4287913" y="5543888"/>
            <a:ext cx="395236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FF0000"/>
                </a:solidFill>
              </a:rPr>
              <a:t>g</a:t>
            </a:r>
            <a:r>
              <a:rPr lang="en-US" altLang="ja-JP" sz="1600" baseline="-25000" dirty="0" smtClean="0">
                <a:solidFill>
                  <a:srgbClr val="FF0000"/>
                </a:solidFill>
              </a:rPr>
              <a:t>vc</a:t>
            </a:r>
            <a:endParaRPr lang="ja-JP" altLang="en-US" sz="1600" baseline="-25000" dirty="0">
              <a:solidFill>
                <a:srgbClr val="FF0000"/>
              </a:solidFill>
            </a:endParaRPr>
          </a:p>
        </p:txBody>
      </p:sp>
      <p:sp>
        <p:nvSpPr>
          <p:cNvPr id="144" name="円/楕円 143"/>
          <p:cNvSpPr/>
          <p:nvPr/>
        </p:nvSpPr>
        <p:spPr>
          <a:xfrm>
            <a:off x="1932343" y="5104012"/>
            <a:ext cx="95534" cy="7762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/楕円 39"/>
          <p:cNvSpPr/>
          <p:nvPr/>
        </p:nvSpPr>
        <p:spPr>
          <a:xfrm>
            <a:off x="1926074" y="3061787"/>
            <a:ext cx="95534" cy="7762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43485" y="6434407"/>
            <a:ext cx="2133600" cy="365125"/>
          </a:xfrm>
        </p:spPr>
        <p:txBody>
          <a:bodyPr/>
          <a:lstStyle/>
          <a:p>
            <a:pPr>
              <a:defRPr/>
            </a:pPr>
            <a:fld id="{19273EC9-FB1A-4DC7-BB9E-984688CDE03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1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72300" y="6603274"/>
            <a:ext cx="2133600" cy="180975"/>
          </a:xfrm>
        </p:spPr>
        <p:txBody>
          <a:bodyPr/>
          <a:lstStyle/>
          <a:p>
            <a:pPr>
              <a:defRPr/>
            </a:pPr>
            <a:fld id="{19273EC9-FB1A-4DC7-BB9E-984688CDE03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29408" y="135487"/>
            <a:ext cx="8235515" cy="523220"/>
          </a:xfrm>
          <a:prstGeom prst="rect">
            <a:avLst/>
          </a:prstGeom>
        </p:spPr>
        <p:txBody>
          <a:bodyPr wrap="none" lIns="36000" rIns="36000">
            <a:spAutoFit/>
          </a:bodyPr>
          <a:lstStyle/>
          <a:p>
            <a:pPr indent="-51435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/>
            </a:pPr>
            <a:r>
              <a:rPr lang="en-US" altLang="ja-JP" sz="2800" b="1" dirty="0" smtClean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</a:rPr>
              <a:t>4. </a:t>
            </a:r>
            <a:r>
              <a:rPr lang="en-US" altLang="ja-JP" sz="2800" b="1" smtClean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</a:rPr>
              <a:t>Vicarious/cross calibration: products and methods </a:t>
            </a:r>
            <a:endParaRPr lang="ja-JP" altLang="en-US" sz="2800" b="1" dirty="0">
              <a:ln w="900" cmpd="sng">
                <a:noFill/>
                <a:prstDash val="solid"/>
              </a:ln>
              <a:solidFill>
                <a:srgbClr val="0E7742"/>
              </a:solidFill>
              <a:effectLst>
                <a:innerShdw blurRad="101600" dist="76200" dir="5400000">
                  <a:srgbClr val="004D35">
                    <a:alpha val="72941"/>
                  </a:srgbClr>
                </a:innerShdw>
              </a:effectLst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882263"/>
              </p:ext>
            </p:extLst>
          </p:nvPr>
        </p:nvGraphicFramePr>
        <p:xfrm>
          <a:off x="361628" y="855522"/>
          <a:ext cx="8492580" cy="5694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672"/>
                <a:gridCol w="4548908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Target product</a:t>
                      </a:r>
                      <a:endParaRPr kumimoji="1" lang="ja-JP" altLang="en-US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Vicarious</a:t>
                      </a:r>
                      <a:r>
                        <a:rPr kumimoji="1" lang="en-US" altLang="ja-JP" baseline="0" dirty="0" smtClean="0"/>
                        <a:t> calibration m</a:t>
                      </a:r>
                      <a:r>
                        <a:rPr kumimoji="1" lang="en-US" altLang="ja-JP" dirty="0" smtClean="0"/>
                        <a:t>ethod</a:t>
                      </a:r>
                      <a:endParaRPr kumimoji="1" lang="ja-JP" altLang="en-US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1800" dirty="0" smtClean="0"/>
                        <a:t>Ocean color and aerosol</a:t>
                      </a:r>
                      <a:endParaRPr kumimoji="1" lang="ja-JP" altLang="en-US" dirty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 smtClean="0"/>
                        <a:t>(A &amp; B) MOBY and BOUSSOLE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 smtClean="0"/>
                        <a:t>(A &amp; B) Aeronet-OC (confirmation)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 smtClean="0"/>
                        <a:t>(A &amp; B) Rrs ship measurements (confirmation)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ja-JP" sz="1800" dirty="0" smtClean="0"/>
                        <a:t>Ocean color and aerosol</a:t>
                      </a:r>
                      <a:r>
                        <a:rPr kumimoji="1" lang="ja-JP" altLang="en-US" sz="1800" baseline="0" dirty="0" smtClean="0"/>
                        <a:t> </a:t>
                      </a:r>
                      <a:r>
                        <a:rPr kumimoji="1" lang="en-US" altLang="ja-JP" sz="1800" baseline="0" dirty="0" smtClean="0"/>
                        <a:t>(geometrical and FOV dependency)</a:t>
                      </a:r>
                      <a:endParaRPr kumimoji="1" lang="ja-JP" altLang="en-US" dirty="0" smtClean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 smtClean="0"/>
                        <a:t>(A) Other satellite Rrs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233"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dirty="0" smtClean="0"/>
                        <a:t>Sea surface temperature (SST)</a:t>
                      </a:r>
                      <a:endParaRPr kumimoji="1" lang="ja-JP" altLang="en-US" dirty="0" smtClean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UcParenBoth"/>
                        <a:tabLst/>
                        <a:defRPr/>
                      </a:pPr>
                      <a:r>
                        <a:rPr lang="en-US" altLang="ja-JP" sz="1800" dirty="0" smtClean="0"/>
                        <a:t>NOAA iQuam data base +RT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 smtClean="0"/>
                        <a:t>(A) AIRS,</a:t>
                      </a:r>
                      <a:r>
                        <a:rPr lang="en-US" altLang="ja-JP" sz="1800" baseline="0" dirty="0" smtClean="0"/>
                        <a:t> </a:t>
                      </a:r>
                      <a:r>
                        <a:rPr lang="en-US" altLang="ja-JP" sz="1800" dirty="0" smtClean="0"/>
                        <a:t>IASI</a:t>
                      </a:r>
                      <a:r>
                        <a:rPr lang="en-US" altLang="ja-JP" sz="1800" baseline="0" dirty="0" smtClean="0"/>
                        <a:t> + RT</a:t>
                      </a:r>
                      <a:endParaRPr lang="en-US" altLang="ja-JP" sz="1800" dirty="0" smtClean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7435"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ja-JP" sz="1800" dirty="0" smtClean="0"/>
                        <a:t>Land-Surface Temperature (LST) </a:t>
                      </a:r>
                      <a:endParaRPr kumimoji="1" lang="ja-JP" altLang="en-US" dirty="0" smtClean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 smtClean="0"/>
                        <a:t>(B) LST measurements (desert sits)  and iteration with LST algorithm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dirty="0" smtClean="0"/>
                        <a:t>Snow properties</a:t>
                      </a:r>
                      <a:endParaRPr kumimoji="1" lang="ja-JP" altLang="en-US" dirty="0" smtClean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 smtClean="0"/>
                        <a:t>(A) Snow in-situ albedo (by PIs) + RT</a:t>
                      </a:r>
                      <a:endParaRPr lang="ja-JP" altLang="ja-JP" sz="1800" dirty="0" smtClean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dirty="0" smtClean="0"/>
                        <a:t>Land vegetation products</a:t>
                      </a:r>
                      <a:endParaRPr kumimoji="1" lang="ja-JP" altLang="en-US" dirty="0" smtClean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 smtClean="0"/>
                        <a:t>(A</a:t>
                      </a:r>
                      <a:r>
                        <a:rPr lang="en-US" altLang="ja-JP" sz="1800" smtClean="0"/>
                        <a:t>) 500m-scale </a:t>
                      </a:r>
                      <a:r>
                        <a:rPr lang="en-US" altLang="ja-JP" sz="1800" dirty="0" smtClean="0"/>
                        <a:t>vegetation sites +RT</a:t>
                      </a:r>
                      <a:endParaRPr lang="ja-JP" altLang="ja-JP" sz="1800" dirty="0" smtClean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ja-JP" sz="1800" dirty="0" smtClean="0"/>
                        <a:t>Ocean color,</a:t>
                      </a:r>
                      <a:r>
                        <a:rPr lang="en-US" altLang="ja-JP" sz="1800" baseline="0" dirty="0" smtClean="0"/>
                        <a:t> </a:t>
                      </a:r>
                      <a:r>
                        <a:rPr lang="en-US" altLang="ja-JP" sz="1800" dirty="0" smtClean="0"/>
                        <a:t> aerosol,</a:t>
                      </a:r>
                      <a:r>
                        <a:rPr lang="en-US" altLang="ja-JP" sz="1800" baseline="0" dirty="0" smtClean="0"/>
                        <a:t> and cloud (inter band)</a:t>
                      </a:r>
                      <a:endParaRPr kumimoji="1" lang="ja-JP" altLang="en-US" dirty="0" smtClean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 smtClean="0"/>
                        <a:t>(A) Sunglint in the offshore (+ multi-angle)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ja-JP" sz="1800" dirty="0" smtClean="0"/>
                        <a:t>Ocean color and aerosol (Cross calibration, stability)</a:t>
                      </a:r>
                      <a:endParaRPr kumimoji="1" lang="ja-JP" altLang="en-US" dirty="0" smtClean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 smtClean="0"/>
                        <a:t>(A) Cross calibration over offshore ocean with Rayleigh scattering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2698"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dirty="0" smtClean="0"/>
                        <a:t>land,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snow, and cloud </a:t>
                      </a:r>
                      <a:r>
                        <a:rPr lang="en-US" altLang="ja-JP" sz="1800" dirty="0" smtClean="0"/>
                        <a:t>(Cross calibration, stability)</a:t>
                      </a:r>
                      <a:endParaRPr kumimoji="1" lang="ja-JP" altLang="en-US" dirty="0" smtClean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 smtClean="0"/>
                        <a:t>(A) Cross calibration over desert, snow sites, and high water</a:t>
                      </a:r>
                      <a:r>
                        <a:rPr lang="en-US" altLang="ja-JP" sz="1800" baseline="0" dirty="0" smtClean="0"/>
                        <a:t> cloud</a:t>
                      </a:r>
                      <a:endParaRPr lang="en-US" altLang="ja-JP" sz="1800" dirty="0" smtClean="0"/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1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prog\dsp_cvsites_v02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0"/>
          <a:stretch/>
        </p:blipFill>
        <p:spPr bwMode="auto">
          <a:xfrm>
            <a:off x="753528" y="638755"/>
            <a:ext cx="7656957" cy="459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813872" y="6522677"/>
            <a:ext cx="263213" cy="276999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fld id="{6A925284-6D43-4115-8923-89094293E7D3}" type="slidenum">
              <a:rPr lang="ja-JP" altLang="en-US">
                <a:latin typeface="Garamond" panose="02020404030301010803" pitchFamily="18" charset="0"/>
              </a:rPr>
              <a:pPr/>
              <a:t>16</a:t>
            </a:fld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3" name="正方形/長方形 3"/>
          <p:cNvSpPr>
            <a:spLocks noChangeArrowheads="1"/>
          </p:cNvSpPr>
          <p:nvPr/>
        </p:nvSpPr>
        <p:spPr bwMode="auto">
          <a:xfrm>
            <a:off x="774166" y="128265"/>
            <a:ext cx="82050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73050" indent="-174625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396875" algn="l"/>
              </a:tabLst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396875" algn="l"/>
              </a:tabLst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lvl="0" indent="-514350" eaLnBrk="1" fontAlgn="base" hangingPunct="1">
              <a:spcBef>
                <a:spcPct val="0"/>
              </a:spcBef>
              <a:spcAft>
                <a:spcPct val="0"/>
              </a:spcAft>
              <a:buNone/>
              <a:tabLst/>
              <a:defRPr/>
            </a:pPr>
            <a:r>
              <a:rPr lang="en-US" altLang="ja-JP" sz="2800" b="1" dirty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  <a:latin typeface="Garamond"/>
                <a:ea typeface="HGP教科書体"/>
              </a:rPr>
              <a:t>4. Vicarious/cross calibration: Fixed Area Extraction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317500" y="5261738"/>
            <a:ext cx="869169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prstClr val="black"/>
                </a:solidFill>
              </a:rPr>
              <a:t>Equal lat-lon grid from GCOM-C L</a:t>
            </a:r>
            <a:r>
              <a:rPr lang="en-US" altLang="ja-JP" baseline="-25000" dirty="0">
                <a:solidFill>
                  <a:prstClr val="black"/>
                </a:solidFill>
              </a:rPr>
              <a:t>TOA</a:t>
            </a:r>
            <a:r>
              <a:rPr lang="en-US" altLang="ja-JP" dirty="0">
                <a:solidFill>
                  <a:prstClr val="black"/>
                </a:solidFill>
              </a:rPr>
              <a:t> tile data (250m and/or 1km resolution)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prstClr val="black"/>
                </a:solidFill>
              </a:rPr>
              <a:t>1deg x 1deg area (wide areas for the ocean stable areas)</a:t>
            </a:r>
            <a:endParaRPr lang="ja-JP" altLang="ja-JP" dirty="0">
              <a:solidFill>
                <a:prstClr val="black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prstClr val="black"/>
                </a:solidFill>
              </a:rPr>
              <a:t>Site locations (TBD): CEOS sites, other Sentinel-3 sites, and </a:t>
            </a:r>
            <a:r>
              <a:rPr lang="en-US" altLang="ja-JP" dirty="0" smtClean="0">
                <a:solidFill>
                  <a:prstClr val="black"/>
                </a:solidFill>
              </a:rPr>
              <a:t>some </a:t>
            </a:r>
            <a:r>
              <a:rPr lang="en-US" altLang="ja-JP" dirty="0">
                <a:solidFill>
                  <a:prstClr val="black"/>
                </a:solidFill>
              </a:rPr>
              <a:t>val </a:t>
            </a:r>
            <a:r>
              <a:rPr lang="en-US" altLang="ja-JP" dirty="0" smtClean="0">
                <a:solidFill>
                  <a:prstClr val="black"/>
                </a:solidFill>
              </a:rPr>
              <a:t>sites in the Asia-Pacific</a:t>
            </a:r>
            <a:endParaRPr lang="en-US" altLang="ja-JP" dirty="0">
              <a:solidFill>
                <a:prstClr val="black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prstClr val="black"/>
                </a:solidFill>
              </a:rPr>
              <a:t>Sites can be changed by modify list file: lut/cvsites.list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prstClr val="black"/>
                </a:solidFill>
              </a:rPr>
              <a:t>Format: HDF5 (TBD)</a:t>
            </a:r>
            <a:endParaRPr lang="ja-JP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8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13228" y="137508"/>
            <a:ext cx="6445034" cy="584775"/>
          </a:xfrm>
        </p:spPr>
        <p:txBody>
          <a:bodyPr wrap="none">
            <a:spAutoFit/>
          </a:bodyPr>
          <a:lstStyle/>
          <a:p>
            <a:pPr indent="-514350" algn="l" eaLnBrk="0" fontAlgn="base" hangingPunct="0">
              <a:spcAft>
                <a:spcPct val="0"/>
              </a:spcAft>
              <a:tabLst>
                <a:tab pos="396875" algn="l"/>
              </a:tabLst>
              <a:defRPr/>
            </a:pPr>
            <a:r>
              <a:rPr lang="en-US" altLang="ja-JP" sz="3200" b="1" dirty="0" smtClean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  <a:latin typeface="+mn-lt"/>
                <a:ea typeface="+mn-ea"/>
                <a:cs typeface="+mn-cs"/>
              </a:rPr>
              <a:t>5. Calibration </a:t>
            </a:r>
            <a:r>
              <a:rPr lang="en-US" altLang="ja-JP" sz="3200" b="1" dirty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  <a:latin typeface="+mn-lt"/>
                <a:ea typeface="+mn-ea"/>
                <a:cs typeface="+mn-cs"/>
              </a:rPr>
              <a:t>of in-situ instruments</a:t>
            </a:r>
            <a:endParaRPr lang="ja-JP" altLang="en-US" sz="3200" b="1" dirty="0">
              <a:ln w="900" cmpd="sng">
                <a:noFill/>
                <a:prstDash val="solid"/>
              </a:ln>
              <a:solidFill>
                <a:srgbClr val="0E7742"/>
              </a:solidFill>
              <a:effectLst>
                <a:innerShdw blurRad="101600" dist="76200" dir="5400000">
                  <a:srgbClr val="004D35">
                    <a:alpha val="72941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>
          <a:xfrm>
            <a:off x="6947770" y="6446138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>
                <a:latin typeface="HGPｺﾞｼｯｸM" pitchFamily="50" charset="-128"/>
                <a:ea typeface="HGPｺﾞｼｯｸM" pitchFamily="50" charset="-128"/>
              </a:rPr>
              <a:pPr/>
              <a:t>17</a:t>
            </a:fld>
            <a:endParaRPr kumimoji="1" lang="ja-JP" altLang="en-US" dirty="0">
              <a:latin typeface="HGPｺﾞｼｯｸM" pitchFamily="50" charset="-128"/>
              <a:ea typeface="HGPｺﾞｼｯｸM" pitchFamily="50" charset="-128"/>
            </a:endParaRPr>
          </a:p>
        </p:txBody>
      </p:sp>
      <p:pic>
        <p:nvPicPr>
          <p:cNvPr id="13" name="Picture 24" descr="D:\Works\Satellites他データなど\GCOM\観測機器\機器校正\20120425\Photos\R0010492.JPG"/>
          <p:cNvPicPr>
            <a:picLocks noChangeAspect="1" noChangeArrowheads="1"/>
          </p:cNvPicPr>
          <p:nvPr/>
        </p:nvPicPr>
        <p:blipFill rotWithShape="1">
          <a:blip r:embed="rId2" cstate="print"/>
          <a:srcRect t="5119" r="29820"/>
          <a:stretch/>
        </p:blipFill>
        <p:spPr bwMode="auto">
          <a:xfrm>
            <a:off x="5681003" y="2680570"/>
            <a:ext cx="3134205" cy="317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正方形/長方形 14"/>
          <p:cNvSpPr/>
          <p:nvPr/>
        </p:nvSpPr>
        <p:spPr>
          <a:xfrm>
            <a:off x="5586609" y="5859657"/>
            <a:ext cx="33865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400" dirty="0" smtClean="0">
                <a:latin typeface="HGPｺﾞｼｯｸM" pitchFamily="50" charset="-128"/>
                <a:ea typeface="HGPｺﾞｼｯｸM" pitchFamily="50" charset="-128"/>
              </a:rPr>
              <a:t>In-situ radiometer calibration by JAXA integration sphere </a:t>
            </a:r>
            <a:r>
              <a:rPr lang="en-US" altLang="ja-JP" sz="1400" dirty="0">
                <a:latin typeface="HGPｺﾞｼｯｸM" pitchFamily="50" charset="-128"/>
                <a:ea typeface="HGPｺﾞｼｯｸM" pitchFamily="50" charset="-128"/>
              </a:rPr>
              <a:t>(</a:t>
            </a:r>
            <a:r>
              <a:rPr lang="en-US" altLang="ja-JP" sz="1400" dirty="0" smtClean="0">
                <a:latin typeface="HGPｺﾞｼｯｸM" pitchFamily="50" charset="-128"/>
                <a:ea typeface="HGPｺﾞｼｯｸM" pitchFamily="50" charset="-128"/>
              </a:rPr>
              <a:t>MS-720, Dr. Kajiwara, Chiba Univ.)</a:t>
            </a:r>
            <a:endParaRPr lang="ja-JP" altLang="en-US" sz="140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70829" y="3360326"/>
            <a:ext cx="5556731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71463" indent="-271463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ja-JP" sz="2400" dirty="0" smtClean="0">
                <a:ea typeface="HGPｺﾞｼｯｸM" pitchFamily="50" charset="-128"/>
              </a:rPr>
              <a:t>Sensor vendor calibration </a:t>
            </a:r>
          </a:p>
          <a:p>
            <a:pPr marL="542925" lvl="1" indent="-271463"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ja-JP" sz="2400" dirty="0">
                <a:solidFill>
                  <a:srgbClr val="0070C0"/>
                </a:solidFill>
                <a:ea typeface="HGPｺﾞｼｯｸM" pitchFamily="50" charset="-128"/>
              </a:rPr>
              <a:t>Support and schedule yearly calibration</a:t>
            </a:r>
          </a:p>
          <a:p>
            <a:pPr marL="271463" indent="-271463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ja-JP" sz="2400" dirty="0">
                <a:ea typeface="HGPｺﾞｼｯｸM" pitchFamily="50" charset="-128"/>
              </a:rPr>
              <a:t>R</a:t>
            </a:r>
            <a:r>
              <a:rPr lang="en-US" altLang="ja-JP" sz="2400" dirty="0" smtClean="0">
                <a:ea typeface="HGPｺﾞｼｯｸM" pitchFamily="50" charset="-128"/>
              </a:rPr>
              <a:t>adiance </a:t>
            </a:r>
            <a:r>
              <a:rPr lang="en-US" altLang="ja-JP" sz="2400" dirty="0">
                <a:ea typeface="HGPｺﾞｼｯｸM" pitchFamily="50" charset="-128"/>
              </a:rPr>
              <a:t>and wavelength </a:t>
            </a:r>
            <a:r>
              <a:rPr lang="en-US" altLang="ja-JP" sz="2400" dirty="0" smtClean="0">
                <a:ea typeface="HGPｺﾞｼｯｸM" pitchFamily="50" charset="-128"/>
              </a:rPr>
              <a:t>of some </a:t>
            </a:r>
            <a:r>
              <a:rPr lang="en-US" altLang="ja-JP" sz="2400" dirty="0">
                <a:ea typeface="HGPｺﾞｼｯｸM" pitchFamily="50" charset="-128"/>
              </a:rPr>
              <a:t>sensors </a:t>
            </a:r>
            <a:r>
              <a:rPr lang="en-US" altLang="ja-JP" sz="2400" dirty="0" smtClean="0">
                <a:ea typeface="HGPｺﾞｼｯｸM" pitchFamily="50" charset="-128"/>
              </a:rPr>
              <a:t>are calibrated </a:t>
            </a:r>
            <a:r>
              <a:rPr lang="en-US" altLang="ja-JP" sz="2400" dirty="0">
                <a:ea typeface="HGPｺﾞｼｯｸM" pitchFamily="50" charset="-128"/>
              </a:rPr>
              <a:t>by integration spheres and calibration lamps in JAXA (about twice per month</a:t>
            </a:r>
            <a:r>
              <a:rPr lang="en-US" altLang="ja-JP" sz="2400" dirty="0" smtClean="0">
                <a:ea typeface="HGPｺﾞｼｯｸM" pitchFamily="50" charset="-128"/>
              </a:rPr>
              <a:t>)</a:t>
            </a:r>
            <a:endParaRPr lang="en-US" altLang="ja-JP" sz="2400" dirty="0">
              <a:ea typeface="HGPｺﾞｼｯｸM" pitchFamily="50" charset="-128"/>
            </a:endParaRPr>
          </a:p>
          <a:p>
            <a:pPr marL="542925" lvl="1" indent="-271463">
              <a:spcBef>
                <a:spcPts val="600"/>
              </a:spcBef>
              <a:buFont typeface="Wingdings" pitchFamily="2" charset="2"/>
              <a:buChar char="ü"/>
            </a:pPr>
            <a:r>
              <a:rPr lang="en-US" altLang="ja-JP" sz="2400" dirty="0">
                <a:solidFill>
                  <a:srgbClr val="0070C0"/>
                </a:solidFill>
                <a:ea typeface="HGPｺﾞｼｯｸM" pitchFamily="50" charset="-128"/>
              </a:rPr>
              <a:t>wide angle radiometers need special </a:t>
            </a:r>
            <a:r>
              <a:rPr lang="en-US" altLang="ja-JP" sz="2400" dirty="0" smtClean="0">
                <a:solidFill>
                  <a:srgbClr val="0070C0"/>
                </a:solidFill>
                <a:ea typeface="HGPｺﾞｼｯｸM" pitchFamily="50" charset="-128"/>
              </a:rPr>
              <a:t>consideration</a:t>
            </a: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ea typeface="HGPｺﾞｼｯｸM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85904" y="936231"/>
            <a:ext cx="8787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ja-JP" sz="2400" dirty="0" smtClean="0">
                <a:ea typeface="HGPｺﾞｼｯｸM" pitchFamily="50" charset="-128"/>
              </a:rPr>
              <a:t>JAXA/GCOM-C science team has prepared some in-situ observation instruments for the satellite algorithm development and validation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494777" y="1785832"/>
            <a:ext cx="53058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dirty="0">
                <a:solidFill>
                  <a:prstClr val="black">
                    <a:lumMod val="65000"/>
                    <a:lumOff val="35000"/>
                  </a:prstClr>
                </a:solidFill>
                <a:ea typeface="HGPｺﾞｼｯｸM" pitchFamily="50" charset="-128"/>
              </a:rPr>
              <a:t>e.g., Skyradiometer (POM-02), MS700</a:t>
            </a:r>
            <a:r>
              <a:rPr lang="ja-JP" altLang="en-US" dirty="0">
                <a:solidFill>
                  <a:prstClr val="black">
                    <a:lumMod val="65000"/>
                    <a:lumOff val="35000"/>
                  </a:prstClr>
                </a:solidFill>
                <a:ea typeface="HGPｺﾞｼｯｸM" pitchFamily="50" charset="-128"/>
              </a:rPr>
              <a:t> </a:t>
            </a:r>
            <a:r>
              <a:rPr lang="en-US" altLang="ja-JP" dirty="0">
                <a:solidFill>
                  <a:prstClr val="black">
                    <a:lumMod val="65000"/>
                    <a:lumOff val="35000"/>
                  </a:prstClr>
                </a:solidFill>
                <a:ea typeface="HGPｺﾞｼｯｸM" pitchFamily="50" charset="-128"/>
              </a:rPr>
              <a:t>spectroradiometer (irradiance), Microtops-II sunphotometer, FieldSpec spectroradiometer, TriOS spectroradiometer (ocean), multi-band profiling radiometer (PRR2600, C-OPS), ocean optical backscatter sensor (HydroScat-6P), etc.</a:t>
            </a:r>
          </a:p>
        </p:txBody>
      </p:sp>
    </p:spTree>
    <p:extLst>
      <p:ext uri="{BB962C8B-B14F-4D97-AF65-F5344CB8AC3E}">
        <p14:creationId xmlns:p14="http://schemas.microsoft.com/office/powerpoint/2010/main" val="124772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856358" y="147270"/>
            <a:ext cx="2263377" cy="584775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indent="-514350">
              <a:tabLst>
                <a:tab pos="396875" algn="l"/>
              </a:tabLst>
              <a:defRPr/>
            </a:pPr>
            <a:r>
              <a:rPr lang="en-US" altLang="ja-JP" sz="3200" b="1" dirty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  <a:ea typeface="+mn-ea"/>
                <a:cs typeface="+mn-cs"/>
              </a:rPr>
              <a:t>6</a:t>
            </a:r>
            <a:r>
              <a:rPr lang="en-US" altLang="ja-JP" sz="3200" b="1" smtClean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  <a:ea typeface="+mn-ea"/>
                <a:cs typeface="+mn-cs"/>
              </a:rPr>
              <a:t>. </a:t>
            </a:r>
            <a:r>
              <a:rPr lang="en-US" altLang="ja-JP" sz="3200" b="1" dirty="0" smtClean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  <a:ea typeface="+mn-ea"/>
                <a:cs typeface="+mn-cs"/>
              </a:rPr>
              <a:t>Summary</a:t>
            </a:r>
            <a:endParaRPr lang="ja-JP" altLang="en-US" sz="3200" b="1" dirty="0">
              <a:ln w="900" cmpd="sng">
                <a:noFill/>
                <a:prstDash val="solid"/>
              </a:ln>
              <a:solidFill>
                <a:srgbClr val="0E7742"/>
              </a:solidFill>
              <a:effectLst>
                <a:innerShdw blurRad="101600" dist="76200" dir="5400000">
                  <a:srgbClr val="004D35">
                    <a:alpha val="72941"/>
                  </a:srgbClr>
                </a:innerShdw>
              </a:effectLst>
              <a:ea typeface="+mn-ea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2682" y="828211"/>
            <a:ext cx="8818480" cy="5734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lvl="0" indent="-263525">
              <a:spcBef>
                <a:spcPts val="400"/>
              </a:spcBef>
              <a:buFont typeface="Arial" pitchFamily="34" charset="0"/>
              <a:buChar char="•"/>
            </a:pPr>
            <a:r>
              <a:rPr lang="en-US" altLang="ja-JP" sz="2400" dirty="0">
                <a:latin typeface="Garamond" panose="02020404030301010803" pitchFamily="18" charset="0"/>
              </a:rPr>
              <a:t>The mission targets of GCOM-C are contribution to the climate system researches, the carbon cycle and the radiative </a:t>
            </a:r>
            <a:r>
              <a:rPr lang="en-US" altLang="ja-JP" sz="2400" dirty="0" smtClean="0">
                <a:latin typeface="Garamond" panose="02020404030301010803" pitchFamily="18" charset="0"/>
              </a:rPr>
              <a:t>forcing. </a:t>
            </a:r>
            <a:endParaRPr lang="en-US" altLang="ja-JP" sz="2400" dirty="0">
              <a:latin typeface="Garamond" panose="02020404030301010803" pitchFamily="18" charset="0"/>
            </a:endParaRPr>
          </a:p>
          <a:p>
            <a:pPr marL="800100" lvl="1" indent="-34290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US" altLang="ja-JP" sz="2000" dirty="0">
                <a:latin typeface="Garamond" panose="02020404030301010803" pitchFamily="18" charset="0"/>
              </a:rPr>
              <a:t>It has 250-m resolution and along-track slant-view polarization </a:t>
            </a:r>
            <a:r>
              <a:rPr lang="en-US" altLang="ja-JP" sz="2000" dirty="0" smtClean="0">
                <a:latin typeface="Garamond" panose="02020404030301010803" pitchFamily="18" charset="0"/>
              </a:rPr>
              <a:t>observation</a:t>
            </a:r>
          </a:p>
          <a:p>
            <a:pPr marL="800100" lvl="1" indent="-342900">
              <a:spcBef>
                <a:spcPts val="4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ja-JP" sz="2000" dirty="0" smtClean="0">
                <a:latin typeface="Garamond" panose="02020404030301010803" pitchFamily="18" charset="0"/>
              </a:rPr>
              <a:t>Stable calibration: on-board diffuser with monthly moon observation</a:t>
            </a:r>
          </a:p>
          <a:p>
            <a:pPr marL="263525" lvl="0" indent="-263525">
              <a:spcBef>
                <a:spcPts val="400"/>
              </a:spcBef>
              <a:buFont typeface="Arial" pitchFamily="34" charset="0"/>
              <a:buChar char="•"/>
            </a:pPr>
            <a:r>
              <a:rPr lang="en-US" altLang="ja-JP" sz="2400" dirty="0" smtClean="0">
                <a:latin typeface="Garamond" panose="02020404030301010803" pitchFamily="18" charset="0"/>
              </a:rPr>
              <a:t>GCOM-C/SGLI </a:t>
            </a:r>
            <a:r>
              <a:rPr lang="en-US" altLang="ja-JP" sz="2400" dirty="0">
                <a:latin typeface="Garamond" panose="02020404030301010803" pitchFamily="18" charset="0"/>
              </a:rPr>
              <a:t>will be launched in </a:t>
            </a:r>
            <a:r>
              <a:rPr lang="en-US" altLang="ja-JP" sz="2400" u="sng" dirty="0">
                <a:solidFill>
                  <a:srgbClr val="FF0000"/>
                </a:solidFill>
                <a:latin typeface="Garamond" panose="02020404030301010803" pitchFamily="18" charset="0"/>
              </a:rPr>
              <a:t>Japanese Fiscal Year 2016</a:t>
            </a:r>
            <a:r>
              <a:rPr lang="en-US" altLang="ja-JP" sz="2400" dirty="0">
                <a:latin typeface="Garamond" panose="02020404030301010803" pitchFamily="18" charset="0"/>
              </a:rPr>
              <a:t>. </a:t>
            </a:r>
          </a:p>
          <a:p>
            <a:pPr marL="263525" indent="-263525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Proto-flight tests of GCOM-C satellite-system are on-going in JAXA Tsukuba Space Center</a:t>
            </a:r>
          </a:p>
          <a:p>
            <a:pPr marL="722313" lvl="1" indent="-34290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US" altLang="ja-JP" sz="2000" dirty="0"/>
              <a:t>The radiometric tests (SNR, dynamic range, linearity, gain stability, etc</a:t>
            </a:r>
            <a:r>
              <a:rPr lang="en-US" altLang="ja-JP" sz="2000" dirty="0" smtClean="0"/>
              <a:t>.) are </a:t>
            </a:r>
            <a:r>
              <a:rPr lang="en-US" altLang="ja-JP" sz="2000" dirty="0"/>
              <a:t>carried out using </a:t>
            </a:r>
            <a:r>
              <a:rPr lang="en-US" altLang="ja-JP" sz="2000"/>
              <a:t>integrating </a:t>
            </a:r>
            <a:r>
              <a:rPr lang="en-US" altLang="ja-JP" sz="2000" smtClean="0"/>
              <a:t>spheres</a:t>
            </a:r>
          </a:p>
          <a:p>
            <a:pPr marL="722313" lvl="1" indent="-342900">
              <a:spcBef>
                <a:spcPts val="4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ja-JP" sz="2000" u="sng" smtClean="0">
                <a:solidFill>
                  <a:srgbClr val="FF0000"/>
                </a:solidFill>
              </a:rPr>
              <a:t>Preliminary results of SNR meet the specification with some margin</a:t>
            </a:r>
          </a:p>
          <a:p>
            <a:pPr marL="263525" indent="-263525"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400" smtClean="0"/>
              <a:t>Post-launch </a:t>
            </a:r>
            <a:r>
              <a:rPr lang="en-US" altLang="ja-JP" sz="2400" dirty="0"/>
              <a:t>calibration of SGLI will be conducted by using on-board diffusers supported by lamp, moon and vicarious/cross calibration (e.g., </a:t>
            </a:r>
            <a:r>
              <a:rPr lang="en-US" altLang="ja-JP" sz="2400" u="sng" dirty="0">
                <a:solidFill>
                  <a:srgbClr val="FF0000"/>
                </a:solidFill>
              </a:rPr>
              <a:t>cross calibration with AHI and through </a:t>
            </a:r>
            <a:r>
              <a:rPr lang="en-US" altLang="ja-JP" sz="2400" u="sng" dirty="0" smtClean="0">
                <a:solidFill>
                  <a:srgbClr val="FF0000"/>
                </a:solidFill>
              </a:rPr>
              <a:t>AHI</a:t>
            </a:r>
            <a:r>
              <a:rPr lang="en-US" altLang="ja-JP" sz="2400" dirty="0" smtClean="0"/>
              <a:t>)</a:t>
            </a:r>
          </a:p>
          <a:p>
            <a:pPr marL="263525" indent="-263525"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ja-JP" sz="2400" dirty="0"/>
              <a:t>In-situ instrument calibration </a:t>
            </a:r>
            <a:r>
              <a:rPr lang="en-US" altLang="ja-JP" sz="2400"/>
              <a:t>is </a:t>
            </a:r>
            <a:r>
              <a:rPr lang="en-US" altLang="ja-JP" sz="2400" smtClean="0"/>
              <a:t>comfirmed by </a:t>
            </a:r>
            <a:r>
              <a:rPr lang="en-US" altLang="ja-JP" sz="2400" dirty="0"/>
              <a:t>JAXA </a:t>
            </a:r>
            <a:r>
              <a:rPr lang="en-US" altLang="ja-JP" sz="2400"/>
              <a:t>integration </a:t>
            </a:r>
            <a:r>
              <a:rPr lang="en-US" altLang="ja-JP" sz="2400" smtClean="0"/>
              <a:t>spheres</a:t>
            </a:r>
          </a:p>
        </p:txBody>
      </p:sp>
      <p:sp>
        <p:nvSpPr>
          <p:cNvPr id="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59237" y="6616337"/>
            <a:ext cx="2133600" cy="180975"/>
          </a:xfrm>
        </p:spPr>
        <p:txBody>
          <a:bodyPr/>
          <a:lstStyle/>
          <a:p>
            <a:pPr>
              <a:defRPr/>
            </a:pPr>
            <a:fld id="{19273EC9-FB1A-4DC7-BB9E-984688CDE03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C9930C-165B-4191-85ED-4FCE5DF402C0}" type="slidenum">
              <a:rPr lang="en-US" altLang="ja-JP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 rot="10800000">
            <a:off x="1910269" y="5156744"/>
            <a:ext cx="352425" cy="223698"/>
          </a:xfrm>
          <a:prstGeom prst="upArrow">
            <a:avLst>
              <a:gd name="adj1" fmla="val 49296"/>
              <a:gd name="adj2" fmla="val 54611"/>
            </a:avLst>
          </a:prstGeom>
          <a:solidFill>
            <a:srgbClr val="FF00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 dirty="0">
              <a:latin typeface="+mn-lt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220769" y="5328190"/>
            <a:ext cx="48627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+mn-lt"/>
              </a:rPr>
              <a:t>Evaluation of model outputs and process parameterization</a:t>
            </a:r>
          </a:p>
        </p:txBody>
      </p:sp>
      <p:grpSp>
        <p:nvGrpSpPr>
          <p:cNvPr id="10253" name="グループ化 158"/>
          <p:cNvGrpSpPr>
            <a:grpSpLocks/>
          </p:cNvGrpSpPr>
          <p:nvPr/>
        </p:nvGrpSpPr>
        <p:grpSpPr bwMode="auto">
          <a:xfrm>
            <a:off x="349250" y="1048157"/>
            <a:ext cx="4044950" cy="3556000"/>
            <a:chOff x="349250" y="1204913"/>
            <a:chExt cx="4044951" cy="3556000"/>
          </a:xfrm>
        </p:grpSpPr>
        <p:sp>
          <p:nvSpPr>
            <p:cNvPr id="10262" name="AutoShape 15"/>
            <p:cNvSpPr>
              <a:spLocks noChangeArrowheads="1"/>
            </p:cNvSpPr>
            <p:nvPr/>
          </p:nvSpPr>
          <p:spPr bwMode="auto">
            <a:xfrm>
              <a:off x="533400" y="4265613"/>
              <a:ext cx="3509963" cy="495300"/>
            </a:xfrm>
            <a:prstGeom prst="parallelogram">
              <a:avLst>
                <a:gd name="adj" fmla="val 79756"/>
              </a:avLst>
            </a:prstGeom>
            <a:gradFill rotWithShape="1">
              <a:gsLst>
                <a:gs pos="0">
                  <a:srgbClr val="009900"/>
                </a:gs>
                <a:gs pos="100000">
                  <a:srgbClr val="FFFF99">
                    <a:alpha val="39998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 dirty="0">
                <a:latin typeface="+mn-lt"/>
              </a:endParaRPr>
            </a:p>
          </p:txBody>
        </p:sp>
        <p:sp>
          <p:nvSpPr>
            <p:cNvPr id="10263" name="AutoShape 16" descr="格子 (大)"/>
            <p:cNvSpPr>
              <a:spLocks noChangeArrowheads="1"/>
            </p:cNvSpPr>
            <p:nvPr/>
          </p:nvSpPr>
          <p:spPr bwMode="auto">
            <a:xfrm>
              <a:off x="2435225" y="2438401"/>
              <a:ext cx="439738" cy="2232025"/>
            </a:xfrm>
            <a:prstGeom prst="cube">
              <a:avLst>
                <a:gd name="adj" fmla="val 59565"/>
              </a:avLst>
            </a:prstGeom>
            <a:pattFill prst="lgGrid">
              <a:fgClr>
                <a:srgbClr val="CCFFCC">
                  <a:alpha val="70195"/>
                </a:srgbClr>
              </a:fgClr>
              <a:bgClr>
                <a:schemeClr val="bg1">
                  <a:alpha val="70195"/>
                </a:schemeClr>
              </a:bgClr>
            </a:pattFill>
            <a:ln w="127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 dirty="0">
                <a:latin typeface="+mn-lt"/>
              </a:endParaRPr>
            </a:p>
          </p:txBody>
        </p:sp>
        <p:sp>
          <p:nvSpPr>
            <p:cNvPr id="10264" name="AutoShape 17"/>
            <p:cNvSpPr>
              <a:spLocks noChangeArrowheads="1"/>
            </p:cNvSpPr>
            <p:nvPr/>
          </p:nvSpPr>
          <p:spPr bwMode="auto">
            <a:xfrm>
              <a:off x="487363" y="2284413"/>
              <a:ext cx="3511550" cy="495300"/>
            </a:xfrm>
            <a:prstGeom prst="parallelogram">
              <a:avLst>
                <a:gd name="adj" fmla="val 79792"/>
              </a:avLst>
            </a:prstGeom>
            <a:solidFill>
              <a:srgbClr val="CCECFF">
                <a:alpha val="39999"/>
              </a:srgbClr>
            </a:solidFill>
            <a:ln w="12700" algn="ctr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 dirty="0">
                <a:latin typeface="+mn-lt"/>
              </a:endParaRPr>
            </a:p>
          </p:txBody>
        </p:sp>
        <p:sp>
          <p:nvSpPr>
            <p:cNvPr id="10265" name="AutoShape 18"/>
            <p:cNvSpPr>
              <a:spLocks noChangeArrowheads="1"/>
            </p:cNvSpPr>
            <p:nvPr/>
          </p:nvSpPr>
          <p:spPr bwMode="auto">
            <a:xfrm>
              <a:off x="352425" y="3259011"/>
              <a:ext cx="1458852" cy="657479"/>
            </a:xfrm>
            <a:prstGeom prst="wedgeRectCallout">
              <a:avLst>
                <a:gd name="adj1" fmla="val 103130"/>
                <a:gd name="adj2" fmla="val -3327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000" tIns="36000" rIns="36000" b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400" b="1" dirty="0">
                  <a:solidFill>
                    <a:srgbClr val="009900"/>
                  </a:solidFill>
                  <a:latin typeface="+mn-lt"/>
                  <a:ea typeface="HGS創英角ｺﾞｼｯｸUB" pitchFamily="50" charset="-128"/>
                </a:rPr>
                <a:t>EarthCARE/CPR</a:t>
              </a:r>
              <a:endParaRPr lang="en-US" altLang="ja-JP" sz="1400" dirty="0">
                <a:solidFill>
                  <a:srgbClr val="009900"/>
                </a:solidFill>
                <a:latin typeface="+mn-lt"/>
                <a:ea typeface="HGS創英角ｺﾞｼｯｸUB" pitchFamily="50" charset="-128"/>
              </a:endParaRPr>
            </a:p>
            <a:p>
              <a:pPr eaLnBrk="1" hangingPunct="1"/>
              <a:r>
                <a:rPr lang="en-US" altLang="ja-JP" sz="1200" dirty="0" smtClean="0">
                  <a:latin typeface="+mn-lt"/>
                  <a:ea typeface="HGS創英角ｺﾞｼｯｸUB" pitchFamily="50" charset="-128"/>
                </a:rPr>
                <a:t>3-D </a:t>
              </a:r>
              <a:r>
                <a:rPr lang="en-US" altLang="ja-JP" sz="1200" dirty="0">
                  <a:latin typeface="+mn-lt"/>
                  <a:ea typeface="HGS創英角ｺﾞｼｯｸUB" pitchFamily="50" charset="-128"/>
                </a:rPr>
                <a:t>structure of </a:t>
              </a:r>
            </a:p>
            <a:p>
              <a:pPr eaLnBrk="1" hangingPunct="1"/>
              <a:r>
                <a:rPr lang="en-US" altLang="ja-JP" sz="1200" dirty="0">
                  <a:latin typeface="+mn-lt"/>
                  <a:ea typeface="HGS創英角ｺﾞｼｯｸUB" pitchFamily="50" charset="-128"/>
                </a:rPr>
                <a:t>cloud and aerosol</a:t>
              </a:r>
            </a:p>
          </p:txBody>
        </p:sp>
        <p:grpSp>
          <p:nvGrpSpPr>
            <p:cNvPr id="10266" name="Group 19"/>
            <p:cNvGrpSpPr>
              <a:grpSpLocks/>
            </p:cNvGrpSpPr>
            <p:nvPr/>
          </p:nvGrpSpPr>
          <p:grpSpPr bwMode="auto">
            <a:xfrm>
              <a:off x="1793875" y="3321051"/>
              <a:ext cx="720725" cy="809625"/>
              <a:chOff x="1117" y="2576"/>
              <a:chExt cx="274" cy="380"/>
            </a:xfrm>
          </p:grpSpPr>
          <p:sp>
            <p:nvSpPr>
              <p:cNvPr id="10365" name="Oval 20"/>
              <p:cNvSpPr>
                <a:spLocks noChangeArrowheads="1"/>
              </p:cNvSpPr>
              <p:nvPr/>
            </p:nvSpPr>
            <p:spPr bwMode="auto">
              <a:xfrm>
                <a:off x="1202" y="2653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66" name="Oval 21"/>
              <p:cNvSpPr>
                <a:spLocks noChangeArrowheads="1"/>
              </p:cNvSpPr>
              <p:nvPr/>
            </p:nvSpPr>
            <p:spPr bwMode="auto">
              <a:xfrm>
                <a:off x="1123" y="2929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67" name="Oval 22"/>
              <p:cNvSpPr>
                <a:spLocks noChangeArrowheads="1"/>
              </p:cNvSpPr>
              <p:nvPr/>
            </p:nvSpPr>
            <p:spPr bwMode="auto">
              <a:xfrm>
                <a:off x="1173" y="271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68" name="Oval 23"/>
              <p:cNvSpPr>
                <a:spLocks noChangeArrowheads="1"/>
              </p:cNvSpPr>
              <p:nvPr/>
            </p:nvSpPr>
            <p:spPr bwMode="auto">
              <a:xfrm>
                <a:off x="1356" y="2645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69" name="Oval 24"/>
              <p:cNvSpPr>
                <a:spLocks noChangeArrowheads="1"/>
              </p:cNvSpPr>
              <p:nvPr/>
            </p:nvSpPr>
            <p:spPr bwMode="auto">
              <a:xfrm>
                <a:off x="1117" y="2836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70" name="Oval 25"/>
              <p:cNvSpPr>
                <a:spLocks noChangeArrowheads="1"/>
              </p:cNvSpPr>
              <p:nvPr/>
            </p:nvSpPr>
            <p:spPr bwMode="auto">
              <a:xfrm>
                <a:off x="1207" y="2839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71" name="Oval 26"/>
              <p:cNvSpPr>
                <a:spLocks noChangeArrowheads="1"/>
              </p:cNvSpPr>
              <p:nvPr/>
            </p:nvSpPr>
            <p:spPr bwMode="auto">
              <a:xfrm>
                <a:off x="1297" y="2842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72" name="Oval 27"/>
              <p:cNvSpPr>
                <a:spLocks noChangeArrowheads="1"/>
              </p:cNvSpPr>
              <p:nvPr/>
            </p:nvSpPr>
            <p:spPr bwMode="auto">
              <a:xfrm>
                <a:off x="1274" y="2576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73" name="Oval 28"/>
              <p:cNvSpPr>
                <a:spLocks noChangeArrowheads="1"/>
              </p:cNvSpPr>
              <p:nvPr/>
            </p:nvSpPr>
            <p:spPr bwMode="auto">
              <a:xfrm>
                <a:off x="1183" y="2915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74" name="Oval 29"/>
              <p:cNvSpPr>
                <a:spLocks noChangeArrowheads="1"/>
              </p:cNvSpPr>
              <p:nvPr/>
            </p:nvSpPr>
            <p:spPr bwMode="auto">
              <a:xfrm>
                <a:off x="1236" y="2877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75" name="Oval 30"/>
              <p:cNvSpPr>
                <a:spLocks noChangeArrowheads="1"/>
              </p:cNvSpPr>
              <p:nvPr/>
            </p:nvSpPr>
            <p:spPr bwMode="auto">
              <a:xfrm>
                <a:off x="1250" y="2652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76" name="Oval 31"/>
              <p:cNvSpPr>
                <a:spLocks noChangeArrowheads="1"/>
              </p:cNvSpPr>
              <p:nvPr/>
            </p:nvSpPr>
            <p:spPr bwMode="auto">
              <a:xfrm>
                <a:off x="1184" y="2743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77" name="Oval 32"/>
              <p:cNvSpPr>
                <a:spLocks noChangeArrowheads="1"/>
              </p:cNvSpPr>
              <p:nvPr/>
            </p:nvSpPr>
            <p:spPr bwMode="auto">
              <a:xfrm>
                <a:off x="1274" y="2746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78" name="Oval 33"/>
              <p:cNvSpPr>
                <a:spLocks noChangeArrowheads="1"/>
              </p:cNvSpPr>
              <p:nvPr/>
            </p:nvSpPr>
            <p:spPr bwMode="auto">
              <a:xfrm>
                <a:off x="1364" y="2749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79" name="Oval 34"/>
              <p:cNvSpPr>
                <a:spLocks noChangeArrowheads="1"/>
              </p:cNvSpPr>
              <p:nvPr/>
            </p:nvSpPr>
            <p:spPr bwMode="auto">
              <a:xfrm>
                <a:off x="1160" y="2819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80" name="Oval 35"/>
              <p:cNvSpPr>
                <a:spLocks noChangeArrowheads="1"/>
              </p:cNvSpPr>
              <p:nvPr/>
            </p:nvSpPr>
            <p:spPr bwMode="auto">
              <a:xfrm>
                <a:off x="1250" y="2822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</p:grpSp>
        <p:sp>
          <p:nvSpPr>
            <p:cNvPr id="10267" name="Text Box 36"/>
            <p:cNvSpPr txBox="1">
              <a:spLocks noChangeArrowheads="1"/>
            </p:cNvSpPr>
            <p:nvPr/>
          </p:nvSpPr>
          <p:spPr bwMode="auto">
            <a:xfrm>
              <a:off x="1163638" y="3949701"/>
              <a:ext cx="67037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 b="1" i="1" dirty="0">
                  <a:solidFill>
                    <a:srgbClr val="FF00FF"/>
                  </a:solidFill>
                  <a:latin typeface="+mn-lt"/>
                </a:rPr>
                <a:t>Aerosol</a:t>
              </a:r>
            </a:p>
          </p:txBody>
        </p:sp>
        <p:grpSp>
          <p:nvGrpSpPr>
            <p:cNvPr id="10268" name="Group 37"/>
            <p:cNvGrpSpPr>
              <a:grpSpLocks/>
            </p:cNvGrpSpPr>
            <p:nvPr/>
          </p:nvGrpSpPr>
          <p:grpSpPr bwMode="auto">
            <a:xfrm>
              <a:off x="1328738" y="4175126"/>
              <a:ext cx="792163" cy="460375"/>
              <a:chOff x="1851" y="119"/>
              <a:chExt cx="471" cy="336"/>
            </a:xfrm>
          </p:grpSpPr>
          <p:sp>
            <p:nvSpPr>
              <p:cNvPr id="10296" name="Freeform 38"/>
              <p:cNvSpPr>
                <a:spLocks/>
              </p:cNvSpPr>
              <p:nvPr/>
            </p:nvSpPr>
            <p:spPr bwMode="auto">
              <a:xfrm>
                <a:off x="1928" y="215"/>
                <a:ext cx="35" cy="156"/>
              </a:xfrm>
              <a:custGeom>
                <a:avLst/>
                <a:gdLst>
                  <a:gd name="T0" fmla="*/ 0 w 70"/>
                  <a:gd name="T1" fmla="*/ 0 h 313"/>
                  <a:gd name="T2" fmla="*/ 0 w 70"/>
                  <a:gd name="T3" fmla="*/ 0 h 313"/>
                  <a:gd name="T4" fmla="*/ 0 w 70"/>
                  <a:gd name="T5" fmla="*/ 0 h 313"/>
                  <a:gd name="T6" fmla="*/ 0 w 70"/>
                  <a:gd name="T7" fmla="*/ 0 h 313"/>
                  <a:gd name="T8" fmla="*/ 0 w 70"/>
                  <a:gd name="T9" fmla="*/ 0 h 313"/>
                  <a:gd name="T10" fmla="*/ 1 w 70"/>
                  <a:gd name="T11" fmla="*/ 0 h 313"/>
                  <a:gd name="T12" fmla="*/ 1 w 70"/>
                  <a:gd name="T13" fmla="*/ 0 h 313"/>
                  <a:gd name="T14" fmla="*/ 1 w 70"/>
                  <a:gd name="T15" fmla="*/ 0 h 313"/>
                  <a:gd name="T16" fmla="*/ 1 w 70"/>
                  <a:gd name="T17" fmla="*/ 0 h 313"/>
                  <a:gd name="T18" fmla="*/ 1 w 70"/>
                  <a:gd name="T19" fmla="*/ 0 h 313"/>
                  <a:gd name="T20" fmla="*/ 1 w 70"/>
                  <a:gd name="T21" fmla="*/ 0 h 313"/>
                  <a:gd name="T22" fmla="*/ 1 w 70"/>
                  <a:gd name="T23" fmla="*/ 0 h 313"/>
                  <a:gd name="T24" fmla="*/ 1 w 70"/>
                  <a:gd name="T25" fmla="*/ 0 h 313"/>
                  <a:gd name="T26" fmla="*/ 1 w 70"/>
                  <a:gd name="T27" fmla="*/ 0 h 313"/>
                  <a:gd name="T28" fmla="*/ 1 w 70"/>
                  <a:gd name="T29" fmla="*/ 0 h 313"/>
                  <a:gd name="T30" fmla="*/ 1 w 70"/>
                  <a:gd name="T31" fmla="*/ 0 h 313"/>
                  <a:gd name="T32" fmla="*/ 1 w 70"/>
                  <a:gd name="T33" fmla="*/ 0 h 313"/>
                  <a:gd name="T34" fmla="*/ 1 w 70"/>
                  <a:gd name="T35" fmla="*/ 0 h 313"/>
                  <a:gd name="T36" fmla="*/ 1 w 70"/>
                  <a:gd name="T37" fmla="*/ 0 h 313"/>
                  <a:gd name="T38" fmla="*/ 1 w 70"/>
                  <a:gd name="T39" fmla="*/ 0 h 313"/>
                  <a:gd name="T40" fmla="*/ 1 w 70"/>
                  <a:gd name="T41" fmla="*/ 0 h 313"/>
                  <a:gd name="T42" fmla="*/ 1 w 70"/>
                  <a:gd name="T43" fmla="*/ 0 h 313"/>
                  <a:gd name="T44" fmla="*/ 1 w 70"/>
                  <a:gd name="T45" fmla="*/ 0 h 313"/>
                  <a:gd name="T46" fmla="*/ 1 w 70"/>
                  <a:gd name="T47" fmla="*/ 0 h 313"/>
                  <a:gd name="T48" fmla="*/ 1 w 70"/>
                  <a:gd name="T49" fmla="*/ 0 h 313"/>
                  <a:gd name="T50" fmla="*/ 1 w 70"/>
                  <a:gd name="T51" fmla="*/ 0 h 313"/>
                  <a:gd name="T52" fmla="*/ 1 w 70"/>
                  <a:gd name="T53" fmla="*/ 0 h 313"/>
                  <a:gd name="T54" fmla="*/ 1 w 70"/>
                  <a:gd name="T55" fmla="*/ 0 h 313"/>
                  <a:gd name="T56" fmla="*/ 1 w 70"/>
                  <a:gd name="T57" fmla="*/ 0 h 313"/>
                  <a:gd name="T58" fmla="*/ 1 w 70"/>
                  <a:gd name="T59" fmla="*/ 0 h 313"/>
                  <a:gd name="T60" fmla="*/ 1 w 70"/>
                  <a:gd name="T61" fmla="*/ 0 h 313"/>
                  <a:gd name="T62" fmla="*/ 1 w 70"/>
                  <a:gd name="T63" fmla="*/ 0 h 313"/>
                  <a:gd name="T64" fmla="*/ 1 w 70"/>
                  <a:gd name="T65" fmla="*/ 0 h 313"/>
                  <a:gd name="T66" fmla="*/ 1 w 70"/>
                  <a:gd name="T67" fmla="*/ 0 h 313"/>
                  <a:gd name="T68" fmla="*/ 1 w 70"/>
                  <a:gd name="T69" fmla="*/ 0 h 313"/>
                  <a:gd name="T70" fmla="*/ 1 w 70"/>
                  <a:gd name="T71" fmla="*/ 0 h 313"/>
                  <a:gd name="T72" fmla="*/ 1 w 70"/>
                  <a:gd name="T73" fmla="*/ 0 h 313"/>
                  <a:gd name="T74" fmla="*/ 0 w 70"/>
                  <a:gd name="T75" fmla="*/ 0 h 31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0"/>
                  <a:gd name="T115" fmla="*/ 0 h 313"/>
                  <a:gd name="T116" fmla="*/ 70 w 70"/>
                  <a:gd name="T117" fmla="*/ 313 h 31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0" h="313">
                    <a:moveTo>
                      <a:pt x="0" y="313"/>
                    </a:moveTo>
                    <a:lnTo>
                      <a:pt x="0" y="313"/>
                    </a:lnTo>
                    <a:lnTo>
                      <a:pt x="1" y="299"/>
                    </a:lnTo>
                    <a:lnTo>
                      <a:pt x="3" y="265"/>
                    </a:lnTo>
                    <a:lnTo>
                      <a:pt x="7" y="215"/>
                    </a:lnTo>
                    <a:lnTo>
                      <a:pt x="12" y="158"/>
                    </a:lnTo>
                    <a:lnTo>
                      <a:pt x="15" y="102"/>
                    </a:lnTo>
                    <a:lnTo>
                      <a:pt x="20" y="52"/>
                    </a:lnTo>
                    <a:lnTo>
                      <a:pt x="22" y="16"/>
                    </a:lnTo>
                    <a:lnTo>
                      <a:pt x="24" y="0"/>
                    </a:lnTo>
                    <a:lnTo>
                      <a:pt x="46" y="0"/>
                    </a:lnTo>
                    <a:lnTo>
                      <a:pt x="48" y="16"/>
                    </a:lnTo>
                    <a:lnTo>
                      <a:pt x="50" y="52"/>
                    </a:lnTo>
                    <a:lnTo>
                      <a:pt x="53" y="102"/>
                    </a:lnTo>
                    <a:lnTo>
                      <a:pt x="58" y="158"/>
                    </a:lnTo>
                    <a:lnTo>
                      <a:pt x="63" y="215"/>
                    </a:lnTo>
                    <a:lnTo>
                      <a:pt x="67" y="265"/>
                    </a:lnTo>
                    <a:lnTo>
                      <a:pt x="68" y="299"/>
                    </a:lnTo>
                    <a:lnTo>
                      <a:pt x="70" y="313"/>
                    </a:lnTo>
                    <a:lnTo>
                      <a:pt x="65" y="313"/>
                    </a:lnTo>
                    <a:lnTo>
                      <a:pt x="56" y="313"/>
                    </a:lnTo>
                    <a:lnTo>
                      <a:pt x="46" y="313"/>
                    </a:lnTo>
                    <a:lnTo>
                      <a:pt x="34" y="313"/>
                    </a:lnTo>
                    <a:lnTo>
                      <a:pt x="24" y="313"/>
                    </a:lnTo>
                    <a:lnTo>
                      <a:pt x="13" y="313"/>
                    </a:lnTo>
                    <a:lnTo>
                      <a:pt x="5" y="313"/>
                    </a:lnTo>
                    <a:lnTo>
                      <a:pt x="0" y="3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297" name="Freeform 39"/>
              <p:cNvSpPr>
                <a:spLocks/>
              </p:cNvSpPr>
              <p:nvPr/>
            </p:nvSpPr>
            <p:spPr bwMode="auto">
              <a:xfrm>
                <a:off x="1941" y="219"/>
                <a:ext cx="9" cy="6"/>
              </a:xfrm>
              <a:custGeom>
                <a:avLst/>
                <a:gdLst>
                  <a:gd name="T0" fmla="*/ 0 w 19"/>
                  <a:gd name="T1" fmla="*/ 1 h 12"/>
                  <a:gd name="T2" fmla="*/ 0 w 19"/>
                  <a:gd name="T3" fmla="*/ 0 h 12"/>
                  <a:gd name="T4" fmla="*/ 0 w 19"/>
                  <a:gd name="T5" fmla="*/ 0 h 12"/>
                  <a:gd name="T6" fmla="*/ 0 w 19"/>
                  <a:gd name="T7" fmla="*/ 1 h 12"/>
                  <a:gd name="T8" fmla="*/ 0 w 19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2"/>
                  <a:gd name="T17" fmla="*/ 19 w 1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2">
                    <a:moveTo>
                      <a:pt x="19" y="12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298" name="Freeform 40"/>
              <p:cNvSpPr>
                <a:spLocks/>
              </p:cNvSpPr>
              <p:nvPr/>
            </p:nvSpPr>
            <p:spPr bwMode="auto">
              <a:xfrm>
                <a:off x="1851" y="186"/>
                <a:ext cx="95" cy="29"/>
              </a:xfrm>
              <a:custGeom>
                <a:avLst/>
                <a:gdLst>
                  <a:gd name="T0" fmla="*/ 1 w 190"/>
                  <a:gd name="T1" fmla="*/ 1 h 57"/>
                  <a:gd name="T2" fmla="*/ 1 w 190"/>
                  <a:gd name="T3" fmla="*/ 1 h 57"/>
                  <a:gd name="T4" fmla="*/ 1 w 190"/>
                  <a:gd name="T5" fmla="*/ 1 h 57"/>
                  <a:gd name="T6" fmla="*/ 1 w 190"/>
                  <a:gd name="T7" fmla="*/ 1 h 57"/>
                  <a:gd name="T8" fmla="*/ 1 w 190"/>
                  <a:gd name="T9" fmla="*/ 1 h 57"/>
                  <a:gd name="T10" fmla="*/ 1 w 190"/>
                  <a:gd name="T11" fmla="*/ 1 h 57"/>
                  <a:gd name="T12" fmla="*/ 1 w 190"/>
                  <a:gd name="T13" fmla="*/ 1 h 57"/>
                  <a:gd name="T14" fmla="*/ 1 w 190"/>
                  <a:gd name="T15" fmla="*/ 1 h 57"/>
                  <a:gd name="T16" fmla="*/ 1 w 190"/>
                  <a:gd name="T17" fmla="*/ 1 h 57"/>
                  <a:gd name="T18" fmla="*/ 1 w 190"/>
                  <a:gd name="T19" fmla="*/ 1 h 57"/>
                  <a:gd name="T20" fmla="*/ 1 w 190"/>
                  <a:gd name="T21" fmla="*/ 1 h 57"/>
                  <a:gd name="T22" fmla="*/ 1 w 190"/>
                  <a:gd name="T23" fmla="*/ 1 h 57"/>
                  <a:gd name="T24" fmla="*/ 1 w 190"/>
                  <a:gd name="T25" fmla="*/ 1 h 57"/>
                  <a:gd name="T26" fmla="*/ 1 w 190"/>
                  <a:gd name="T27" fmla="*/ 0 h 57"/>
                  <a:gd name="T28" fmla="*/ 1 w 190"/>
                  <a:gd name="T29" fmla="*/ 0 h 57"/>
                  <a:gd name="T30" fmla="*/ 1 w 190"/>
                  <a:gd name="T31" fmla="*/ 0 h 57"/>
                  <a:gd name="T32" fmla="*/ 1 w 190"/>
                  <a:gd name="T33" fmla="*/ 0 h 57"/>
                  <a:gd name="T34" fmla="*/ 1 w 190"/>
                  <a:gd name="T35" fmla="*/ 1 h 57"/>
                  <a:gd name="T36" fmla="*/ 1 w 190"/>
                  <a:gd name="T37" fmla="*/ 1 h 57"/>
                  <a:gd name="T38" fmla="*/ 1 w 190"/>
                  <a:gd name="T39" fmla="*/ 1 h 57"/>
                  <a:gd name="T40" fmla="*/ 1 w 190"/>
                  <a:gd name="T41" fmla="*/ 1 h 57"/>
                  <a:gd name="T42" fmla="*/ 1 w 190"/>
                  <a:gd name="T43" fmla="*/ 1 h 57"/>
                  <a:gd name="T44" fmla="*/ 1 w 190"/>
                  <a:gd name="T45" fmla="*/ 1 h 57"/>
                  <a:gd name="T46" fmla="*/ 1 w 190"/>
                  <a:gd name="T47" fmla="*/ 1 h 57"/>
                  <a:gd name="T48" fmla="*/ 1 w 190"/>
                  <a:gd name="T49" fmla="*/ 1 h 57"/>
                  <a:gd name="T50" fmla="*/ 1 w 190"/>
                  <a:gd name="T51" fmla="*/ 1 h 57"/>
                  <a:gd name="T52" fmla="*/ 1 w 190"/>
                  <a:gd name="T53" fmla="*/ 1 h 57"/>
                  <a:gd name="T54" fmla="*/ 0 w 190"/>
                  <a:gd name="T55" fmla="*/ 1 h 57"/>
                  <a:gd name="T56" fmla="*/ 1 w 190"/>
                  <a:gd name="T57" fmla="*/ 1 h 57"/>
                  <a:gd name="T58" fmla="*/ 1 w 190"/>
                  <a:gd name="T59" fmla="*/ 1 h 57"/>
                  <a:gd name="T60" fmla="*/ 1 w 190"/>
                  <a:gd name="T61" fmla="*/ 1 h 57"/>
                  <a:gd name="T62" fmla="*/ 1 w 190"/>
                  <a:gd name="T63" fmla="*/ 1 h 57"/>
                  <a:gd name="T64" fmla="*/ 1 w 190"/>
                  <a:gd name="T65" fmla="*/ 1 h 57"/>
                  <a:gd name="T66" fmla="*/ 1 w 190"/>
                  <a:gd name="T67" fmla="*/ 1 h 57"/>
                  <a:gd name="T68" fmla="*/ 1 w 190"/>
                  <a:gd name="T69" fmla="*/ 1 h 57"/>
                  <a:gd name="T70" fmla="*/ 1 w 190"/>
                  <a:gd name="T71" fmla="*/ 1 h 57"/>
                  <a:gd name="T72" fmla="*/ 1 w 190"/>
                  <a:gd name="T73" fmla="*/ 1 h 57"/>
                  <a:gd name="T74" fmla="*/ 1 w 190"/>
                  <a:gd name="T75" fmla="*/ 1 h 57"/>
                  <a:gd name="T76" fmla="*/ 1 w 190"/>
                  <a:gd name="T77" fmla="*/ 1 h 57"/>
                  <a:gd name="T78" fmla="*/ 1 w 190"/>
                  <a:gd name="T79" fmla="*/ 1 h 57"/>
                  <a:gd name="T80" fmla="*/ 1 w 190"/>
                  <a:gd name="T81" fmla="*/ 1 h 57"/>
                  <a:gd name="T82" fmla="*/ 1 w 190"/>
                  <a:gd name="T83" fmla="*/ 1 h 57"/>
                  <a:gd name="T84" fmla="*/ 1 w 190"/>
                  <a:gd name="T85" fmla="*/ 1 h 57"/>
                  <a:gd name="T86" fmla="*/ 1 w 190"/>
                  <a:gd name="T87" fmla="*/ 1 h 57"/>
                  <a:gd name="T88" fmla="*/ 1 w 190"/>
                  <a:gd name="T89" fmla="*/ 1 h 57"/>
                  <a:gd name="T90" fmla="*/ 1 w 190"/>
                  <a:gd name="T91" fmla="*/ 1 h 57"/>
                  <a:gd name="T92" fmla="*/ 1 w 190"/>
                  <a:gd name="T93" fmla="*/ 1 h 57"/>
                  <a:gd name="T94" fmla="*/ 1 w 190"/>
                  <a:gd name="T95" fmla="*/ 1 h 57"/>
                  <a:gd name="T96" fmla="*/ 1 w 190"/>
                  <a:gd name="T97" fmla="*/ 1 h 57"/>
                  <a:gd name="T98" fmla="*/ 1 w 190"/>
                  <a:gd name="T99" fmla="*/ 1 h 57"/>
                  <a:gd name="T100" fmla="*/ 1 w 190"/>
                  <a:gd name="T101" fmla="*/ 1 h 57"/>
                  <a:gd name="T102" fmla="*/ 1 w 190"/>
                  <a:gd name="T103" fmla="*/ 1 h 57"/>
                  <a:gd name="T104" fmla="*/ 1 w 190"/>
                  <a:gd name="T105" fmla="*/ 1 h 57"/>
                  <a:gd name="T106" fmla="*/ 1 w 190"/>
                  <a:gd name="T107" fmla="*/ 1 h 57"/>
                  <a:gd name="T108" fmla="*/ 1 w 190"/>
                  <a:gd name="T109" fmla="*/ 1 h 57"/>
                  <a:gd name="T110" fmla="*/ 1 w 190"/>
                  <a:gd name="T111" fmla="*/ 1 h 57"/>
                  <a:gd name="T112" fmla="*/ 1 w 190"/>
                  <a:gd name="T113" fmla="*/ 1 h 5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0"/>
                  <a:gd name="T172" fmla="*/ 0 h 57"/>
                  <a:gd name="T173" fmla="*/ 190 w 190"/>
                  <a:gd name="T174" fmla="*/ 57 h 5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0" h="57">
                    <a:moveTo>
                      <a:pt x="190" y="54"/>
                    </a:moveTo>
                    <a:lnTo>
                      <a:pt x="190" y="52"/>
                    </a:lnTo>
                    <a:lnTo>
                      <a:pt x="190" y="45"/>
                    </a:lnTo>
                    <a:lnTo>
                      <a:pt x="190" y="38"/>
                    </a:lnTo>
                    <a:lnTo>
                      <a:pt x="188" y="28"/>
                    </a:lnTo>
                    <a:lnTo>
                      <a:pt x="183" y="19"/>
                    </a:lnTo>
                    <a:lnTo>
                      <a:pt x="178" y="12"/>
                    </a:lnTo>
                    <a:lnTo>
                      <a:pt x="167" y="9"/>
                    </a:lnTo>
                    <a:lnTo>
                      <a:pt x="152" y="7"/>
                    </a:lnTo>
                    <a:lnTo>
                      <a:pt x="145" y="7"/>
                    </a:lnTo>
                    <a:lnTo>
                      <a:pt x="138" y="7"/>
                    </a:lnTo>
                    <a:lnTo>
                      <a:pt x="128" y="5"/>
                    </a:lnTo>
                    <a:lnTo>
                      <a:pt x="119" y="2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66" y="7"/>
                    </a:lnTo>
                    <a:lnTo>
                      <a:pt x="54" y="11"/>
                    </a:lnTo>
                    <a:lnTo>
                      <a:pt x="45" y="12"/>
                    </a:lnTo>
                    <a:lnTo>
                      <a:pt x="40" y="11"/>
                    </a:lnTo>
                    <a:lnTo>
                      <a:pt x="37" y="9"/>
                    </a:lnTo>
                    <a:lnTo>
                      <a:pt x="35" y="9"/>
                    </a:lnTo>
                    <a:lnTo>
                      <a:pt x="31" y="7"/>
                    </a:lnTo>
                    <a:lnTo>
                      <a:pt x="28" y="9"/>
                    </a:lnTo>
                    <a:lnTo>
                      <a:pt x="11" y="21"/>
                    </a:lnTo>
                    <a:lnTo>
                      <a:pt x="2" y="31"/>
                    </a:lnTo>
                    <a:lnTo>
                      <a:pt x="0" y="40"/>
                    </a:lnTo>
                    <a:lnTo>
                      <a:pt x="6" y="47"/>
                    </a:lnTo>
                    <a:lnTo>
                      <a:pt x="12" y="52"/>
                    </a:lnTo>
                    <a:lnTo>
                      <a:pt x="21" y="55"/>
                    </a:lnTo>
                    <a:lnTo>
                      <a:pt x="28" y="57"/>
                    </a:lnTo>
                    <a:lnTo>
                      <a:pt x="33" y="57"/>
                    </a:lnTo>
                    <a:lnTo>
                      <a:pt x="37" y="54"/>
                    </a:lnTo>
                    <a:lnTo>
                      <a:pt x="42" y="48"/>
                    </a:lnTo>
                    <a:lnTo>
                      <a:pt x="50" y="43"/>
                    </a:lnTo>
                    <a:lnTo>
                      <a:pt x="59" y="36"/>
                    </a:lnTo>
                    <a:lnTo>
                      <a:pt x="69" y="31"/>
                    </a:lnTo>
                    <a:lnTo>
                      <a:pt x="78" y="26"/>
                    </a:lnTo>
                    <a:lnTo>
                      <a:pt x="85" y="23"/>
                    </a:lnTo>
                    <a:lnTo>
                      <a:pt x="92" y="23"/>
                    </a:lnTo>
                    <a:lnTo>
                      <a:pt x="97" y="24"/>
                    </a:lnTo>
                    <a:lnTo>
                      <a:pt x="104" y="26"/>
                    </a:lnTo>
                    <a:lnTo>
                      <a:pt x="111" y="28"/>
                    </a:lnTo>
                    <a:lnTo>
                      <a:pt x="117" y="30"/>
                    </a:lnTo>
                    <a:lnTo>
                      <a:pt x="124" y="30"/>
                    </a:lnTo>
                    <a:lnTo>
                      <a:pt x="131" y="30"/>
                    </a:lnTo>
                    <a:lnTo>
                      <a:pt x="136" y="31"/>
                    </a:lnTo>
                    <a:lnTo>
                      <a:pt x="140" y="30"/>
                    </a:lnTo>
                    <a:lnTo>
                      <a:pt x="150" y="30"/>
                    </a:lnTo>
                    <a:lnTo>
                      <a:pt x="157" y="28"/>
                    </a:lnTo>
                    <a:lnTo>
                      <a:pt x="162" y="30"/>
                    </a:lnTo>
                    <a:lnTo>
                      <a:pt x="166" y="31"/>
                    </a:lnTo>
                    <a:lnTo>
                      <a:pt x="171" y="35"/>
                    </a:lnTo>
                    <a:lnTo>
                      <a:pt x="176" y="40"/>
                    </a:lnTo>
                    <a:lnTo>
                      <a:pt x="181" y="45"/>
                    </a:lnTo>
                    <a:lnTo>
                      <a:pt x="190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299" name="Freeform 41"/>
              <p:cNvSpPr>
                <a:spLocks/>
              </p:cNvSpPr>
              <p:nvPr/>
            </p:nvSpPr>
            <p:spPr bwMode="auto">
              <a:xfrm>
                <a:off x="2287" y="278"/>
                <a:ext cx="35" cy="157"/>
              </a:xfrm>
              <a:custGeom>
                <a:avLst/>
                <a:gdLst>
                  <a:gd name="T0" fmla="*/ 0 w 71"/>
                  <a:gd name="T1" fmla="*/ 1 h 314"/>
                  <a:gd name="T2" fmla="*/ 0 w 71"/>
                  <a:gd name="T3" fmla="*/ 1 h 314"/>
                  <a:gd name="T4" fmla="*/ 0 w 71"/>
                  <a:gd name="T5" fmla="*/ 1 h 314"/>
                  <a:gd name="T6" fmla="*/ 0 w 71"/>
                  <a:gd name="T7" fmla="*/ 1 h 314"/>
                  <a:gd name="T8" fmla="*/ 0 w 71"/>
                  <a:gd name="T9" fmla="*/ 1 h 314"/>
                  <a:gd name="T10" fmla="*/ 0 w 71"/>
                  <a:gd name="T11" fmla="*/ 1 h 314"/>
                  <a:gd name="T12" fmla="*/ 0 w 71"/>
                  <a:gd name="T13" fmla="*/ 1 h 314"/>
                  <a:gd name="T14" fmla="*/ 0 w 71"/>
                  <a:gd name="T15" fmla="*/ 1 h 314"/>
                  <a:gd name="T16" fmla="*/ 0 w 71"/>
                  <a:gd name="T17" fmla="*/ 1 h 314"/>
                  <a:gd name="T18" fmla="*/ 0 w 71"/>
                  <a:gd name="T19" fmla="*/ 1 h 314"/>
                  <a:gd name="T20" fmla="*/ 0 w 71"/>
                  <a:gd name="T21" fmla="*/ 1 h 314"/>
                  <a:gd name="T22" fmla="*/ 0 w 71"/>
                  <a:gd name="T23" fmla="*/ 1 h 314"/>
                  <a:gd name="T24" fmla="*/ 0 w 71"/>
                  <a:gd name="T25" fmla="*/ 0 h 314"/>
                  <a:gd name="T26" fmla="*/ 0 w 71"/>
                  <a:gd name="T27" fmla="*/ 0 h 314"/>
                  <a:gd name="T28" fmla="*/ 0 w 71"/>
                  <a:gd name="T29" fmla="*/ 0 h 314"/>
                  <a:gd name="T30" fmla="*/ 0 w 71"/>
                  <a:gd name="T31" fmla="*/ 0 h 314"/>
                  <a:gd name="T32" fmla="*/ 0 w 71"/>
                  <a:gd name="T33" fmla="*/ 0 h 314"/>
                  <a:gd name="T34" fmla="*/ 0 w 71"/>
                  <a:gd name="T35" fmla="*/ 0 h 314"/>
                  <a:gd name="T36" fmla="*/ 0 w 71"/>
                  <a:gd name="T37" fmla="*/ 0 h 314"/>
                  <a:gd name="T38" fmla="*/ 0 w 71"/>
                  <a:gd name="T39" fmla="*/ 0 h 314"/>
                  <a:gd name="T40" fmla="*/ 0 w 71"/>
                  <a:gd name="T41" fmla="*/ 0 h 314"/>
                  <a:gd name="T42" fmla="*/ 0 w 71"/>
                  <a:gd name="T43" fmla="*/ 0 h 314"/>
                  <a:gd name="T44" fmla="*/ 0 w 71"/>
                  <a:gd name="T45" fmla="*/ 1 h 314"/>
                  <a:gd name="T46" fmla="*/ 0 w 71"/>
                  <a:gd name="T47" fmla="*/ 1 h 314"/>
                  <a:gd name="T48" fmla="*/ 0 w 71"/>
                  <a:gd name="T49" fmla="*/ 1 h 314"/>
                  <a:gd name="T50" fmla="*/ 0 w 71"/>
                  <a:gd name="T51" fmla="*/ 1 h 314"/>
                  <a:gd name="T52" fmla="*/ 0 w 71"/>
                  <a:gd name="T53" fmla="*/ 1 h 314"/>
                  <a:gd name="T54" fmla="*/ 0 w 71"/>
                  <a:gd name="T55" fmla="*/ 1 h 314"/>
                  <a:gd name="T56" fmla="*/ 0 w 71"/>
                  <a:gd name="T57" fmla="*/ 1 h 314"/>
                  <a:gd name="T58" fmla="*/ 0 w 71"/>
                  <a:gd name="T59" fmla="*/ 1 h 314"/>
                  <a:gd name="T60" fmla="*/ 0 w 71"/>
                  <a:gd name="T61" fmla="*/ 1 h 314"/>
                  <a:gd name="T62" fmla="*/ 0 w 71"/>
                  <a:gd name="T63" fmla="*/ 1 h 314"/>
                  <a:gd name="T64" fmla="*/ 0 w 71"/>
                  <a:gd name="T65" fmla="*/ 1 h 314"/>
                  <a:gd name="T66" fmla="*/ 0 w 71"/>
                  <a:gd name="T67" fmla="*/ 1 h 314"/>
                  <a:gd name="T68" fmla="*/ 0 w 71"/>
                  <a:gd name="T69" fmla="*/ 1 h 314"/>
                  <a:gd name="T70" fmla="*/ 0 w 71"/>
                  <a:gd name="T71" fmla="*/ 1 h 314"/>
                  <a:gd name="T72" fmla="*/ 0 w 71"/>
                  <a:gd name="T73" fmla="*/ 1 h 314"/>
                  <a:gd name="T74" fmla="*/ 0 w 71"/>
                  <a:gd name="T75" fmla="*/ 1 h 31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1"/>
                  <a:gd name="T115" fmla="*/ 0 h 314"/>
                  <a:gd name="T116" fmla="*/ 71 w 71"/>
                  <a:gd name="T117" fmla="*/ 314 h 31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1" h="314">
                    <a:moveTo>
                      <a:pt x="2" y="314"/>
                    </a:moveTo>
                    <a:lnTo>
                      <a:pt x="2" y="314"/>
                    </a:lnTo>
                    <a:lnTo>
                      <a:pt x="0" y="314"/>
                    </a:lnTo>
                    <a:lnTo>
                      <a:pt x="2" y="300"/>
                    </a:lnTo>
                    <a:lnTo>
                      <a:pt x="4" y="265"/>
                    </a:lnTo>
                    <a:lnTo>
                      <a:pt x="9" y="216"/>
                    </a:lnTo>
                    <a:lnTo>
                      <a:pt x="12" y="159"/>
                    </a:lnTo>
                    <a:lnTo>
                      <a:pt x="16" y="102"/>
                    </a:lnTo>
                    <a:lnTo>
                      <a:pt x="21" y="52"/>
                    </a:lnTo>
                    <a:lnTo>
                      <a:pt x="23" y="16"/>
                    </a:lnTo>
                    <a:lnTo>
                      <a:pt x="25" y="0"/>
                    </a:lnTo>
                    <a:lnTo>
                      <a:pt x="49" y="0"/>
                    </a:lnTo>
                    <a:lnTo>
                      <a:pt x="49" y="16"/>
                    </a:lnTo>
                    <a:lnTo>
                      <a:pt x="52" y="52"/>
                    </a:lnTo>
                    <a:lnTo>
                      <a:pt x="55" y="102"/>
                    </a:lnTo>
                    <a:lnTo>
                      <a:pt x="59" y="159"/>
                    </a:lnTo>
                    <a:lnTo>
                      <a:pt x="64" y="216"/>
                    </a:lnTo>
                    <a:lnTo>
                      <a:pt x="68" y="265"/>
                    </a:lnTo>
                    <a:lnTo>
                      <a:pt x="69" y="300"/>
                    </a:lnTo>
                    <a:lnTo>
                      <a:pt x="71" y="314"/>
                    </a:lnTo>
                    <a:lnTo>
                      <a:pt x="66" y="314"/>
                    </a:lnTo>
                    <a:lnTo>
                      <a:pt x="57" y="314"/>
                    </a:lnTo>
                    <a:lnTo>
                      <a:pt x="47" y="314"/>
                    </a:lnTo>
                    <a:lnTo>
                      <a:pt x="37" y="314"/>
                    </a:lnTo>
                    <a:lnTo>
                      <a:pt x="25" y="314"/>
                    </a:lnTo>
                    <a:lnTo>
                      <a:pt x="14" y="314"/>
                    </a:lnTo>
                    <a:lnTo>
                      <a:pt x="6" y="314"/>
                    </a:lnTo>
                    <a:lnTo>
                      <a:pt x="2" y="3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300" name="Rectangle 42"/>
              <p:cNvSpPr>
                <a:spLocks noChangeArrowheads="1"/>
              </p:cNvSpPr>
              <p:nvPr/>
            </p:nvSpPr>
            <p:spPr bwMode="auto">
              <a:xfrm>
                <a:off x="2300" y="283"/>
                <a:ext cx="9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01" name="Freeform 43"/>
              <p:cNvSpPr>
                <a:spLocks/>
              </p:cNvSpPr>
              <p:nvPr/>
            </p:nvSpPr>
            <p:spPr bwMode="auto">
              <a:xfrm>
                <a:off x="2217" y="242"/>
                <a:ext cx="89" cy="31"/>
              </a:xfrm>
              <a:custGeom>
                <a:avLst/>
                <a:gdLst>
                  <a:gd name="T0" fmla="*/ 1 w 177"/>
                  <a:gd name="T1" fmla="*/ 1 h 62"/>
                  <a:gd name="T2" fmla="*/ 1 w 177"/>
                  <a:gd name="T3" fmla="*/ 1 h 62"/>
                  <a:gd name="T4" fmla="*/ 1 w 177"/>
                  <a:gd name="T5" fmla="*/ 1 h 62"/>
                  <a:gd name="T6" fmla="*/ 1 w 177"/>
                  <a:gd name="T7" fmla="*/ 1 h 62"/>
                  <a:gd name="T8" fmla="*/ 1 w 177"/>
                  <a:gd name="T9" fmla="*/ 1 h 62"/>
                  <a:gd name="T10" fmla="*/ 1 w 177"/>
                  <a:gd name="T11" fmla="*/ 1 h 62"/>
                  <a:gd name="T12" fmla="*/ 1 w 177"/>
                  <a:gd name="T13" fmla="*/ 1 h 62"/>
                  <a:gd name="T14" fmla="*/ 1 w 177"/>
                  <a:gd name="T15" fmla="*/ 1 h 62"/>
                  <a:gd name="T16" fmla="*/ 1 w 177"/>
                  <a:gd name="T17" fmla="*/ 1 h 62"/>
                  <a:gd name="T18" fmla="*/ 1 w 177"/>
                  <a:gd name="T19" fmla="*/ 1 h 62"/>
                  <a:gd name="T20" fmla="*/ 1 w 177"/>
                  <a:gd name="T21" fmla="*/ 1 h 62"/>
                  <a:gd name="T22" fmla="*/ 1 w 177"/>
                  <a:gd name="T23" fmla="*/ 1 h 62"/>
                  <a:gd name="T24" fmla="*/ 1 w 177"/>
                  <a:gd name="T25" fmla="*/ 1 h 62"/>
                  <a:gd name="T26" fmla="*/ 1 w 177"/>
                  <a:gd name="T27" fmla="*/ 1 h 62"/>
                  <a:gd name="T28" fmla="*/ 1 w 177"/>
                  <a:gd name="T29" fmla="*/ 1 h 62"/>
                  <a:gd name="T30" fmla="*/ 1 w 177"/>
                  <a:gd name="T31" fmla="*/ 1 h 62"/>
                  <a:gd name="T32" fmla="*/ 1 w 177"/>
                  <a:gd name="T33" fmla="*/ 1 h 62"/>
                  <a:gd name="T34" fmla="*/ 1 w 177"/>
                  <a:gd name="T35" fmla="*/ 1 h 62"/>
                  <a:gd name="T36" fmla="*/ 1 w 177"/>
                  <a:gd name="T37" fmla="*/ 1 h 62"/>
                  <a:gd name="T38" fmla="*/ 1 w 177"/>
                  <a:gd name="T39" fmla="*/ 0 h 62"/>
                  <a:gd name="T40" fmla="*/ 1 w 177"/>
                  <a:gd name="T41" fmla="*/ 0 h 62"/>
                  <a:gd name="T42" fmla="*/ 1 w 177"/>
                  <a:gd name="T43" fmla="*/ 1 h 62"/>
                  <a:gd name="T44" fmla="*/ 1 w 177"/>
                  <a:gd name="T45" fmla="*/ 1 h 62"/>
                  <a:gd name="T46" fmla="*/ 1 w 177"/>
                  <a:gd name="T47" fmla="*/ 1 h 62"/>
                  <a:gd name="T48" fmla="*/ 1 w 177"/>
                  <a:gd name="T49" fmla="*/ 1 h 62"/>
                  <a:gd name="T50" fmla="*/ 0 w 177"/>
                  <a:gd name="T51" fmla="*/ 1 h 62"/>
                  <a:gd name="T52" fmla="*/ 1 w 177"/>
                  <a:gd name="T53" fmla="*/ 1 h 62"/>
                  <a:gd name="T54" fmla="*/ 1 w 177"/>
                  <a:gd name="T55" fmla="*/ 1 h 62"/>
                  <a:gd name="T56" fmla="*/ 1 w 177"/>
                  <a:gd name="T57" fmla="*/ 1 h 62"/>
                  <a:gd name="T58" fmla="*/ 1 w 177"/>
                  <a:gd name="T59" fmla="*/ 1 h 62"/>
                  <a:gd name="T60" fmla="*/ 1 w 177"/>
                  <a:gd name="T61" fmla="*/ 1 h 62"/>
                  <a:gd name="T62" fmla="*/ 1 w 177"/>
                  <a:gd name="T63" fmla="*/ 1 h 62"/>
                  <a:gd name="T64" fmla="*/ 1 w 177"/>
                  <a:gd name="T65" fmla="*/ 1 h 62"/>
                  <a:gd name="T66" fmla="*/ 1 w 177"/>
                  <a:gd name="T67" fmla="*/ 1 h 62"/>
                  <a:gd name="T68" fmla="*/ 1 w 177"/>
                  <a:gd name="T69" fmla="*/ 1 h 62"/>
                  <a:gd name="T70" fmla="*/ 1 w 177"/>
                  <a:gd name="T71" fmla="*/ 1 h 62"/>
                  <a:gd name="T72" fmla="*/ 1 w 177"/>
                  <a:gd name="T73" fmla="*/ 1 h 62"/>
                  <a:gd name="T74" fmla="*/ 1 w 177"/>
                  <a:gd name="T75" fmla="*/ 1 h 62"/>
                  <a:gd name="T76" fmla="*/ 1 w 177"/>
                  <a:gd name="T77" fmla="*/ 1 h 62"/>
                  <a:gd name="T78" fmla="*/ 1 w 177"/>
                  <a:gd name="T79" fmla="*/ 1 h 62"/>
                  <a:gd name="T80" fmla="*/ 1 w 177"/>
                  <a:gd name="T81" fmla="*/ 1 h 62"/>
                  <a:gd name="T82" fmla="*/ 1 w 177"/>
                  <a:gd name="T83" fmla="*/ 1 h 62"/>
                  <a:gd name="T84" fmla="*/ 1 w 177"/>
                  <a:gd name="T85" fmla="*/ 1 h 62"/>
                  <a:gd name="T86" fmla="*/ 1 w 177"/>
                  <a:gd name="T87" fmla="*/ 1 h 62"/>
                  <a:gd name="T88" fmla="*/ 1 w 177"/>
                  <a:gd name="T89" fmla="*/ 1 h 62"/>
                  <a:gd name="T90" fmla="*/ 1 w 177"/>
                  <a:gd name="T91" fmla="*/ 1 h 62"/>
                  <a:gd name="T92" fmla="*/ 1 w 177"/>
                  <a:gd name="T93" fmla="*/ 1 h 62"/>
                  <a:gd name="T94" fmla="*/ 1 w 177"/>
                  <a:gd name="T95" fmla="*/ 1 h 62"/>
                  <a:gd name="T96" fmla="*/ 1 w 177"/>
                  <a:gd name="T97" fmla="*/ 1 h 62"/>
                  <a:gd name="T98" fmla="*/ 1 w 177"/>
                  <a:gd name="T99" fmla="*/ 1 h 62"/>
                  <a:gd name="T100" fmla="*/ 1 w 177"/>
                  <a:gd name="T101" fmla="*/ 1 h 62"/>
                  <a:gd name="T102" fmla="*/ 1 w 177"/>
                  <a:gd name="T103" fmla="*/ 1 h 62"/>
                  <a:gd name="T104" fmla="*/ 1 w 177"/>
                  <a:gd name="T105" fmla="*/ 1 h 62"/>
                  <a:gd name="T106" fmla="*/ 1 w 177"/>
                  <a:gd name="T107" fmla="*/ 1 h 62"/>
                  <a:gd name="T108" fmla="*/ 1 w 177"/>
                  <a:gd name="T109" fmla="*/ 1 h 62"/>
                  <a:gd name="T110" fmla="*/ 1 w 177"/>
                  <a:gd name="T111" fmla="*/ 1 h 62"/>
                  <a:gd name="T112" fmla="*/ 1 w 177"/>
                  <a:gd name="T113" fmla="*/ 1 h 6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77"/>
                  <a:gd name="T172" fmla="*/ 0 h 62"/>
                  <a:gd name="T173" fmla="*/ 177 w 177"/>
                  <a:gd name="T174" fmla="*/ 62 h 6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77" h="62">
                    <a:moveTo>
                      <a:pt x="177" y="62"/>
                    </a:moveTo>
                    <a:lnTo>
                      <a:pt x="177" y="60"/>
                    </a:lnTo>
                    <a:lnTo>
                      <a:pt x="176" y="53"/>
                    </a:lnTo>
                    <a:lnTo>
                      <a:pt x="174" y="43"/>
                    </a:lnTo>
                    <a:lnTo>
                      <a:pt x="170" y="33"/>
                    </a:lnTo>
                    <a:lnTo>
                      <a:pt x="164" y="22"/>
                    </a:lnTo>
                    <a:lnTo>
                      <a:pt x="151" y="14"/>
                    </a:lnTo>
                    <a:lnTo>
                      <a:pt x="138" y="9"/>
                    </a:lnTo>
                    <a:lnTo>
                      <a:pt x="117" y="7"/>
                    </a:lnTo>
                    <a:lnTo>
                      <a:pt x="105" y="9"/>
                    </a:lnTo>
                    <a:lnTo>
                      <a:pt x="96" y="10"/>
                    </a:lnTo>
                    <a:lnTo>
                      <a:pt x="89" y="12"/>
                    </a:lnTo>
                    <a:lnTo>
                      <a:pt x="86" y="14"/>
                    </a:lnTo>
                    <a:lnTo>
                      <a:pt x="83" y="14"/>
                    </a:lnTo>
                    <a:lnTo>
                      <a:pt x="77" y="14"/>
                    </a:lnTo>
                    <a:lnTo>
                      <a:pt x="74" y="12"/>
                    </a:lnTo>
                    <a:lnTo>
                      <a:pt x="69" y="9"/>
                    </a:lnTo>
                    <a:lnTo>
                      <a:pt x="59" y="5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4" y="5"/>
                    </a:lnTo>
                    <a:lnTo>
                      <a:pt x="7" y="10"/>
                    </a:lnTo>
                    <a:lnTo>
                      <a:pt x="2" y="16"/>
                    </a:lnTo>
                    <a:lnTo>
                      <a:pt x="0" y="21"/>
                    </a:lnTo>
                    <a:lnTo>
                      <a:pt x="2" y="26"/>
                    </a:lnTo>
                    <a:lnTo>
                      <a:pt x="3" y="29"/>
                    </a:lnTo>
                    <a:lnTo>
                      <a:pt x="9" y="33"/>
                    </a:lnTo>
                    <a:lnTo>
                      <a:pt x="14" y="36"/>
                    </a:lnTo>
                    <a:lnTo>
                      <a:pt x="19" y="38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29" y="35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4" y="36"/>
                    </a:lnTo>
                    <a:lnTo>
                      <a:pt x="38" y="38"/>
                    </a:lnTo>
                    <a:lnTo>
                      <a:pt x="40" y="41"/>
                    </a:lnTo>
                    <a:lnTo>
                      <a:pt x="45" y="43"/>
                    </a:lnTo>
                    <a:lnTo>
                      <a:pt x="50" y="45"/>
                    </a:lnTo>
                    <a:lnTo>
                      <a:pt x="59" y="47"/>
                    </a:lnTo>
                    <a:lnTo>
                      <a:pt x="65" y="47"/>
                    </a:lnTo>
                    <a:lnTo>
                      <a:pt x="74" y="45"/>
                    </a:lnTo>
                    <a:lnTo>
                      <a:pt x="83" y="43"/>
                    </a:lnTo>
                    <a:lnTo>
                      <a:pt x="91" y="41"/>
                    </a:lnTo>
                    <a:lnTo>
                      <a:pt x="98" y="40"/>
                    </a:lnTo>
                    <a:lnTo>
                      <a:pt x="105" y="38"/>
                    </a:lnTo>
                    <a:lnTo>
                      <a:pt x="112" y="36"/>
                    </a:lnTo>
                    <a:lnTo>
                      <a:pt x="124" y="35"/>
                    </a:lnTo>
                    <a:lnTo>
                      <a:pt x="133" y="35"/>
                    </a:lnTo>
                    <a:lnTo>
                      <a:pt x="141" y="35"/>
                    </a:lnTo>
                    <a:lnTo>
                      <a:pt x="146" y="38"/>
                    </a:lnTo>
                    <a:lnTo>
                      <a:pt x="151" y="41"/>
                    </a:lnTo>
                    <a:lnTo>
                      <a:pt x="158" y="47"/>
                    </a:lnTo>
                    <a:lnTo>
                      <a:pt x="167" y="53"/>
                    </a:lnTo>
                    <a:lnTo>
                      <a:pt x="177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302" name="Rectangle 44"/>
              <p:cNvSpPr>
                <a:spLocks noChangeArrowheads="1"/>
              </p:cNvSpPr>
              <p:nvPr/>
            </p:nvSpPr>
            <p:spPr bwMode="auto">
              <a:xfrm>
                <a:off x="2041" y="344"/>
                <a:ext cx="247" cy="9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03" name="Rectangle 45"/>
              <p:cNvSpPr>
                <a:spLocks noChangeArrowheads="1"/>
              </p:cNvSpPr>
              <p:nvPr/>
            </p:nvSpPr>
            <p:spPr bwMode="auto">
              <a:xfrm>
                <a:off x="2047" y="350"/>
                <a:ext cx="237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04" name="Rectangle 46"/>
              <p:cNvSpPr>
                <a:spLocks noChangeArrowheads="1"/>
              </p:cNvSpPr>
              <p:nvPr/>
            </p:nvSpPr>
            <p:spPr bwMode="auto">
              <a:xfrm>
                <a:off x="1909" y="265"/>
                <a:ext cx="247" cy="18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05" name="Rectangle 47"/>
              <p:cNvSpPr>
                <a:spLocks noChangeArrowheads="1"/>
              </p:cNvSpPr>
              <p:nvPr/>
            </p:nvSpPr>
            <p:spPr bwMode="auto">
              <a:xfrm>
                <a:off x="1914" y="270"/>
                <a:ext cx="238" cy="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06" name="Rectangle 48"/>
              <p:cNvSpPr>
                <a:spLocks noChangeArrowheads="1"/>
              </p:cNvSpPr>
              <p:nvPr/>
            </p:nvSpPr>
            <p:spPr bwMode="auto">
              <a:xfrm>
                <a:off x="1931" y="292"/>
                <a:ext cx="30" cy="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07" name="Rectangle 49"/>
              <p:cNvSpPr>
                <a:spLocks noChangeArrowheads="1"/>
              </p:cNvSpPr>
              <p:nvPr/>
            </p:nvSpPr>
            <p:spPr bwMode="auto">
              <a:xfrm>
                <a:off x="1944" y="290"/>
                <a:ext cx="4" cy="5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08" name="Rectangle 50"/>
              <p:cNvSpPr>
                <a:spLocks noChangeArrowheads="1"/>
              </p:cNvSpPr>
              <p:nvPr/>
            </p:nvSpPr>
            <p:spPr bwMode="auto">
              <a:xfrm>
                <a:off x="1927" y="308"/>
                <a:ext cx="3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09" name="Rectangle 51"/>
              <p:cNvSpPr>
                <a:spLocks noChangeArrowheads="1"/>
              </p:cNvSpPr>
              <p:nvPr/>
            </p:nvSpPr>
            <p:spPr bwMode="auto">
              <a:xfrm>
                <a:off x="1926" y="327"/>
                <a:ext cx="3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10" name="Rectangle 52"/>
              <p:cNvSpPr>
                <a:spLocks noChangeArrowheads="1"/>
              </p:cNvSpPr>
              <p:nvPr/>
            </p:nvSpPr>
            <p:spPr bwMode="auto">
              <a:xfrm>
                <a:off x="1975" y="292"/>
                <a:ext cx="29" cy="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11" name="Rectangle 53"/>
              <p:cNvSpPr>
                <a:spLocks noChangeArrowheads="1"/>
              </p:cNvSpPr>
              <p:nvPr/>
            </p:nvSpPr>
            <p:spPr bwMode="auto">
              <a:xfrm>
                <a:off x="1988" y="290"/>
                <a:ext cx="4" cy="5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12" name="Rectangle 54"/>
              <p:cNvSpPr>
                <a:spLocks noChangeArrowheads="1"/>
              </p:cNvSpPr>
              <p:nvPr/>
            </p:nvSpPr>
            <p:spPr bwMode="auto">
              <a:xfrm>
                <a:off x="1971" y="308"/>
                <a:ext cx="3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13" name="Rectangle 55"/>
              <p:cNvSpPr>
                <a:spLocks noChangeArrowheads="1"/>
              </p:cNvSpPr>
              <p:nvPr/>
            </p:nvSpPr>
            <p:spPr bwMode="auto">
              <a:xfrm>
                <a:off x="1970" y="327"/>
                <a:ext cx="3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14" name="Rectangle 56"/>
              <p:cNvSpPr>
                <a:spLocks noChangeArrowheads="1"/>
              </p:cNvSpPr>
              <p:nvPr/>
            </p:nvSpPr>
            <p:spPr bwMode="auto">
              <a:xfrm>
                <a:off x="2018" y="292"/>
                <a:ext cx="30" cy="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15" name="Rectangle 57"/>
              <p:cNvSpPr>
                <a:spLocks noChangeArrowheads="1"/>
              </p:cNvSpPr>
              <p:nvPr/>
            </p:nvSpPr>
            <p:spPr bwMode="auto">
              <a:xfrm>
                <a:off x="2031" y="290"/>
                <a:ext cx="4" cy="5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16" name="Rectangle 58"/>
              <p:cNvSpPr>
                <a:spLocks noChangeArrowheads="1"/>
              </p:cNvSpPr>
              <p:nvPr/>
            </p:nvSpPr>
            <p:spPr bwMode="auto">
              <a:xfrm>
                <a:off x="2015" y="308"/>
                <a:ext cx="3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17" name="Rectangle 59"/>
              <p:cNvSpPr>
                <a:spLocks noChangeArrowheads="1"/>
              </p:cNvSpPr>
              <p:nvPr/>
            </p:nvSpPr>
            <p:spPr bwMode="auto">
              <a:xfrm>
                <a:off x="2014" y="327"/>
                <a:ext cx="3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18" name="Rectangle 60"/>
              <p:cNvSpPr>
                <a:spLocks noChangeArrowheads="1"/>
              </p:cNvSpPr>
              <p:nvPr/>
            </p:nvSpPr>
            <p:spPr bwMode="auto">
              <a:xfrm>
                <a:off x="2062" y="292"/>
                <a:ext cx="30" cy="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19" name="Rectangle 61"/>
              <p:cNvSpPr>
                <a:spLocks noChangeArrowheads="1"/>
              </p:cNvSpPr>
              <p:nvPr/>
            </p:nvSpPr>
            <p:spPr bwMode="auto">
              <a:xfrm>
                <a:off x="2075" y="290"/>
                <a:ext cx="4" cy="5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20" name="Rectangle 62"/>
              <p:cNvSpPr>
                <a:spLocks noChangeArrowheads="1"/>
              </p:cNvSpPr>
              <p:nvPr/>
            </p:nvSpPr>
            <p:spPr bwMode="auto">
              <a:xfrm>
                <a:off x="2058" y="308"/>
                <a:ext cx="3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21" name="Rectangle 63"/>
              <p:cNvSpPr>
                <a:spLocks noChangeArrowheads="1"/>
              </p:cNvSpPr>
              <p:nvPr/>
            </p:nvSpPr>
            <p:spPr bwMode="auto">
              <a:xfrm>
                <a:off x="2057" y="327"/>
                <a:ext cx="3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22" name="Rectangle 64"/>
              <p:cNvSpPr>
                <a:spLocks noChangeArrowheads="1"/>
              </p:cNvSpPr>
              <p:nvPr/>
            </p:nvSpPr>
            <p:spPr bwMode="auto">
              <a:xfrm>
                <a:off x="2105" y="292"/>
                <a:ext cx="30" cy="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23" name="Rectangle 65"/>
              <p:cNvSpPr>
                <a:spLocks noChangeArrowheads="1"/>
              </p:cNvSpPr>
              <p:nvPr/>
            </p:nvSpPr>
            <p:spPr bwMode="auto">
              <a:xfrm>
                <a:off x="2118" y="290"/>
                <a:ext cx="4" cy="5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24" name="Rectangle 66"/>
              <p:cNvSpPr>
                <a:spLocks noChangeArrowheads="1"/>
              </p:cNvSpPr>
              <p:nvPr/>
            </p:nvSpPr>
            <p:spPr bwMode="auto">
              <a:xfrm>
                <a:off x="2102" y="308"/>
                <a:ext cx="3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25" name="Rectangle 67"/>
              <p:cNvSpPr>
                <a:spLocks noChangeArrowheads="1"/>
              </p:cNvSpPr>
              <p:nvPr/>
            </p:nvSpPr>
            <p:spPr bwMode="auto">
              <a:xfrm>
                <a:off x="2101" y="327"/>
                <a:ext cx="3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26" name="Rectangle 68"/>
              <p:cNvSpPr>
                <a:spLocks noChangeArrowheads="1"/>
              </p:cNvSpPr>
              <p:nvPr/>
            </p:nvSpPr>
            <p:spPr bwMode="auto">
              <a:xfrm>
                <a:off x="1931" y="378"/>
                <a:ext cx="30" cy="5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27" name="Rectangle 69"/>
              <p:cNvSpPr>
                <a:spLocks noChangeArrowheads="1"/>
              </p:cNvSpPr>
              <p:nvPr/>
            </p:nvSpPr>
            <p:spPr bwMode="auto">
              <a:xfrm>
                <a:off x="1944" y="375"/>
                <a:ext cx="4" cy="5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28" name="Rectangle 70"/>
              <p:cNvSpPr>
                <a:spLocks noChangeArrowheads="1"/>
              </p:cNvSpPr>
              <p:nvPr/>
            </p:nvSpPr>
            <p:spPr bwMode="auto">
              <a:xfrm>
                <a:off x="1927" y="394"/>
                <a:ext cx="3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29" name="Rectangle 71"/>
              <p:cNvSpPr>
                <a:spLocks noChangeArrowheads="1"/>
              </p:cNvSpPr>
              <p:nvPr/>
            </p:nvSpPr>
            <p:spPr bwMode="auto">
              <a:xfrm>
                <a:off x="1926" y="412"/>
                <a:ext cx="3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30" name="Rectangle 72"/>
              <p:cNvSpPr>
                <a:spLocks noChangeArrowheads="1"/>
              </p:cNvSpPr>
              <p:nvPr/>
            </p:nvSpPr>
            <p:spPr bwMode="auto">
              <a:xfrm>
                <a:off x="1975" y="378"/>
                <a:ext cx="29" cy="5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31" name="Rectangle 73"/>
              <p:cNvSpPr>
                <a:spLocks noChangeArrowheads="1"/>
              </p:cNvSpPr>
              <p:nvPr/>
            </p:nvSpPr>
            <p:spPr bwMode="auto">
              <a:xfrm>
                <a:off x="1988" y="375"/>
                <a:ext cx="4" cy="5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32" name="Rectangle 74"/>
              <p:cNvSpPr>
                <a:spLocks noChangeArrowheads="1"/>
              </p:cNvSpPr>
              <p:nvPr/>
            </p:nvSpPr>
            <p:spPr bwMode="auto">
              <a:xfrm>
                <a:off x="1971" y="394"/>
                <a:ext cx="3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33" name="Rectangle 75"/>
              <p:cNvSpPr>
                <a:spLocks noChangeArrowheads="1"/>
              </p:cNvSpPr>
              <p:nvPr/>
            </p:nvSpPr>
            <p:spPr bwMode="auto">
              <a:xfrm>
                <a:off x="1970" y="412"/>
                <a:ext cx="3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34" name="Rectangle 76"/>
              <p:cNvSpPr>
                <a:spLocks noChangeArrowheads="1"/>
              </p:cNvSpPr>
              <p:nvPr/>
            </p:nvSpPr>
            <p:spPr bwMode="auto">
              <a:xfrm>
                <a:off x="2022" y="381"/>
                <a:ext cx="23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35" name="Rectangle 77"/>
              <p:cNvSpPr>
                <a:spLocks noChangeArrowheads="1"/>
              </p:cNvSpPr>
              <p:nvPr/>
            </p:nvSpPr>
            <p:spPr bwMode="auto">
              <a:xfrm>
                <a:off x="2033" y="379"/>
                <a:ext cx="2" cy="3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36" name="Rectangle 78"/>
              <p:cNvSpPr>
                <a:spLocks noChangeArrowheads="1"/>
              </p:cNvSpPr>
              <p:nvPr/>
            </p:nvSpPr>
            <p:spPr bwMode="auto">
              <a:xfrm>
                <a:off x="2022" y="393"/>
                <a:ext cx="2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37" name="Rectangle 79"/>
              <p:cNvSpPr>
                <a:spLocks noChangeArrowheads="1"/>
              </p:cNvSpPr>
              <p:nvPr/>
            </p:nvSpPr>
            <p:spPr bwMode="auto">
              <a:xfrm>
                <a:off x="2062" y="378"/>
                <a:ext cx="30" cy="5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38" name="Rectangle 80"/>
              <p:cNvSpPr>
                <a:spLocks noChangeArrowheads="1"/>
              </p:cNvSpPr>
              <p:nvPr/>
            </p:nvSpPr>
            <p:spPr bwMode="auto">
              <a:xfrm>
                <a:off x="2075" y="375"/>
                <a:ext cx="4" cy="5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39" name="Rectangle 81"/>
              <p:cNvSpPr>
                <a:spLocks noChangeArrowheads="1"/>
              </p:cNvSpPr>
              <p:nvPr/>
            </p:nvSpPr>
            <p:spPr bwMode="auto">
              <a:xfrm>
                <a:off x="2058" y="394"/>
                <a:ext cx="3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40" name="Rectangle 82"/>
              <p:cNvSpPr>
                <a:spLocks noChangeArrowheads="1"/>
              </p:cNvSpPr>
              <p:nvPr/>
            </p:nvSpPr>
            <p:spPr bwMode="auto">
              <a:xfrm>
                <a:off x="2057" y="412"/>
                <a:ext cx="3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41" name="Rectangle 83"/>
              <p:cNvSpPr>
                <a:spLocks noChangeArrowheads="1"/>
              </p:cNvSpPr>
              <p:nvPr/>
            </p:nvSpPr>
            <p:spPr bwMode="auto">
              <a:xfrm>
                <a:off x="2254" y="374"/>
                <a:ext cx="23" cy="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42" name="Rectangle 84"/>
              <p:cNvSpPr>
                <a:spLocks noChangeArrowheads="1"/>
              </p:cNvSpPr>
              <p:nvPr/>
            </p:nvSpPr>
            <p:spPr bwMode="auto">
              <a:xfrm>
                <a:off x="2264" y="372"/>
                <a:ext cx="4" cy="4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43" name="Rectangle 85"/>
              <p:cNvSpPr>
                <a:spLocks noChangeArrowheads="1"/>
              </p:cNvSpPr>
              <p:nvPr/>
            </p:nvSpPr>
            <p:spPr bwMode="auto">
              <a:xfrm>
                <a:off x="2251" y="386"/>
                <a:ext cx="29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44" name="Rectangle 86"/>
              <p:cNvSpPr>
                <a:spLocks noChangeArrowheads="1"/>
              </p:cNvSpPr>
              <p:nvPr/>
            </p:nvSpPr>
            <p:spPr bwMode="auto">
              <a:xfrm>
                <a:off x="2251" y="400"/>
                <a:ext cx="2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45" name="Rectangle 87"/>
              <p:cNvSpPr>
                <a:spLocks noChangeArrowheads="1"/>
              </p:cNvSpPr>
              <p:nvPr/>
            </p:nvSpPr>
            <p:spPr bwMode="auto">
              <a:xfrm>
                <a:off x="2218" y="374"/>
                <a:ext cx="23" cy="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46" name="Rectangle 88"/>
              <p:cNvSpPr>
                <a:spLocks noChangeArrowheads="1"/>
              </p:cNvSpPr>
              <p:nvPr/>
            </p:nvSpPr>
            <p:spPr bwMode="auto">
              <a:xfrm>
                <a:off x="2227" y="372"/>
                <a:ext cx="4" cy="4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47" name="Rectangle 89"/>
              <p:cNvSpPr>
                <a:spLocks noChangeArrowheads="1"/>
              </p:cNvSpPr>
              <p:nvPr/>
            </p:nvSpPr>
            <p:spPr bwMode="auto">
              <a:xfrm>
                <a:off x="2214" y="386"/>
                <a:ext cx="3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48" name="Rectangle 90"/>
              <p:cNvSpPr>
                <a:spLocks noChangeArrowheads="1"/>
              </p:cNvSpPr>
              <p:nvPr/>
            </p:nvSpPr>
            <p:spPr bwMode="auto">
              <a:xfrm>
                <a:off x="2214" y="400"/>
                <a:ext cx="29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49" name="Rectangle 91"/>
              <p:cNvSpPr>
                <a:spLocks noChangeArrowheads="1"/>
              </p:cNvSpPr>
              <p:nvPr/>
            </p:nvSpPr>
            <p:spPr bwMode="auto">
              <a:xfrm>
                <a:off x="2105" y="378"/>
                <a:ext cx="30" cy="5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50" name="Rectangle 92"/>
              <p:cNvSpPr>
                <a:spLocks noChangeArrowheads="1"/>
              </p:cNvSpPr>
              <p:nvPr/>
            </p:nvSpPr>
            <p:spPr bwMode="auto">
              <a:xfrm>
                <a:off x="2118" y="375"/>
                <a:ext cx="4" cy="5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51" name="Rectangle 93"/>
              <p:cNvSpPr>
                <a:spLocks noChangeArrowheads="1"/>
              </p:cNvSpPr>
              <p:nvPr/>
            </p:nvSpPr>
            <p:spPr bwMode="auto">
              <a:xfrm>
                <a:off x="2102" y="394"/>
                <a:ext cx="3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52" name="Rectangle 94"/>
              <p:cNvSpPr>
                <a:spLocks noChangeArrowheads="1"/>
              </p:cNvSpPr>
              <p:nvPr/>
            </p:nvSpPr>
            <p:spPr bwMode="auto">
              <a:xfrm>
                <a:off x="2101" y="412"/>
                <a:ext cx="3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53" name="Freeform 95"/>
              <p:cNvSpPr>
                <a:spLocks/>
              </p:cNvSpPr>
              <p:nvPr/>
            </p:nvSpPr>
            <p:spPr bwMode="auto">
              <a:xfrm>
                <a:off x="2170" y="182"/>
                <a:ext cx="48" cy="273"/>
              </a:xfrm>
              <a:custGeom>
                <a:avLst/>
                <a:gdLst>
                  <a:gd name="T0" fmla="*/ 0 w 97"/>
                  <a:gd name="T1" fmla="*/ 0 h 547"/>
                  <a:gd name="T2" fmla="*/ 0 w 97"/>
                  <a:gd name="T3" fmla="*/ 0 h 547"/>
                  <a:gd name="T4" fmla="*/ 0 w 97"/>
                  <a:gd name="T5" fmla="*/ 0 h 547"/>
                  <a:gd name="T6" fmla="*/ 0 w 97"/>
                  <a:gd name="T7" fmla="*/ 0 h 547"/>
                  <a:gd name="T8" fmla="*/ 0 w 97"/>
                  <a:gd name="T9" fmla="*/ 0 h 547"/>
                  <a:gd name="T10" fmla="*/ 0 w 97"/>
                  <a:gd name="T11" fmla="*/ 0 h 547"/>
                  <a:gd name="T12" fmla="*/ 0 w 97"/>
                  <a:gd name="T13" fmla="*/ 0 h 547"/>
                  <a:gd name="T14" fmla="*/ 0 w 97"/>
                  <a:gd name="T15" fmla="*/ 0 h 547"/>
                  <a:gd name="T16" fmla="*/ 0 w 97"/>
                  <a:gd name="T17" fmla="*/ 0 h 547"/>
                  <a:gd name="T18" fmla="*/ 0 w 97"/>
                  <a:gd name="T19" fmla="*/ 0 h 547"/>
                  <a:gd name="T20" fmla="*/ 0 w 97"/>
                  <a:gd name="T21" fmla="*/ 0 h 547"/>
                  <a:gd name="T22" fmla="*/ 0 w 97"/>
                  <a:gd name="T23" fmla="*/ 0 h 547"/>
                  <a:gd name="T24" fmla="*/ 0 w 97"/>
                  <a:gd name="T25" fmla="*/ 0 h 547"/>
                  <a:gd name="T26" fmla="*/ 0 w 97"/>
                  <a:gd name="T27" fmla="*/ 0 h 547"/>
                  <a:gd name="T28" fmla="*/ 0 w 97"/>
                  <a:gd name="T29" fmla="*/ 0 h 547"/>
                  <a:gd name="T30" fmla="*/ 0 w 97"/>
                  <a:gd name="T31" fmla="*/ 0 h 547"/>
                  <a:gd name="T32" fmla="*/ 0 w 97"/>
                  <a:gd name="T33" fmla="*/ 0 h 547"/>
                  <a:gd name="T34" fmla="*/ 0 w 97"/>
                  <a:gd name="T35" fmla="*/ 0 h 547"/>
                  <a:gd name="T36" fmla="*/ 0 w 97"/>
                  <a:gd name="T37" fmla="*/ 0 h 547"/>
                  <a:gd name="T38" fmla="*/ 0 w 97"/>
                  <a:gd name="T39" fmla="*/ 0 h 547"/>
                  <a:gd name="T40" fmla="*/ 0 w 97"/>
                  <a:gd name="T41" fmla="*/ 0 h 547"/>
                  <a:gd name="T42" fmla="*/ 0 w 97"/>
                  <a:gd name="T43" fmla="*/ 0 h 547"/>
                  <a:gd name="T44" fmla="*/ 0 w 97"/>
                  <a:gd name="T45" fmla="*/ 0 h 547"/>
                  <a:gd name="T46" fmla="*/ 0 w 97"/>
                  <a:gd name="T47" fmla="*/ 0 h 547"/>
                  <a:gd name="T48" fmla="*/ 0 w 97"/>
                  <a:gd name="T49" fmla="*/ 0 h 547"/>
                  <a:gd name="T50" fmla="*/ 0 w 97"/>
                  <a:gd name="T51" fmla="*/ 0 h 547"/>
                  <a:gd name="T52" fmla="*/ 0 w 97"/>
                  <a:gd name="T53" fmla="*/ 0 h 547"/>
                  <a:gd name="T54" fmla="*/ 0 w 97"/>
                  <a:gd name="T55" fmla="*/ 0 h 547"/>
                  <a:gd name="T56" fmla="*/ 0 w 97"/>
                  <a:gd name="T57" fmla="*/ 0 h 547"/>
                  <a:gd name="T58" fmla="*/ 0 w 97"/>
                  <a:gd name="T59" fmla="*/ 0 h 547"/>
                  <a:gd name="T60" fmla="*/ 0 w 97"/>
                  <a:gd name="T61" fmla="*/ 0 h 547"/>
                  <a:gd name="T62" fmla="*/ 0 w 97"/>
                  <a:gd name="T63" fmla="*/ 0 h 547"/>
                  <a:gd name="T64" fmla="*/ 0 w 97"/>
                  <a:gd name="T65" fmla="*/ 0 h 547"/>
                  <a:gd name="T66" fmla="*/ 0 w 97"/>
                  <a:gd name="T67" fmla="*/ 0 h 547"/>
                  <a:gd name="T68" fmla="*/ 0 w 97"/>
                  <a:gd name="T69" fmla="*/ 0 h 547"/>
                  <a:gd name="T70" fmla="*/ 0 w 97"/>
                  <a:gd name="T71" fmla="*/ 0 h 547"/>
                  <a:gd name="T72" fmla="*/ 0 w 97"/>
                  <a:gd name="T73" fmla="*/ 0 h 547"/>
                  <a:gd name="T74" fmla="*/ 0 w 97"/>
                  <a:gd name="T75" fmla="*/ 0 h 547"/>
                  <a:gd name="T76" fmla="*/ 0 w 97"/>
                  <a:gd name="T77" fmla="*/ 0 h 547"/>
                  <a:gd name="T78" fmla="*/ 0 w 97"/>
                  <a:gd name="T79" fmla="*/ 0 h 547"/>
                  <a:gd name="T80" fmla="*/ 0 w 97"/>
                  <a:gd name="T81" fmla="*/ 0 h 547"/>
                  <a:gd name="T82" fmla="*/ 0 w 97"/>
                  <a:gd name="T83" fmla="*/ 0 h 547"/>
                  <a:gd name="T84" fmla="*/ 0 w 97"/>
                  <a:gd name="T85" fmla="*/ 0 h 547"/>
                  <a:gd name="T86" fmla="*/ 0 w 97"/>
                  <a:gd name="T87" fmla="*/ 0 h 547"/>
                  <a:gd name="T88" fmla="*/ 0 w 97"/>
                  <a:gd name="T89" fmla="*/ 0 h 547"/>
                  <a:gd name="T90" fmla="*/ 0 w 97"/>
                  <a:gd name="T91" fmla="*/ 0 h 54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7"/>
                  <a:gd name="T139" fmla="*/ 0 h 547"/>
                  <a:gd name="T140" fmla="*/ 97 w 97"/>
                  <a:gd name="T141" fmla="*/ 547 h 54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7" h="547">
                    <a:moveTo>
                      <a:pt x="0" y="547"/>
                    </a:moveTo>
                    <a:lnTo>
                      <a:pt x="0" y="547"/>
                    </a:lnTo>
                    <a:lnTo>
                      <a:pt x="2" y="525"/>
                    </a:lnTo>
                    <a:lnTo>
                      <a:pt x="5" y="463"/>
                    </a:lnTo>
                    <a:lnTo>
                      <a:pt x="11" y="377"/>
                    </a:lnTo>
                    <a:lnTo>
                      <a:pt x="16" y="278"/>
                    </a:lnTo>
                    <a:lnTo>
                      <a:pt x="23" y="179"/>
                    </a:lnTo>
                    <a:lnTo>
                      <a:pt x="28" y="89"/>
                    </a:lnTo>
                    <a:lnTo>
                      <a:pt x="31" y="27"/>
                    </a:lnTo>
                    <a:lnTo>
                      <a:pt x="33" y="0"/>
                    </a:lnTo>
                    <a:lnTo>
                      <a:pt x="66" y="0"/>
                    </a:lnTo>
                    <a:lnTo>
                      <a:pt x="67" y="27"/>
                    </a:lnTo>
                    <a:lnTo>
                      <a:pt x="71" y="89"/>
                    </a:lnTo>
                    <a:lnTo>
                      <a:pt x="74" y="179"/>
                    </a:lnTo>
                    <a:lnTo>
                      <a:pt x="81" y="278"/>
                    </a:lnTo>
                    <a:lnTo>
                      <a:pt x="86" y="377"/>
                    </a:lnTo>
                    <a:lnTo>
                      <a:pt x="92" y="463"/>
                    </a:lnTo>
                    <a:lnTo>
                      <a:pt x="95" y="525"/>
                    </a:lnTo>
                    <a:lnTo>
                      <a:pt x="97" y="547"/>
                    </a:lnTo>
                    <a:lnTo>
                      <a:pt x="93" y="547"/>
                    </a:lnTo>
                    <a:lnTo>
                      <a:pt x="90" y="547"/>
                    </a:lnTo>
                    <a:lnTo>
                      <a:pt x="85" y="547"/>
                    </a:lnTo>
                    <a:lnTo>
                      <a:pt x="78" y="547"/>
                    </a:lnTo>
                    <a:lnTo>
                      <a:pt x="73" y="547"/>
                    </a:lnTo>
                    <a:lnTo>
                      <a:pt x="64" y="547"/>
                    </a:lnTo>
                    <a:lnTo>
                      <a:pt x="57" y="547"/>
                    </a:lnTo>
                    <a:lnTo>
                      <a:pt x="49" y="547"/>
                    </a:lnTo>
                    <a:lnTo>
                      <a:pt x="40" y="547"/>
                    </a:lnTo>
                    <a:lnTo>
                      <a:pt x="33" y="547"/>
                    </a:lnTo>
                    <a:lnTo>
                      <a:pt x="26" y="547"/>
                    </a:lnTo>
                    <a:lnTo>
                      <a:pt x="19" y="547"/>
                    </a:lnTo>
                    <a:lnTo>
                      <a:pt x="12" y="547"/>
                    </a:lnTo>
                    <a:lnTo>
                      <a:pt x="7" y="547"/>
                    </a:lnTo>
                    <a:lnTo>
                      <a:pt x="4" y="547"/>
                    </a:lnTo>
                    <a:lnTo>
                      <a:pt x="0" y="5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354" name="Freeform 96"/>
              <p:cNvSpPr>
                <a:spLocks/>
              </p:cNvSpPr>
              <p:nvPr/>
            </p:nvSpPr>
            <p:spPr bwMode="auto">
              <a:xfrm>
                <a:off x="2187" y="190"/>
                <a:ext cx="14" cy="11"/>
              </a:xfrm>
              <a:custGeom>
                <a:avLst/>
                <a:gdLst>
                  <a:gd name="T0" fmla="*/ 1 w 27"/>
                  <a:gd name="T1" fmla="*/ 1 h 21"/>
                  <a:gd name="T2" fmla="*/ 1 w 27"/>
                  <a:gd name="T3" fmla="*/ 0 h 21"/>
                  <a:gd name="T4" fmla="*/ 1 w 27"/>
                  <a:gd name="T5" fmla="*/ 0 h 21"/>
                  <a:gd name="T6" fmla="*/ 0 w 27"/>
                  <a:gd name="T7" fmla="*/ 1 h 21"/>
                  <a:gd name="T8" fmla="*/ 1 w 27"/>
                  <a:gd name="T9" fmla="*/ 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1"/>
                  <a:gd name="T17" fmla="*/ 27 w 2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1">
                    <a:moveTo>
                      <a:pt x="27" y="21"/>
                    </a:moveTo>
                    <a:lnTo>
                      <a:pt x="26" y="0"/>
                    </a:lnTo>
                    <a:lnTo>
                      <a:pt x="1" y="0"/>
                    </a:lnTo>
                    <a:lnTo>
                      <a:pt x="0" y="21"/>
                    </a:lnTo>
                    <a:lnTo>
                      <a:pt x="27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355" name="Freeform 97"/>
              <p:cNvSpPr>
                <a:spLocks/>
              </p:cNvSpPr>
              <p:nvPr/>
            </p:nvSpPr>
            <p:spPr bwMode="auto">
              <a:xfrm>
                <a:off x="1942" y="362"/>
                <a:ext cx="9" cy="8"/>
              </a:xfrm>
              <a:custGeom>
                <a:avLst/>
                <a:gdLst>
                  <a:gd name="T0" fmla="*/ 1 w 17"/>
                  <a:gd name="T1" fmla="*/ 0 h 18"/>
                  <a:gd name="T2" fmla="*/ 1 w 17"/>
                  <a:gd name="T3" fmla="*/ 0 h 18"/>
                  <a:gd name="T4" fmla="*/ 1 w 17"/>
                  <a:gd name="T5" fmla="*/ 0 h 18"/>
                  <a:gd name="T6" fmla="*/ 1 w 17"/>
                  <a:gd name="T7" fmla="*/ 0 h 18"/>
                  <a:gd name="T8" fmla="*/ 1 w 17"/>
                  <a:gd name="T9" fmla="*/ 0 h 18"/>
                  <a:gd name="T10" fmla="*/ 1 w 17"/>
                  <a:gd name="T11" fmla="*/ 0 h 18"/>
                  <a:gd name="T12" fmla="*/ 1 w 17"/>
                  <a:gd name="T13" fmla="*/ 0 h 18"/>
                  <a:gd name="T14" fmla="*/ 1 w 17"/>
                  <a:gd name="T15" fmla="*/ 0 h 18"/>
                  <a:gd name="T16" fmla="*/ 1 w 17"/>
                  <a:gd name="T17" fmla="*/ 0 h 18"/>
                  <a:gd name="T18" fmla="*/ 1 w 17"/>
                  <a:gd name="T19" fmla="*/ 0 h 18"/>
                  <a:gd name="T20" fmla="*/ 1 w 17"/>
                  <a:gd name="T21" fmla="*/ 0 h 18"/>
                  <a:gd name="T22" fmla="*/ 0 w 17"/>
                  <a:gd name="T23" fmla="*/ 0 h 18"/>
                  <a:gd name="T24" fmla="*/ 0 w 17"/>
                  <a:gd name="T25" fmla="*/ 0 h 18"/>
                  <a:gd name="T26" fmla="*/ 0 w 17"/>
                  <a:gd name="T27" fmla="*/ 0 h 18"/>
                  <a:gd name="T28" fmla="*/ 1 w 17"/>
                  <a:gd name="T29" fmla="*/ 0 h 18"/>
                  <a:gd name="T30" fmla="*/ 1 w 17"/>
                  <a:gd name="T31" fmla="*/ 0 h 18"/>
                  <a:gd name="T32" fmla="*/ 1 w 17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8"/>
                  <a:gd name="T53" fmla="*/ 17 w 17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8">
                    <a:moveTo>
                      <a:pt x="8" y="18"/>
                    </a:moveTo>
                    <a:lnTo>
                      <a:pt x="12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5" y="18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356" name="Freeform 98"/>
              <p:cNvSpPr>
                <a:spLocks/>
              </p:cNvSpPr>
              <p:nvPr/>
            </p:nvSpPr>
            <p:spPr bwMode="auto">
              <a:xfrm>
                <a:off x="1985" y="362"/>
                <a:ext cx="9" cy="8"/>
              </a:xfrm>
              <a:custGeom>
                <a:avLst/>
                <a:gdLst>
                  <a:gd name="T0" fmla="*/ 1 w 17"/>
                  <a:gd name="T1" fmla="*/ 0 h 18"/>
                  <a:gd name="T2" fmla="*/ 1 w 17"/>
                  <a:gd name="T3" fmla="*/ 0 h 18"/>
                  <a:gd name="T4" fmla="*/ 1 w 17"/>
                  <a:gd name="T5" fmla="*/ 0 h 18"/>
                  <a:gd name="T6" fmla="*/ 1 w 17"/>
                  <a:gd name="T7" fmla="*/ 0 h 18"/>
                  <a:gd name="T8" fmla="*/ 1 w 17"/>
                  <a:gd name="T9" fmla="*/ 0 h 18"/>
                  <a:gd name="T10" fmla="*/ 1 w 17"/>
                  <a:gd name="T11" fmla="*/ 0 h 18"/>
                  <a:gd name="T12" fmla="*/ 1 w 17"/>
                  <a:gd name="T13" fmla="*/ 0 h 18"/>
                  <a:gd name="T14" fmla="*/ 1 w 17"/>
                  <a:gd name="T15" fmla="*/ 0 h 18"/>
                  <a:gd name="T16" fmla="*/ 1 w 17"/>
                  <a:gd name="T17" fmla="*/ 0 h 18"/>
                  <a:gd name="T18" fmla="*/ 1 w 17"/>
                  <a:gd name="T19" fmla="*/ 0 h 18"/>
                  <a:gd name="T20" fmla="*/ 1 w 17"/>
                  <a:gd name="T21" fmla="*/ 0 h 18"/>
                  <a:gd name="T22" fmla="*/ 0 w 17"/>
                  <a:gd name="T23" fmla="*/ 0 h 18"/>
                  <a:gd name="T24" fmla="*/ 0 w 17"/>
                  <a:gd name="T25" fmla="*/ 0 h 18"/>
                  <a:gd name="T26" fmla="*/ 0 w 17"/>
                  <a:gd name="T27" fmla="*/ 0 h 18"/>
                  <a:gd name="T28" fmla="*/ 1 w 17"/>
                  <a:gd name="T29" fmla="*/ 0 h 18"/>
                  <a:gd name="T30" fmla="*/ 1 w 17"/>
                  <a:gd name="T31" fmla="*/ 0 h 18"/>
                  <a:gd name="T32" fmla="*/ 1 w 17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8"/>
                  <a:gd name="T53" fmla="*/ 17 w 17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8">
                    <a:moveTo>
                      <a:pt x="9" y="18"/>
                    </a:moveTo>
                    <a:lnTo>
                      <a:pt x="12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5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357" name="Freeform 99"/>
              <p:cNvSpPr>
                <a:spLocks/>
              </p:cNvSpPr>
              <p:nvPr/>
            </p:nvSpPr>
            <p:spPr bwMode="auto">
              <a:xfrm>
                <a:off x="2074" y="362"/>
                <a:ext cx="9" cy="8"/>
              </a:xfrm>
              <a:custGeom>
                <a:avLst/>
                <a:gdLst>
                  <a:gd name="T0" fmla="*/ 1 w 17"/>
                  <a:gd name="T1" fmla="*/ 0 h 18"/>
                  <a:gd name="T2" fmla="*/ 1 w 17"/>
                  <a:gd name="T3" fmla="*/ 0 h 18"/>
                  <a:gd name="T4" fmla="*/ 1 w 17"/>
                  <a:gd name="T5" fmla="*/ 0 h 18"/>
                  <a:gd name="T6" fmla="*/ 1 w 17"/>
                  <a:gd name="T7" fmla="*/ 0 h 18"/>
                  <a:gd name="T8" fmla="*/ 1 w 17"/>
                  <a:gd name="T9" fmla="*/ 0 h 18"/>
                  <a:gd name="T10" fmla="*/ 1 w 17"/>
                  <a:gd name="T11" fmla="*/ 0 h 18"/>
                  <a:gd name="T12" fmla="*/ 1 w 17"/>
                  <a:gd name="T13" fmla="*/ 0 h 18"/>
                  <a:gd name="T14" fmla="*/ 1 w 17"/>
                  <a:gd name="T15" fmla="*/ 0 h 18"/>
                  <a:gd name="T16" fmla="*/ 1 w 17"/>
                  <a:gd name="T17" fmla="*/ 0 h 18"/>
                  <a:gd name="T18" fmla="*/ 1 w 17"/>
                  <a:gd name="T19" fmla="*/ 0 h 18"/>
                  <a:gd name="T20" fmla="*/ 1 w 17"/>
                  <a:gd name="T21" fmla="*/ 0 h 18"/>
                  <a:gd name="T22" fmla="*/ 0 w 17"/>
                  <a:gd name="T23" fmla="*/ 0 h 18"/>
                  <a:gd name="T24" fmla="*/ 0 w 17"/>
                  <a:gd name="T25" fmla="*/ 0 h 18"/>
                  <a:gd name="T26" fmla="*/ 0 w 17"/>
                  <a:gd name="T27" fmla="*/ 0 h 18"/>
                  <a:gd name="T28" fmla="*/ 1 w 17"/>
                  <a:gd name="T29" fmla="*/ 0 h 18"/>
                  <a:gd name="T30" fmla="*/ 1 w 17"/>
                  <a:gd name="T31" fmla="*/ 0 h 18"/>
                  <a:gd name="T32" fmla="*/ 1 w 17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8"/>
                  <a:gd name="T53" fmla="*/ 17 w 17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8">
                    <a:moveTo>
                      <a:pt x="9" y="18"/>
                    </a:moveTo>
                    <a:lnTo>
                      <a:pt x="12" y="18"/>
                    </a:lnTo>
                    <a:lnTo>
                      <a:pt x="16" y="16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7" y="5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4" y="16"/>
                    </a:lnTo>
                    <a:lnTo>
                      <a:pt x="5" y="18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358" name="Freeform 100"/>
              <p:cNvSpPr>
                <a:spLocks/>
              </p:cNvSpPr>
              <p:nvPr/>
            </p:nvSpPr>
            <p:spPr bwMode="auto">
              <a:xfrm>
                <a:off x="2029" y="362"/>
                <a:ext cx="10" cy="8"/>
              </a:xfrm>
              <a:custGeom>
                <a:avLst/>
                <a:gdLst>
                  <a:gd name="T0" fmla="*/ 1 w 19"/>
                  <a:gd name="T1" fmla="*/ 0 h 18"/>
                  <a:gd name="T2" fmla="*/ 1 w 19"/>
                  <a:gd name="T3" fmla="*/ 0 h 18"/>
                  <a:gd name="T4" fmla="*/ 1 w 19"/>
                  <a:gd name="T5" fmla="*/ 0 h 18"/>
                  <a:gd name="T6" fmla="*/ 1 w 19"/>
                  <a:gd name="T7" fmla="*/ 0 h 18"/>
                  <a:gd name="T8" fmla="*/ 1 w 19"/>
                  <a:gd name="T9" fmla="*/ 0 h 18"/>
                  <a:gd name="T10" fmla="*/ 1 w 19"/>
                  <a:gd name="T11" fmla="*/ 0 h 18"/>
                  <a:gd name="T12" fmla="*/ 1 w 19"/>
                  <a:gd name="T13" fmla="*/ 0 h 18"/>
                  <a:gd name="T14" fmla="*/ 1 w 19"/>
                  <a:gd name="T15" fmla="*/ 0 h 18"/>
                  <a:gd name="T16" fmla="*/ 1 w 19"/>
                  <a:gd name="T17" fmla="*/ 0 h 18"/>
                  <a:gd name="T18" fmla="*/ 1 w 19"/>
                  <a:gd name="T19" fmla="*/ 0 h 18"/>
                  <a:gd name="T20" fmla="*/ 1 w 19"/>
                  <a:gd name="T21" fmla="*/ 0 h 18"/>
                  <a:gd name="T22" fmla="*/ 1 w 19"/>
                  <a:gd name="T23" fmla="*/ 0 h 18"/>
                  <a:gd name="T24" fmla="*/ 0 w 19"/>
                  <a:gd name="T25" fmla="*/ 0 h 18"/>
                  <a:gd name="T26" fmla="*/ 1 w 19"/>
                  <a:gd name="T27" fmla="*/ 0 h 18"/>
                  <a:gd name="T28" fmla="*/ 1 w 19"/>
                  <a:gd name="T29" fmla="*/ 0 h 18"/>
                  <a:gd name="T30" fmla="*/ 1 w 19"/>
                  <a:gd name="T31" fmla="*/ 0 h 18"/>
                  <a:gd name="T32" fmla="*/ 1 w 19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18"/>
                  <a:gd name="T53" fmla="*/ 19 w 19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18">
                    <a:moveTo>
                      <a:pt x="10" y="18"/>
                    </a:moveTo>
                    <a:lnTo>
                      <a:pt x="14" y="18"/>
                    </a:lnTo>
                    <a:lnTo>
                      <a:pt x="15" y="16"/>
                    </a:lnTo>
                    <a:lnTo>
                      <a:pt x="19" y="12"/>
                    </a:lnTo>
                    <a:lnTo>
                      <a:pt x="19" y="9"/>
                    </a:lnTo>
                    <a:lnTo>
                      <a:pt x="19" y="5"/>
                    </a:lnTo>
                    <a:lnTo>
                      <a:pt x="15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3" y="16"/>
                    </a:lnTo>
                    <a:lnTo>
                      <a:pt x="7" y="18"/>
                    </a:lnTo>
                    <a:lnTo>
                      <a:pt x="1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359" name="Freeform 101"/>
              <p:cNvSpPr>
                <a:spLocks/>
              </p:cNvSpPr>
              <p:nvPr/>
            </p:nvSpPr>
            <p:spPr bwMode="auto">
              <a:xfrm>
                <a:off x="2117" y="362"/>
                <a:ext cx="9" cy="8"/>
              </a:xfrm>
              <a:custGeom>
                <a:avLst/>
                <a:gdLst>
                  <a:gd name="T0" fmla="*/ 1 w 18"/>
                  <a:gd name="T1" fmla="*/ 0 h 18"/>
                  <a:gd name="T2" fmla="*/ 1 w 18"/>
                  <a:gd name="T3" fmla="*/ 0 h 18"/>
                  <a:gd name="T4" fmla="*/ 1 w 18"/>
                  <a:gd name="T5" fmla="*/ 0 h 18"/>
                  <a:gd name="T6" fmla="*/ 1 w 18"/>
                  <a:gd name="T7" fmla="*/ 0 h 18"/>
                  <a:gd name="T8" fmla="*/ 1 w 18"/>
                  <a:gd name="T9" fmla="*/ 0 h 18"/>
                  <a:gd name="T10" fmla="*/ 1 w 18"/>
                  <a:gd name="T11" fmla="*/ 0 h 18"/>
                  <a:gd name="T12" fmla="*/ 1 w 18"/>
                  <a:gd name="T13" fmla="*/ 0 h 18"/>
                  <a:gd name="T14" fmla="*/ 1 w 18"/>
                  <a:gd name="T15" fmla="*/ 0 h 18"/>
                  <a:gd name="T16" fmla="*/ 1 w 18"/>
                  <a:gd name="T17" fmla="*/ 0 h 18"/>
                  <a:gd name="T18" fmla="*/ 1 w 18"/>
                  <a:gd name="T19" fmla="*/ 0 h 18"/>
                  <a:gd name="T20" fmla="*/ 1 w 18"/>
                  <a:gd name="T21" fmla="*/ 0 h 18"/>
                  <a:gd name="T22" fmla="*/ 0 w 18"/>
                  <a:gd name="T23" fmla="*/ 0 h 18"/>
                  <a:gd name="T24" fmla="*/ 0 w 18"/>
                  <a:gd name="T25" fmla="*/ 0 h 18"/>
                  <a:gd name="T26" fmla="*/ 0 w 18"/>
                  <a:gd name="T27" fmla="*/ 0 h 18"/>
                  <a:gd name="T28" fmla="*/ 1 w 18"/>
                  <a:gd name="T29" fmla="*/ 0 h 18"/>
                  <a:gd name="T30" fmla="*/ 1 w 18"/>
                  <a:gd name="T31" fmla="*/ 0 h 18"/>
                  <a:gd name="T32" fmla="*/ 1 w 18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8"/>
                  <a:gd name="T53" fmla="*/ 18 w 18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8">
                    <a:moveTo>
                      <a:pt x="9" y="18"/>
                    </a:moveTo>
                    <a:lnTo>
                      <a:pt x="12" y="18"/>
                    </a:lnTo>
                    <a:lnTo>
                      <a:pt x="14" y="16"/>
                    </a:lnTo>
                    <a:lnTo>
                      <a:pt x="16" y="12"/>
                    </a:lnTo>
                    <a:lnTo>
                      <a:pt x="18" y="9"/>
                    </a:lnTo>
                    <a:lnTo>
                      <a:pt x="16" y="5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360" name="Rectangle 102"/>
              <p:cNvSpPr>
                <a:spLocks noChangeArrowheads="1"/>
              </p:cNvSpPr>
              <p:nvPr/>
            </p:nvSpPr>
            <p:spPr bwMode="auto">
              <a:xfrm>
                <a:off x="2018" y="437"/>
                <a:ext cx="28" cy="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61" name="Rectangle 103"/>
              <p:cNvSpPr>
                <a:spLocks noChangeArrowheads="1"/>
              </p:cNvSpPr>
              <p:nvPr/>
            </p:nvSpPr>
            <p:spPr bwMode="auto">
              <a:xfrm>
                <a:off x="2009" y="445"/>
                <a:ext cx="49" cy="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362" name="Freeform 104"/>
              <p:cNvSpPr>
                <a:spLocks/>
              </p:cNvSpPr>
              <p:nvPr/>
            </p:nvSpPr>
            <p:spPr bwMode="auto">
              <a:xfrm>
                <a:off x="1975" y="119"/>
                <a:ext cx="219" cy="71"/>
              </a:xfrm>
              <a:custGeom>
                <a:avLst/>
                <a:gdLst>
                  <a:gd name="T0" fmla="*/ 1 w 438"/>
                  <a:gd name="T1" fmla="*/ 1 h 141"/>
                  <a:gd name="T2" fmla="*/ 1 w 438"/>
                  <a:gd name="T3" fmla="*/ 1 h 141"/>
                  <a:gd name="T4" fmla="*/ 1 w 438"/>
                  <a:gd name="T5" fmla="*/ 1 h 141"/>
                  <a:gd name="T6" fmla="*/ 1 w 438"/>
                  <a:gd name="T7" fmla="*/ 1 h 141"/>
                  <a:gd name="T8" fmla="*/ 1 w 438"/>
                  <a:gd name="T9" fmla="*/ 1 h 141"/>
                  <a:gd name="T10" fmla="*/ 1 w 438"/>
                  <a:gd name="T11" fmla="*/ 1 h 141"/>
                  <a:gd name="T12" fmla="*/ 1 w 438"/>
                  <a:gd name="T13" fmla="*/ 1 h 141"/>
                  <a:gd name="T14" fmla="*/ 1 w 438"/>
                  <a:gd name="T15" fmla="*/ 1 h 141"/>
                  <a:gd name="T16" fmla="*/ 1 w 438"/>
                  <a:gd name="T17" fmla="*/ 1 h 141"/>
                  <a:gd name="T18" fmla="*/ 1 w 438"/>
                  <a:gd name="T19" fmla="*/ 1 h 141"/>
                  <a:gd name="T20" fmla="*/ 1 w 438"/>
                  <a:gd name="T21" fmla="*/ 1 h 141"/>
                  <a:gd name="T22" fmla="*/ 1 w 438"/>
                  <a:gd name="T23" fmla="*/ 1 h 141"/>
                  <a:gd name="T24" fmla="*/ 1 w 438"/>
                  <a:gd name="T25" fmla="*/ 1 h 141"/>
                  <a:gd name="T26" fmla="*/ 1 w 438"/>
                  <a:gd name="T27" fmla="*/ 1 h 141"/>
                  <a:gd name="T28" fmla="*/ 1 w 438"/>
                  <a:gd name="T29" fmla="*/ 1 h 141"/>
                  <a:gd name="T30" fmla="*/ 1 w 438"/>
                  <a:gd name="T31" fmla="*/ 1 h 141"/>
                  <a:gd name="T32" fmla="*/ 1 w 438"/>
                  <a:gd name="T33" fmla="*/ 1 h 141"/>
                  <a:gd name="T34" fmla="*/ 1 w 438"/>
                  <a:gd name="T35" fmla="*/ 1 h 141"/>
                  <a:gd name="T36" fmla="*/ 1 w 438"/>
                  <a:gd name="T37" fmla="*/ 0 h 141"/>
                  <a:gd name="T38" fmla="*/ 1 w 438"/>
                  <a:gd name="T39" fmla="*/ 1 h 141"/>
                  <a:gd name="T40" fmla="*/ 1 w 438"/>
                  <a:gd name="T41" fmla="*/ 1 h 141"/>
                  <a:gd name="T42" fmla="*/ 1 w 438"/>
                  <a:gd name="T43" fmla="*/ 1 h 141"/>
                  <a:gd name="T44" fmla="*/ 1 w 438"/>
                  <a:gd name="T45" fmla="*/ 1 h 141"/>
                  <a:gd name="T46" fmla="*/ 1 w 438"/>
                  <a:gd name="T47" fmla="*/ 1 h 141"/>
                  <a:gd name="T48" fmla="*/ 1 w 438"/>
                  <a:gd name="T49" fmla="*/ 1 h 141"/>
                  <a:gd name="T50" fmla="*/ 1 w 438"/>
                  <a:gd name="T51" fmla="*/ 1 h 141"/>
                  <a:gd name="T52" fmla="*/ 1 w 438"/>
                  <a:gd name="T53" fmla="*/ 1 h 141"/>
                  <a:gd name="T54" fmla="*/ 0 w 438"/>
                  <a:gd name="T55" fmla="*/ 1 h 141"/>
                  <a:gd name="T56" fmla="*/ 1 w 438"/>
                  <a:gd name="T57" fmla="*/ 1 h 141"/>
                  <a:gd name="T58" fmla="*/ 1 w 438"/>
                  <a:gd name="T59" fmla="*/ 1 h 141"/>
                  <a:gd name="T60" fmla="*/ 1 w 438"/>
                  <a:gd name="T61" fmla="*/ 1 h 141"/>
                  <a:gd name="T62" fmla="*/ 1 w 438"/>
                  <a:gd name="T63" fmla="*/ 1 h 141"/>
                  <a:gd name="T64" fmla="*/ 1 w 438"/>
                  <a:gd name="T65" fmla="*/ 1 h 141"/>
                  <a:gd name="T66" fmla="*/ 1 w 438"/>
                  <a:gd name="T67" fmla="*/ 1 h 141"/>
                  <a:gd name="T68" fmla="*/ 1 w 438"/>
                  <a:gd name="T69" fmla="*/ 1 h 141"/>
                  <a:gd name="T70" fmla="*/ 1 w 438"/>
                  <a:gd name="T71" fmla="*/ 1 h 141"/>
                  <a:gd name="T72" fmla="*/ 1 w 438"/>
                  <a:gd name="T73" fmla="*/ 1 h 141"/>
                  <a:gd name="T74" fmla="*/ 1 w 438"/>
                  <a:gd name="T75" fmla="*/ 1 h 141"/>
                  <a:gd name="T76" fmla="*/ 1 w 438"/>
                  <a:gd name="T77" fmla="*/ 1 h 141"/>
                  <a:gd name="T78" fmla="*/ 1 w 438"/>
                  <a:gd name="T79" fmla="*/ 1 h 141"/>
                  <a:gd name="T80" fmla="*/ 1 w 438"/>
                  <a:gd name="T81" fmla="*/ 1 h 141"/>
                  <a:gd name="T82" fmla="*/ 1 w 438"/>
                  <a:gd name="T83" fmla="*/ 1 h 141"/>
                  <a:gd name="T84" fmla="*/ 1 w 438"/>
                  <a:gd name="T85" fmla="*/ 1 h 141"/>
                  <a:gd name="T86" fmla="*/ 1 w 438"/>
                  <a:gd name="T87" fmla="*/ 1 h 141"/>
                  <a:gd name="T88" fmla="*/ 1 w 438"/>
                  <a:gd name="T89" fmla="*/ 1 h 141"/>
                  <a:gd name="T90" fmla="*/ 1 w 438"/>
                  <a:gd name="T91" fmla="*/ 1 h 141"/>
                  <a:gd name="T92" fmla="*/ 1 w 438"/>
                  <a:gd name="T93" fmla="*/ 1 h 141"/>
                  <a:gd name="T94" fmla="*/ 1 w 438"/>
                  <a:gd name="T95" fmla="*/ 1 h 141"/>
                  <a:gd name="T96" fmla="*/ 1 w 438"/>
                  <a:gd name="T97" fmla="*/ 1 h 141"/>
                  <a:gd name="T98" fmla="*/ 1 w 438"/>
                  <a:gd name="T99" fmla="*/ 1 h 141"/>
                  <a:gd name="T100" fmla="*/ 1 w 438"/>
                  <a:gd name="T101" fmla="*/ 1 h 141"/>
                  <a:gd name="T102" fmla="*/ 1 w 438"/>
                  <a:gd name="T103" fmla="*/ 1 h 141"/>
                  <a:gd name="T104" fmla="*/ 1 w 438"/>
                  <a:gd name="T105" fmla="*/ 1 h 141"/>
                  <a:gd name="T106" fmla="*/ 1 w 438"/>
                  <a:gd name="T107" fmla="*/ 1 h 141"/>
                  <a:gd name="T108" fmla="*/ 1 w 438"/>
                  <a:gd name="T109" fmla="*/ 1 h 141"/>
                  <a:gd name="T110" fmla="*/ 1 w 438"/>
                  <a:gd name="T111" fmla="*/ 1 h 141"/>
                  <a:gd name="T112" fmla="*/ 1 w 438"/>
                  <a:gd name="T113" fmla="*/ 1 h 141"/>
                  <a:gd name="T114" fmla="*/ 1 w 438"/>
                  <a:gd name="T115" fmla="*/ 1 h 141"/>
                  <a:gd name="T116" fmla="*/ 1 w 438"/>
                  <a:gd name="T117" fmla="*/ 1 h 141"/>
                  <a:gd name="T118" fmla="*/ 1 w 438"/>
                  <a:gd name="T119" fmla="*/ 1 h 14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38"/>
                  <a:gd name="T181" fmla="*/ 0 h 141"/>
                  <a:gd name="T182" fmla="*/ 438 w 438"/>
                  <a:gd name="T183" fmla="*/ 141 h 14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38" h="141">
                    <a:moveTo>
                      <a:pt x="438" y="120"/>
                    </a:moveTo>
                    <a:lnTo>
                      <a:pt x="438" y="120"/>
                    </a:lnTo>
                    <a:lnTo>
                      <a:pt x="438" y="117"/>
                    </a:lnTo>
                    <a:lnTo>
                      <a:pt x="438" y="112"/>
                    </a:lnTo>
                    <a:lnTo>
                      <a:pt x="436" y="105"/>
                    </a:lnTo>
                    <a:lnTo>
                      <a:pt x="434" y="98"/>
                    </a:lnTo>
                    <a:lnTo>
                      <a:pt x="431" y="90"/>
                    </a:lnTo>
                    <a:lnTo>
                      <a:pt x="427" y="81"/>
                    </a:lnTo>
                    <a:lnTo>
                      <a:pt x="424" y="72"/>
                    </a:lnTo>
                    <a:lnTo>
                      <a:pt x="419" y="65"/>
                    </a:lnTo>
                    <a:lnTo>
                      <a:pt x="412" y="57"/>
                    </a:lnTo>
                    <a:lnTo>
                      <a:pt x="405" y="50"/>
                    </a:lnTo>
                    <a:lnTo>
                      <a:pt x="396" y="45"/>
                    </a:lnTo>
                    <a:lnTo>
                      <a:pt x="386" y="41"/>
                    </a:lnTo>
                    <a:lnTo>
                      <a:pt x="376" y="40"/>
                    </a:lnTo>
                    <a:lnTo>
                      <a:pt x="362" y="40"/>
                    </a:lnTo>
                    <a:lnTo>
                      <a:pt x="348" y="41"/>
                    </a:lnTo>
                    <a:lnTo>
                      <a:pt x="339" y="45"/>
                    </a:lnTo>
                    <a:lnTo>
                      <a:pt x="333" y="50"/>
                    </a:lnTo>
                    <a:lnTo>
                      <a:pt x="324" y="57"/>
                    </a:lnTo>
                    <a:lnTo>
                      <a:pt x="317" y="62"/>
                    </a:lnTo>
                    <a:lnTo>
                      <a:pt x="308" y="65"/>
                    </a:lnTo>
                    <a:lnTo>
                      <a:pt x="302" y="65"/>
                    </a:lnTo>
                    <a:lnTo>
                      <a:pt x="291" y="62"/>
                    </a:lnTo>
                    <a:lnTo>
                      <a:pt x="283" y="53"/>
                    </a:lnTo>
                    <a:lnTo>
                      <a:pt x="276" y="46"/>
                    </a:lnTo>
                    <a:lnTo>
                      <a:pt x="269" y="41"/>
                    </a:lnTo>
                    <a:lnTo>
                      <a:pt x="258" y="34"/>
                    </a:lnTo>
                    <a:lnTo>
                      <a:pt x="248" y="29"/>
                    </a:lnTo>
                    <a:lnTo>
                      <a:pt x="238" y="24"/>
                    </a:lnTo>
                    <a:lnTo>
                      <a:pt x="226" y="19"/>
                    </a:lnTo>
                    <a:lnTo>
                      <a:pt x="214" y="14"/>
                    </a:lnTo>
                    <a:lnTo>
                      <a:pt x="202" y="10"/>
                    </a:lnTo>
                    <a:lnTo>
                      <a:pt x="190" y="7"/>
                    </a:lnTo>
                    <a:lnTo>
                      <a:pt x="179" y="3"/>
                    </a:lnTo>
                    <a:lnTo>
                      <a:pt x="169" y="2"/>
                    </a:lnTo>
                    <a:lnTo>
                      <a:pt x="160" y="0"/>
                    </a:lnTo>
                    <a:lnTo>
                      <a:pt x="152" y="0"/>
                    </a:lnTo>
                    <a:lnTo>
                      <a:pt x="147" y="2"/>
                    </a:lnTo>
                    <a:lnTo>
                      <a:pt x="141" y="3"/>
                    </a:lnTo>
                    <a:lnTo>
                      <a:pt x="140" y="7"/>
                    </a:lnTo>
                    <a:lnTo>
                      <a:pt x="136" y="14"/>
                    </a:lnTo>
                    <a:lnTo>
                      <a:pt x="128" y="21"/>
                    </a:lnTo>
                    <a:lnTo>
                      <a:pt x="116" y="26"/>
                    </a:lnTo>
                    <a:lnTo>
                      <a:pt x="104" y="29"/>
                    </a:lnTo>
                    <a:lnTo>
                      <a:pt x="92" y="31"/>
                    </a:lnTo>
                    <a:lnTo>
                      <a:pt x="79" y="31"/>
                    </a:lnTo>
                    <a:lnTo>
                      <a:pt x="69" y="29"/>
                    </a:lnTo>
                    <a:lnTo>
                      <a:pt x="64" y="26"/>
                    </a:lnTo>
                    <a:lnTo>
                      <a:pt x="57" y="26"/>
                    </a:lnTo>
                    <a:lnTo>
                      <a:pt x="47" y="28"/>
                    </a:lnTo>
                    <a:lnTo>
                      <a:pt x="35" y="33"/>
                    </a:lnTo>
                    <a:lnTo>
                      <a:pt x="21" y="41"/>
                    </a:lnTo>
                    <a:lnTo>
                      <a:pt x="11" y="50"/>
                    </a:lnTo>
                    <a:lnTo>
                      <a:pt x="4" y="60"/>
                    </a:lnTo>
                    <a:lnTo>
                      <a:pt x="0" y="69"/>
                    </a:lnTo>
                    <a:lnTo>
                      <a:pt x="4" y="77"/>
                    </a:lnTo>
                    <a:lnTo>
                      <a:pt x="12" y="84"/>
                    </a:lnTo>
                    <a:lnTo>
                      <a:pt x="23" y="90"/>
                    </a:lnTo>
                    <a:lnTo>
                      <a:pt x="35" y="91"/>
                    </a:lnTo>
                    <a:lnTo>
                      <a:pt x="45" y="91"/>
                    </a:lnTo>
                    <a:lnTo>
                      <a:pt x="55" y="91"/>
                    </a:lnTo>
                    <a:lnTo>
                      <a:pt x="66" y="90"/>
                    </a:lnTo>
                    <a:lnTo>
                      <a:pt x="73" y="86"/>
                    </a:lnTo>
                    <a:lnTo>
                      <a:pt x="78" y="83"/>
                    </a:lnTo>
                    <a:lnTo>
                      <a:pt x="81" y="79"/>
                    </a:lnTo>
                    <a:lnTo>
                      <a:pt x="86" y="74"/>
                    </a:lnTo>
                    <a:lnTo>
                      <a:pt x="93" y="69"/>
                    </a:lnTo>
                    <a:lnTo>
                      <a:pt x="102" y="65"/>
                    </a:lnTo>
                    <a:lnTo>
                      <a:pt x="109" y="62"/>
                    </a:lnTo>
                    <a:lnTo>
                      <a:pt x="116" y="62"/>
                    </a:lnTo>
                    <a:lnTo>
                      <a:pt x="121" y="64"/>
                    </a:lnTo>
                    <a:lnTo>
                      <a:pt x="124" y="69"/>
                    </a:lnTo>
                    <a:lnTo>
                      <a:pt x="128" y="76"/>
                    </a:lnTo>
                    <a:lnTo>
                      <a:pt x="131" y="83"/>
                    </a:lnTo>
                    <a:lnTo>
                      <a:pt x="138" y="90"/>
                    </a:lnTo>
                    <a:lnTo>
                      <a:pt x="143" y="93"/>
                    </a:lnTo>
                    <a:lnTo>
                      <a:pt x="152" y="95"/>
                    </a:lnTo>
                    <a:lnTo>
                      <a:pt x="159" y="95"/>
                    </a:lnTo>
                    <a:lnTo>
                      <a:pt x="166" y="91"/>
                    </a:lnTo>
                    <a:lnTo>
                      <a:pt x="172" y="84"/>
                    </a:lnTo>
                    <a:lnTo>
                      <a:pt x="181" y="77"/>
                    </a:lnTo>
                    <a:lnTo>
                      <a:pt x="190" y="71"/>
                    </a:lnTo>
                    <a:lnTo>
                      <a:pt x="200" y="69"/>
                    </a:lnTo>
                    <a:lnTo>
                      <a:pt x="210" y="67"/>
                    </a:lnTo>
                    <a:lnTo>
                      <a:pt x="221" y="69"/>
                    </a:lnTo>
                    <a:lnTo>
                      <a:pt x="229" y="72"/>
                    </a:lnTo>
                    <a:lnTo>
                      <a:pt x="236" y="79"/>
                    </a:lnTo>
                    <a:lnTo>
                      <a:pt x="241" y="90"/>
                    </a:lnTo>
                    <a:lnTo>
                      <a:pt x="246" y="100"/>
                    </a:lnTo>
                    <a:lnTo>
                      <a:pt x="257" y="112"/>
                    </a:lnTo>
                    <a:lnTo>
                      <a:pt x="267" y="122"/>
                    </a:lnTo>
                    <a:lnTo>
                      <a:pt x="279" y="133"/>
                    </a:lnTo>
                    <a:lnTo>
                      <a:pt x="291" y="139"/>
                    </a:lnTo>
                    <a:lnTo>
                      <a:pt x="302" y="141"/>
                    </a:lnTo>
                    <a:lnTo>
                      <a:pt x="310" y="139"/>
                    </a:lnTo>
                    <a:lnTo>
                      <a:pt x="315" y="131"/>
                    </a:lnTo>
                    <a:lnTo>
                      <a:pt x="319" y="120"/>
                    </a:lnTo>
                    <a:lnTo>
                      <a:pt x="324" y="114"/>
                    </a:lnTo>
                    <a:lnTo>
                      <a:pt x="327" y="107"/>
                    </a:lnTo>
                    <a:lnTo>
                      <a:pt x="333" y="102"/>
                    </a:lnTo>
                    <a:lnTo>
                      <a:pt x="338" y="100"/>
                    </a:lnTo>
                    <a:lnTo>
                      <a:pt x="343" y="98"/>
                    </a:lnTo>
                    <a:lnTo>
                      <a:pt x="345" y="100"/>
                    </a:lnTo>
                    <a:lnTo>
                      <a:pt x="346" y="102"/>
                    </a:lnTo>
                    <a:lnTo>
                      <a:pt x="350" y="107"/>
                    </a:lnTo>
                    <a:lnTo>
                      <a:pt x="351" y="108"/>
                    </a:lnTo>
                    <a:lnTo>
                      <a:pt x="357" y="112"/>
                    </a:lnTo>
                    <a:lnTo>
                      <a:pt x="360" y="115"/>
                    </a:lnTo>
                    <a:lnTo>
                      <a:pt x="365" y="115"/>
                    </a:lnTo>
                    <a:lnTo>
                      <a:pt x="369" y="117"/>
                    </a:lnTo>
                    <a:lnTo>
                      <a:pt x="374" y="115"/>
                    </a:lnTo>
                    <a:lnTo>
                      <a:pt x="377" y="114"/>
                    </a:lnTo>
                    <a:lnTo>
                      <a:pt x="382" y="110"/>
                    </a:lnTo>
                    <a:lnTo>
                      <a:pt x="386" y="107"/>
                    </a:lnTo>
                    <a:lnTo>
                      <a:pt x="391" y="103"/>
                    </a:lnTo>
                    <a:lnTo>
                      <a:pt x="398" y="102"/>
                    </a:lnTo>
                    <a:lnTo>
                      <a:pt x="405" y="103"/>
                    </a:lnTo>
                    <a:lnTo>
                      <a:pt x="413" y="105"/>
                    </a:lnTo>
                    <a:lnTo>
                      <a:pt x="425" y="112"/>
                    </a:lnTo>
                    <a:lnTo>
                      <a:pt x="438" y="1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363" name="Freeform 105"/>
              <p:cNvSpPr>
                <a:spLocks/>
              </p:cNvSpPr>
              <p:nvPr/>
            </p:nvSpPr>
            <p:spPr bwMode="auto">
              <a:xfrm>
                <a:off x="2226" y="359"/>
                <a:ext cx="7" cy="8"/>
              </a:xfrm>
              <a:custGeom>
                <a:avLst/>
                <a:gdLst>
                  <a:gd name="T0" fmla="*/ 1 w 14"/>
                  <a:gd name="T1" fmla="*/ 1 h 16"/>
                  <a:gd name="T2" fmla="*/ 1 w 14"/>
                  <a:gd name="T3" fmla="*/ 1 h 16"/>
                  <a:gd name="T4" fmla="*/ 1 w 14"/>
                  <a:gd name="T5" fmla="*/ 1 h 16"/>
                  <a:gd name="T6" fmla="*/ 1 w 14"/>
                  <a:gd name="T7" fmla="*/ 1 h 16"/>
                  <a:gd name="T8" fmla="*/ 1 w 14"/>
                  <a:gd name="T9" fmla="*/ 1 h 16"/>
                  <a:gd name="T10" fmla="*/ 1 w 14"/>
                  <a:gd name="T11" fmla="*/ 1 h 16"/>
                  <a:gd name="T12" fmla="*/ 1 w 14"/>
                  <a:gd name="T13" fmla="*/ 1 h 16"/>
                  <a:gd name="T14" fmla="*/ 1 w 14"/>
                  <a:gd name="T15" fmla="*/ 1 h 16"/>
                  <a:gd name="T16" fmla="*/ 1 w 14"/>
                  <a:gd name="T17" fmla="*/ 0 h 16"/>
                  <a:gd name="T18" fmla="*/ 1 w 14"/>
                  <a:gd name="T19" fmla="*/ 1 h 16"/>
                  <a:gd name="T20" fmla="*/ 1 w 14"/>
                  <a:gd name="T21" fmla="*/ 1 h 16"/>
                  <a:gd name="T22" fmla="*/ 0 w 14"/>
                  <a:gd name="T23" fmla="*/ 1 h 16"/>
                  <a:gd name="T24" fmla="*/ 0 w 14"/>
                  <a:gd name="T25" fmla="*/ 1 h 16"/>
                  <a:gd name="T26" fmla="*/ 0 w 14"/>
                  <a:gd name="T27" fmla="*/ 1 h 16"/>
                  <a:gd name="T28" fmla="*/ 1 w 14"/>
                  <a:gd name="T29" fmla="*/ 1 h 16"/>
                  <a:gd name="T30" fmla="*/ 1 w 14"/>
                  <a:gd name="T31" fmla="*/ 1 h 16"/>
                  <a:gd name="T32" fmla="*/ 1 w 14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6"/>
                  <a:gd name="T53" fmla="*/ 14 w 14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6">
                    <a:moveTo>
                      <a:pt x="7" y="16"/>
                    </a:moveTo>
                    <a:lnTo>
                      <a:pt x="9" y="16"/>
                    </a:lnTo>
                    <a:lnTo>
                      <a:pt x="12" y="14"/>
                    </a:lnTo>
                    <a:lnTo>
                      <a:pt x="12" y="10"/>
                    </a:lnTo>
                    <a:lnTo>
                      <a:pt x="14" y="9"/>
                    </a:lnTo>
                    <a:lnTo>
                      <a:pt x="12" y="5"/>
                    </a:lnTo>
                    <a:lnTo>
                      <a:pt x="12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3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10364" name="Freeform 106"/>
              <p:cNvSpPr>
                <a:spLocks/>
              </p:cNvSpPr>
              <p:nvPr/>
            </p:nvSpPr>
            <p:spPr bwMode="auto">
              <a:xfrm>
                <a:off x="2263" y="361"/>
                <a:ext cx="6" cy="7"/>
              </a:xfrm>
              <a:custGeom>
                <a:avLst/>
                <a:gdLst>
                  <a:gd name="T0" fmla="*/ 0 w 14"/>
                  <a:gd name="T1" fmla="*/ 1 h 13"/>
                  <a:gd name="T2" fmla="*/ 0 w 14"/>
                  <a:gd name="T3" fmla="*/ 1 h 13"/>
                  <a:gd name="T4" fmla="*/ 0 w 14"/>
                  <a:gd name="T5" fmla="*/ 1 h 13"/>
                  <a:gd name="T6" fmla="*/ 0 w 14"/>
                  <a:gd name="T7" fmla="*/ 1 h 13"/>
                  <a:gd name="T8" fmla="*/ 0 w 14"/>
                  <a:gd name="T9" fmla="*/ 1 h 13"/>
                  <a:gd name="T10" fmla="*/ 0 w 14"/>
                  <a:gd name="T11" fmla="*/ 1 h 13"/>
                  <a:gd name="T12" fmla="*/ 0 w 14"/>
                  <a:gd name="T13" fmla="*/ 1 h 13"/>
                  <a:gd name="T14" fmla="*/ 0 w 14"/>
                  <a:gd name="T15" fmla="*/ 0 h 13"/>
                  <a:gd name="T16" fmla="*/ 0 w 14"/>
                  <a:gd name="T17" fmla="*/ 0 h 13"/>
                  <a:gd name="T18" fmla="*/ 0 w 14"/>
                  <a:gd name="T19" fmla="*/ 0 h 13"/>
                  <a:gd name="T20" fmla="*/ 0 w 14"/>
                  <a:gd name="T21" fmla="*/ 1 h 13"/>
                  <a:gd name="T22" fmla="*/ 0 w 14"/>
                  <a:gd name="T23" fmla="*/ 1 h 13"/>
                  <a:gd name="T24" fmla="*/ 0 w 14"/>
                  <a:gd name="T25" fmla="*/ 1 h 13"/>
                  <a:gd name="T26" fmla="*/ 0 w 14"/>
                  <a:gd name="T27" fmla="*/ 1 h 13"/>
                  <a:gd name="T28" fmla="*/ 0 w 14"/>
                  <a:gd name="T29" fmla="*/ 1 h 13"/>
                  <a:gd name="T30" fmla="*/ 0 w 14"/>
                  <a:gd name="T31" fmla="*/ 1 h 13"/>
                  <a:gd name="T32" fmla="*/ 0 w 14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13"/>
                  <a:gd name="T53" fmla="*/ 14 w 14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13">
                    <a:moveTo>
                      <a:pt x="7" y="13"/>
                    </a:moveTo>
                    <a:lnTo>
                      <a:pt x="11" y="13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5" y="13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10269" name="Group 107"/>
            <p:cNvGrpSpPr>
              <a:grpSpLocks/>
            </p:cNvGrpSpPr>
            <p:nvPr/>
          </p:nvGrpSpPr>
          <p:grpSpPr bwMode="auto">
            <a:xfrm>
              <a:off x="1658938" y="2465388"/>
              <a:ext cx="955675" cy="271463"/>
              <a:chOff x="1117" y="2576"/>
              <a:chExt cx="274" cy="380"/>
            </a:xfrm>
          </p:grpSpPr>
          <p:sp>
            <p:nvSpPr>
              <p:cNvPr id="10280" name="Oval 108"/>
              <p:cNvSpPr>
                <a:spLocks noChangeArrowheads="1"/>
              </p:cNvSpPr>
              <p:nvPr/>
            </p:nvSpPr>
            <p:spPr bwMode="auto">
              <a:xfrm>
                <a:off x="1202" y="2653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281" name="Oval 109"/>
              <p:cNvSpPr>
                <a:spLocks noChangeArrowheads="1"/>
              </p:cNvSpPr>
              <p:nvPr/>
            </p:nvSpPr>
            <p:spPr bwMode="auto">
              <a:xfrm>
                <a:off x="1123" y="2929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282" name="Oval 110"/>
              <p:cNvSpPr>
                <a:spLocks noChangeArrowheads="1"/>
              </p:cNvSpPr>
              <p:nvPr/>
            </p:nvSpPr>
            <p:spPr bwMode="auto">
              <a:xfrm>
                <a:off x="1173" y="2711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283" name="Oval 111"/>
              <p:cNvSpPr>
                <a:spLocks noChangeArrowheads="1"/>
              </p:cNvSpPr>
              <p:nvPr/>
            </p:nvSpPr>
            <p:spPr bwMode="auto">
              <a:xfrm>
                <a:off x="1356" y="2645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284" name="Oval 112"/>
              <p:cNvSpPr>
                <a:spLocks noChangeArrowheads="1"/>
              </p:cNvSpPr>
              <p:nvPr/>
            </p:nvSpPr>
            <p:spPr bwMode="auto">
              <a:xfrm>
                <a:off x="1117" y="2836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285" name="Oval 113"/>
              <p:cNvSpPr>
                <a:spLocks noChangeArrowheads="1"/>
              </p:cNvSpPr>
              <p:nvPr/>
            </p:nvSpPr>
            <p:spPr bwMode="auto">
              <a:xfrm>
                <a:off x="1207" y="2839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286" name="Oval 114"/>
              <p:cNvSpPr>
                <a:spLocks noChangeArrowheads="1"/>
              </p:cNvSpPr>
              <p:nvPr/>
            </p:nvSpPr>
            <p:spPr bwMode="auto">
              <a:xfrm>
                <a:off x="1297" y="2842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287" name="Oval 115"/>
              <p:cNvSpPr>
                <a:spLocks noChangeArrowheads="1"/>
              </p:cNvSpPr>
              <p:nvPr/>
            </p:nvSpPr>
            <p:spPr bwMode="auto">
              <a:xfrm>
                <a:off x="1274" y="2576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288" name="Oval 116"/>
              <p:cNvSpPr>
                <a:spLocks noChangeArrowheads="1"/>
              </p:cNvSpPr>
              <p:nvPr/>
            </p:nvSpPr>
            <p:spPr bwMode="auto">
              <a:xfrm>
                <a:off x="1183" y="2915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289" name="Oval 117"/>
              <p:cNvSpPr>
                <a:spLocks noChangeArrowheads="1"/>
              </p:cNvSpPr>
              <p:nvPr/>
            </p:nvSpPr>
            <p:spPr bwMode="auto">
              <a:xfrm>
                <a:off x="1236" y="2877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290" name="Oval 118"/>
              <p:cNvSpPr>
                <a:spLocks noChangeArrowheads="1"/>
              </p:cNvSpPr>
              <p:nvPr/>
            </p:nvSpPr>
            <p:spPr bwMode="auto">
              <a:xfrm>
                <a:off x="1250" y="2652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291" name="Oval 119"/>
              <p:cNvSpPr>
                <a:spLocks noChangeArrowheads="1"/>
              </p:cNvSpPr>
              <p:nvPr/>
            </p:nvSpPr>
            <p:spPr bwMode="auto">
              <a:xfrm>
                <a:off x="1184" y="2743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292" name="Oval 120"/>
              <p:cNvSpPr>
                <a:spLocks noChangeArrowheads="1"/>
              </p:cNvSpPr>
              <p:nvPr/>
            </p:nvSpPr>
            <p:spPr bwMode="auto">
              <a:xfrm>
                <a:off x="1274" y="2746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293" name="Oval 121"/>
              <p:cNvSpPr>
                <a:spLocks noChangeArrowheads="1"/>
              </p:cNvSpPr>
              <p:nvPr/>
            </p:nvSpPr>
            <p:spPr bwMode="auto">
              <a:xfrm>
                <a:off x="1364" y="2749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294" name="Oval 122"/>
              <p:cNvSpPr>
                <a:spLocks noChangeArrowheads="1"/>
              </p:cNvSpPr>
              <p:nvPr/>
            </p:nvSpPr>
            <p:spPr bwMode="auto">
              <a:xfrm>
                <a:off x="1160" y="2819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  <p:sp>
            <p:nvSpPr>
              <p:cNvPr id="10295" name="Oval 123"/>
              <p:cNvSpPr>
                <a:spLocks noChangeArrowheads="1"/>
              </p:cNvSpPr>
              <p:nvPr/>
            </p:nvSpPr>
            <p:spPr bwMode="auto">
              <a:xfrm>
                <a:off x="1250" y="2822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 dirty="0">
                  <a:latin typeface="+mn-lt"/>
                </a:endParaRPr>
              </a:p>
            </p:txBody>
          </p:sp>
        </p:grpSp>
        <p:sp>
          <p:nvSpPr>
            <p:cNvPr id="10270" name="Cloud"/>
            <p:cNvSpPr>
              <a:spLocks noChangeAspect="1" noEditPoints="1" noChangeArrowheads="1"/>
            </p:cNvSpPr>
            <p:nvPr/>
          </p:nvSpPr>
          <p:spPr bwMode="auto">
            <a:xfrm>
              <a:off x="2165350" y="2444751"/>
              <a:ext cx="1563688" cy="2905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82 w 21600"/>
                <a:gd name="T13" fmla="*/ 3305 h 21600"/>
                <a:gd name="T14" fmla="*/ 17083 w 21600"/>
                <a:gd name="T15" fmla="*/ 1735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>
                <a:alpha val="70195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10271" name="AutoShape 125" descr="格子 (大)"/>
            <p:cNvSpPr>
              <a:spLocks noChangeArrowheads="1"/>
            </p:cNvSpPr>
            <p:nvPr/>
          </p:nvSpPr>
          <p:spPr bwMode="auto">
            <a:xfrm>
              <a:off x="2435225" y="2105026"/>
              <a:ext cx="439738" cy="584200"/>
            </a:xfrm>
            <a:prstGeom prst="cube">
              <a:avLst>
                <a:gd name="adj" fmla="val 59412"/>
              </a:avLst>
            </a:prstGeom>
            <a:pattFill prst="lgGrid">
              <a:fgClr>
                <a:srgbClr val="CCFFCC">
                  <a:alpha val="70195"/>
                </a:srgbClr>
              </a:fgClr>
              <a:bgClr>
                <a:schemeClr val="bg1">
                  <a:alpha val="70195"/>
                </a:schemeClr>
              </a:bgClr>
            </a:pattFill>
            <a:ln w="127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 dirty="0">
                <a:latin typeface="+mn-lt"/>
              </a:endParaRPr>
            </a:p>
          </p:txBody>
        </p:sp>
        <p:sp>
          <p:nvSpPr>
            <p:cNvPr id="4129" name="Cloud"/>
            <p:cNvSpPr>
              <a:spLocks noChangeAspect="1" noEditPoints="1" noChangeArrowheads="1"/>
            </p:cNvSpPr>
            <p:nvPr/>
          </p:nvSpPr>
          <p:spPr bwMode="auto">
            <a:xfrm>
              <a:off x="2605089" y="2690813"/>
              <a:ext cx="269875" cy="8556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22 w 21600"/>
                <a:gd name="T13" fmla="*/ 3246 h 21600"/>
                <a:gd name="T14" fmla="*/ 17026 w 21600"/>
                <a:gd name="T15" fmla="*/ 1735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>
                <a:alpha val="70195"/>
              </a:schemeClr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>
                <a:ea typeface="+mn-ea"/>
              </a:endParaRPr>
            </a:p>
          </p:txBody>
        </p:sp>
        <p:grpSp>
          <p:nvGrpSpPr>
            <p:cNvPr id="6" name="Group 127"/>
            <p:cNvGrpSpPr>
              <a:grpSpLocks/>
            </p:cNvGrpSpPr>
            <p:nvPr/>
          </p:nvGrpSpPr>
          <p:grpSpPr bwMode="auto">
            <a:xfrm>
              <a:off x="2651125" y="3411538"/>
              <a:ext cx="222250" cy="719138"/>
              <a:chOff x="1117" y="2576"/>
              <a:chExt cx="274" cy="380"/>
            </a:xfrm>
            <a:solidFill>
              <a:schemeClr val="bg1">
                <a:lumMod val="50000"/>
              </a:schemeClr>
            </a:solidFill>
          </p:grpSpPr>
          <p:sp>
            <p:nvSpPr>
              <p:cNvPr id="4137" name="Oval 128"/>
              <p:cNvSpPr>
                <a:spLocks noChangeArrowheads="1"/>
              </p:cNvSpPr>
              <p:nvPr/>
            </p:nvSpPr>
            <p:spPr bwMode="auto">
              <a:xfrm>
                <a:off x="1202" y="2653"/>
                <a:ext cx="27" cy="2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a typeface="+mn-ea"/>
                </a:endParaRPr>
              </a:p>
            </p:txBody>
          </p:sp>
          <p:sp>
            <p:nvSpPr>
              <p:cNvPr id="4138" name="Oval 129"/>
              <p:cNvSpPr>
                <a:spLocks noChangeArrowheads="1"/>
              </p:cNvSpPr>
              <p:nvPr/>
            </p:nvSpPr>
            <p:spPr bwMode="auto">
              <a:xfrm>
                <a:off x="1123" y="2929"/>
                <a:ext cx="27" cy="2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a typeface="+mn-ea"/>
                </a:endParaRPr>
              </a:p>
            </p:txBody>
          </p:sp>
          <p:sp>
            <p:nvSpPr>
              <p:cNvPr id="4139" name="Oval 130"/>
              <p:cNvSpPr>
                <a:spLocks noChangeArrowheads="1"/>
              </p:cNvSpPr>
              <p:nvPr/>
            </p:nvSpPr>
            <p:spPr bwMode="auto">
              <a:xfrm>
                <a:off x="1173" y="2711"/>
                <a:ext cx="27" cy="2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a typeface="+mn-ea"/>
                </a:endParaRPr>
              </a:p>
            </p:txBody>
          </p:sp>
          <p:sp>
            <p:nvSpPr>
              <p:cNvPr id="4140" name="Oval 131"/>
              <p:cNvSpPr>
                <a:spLocks noChangeArrowheads="1"/>
              </p:cNvSpPr>
              <p:nvPr/>
            </p:nvSpPr>
            <p:spPr bwMode="auto">
              <a:xfrm>
                <a:off x="1356" y="2645"/>
                <a:ext cx="27" cy="2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a typeface="+mn-ea"/>
                </a:endParaRPr>
              </a:p>
            </p:txBody>
          </p:sp>
          <p:sp>
            <p:nvSpPr>
              <p:cNvPr id="4141" name="Oval 132"/>
              <p:cNvSpPr>
                <a:spLocks noChangeArrowheads="1"/>
              </p:cNvSpPr>
              <p:nvPr/>
            </p:nvSpPr>
            <p:spPr bwMode="auto">
              <a:xfrm>
                <a:off x="1117" y="2836"/>
                <a:ext cx="27" cy="2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a typeface="+mn-ea"/>
                </a:endParaRPr>
              </a:p>
            </p:txBody>
          </p:sp>
          <p:sp>
            <p:nvSpPr>
              <p:cNvPr id="4142" name="Oval 133"/>
              <p:cNvSpPr>
                <a:spLocks noChangeArrowheads="1"/>
              </p:cNvSpPr>
              <p:nvPr/>
            </p:nvSpPr>
            <p:spPr bwMode="auto">
              <a:xfrm>
                <a:off x="1207" y="2839"/>
                <a:ext cx="27" cy="2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a typeface="+mn-ea"/>
                </a:endParaRPr>
              </a:p>
            </p:txBody>
          </p:sp>
          <p:sp>
            <p:nvSpPr>
              <p:cNvPr id="4143" name="Oval 134"/>
              <p:cNvSpPr>
                <a:spLocks noChangeArrowheads="1"/>
              </p:cNvSpPr>
              <p:nvPr/>
            </p:nvSpPr>
            <p:spPr bwMode="auto">
              <a:xfrm>
                <a:off x="1297" y="2842"/>
                <a:ext cx="27" cy="2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a typeface="+mn-ea"/>
                </a:endParaRPr>
              </a:p>
            </p:txBody>
          </p:sp>
          <p:sp>
            <p:nvSpPr>
              <p:cNvPr id="4144" name="Oval 135"/>
              <p:cNvSpPr>
                <a:spLocks noChangeArrowheads="1"/>
              </p:cNvSpPr>
              <p:nvPr/>
            </p:nvSpPr>
            <p:spPr bwMode="auto">
              <a:xfrm>
                <a:off x="1274" y="2576"/>
                <a:ext cx="27" cy="2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a typeface="+mn-ea"/>
                </a:endParaRPr>
              </a:p>
            </p:txBody>
          </p:sp>
          <p:sp>
            <p:nvSpPr>
              <p:cNvPr id="4145" name="Oval 136"/>
              <p:cNvSpPr>
                <a:spLocks noChangeArrowheads="1"/>
              </p:cNvSpPr>
              <p:nvPr/>
            </p:nvSpPr>
            <p:spPr bwMode="auto">
              <a:xfrm>
                <a:off x="1183" y="2915"/>
                <a:ext cx="27" cy="2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a typeface="+mn-ea"/>
                </a:endParaRPr>
              </a:p>
            </p:txBody>
          </p:sp>
          <p:sp>
            <p:nvSpPr>
              <p:cNvPr id="4146" name="Oval 137"/>
              <p:cNvSpPr>
                <a:spLocks noChangeArrowheads="1"/>
              </p:cNvSpPr>
              <p:nvPr/>
            </p:nvSpPr>
            <p:spPr bwMode="auto">
              <a:xfrm>
                <a:off x="1236" y="2877"/>
                <a:ext cx="27" cy="2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a typeface="+mn-ea"/>
                </a:endParaRPr>
              </a:p>
            </p:txBody>
          </p:sp>
          <p:sp>
            <p:nvSpPr>
              <p:cNvPr id="4147" name="Oval 138"/>
              <p:cNvSpPr>
                <a:spLocks noChangeArrowheads="1"/>
              </p:cNvSpPr>
              <p:nvPr/>
            </p:nvSpPr>
            <p:spPr bwMode="auto">
              <a:xfrm>
                <a:off x="1250" y="2652"/>
                <a:ext cx="27" cy="2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a typeface="+mn-ea"/>
                </a:endParaRPr>
              </a:p>
            </p:txBody>
          </p:sp>
          <p:sp>
            <p:nvSpPr>
              <p:cNvPr id="4148" name="Oval 139"/>
              <p:cNvSpPr>
                <a:spLocks noChangeArrowheads="1"/>
              </p:cNvSpPr>
              <p:nvPr/>
            </p:nvSpPr>
            <p:spPr bwMode="auto">
              <a:xfrm>
                <a:off x="1184" y="2743"/>
                <a:ext cx="27" cy="2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a typeface="+mn-ea"/>
                </a:endParaRPr>
              </a:p>
            </p:txBody>
          </p:sp>
          <p:sp>
            <p:nvSpPr>
              <p:cNvPr id="4149" name="Oval 140"/>
              <p:cNvSpPr>
                <a:spLocks noChangeArrowheads="1"/>
              </p:cNvSpPr>
              <p:nvPr/>
            </p:nvSpPr>
            <p:spPr bwMode="auto">
              <a:xfrm>
                <a:off x="1274" y="2746"/>
                <a:ext cx="27" cy="2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a typeface="+mn-ea"/>
                </a:endParaRPr>
              </a:p>
            </p:txBody>
          </p:sp>
          <p:sp>
            <p:nvSpPr>
              <p:cNvPr id="4150" name="Oval 141"/>
              <p:cNvSpPr>
                <a:spLocks noChangeArrowheads="1"/>
              </p:cNvSpPr>
              <p:nvPr/>
            </p:nvSpPr>
            <p:spPr bwMode="auto">
              <a:xfrm>
                <a:off x="1364" y="2749"/>
                <a:ext cx="27" cy="2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a typeface="+mn-ea"/>
                </a:endParaRPr>
              </a:p>
            </p:txBody>
          </p:sp>
          <p:sp>
            <p:nvSpPr>
              <p:cNvPr id="4151" name="Oval 142"/>
              <p:cNvSpPr>
                <a:spLocks noChangeArrowheads="1"/>
              </p:cNvSpPr>
              <p:nvPr/>
            </p:nvSpPr>
            <p:spPr bwMode="auto">
              <a:xfrm>
                <a:off x="1160" y="2819"/>
                <a:ext cx="27" cy="2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a typeface="+mn-ea"/>
                </a:endParaRPr>
              </a:p>
            </p:txBody>
          </p:sp>
          <p:sp>
            <p:nvSpPr>
              <p:cNvPr id="4152" name="Oval 143"/>
              <p:cNvSpPr>
                <a:spLocks noChangeArrowheads="1"/>
              </p:cNvSpPr>
              <p:nvPr/>
            </p:nvSpPr>
            <p:spPr bwMode="auto">
              <a:xfrm>
                <a:off x="1250" y="2822"/>
                <a:ext cx="27" cy="27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>
                  <a:ea typeface="+mn-ea"/>
                </a:endParaRPr>
              </a:p>
            </p:txBody>
          </p:sp>
        </p:grpSp>
        <p:pic>
          <p:nvPicPr>
            <p:cNvPr id="10274" name="Picture 144" descr="MCj0311116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688" y="2779713"/>
              <a:ext cx="1535113" cy="72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5" name="AutoShape 145"/>
            <p:cNvSpPr>
              <a:spLocks noChangeArrowheads="1"/>
            </p:cNvSpPr>
            <p:nvPr/>
          </p:nvSpPr>
          <p:spPr bwMode="auto">
            <a:xfrm>
              <a:off x="3233738" y="1204913"/>
              <a:ext cx="314325" cy="315913"/>
            </a:xfrm>
            <a:prstGeom prst="sun">
              <a:avLst>
                <a:gd name="adj" fmla="val 25000"/>
              </a:avLst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 dirty="0">
                <a:latin typeface="+mn-lt"/>
              </a:endParaRPr>
            </a:p>
          </p:txBody>
        </p:sp>
        <p:sp>
          <p:nvSpPr>
            <p:cNvPr id="10276" name="Rectangle 146"/>
            <p:cNvSpPr>
              <a:spLocks noChangeArrowheads="1"/>
            </p:cNvSpPr>
            <p:nvPr/>
          </p:nvSpPr>
          <p:spPr bwMode="auto">
            <a:xfrm>
              <a:off x="2998788" y="1609726"/>
              <a:ext cx="1395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 i="1" dirty="0">
                  <a:solidFill>
                    <a:srgbClr val="FF00FF"/>
                  </a:solidFill>
                  <a:latin typeface="+mn-lt"/>
                </a:rPr>
                <a:t>radiative forcing change</a:t>
              </a:r>
            </a:p>
          </p:txBody>
        </p:sp>
        <p:sp>
          <p:nvSpPr>
            <p:cNvPr id="10277" name="Text Box 147"/>
            <p:cNvSpPr txBox="1">
              <a:spLocks noChangeArrowheads="1"/>
            </p:cNvSpPr>
            <p:nvPr/>
          </p:nvSpPr>
          <p:spPr bwMode="auto">
            <a:xfrm>
              <a:off x="2647950" y="3005138"/>
              <a:ext cx="5790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 b="1" i="1" dirty="0">
                  <a:solidFill>
                    <a:srgbClr val="FF00FF"/>
                  </a:solidFill>
                  <a:latin typeface="+mn-lt"/>
                </a:rPr>
                <a:t>Cloud</a:t>
              </a:r>
            </a:p>
          </p:txBody>
        </p:sp>
        <p:sp>
          <p:nvSpPr>
            <p:cNvPr id="10278" name="AutoShape 148"/>
            <p:cNvSpPr>
              <a:spLocks noChangeArrowheads="1"/>
            </p:cNvSpPr>
            <p:nvPr/>
          </p:nvSpPr>
          <p:spPr bwMode="auto">
            <a:xfrm>
              <a:off x="349250" y="1223755"/>
              <a:ext cx="1711325" cy="842963"/>
            </a:xfrm>
            <a:prstGeom prst="wedgeRectCallout">
              <a:avLst>
                <a:gd name="adj1" fmla="val 44135"/>
                <a:gd name="adj2" fmla="val 86762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36000" tIns="36000" rIns="36000" b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400" b="1" dirty="0">
                  <a:solidFill>
                    <a:srgbClr val="0066FF"/>
                  </a:solidFill>
                  <a:latin typeface="+mn-lt"/>
                  <a:ea typeface="HGS創英角ｺﾞｼｯｸUB" pitchFamily="50" charset="-128"/>
                </a:rPr>
                <a:t>GCOM-C </a:t>
              </a:r>
            </a:p>
            <a:p>
              <a:pPr eaLnBrk="1" hangingPunct="1"/>
              <a:r>
                <a:rPr lang="en-US" altLang="ja-JP" sz="1200" dirty="0">
                  <a:latin typeface="+mn-lt"/>
                  <a:ea typeface="HGS創英角ｺﾞｼｯｸUB" pitchFamily="50" charset="-128"/>
                </a:rPr>
                <a:t>Global/horizontal distribution of </a:t>
              </a:r>
              <a:r>
                <a:rPr lang="en-US" altLang="ja-JP" sz="1200" u="sng" dirty="0">
                  <a:solidFill>
                    <a:srgbClr val="FF3300"/>
                  </a:solidFill>
                  <a:latin typeface="+mn-lt"/>
                  <a:ea typeface="HGS創英角ｺﾞｼｯｸUB" pitchFamily="50" charset="-128"/>
                </a:rPr>
                <a:t>cloud and aerosol</a:t>
              </a:r>
              <a:endParaRPr lang="en-US" altLang="ja-JP" sz="1200" b="1" u="sng" dirty="0">
                <a:solidFill>
                  <a:srgbClr val="FF3300"/>
                </a:solidFill>
                <a:latin typeface="+mn-lt"/>
                <a:ea typeface="HGS創英角ｺﾞｼｯｸUB" pitchFamily="50" charset="-128"/>
              </a:endParaRPr>
            </a:p>
          </p:txBody>
        </p:sp>
        <p:sp>
          <p:nvSpPr>
            <p:cNvPr id="10279" name="Freeform 149"/>
            <p:cNvSpPr>
              <a:spLocks/>
            </p:cNvSpPr>
            <p:nvPr/>
          </p:nvSpPr>
          <p:spPr bwMode="auto">
            <a:xfrm>
              <a:off x="2647950" y="1474788"/>
              <a:ext cx="671513" cy="1081088"/>
            </a:xfrm>
            <a:custGeom>
              <a:avLst/>
              <a:gdLst>
                <a:gd name="T0" fmla="*/ 1066027770 w 423"/>
                <a:gd name="T1" fmla="*/ 395023009 h 632"/>
                <a:gd name="T2" fmla="*/ 574596085 w 423"/>
                <a:gd name="T3" fmla="*/ 2147483647 h 632"/>
                <a:gd name="T4" fmla="*/ 0 w 423"/>
                <a:gd name="T5" fmla="*/ 0 h 632"/>
                <a:gd name="T6" fmla="*/ 0 60000 65536"/>
                <a:gd name="T7" fmla="*/ 0 60000 65536"/>
                <a:gd name="T8" fmla="*/ 0 60000 65536"/>
                <a:gd name="T9" fmla="*/ 0 w 423"/>
                <a:gd name="T10" fmla="*/ 0 h 632"/>
                <a:gd name="T11" fmla="*/ 423 w 423"/>
                <a:gd name="T12" fmla="*/ 632 h 6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3" h="632">
                  <a:moveTo>
                    <a:pt x="423" y="38"/>
                  </a:moveTo>
                  <a:lnTo>
                    <a:pt x="228" y="63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</p:grpSp>
      <p:sp>
        <p:nvSpPr>
          <p:cNvPr id="10254" name="AutoShape 150"/>
          <p:cNvSpPr>
            <a:spLocks noChangeArrowheads="1"/>
          </p:cNvSpPr>
          <p:nvPr/>
        </p:nvSpPr>
        <p:spPr bwMode="auto">
          <a:xfrm rot="2147845">
            <a:off x="2355850" y="3210332"/>
            <a:ext cx="198438" cy="358775"/>
          </a:xfrm>
          <a:prstGeom prst="upDownArrow">
            <a:avLst>
              <a:gd name="adj1" fmla="val 40426"/>
              <a:gd name="adj2" fmla="val 49059"/>
            </a:avLst>
          </a:prstGeom>
          <a:solidFill>
            <a:srgbClr val="FF00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 dirty="0">
              <a:latin typeface="+mn-lt"/>
            </a:endParaRPr>
          </a:p>
        </p:txBody>
      </p:sp>
      <p:sp>
        <p:nvSpPr>
          <p:cNvPr id="10255" name="Rectangle 151"/>
          <p:cNvSpPr>
            <a:spLocks noChangeArrowheads="1"/>
          </p:cNvSpPr>
          <p:nvPr/>
        </p:nvSpPr>
        <p:spPr bwMode="auto">
          <a:xfrm>
            <a:off x="275180" y="4615147"/>
            <a:ext cx="41792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+mn-lt"/>
              </a:rPr>
              <a:t>M</a:t>
            </a:r>
            <a:r>
              <a:rPr lang="en-US" altLang="en-US" sz="1600" dirty="0">
                <a:latin typeface="+mn-lt"/>
                <a:ea typeface="SimHei" pitchFamily="2" charset="-122"/>
              </a:rPr>
              <a:t>onitoring and process </a:t>
            </a:r>
            <a:r>
              <a:rPr lang="en-US" altLang="en-US" sz="1600" dirty="0" smtClean="0">
                <a:latin typeface="+mn-lt"/>
                <a:ea typeface="SimHei" pitchFamily="2" charset="-122"/>
              </a:rPr>
              <a:t>knowledge </a:t>
            </a:r>
            <a:r>
              <a:rPr lang="en-US" altLang="ja-JP" sz="1600" dirty="0" smtClean="0">
                <a:latin typeface="+mn-lt"/>
                <a:ea typeface="SimHei" pitchFamily="2" charset="-122"/>
              </a:rPr>
              <a:t>of </a:t>
            </a:r>
          </a:p>
          <a:p>
            <a:pPr eaLnBrk="1" hangingPunct="1"/>
            <a:r>
              <a:rPr lang="en-US" altLang="en-US" sz="1600" b="1" u="sng" dirty="0" smtClean="0">
                <a:latin typeface="+mn-lt"/>
                <a:ea typeface="SimHei" pitchFamily="2" charset="-122"/>
              </a:rPr>
              <a:t>cloud </a:t>
            </a:r>
            <a:r>
              <a:rPr lang="en-US" altLang="en-US" sz="1600" b="1" u="sng" dirty="0">
                <a:latin typeface="+mn-lt"/>
                <a:ea typeface="SimHei" pitchFamily="2" charset="-122"/>
              </a:rPr>
              <a:t>and aerosol</a:t>
            </a:r>
            <a:r>
              <a:rPr lang="en-US" altLang="ja-JP" sz="1600" b="1" u="sng" dirty="0">
                <a:latin typeface="+mn-lt"/>
                <a:ea typeface="SimHei" pitchFamily="2" charset="-122"/>
              </a:rPr>
              <a:t> by GCOM-C &amp; EarthCARE</a:t>
            </a:r>
          </a:p>
        </p:txBody>
      </p:sp>
      <p:pic>
        <p:nvPicPr>
          <p:cNvPr id="10256" name="Picture 153" descr="SGLI_2007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92067">
            <a:off x="1357313" y="728736"/>
            <a:ext cx="7366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9" name="Freeform 149"/>
          <p:cNvSpPr>
            <a:spLocks/>
          </p:cNvSpPr>
          <p:nvPr/>
        </p:nvSpPr>
        <p:spPr bwMode="auto">
          <a:xfrm>
            <a:off x="2082800" y="1316444"/>
            <a:ext cx="1155700" cy="1022350"/>
          </a:xfrm>
          <a:custGeom>
            <a:avLst/>
            <a:gdLst>
              <a:gd name="T0" fmla="*/ 2147483647 w 17210"/>
              <a:gd name="T1" fmla="*/ 0 h 9457"/>
              <a:gd name="T2" fmla="*/ 2147483647 w 17210"/>
              <a:gd name="T3" fmla="*/ 2147483647 h 9457"/>
              <a:gd name="T4" fmla="*/ 0 w 17210"/>
              <a:gd name="T5" fmla="*/ 2147483647 h 9457"/>
              <a:gd name="T6" fmla="*/ 0 60000 65536"/>
              <a:gd name="T7" fmla="*/ 0 60000 65536"/>
              <a:gd name="T8" fmla="*/ 0 60000 65536"/>
              <a:gd name="T9" fmla="*/ 0 w 17210"/>
              <a:gd name="T10" fmla="*/ 0 h 9457"/>
              <a:gd name="T11" fmla="*/ 17210 w 17210"/>
              <a:gd name="T12" fmla="*/ 9457 h 94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10" h="9457">
                <a:moveTo>
                  <a:pt x="17210" y="0"/>
                </a:moveTo>
                <a:lnTo>
                  <a:pt x="1985" y="9457"/>
                </a:lnTo>
                <a:lnTo>
                  <a:pt x="0" y="4934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4113" name="Rectangle 198"/>
          <p:cNvSpPr>
            <a:spLocks noChangeArrowheads="1"/>
          </p:cNvSpPr>
          <p:nvPr/>
        </p:nvSpPr>
        <p:spPr bwMode="auto">
          <a:xfrm>
            <a:off x="824323" y="56409"/>
            <a:ext cx="7044479" cy="8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4000" tIns="36000" rIns="54000" bIns="36000">
            <a:spAutoFit/>
          </a:bodyPr>
          <a:lstStyle/>
          <a:p>
            <a:pPr indent="-51435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/>
            </a:pPr>
            <a:r>
              <a:rPr lang="en-US" altLang="ja-JP" sz="2800" b="1" dirty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</a:rPr>
              <a:t>1. </a:t>
            </a:r>
            <a:r>
              <a:rPr lang="en-US" altLang="ja-JP" sz="2800" b="1" dirty="0" smtClean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</a:rPr>
              <a:t>GCOM-C/SGLI: Mission targets</a:t>
            </a:r>
            <a:endParaRPr lang="ja-JP" altLang="en-US" sz="2800" b="1" dirty="0">
              <a:ln w="900" cmpd="sng">
                <a:noFill/>
                <a:prstDash val="solid"/>
              </a:ln>
              <a:solidFill>
                <a:srgbClr val="0E7742"/>
              </a:solidFill>
              <a:effectLst>
                <a:innerShdw blurRad="101600" dist="76200" dir="5400000">
                  <a:srgbClr val="004D35">
                    <a:alpha val="72941"/>
                  </a:srgb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>
                <a:solidFill>
                  <a:srgbClr val="0E7742"/>
                </a:solidFill>
              </a:rPr>
              <a:t>Long-term observation about radiation budget and carbon cycle</a:t>
            </a:r>
          </a:p>
        </p:txBody>
      </p:sp>
      <p:pic>
        <p:nvPicPr>
          <p:cNvPr id="10261" name="Picture 201" descr="EarhCAR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044">
            <a:off x="812800" y="2700744"/>
            <a:ext cx="9461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3" descr="modis_chla_20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081" y="2168314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Rectangle 14"/>
          <p:cNvSpPr>
            <a:spLocks noChangeArrowheads="1"/>
          </p:cNvSpPr>
          <p:nvPr/>
        </p:nvSpPr>
        <p:spPr bwMode="auto">
          <a:xfrm>
            <a:off x="5625123" y="1292116"/>
            <a:ext cx="2287742" cy="65747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36000" rIns="0" bIns="36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400" b="1" dirty="0">
                <a:latin typeface="+mn-lt"/>
              </a:rPr>
              <a:t>Global environmental change</a:t>
            </a:r>
            <a:r>
              <a:rPr lang="en-US" altLang="ja-JP" sz="1400" dirty="0">
                <a:latin typeface="+mn-lt"/>
              </a:rPr>
              <a:t> </a:t>
            </a:r>
          </a:p>
          <a:p>
            <a:pPr algn="ctr" eaLnBrk="1" hangingPunct="1"/>
            <a:r>
              <a:rPr lang="en-US" altLang="ja-JP" sz="1200" dirty="0">
                <a:latin typeface="+mn-lt"/>
              </a:rPr>
              <a:t>(irradiance, temperature, </a:t>
            </a:r>
          </a:p>
          <a:p>
            <a:pPr algn="ctr" eaLnBrk="1" hangingPunct="1"/>
            <a:r>
              <a:rPr lang="en-US" altLang="ja-JP" sz="1200" dirty="0">
                <a:latin typeface="+mn-lt"/>
              </a:rPr>
              <a:t>CO</a:t>
            </a:r>
            <a:r>
              <a:rPr lang="en-US" altLang="ja-JP" sz="1200" baseline="-25000" dirty="0">
                <a:latin typeface="+mn-lt"/>
              </a:rPr>
              <a:t>2</a:t>
            </a:r>
            <a:r>
              <a:rPr lang="en-US" altLang="ja-JP" sz="1200" dirty="0">
                <a:latin typeface="+mn-lt"/>
              </a:rPr>
              <a:t>, precipitation</a:t>
            </a:r>
            <a:r>
              <a:rPr lang="ja-JP" altLang="en-US" sz="1200" dirty="0">
                <a:latin typeface="+mn-lt"/>
              </a:rPr>
              <a:t>）</a:t>
            </a:r>
          </a:p>
        </p:txBody>
      </p:sp>
      <p:cxnSp>
        <p:nvCxnSpPr>
          <p:cNvPr id="160" name="AutoShape 15"/>
          <p:cNvCxnSpPr>
            <a:cxnSpLocks noChangeShapeType="1"/>
            <a:stCxn id="159" idx="2"/>
            <a:endCxn id="174" idx="0"/>
          </p:cNvCxnSpPr>
          <p:nvPr/>
        </p:nvCxnSpPr>
        <p:spPr bwMode="auto">
          <a:xfrm rot="16200000" flipH="1">
            <a:off x="6740903" y="1977685"/>
            <a:ext cx="848956" cy="792775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000000">
                <a:alpha val="59999"/>
              </a:srgbClr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" name="AutoShape 16"/>
          <p:cNvCxnSpPr>
            <a:cxnSpLocks noChangeShapeType="1"/>
            <a:stCxn id="159" idx="2"/>
            <a:endCxn id="173" idx="0"/>
          </p:cNvCxnSpPr>
          <p:nvPr/>
        </p:nvCxnSpPr>
        <p:spPr bwMode="auto">
          <a:xfrm rot="5400000">
            <a:off x="5913152" y="1942709"/>
            <a:ext cx="848956" cy="862728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000000">
                <a:alpha val="59999"/>
              </a:srgbClr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2" name="AutoShape 17"/>
          <p:cNvCxnSpPr>
            <a:cxnSpLocks noChangeShapeType="1"/>
            <a:stCxn id="170" idx="2"/>
            <a:endCxn id="165" idx="0"/>
          </p:cNvCxnSpPr>
          <p:nvPr/>
        </p:nvCxnSpPr>
        <p:spPr bwMode="auto">
          <a:xfrm rot="16200000" flipH="1">
            <a:off x="5858796" y="4392124"/>
            <a:ext cx="831137" cy="979735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000000">
                <a:alpha val="59999"/>
              </a:srgbClr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" name="AutoShape 18"/>
          <p:cNvCxnSpPr>
            <a:cxnSpLocks noChangeShapeType="1"/>
            <a:stCxn id="171" idx="2"/>
            <a:endCxn id="165" idx="0"/>
          </p:cNvCxnSpPr>
          <p:nvPr/>
        </p:nvCxnSpPr>
        <p:spPr bwMode="auto">
          <a:xfrm rot="5400000">
            <a:off x="6817813" y="4412843"/>
            <a:ext cx="831137" cy="938298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000000">
                <a:alpha val="59999"/>
              </a:srgbClr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" name="Rectangle 19"/>
          <p:cNvSpPr>
            <a:spLocks noChangeArrowheads="1"/>
          </p:cNvSpPr>
          <p:nvPr/>
        </p:nvSpPr>
        <p:spPr bwMode="auto">
          <a:xfrm rot="5400000">
            <a:off x="8405586" y="3485463"/>
            <a:ext cx="7292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3600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400" dirty="0">
                <a:latin typeface="+mn-lt"/>
              </a:rPr>
              <a:t>Feedback</a:t>
            </a:r>
          </a:p>
        </p:txBody>
      </p:sp>
      <p:sp>
        <p:nvSpPr>
          <p:cNvPr id="165" name="Rectangle 22"/>
          <p:cNvSpPr>
            <a:spLocks noChangeArrowheads="1"/>
          </p:cNvSpPr>
          <p:nvPr/>
        </p:nvSpPr>
        <p:spPr bwMode="auto">
          <a:xfrm>
            <a:off x="5669481" y="5297561"/>
            <a:ext cx="2189501" cy="28814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400" b="1" i="1" dirty="0">
                <a:latin typeface="+mn-lt"/>
              </a:rPr>
              <a:t>Change of atmosphere CO</a:t>
            </a:r>
            <a:r>
              <a:rPr lang="en-US" altLang="ja-JP" sz="1400" b="1" i="1" baseline="-25000" dirty="0">
                <a:latin typeface="+mn-lt"/>
              </a:rPr>
              <a:t>2</a:t>
            </a:r>
            <a:endParaRPr lang="en-US" altLang="ja-JP" sz="1400" b="1" i="1" dirty="0">
              <a:latin typeface="+mn-lt"/>
            </a:endParaRPr>
          </a:p>
        </p:txBody>
      </p:sp>
      <p:cxnSp>
        <p:nvCxnSpPr>
          <p:cNvPr id="166" name="AutoShape 23"/>
          <p:cNvCxnSpPr>
            <a:cxnSpLocks noChangeShapeType="1"/>
            <a:stCxn id="165" idx="3"/>
            <a:endCxn id="164" idx="3"/>
          </p:cNvCxnSpPr>
          <p:nvPr/>
        </p:nvCxnSpPr>
        <p:spPr bwMode="auto">
          <a:xfrm flipV="1">
            <a:off x="7858982" y="3957832"/>
            <a:ext cx="911251" cy="1483803"/>
          </a:xfrm>
          <a:prstGeom prst="bentConnector2">
            <a:avLst/>
          </a:prstGeom>
          <a:noFill/>
          <a:ln w="57150">
            <a:solidFill>
              <a:srgbClr val="000000">
                <a:alpha val="59999"/>
              </a:srgbClr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" name="AutoShape 35"/>
          <p:cNvCxnSpPr>
            <a:cxnSpLocks noChangeShapeType="1"/>
            <a:stCxn id="164" idx="1"/>
            <a:endCxn id="159" idx="3"/>
          </p:cNvCxnSpPr>
          <p:nvPr/>
        </p:nvCxnSpPr>
        <p:spPr bwMode="auto">
          <a:xfrm rot="16200000" flipV="1">
            <a:off x="7537708" y="1996013"/>
            <a:ext cx="1607682" cy="857368"/>
          </a:xfrm>
          <a:prstGeom prst="bentConnector2">
            <a:avLst/>
          </a:prstGeom>
          <a:noFill/>
          <a:ln w="57150">
            <a:solidFill>
              <a:srgbClr val="000000">
                <a:alpha val="59999"/>
              </a:srgbClr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0" name="Rectangle 36"/>
          <p:cNvSpPr>
            <a:spLocks noChangeArrowheads="1"/>
          </p:cNvSpPr>
          <p:nvPr/>
        </p:nvSpPr>
        <p:spPr bwMode="auto">
          <a:xfrm>
            <a:off x="4836513" y="2767497"/>
            <a:ext cx="1895968" cy="1698927"/>
          </a:xfrm>
          <a:prstGeom prst="rect">
            <a:avLst/>
          </a:prstGeom>
          <a:solidFill>
            <a:srgbClr val="FFFFFF">
              <a:alpha val="70195"/>
            </a:srgbClr>
          </a:solidFill>
          <a:ln w="19050">
            <a:solidFill>
              <a:srgbClr val="009900"/>
            </a:solidFill>
            <a:miter lim="800000"/>
            <a:headEnd/>
            <a:tailEnd/>
          </a:ln>
        </p:spPr>
        <p:txBody>
          <a:bodyPr wrap="square" lIns="36000" rIns="36000">
            <a:spAutoFit/>
          </a:bodyPr>
          <a:lstStyle>
            <a:lvl1pPr marL="90488" indent="-90488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endParaRPr lang="en-US" altLang="ja-JP" sz="1200" dirty="0">
              <a:latin typeface="+mn-lt"/>
            </a:endParaRP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en-US" altLang="ja-JP" sz="1200" dirty="0">
                <a:solidFill>
                  <a:srgbClr val="FF3300"/>
                </a:solidFill>
                <a:latin typeface="+mn-lt"/>
              </a:rPr>
              <a:t>Photosynthesis production</a:t>
            </a:r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en-US" altLang="ja-JP" sz="1200" u="sng" dirty="0">
                <a:solidFill>
                  <a:srgbClr val="FF3300"/>
                </a:solidFill>
                <a:latin typeface="+mn-lt"/>
              </a:rPr>
              <a:t>Vegetation index</a:t>
            </a:r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en-US" altLang="ja-JP" sz="1200" u="sng" dirty="0">
                <a:solidFill>
                  <a:srgbClr val="FF3300"/>
                </a:solidFill>
                <a:latin typeface="+mn-lt"/>
              </a:rPr>
              <a:t>Leaf area index</a:t>
            </a:r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en-US" altLang="ja-JP" sz="1200" u="sng" dirty="0">
                <a:solidFill>
                  <a:srgbClr val="FF3300"/>
                </a:solidFill>
                <a:latin typeface="+mn-lt"/>
              </a:rPr>
              <a:t>Primary production</a:t>
            </a:r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en-US" altLang="ja-JP" sz="1200" u="sng" dirty="0">
                <a:solidFill>
                  <a:srgbClr val="FF3300"/>
                </a:solidFill>
                <a:latin typeface="+mn-lt"/>
              </a:rPr>
              <a:t>Above-ground biomass</a:t>
            </a:r>
            <a:endParaRPr lang="en-US" altLang="ja-JP" sz="1200" dirty="0">
              <a:solidFill>
                <a:srgbClr val="FF3300"/>
              </a:solidFill>
              <a:latin typeface="+mn-lt"/>
            </a:endParaRP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en-US" altLang="ja-JP" sz="1200" u="sng" dirty="0">
                <a:solidFill>
                  <a:srgbClr val="FF3300"/>
                </a:solidFill>
                <a:latin typeface="+mn-lt"/>
              </a:rPr>
              <a:t>Land cover</a:t>
            </a:r>
            <a:r>
              <a:rPr lang="en-US" altLang="ja-JP" sz="1200" dirty="0">
                <a:latin typeface="+mn-lt"/>
              </a:rPr>
              <a:t>/use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en-US" altLang="ja-JP" sz="1200" dirty="0">
                <a:latin typeface="+mn-lt"/>
              </a:rPr>
              <a:t>Soil respiration</a:t>
            </a:r>
          </a:p>
        </p:txBody>
      </p:sp>
      <p:sp>
        <p:nvSpPr>
          <p:cNvPr id="171" name="Rectangle 37"/>
          <p:cNvSpPr>
            <a:spLocks noChangeArrowheads="1"/>
          </p:cNvSpPr>
          <p:nvPr/>
        </p:nvSpPr>
        <p:spPr bwMode="auto">
          <a:xfrm>
            <a:off x="6837256" y="2767497"/>
            <a:ext cx="1730547" cy="1698927"/>
          </a:xfrm>
          <a:prstGeom prst="rect">
            <a:avLst/>
          </a:prstGeom>
          <a:solidFill>
            <a:srgbClr val="FFFFFF">
              <a:alpha val="70195"/>
            </a:srgbClr>
          </a:solidFill>
          <a:ln w="19050">
            <a:solidFill>
              <a:srgbClr val="0066FF"/>
            </a:solidFill>
            <a:miter lim="800000"/>
            <a:headEnd/>
            <a:tailEnd/>
          </a:ln>
        </p:spPr>
        <p:txBody>
          <a:bodyPr wrap="square" lIns="36000" rIns="0">
            <a:spAutoFit/>
          </a:bodyPr>
          <a:lstStyle>
            <a:lvl1pPr marL="92075" indent="-9207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10000"/>
              </a:spcBef>
            </a:pPr>
            <a:endParaRPr lang="en-US" altLang="ja-JP" sz="1200" dirty="0">
              <a:latin typeface="+mn-lt"/>
            </a:endParaRP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en-US" altLang="ja-JP" sz="1200" dirty="0">
                <a:solidFill>
                  <a:srgbClr val="FF3300"/>
                </a:solidFill>
                <a:latin typeface="+mn-lt"/>
              </a:rPr>
              <a:t>Photosynthesis production</a:t>
            </a:r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en-US" altLang="ja-JP" sz="1200" u="sng" dirty="0">
                <a:solidFill>
                  <a:srgbClr val="FF3300"/>
                </a:solidFill>
                <a:latin typeface="+mn-lt"/>
              </a:rPr>
              <a:t>Phytoplankton chl-a</a:t>
            </a:r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en-US" altLang="ja-JP" sz="1200" u="sng" dirty="0">
                <a:solidFill>
                  <a:srgbClr val="FF3300"/>
                </a:solidFill>
                <a:latin typeface="+mn-lt"/>
              </a:rPr>
              <a:t>Sea surface temperature</a:t>
            </a:r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en-US" altLang="ja-JP" sz="1200" u="sng" dirty="0">
                <a:solidFill>
                  <a:srgbClr val="FF3300"/>
                </a:solidFill>
                <a:latin typeface="+mn-lt"/>
              </a:rPr>
              <a:t>PAR</a:t>
            </a:r>
          </a:p>
          <a:p>
            <a:pPr eaLnBrk="1" hangingPunct="1">
              <a:spcBef>
                <a:spcPct val="10000"/>
              </a:spcBef>
              <a:buFontTx/>
              <a:buChar char="-"/>
            </a:pPr>
            <a:r>
              <a:rPr lang="en-US" altLang="ja-JP" sz="1200" u="sng" dirty="0">
                <a:solidFill>
                  <a:srgbClr val="FF3300"/>
                </a:solidFill>
                <a:latin typeface="+mn-lt"/>
              </a:rPr>
              <a:t>Dissolved organic matter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en-US" altLang="ja-JP" sz="1200" dirty="0">
                <a:latin typeface="+mn-lt"/>
              </a:rPr>
              <a:t>CO</a:t>
            </a:r>
            <a:r>
              <a:rPr lang="en-US" altLang="ja-JP" sz="1200" baseline="-25000" dirty="0">
                <a:latin typeface="+mn-lt"/>
              </a:rPr>
              <a:t>2</a:t>
            </a:r>
            <a:r>
              <a:rPr lang="en-US" altLang="ja-JP" sz="1200" dirty="0">
                <a:latin typeface="+mn-lt"/>
              </a:rPr>
              <a:t> solution, pH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en-US" altLang="ja-JP" sz="1200" dirty="0">
                <a:latin typeface="+mn-lt"/>
              </a:rPr>
              <a:t>Sedimentation</a:t>
            </a:r>
          </a:p>
        </p:txBody>
      </p:sp>
      <p:sp>
        <p:nvSpPr>
          <p:cNvPr id="172" name="AutoShape 38"/>
          <p:cNvSpPr>
            <a:spLocks noChangeArrowheads="1"/>
          </p:cNvSpPr>
          <p:nvPr/>
        </p:nvSpPr>
        <p:spPr bwMode="auto">
          <a:xfrm>
            <a:off x="7398645" y="776334"/>
            <a:ext cx="1439863" cy="493713"/>
          </a:xfrm>
          <a:prstGeom prst="wedgeEllipseCallout">
            <a:avLst>
              <a:gd name="adj1" fmla="val -25590"/>
              <a:gd name="adj2" fmla="val 72481"/>
            </a:avLst>
          </a:prstGeom>
          <a:solidFill>
            <a:srgbClr val="FFFFFF">
              <a:alpha val="79999"/>
            </a:srgbClr>
          </a:solidFill>
          <a:ln w="12700" algn="ctr">
            <a:solidFill>
              <a:schemeClr val="tx1">
                <a:alpha val="59999"/>
              </a:schemeClr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200" b="1" dirty="0">
                <a:latin typeface="+mn-lt"/>
              </a:rPr>
              <a:t>CO</a:t>
            </a:r>
            <a:r>
              <a:rPr lang="en-US" altLang="ja-JP" sz="1200" b="1" baseline="-25000" dirty="0">
                <a:latin typeface="+mn-lt"/>
              </a:rPr>
              <a:t>2</a:t>
            </a:r>
            <a:r>
              <a:rPr lang="en-US" altLang="ja-JP" sz="1200" b="1" dirty="0">
                <a:latin typeface="+mn-lt"/>
              </a:rPr>
              <a:t> increase </a:t>
            </a:r>
            <a:r>
              <a:rPr lang="en-US" altLang="ja-JP" sz="1200" dirty="0">
                <a:latin typeface="+mn-lt"/>
              </a:rPr>
              <a:t>and</a:t>
            </a:r>
            <a:r>
              <a:rPr lang="en-US" altLang="ja-JP" sz="1200" b="1" dirty="0">
                <a:latin typeface="+mn-lt"/>
              </a:rPr>
              <a:t> </a:t>
            </a:r>
          </a:p>
          <a:p>
            <a:pPr algn="ctr" eaLnBrk="1" hangingPunct="1"/>
            <a:r>
              <a:rPr lang="en-US" altLang="ja-JP" sz="1200" b="1" dirty="0">
                <a:latin typeface="+mn-lt"/>
              </a:rPr>
              <a:t>Global warming</a:t>
            </a:r>
          </a:p>
        </p:txBody>
      </p:sp>
      <p:sp>
        <p:nvSpPr>
          <p:cNvPr id="173" name="Rectangle 40"/>
          <p:cNvSpPr>
            <a:spLocks noChangeArrowheads="1"/>
          </p:cNvSpPr>
          <p:nvPr/>
        </p:nvSpPr>
        <p:spPr bwMode="auto">
          <a:xfrm>
            <a:off x="5586306" y="2798551"/>
            <a:ext cx="6399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i="1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Land</a:t>
            </a:r>
          </a:p>
        </p:txBody>
      </p:sp>
      <p:sp>
        <p:nvSpPr>
          <p:cNvPr id="174" name="Rectangle 41"/>
          <p:cNvSpPr>
            <a:spLocks noChangeArrowheads="1"/>
          </p:cNvSpPr>
          <p:nvPr/>
        </p:nvSpPr>
        <p:spPr bwMode="auto">
          <a:xfrm>
            <a:off x="7186506" y="2798551"/>
            <a:ext cx="7505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i="1" dirty="0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Ocean</a:t>
            </a:r>
          </a:p>
        </p:txBody>
      </p:sp>
      <p:sp>
        <p:nvSpPr>
          <p:cNvPr id="175" name="Rectangle 42"/>
          <p:cNvSpPr>
            <a:spLocks noChangeArrowheads="1"/>
          </p:cNvSpPr>
          <p:nvPr/>
        </p:nvSpPr>
        <p:spPr bwMode="auto">
          <a:xfrm>
            <a:off x="4912951" y="4712960"/>
            <a:ext cx="130151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 smtClean="0">
                <a:ea typeface="+mn-ea"/>
              </a:rPr>
              <a:t>Ecosystem </a:t>
            </a:r>
            <a:endParaRPr lang="en-US" altLang="ja-JP" sz="1400" dirty="0"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dirty="0">
                <a:ea typeface="+mn-ea"/>
              </a:rPr>
              <a:t>CO</a:t>
            </a:r>
            <a:r>
              <a:rPr lang="en-US" altLang="ja-JP" sz="1400" baseline="-25000" dirty="0">
                <a:ea typeface="+mn-ea"/>
              </a:rPr>
              <a:t>2</a:t>
            </a:r>
            <a:r>
              <a:rPr lang="en-US" altLang="ja-JP" sz="1400" dirty="0">
                <a:ea typeface="+mn-ea"/>
              </a:rPr>
              <a:t> sink and pool</a:t>
            </a:r>
          </a:p>
        </p:txBody>
      </p:sp>
      <p:sp>
        <p:nvSpPr>
          <p:cNvPr id="177" name="正方形/長方形 45"/>
          <p:cNvSpPr>
            <a:spLocks noChangeArrowheads="1"/>
          </p:cNvSpPr>
          <p:nvPr/>
        </p:nvSpPr>
        <p:spPr bwMode="auto">
          <a:xfrm>
            <a:off x="4324803" y="2052273"/>
            <a:ext cx="11708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90488" indent="-90488" eaLnBrk="1" hangingPunct="1">
              <a:buFont typeface="Arial" panose="020B0604020202020204" pitchFamily="34" charset="0"/>
              <a:buChar char="•"/>
            </a:pPr>
            <a:r>
              <a:rPr lang="en-US" altLang="ja-JP" sz="1200" i="1" dirty="0" smtClean="0">
                <a:latin typeface="+mn-lt"/>
              </a:rPr>
              <a:t>Global coverage</a:t>
            </a:r>
          </a:p>
          <a:p>
            <a:pPr marL="90488" indent="-90488" eaLnBrk="1" hangingPunct="1">
              <a:buFont typeface="Arial" panose="020B0604020202020204" pitchFamily="34" charset="0"/>
              <a:buChar char="•"/>
            </a:pPr>
            <a:r>
              <a:rPr lang="en-US" altLang="ja-JP" sz="1200" i="1" dirty="0" smtClean="0">
                <a:latin typeface="+mn-lt"/>
              </a:rPr>
              <a:t>Many parameters</a:t>
            </a:r>
          </a:p>
          <a:p>
            <a:pPr marL="90488" indent="-90488" eaLnBrk="1" hangingPunct="1">
              <a:buFont typeface="Arial" panose="020B0604020202020204" pitchFamily="34" charset="0"/>
              <a:buChar char="•"/>
            </a:pPr>
            <a:r>
              <a:rPr lang="en-US" altLang="ja-JP" sz="1200" i="1" dirty="0" smtClean="0">
                <a:latin typeface="+mn-lt"/>
              </a:rPr>
              <a:t>Long-term </a:t>
            </a:r>
            <a:r>
              <a:rPr lang="en-US" altLang="ja-JP" sz="1200" i="1" dirty="0">
                <a:latin typeface="+mn-lt"/>
              </a:rPr>
              <a:t>data</a:t>
            </a:r>
            <a:endParaRPr lang="ja-JP" altLang="en-US" sz="1200" dirty="0">
              <a:latin typeface="+mn-lt"/>
            </a:endParaRPr>
          </a:p>
        </p:txBody>
      </p:sp>
      <p:pic>
        <p:nvPicPr>
          <p:cNvPr id="181" name="Picture 153" descr="SGLI_2007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92067">
            <a:off x="4623133" y="760678"/>
            <a:ext cx="7366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" name="Line 43"/>
          <p:cNvSpPr>
            <a:spLocks noChangeShapeType="1"/>
          </p:cNvSpPr>
          <p:nvPr/>
        </p:nvSpPr>
        <p:spPr bwMode="auto">
          <a:xfrm>
            <a:off x="5157681" y="1292116"/>
            <a:ext cx="498475" cy="1629465"/>
          </a:xfrm>
          <a:prstGeom prst="line">
            <a:avLst/>
          </a:prstGeom>
          <a:noFill/>
          <a:ln w="76200">
            <a:solidFill>
              <a:srgbClr val="009900">
                <a:alpha val="59999"/>
              </a:srgb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83" name="Line 44"/>
          <p:cNvSpPr>
            <a:spLocks noChangeShapeType="1"/>
          </p:cNvSpPr>
          <p:nvPr/>
        </p:nvSpPr>
        <p:spPr bwMode="auto">
          <a:xfrm>
            <a:off x="5219101" y="1217836"/>
            <a:ext cx="1800717" cy="1657541"/>
          </a:xfrm>
          <a:prstGeom prst="line">
            <a:avLst/>
          </a:prstGeom>
          <a:noFill/>
          <a:ln w="76200">
            <a:solidFill>
              <a:srgbClr val="0066FF">
                <a:alpha val="59999"/>
              </a:srgb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67" name="Rectangle 7"/>
          <p:cNvSpPr>
            <a:spLocks noChangeArrowheads="1"/>
          </p:cNvSpPr>
          <p:nvPr/>
        </p:nvSpPr>
        <p:spPr bwMode="auto">
          <a:xfrm>
            <a:off x="1509113" y="5902962"/>
            <a:ext cx="2447925" cy="282575"/>
          </a:xfrm>
          <a:prstGeom prst="rect">
            <a:avLst/>
          </a:prstGeom>
          <a:solidFill>
            <a:srgbClr val="33CC33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18000" rIns="90000" bIns="18000" anchor="ctr">
            <a:spAutoFit/>
          </a:bodyPr>
          <a:lstStyle/>
          <a:p>
            <a:pPr algn="ctr"/>
            <a:r>
              <a:rPr lang="en-US" altLang="ja-JP" sz="16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GCOM-C</a:t>
            </a:r>
            <a:endParaRPr lang="en-US" altLang="ja-JP" sz="16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68" name="AutoShape 13"/>
          <p:cNvSpPr>
            <a:spLocks noChangeArrowheads="1"/>
          </p:cNvSpPr>
          <p:nvPr/>
        </p:nvSpPr>
        <p:spPr bwMode="auto">
          <a:xfrm>
            <a:off x="1213838" y="6142674"/>
            <a:ext cx="601663" cy="222250"/>
          </a:xfrm>
          <a:prstGeom prst="upArrow">
            <a:avLst>
              <a:gd name="adj1" fmla="val 50000"/>
              <a:gd name="adj2" fmla="val 38926"/>
            </a:avLst>
          </a:prstGeom>
          <a:solidFill>
            <a:srgbClr val="33CC33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ja-JP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76" name="Text Box 16"/>
          <p:cNvSpPr txBox="1">
            <a:spLocks noChangeArrowheads="1"/>
          </p:cNvSpPr>
          <p:nvPr/>
        </p:nvSpPr>
        <p:spPr bwMode="auto">
          <a:xfrm>
            <a:off x="1123351" y="6098224"/>
            <a:ext cx="7777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solidFill>
                  <a:prstClr val="black"/>
                </a:solidFill>
                <a:latin typeface="Garamond" panose="02020404030301010803" pitchFamily="18" charset="0"/>
              </a:rPr>
              <a:t>Launch</a:t>
            </a:r>
          </a:p>
        </p:txBody>
      </p:sp>
      <p:sp>
        <p:nvSpPr>
          <p:cNvPr id="178" name="Rectangle 27"/>
          <p:cNvSpPr>
            <a:spLocks noChangeArrowheads="1"/>
          </p:cNvSpPr>
          <p:nvPr/>
        </p:nvSpPr>
        <p:spPr bwMode="auto">
          <a:xfrm>
            <a:off x="3949101" y="5904549"/>
            <a:ext cx="887412" cy="2825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54000" tIns="18000" rIns="54000" bIns="18000" anchor="ctr">
            <a:spAutoFit/>
          </a:bodyPr>
          <a:lstStyle/>
          <a:p>
            <a:endParaRPr lang="ja-JP" altLang="ja-JP" sz="16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79" name="Rectangle 28"/>
          <p:cNvSpPr>
            <a:spLocks noChangeArrowheads="1"/>
          </p:cNvSpPr>
          <p:nvPr/>
        </p:nvSpPr>
        <p:spPr bwMode="auto">
          <a:xfrm>
            <a:off x="5952526" y="5995037"/>
            <a:ext cx="887412" cy="2825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54000" tIns="18000" rIns="54000" bIns="18000" anchor="ctr">
            <a:spAutoFit/>
          </a:bodyPr>
          <a:lstStyle/>
          <a:p>
            <a:endParaRPr lang="ja-JP" altLang="ja-JP" sz="16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80" name="Rectangle 30"/>
          <p:cNvSpPr>
            <a:spLocks noChangeArrowheads="1"/>
          </p:cNvSpPr>
          <p:nvPr/>
        </p:nvSpPr>
        <p:spPr bwMode="auto">
          <a:xfrm>
            <a:off x="7963888" y="6098224"/>
            <a:ext cx="765175" cy="2825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54000" tIns="18000" rIns="54000" bIns="18000" anchor="ctr">
            <a:spAutoFit/>
          </a:bodyPr>
          <a:lstStyle/>
          <a:p>
            <a:endParaRPr lang="ja-JP" altLang="ja-JP" sz="16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84" name="Rectangle 8"/>
          <p:cNvSpPr>
            <a:spLocks noChangeArrowheads="1"/>
          </p:cNvSpPr>
          <p:nvPr/>
        </p:nvSpPr>
        <p:spPr bwMode="auto">
          <a:xfrm>
            <a:off x="3506188" y="5995037"/>
            <a:ext cx="2447925" cy="282575"/>
          </a:xfrm>
          <a:prstGeom prst="rect">
            <a:avLst/>
          </a:prstGeom>
          <a:solidFill>
            <a:schemeClr val="accent5">
              <a:lumMod val="40000"/>
              <a:lumOff val="60000"/>
              <a:alpha val="7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18000" rIns="90000" bIns="18000" anchor="ctr">
            <a:spAutoFit/>
          </a:bodyPr>
          <a:lstStyle/>
          <a:p>
            <a:pPr algn="ctr"/>
            <a:r>
              <a:rPr lang="en-US" altLang="ja-JP" sz="1600" dirty="0">
                <a:solidFill>
                  <a:prstClr val="black"/>
                </a:solidFill>
                <a:latin typeface="Garamond" panose="02020404030301010803" pitchFamily="18" charset="0"/>
              </a:rPr>
              <a:t>GCOM-C2</a:t>
            </a:r>
          </a:p>
        </p:txBody>
      </p:sp>
      <p:sp>
        <p:nvSpPr>
          <p:cNvPr id="185" name="Rectangle 9"/>
          <p:cNvSpPr>
            <a:spLocks noChangeArrowheads="1"/>
          </p:cNvSpPr>
          <p:nvPr/>
        </p:nvSpPr>
        <p:spPr bwMode="auto">
          <a:xfrm>
            <a:off x="5523901" y="6098224"/>
            <a:ext cx="2447925" cy="282575"/>
          </a:xfrm>
          <a:prstGeom prst="rect">
            <a:avLst/>
          </a:prstGeom>
          <a:solidFill>
            <a:schemeClr val="accent5">
              <a:lumMod val="40000"/>
              <a:lumOff val="60000"/>
              <a:alpha val="7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90000" tIns="18000" rIns="90000" bIns="18000" anchor="ctr">
            <a:spAutoFit/>
          </a:bodyPr>
          <a:lstStyle/>
          <a:p>
            <a:pPr algn="ctr"/>
            <a:r>
              <a:rPr lang="en-US" altLang="ja-JP" sz="1600" dirty="0">
                <a:solidFill>
                  <a:prstClr val="black"/>
                </a:solidFill>
                <a:latin typeface="Garamond" panose="02020404030301010803" pitchFamily="18" charset="0"/>
              </a:rPr>
              <a:t>GCOM-C3</a:t>
            </a:r>
          </a:p>
        </p:txBody>
      </p:sp>
      <p:sp>
        <p:nvSpPr>
          <p:cNvPr id="186" name="Line 126"/>
          <p:cNvSpPr>
            <a:spLocks noChangeShapeType="1"/>
          </p:cNvSpPr>
          <p:nvPr/>
        </p:nvSpPr>
        <p:spPr bwMode="auto">
          <a:xfrm>
            <a:off x="1528163" y="6456999"/>
            <a:ext cx="2386013" cy="0"/>
          </a:xfrm>
          <a:prstGeom prst="line">
            <a:avLst/>
          </a:prstGeom>
          <a:noFill/>
          <a:ln w="19050">
            <a:solidFill>
              <a:srgbClr val="000000">
                <a:alpha val="63921"/>
              </a:srgb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87" name="Text Box 16"/>
          <p:cNvSpPr txBox="1">
            <a:spLocks noChangeArrowheads="1"/>
          </p:cNvSpPr>
          <p:nvPr/>
        </p:nvSpPr>
        <p:spPr bwMode="auto">
          <a:xfrm>
            <a:off x="2302863" y="6322062"/>
            <a:ext cx="663964" cy="23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08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>
                <a:solidFill>
                  <a:prstClr val="black"/>
                </a:solidFill>
                <a:latin typeface="Garamond" panose="02020404030301010803" pitchFamily="18" charset="0"/>
              </a:rPr>
              <a:t>5 years</a:t>
            </a:r>
          </a:p>
        </p:txBody>
      </p:sp>
      <p:sp>
        <p:nvSpPr>
          <p:cNvPr id="188" name="Text Box 16"/>
          <p:cNvSpPr txBox="1">
            <a:spLocks noChangeArrowheads="1"/>
          </p:cNvSpPr>
          <p:nvPr/>
        </p:nvSpPr>
        <p:spPr bwMode="auto">
          <a:xfrm>
            <a:off x="4174526" y="6447474"/>
            <a:ext cx="883127" cy="23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08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>
                <a:solidFill>
                  <a:prstClr val="black"/>
                </a:solidFill>
                <a:latin typeface="Garamond" panose="02020404030301010803" pitchFamily="18" charset="0"/>
              </a:rPr>
              <a:t>~13 years</a:t>
            </a:r>
          </a:p>
        </p:txBody>
      </p:sp>
      <p:sp>
        <p:nvSpPr>
          <p:cNvPr id="189" name="Line 129"/>
          <p:cNvSpPr>
            <a:spLocks noChangeShapeType="1"/>
          </p:cNvSpPr>
          <p:nvPr/>
        </p:nvSpPr>
        <p:spPr bwMode="auto">
          <a:xfrm>
            <a:off x="1528163" y="6593524"/>
            <a:ext cx="6435725" cy="0"/>
          </a:xfrm>
          <a:prstGeom prst="line">
            <a:avLst/>
          </a:prstGeom>
          <a:noFill/>
          <a:ln w="19050">
            <a:solidFill>
              <a:srgbClr val="000000">
                <a:alpha val="63921"/>
              </a:srgbClr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90" name="AutoShape 15"/>
          <p:cNvSpPr>
            <a:spLocks noChangeArrowheads="1"/>
          </p:cNvSpPr>
          <p:nvPr/>
        </p:nvSpPr>
        <p:spPr bwMode="auto">
          <a:xfrm>
            <a:off x="5219101" y="6277612"/>
            <a:ext cx="600075" cy="244475"/>
          </a:xfrm>
          <a:prstGeom prst="upArrow">
            <a:avLst>
              <a:gd name="adj1" fmla="val 50000"/>
              <a:gd name="adj2" fmla="val 34898"/>
            </a:avLst>
          </a:prstGeom>
          <a:solidFill>
            <a:schemeClr val="accent5">
              <a:lumMod val="40000"/>
              <a:lumOff val="60000"/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ja-JP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91" name="AutoShape 14"/>
          <p:cNvSpPr>
            <a:spLocks noChangeArrowheads="1"/>
          </p:cNvSpPr>
          <p:nvPr/>
        </p:nvSpPr>
        <p:spPr bwMode="auto">
          <a:xfrm>
            <a:off x="3193451" y="6187124"/>
            <a:ext cx="628650" cy="219075"/>
          </a:xfrm>
          <a:prstGeom prst="upArrow">
            <a:avLst>
              <a:gd name="adj1" fmla="val 50000"/>
              <a:gd name="adj2" fmla="val 41861"/>
            </a:avLst>
          </a:prstGeom>
          <a:solidFill>
            <a:schemeClr val="accent5">
              <a:lumMod val="40000"/>
              <a:lumOff val="60000"/>
              <a:alpha val="7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54000" rIns="54000" anchor="ctr"/>
          <a:lstStyle/>
          <a:p>
            <a:endParaRPr lang="ja-JP" altLang="ja-JP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125556" y="5700127"/>
            <a:ext cx="7537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srgbClr val="FF0000"/>
                </a:solidFill>
                <a:latin typeface="Garamond" panose="02020404030301010803" pitchFamily="18" charset="0"/>
                <a:ea typeface="ＭＳ Ｐゴシック" pitchFamily="50" charset="-128"/>
                <a:cs typeface="Times New Roman" pitchFamily="18" charset="0"/>
                <a:sym typeface="Symbol"/>
              </a:rPr>
              <a:t>JFY 2016</a:t>
            </a:r>
            <a:endParaRPr lang="en-US" altLang="ja-JP" sz="1200" b="1" dirty="0">
              <a:solidFill>
                <a:prstClr val="black"/>
              </a:solidFill>
              <a:latin typeface="Garamond" panose="02020404030301010803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50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7" name="Picture 5" descr="Optics20061006iso1"/>
          <p:cNvPicPr>
            <a:picLocks noChangeAspect="1" noChangeArrowheads="1"/>
          </p:cNvPicPr>
          <p:nvPr/>
        </p:nvPicPr>
        <p:blipFill rotWithShape="1">
          <a:blip r:embed="rId3" cstate="print"/>
          <a:srcRect l="6153" r="5237"/>
          <a:stretch/>
        </p:blipFill>
        <p:spPr bwMode="auto">
          <a:xfrm>
            <a:off x="4691924" y="2861593"/>
            <a:ext cx="2081891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2" descr="A2GL1030320_gm0200_rgb_saz402"/>
          <p:cNvPicPr>
            <a:picLocks noChangeAspect="1" noChangeArrowheads="1"/>
          </p:cNvPicPr>
          <p:nvPr/>
        </p:nvPicPr>
        <p:blipFill>
          <a:blip r:embed="rId4" cstate="print"/>
          <a:srcRect l="2525" t="6120" b="4591"/>
          <a:stretch>
            <a:fillRect/>
          </a:stretch>
        </p:blipFill>
        <p:spPr bwMode="auto">
          <a:xfrm>
            <a:off x="4654255" y="4642047"/>
            <a:ext cx="4225514" cy="213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6" descr="D:\Document_murakami\SGLI\GCOMC1_201206.png"/>
          <p:cNvPicPr>
            <a:picLocks noChangeAspect="1" noChangeArrowheads="1"/>
          </p:cNvPicPr>
          <p:nvPr/>
        </p:nvPicPr>
        <p:blipFill>
          <a:blip r:embed="rId5" cstate="print"/>
          <a:srcRect l="793" b="1585"/>
          <a:stretch>
            <a:fillRect/>
          </a:stretch>
        </p:blipFill>
        <p:spPr bwMode="auto">
          <a:xfrm rot="813528">
            <a:off x="146050" y="1032995"/>
            <a:ext cx="26431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 descr="VNI_N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927" y="557619"/>
            <a:ext cx="1414463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VNI_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262923">
            <a:off x="6553926" y="1856770"/>
            <a:ext cx="16097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06615" y="2708920"/>
            <a:ext cx="1984451" cy="149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92513" y="931829"/>
            <a:ext cx="20796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22"/>
          <p:cNvSpPr txBox="1">
            <a:spLocks noChangeArrowheads="1"/>
          </p:cNvSpPr>
          <p:nvPr/>
        </p:nvSpPr>
        <p:spPr bwMode="auto">
          <a:xfrm>
            <a:off x="2591780" y="2384670"/>
            <a:ext cx="8096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000" dirty="0">
                <a:solidFill>
                  <a:srgbClr val="000000"/>
                </a:solidFill>
                <a:latin typeface="Garamond" panose="02020404030301010803" pitchFamily="18" charset="0"/>
              </a:rPr>
              <a:t>Solar calibration window</a:t>
            </a:r>
          </a:p>
        </p:txBody>
      </p:sp>
      <p:sp>
        <p:nvSpPr>
          <p:cNvPr id="10249" name="Text Box 23"/>
          <p:cNvSpPr txBox="1">
            <a:spLocks noChangeArrowheads="1"/>
          </p:cNvSpPr>
          <p:nvPr/>
        </p:nvSpPr>
        <p:spPr bwMode="auto">
          <a:xfrm>
            <a:off x="517074" y="2978950"/>
            <a:ext cx="84189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dirty="0">
                <a:solidFill>
                  <a:srgbClr val="000000"/>
                </a:solidFill>
                <a:latin typeface="Garamond" panose="02020404030301010803" pitchFamily="18" charset="0"/>
              </a:rPr>
              <a:t>Earth view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dirty="0">
                <a:solidFill>
                  <a:srgbClr val="000000"/>
                </a:solidFill>
                <a:latin typeface="Garamond" panose="02020404030301010803" pitchFamily="18" charset="0"/>
              </a:rPr>
              <a:t>window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dirty="0">
                <a:solidFill>
                  <a:srgbClr val="000000"/>
                </a:solidFill>
                <a:latin typeface="Garamond" panose="02020404030301010803" pitchFamily="18" charset="0"/>
              </a:rPr>
              <a:t>FOV: 80-deg</a:t>
            </a:r>
          </a:p>
        </p:txBody>
      </p:sp>
      <p:sp>
        <p:nvSpPr>
          <p:cNvPr id="10250" name="Text Box 24"/>
          <p:cNvSpPr txBox="1">
            <a:spLocks noChangeArrowheads="1"/>
          </p:cNvSpPr>
          <p:nvPr/>
        </p:nvSpPr>
        <p:spPr bwMode="auto">
          <a:xfrm>
            <a:off x="537335" y="3654025"/>
            <a:ext cx="74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900" dirty="0">
                <a:solidFill>
                  <a:srgbClr val="000000"/>
                </a:solidFill>
                <a:latin typeface="Garamond" panose="02020404030301010803" pitchFamily="18" charset="0"/>
              </a:rPr>
              <a:t>Deep space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900" dirty="0">
                <a:solidFill>
                  <a:srgbClr val="000000"/>
                </a:solidFill>
                <a:latin typeface="Garamond" panose="02020404030301010803" pitchFamily="18" charset="0"/>
              </a:rPr>
              <a:t>window</a:t>
            </a:r>
          </a:p>
        </p:txBody>
      </p:sp>
      <p:sp>
        <p:nvSpPr>
          <p:cNvPr id="10251" name="Line 25"/>
          <p:cNvSpPr>
            <a:spLocks noChangeShapeType="1"/>
          </p:cNvSpPr>
          <p:nvPr/>
        </p:nvSpPr>
        <p:spPr bwMode="auto">
          <a:xfrm flipV="1">
            <a:off x="2636785" y="3924055"/>
            <a:ext cx="49371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0252" name="Text Box 26"/>
          <p:cNvSpPr txBox="1">
            <a:spLocks noChangeArrowheads="1"/>
          </p:cNvSpPr>
          <p:nvPr/>
        </p:nvSpPr>
        <p:spPr bwMode="auto">
          <a:xfrm rot="1801439">
            <a:off x="1515645" y="3884843"/>
            <a:ext cx="804863" cy="231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900" dirty="0">
                <a:solidFill>
                  <a:srgbClr val="000000"/>
                </a:solidFill>
                <a:latin typeface="Garamond" panose="02020404030301010803" pitchFamily="18" charset="0"/>
              </a:rPr>
              <a:t>approx. 1.4m</a:t>
            </a:r>
          </a:p>
        </p:txBody>
      </p:sp>
      <p:sp>
        <p:nvSpPr>
          <p:cNvPr id="10253" name="Text Box 27"/>
          <p:cNvSpPr txBox="1">
            <a:spLocks noChangeArrowheads="1"/>
          </p:cNvSpPr>
          <p:nvPr/>
        </p:nvSpPr>
        <p:spPr bwMode="auto">
          <a:xfrm rot="-1842613">
            <a:off x="2674161" y="4026941"/>
            <a:ext cx="617537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900" dirty="0">
                <a:solidFill>
                  <a:srgbClr val="000000"/>
                </a:solidFill>
                <a:latin typeface="Garamond" panose="02020404030301010803" pitchFamily="18" charset="0"/>
              </a:rPr>
              <a:t>approx. 0.6m</a:t>
            </a:r>
            <a:endParaRPr lang="en-US" altLang="ja-JP" sz="9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0254" name="Line 28"/>
          <p:cNvSpPr>
            <a:spLocks noChangeShapeType="1"/>
          </p:cNvSpPr>
          <p:nvPr/>
        </p:nvSpPr>
        <p:spPr bwMode="auto">
          <a:xfrm>
            <a:off x="1512280" y="3654025"/>
            <a:ext cx="989490" cy="5400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0255" name="Text Box 30"/>
          <p:cNvSpPr txBox="1">
            <a:spLocks noChangeArrowheads="1"/>
          </p:cNvSpPr>
          <p:nvPr/>
        </p:nvSpPr>
        <p:spPr bwMode="auto">
          <a:xfrm>
            <a:off x="2142445" y="1027474"/>
            <a:ext cx="168684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ja-JP" sz="1200" b="1" i="1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Visible and Near-infrared</a:t>
            </a:r>
            <a:r>
              <a:rPr lang="en-US" altLang="ja-JP" sz="1200" b="1" i="1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 Radiometer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i="1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</a:rPr>
              <a:t>(SGLI-VNR)</a:t>
            </a:r>
          </a:p>
        </p:txBody>
      </p:sp>
      <p:sp>
        <p:nvSpPr>
          <p:cNvPr id="10256" name="Text Box 36"/>
          <p:cNvSpPr txBox="1">
            <a:spLocks noChangeArrowheads="1"/>
          </p:cNvSpPr>
          <p:nvPr/>
        </p:nvSpPr>
        <p:spPr bwMode="auto">
          <a:xfrm>
            <a:off x="5651405" y="767907"/>
            <a:ext cx="1079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lvl="0" fontAlgn="base">
              <a:spcAft>
                <a:spcPct val="0"/>
              </a:spcAft>
            </a:pPr>
            <a:r>
              <a:rPr lang="en-US" altLang="ja-JP" sz="1400" b="1" i="1" dirty="0" smtClean="0">
                <a:solidFill>
                  <a:srgbClr val="00B050"/>
                </a:solidFill>
                <a:latin typeface="Garamond" panose="02020404030301010803" pitchFamily="18" charset="0"/>
              </a:rPr>
              <a:t>VNR-NP</a:t>
            </a:r>
            <a:endParaRPr lang="en-US" altLang="ja-JP" sz="1400" b="1" dirty="0">
              <a:solidFill>
                <a:srgbClr val="009900"/>
              </a:solidFill>
              <a:latin typeface="Garamond" panose="02020404030301010803" pitchFamily="18" charset="0"/>
            </a:endParaRPr>
          </a:p>
          <a:p>
            <a:pPr fontAlgn="base">
              <a:spcAft>
                <a:spcPct val="0"/>
              </a:spcAft>
            </a:pPr>
            <a:r>
              <a:rPr lang="en-US" altLang="ja-JP" sz="900" b="1" dirty="0" smtClean="0">
                <a:solidFill>
                  <a:srgbClr val="009900"/>
                </a:solidFill>
                <a:latin typeface="Garamond" panose="02020404030301010803" pitchFamily="18" charset="0"/>
              </a:rPr>
              <a:t>Non-polarization tree telescopes</a:t>
            </a:r>
          </a:p>
          <a:p>
            <a:pPr fontAlgn="base">
              <a:spcAft>
                <a:spcPct val="0"/>
              </a:spcAft>
            </a:pPr>
            <a:r>
              <a:rPr lang="en-US" altLang="ja-JP" sz="800" dirty="0" smtClean="0">
                <a:solidFill>
                  <a:srgbClr val="000000"/>
                </a:solidFill>
                <a:latin typeface="Garamond" panose="02020404030301010803" pitchFamily="18" charset="0"/>
              </a:rPr>
              <a:t>Each </a:t>
            </a:r>
            <a:r>
              <a:rPr lang="en-US" altLang="ja-JP" sz="800" dirty="0">
                <a:solidFill>
                  <a:srgbClr val="000000"/>
                </a:solidFill>
                <a:latin typeface="Garamond" panose="02020404030301010803" pitchFamily="18" charset="0"/>
              </a:rPr>
              <a:t>has the same 11 channels</a:t>
            </a:r>
          </a:p>
        </p:txBody>
      </p:sp>
      <p:sp>
        <p:nvSpPr>
          <p:cNvPr id="10257" name="Text Box 38"/>
          <p:cNvSpPr txBox="1">
            <a:spLocks noChangeArrowheads="1"/>
          </p:cNvSpPr>
          <p:nvPr/>
        </p:nvSpPr>
        <p:spPr bwMode="auto">
          <a:xfrm>
            <a:off x="4402138" y="661954"/>
            <a:ext cx="741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800" dirty="0">
                <a:solidFill>
                  <a:srgbClr val="000000"/>
                </a:solidFill>
                <a:latin typeface="Garamond" panose="02020404030301010803" pitchFamily="18" charset="0"/>
              </a:rPr>
              <a:t>Solar diffuser</a:t>
            </a:r>
          </a:p>
        </p:txBody>
      </p:sp>
      <p:sp>
        <p:nvSpPr>
          <p:cNvPr id="10258" name="Line 40"/>
          <p:cNvSpPr>
            <a:spLocks noChangeShapeType="1"/>
          </p:cNvSpPr>
          <p:nvPr/>
        </p:nvSpPr>
        <p:spPr bwMode="auto">
          <a:xfrm flipV="1">
            <a:off x="4537075" y="1922429"/>
            <a:ext cx="1081088" cy="595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0259" name="Line 41"/>
          <p:cNvSpPr>
            <a:spLocks noChangeShapeType="1"/>
          </p:cNvSpPr>
          <p:nvPr/>
        </p:nvSpPr>
        <p:spPr bwMode="auto">
          <a:xfrm>
            <a:off x="3594100" y="2092292"/>
            <a:ext cx="898525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0260" name="Text Box 42"/>
          <p:cNvSpPr txBox="1">
            <a:spLocks noChangeArrowheads="1"/>
          </p:cNvSpPr>
          <p:nvPr/>
        </p:nvSpPr>
        <p:spPr bwMode="auto">
          <a:xfrm rot="-1606236">
            <a:off x="4708525" y="2146267"/>
            <a:ext cx="8763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000" dirty="0">
                <a:solidFill>
                  <a:srgbClr val="000000"/>
                </a:solidFill>
                <a:latin typeface="Garamond" panose="02020404030301010803" pitchFamily="18" charset="0"/>
              </a:rPr>
              <a:t>approx. 1.7m</a:t>
            </a:r>
          </a:p>
        </p:txBody>
      </p:sp>
      <p:sp>
        <p:nvSpPr>
          <p:cNvPr id="10261" name="Text Box 43"/>
          <p:cNvSpPr txBox="1">
            <a:spLocks noChangeArrowheads="1"/>
          </p:cNvSpPr>
          <p:nvPr/>
        </p:nvSpPr>
        <p:spPr bwMode="auto">
          <a:xfrm rot="1561124">
            <a:off x="3536950" y="2281204"/>
            <a:ext cx="8763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000" dirty="0">
                <a:solidFill>
                  <a:srgbClr val="000000"/>
                </a:solidFill>
                <a:latin typeface="Garamond" panose="02020404030301010803" pitchFamily="18" charset="0"/>
              </a:rPr>
              <a:t>approx. 1.3m</a:t>
            </a:r>
          </a:p>
        </p:txBody>
      </p:sp>
      <p:sp>
        <p:nvSpPr>
          <p:cNvPr id="10262" name="Line 27"/>
          <p:cNvSpPr>
            <a:spLocks noChangeShapeType="1"/>
          </p:cNvSpPr>
          <p:nvPr/>
        </p:nvSpPr>
        <p:spPr bwMode="auto">
          <a:xfrm flipH="1">
            <a:off x="4627563" y="842929"/>
            <a:ext cx="90487" cy="3127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0263" name="Text Box 30"/>
          <p:cNvSpPr txBox="1">
            <a:spLocks noChangeArrowheads="1"/>
          </p:cNvSpPr>
          <p:nvPr/>
        </p:nvSpPr>
        <p:spPr bwMode="auto">
          <a:xfrm>
            <a:off x="190622" y="1628800"/>
            <a:ext cx="9268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i="1" dirty="0">
                <a:solidFill>
                  <a:srgbClr val="000000"/>
                </a:solidFill>
                <a:latin typeface="Garamond" panose="02020404030301010803" pitchFamily="18" charset="0"/>
              </a:rPr>
              <a:t>GCOM-C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i="1" dirty="0">
                <a:solidFill>
                  <a:srgbClr val="000000"/>
                </a:solidFill>
                <a:latin typeface="Garamond" panose="02020404030301010803" pitchFamily="18" charset="0"/>
              </a:rPr>
              <a:t>satellite</a:t>
            </a:r>
          </a:p>
        </p:txBody>
      </p:sp>
      <p:sp>
        <p:nvSpPr>
          <p:cNvPr id="10264" name="Line 29"/>
          <p:cNvSpPr>
            <a:spLocks noChangeShapeType="1"/>
          </p:cNvSpPr>
          <p:nvPr/>
        </p:nvSpPr>
        <p:spPr bwMode="auto">
          <a:xfrm flipH="1">
            <a:off x="1961709" y="2708920"/>
            <a:ext cx="675075" cy="135016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0265" name="Line 30"/>
          <p:cNvSpPr>
            <a:spLocks noChangeShapeType="1"/>
          </p:cNvSpPr>
          <p:nvPr/>
        </p:nvSpPr>
        <p:spPr bwMode="auto">
          <a:xfrm>
            <a:off x="1196624" y="3248980"/>
            <a:ext cx="58506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0266" name="Line 31"/>
          <p:cNvSpPr>
            <a:spLocks noChangeShapeType="1"/>
          </p:cNvSpPr>
          <p:nvPr/>
        </p:nvSpPr>
        <p:spPr bwMode="auto">
          <a:xfrm flipV="1">
            <a:off x="1196625" y="3564015"/>
            <a:ext cx="585310" cy="27003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0267" name="Oval 32"/>
          <p:cNvSpPr>
            <a:spLocks noChangeArrowheads="1"/>
          </p:cNvSpPr>
          <p:nvPr/>
        </p:nvSpPr>
        <p:spPr bwMode="auto">
          <a:xfrm>
            <a:off x="1646238" y="1594970"/>
            <a:ext cx="336550" cy="279400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  <a:alpha val="70195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0268" name="Oval 33"/>
          <p:cNvSpPr>
            <a:spLocks noChangeArrowheads="1"/>
          </p:cNvSpPr>
          <p:nvPr/>
        </p:nvSpPr>
        <p:spPr bwMode="auto">
          <a:xfrm rot="-1300051">
            <a:off x="1528763" y="1467970"/>
            <a:ext cx="277812" cy="217487"/>
          </a:xfrm>
          <a:prstGeom prst="ellipse">
            <a:avLst/>
          </a:prstGeom>
          <a:noFill/>
          <a:ln w="19050">
            <a:solidFill>
              <a:srgbClr val="FF0000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0269" name="Rectangle 34"/>
          <p:cNvSpPr>
            <a:spLocks noChangeArrowheads="1"/>
          </p:cNvSpPr>
          <p:nvPr/>
        </p:nvSpPr>
        <p:spPr bwMode="auto">
          <a:xfrm>
            <a:off x="7643813" y="503644"/>
            <a:ext cx="14398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dirty="0">
                <a:solidFill>
                  <a:srgbClr val="000000"/>
                </a:solidFill>
                <a:latin typeface="Garamond" panose="02020404030301010803" pitchFamily="18" charset="0"/>
              </a:rPr>
              <a:t>Total FOV: 70deg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dirty="0">
                <a:solidFill>
                  <a:srgbClr val="000000"/>
                </a:solidFill>
                <a:latin typeface="Garamond" panose="02020404030301010803" pitchFamily="18" charset="0"/>
              </a:rPr>
              <a:t>= 24deg </a:t>
            </a:r>
            <a:r>
              <a:rPr lang="en-US" altLang="ja-JP" sz="1000" dirty="0">
                <a:solidFill>
                  <a:srgbClr val="000000"/>
                </a:solidFill>
                <a:latin typeface="Garamond" panose="02020404030301010803" pitchFamily="18" charset="0"/>
                <a:sym typeface="Symbol" pitchFamily="18" charset="2"/>
              </a:rPr>
              <a:t> 3 telescopes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dirty="0">
                <a:solidFill>
                  <a:srgbClr val="000000"/>
                </a:solidFill>
                <a:latin typeface="Garamond" panose="02020404030301010803" pitchFamily="18" charset="0"/>
              </a:rPr>
              <a:t>(~1150km@nadir)</a:t>
            </a:r>
          </a:p>
        </p:txBody>
      </p:sp>
      <p:sp>
        <p:nvSpPr>
          <p:cNvPr id="10270" name="AutoShape 35"/>
          <p:cNvSpPr>
            <a:spLocks noChangeArrowheads="1"/>
          </p:cNvSpPr>
          <p:nvPr/>
        </p:nvSpPr>
        <p:spPr bwMode="auto">
          <a:xfrm>
            <a:off x="1556665" y="1048870"/>
            <a:ext cx="179387" cy="225425"/>
          </a:xfrm>
          <a:prstGeom prst="downArrow">
            <a:avLst>
              <a:gd name="adj1" fmla="val 57750"/>
              <a:gd name="adj2" fmla="val 51330"/>
            </a:avLst>
          </a:prstGeom>
          <a:solidFill>
            <a:srgbClr val="CCFFCC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800" i="1" dirty="0">
                <a:solidFill>
                  <a:srgbClr val="000000"/>
                </a:solidFill>
                <a:latin typeface="Garamond" panose="02020404030301010803" pitchFamily="18" charset="0"/>
              </a:rPr>
              <a:t>Earth direction</a:t>
            </a:r>
          </a:p>
        </p:txBody>
      </p:sp>
      <p:sp>
        <p:nvSpPr>
          <p:cNvPr id="10271" name="AutoShape 36"/>
          <p:cNvSpPr>
            <a:spLocks noChangeArrowheads="1"/>
          </p:cNvSpPr>
          <p:nvPr/>
        </p:nvSpPr>
        <p:spPr bwMode="auto">
          <a:xfrm>
            <a:off x="2771800" y="2933945"/>
            <a:ext cx="180975" cy="225425"/>
          </a:xfrm>
          <a:prstGeom prst="upArrow">
            <a:avLst>
              <a:gd name="adj1" fmla="val 57750"/>
              <a:gd name="adj2" fmla="val 51756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800" i="1" dirty="0">
                <a:solidFill>
                  <a:srgbClr val="000000"/>
                </a:solidFill>
                <a:latin typeface="Garamond" panose="02020404030301010803" pitchFamily="18" charset="0"/>
              </a:rPr>
              <a:t>Earth</a:t>
            </a:r>
            <a:endParaRPr lang="en-US" altLang="ja-JP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0272" name="AutoShape 37"/>
          <p:cNvSpPr>
            <a:spLocks noChangeArrowheads="1"/>
          </p:cNvSpPr>
          <p:nvPr/>
        </p:nvSpPr>
        <p:spPr bwMode="auto">
          <a:xfrm>
            <a:off x="3895970" y="624196"/>
            <a:ext cx="180975" cy="225425"/>
          </a:xfrm>
          <a:prstGeom prst="upArrow">
            <a:avLst>
              <a:gd name="adj1" fmla="val 57750"/>
              <a:gd name="adj2" fmla="val 51756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800" i="1" dirty="0">
                <a:solidFill>
                  <a:srgbClr val="000000"/>
                </a:solidFill>
                <a:latin typeface="Garamond" panose="02020404030301010803" pitchFamily="18" charset="0"/>
              </a:rPr>
              <a:t>Earth</a:t>
            </a:r>
            <a:endParaRPr lang="en-US" altLang="ja-JP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0273" name="Freeform 38"/>
          <p:cNvSpPr>
            <a:spLocks/>
          </p:cNvSpPr>
          <p:nvPr/>
        </p:nvSpPr>
        <p:spPr bwMode="auto">
          <a:xfrm>
            <a:off x="4739927" y="736908"/>
            <a:ext cx="1992313" cy="690131"/>
          </a:xfrm>
          <a:custGeom>
            <a:avLst/>
            <a:gdLst>
              <a:gd name="T0" fmla="*/ 0 w 1368"/>
              <a:gd name="T1" fmla="*/ 2147483647 h 468"/>
              <a:gd name="T2" fmla="*/ 2147483647 w 1368"/>
              <a:gd name="T3" fmla="*/ 2147483647 h 468"/>
              <a:gd name="T4" fmla="*/ 2147483647 w 1368"/>
              <a:gd name="T5" fmla="*/ 2147483647 h 468"/>
              <a:gd name="T6" fmla="*/ 2147483647 w 1368"/>
              <a:gd name="T7" fmla="*/ 2147483647 h 468"/>
              <a:gd name="T8" fmla="*/ 0 60000 65536"/>
              <a:gd name="T9" fmla="*/ 0 60000 65536"/>
              <a:gd name="T10" fmla="*/ 0 60000 65536"/>
              <a:gd name="T11" fmla="*/ 0 60000 65536"/>
              <a:gd name="T12" fmla="*/ 0 w 1368"/>
              <a:gd name="T13" fmla="*/ 0 h 468"/>
              <a:gd name="T14" fmla="*/ 1368 w 1368"/>
              <a:gd name="T15" fmla="*/ 468 h 4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68" h="468">
                <a:moveTo>
                  <a:pt x="0" y="468"/>
                </a:moveTo>
                <a:cubicBezTo>
                  <a:pt x="78" y="403"/>
                  <a:pt x="292" y="152"/>
                  <a:pt x="468" y="76"/>
                </a:cubicBezTo>
                <a:cubicBezTo>
                  <a:pt x="644" y="0"/>
                  <a:pt x="906" y="9"/>
                  <a:pt x="1056" y="12"/>
                </a:cubicBezTo>
                <a:cubicBezTo>
                  <a:pt x="1206" y="15"/>
                  <a:pt x="1303" y="78"/>
                  <a:pt x="1368" y="96"/>
                </a:cubicBezTo>
              </a:path>
            </a:pathLst>
          </a:custGeom>
          <a:noFill/>
          <a:ln w="38100">
            <a:solidFill>
              <a:srgbClr val="00B050">
                <a:alpha val="70195"/>
              </a:srgbClr>
            </a:solidFill>
            <a:round/>
            <a:headEnd/>
            <a:tailEnd type="arrow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0274" name="Text Box 9"/>
          <p:cNvSpPr txBox="1">
            <a:spLocks noChangeArrowheads="1"/>
          </p:cNvSpPr>
          <p:nvPr/>
        </p:nvSpPr>
        <p:spPr bwMode="auto">
          <a:xfrm>
            <a:off x="8108516" y="2767974"/>
            <a:ext cx="94297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000" dirty="0">
                <a:solidFill>
                  <a:srgbClr val="000000"/>
                </a:solidFill>
                <a:latin typeface="Garamond" panose="02020404030301010803" pitchFamily="18" charset="0"/>
                <a:sym typeface="Symbol" pitchFamily="18" charset="2"/>
              </a:rPr>
              <a:t></a:t>
            </a:r>
            <a:r>
              <a:rPr lang="en-US" altLang="ja-JP" sz="1000" dirty="0">
                <a:solidFill>
                  <a:srgbClr val="000000"/>
                </a:solidFill>
                <a:latin typeface="Garamond" panose="02020404030301010803" pitchFamily="18" charset="0"/>
              </a:rPr>
              <a:t>45deg along-track slant observation</a:t>
            </a:r>
          </a:p>
        </p:txBody>
      </p:sp>
      <p:sp>
        <p:nvSpPr>
          <p:cNvPr id="10275" name="Text Box 36"/>
          <p:cNvSpPr txBox="1">
            <a:spLocks noChangeArrowheads="1"/>
          </p:cNvSpPr>
          <p:nvPr/>
        </p:nvSpPr>
        <p:spPr bwMode="auto">
          <a:xfrm>
            <a:off x="5607830" y="1800105"/>
            <a:ext cx="112553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altLang="ja-JP" sz="1400" b="1" dirty="0" smtClean="0">
                <a:solidFill>
                  <a:srgbClr val="996633"/>
                </a:solidFill>
                <a:latin typeface="Garamond" panose="02020404030301010803" pitchFamily="18" charset="0"/>
              </a:rPr>
              <a:t>VNR-POL</a:t>
            </a:r>
          </a:p>
          <a:p>
            <a:pPr fontAlgn="base">
              <a:spcAft>
                <a:spcPct val="0"/>
              </a:spcAft>
            </a:pPr>
            <a:r>
              <a:rPr lang="en-US" altLang="ja-JP" sz="900" b="1" dirty="0" smtClean="0">
                <a:solidFill>
                  <a:srgbClr val="996633"/>
                </a:solidFill>
                <a:latin typeface="Garamond" panose="02020404030301010803" pitchFamily="18" charset="0"/>
              </a:rPr>
              <a:t>Polarization </a:t>
            </a:r>
            <a:r>
              <a:rPr lang="en-US" altLang="ja-JP" sz="900" b="1" dirty="0">
                <a:solidFill>
                  <a:srgbClr val="996633"/>
                </a:solidFill>
                <a:latin typeface="Garamond" panose="02020404030301010803" pitchFamily="18" charset="0"/>
              </a:rPr>
              <a:t>two (670nm and 865nm) telescopes</a:t>
            </a:r>
          </a:p>
          <a:p>
            <a:pPr fontAlgn="base">
              <a:spcAft>
                <a:spcPct val="0"/>
              </a:spcAft>
            </a:pPr>
            <a:r>
              <a:rPr lang="en-US" altLang="ja-JP" sz="800" dirty="0">
                <a:solidFill>
                  <a:srgbClr val="000000"/>
                </a:solidFill>
                <a:latin typeface="Garamond" panose="02020404030301010803" pitchFamily="18" charset="0"/>
              </a:rPr>
              <a:t>Each has tree polarization-angle filters</a:t>
            </a:r>
          </a:p>
        </p:txBody>
      </p:sp>
      <p:sp>
        <p:nvSpPr>
          <p:cNvPr id="10276" name="Freeform 41"/>
          <p:cNvSpPr>
            <a:spLocks/>
          </p:cNvSpPr>
          <p:nvPr/>
        </p:nvSpPr>
        <p:spPr bwMode="auto">
          <a:xfrm>
            <a:off x="4492626" y="1702171"/>
            <a:ext cx="2194610" cy="196659"/>
          </a:xfrm>
          <a:custGeom>
            <a:avLst/>
            <a:gdLst>
              <a:gd name="T0" fmla="*/ 0 w 1460"/>
              <a:gd name="T1" fmla="*/ 0 h 114"/>
              <a:gd name="T2" fmla="*/ 2147483647 w 1460"/>
              <a:gd name="T3" fmla="*/ 2147483647 h 114"/>
              <a:gd name="T4" fmla="*/ 2147483647 w 1460"/>
              <a:gd name="T5" fmla="*/ 2147483647 h 114"/>
              <a:gd name="T6" fmla="*/ 2147483647 w 1460"/>
              <a:gd name="T7" fmla="*/ 2147483647 h 114"/>
              <a:gd name="T8" fmla="*/ 0 60000 65536"/>
              <a:gd name="T9" fmla="*/ 0 60000 65536"/>
              <a:gd name="T10" fmla="*/ 0 60000 65536"/>
              <a:gd name="T11" fmla="*/ 0 60000 65536"/>
              <a:gd name="T12" fmla="*/ 0 w 1460"/>
              <a:gd name="T13" fmla="*/ 0 h 114"/>
              <a:gd name="T14" fmla="*/ 1460 w 1460"/>
              <a:gd name="T15" fmla="*/ 114 h 1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60" h="114">
                <a:moveTo>
                  <a:pt x="0" y="0"/>
                </a:moveTo>
                <a:cubicBezTo>
                  <a:pt x="59" y="8"/>
                  <a:pt x="154" y="45"/>
                  <a:pt x="359" y="51"/>
                </a:cubicBezTo>
                <a:cubicBezTo>
                  <a:pt x="564" y="57"/>
                  <a:pt x="1047" y="24"/>
                  <a:pt x="1231" y="34"/>
                </a:cubicBezTo>
                <a:cubicBezTo>
                  <a:pt x="1415" y="44"/>
                  <a:pt x="1412" y="97"/>
                  <a:pt x="1460" y="114"/>
                </a:cubicBezTo>
              </a:path>
            </a:pathLst>
          </a:custGeom>
          <a:noFill/>
          <a:ln w="38100">
            <a:solidFill>
              <a:schemeClr val="accent6">
                <a:lumMod val="50000"/>
                <a:alpha val="70195"/>
              </a:schemeClr>
            </a:solidFill>
            <a:round/>
            <a:headEnd/>
            <a:tailEnd type="arrow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0278" name="Text Box 10"/>
          <p:cNvSpPr txBox="1">
            <a:spLocks noChangeArrowheads="1"/>
          </p:cNvSpPr>
          <p:nvPr/>
        </p:nvSpPr>
        <p:spPr bwMode="auto">
          <a:xfrm>
            <a:off x="4366371" y="3491831"/>
            <a:ext cx="450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800" dirty="0">
                <a:solidFill>
                  <a:srgbClr val="000000"/>
                </a:solidFill>
                <a:latin typeface="Garamond" panose="02020404030301010803" pitchFamily="18" charset="0"/>
              </a:rPr>
              <a:t>Scan mortar</a:t>
            </a:r>
          </a:p>
        </p:txBody>
      </p:sp>
      <p:sp>
        <p:nvSpPr>
          <p:cNvPr id="10279" name="Text Box 12"/>
          <p:cNvSpPr txBox="1">
            <a:spLocks noChangeArrowheads="1"/>
          </p:cNvSpPr>
          <p:nvPr/>
        </p:nvSpPr>
        <p:spPr bwMode="auto">
          <a:xfrm>
            <a:off x="4548934" y="3896643"/>
            <a:ext cx="560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800" dirty="0">
                <a:solidFill>
                  <a:srgbClr val="000000"/>
                </a:solidFill>
                <a:latin typeface="Garamond" panose="02020404030301010803" pitchFamily="18" charset="0"/>
              </a:rPr>
              <a:t>Black body</a:t>
            </a:r>
          </a:p>
        </p:txBody>
      </p:sp>
      <p:sp>
        <p:nvSpPr>
          <p:cNvPr id="10280" name="Text Box 14"/>
          <p:cNvSpPr txBox="1">
            <a:spLocks noChangeArrowheads="1"/>
          </p:cNvSpPr>
          <p:nvPr/>
        </p:nvSpPr>
        <p:spPr bwMode="auto">
          <a:xfrm>
            <a:off x="5980859" y="3021931"/>
            <a:ext cx="8604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000" dirty="0">
                <a:solidFill>
                  <a:srgbClr val="000000"/>
                </a:solidFill>
                <a:latin typeface="Garamond" panose="02020404030301010803" pitchFamily="18" charset="0"/>
              </a:rPr>
              <a:t>SWIR detector</a:t>
            </a:r>
          </a:p>
        </p:txBody>
      </p:sp>
      <p:sp>
        <p:nvSpPr>
          <p:cNvPr id="10281" name="Text Box 18"/>
          <p:cNvSpPr txBox="1">
            <a:spLocks noChangeArrowheads="1"/>
          </p:cNvSpPr>
          <p:nvPr/>
        </p:nvSpPr>
        <p:spPr bwMode="auto">
          <a:xfrm>
            <a:off x="5160121" y="4326856"/>
            <a:ext cx="800100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000" dirty="0">
                <a:solidFill>
                  <a:srgbClr val="000000"/>
                </a:solidFill>
                <a:latin typeface="Garamond" panose="02020404030301010803" pitchFamily="18" charset="0"/>
              </a:rPr>
              <a:t>TIR detectors</a:t>
            </a:r>
          </a:p>
        </p:txBody>
      </p:sp>
      <p:sp>
        <p:nvSpPr>
          <p:cNvPr id="10282" name="Text Box 20"/>
          <p:cNvSpPr txBox="1">
            <a:spLocks noChangeArrowheads="1"/>
          </p:cNvSpPr>
          <p:nvPr/>
        </p:nvSpPr>
        <p:spPr bwMode="auto">
          <a:xfrm>
            <a:off x="4501309" y="4087143"/>
            <a:ext cx="76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800" dirty="0">
                <a:solidFill>
                  <a:srgbClr val="000000"/>
                </a:solidFill>
                <a:latin typeface="Garamond" panose="02020404030301010803" pitchFamily="18" charset="0"/>
              </a:rPr>
              <a:t>Optical bench</a:t>
            </a:r>
          </a:p>
        </p:txBody>
      </p:sp>
      <p:sp>
        <p:nvSpPr>
          <p:cNvPr id="10283" name="AutoShape 48"/>
          <p:cNvSpPr>
            <a:spLocks noChangeArrowheads="1"/>
          </p:cNvSpPr>
          <p:nvPr/>
        </p:nvSpPr>
        <p:spPr bwMode="auto">
          <a:xfrm rot="-3306573">
            <a:off x="4524236" y="2860006"/>
            <a:ext cx="630238" cy="2714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662" y="12557"/>
                </a:moveTo>
                <a:cubicBezTo>
                  <a:pt x="17809" y="11983"/>
                  <a:pt x="17884" y="11392"/>
                  <a:pt x="17884" y="10800"/>
                </a:cubicBezTo>
                <a:cubicBezTo>
                  <a:pt x="17884" y="6887"/>
                  <a:pt x="14712" y="3716"/>
                  <a:pt x="10800" y="3716"/>
                </a:cubicBezTo>
                <a:cubicBezTo>
                  <a:pt x="6891" y="3715"/>
                  <a:pt x="3721" y="6881"/>
                  <a:pt x="3716" y="10790"/>
                </a:cubicBezTo>
                <a:lnTo>
                  <a:pt x="0" y="10785"/>
                </a:lnTo>
                <a:cubicBezTo>
                  <a:pt x="8" y="4826"/>
                  <a:pt x="4841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703"/>
                  <a:pt x="21486" y="12604"/>
                  <a:pt x="21262" y="13479"/>
                </a:cubicBezTo>
                <a:lnTo>
                  <a:pt x="23877" y="14149"/>
                </a:lnTo>
                <a:lnTo>
                  <a:pt x="18331" y="17434"/>
                </a:lnTo>
                <a:lnTo>
                  <a:pt x="15046" y="11887"/>
                </a:lnTo>
                <a:lnTo>
                  <a:pt x="17662" y="12557"/>
                </a:lnTo>
                <a:close/>
              </a:path>
            </a:pathLst>
          </a:cu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0284" name="Line 49"/>
          <p:cNvSpPr>
            <a:spLocks noChangeShapeType="1"/>
          </p:cNvSpPr>
          <p:nvPr/>
        </p:nvSpPr>
        <p:spPr bwMode="auto">
          <a:xfrm flipV="1">
            <a:off x="4906121" y="3715668"/>
            <a:ext cx="271463" cy="2254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0285" name="Line 50"/>
          <p:cNvSpPr>
            <a:spLocks noChangeShapeType="1"/>
          </p:cNvSpPr>
          <p:nvPr/>
        </p:nvSpPr>
        <p:spPr bwMode="auto">
          <a:xfrm flipV="1">
            <a:off x="5266484" y="4166518"/>
            <a:ext cx="315912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0286" name="AutoShape 51"/>
          <p:cNvSpPr>
            <a:spLocks noChangeArrowheads="1"/>
          </p:cNvSpPr>
          <p:nvPr/>
        </p:nvSpPr>
        <p:spPr bwMode="auto">
          <a:xfrm>
            <a:off x="5762481" y="2784246"/>
            <a:ext cx="180975" cy="225425"/>
          </a:xfrm>
          <a:prstGeom prst="upArrow">
            <a:avLst>
              <a:gd name="adj1" fmla="val 57750"/>
              <a:gd name="adj2" fmla="val 51756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800" i="1" dirty="0">
                <a:solidFill>
                  <a:srgbClr val="000000"/>
                </a:solidFill>
                <a:latin typeface="Garamond" panose="02020404030301010803" pitchFamily="18" charset="0"/>
              </a:rPr>
              <a:t>Earth</a:t>
            </a:r>
            <a:endParaRPr lang="en-US" altLang="ja-JP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0287" name="Line 52"/>
          <p:cNvSpPr>
            <a:spLocks noChangeShapeType="1"/>
          </p:cNvSpPr>
          <p:nvPr/>
        </p:nvSpPr>
        <p:spPr bwMode="auto">
          <a:xfrm flipV="1">
            <a:off x="4636246" y="3266406"/>
            <a:ext cx="180975" cy="31432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0288" name="Freeform 53"/>
          <p:cNvSpPr>
            <a:spLocks/>
          </p:cNvSpPr>
          <p:nvPr/>
        </p:nvSpPr>
        <p:spPr bwMode="auto">
          <a:xfrm>
            <a:off x="5447459" y="2771106"/>
            <a:ext cx="98425" cy="661987"/>
          </a:xfrm>
          <a:custGeom>
            <a:avLst/>
            <a:gdLst>
              <a:gd name="T0" fmla="*/ 0 w 68"/>
              <a:gd name="T1" fmla="*/ 0 h 308"/>
              <a:gd name="T2" fmla="*/ 0 w 68"/>
              <a:gd name="T3" fmla="*/ 2147483647 h 308"/>
              <a:gd name="T4" fmla="*/ 2147483647 w 68"/>
              <a:gd name="T5" fmla="*/ 2147483647 h 308"/>
              <a:gd name="T6" fmla="*/ 0 60000 65536"/>
              <a:gd name="T7" fmla="*/ 0 60000 65536"/>
              <a:gd name="T8" fmla="*/ 0 60000 65536"/>
              <a:gd name="T9" fmla="*/ 0 w 68"/>
              <a:gd name="T10" fmla="*/ 0 h 308"/>
              <a:gd name="T11" fmla="*/ 68 w 68"/>
              <a:gd name="T12" fmla="*/ 308 h 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" h="308">
                <a:moveTo>
                  <a:pt x="0" y="0"/>
                </a:moveTo>
                <a:lnTo>
                  <a:pt x="0" y="274"/>
                </a:lnTo>
                <a:lnTo>
                  <a:pt x="68" y="308"/>
                </a:lnTo>
              </a:path>
            </a:pathLst>
          </a:custGeom>
          <a:noFill/>
          <a:ln w="9525">
            <a:solidFill>
              <a:srgbClr val="FF9900"/>
            </a:solidFill>
            <a:round/>
            <a:headEnd/>
            <a:tailEnd type="arrow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0289" name="Line 54"/>
          <p:cNvSpPr>
            <a:spLocks noChangeShapeType="1"/>
          </p:cNvSpPr>
          <p:nvPr/>
        </p:nvSpPr>
        <p:spPr bwMode="auto">
          <a:xfrm flipH="1">
            <a:off x="6031659" y="3266406"/>
            <a:ext cx="90487" cy="269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0290" name="Line 55"/>
          <p:cNvSpPr>
            <a:spLocks noChangeShapeType="1"/>
          </p:cNvSpPr>
          <p:nvPr/>
        </p:nvSpPr>
        <p:spPr bwMode="auto">
          <a:xfrm flipV="1">
            <a:off x="5580809" y="3806156"/>
            <a:ext cx="450850" cy="539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0291" name="Rectangle 56"/>
          <p:cNvSpPr>
            <a:spLocks noChangeArrowheads="1"/>
          </p:cNvSpPr>
          <p:nvPr/>
        </p:nvSpPr>
        <p:spPr bwMode="auto">
          <a:xfrm>
            <a:off x="6436471" y="3268177"/>
            <a:ext cx="6746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800" dirty="0">
                <a:solidFill>
                  <a:srgbClr val="000000"/>
                </a:solidFill>
                <a:latin typeface="Garamond" panose="02020404030301010803" pitchFamily="18" charset="0"/>
              </a:rPr>
              <a:t>mechanical cooler</a:t>
            </a:r>
          </a:p>
        </p:txBody>
      </p:sp>
      <p:sp>
        <p:nvSpPr>
          <p:cNvPr id="10292" name="Line 57"/>
          <p:cNvSpPr>
            <a:spLocks noChangeShapeType="1"/>
          </p:cNvSpPr>
          <p:nvPr/>
        </p:nvSpPr>
        <p:spPr bwMode="auto">
          <a:xfrm flipH="1">
            <a:off x="6482509" y="3580731"/>
            <a:ext cx="88900" cy="31591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0295" name="Freeform 120"/>
          <p:cNvSpPr>
            <a:spLocks/>
          </p:cNvSpPr>
          <p:nvPr/>
        </p:nvSpPr>
        <p:spPr bwMode="auto">
          <a:xfrm flipV="1">
            <a:off x="3131840" y="3395624"/>
            <a:ext cx="1360785" cy="66085"/>
          </a:xfrm>
          <a:custGeom>
            <a:avLst/>
            <a:gdLst>
              <a:gd name="T0" fmla="*/ 0 w 873"/>
              <a:gd name="T1" fmla="*/ 2147483647 h 364"/>
              <a:gd name="T2" fmla="*/ 2147483647 w 873"/>
              <a:gd name="T3" fmla="*/ 2147483647 h 364"/>
              <a:gd name="T4" fmla="*/ 2147483647 w 873"/>
              <a:gd name="T5" fmla="*/ 2147483647 h 364"/>
              <a:gd name="T6" fmla="*/ 2147483647 w 873"/>
              <a:gd name="T7" fmla="*/ 0 h 364"/>
              <a:gd name="T8" fmla="*/ 0 60000 65536"/>
              <a:gd name="T9" fmla="*/ 0 60000 65536"/>
              <a:gd name="T10" fmla="*/ 0 60000 65536"/>
              <a:gd name="T11" fmla="*/ 0 60000 65536"/>
              <a:gd name="T12" fmla="*/ 0 w 873"/>
              <a:gd name="T13" fmla="*/ 0 h 364"/>
              <a:gd name="T14" fmla="*/ 873 w 873"/>
              <a:gd name="T15" fmla="*/ 364 h 3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3" h="364">
                <a:moveTo>
                  <a:pt x="0" y="364"/>
                </a:moveTo>
                <a:cubicBezTo>
                  <a:pt x="39" y="343"/>
                  <a:pt x="142" y="289"/>
                  <a:pt x="242" y="236"/>
                </a:cubicBezTo>
                <a:cubicBezTo>
                  <a:pt x="342" y="183"/>
                  <a:pt x="495" y="87"/>
                  <a:pt x="600" y="48"/>
                </a:cubicBezTo>
                <a:cubicBezTo>
                  <a:pt x="705" y="9"/>
                  <a:pt x="816" y="10"/>
                  <a:pt x="873" y="0"/>
                </a:cubicBezTo>
              </a:path>
            </a:pathLst>
          </a:custGeom>
          <a:noFill/>
          <a:ln w="38100">
            <a:solidFill>
              <a:srgbClr val="FF0000">
                <a:alpha val="70195"/>
              </a:srgbClr>
            </a:solidFill>
            <a:round/>
            <a:headEnd/>
            <a:tailEnd type="arrow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0296" name="Rectangle 121"/>
          <p:cNvSpPr>
            <a:spLocks noChangeArrowheads="1"/>
          </p:cNvSpPr>
          <p:nvPr/>
        </p:nvSpPr>
        <p:spPr bwMode="auto">
          <a:xfrm>
            <a:off x="7892189" y="1966307"/>
            <a:ext cx="11255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dirty="0">
                <a:solidFill>
                  <a:srgbClr val="000000"/>
                </a:solidFill>
                <a:latin typeface="Garamond" panose="02020404030301010803" pitchFamily="18" charset="0"/>
              </a:rPr>
              <a:t>FOV: 55deg</a:t>
            </a:r>
            <a:endParaRPr lang="en-US" altLang="ja-JP" sz="1000" dirty="0">
              <a:solidFill>
                <a:srgbClr val="000000"/>
              </a:solidFill>
              <a:latin typeface="Garamond" panose="02020404030301010803" pitchFamily="18" charset="0"/>
              <a:sym typeface="Symbol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dirty="0">
                <a:solidFill>
                  <a:srgbClr val="000000"/>
                </a:solidFill>
                <a:latin typeface="Garamond" panose="02020404030301010803" pitchFamily="18" charset="0"/>
              </a:rPr>
              <a:t>(~1150km@</a:t>
            </a:r>
            <a:r>
              <a:rPr lang="en-US" altLang="ja-JP" sz="1000" dirty="0">
                <a:solidFill>
                  <a:srgbClr val="000000"/>
                </a:solidFill>
                <a:latin typeface="Garamond" panose="02020404030301010803" pitchFamily="18" charset="0"/>
                <a:sym typeface="Symbol" pitchFamily="18" charset="2"/>
              </a:rPr>
              <a:t></a:t>
            </a:r>
            <a:r>
              <a:rPr lang="en-US" altLang="ja-JP" sz="1000" dirty="0">
                <a:solidFill>
                  <a:srgbClr val="000000"/>
                </a:solidFill>
                <a:latin typeface="Garamond" panose="02020404030301010803" pitchFamily="18" charset="0"/>
              </a:rPr>
              <a:t>45deg along-track slant)</a:t>
            </a:r>
          </a:p>
        </p:txBody>
      </p:sp>
      <p:sp>
        <p:nvSpPr>
          <p:cNvPr id="10297" name="AutoShape 122"/>
          <p:cNvSpPr>
            <a:spLocks noChangeArrowheads="1"/>
          </p:cNvSpPr>
          <p:nvPr/>
        </p:nvSpPr>
        <p:spPr bwMode="auto">
          <a:xfrm rot="-7850422">
            <a:off x="3763652" y="861535"/>
            <a:ext cx="134937" cy="223838"/>
          </a:xfrm>
          <a:prstGeom prst="upArrow">
            <a:avLst>
              <a:gd name="adj1" fmla="val 57750"/>
              <a:gd name="adj2" fmla="val 68926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800" dirty="0">
                <a:solidFill>
                  <a:srgbClr val="000000"/>
                </a:solidFill>
                <a:latin typeface="Garamond" panose="02020404030301010803" pitchFamily="18" charset="0"/>
              </a:rPr>
              <a:t>Orbit</a:t>
            </a:r>
          </a:p>
        </p:txBody>
      </p:sp>
      <p:sp>
        <p:nvSpPr>
          <p:cNvPr id="10298" name="AutoShape 123"/>
          <p:cNvSpPr>
            <a:spLocks noChangeArrowheads="1"/>
          </p:cNvSpPr>
          <p:nvPr/>
        </p:nvSpPr>
        <p:spPr bwMode="auto">
          <a:xfrm rot="-1569223">
            <a:off x="1666115" y="814053"/>
            <a:ext cx="269875" cy="179387"/>
          </a:xfrm>
          <a:prstGeom prst="rightArrow">
            <a:avLst>
              <a:gd name="adj1" fmla="val 51750"/>
              <a:gd name="adj2" fmla="val 56110"/>
            </a:avLst>
          </a:prstGeom>
          <a:solidFill>
            <a:srgbClr val="CCFFFF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800" i="1" dirty="0">
                <a:solidFill>
                  <a:srgbClr val="000000"/>
                </a:solidFill>
                <a:latin typeface="Garamond" panose="02020404030301010803" pitchFamily="18" charset="0"/>
              </a:rPr>
              <a:t>Orbit</a:t>
            </a:r>
          </a:p>
        </p:txBody>
      </p:sp>
      <p:sp>
        <p:nvSpPr>
          <p:cNvPr id="10299" name="AutoShape 124"/>
          <p:cNvSpPr>
            <a:spLocks noChangeArrowheads="1"/>
          </p:cNvSpPr>
          <p:nvPr/>
        </p:nvSpPr>
        <p:spPr bwMode="auto">
          <a:xfrm rot="-3597423">
            <a:off x="2626543" y="3033164"/>
            <a:ext cx="180975" cy="249238"/>
          </a:xfrm>
          <a:prstGeom prst="upArrow">
            <a:avLst>
              <a:gd name="adj1" fmla="val 57750"/>
              <a:gd name="adj2" fmla="val 57224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800" dirty="0">
                <a:solidFill>
                  <a:srgbClr val="000000"/>
                </a:solidFill>
                <a:latin typeface="Garamond" panose="02020404030301010803" pitchFamily="18" charset="0"/>
              </a:rPr>
              <a:t>Orbit</a:t>
            </a:r>
          </a:p>
        </p:txBody>
      </p:sp>
      <p:sp>
        <p:nvSpPr>
          <p:cNvPr id="10300" name="AutoShape 125"/>
          <p:cNvSpPr>
            <a:spLocks noChangeArrowheads="1"/>
          </p:cNvSpPr>
          <p:nvPr/>
        </p:nvSpPr>
        <p:spPr bwMode="auto">
          <a:xfrm rot="-3709016">
            <a:off x="5648277" y="2909618"/>
            <a:ext cx="144463" cy="276225"/>
          </a:xfrm>
          <a:prstGeom prst="upArrow">
            <a:avLst>
              <a:gd name="adj1" fmla="val 57750"/>
              <a:gd name="adj2" fmla="val 79449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800" dirty="0">
                <a:solidFill>
                  <a:srgbClr val="000000"/>
                </a:solidFill>
                <a:latin typeface="Garamond" panose="02020404030301010803" pitchFamily="18" charset="0"/>
              </a:rPr>
              <a:t>Orbit</a:t>
            </a:r>
          </a:p>
        </p:txBody>
      </p:sp>
      <p:sp>
        <p:nvSpPr>
          <p:cNvPr id="10301" name="Text Box 19"/>
          <p:cNvSpPr txBox="1">
            <a:spLocks noChangeArrowheads="1"/>
          </p:cNvSpPr>
          <p:nvPr/>
        </p:nvSpPr>
        <p:spPr bwMode="auto">
          <a:xfrm>
            <a:off x="314279" y="2382270"/>
            <a:ext cx="128739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4000" rIns="540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srgbClr val="FF0000"/>
                </a:solidFill>
                <a:latin typeface="Garamond" panose="02020404030301010803" pitchFamily="18" charset="0"/>
              </a:rPr>
              <a:t>InfraRed Scanner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>
                <a:solidFill>
                  <a:srgbClr val="FF0000"/>
                </a:solidFill>
                <a:latin typeface="Garamond" panose="02020404030301010803" pitchFamily="18" charset="0"/>
              </a:rPr>
              <a:t>(SGLI-IRS)</a:t>
            </a:r>
          </a:p>
        </p:txBody>
      </p:sp>
      <p:sp>
        <p:nvSpPr>
          <p:cNvPr id="10302" name="Freeform 127"/>
          <p:cNvSpPr>
            <a:spLocks/>
          </p:cNvSpPr>
          <p:nvPr/>
        </p:nvSpPr>
        <p:spPr bwMode="auto">
          <a:xfrm>
            <a:off x="1567178" y="1668389"/>
            <a:ext cx="295921" cy="992276"/>
          </a:xfrm>
          <a:custGeom>
            <a:avLst/>
            <a:gdLst>
              <a:gd name="T0" fmla="*/ 2147483647 w 213"/>
              <a:gd name="T1" fmla="*/ 0 h 1165"/>
              <a:gd name="T2" fmla="*/ 2147483647 w 213"/>
              <a:gd name="T3" fmla="*/ 2147483647 h 1165"/>
              <a:gd name="T4" fmla="*/ 2147483647 w 213"/>
              <a:gd name="T5" fmla="*/ 2147483647 h 1165"/>
              <a:gd name="T6" fmla="*/ 2147483647 w 213"/>
              <a:gd name="T7" fmla="*/ 2147483647 h 1165"/>
              <a:gd name="T8" fmla="*/ 0 60000 65536"/>
              <a:gd name="T9" fmla="*/ 0 60000 65536"/>
              <a:gd name="T10" fmla="*/ 0 60000 65536"/>
              <a:gd name="T11" fmla="*/ 0 60000 65536"/>
              <a:gd name="T12" fmla="*/ 0 w 213"/>
              <a:gd name="T13" fmla="*/ 0 h 1165"/>
              <a:gd name="T14" fmla="*/ 213 w 213"/>
              <a:gd name="T15" fmla="*/ 1165 h 1165"/>
              <a:gd name="connsiteX0" fmla="*/ 1280 w 9367"/>
              <a:gd name="connsiteY0" fmla="*/ 0 h 14501"/>
              <a:gd name="connsiteX1" fmla="*/ 353 w 9367"/>
              <a:gd name="connsiteY1" fmla="*/ 9179 h 14501"/>
              <a:gd name="connsiteX2" fmla="*/ 7865 w 9367"/>
              <a:gd name="connsiteY2" fmla="*/ 12304 h 14501"/>
              <a:gd name="connsiteX3" fmla="*/ 9367 w 9367"/>
              <a:gd name="connsiteY3" fmla="*/ 14501 h 14501"/>
              <a:gd name="connsiteX0" fmla="*/ 426 w 9060"/>
              <a:gd name="connsiteY0" fmla="*/ 0 h 10000"/>
              <a:gd name="connsiteX1" fmla="*/ 664 w 9060"/>
              <a:gd name="connsiteY1" fmla="*/ 5672 h 10000"/>
              <a:gd name="connsiteX2" fmla="*/ 7456 w 9060"/>
              <a:gd name="connsiteY2" fmla="*/ 8485 h 10000"/>
              <a:gd name="connsiteX3" fmla="*/ 9060 w 9060"/>
              <a:gd name="connsiteY3" fmla="*/ 10000 h 10000"/>
              <a:gd name="connsiteX0" fmla="*/ 541 w 10236"/>
              <a:gd name="connsiteY0" fmla="*/ 0 h 10000"/>
              <a:gd name="connsiteX1" fmla="*/ 804 w 10236"/>
              <a:gd name="connsiteY1" fmla="*/ 5672 h 10000"/>
              <a:gd name="connsiteX2" fmla="*/ 9317 w 10236"/>
              <a:gd name="connsiteY2" fmla="*/ 7733 h 10000"/>
              <a:gd name="connsiteX3" fmla="*/ 10071 w 10236"/>
              <a:gd name="connsiteY3" fmla="*/ 10000 h 10000"/>
              <a:gd name="connsiteX0" fmla="*/ 595 w 10125"/>
              <a:gd name="connsiteY0" fmla="*/ 0 h 10000"/>
              <a:gd name="connsiteX1" fmla="*/ 858 w 10125"/>
              <a:gd name="connsiteY1" fmla="*/ 5672 h 10000"/>
              <a:gd name="connsiteX2" fmla="*/ 10125 w 10125"/>
              <a:gd name="connsiteY2" fmla="*/ 10000 h 10000"/>
              <a:gd name="connsiteX0" fmla="*/ 13 w 9543"/>
              <a:gd name="connsiteY0" fmla="*/ 0 h 10000"/>
              <a:gd name="connsiteX1" fmla="*/ 5570 w 9543"/>
              <a:gd name="connsiteY1" fmla="*/ 5108 h 10000"/>
              <a:gd name="connsiteX2" fmla="*/ 9543 w 9543"/>
              <a:gd name="connsiteY2" fmla="*/ 10000 h 10000"/>
              <a:gd name="connsiteX0" fmla="*/ 15 w 14035"/>
              <a:gd name="connsiteY0" fmla="*/ 0 h 8777"/>
              <a:gd name="connsiteX1" fmla="*/ 5838 w 14035"/>
              <a:gd name="connsiteY1" fmla="*/ 5108 h 8777"/>
              <a:gd name="connsiteX2" fmla="*/ 14035 w 14035"/>
              <a:gd name="connsiteY2" fmla="*/ 8777 h 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35" h="8777">
                <a:moveTo>
                  <a:pt x="15" y="0"/>
                </a:moveTo>
                <a:cubicBezTo>
                  <a:pt x="-274" y="539"/>
                  <a:pt x="3501" y="3645"/>
                  <a:pt x="5838" y="5108"/>
                </a:cubicBezTo>
                <a:cubicBezTo>
                  <a:pt x="8175" y="6571"/>
                  <a:pt x="12013" y="7875"/>
                  <a:pt x="14035" y="8777"/>
                </a:cubicBezTo>
              </a:path>
            </a:pathLst>
          </a:custGeom>
          <a:noFill/>
          <a:ln w="38100">
            <a:solidFill>
              <a:srgbClr val="FF0000">
                <a:alpha val="70195"/>
              </a:srgbClr>
            </a:solidFill>
            <a:round/>
            <a:headEnd/>
            <a:tailEnd type="arrow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0303" name="Freeform 128"/>
          <p:cNvSpPr>
            <a:spLocks/>
          </p:cNvSpPr>
          <p:nvPr/>
        </p:nvSpPr>
        <p:spPr bwMode="auto">
          <a:xfrm>
            <a:off x="1972309" y="1763815"/>
            <a:ext cx="1620203" cy="135015"/>
          </a:xfrm>
          <a:custGeom>
            <a:avLst/>
            <a:gdLst>
              <a:gd name="T0" fmla="*/ 0 w 1028"/>
              <a:gd name="T1" fmla="*/ 2147483647 h 88"/>
              <a:gd name="T2" fmla="*/ 2147483647 w 1028"/>
              <a:gd name="T3" fmla="*/ 2147483647 h 88"/>
              <a:gd name="T4" fmla="*/ 2147483647 w 1028"/>
              <a:gd name="T5" fmla="*/ 2147483647 h 88"/>
              <a:gd name="T6" fmla="*/ 2147483647 w 1028"/>
              <a:gd name="T7" fmla="*/ 2147483647 h 88"/>
              <a:gd name="T8" fmla="*/ 0 60000 65536"/>
              <a:gd name="T9" fmla="*/ 0 60000 65536"/>
              <a:gd name="T10" fmla="*/ 0 60000 65536"/>
              <a:gd name="T11" fmla="*/ 0 60000 65536"/>
              <a:gd name="T12" fmla="*/ 0 w 1028"/>
              <a:gd name="T13" fmla="*/ 0 h 88"/>
              <a:gd name="T14" fmla="*/ 1028 w 1028"/>
              <a:gd name="T15" fmla="*/ 88 h 88"/>
              <a:gd name="connsiteX0" fmla="*/ 0 w 9935"/>
              <a:gd name="connsiteY0" fmla="*/ 2730 h 8852"/>
              <a:gd name="connsiteX1" fmla="*/ 2659 w 9935"/>
              <a:gd name="connsiteY1" fmla="*/ 155 h 8852"/>
              <a:gd name="connsiteX2" fmla="*/ 7484 w 9935"/>
              <a:gd name="connsiteY2" fmla="*/ 7883 h 8852"/>
              <a:gd name="connsiteX3" fmla="*/ 9935 w 9935"/>
              <a:gd name="connsiteY3" fmla="*/ 8792 h 8852"/>
              <a:gd name="connsiteX0" fmla="*/ 0 w 10000"/>
              <a:gd name="connsiteY0" fmla="*/ 56 h 6972"/>
              <a:gd name="connsiteX1" fmla="*/ 3267 w 10000"/>
              <a:gd name="connsiteY1" fmla="*/ 3706 h 6972"/>
              <a:gd name="connsiteX2" fmla="*/ 7533 w 10000"/>
              <a:gd name="connsiteY2" fmla="*/ 5877 h 6972"/>
              <a:gd name="connsiteX3" fmla="*/ 10000 w 10000"/>
              <a:gd name="connsiteY3" fmla="*/ 6904 h 6972"/>
              <a:gd name="connsiteX0" fmla="*/ 0 w 10000"/>
              <a:gd name="connsiteY0" fmla="*/ 82 h 10577"/>
              <a:gd name="connsiteX1" fmla="*/ 3267 w 10000"/>
              <a:gd name="connsiteY1" fmla="*/ 5318 h 10577"/>
              <a:gd name="connsiteX2" fmla="*/ 6746 w 10000"/>
              <a:gd name="connsiteY2" fmla="*/ 9421 h 10577"/>
              <a:gd name="connsiteX3" fmla="*/ 10000 w 10000"/>
              <a:gd name="connsiteY3" fmla="*/ 9904 h 10577"/>
              <a:gd name="connsiteX0" fmla="*/ 0 w 10000"/>
              <a:gd name="connsiteY0" fmla="*/ 0 h 10495"/>
              <a:gd name="connsiteX1" fmla="*/ 6746 w 10000"/>
              <a:gd name="connsiteY1" fmla="*/ 9339 h 10495"/>
              <a:gd name="connsiteX2" fmla="*/ 10000 w 10000"/>
              <a:gd name="connsiteY2" fmla="*/ 9822 h 10495"/>
              <a:gd name="connsiteX0" fmla="*/ 0 w 10000"/>
              <a:gd name="connsiteY0" fmla="*/ 0 h 10176"/>
              <a:gd name="connsiteX1" fmla="*/ 5171 w 10000"/>
              <a:gd name="connsiteY1" fmla="*/ 8844 h 10176"/>
              <a:gd name="connsiteX2" fmla="*/ 10000 w 10000"/>
              <a:gd name="connsiteY2" fmla="*/ 9822 h 10176"/>
              <a:gd name="connsiteX0" fmla="*/ 0 w 10000"/>
              <a:gd name="connsiteY0" fmla="*/ 0 h 9822"/>
              <a:gd name="connsiteX1" fmla="*/ 5171 w 10000"/>
              <a:gd name="connsiteY1" fmla="*/ 8844 h 9822"/>
              <a:gd name="connsiteX2" fmla="*/ 10000 w 10000"/>
              <a:gd name="connsiteY2" fmla="*/ 9822 h 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9822">
                <a:moveTo>
                  <a:pt x="0" y="0"/>
                </a:moveTo>
                <a:cubicBezTo>
                  <a:pt x="1405" y="1946"/>
                  <a:pt x="3504" y="7207"/>
                  <a:pt x="5171" y="8844"/>
                </a:cubicBezTo>
                <a:cubicBezTo>
                  <a:pt x="6592" y="10000"/>
                  <a:pt x="9491" y="9637"/>
                  <a:pt x="10000" y="9822"/>
                </a:cubicBezTo>
              </a:path>
            </a:pathLst>
          </a:custGeom>
          <a:noFill/>
          <a:ln w="38100">
            <a:solidFill>
              <a:schemeClr val="accent3">
                <a:lumMod val="75000"/>
                <a:alpha val="70195"/>
              </a:schemeClr>
            </a:solidFill>
            <a:round/>
            <a:headEnd/>
            <a:tailEnd type="arrow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14" name="Group 129"/>
          <p:cNvGrpSpPr>
            <a:grpSpLocks/>
          </p:cNvGrpSpPr>
          <p:nvPr/>
        </p:nvGrpSpPr>
        <p:grpSpPr bwMode="auto">
          <a:xfrm>
            <a:off x="7849334" y="2471132"/>
            <a:ext cx="515938" cy="393700"/>
            <a:chOff x="4950" y="2507"/>
            <a:chExt cx="325" cy="248"/>
          </a:xfrm>
        </p:grpSpPr>
        <p:sp>
          <p:nvSpPr>
            <p:cNvPr id="10313" name="Line 130"/>
            <p:cNvSpPr>
              <a:spLocks noChangeShapeType="1"/>
            </p:cNvSpPr>
            <p:nvPr/>
          </p:nvSpPr>
          <p:spPr bwMode="auto">
            <a:xfrm flipV="1">
              <a:off x="5063" y="2642"/>
              <a:ext cx="85" cy="113"/>
            </a:xfrm>
            <a:prstGeom prst="line">
              <a:avLst/>
            </a:prstGeom>
            <a:noFill/>
            <a:ln w="9525">
              <a:solidFill>
                <a:srgbClr val="FF33CC">
                  <a:alpha val="59999"/>
                </a:srgb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0314" name="Line 131"/>
            <p:cNvSpPr>
              <a:spLocks noChangeShapeType="1"/>
            </p:cNvSpPr>
            <p:nvPr/>
          </p:nvSpPr>
          <p:spPr bwMode="auto">
            <a:xfrm flipH="1" flipV="1">
              <a:off x="4950" y="2727"/>
              <a:ext cx="113" cy="28"/>
            </a:xfrm>
            <a:prstGeom prst="line">
              <a:avLst/>
            </a:prstGeom>
            <a:noFill/>
            <a:ln w="9525">
              <a:solidFill>
                <a:srgbClr val="FF33CC">
                  <a:alpha val="59999"/>
                </a:srgb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0315" name="Line 132"/>
            <p:cNvSpPr>
              <a:spLocks noChangeShapeType="1"/>
            </p:cNvSpPr>
            <p:nvPr/>
          </p:nvSpPr>
          <p:spPr bwMode="auto">
            <a:xfrm flipV="1">
              <a:off x="5063" y="2614"/>
              <a:ext cx="0" cy="141"/>
            </a:xfrm>
            <a:prstGeom prst="line">
              <a:avLst/>
            </a:prstGeom>
            <a:noFill/>
            <a:ln w="9525">
              <a:solidFill>
                <a:srgbClr val="FF33CC">
                  <a:alpha val="5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0316" name="Rectangle 133"/>
            <p:cNvSpPr>
              <a:spLocks noChangeArrowheads="1"/>
            </p:cNvSpPr>
            <p:nvPr/>
          </p:nvSpPr>
          <p:spPr bwMode="auto">
            <a:xfrm>
              <a:off x="4996" y="2507"/>
              <a:ext cx="27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800" i="1" dirty="0">
                  <a:solidFill>
                    <a:srgbClr val="FF33CC"/>
                  </a:solidFill>
                  <a:latin typeface="Garamond" panose="02020404030301010803" pitchFamily="18" charset="0"/>
                  <a:sym typeface="Symbol" pitchFamily="18" charset="2"/>
                </a:rPr>
                <a:t></a:t>
              </a:r>
              <a:r>
                <a:rPr lang="en-US" altLang="ja-JP" sz="800" i="1" dirty="0">
                  <a:solidFill>
                    <a:srgbClr val="FF33CC"/>
                  </a:solidFill>
                  <a:latin typeface="Garamond" panose="02020404030301010803" pitchFamily="18" charset="0"/>
                </a:rPr>
                <a:t>45deg</a:t>
              </a:r>
            </a:p>
          </p:txBody>
        </p:sp>
        <p:sp>
          <p:nvSpPr>
            <p:cNvPr id="10317" name="Freeform 134"/>
            <p:cNvSpPr>
              <a:spLocks/>
            </p:cNvSpPr>
            <p:nvPr/>
          </p:nvSpPr>
          <p:spPr bwMode="auto">
            <a:xfrm>
              <a:off x="4977" y="2636"/>
              <a:ext cx="145" cy="103"/>
            </a:xfrm>
            <a:custGeom>
              <a:avLst/>
              <a:gdLst>
                <a:gd name="T0" fmla="*/ 0 w 145"/>
                <a:gd name="T1" fmla="*/ 103 h 103"/>
                <a:gd name="T2" fmla="*/ 37 w 145"/>
                <a:gd name="T3" fmla="*/ 34 h 103"/>
                <a:gd name="T4" fmla="*/ 87 w 145"/>
                <a:gd name="T5" fmla="*/ 4 h 103"/>
                <a:gd name="T6" fmla="*/ 123 w 145"/>
                <a:gd name="T7" fmla="*/ 13 h 103"/>
                <a:gd name="T8" fmla="*/ 145 w 145"/>
                <a:gd name="T9" fmla="*/ 40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03"/>
                <a:gd name="T17" fmla="*/ 145 w 145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03">
                  <a:moveTo>
                    <a:pt x="0" y="103"/>
                  </a:moveTo>
                  <a:cubicBezTo>
                    <a:pt x="6" y="92"/>
                    <a:pt x="22" y="51"/>
                    <a:pt x="37" y="34"/>
                  </a:cubicBezTo>
                  <a:cubicBezTo>
                    <a:pt x="52" y="17"/>
                    <a:pt x="73" y="8"/>
                    <a:pt x="87" y="4"/>
                  </a:cubicBezTo>
                  <a:cubicBezTo>
                    <a:pt x="101" y="0"/>
                    <a:pt x="114" y="7"/>
                    <a:pt x="123" y="13"/>
                  </a:cubicBezTo>
                  <a:cubicBezTo>
                    <a:pt x="132" y="19"/>
                    <a:pt x="141" y="35"/>
                    <a:pt x="145" y="40"/>
                  </a:cubicBezTo>
                </a:path>
              </a:pathLst>
            </a:custGeom>
            <a:noFill/>
            <a:ln w="19050">
              <a:solidFill>
                <a:srgbClr val="FF33CC">
                  <a:alpha val="59999"/>
                </a:srgbClr>
              </a:solidFill>
              <a:round/>
              <a:headEnd type="triangle" w="sm" len="sm"/>
              <a:tailEnd type="triangle" w="sm" len="sm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10305" name="Rectangle 135"/>
          <p:cNvSpPr>
            <a:spLocks noChangeArrowheads="1"/>
          </p:cNvSpPr>
          <p:nvPr/>
        </p:nvSpPr>
        <p:spPr bwMode="auto">
          <a:xfrm>
            <a:off x="831999" y="107740"/>
            <a:ext cx="6482594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4000" tIns="36000" rIns="54000" bIns="36000">
            <a:spAutoFit/>
          </a:bodyPr>
          <a:lstStyle/>
          <a:p>
            <a:pPr indent="-51435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/>
            </a:pPr>
            <a:r>
              <a:rPr lang="en-US" altLang="ja-JP" sz="2800" b="1" dirty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</a:rPr>
              <a:t>1. </a:t>
            </a:r>
            <a:r>
              <a:rPr lang="en-US" altLang="ja-JP" sz="2800" b="1" dirty="0" smtClean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</a:rPr>
              <a:t>GCOM-C/SGLI: </a:t>
            </a:r>
            <a:r>
              <a:rPr lang="en-US" altLang="ja-JP" sz="2800" dirty="0" smtClean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</a:rPr>
              <a:t>Satellite/Sensor system</a:t>
            </a:r>
            <a:endParaRPr lang="ja-JP" altLang="en-US" sz="2800" dirty="0">
              <a:ln w="900" cmpd="sng">
                <a:noFill/>
                <a:prstDash val="solid"/>
              </a:ln>
              <a:solidFill>
                <a:srgbClr val="0E7742"/>
              </a:solidFill>
              <a:effectLst>
                <a:innerShdw blurRad="101600" dist="76200" dir="5400000">
                  <a:srgbClr val="004D35">
                    <a:alpha val="72941"/>
                  </a:srgbClr>
                </a:innerShdw>
              </a:effectLst>
            </a:endParaRPr>
          </a:p>
        </p:txBody>
      </p:sp>
      <p:sp>
        <p:nvSpPr>
          <p:cNvPr id="10306" name="Text Box 38"/>
          <p:cNvSpPr txBox="1">
            <a:spLocks noChangeArrowheads="1"/>
          </p:cNvSpPr>
          <p:nvPr/>
        </p:nvSpPr>
        <p:spPr bwMode="auto">
          <a:xfrm>
            <a:off x="3311860" y="2507159"/>
            <a:ext cx="9445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800" dirty="0">
                <a:solidFill>
                  <a:srgbClr val="000000"/>
                </a:solidFill>
                <a:latin typeface="Garamond" panose="02020404030301010803" pitchFamily="18" charset="0"/>
              </a:rPr>
              <a:t>Internal lamp (PD)</a:t>
            </a:r>
          </a:p>
        </p:txBody>
      </p:sp>
      <p:sp>
        <p:nvSpPr>
          <p:cNvPr id="10307" name="Line 137"/>
          <p:cNvSpPr>
            <a:spLocks noChangeShapeType="1"/>
          </p:cNvSpPr>
          <p:nvPr/>
        </p:nvSpPr>
        <p:spPr bwMode="auto">
          <a:xfrm flipV="1">
            <a:off x="3761910" y="1742073"/>
            <a:ext cx="450050" cy="76508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grpSp>
        <p:nvGrpSpPr>
          <p:cNvPr id="15" name="Group 138"/>
          <p:cNvGrpSpPr>
            <a:grpSpLocks/>
          </p:cNvGrpSpPr>
          <p:nvPr/>
        </p:nvGrpSpPr>
        <p:grpSpPr bwMode="auto">
          <a:xfrm>
            <a:off x="4324350" y="1163604"/>
            <a:ext cx="877888" cy="309563"/>
            <a:chOff x="2689" y="1682"/>
            <a:chExt cx="553" cy="195"/>
          </a:xfrm>
        </p:grpSpPr>
        <p:sp>
          <p:nvSpPr>
            <p:cNvPr id="10310" name="AutoShape 23"/>
            <p:cNvSpPr>
              <a:spLocks noChangeArrowheads="1"/>
            </p:cNvSpPr>
            <p:nvPr/>
          </p:nvSpPr>
          <p:spPr bwMode="auto">
            <a:xfrm rot="1647404" flipH="1">
              <a:off x="2689" y="1733"/>
              <a:ext cx="465" cy="54"/>
            </a:xfrm>
            <a:prstGeom prst="parallelogram">
              <a:avLst>
                <a:gd name="adj" fmla="val 215278"/>
              </a:avLst>
            </a:prstGeom>
            <a:solidFill>
              <a:srgbClr val="FFFFFF">
                <a:alpha val="25098"/>
              </a:srgbClr>
            </a:solidFill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0311" name="AutoShape 25"/>
            <p:cNvSpPr>
              <a:spLocks noChangeArrowheads="1"/>
            </p:cNvSpPr>
            <p:nvPr/>
          </p:nvSpPr>
          <p:spPr bwMode="auto">
            <a:xfrm rot="1713855" flipH="1" flipV="1">
              <a:off x="2823" y="1739"/>
              <a:ext cx="419" cy="98"/>
            </a:xfrm>
            <a:prstGeom prst="parallelogram">
              <a:avLst>
                <a:gd name="adj" fmla="val 70467"/>
              </a:avLst>
            </a:prstGeom>
            <a:solidFill>
              <a:srgbClr val="FFFFFF">
                <a:alpha val="25098"/>
              </a:srgbClr>
            </a:solidFill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0312" name="AutoShape 24"/>
            <p:cNvSpPr>
              <a:spLocks noChangeArrowheads="1"/>
            </p:cNvSpPr>
            <p:nvPr/>
          </p:nvSpPr>
          <p:spPr bwMode="auto">
            <a:xfrm rot="13908853" flipV="1">
              <a:off x="2871" y="1698"/>
              <a:ext cx="195" cy="1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212 w 21600"/>
                <a:gd name="T19" fmla="*/ 3180 h 21600"/>
                <a:gd name="T20" fmla="*/ 18388 w 21600"/>
                <a:gd name="T21" fmla="*/ 1842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996" y="14663"/>
                  </a:moveTo>
                  <a:cubicBezTo>
                    <a:pt x="18634" y="13475"/>
                    <a:pt x="18968" y="12148"/>
                    <a:pt x="18968" y="10800"/>
                  </a:cubicBezTo>
                  <a:cubicBezTo>
                    <a:pt x="18968" y="6288"/>
                    <a:pt x="15311" y="2632"/>
                    <a:pt x="10800" y="2632"/>
                  </a:cubicBezTo>
                  <a:cubicBezTo>
                    <a:pt x="9609" y="2631"/>
                    <a:pt x="8433" y="2892"/>
                    <a:pt x="7354" y="3394"/>
                  </a:cubicBezTo>
                  <a:lnTo>
                    <a:pt x="6244" y="1007"/>
                  </a:lnTo>
                  <a:cubicBezTo>
                    <a:pt x="7671" y="343"/>
                    <a:pt x="9226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2582"/>
                    <a:pt x="21158" y="14337"/>
                    <a:pt x="20315" y="15908"/>
                  </a:cubicBezTo>
                  <a:lnTo>
                    <a:pt x="22694" y="17185"/>
                  </a:lnTo>
                  <a:lnTo>
                    <a:pt x="17255" y="18824"/>
                  </a:lnTo>
                  <a:lnTo>
                    <a:pt x="15617" y="13386"/>
                  </a:lnTo>
                  <a:lnTo>
                    <a:pt x="17996" y="14663"/>
                  </a:lnTo>
                  <a:close/>
                </a:path>
              </a:pathLst>
            </a:custGeom>
            <a:solidFill>
              <a:srgbClr val="FFFFFF">
                <a:alpha val="34901"/>
              </a:srgbClr>
            </a:solidFill>
            <a:ln w="9525" algn="ctr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>
                <a:solidFill>
                  <a:srgbClr val="000000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138" name="スライド番号プレースホルダ 5"/>
          <p:cNvSpPr>
            <a:spLocks noGrp="1"/>
          </p:cNvSpPr>
          <p:nvPr>
            <p:ph type="sldNum" sz="quarter" idx="10"/>
          </p:nvPr>
        </p:nvSpPr>
        <p:spPr>
          <a:xfrm>
            <a:off x="6972300" y="6579350"/>
            <a:ext cx="2133600" cy="180975"/>
          </a:xfrm>
        </p:spPr>
        <p:txBody>
          <a:bodyPr/>
          <a:lstStyle/>
          <a:p>
            <a:pPr algn="r">
              <a:defRPr/>
            </a:pPr>
            <a:fld id="{F693449D-7EC0-4AA3-9BF0-028169121E4D}" type="slidenum">
              <a:rPr lang="en-US" altLang="ja-JP">
                <a:latin typeface="Garamond" panose="02020404030301010803" pitchFamily="18" charset="0"/>
              </a:rPr>
              <a:pPr algn="r">
                <a:defRPr/>
              </a:pPr>
              <a:t>3</a:t>
            </a:fld>
            <a:endParaRPr lang="en-US" altLang="ja-JP" dirty="0">
              <a:latin typeface="Garamond" panose="02020404030301010803" pitchFamily="18" charset="0"/>
            </a:endParaRPr>
          </a:p>
        </p:txBody>
      </p:sp>
      <p:graphicFrame>
        <p:nvGraphicFramePr>
          <p:cNvPr id="139" name="Group 2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148354"/>
              </p:ext>
            </p:extLst>
          </p:nvPr>
        </p:nvGraphicFramePr>
        <p:xfrm>
          <a:off x="296525" y="4374105"/>
          <a:ext cx="4185465" cy="2326080"/>
        </p:xfrm>
        <a:graphic>
          <a:graphicData uri="http://schemas.openxmlformats.org/drawingml/2006/table">
            <a:tbl>
              <a:tblPr/>
              <a:tblGrid>
                <a:gridCol w="1170130"/>
                <a:gridCol w="3015335"/>
              </a:tblGrid>
              <a:tr h="9622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GCOM-C SGLI characteristics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36000" marR="36000" marT="180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83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ゴシック" pitchFamily="49" charset="-128"/>
                        </a:rPr>
                        <a:t>Orbit</a:t>
                      </a:r>
                    </a:p>
                  </a:txBody>
                  <a:tcPr marL="36000" marR="36000" marT="180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Sun-synchronous (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ゴシック" pitchFamily="49" charset="-128"/>
                        </a:rPr>
                        <a:t>descending local time: 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ＭＳ ゴシック" pitchFamily="49" charset="-128"/>
                        </a:rPr>
                        <a:t>10:30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ゴシック" pitchFamily="49" charset="-128"/>
                        </a:rPr>
                        <a:t>), Altitude: 798km, 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Arial" charset="0"/>
                        </a:rPr>
                        <a:t>Inclination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ゴシック" pitchFamily="49" charset="-128"/>
                        </a:rPr>
                        <a:t>: 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ゴシック" pitchFamily="49" charset="-128"/>
                        </a:rPr>
                        <a:t>9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ゴシック" pitchFamily="49" charset="-128"/>
                        </a:rPr>
                        <a:t>8.6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ゴシック" pitchFamily="49" charset="-128"/>
                        </a:rPr>
                        <a:t>deg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ゴシック" pitchFamily="49" charset="-128"/>
                      </a:endParaRPr>
                    </a:p>
                  </a:txBody>
                  <a:tcPr marL="36000" marR="36000" marT="180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Launch Date</a:t>
                      </a:r>
                    </a:p>
                  </a:txBody>
                  <a:tcPr marL="36000" marR="36000" marT="180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  <a:sym typeface="Symbol"/>
                        </a:rPr>
                        <a:t>JFY 2016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36000" marR="36000" marT="180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Mission Life</a:t>
                      </a:r>
                    </a:p>
                  </a:txBody>
                  <a:tcPr marL="36000" marR="36000" marT="180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ゴシック" pitchFamily="49" charset="-128"/>
                        </a:rPr>
                        <a:t>5 years (3 satellites; total 13 years)</a:t>
                      </a:r>
                    </a:p>
                  </a:txBody>
                  <a:tcPr marL="36000" marR="36000" marT="180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Scan</a:t>
                      </a:r>
                    </a:p>
                  </a:txBody>
                  <a:tcPr marL="36000" marR="36000" marT="180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Push-broom electric scan (VNR: VN &amp; P)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Wisk-broom mechanical scan (IRS: SW &amp; T)</a:t>
                      </a:r>
                    </a:p>
                  </a:txBody>
                  <a:tcPr marL="36000" marR="36000" marT="180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Scan width</a:t>
                      </a:r>
                    </a:p>
                  </a:txBody>
                  <a:tcPr marL="36000" marR="36000" marT="180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1150km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 cross track (VNR: VN &amp; P)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1400km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 cross track (IRS: SW &amp; T)</a:t>
                      </a:r>
                    </a:p>
                  </a:txBody>
                  <a:tcPr marL="36000" marR="36000" marT="180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Spatial resolution</a:t>
                      </a:r>
                    </a:p>
                  </a:txBody>
                  <a:tcPr marL="36000" marR="36000" marT="180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250m, 500m, 1km</a:t>
                      </a:r>
                    </a:p>
                  </a:txBody>
                  <a:tcPr marL="36000" marR="36000" marT="180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Polarization</a:t>
                      </a:r>
                    </a:p>
                  </a:txBody>
                  <a:tcPr marL="36000" marR="36000" marT="180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 polarization angles for POL</a:t>
                      </a:r>
                    </a:p>
                  </a:txBody>
                  <a:tcPr marL="36000" marR="36000" marT="180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ゴシック" pitchFamily="49" charset="-128"/>
                          <a:cs typeface="Times New Roman" pitchFamily="18" charset="0"/>
                        </a:rPr>
                        <a:t>Along track tilt</a:t>
                      </a:r>
                    </a:p>
                  </a:txBody>
                  <a:tcPr marL="36000" marR="36000" marT="180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Nadir for VN, SW and TIR,  &amp; +/-45 deg for P</a:t>
                      </a:r>
                    </a:p>
                  </a:txBody>
                  <a:tcPr marL="36000" marR="36000" marT="180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2" name="Rectangle 234"/>
          <p:cNvSpPr>
            <a:spLocks noChangeArrowheads="1"/>
          </p:cNvSpPr>
          <p:nvPr/>
        </p:nvSpPr>
        <p:spPr bwMode="auto">
          <a:xfrm>
            <a:off x="5866944" y="6403593"/>
            <a:ext cx="1949948" cy="288147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prstDash val="sysDot"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400" dirty="0">
                <a:solidFill>
                  <a:prstClr val="black"/>
                </a:solidFill>
                <a:latin typeface="Garamond" panose="02020404030301010803" pitchFamily="18" charset="0"/>
              </a:rPr>
              <a:t>SGLI/VNR daily coverage</a:t>
            </a:r>
          </a:p>
        </p:txBody>
      </p:sp>
    </p:spTree>
    <p:extLst>
      <p:ext uri="{BB962C8B-B14F-4D97-AF65-F5344CB8AC3E}">
        <p14:creationId xmlns:p14="http://schemas.microsoft.com/office/powerpoint/2010/main" val="15790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_murakami\LANDSAT\Kanto_2015122_NDVI_1km_250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"/>
          <a:stretch/>
        </p:blipFill>
        <p:spPr bwMode="auto">
          <a:xfrm>
            <a:off x="340055" y="1962799"/>
            <a:ext cx="8501360" cy="45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972300" y="6579350"/>
            <a:ext cx="2133600" cy="222250"/>
          </a:xfrm>
        </p:spPr>
        <p:txBody>
          <a:bodyPr/>
          <a:lstStyle/>
          <a:p>
            <a:pPr>
              <a:defRPr/>
            </a:pPr>
            <a:fld id="{6950ABF1-3D98-4DAC-9CB2-6C5D6321BF15}" type="slidenum">
              <a:rPr lang="en-US" altLang="ja-JP">
                <a:latin typeface="Garamond" panose="02020404030301010803" pitchFamily="18" charset="0"/>
              </a:rPr>
              <a:pPr>
                <a:defRPr/>
              </a:pPr>
              <a:t>4</a:t>
            </a:fld>
            <a:endParaRPr lang="en-US" altLang="ja-JP" dirty="0">
              <a:latin typeface="Garamond" panose="02020404030301010803" pitchFamily="18" charset="0"/>
            </a:endParaRPr>
          </a:p>
        </p:txBody>
      </p:sp>
      <p:sp>
        <p:nvSpPr>
          <p:cNvPr id="19459" name="Rectangle 229"/>
          <p:cNvSpPr>
            <a:spLocks noChangeArrowheads="1"/>
          </p:cNvSpPr>
          <p:nvPr/>
        </p:nvSpPr>
        <p:spPr bwMode="auto">
          <a:xfrm>
            <a:off x="583942" y="5984421"/>
            <a:ext cx="3906835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36000" rIns="18000" bIns="36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Garamond" panose="02020404030301010803" pitchFamily="18" charset="0"/>
              </a:rPr>
              <a:t>(a) </a:t>
            </a:r>
            <a:r>
              <a:rPr lang="en-US" altLang="ja-JP" sz="1600" dirty="0" smtClean="0">
                <a:latin typeface="Garamond" panose="02020404030301010803" pitchFamily="18" charset="0"/>
              </a:rPr>
              <a:t>250</a:t>
            </a:r>
            <a:r>
              <a:rPr lang="ja-JP" altLang="ja-JP" sz="1600" dirty="0" smtClean="0">
                <a:latin typeface="Garamond" panose="02020404030301010803" pitchFamily="18" charset="0"/>
              </a:rPr>
              <a:t>m</a:t>
            </a:r>
            <a:r>
              <a:rPr lang="en-US" altLang="ja-JP" sz="1600" dirty="0" smtClean="0">
                <a:latin typeface="Garamond" panose="02020404030301010803" pitchFamily="18" charset="0"/>
              </a:rPr>
              <a:t> Sagami-Bay</a:t>
            </a:r>
            <a:r>
              <a:rPr lang="en-US" altLang="ja-JP" sz="1600" dirty="0">
                <a:latin typeface="Garamond" panose="02020404030301010803" pitchFamily="18" charset="0"/>
              </a:rPr>
              <a:t> </a:t>
            </a:r>
            <a:r>
              <a:rPr lang="en-US" altLang="ja-JP" sz="1600" dirty="0" smtClean="0">
                <a:latin typeface="Garamond" panose="02020404030301010803" pitchFamily="18" charset="0"/>
              </a:rPr>
              <a:t>(2 May 2015, </a:t>
            </a:r>
            <a:r>
              <a:rPr lang="en-US" altLang="ja-JP" sz="1600" dirty="0">
                <a:latin typeface="Garamond" panose="02020404030301010803" pitchFamily="18" charset="0"/>
              </a:rPr>
              <a:t>CHL by LCI)</a:t>
            </a:r>
          </a:p>
        </p:txBody>
      </p:sp>
      <p:sp>
        <p:nvSpPr>
          <p:cNvPr id="19460" name="Rectangle 230"/>
          <p:cNvSpPr>
            <a:spLocks noChangeArrowheads="1"/>
          </p:cNvSpPr>
          <p:nvPr/>
        </p:nvSpPr>
        <p:spPr bwMode="auto">
          <a:xfrm>
            <a:off x="4789082" y="6304993"/>
            <a:ext cx="3831493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36000" rIns="18000" bIns="36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Garamond" panose="02020404030301010803" pitchFamily="18" charset="0"/>
              </a:rPr>
              <a:t>(b) </a:t>
            </a:r>
            <a:r>
              <a:rPr lang="en-US" altLang="ja-JP" sz="1600" dirty="0" smtClean="0">
                <a:latin typeface="Garamond" panose="02020404030301010803" pitchFamily="18" charset="0"/>
              </a:rPr>
              <a:t>1km Sagami-Bay (2 May 2015, </a:t>
            </a:r>
            <a:r>
              <a:rPr lang="en-US" altLang="ja-JP" sz="1600" dirty="0">
                <a:latin typeface="Garamond" panose="02020404030301010803" pitchFamily="18" charset="0"/>
              </a:rPr>
              <a:t>CHL by LCI)</a:t>
            </a:r>
          </a:p>
        </p:txBody>
      </p:sp>
      <p:sp>
        <p:nvSpPr>
          <p:cNvPr id="19461" name="Rectangle 233"/>
          <p:cNvSpPr>
            <a:spLocks noChangeArrowheads="1"/>
          </p:cNvSpPr>
          <p:nvPr/>
        </p:nvSpPr>
        <p:spPr bwMode="auto">
          <a:xfrm>
            <a:off x="558592" y="948748"/>
            <a:ext cx="6788515" cy="71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36000" rIns="18000" bIns="36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5000"/>
              </a:lnSpc>
            </a:pPr>
            <a:r>
              <a:rPr lang="en-US" altLang="ja-JP" sz="2000" dirty="0">
                <a:solidFill>
                  <a:srgbClr val="FF0000"/>
                </a:solidFill>
                <a:latin typeface="Garamond" panose="02020404030301010803" pitchFamily="18" charset="0"/>
              </a:rPr>
              <a:t>250m resolution </a:t>
            </a:r>
            <a:r>
              <a:rPr lang="en-US" altLang="ja-JP" sz="2000" dirty="0">
                <a:latin typeface="Garamond" panose="02020404030301010803" pitchFamily="18" charset="0"/>
              </a:rPr>
              <a:t>to detect finer structure in the coastal area such as river outflow, regional blooms, </a:t>
            </a:r>
            <a:r>
              <a:rPr lang="en-US" altLang="ja-JP" sz="2000" dirty="0" smtClean="0">
                <a:latin typeface="Garamond" panose="02020404030301010803" pitchFamily="18" charset="0"/>
              </a:rPr>
              <a:t>small current, and redtide</a:t>
            </a:r>
            <a:endParaRPr lang="en-US" altLang="ja-JP" sz="2000" dirty="0">
              <a:latin typeface="Garamond" panose="02020404030301010803" pitchFamily="18" charset="0"/>
            </a:endParaRPr>
          </a:p>
        </p:txBody>
      </p:sp>
      <p:sp>
        <p:nvSpPr>
          <p:cNvPr id="19462" name="Rectangle 234"/>
          <p:cNvSpPr>
            <a:spLocks noChangeArrowheads="1"/>
          </p:cNvSpPr>
          <p:nvPr/>
        </p:nvSpPr>
        <p:spPr bwMode="auto">
          <a:xfrm>
            <a:off x="392897" y="6409069"/>
            <a:ext cx="4130101" cy="29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36000" rIns="18000" bIns="36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5000"/>
              </a:lnSpc>
            </a:pPr>
            <a:r>
              <a:rPr lang="en-US" altLang="ja-JP" sz="1400" i="1" dirty="0" smtClean="0">
                <a:latin typeface="Garamond" panose="02020404030301010803" pitchFamily="18" charset="0"/>
              </a:rPr>
              <a:t>250m SGLI products simulated by Landsat image on 2 May 2015</a:t>
            </a:r>
            <a:endParaRPr lang="en-US" altLang="ja-JP" sz="1400" i="1" dirty="0">
              <a:latin typeface="Garamond" panose="02020404030301010803" pitchFamily="18" charset="0"/>
            </a:endParaRPr>
          </a:p>
        </p:txBody>
      </p:sp>
      <p:grpSp>
        <p:nvGrpSpPr>
          <p:cNvPr id="19466" name="Group 247"/>
          <p:cNvGrpSpPr>
            <a:grpSpLocks/>
          </p:cNvGrpSpPr>
          <p:nvPr/>
        </p:nvGrpSpPr>
        <p:grpSpPr bwMode="auto">
          <a:xfrm>
            <a:off x="7506734" y="465971"/>
            <a:ext cx="1403350" cy="1336675"/>
            <a:chOff x="4848" y="362"/>
            <a:chExt cx="884" cy="842"/>
          </a:xfrm>
        </p:grpSpPr>
        <p:pic>
          <p:nvPicPr>
            <p:cNvPr id="19470" name="Picture 242" descr="Japan_coastli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6" t="2534" r="3546" b="2534"/>
            <a:stretch>
              <a:fillRect/>
            </a:stretch>
          </p:blipFill>
          <p:spPr bwMode="auto">
            <a:xfrm>
              <a:off x="4848" y="362"/>
              <a:ext cx="884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1" name="Rectangle 243"/>
            <p:cNvSpPr>
              <a:spLocks noChangeArrowheads="1"/>
            </p:cNvSpPr>
            <p:nvPr/>
          </p:nvSpPr>
          <p:spPr bwMode="auto">
            <a:xfrm>
              <a:off x="5356" y="905"/>
              <a:ext cx="47" cy="43"/>
            </a:xfrm>
            <a:prstGeom prst="rect">
              <a:avLst/>
            </a:prstGeom>
            <a:noFill/>
            <a:ln w="635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 dirty="0">
                <a:latin typeface="Garamond" panose="02020404030301010803" pitchFamily="18" charset="0"/>
              </a:endParaRPr>
            </a:p>
          </p:txBody>
        </p:sp>
      </p:grpSp>
      <p:sp>
        <p:nvSpPr>
          <p:cNvPr id="19467" name="Line 245"/>
          <p:cNvSpPr>
            <a:spLocks noChangeShapeType="1"/>
          </p:cNvSpPr>
          <p:nvPr/>
        </p:nvSpPr>
        <p:spPr bwMode="auto">
          <a:xfrm flipH="1">
            <a:off x="7113179" y="1378008"/>
            <a:ext cx="1180215" cy="606055"/>
          </a:xfrm>
          <a:prstGeom prst="line">
            <a:avLst/>
          </a:prstGeom>
          <a:noFill/>
          <a:ln w="6350">
            <a:solidFill>
              <a:srgbClr val="FF3300">
                <a:alpha val="69804"/>
              </a:srgbClr>
            </a:solidFill>
            <a:round/>
            <a:headEnd type="arrow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8" name="Rectangle 198"/>
          <p:cNvSpPr>
            <a:spLocks noChangeArrowheads="1"/>
          </p:cNvSpPr>
          <p:nvPr/>
        </p:nvSpPr>
        <p:spPr bwMode="auto">
          <a:xfrm>
            <a:off x="813123" y="98835"/>
            <a:ext cx="4722305" cy="87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4000" tIns="36000" rIns="54000" bIns="36000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 smtClean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</a:rPr>
              <a:t>1. GCOM-C/SGLI</a:t>
            </a:r>
            <a:r>
              <a:rPr lang="en-US" altLang="ja-JP" sz="2800" b="1" dirty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</a:rPr>
              <a:t>: </a:t>
            </a:r>
            <a:endParaRPr lang="en-US" altLang="ja-JP" sz="2800" b="1" dirty="0" smtClean="0">
              <a:ln w="900" cmpd="sng">
                <a:noFill/>
                <a:prstDash val="solid"/>
              </a:ln>
              <a:solidFill>
                <a:srgbClr val="0E7742"/>
              </a:solidFill>
              <a:effectLst>
                <a:innerShdw blurRad="101600" dist="76200" dir="5400000">
                  <a:srgbClr val="004D35">
                    <a:alpha val="72941"/>
                  </a:srgbClr>
                </a:innerShdw>
              </a:effectLst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 smtClean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</a:rPr>
              <a:t>SGLI </a:t>
            </a:r>
            <a:r>
              <a:rPr lang="en-US" altLang="ja-JP" sz="2400" dirty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</a:rPr>
              <a:t>250m Visible-SWIR observation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7909100" y="5324091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FFFFFF"/>
                </a:solidFill>
                <a:latin typeface="Garamond" panose="02020404030301010803" pitchFamily="18" charset="0"/>
              </a:rPr>
              <a:t>250</a:t>
            </a:r>
            <a:r>
              <a:rPr lang="ja-JP" altLang="ja-JP" sz="2000" b="1" dirty="0">
                <a:solidFill>
                  <a:srgbClr val="FFFFFF"/>
                </a:solidFill>
                <a:latin typeface="Garamond" panose="02020404030301010803" pitchFamily="18" charset="0"/>
              </a:rPr>
              <a:t>m</a:t>
            </a:r>
            <a:r>
              <a:rPr lang="en-US" altLang="ja-JP" sz="2000" b="1" dirty="0">
                <a:solidFill>
                  <a:srgbClr val="FFFFFF"/>
                </a:solidFill>
                <a:latin typeface="Garamond" panose="02020404030301010803" pitchFamily="18" charset="0"/>
              </a:rPr>
              <a:t> </a:t>
            </a:r>
            <a:endParaRPr lang="ja-JP" altLang="en-US" sz="2000" b="1" dirty="0">
              <a:solidFill>
                <a:srgbClr val="FFFFFF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904176" y="5338268"/>
            <a:ext cx="638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dirty="0" smtClean="0">
                <a:solidFill>
                  <a:srgbClr val="FFFFFF"/>
                </a:solidFill>
                <a:latin typeface="Garamond" panose="02020404030301010803" pitchFamily="18" charset="0"/>
              </a:rPr>
              <a:t>1km</a:t>
            </a:r>
            <a:endParaRPr lang="ja-JP" altLang="en-US" sz="2000" b="1" dirty="0">
              <a:solidFill>
                <a:srgbClr val="FFFFFF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7866" y="1624851"/>
            <a:ext cx="1873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70C0"/>
                </a:solidFill>
                <a:latin typeface="Garamond" panose="02020404030301010803" pitchFamily="18" charset="0"/>
                <a:ea typeface="HGS教科書体" panose="02020600000000000000" pitchFamily="18" charset="-128"/>
              </a:rPr>
              <a:t>1-km 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Garamond" panose="02020404030301010803" pitchFamily="18" charset="0"/>
                <a:ea typeface="HGS教科書体" panose="02020600000000000000" pitchFamily="18" charset="-128"/>
              </a:rPr>
              <a:t>resolution</a:t>
            </a:r>
            <a:endParaRPr kumimoji="1" lang="ja-JP" altLang="en-US" sz="2000" b="1" dirty="0">
              <a:solidFill>
                <a:srgbClr val="0070C0"/>
              </a:solidFill>
              <a:latin typeface="Garamond" panose="02020404030301010803" pitchFamily="18" charset="0"/>
              <a:ea typeface="HGS教科書体" panose="020206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23550" y="1624851"/>
            <a:ext cx="1996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latin typeface="Garamond" panose="02020404030301010803" pitchFamily="18" charset="0"/>
                <a:ea typeface="HGS教科書体" panose="02020600000000000000" pitchFamily="18" charset="-128"/>
              </a:rPr>
              <a:t>250-m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Garamond" panose="02020404030301010803" pitchFamily="18" charset="0"/>
                <a:ea typeface="HGS教科書体" panose="02020600000000000000" pitchFamily="18" charset="-128"/>
              </a:rPr>
              <a:t> 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Garamond" panose="02020404030301010803" pitchFamily="18" charset="0"/>
                <a:ea typeface="HGS教科書体" panose="02020600000000000000" pitchFamily="18" charset="-128"/>
              </a:rPr>
              <a:t>resolution</a:t>
            </a:r>
            <a:endParaRPr kumimoji="1" lang="ja-JP" altLang="en-US" sz="2000" b="1" dirty="0">
              <a:solidFill>
                <a:srgbClr val="FF0000"/>
              </a:solidFill>
              <a:latin typeface="Garamond" panose="02020404030301010803" pitchFamily="18" charset="0"/>
              <a:ea typeface="HGS教科書体" panose="02020600000000000000" pitchFamily="18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7080062" y="4179985"/>
            <a:ext cx="843107" cy="980594"/>
            <a:chOff x="4323006" y="4321580"/>
            <a:chExt cx="843107" cy="980594"/>
          </a:xfrm>
        </p:grpSpPr>
        <p:sp>
          <p:nvSpPr>
            <p:cNvPr id="22" name="テキスト ボックス 21"/>
            <p:cNvSpPr txBox="1"/>
            <p:nvPr/>
          </p:nvSpPr>
          <p:spPr>
            <a:xfrm>
              <a:off x="4323006" y="5025175"/>
              <a:ext cx="843107" cy="276999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Redtide</a:t>
              </a:r>
              <a:endParaRPr kumimoji="1" lang="ja-JP" altLang="en-US"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cxnSp>
          <p:nvCxnSpPr>
            <p:cNvPr id="23" name="直線矢印コネクタ 22"/>
            <p:cNvCxnSpPr>
              <a:stCxn id="22" idx="0"/>
            </p:cNvCxnSpPr>
            <p:nvPr/>
          </p:nvCxnSpPr>
          <p:spPr>
            <a:xfrm flipV="1">
              <a:off x="4744560" y="4321580"/>
              <a:ext cx="100967" cy="703595"/>
            </a:xfrm>
            <a:prstGeom prst="straightConnector1">
              <a:avLst/>
            </a:prstGeom>
            <a:ln>
              <a:solidFill>
                <a:schemeClr val="accent6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742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Document_murakami\生態系\LC81070352014023LGN00_CH10_1km_zoo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4" t="4099" r="9079" b="2841"/>
          <a:stretch/>
        </p:blipFill>
        <p:spPr bwMode="auto">
          <a:xfrm>
            <a:off x="348514" y="2592729"/>
            <a:ext cx="3880642" cy="390066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_murakami\生態系\LC81070352014023LGN00_CH10_250m_zoo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2" t="4101" r="8958" b="2842"/>
          <a:stretch/>
        </p:blipFill>
        <p:spPr bwMode="auto">
          <a:xfrm>
            <a:off x="4524978" y="2592729"/>
            <a:ext cx="3895549" cy="390066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cument_murakami\生態系\LC81070352014023LGN00_b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4232943"/>
            <a:ext cx="484327" cy="216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Document_murakami\生態系\LC81070352014023LGN00_RGB_250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144" y="188640"/>
            <a:ext cx="2423286" cy="219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6595208" y="1412776"/>
            <a:ext cx="792088" cy="792088"/>
          </a:xfrm>
          <a:prstGeom prst="rect">
            <a:avLst/>
          </a:prstGeom>
          <a:noFill/>
          <a:ln>
            <a:solidFill>
              <a:srgbClr val="FFFF00">
                <a:alpha val="69804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Garamond" panose="02020404030301010803" pitchFamily="18" charset="0"/>
              <a:ea typeface="HGS教科書体" panose="02020600000000000000" pitchFamily="18" charset="-128"/>
            </a:endParaRPr>
          </a:p>
        </p:txBody>
      </p:sp>
      <p:cxnSp>
        <p:nvCxnSpPr>
          <p:cNvPr id="6" name="直線矢印コネクタ 5"/>
          <p:cNvCxnSpPr>
            <a:stCxn id="4" idx="2"/>
            <a:endCxn id="1027" idx="0"/>
          </p:cNvCxnSpPr>
          <p:nvPr/>
        </p:nvCxnSpPr>
        <p:spPr>
          <a:xfrm rot="5400000">
            <a:off x="6538071" y="2139547"/>
            <a:ext cx="387865" cy="518499"/>
          </a:xfrm>
          <a:prstGeom prst="bentConnector3">
            <a:avLst>
              <a:gd name="adj1" fmla="val 50000"/>
            </a:avLst>
          </a:prstGeom>
          <a:ln w="19050">
            <a:solidFill>
              <a:srgbClr val="FF0000">
                <a:alpha val="69804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4" idx="1"/>
            <a:endCxn id="1028" idx="0"/>
          </p:cNvCxnSpPr>
          <p:nvPr/>
        </p:nvCxnSpPr>
        <p:spPr>
          <a:xfrm rot="10800000" flipV="1">
            <a:off x="2288836" y="1808819"/>
            <a:ext cx="4306373" cy="783909"/>
          </a:xfrm>
          <a:prstGeom prst="bentConnector2">
            <a:avLst/>
          </a:prstGeom>
          <a:ln w="19050">
            <a:solidFill>
              <a:srgbClr val="0070C0">
                <a:alpha val="69804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31540" y="2213865"/>
            <a:ext cx="1873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70C0"/>
                </a:solidFill>
                <a:latin typeface="Garamond" panose="02020404030301010803" pitchFamily="18" charset="0"/>
                <a:ea typeface="HGS教科書体" panose="02020600000000000000" pitchFamily="18" charset="-128"/>
              </a:rPr>
              <a:t>1-km </a:t>
            </a:r>
            <a:r>
              <a:rPr kumimoji="1" lang="en-US" altLang="ja-JP" sz="2000" b="1" dirty="0" smtClean="0">
                <a:solidFill>
                  <a:srgbClr val="0070C0"/>
                </a:solidFill>
                <a:latin typeface="Garamond" panose="02020404030301010803" pitchFamily="18" charset="0"/>
                <a:ea typeface="HGS教科書体" panose="02020600000000000000" pitchFamily="18" charset="-128"/>
              </a:rPr>
              <a:t>resolution</a:t>
            </a:r>
            <a:endParaRPr kumimoji="1" lang="ja-JP" altLang="en-US" sz="2000" b="1" dirty="0">
              <a:solidFill>
                <a:srgbClr val="0070C0"/>
              </a:solidFill>
              <a:latin typeface="Garamond" panose="02020404030301010803" pitchFamily="18" charset="0"/>
              <a:ea typeface="HGS教科書体" panose="020206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15197" y="2213865"/>
            <a:ext cx="1996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latin typeface="Garamond" panose="02020404030301010803" pitchFamily="18" charset="0"/>
                <a:ea typeface="HGS教科書体" panose="02020600000000000000" pitchFamily="18" charset="-128"/>
              </a:rPr>
              <a:t>250-m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Garamond" panose="02020404030301010803" pitchFamily="18" charset="0"/>
                <a:ea typeface="HGS教科書体" panose="02020600000000000000" pitchFamily="18" charset="-128"/>
              </a:rPr>
              <a:t> </a:t>
            </a:r>
            <a:r>
              <a:rPr kumimoji="1" lang="en-US" altLang="ja-JP" sz="2000" b="1" dirty="0" smtClean="0">
                <a:solidFill>
                  <a:srgbClr val="FF0000"/>
                </a:solidFill>
                <a:latin typeface="Garamond" panose="02020404030301010803" pitchFamily="18" charset="0"/>
                <a:ea typeface="HGS教科書体" panose="02020600000000000000" pitchFamily="18" charset="-128"/>
              </a:rPr>
              <a:t>resolution</a:t>
            </a:r>
            <a:endParaRPr kumimoji="1" lang="ja-JP" altLang="en-US" sz="2000" b="1" dirty="0">
              <a:solidFill>
                <a:srgbClr val="FF0000"/>
              </a:solidFill>
              <a:latin typeface="Garamond" panose="02020404030301010803" pitchFamily="18" charset="0"/>
              <a:ea typeface="HGS教科書体" panose="020206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68361" y="86428"/>
            <a:ext cx="531735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</a:rPr>
              <a:t>1. GCOM-C/SGLI: </a:t>
            </a:r>
          </a:p>
          <a:p>
            <a:pPr marL="514350" indent="-514350">
              <a:defRPr/>
            </a:pPr>
            <a:r>
              <a:rPr lang="en-US" altLang="ja-JP" sz="2400" dirty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</a:rPr>
              <a:t>SGLI</a:t>
            </a:r>
            <a:r>
              <a:rPr lang="ja-JP" altLang="en-US" sz="2400" dirty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</a:rPr>
              <a:t> </a:t>
            </a:r>
            <a:r>
              <a:rPr lang="en-US" altLang="ja-JP" sz="2400" dirty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</a:rPr>
              <a:t>250m Thermal infrared observations</a:t>
            </a:r>
            <a:endParaRPr lang="ja-JP" altLang="en-US" sz="2400" dirty="0">
              <a:ln w="900" cmpd="sng">
                <a:noFill/>
                <a:prstDash val="solid"/>
              </a:ln>
              <a:solidFill>
                <a:srgbClr val="0E7742"/>
              </a:solidFill>
              <a:effectLst>
                <a:innerShdw blurRad="101600" dist="76200" dir="5400000">
                  <a:srgbClr val="004D35">
                    <a:alpha val="72941"/>
                  </a:srgbClr>
                </a:innerShdw>
              </a:effectLst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285660" y="1178750"/>
            <a:ext cx="337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Garamond" panose="02020404030301010803" pitchFamily="18" charset="0"/>
                <a:ea typeface="HGS教科書体" panose="02020600000000000000" pitchFamily="18" charset="-128"/>
              </a:rPr>
              <a:t>Simulated by </a:t>
            </a:r>
            <a:r>
              <a:rPr kumimoji="1" lang="en-US" altLang="ja-JP" dirty="0" smtClean="0">
                <a:latin typeface="Garamond" panose="02020404030301010803" pitchFamily="18" charset="0"/>
                <a:ea typeface="HGS教科書体" panose="02020600000000000000" pitchFamily="18" charset="-128"/>
              </a:rPr>
              <a:t>LANDSAT-8/</a:t>
            </a:r>
            <a:r>
              <a:rPr lang="en-US" altLang="ja-JP" dirty="0" smtClean="0">
                <a:latin typeface="Garamond" panose="02020404030301010803" pitchFamily="18" charset="0"/>
                <a:ea typeface="HGS教科書体" panose="02020600000000000000" pitchFamily="18" charset="-128"/>
              </a:rPr>
              <a:t>TIRS</a:t>
            </a:r>
            <a:r>
              <a:rPr lang="ja-JP" altLang="en-US" dirty="0" smtClean="0">
                <a:latin typeface="Garamond" panose="02020404030301010803" pitchFamily="18" charset="0"/>
                <a:ea typeface="HGS教科書体" panose="02020600000000000000" pitchFamily="18" charset="-128"/>
              </a:rPr>
              <a:t> </a:t>
            </a:r>
            <a:r>
              <a:rPr lang="en-US" altLang="ja-JP" dirty="0" smtClean="0">
                <a:latin typeface="Garamond" panose="02020404030301010803" pitchFamily="18" charset="0"/>
                <a:ea typeface="HGS教科書体" panose="02020600000000000000" pitchFamily="18" charset="-128"/>
              </a:rPr>
              <a:t>11</a:t>
            </a:r>
            <a:r>
              <a:rPr lang="en-US" altLang="ja-JP" dirty="0" smtClean="0">
                <a:latin typeface="Garamond" panose="02020404030301010803" pitchFamily="18" charset="0"/>
                <a:ea typeface="HGS教科書体" panose="02020600000000000000" pitchFamily="18" charset="-128"/>
                <a:sym typeface="Symbol"/>
              </a:rPr>
              <a:t></a:t>
            </a:r>
            <a:r>
              <a:rPr lang="en-US" altLang="ja-JP" dirty="0" smtClean="0">
                <a:latin typeface="Garamond" panose="02020404030301010803" pitchFamily="18" charset="0"/>
                <a:ea typeface="HGS教科書体" panose="02020600000000000000" pitchFamily="18" charset="-128"/>
              </a:rPr>
              <a:t>m</a:t>
            </a:r>
            <a:r>
              <a:rPr lang="ja-JP" altLang="en-US" dirty="0" smtClean="0">
                <a:latin typeface="Garamond" panose="02020404030301010803" pitchFamily="18" charset="0"/>
                <a:ea typeface="HGS教科書体" panose="02020600000000000000" pitchFamily="18" charset="-128"/>
              </a:rPr>
              <a:t> </a:t>
            </a:r>
            <a:r>
              <a:rPr lang="en-US" altLang="ja-JP" dirty="0" smtClean="0">
                <a:latin typeface="Garamond" panose="02020404030301010803" pitchFamily="18" charset="0"/>
                <a:ea typeface="HGS教科書体" panose="02020600000000000000" pitchFamily="18" charset="-128"/>
              </a:rPr>
              <a:t>100m</a:t>
            </a:r>
            <a:r>
              <a:rPr lang="ja-JP" altLang="en-US" dirty="0" smtClean="0">
                <a:latin typeface="Garamond" panose="02020404030301010803" pitchFamily="18" charset="0"/>
                <a:ea typeface="HGS教科書体" panose="02020600000000000000" pitchFamily="18" charset="-128"/>
              </a:rPr>
              <a:t> </a:t>
            </a:r>
            <a:r>
              <a:rPr lang="en-US" altLang="ja-JP" dirty="0" smtClean="0">
                <a:latin typeface="Garamond" panose="02020404030301010803" pitchFamily="18" charset="0"/>
                <a:ea typeface="HGS教科書体" panose="02020600000000000000" pitchFamily="18" charset="-128"/>
              </a:rPr>
              <a:t>data on 23 Jan. 2014</a:t>
            </a:r>
            <a:endParaRPr kumimoji="1" lang="ja-JP" altLang="en-US" dirty="0">
              <a:latin typeface="Garamond" panose="02020404030301010803" pitchFamily="18" charset="0"/>
              <a:ea typeface="HGS教科書体" panose="020206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397425" y="6309320"/>
            <a:ext cx="712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Garamond" panose="02020404030301010803" pitchFamily="18" charset="0"/>
                <a:ea typeface="HGS教科書体" panose="02020600000000000000" pitchFamily="18" charset="-128"/>
              </a:rPr>
              <a:t>Kelvin</a:t>
            </a:r>
            <a:endParaRPr kumimoji="1" lang="ja-JP" altLang="en-US" sz="1600" dirty="0">
              <a:latin typeface="Garamond" panose="02020404030301010803" pitchFamily="18" charset="0"/>
              <a:ea typeface="HGS教科書体" panose="020206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517105" y="2708920"/>
            <a:ext cx="976669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sz="1400" dirty="0" smtClean="0">
                <a:latin typeface="Garamond" panose="02020404030301010803" pitchFamily="18" charset="0"/>
                <a:ea typeface="HGS教科書体" panose="02020600000000000000" pitchFamily="18" charset="-128"/>
              </a:rPr>
              <a:t>Arakawa Riv.</a:t>
            </a:r>
            <a:endParaRPr kumimoji="1" lang="ja-JP" altLang="en-US" sz="1400" dirty="0">
              <a:latin typeface="Garamond" panose="02020404030301010803" pitchFamily="18" charset="0"/>
              <a:ea typeface="HGS教科書体" panose="02020600000000000000" pitchFamily="18" charset="-128"/>
            </a:endParaRPr>
          </a:p>
        </p:txBody>
      </p:sp>
      <p:cxnSp>
        <p:nvCxnSpPr>
          <p:cNvPr id="13" name="直線矢印コネクタ 12"/>
          <p:cNvCxnSpPr>
            <a:stCxn id="23" idx="2"/>
          </p:cNvCxnSpPr>
          <p:nvPr/>
        </p:nvCxnSpPr>
        <p:spPr>
          <a:xfrm>
            <a:off x="6005440" y="2924364"/>
            <a:ext cx="231745" cy="3512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6561996" y="2768723"/>
            <a:ext cx="1020335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sz="1400" dirty="0" smtClean="0">
                <a:latin typeface="Garamond" panose="02020404030301010803" pitchFamily="18" charset="0"/>
                <a:ea typeface="HGS教科書体" panose="02020600000000000000" pitchFamily="18" charset="-128"/>
              </a:rPr>
              <a:t>Edogawa Riv.</a:t>
            </a:r>
            <a:endParaRPr kumimoji="1" lang="ja-JP" altLang="en-US" sz="1400" dirty="0">
              <a:latin typeface="Garamond" panose="02020404030301010803" pitchFamily="18" charset="0"/>
              <a:ea typeface="HGS教科書体" panose="02020600000000000000" pitchFamily="18" charset="-128"/>
            </a:endParaRPr>
          </a:p>
        </p:txBody>
      </p:sp>
      <p:cxnSp>
        <p:nvCxnSpPr>
          <p:cNvPr id="28" name="直線矢印コネクタ 27"/>
          <p:cNvCxnSpPr>
            <a:stCxn id="27" idx="2"/>
          </p:cNvCxnSpPr>
          <p:nvPr/>
        </p:nvCxnSpPr>
        <p:spPr>
          <a:xfrm flipH="1">
            <a:off x="6724897" y="2984167"/>
            <a:ext cx="347267" cy="291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4779494" y="3775720"/>
            <a:ext cx="761931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kumimoji="1" lang="en-US" altLang="ja-JP" sz="1400" dirty="0" smtClean="0">
                <a:latin typeface="Garamond" panose="02020404030301010803" pitchFamily="18" charset="0"/>
                <a:ea typeface="HGS教科書体" panose="02020600000000000000" pitchFamily="18" charset="-128"/>
              </a:rPr>
              <a:t>Tama Riv.</a:t>
            </a:r>
            <a:endParaRPr kumimoji="1" lang="ja-JP" altLang="en-US" sz="1400" dirty="0">
              <a:latin typeface="Garamond" panose="02020404030301010803" pitchFamily="18" charset="0"/>
              <a:ea typeface="HGS教科書体" panose="02020600000000000000" pitchFamily="18" charset="-128"/>
            </a:endParaRPr>
          </a:p>
        </p:txBody>
      </p:sp>
      <p:cxnSp>
        <p:nvCxnSpPr>
          <p:cNvPr id="31" name="直線矢印コネクタ 30"/>
          <p:cNvCxnSpPr>
            <a:stCxn id="30" idx="2"/>
          </p:cNvCxnSpPr>
          <p:nvPr/>
        </p:nvCxnSpPr>
        <p:spPr>
          <a:xfrm>
            <a:off x="5160460" y="3991164"/>
            <a:ext cx="314365" cy="2567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6758765" y="5210981"/>
            <a:ext cx="854777" cy="215444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en-US" altLang="ja-JP" sz="1400" dirty="0" smtClean="0">
                <a:latin typeface="Garamond" panose="02020404030301010803" pitchFamily="18" charset="0"/>
                <a:ea typeface="HGS教科書体" panose="02020600000000000000" pitchFamily="18" charset="-128"/>
              </a:rPr>
              <a:t>Obitsu Riv.</a:t>
            </a:r>
            <a:endParaRPr kumimoji="1" lang="ja-JP" altLang="en-US" sz="1400" dirty="0">
              <a:latin typeface="Garamond" panose="02020404030301010803" pitchFamily="18" charset="0"/>
              <a:ea typeface="HGS教科書体" panose="02020600000000000000" pitchFamily="18" charset="-128"/>
            </a:endParaRPr>
          </a:p>
        </p:txBody>
      </p:sp>
      <p:cxnSp>
        <p:nvCxnSpPr>
          <p:cNvPr id="34" name="直線矢印コネクタ 33"/>
          <p:cNvCxnSpPr>
            <a:stCxn id="33" idx="0"/>
          </p:cNvCxnSpPr>
          <p:nvPr/>
        </p:nvCxnSpPr>
        <p:spPr>
          <a:xfrm flipH="1" flipV="1">
            <a:off x="6690171" y="5046563"/>
            <a:ext cx="495983" cy="1644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スライド番号プレースホルダ 5"/>
          <p:cNvSpPr>
            <a:spLocks noGrp="1"/>
          </p:cNvSpPr>
          <p:nvPr>
            <p:ph type="sldNum" sz="quarter" idx="10"/>
          </p:nvPr>
        </p:nvSpPr>
        <p:spPr>
          <a:xfrm>
            <a:off x="6972300" y="6579350"/>
            <a:ext cx="2133600" cy="180975"/>
          </a:xfrm>
        </p:spPr>
        <p:txBody>
          <a:bodyPr/>
          <a:lstStyle/>
          <a:p>
            <a:pPr algn="r">
              <a:defRPr/>
            </a:pPr>
            <a:fld id="{F693449D-7EC0-4AA3-9BF0-028169121E4D}" type="slidenum">
              <a:rPr lang="en-US" altLang="ja-JP">
                <a:latin typeface="Garamond" panose="02020404030301010803" pitchFamily="18" charset="0"/>
              </a:rPr>
              <a:pPr algn="r">
                <a:defRPr/>
              </a:pPr>
              <a:t>5</a:t>
            </a:fld>
            <a:endParaRPr lang="en-US" altLang="ja-JP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2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スライド番号プレースホルダ 5"/>
          <p:cNvSpPr>
            <a:spLocks noGrp="1"/>
          </p:cNvSpPr>
          <p:nvPr>
            <p:ph type="sldNum" sz="quarter" idx="10"/>
          </p:nvPr>
        </p:nvSpPr>
        <p:spPr>
          <a:xfrm>
            <a:off x="6972300" y="6579350"/>
            <a:ext cx="2133600" cy="180975"/>
          </a:xfrm>
        </p:spPr>
        <p:txBody>
          <a:bodyPr/>
          <a:lstStyle/>
          <a:p>
            <a:pPr>
              <a:defRPr/>
            </a:pPr>
            <a:fld id="{F693449D-7EC0-4AA3-9BF0-028169121E4D}" type="slidenum">
              <a:rPr lang="en-US" altLang="ja-JP">
                <a:latin typeface="Garamond" panose="02020404030301010803" pitchFamily="18" charset="0"/>
              </a:rPr>
              <a:pPr>
                <a:defRPr/>
              </a:pPr>
              <a:t>6</a:t>
            </a:fld>
            <a:endParaRPr lang="en-US" altLang="ja-JP" dirty="0">
              <a:latin typeface="Garamond" panose="02020404030301010803" pitchFamily="18" charset="0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5742130" y="4959170"/>
            <a:ext cx="17335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dirty="0">
                <a:latin typeface="Garamond" panose="02020404030301010803" pitchFamily="18" charset="0"/>
                <a:sym typeface="Symbol" pitchFamily="18" charset="2"/>
              </a:rPr>
              <a:t>Along-track 45deg modes will be planned for polarization observation of the atmospheric scattering</a:t>
            </a:r>
          </a:p>
        </p:txBody>
      </p:sp>
      <p:grpSp>
        <p:nvGrpSpPr>
          <p:cNvPr id="2" name="グループ化 1389"/>
          <p:cNvGrpSpPr>
            <a:grpSpLocks/>
          </p:cNvGrpSpPr>
          <p:nvPr/>
        </p:nvGrpSpPr>
        <p:grpSpPr bwMode="auto">
          <a:xfrm>
            <a:off x="521550" y="1158142"/>
            <a:ext cx="3725168" cy="2126989"/>
            <a:chOff x="599527" y="1290637"/>
            <a:chExt cx="3724627" cy="2126734"/>
          </a:xfrm>
        </p:grpSpPr>
        <p:pic>
          <p:nvPicPr>
            <p:cNvPr id="30863" name="Picture 1346" descr="VNI_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89043" flipH="1">
              <a:off x="1106488" y="1290637"/>
              <a:ext cx="1612900" cy="173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64" name="Line 1347"/>
            <p:cNvSpPr>
              <a:spLocks noChangeShapeType="1"/>
            </p:cNvSpPr>
            <p:nvPr/>
          </p:nvSpPr>
          <p:spPr bwMode="auto">
            <a:xfrm flipH="1">
              <a:off x="881063" y="2055812"/>
              <a:ext cx="900112" cy="94615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 dirty="0">
                <a:latin typeface="Garamond" panose="02020404030301010803" pitchFamily="18" charset="0"/>
              </a:endParaRPr>
            </a:p>
          </p:txBody>
        </p:sp>
        <p:sp>
          <p:nvSpPr>
            <p:cNvPr id="30865" name="Line 1348"/>
            <p:cNvSpPr>
              <a:spLocks noChangeShapeType="1"/>
            </p:cNvSpPr>
            <p:nvPr/>
          </p:nvSpPr>
          <p:spPr bwMode="auto">
            <a:xfrm>
              <a:off x="2411413" y="2416175"/>
              <a:ext cx="495300" cy="495300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 dirty="0">
                <a:latin typeface="Garamond" panose="02020404030301010803" pitchFamily="18" charset="0"/>
              </a:endParaRPr>
            </a:p>
          </p:txBody>
        </p:sp>
        <p:sp>
          <p:nvSpPr>
            <p:cNvPr id="30866" name="Rectangle 1349"/>
            <p:cNvSpPr>
              <a:spLocks noChangeArrowheads="1"/>
            </p:cNvSpPr>
            <p:nvPr/>
          </p:nvSpPr>
          <p:spPr bwMode="auto">
            <a:xfrm>
              <a:off x="2624458" y="2894091"/>
              <a:ext cx="1699696" cy="52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Garamond" panose="02020404030301010803" pitchFamily="18" charset="0"/>
                  <a:ea typeface="PMingLiU" pitchFamily="18" charset="-120"/>
                </a:rPr>
                <a:t>Along track slant obs</a:t>
              </a:r>
            </a:p>
            <a:p>
              <a:r>
                <a:rPr lang="en-US" altLang="ja-JP" sz="1400" dirty="0">
                  <a:latin typeface="Garamond" panose="02020404030301010803" pitchFamily="18" charset="0"/>
                  <a:ea typeface="PMingLiU" pitchFamily="18" charset="-120"/>
                  <a:sym typeface="Symbol" pitchFamily="18" charset="2"/>
                </a:rPr>
                <a:t>45deg</a:t>
              </a:r>
            </a:p>
          </p:txBody>
        </p:sp>
        <p:sp>
          <p:nvSpPr>
            <p:cNvPr id="30867" name="Freeform 1350"/>
            <p:cNvSpPr>
              <a:spLocks/>
            </p:cNvSpPr>
            <p:nvPr/>
          </p:nvSpPr>
          <p:spPr bwMode="auto">
            <a:xfrm>
              <a:off x="2141538" y="2774950"/>
              <a:ext cx="555625" cy="406400"/>
            </a:xfrm>
            <a:custGeom>
              <a:avLst/>
              <a:gdLst>
                <a:gd name="T0" fmla="*/ 0 w 350"/>
                <a:gd name="T1" fmla="*/ 2147483647 h 256"/>
                <a:gd name="T2" fmla="*/ 2147483647 w 350"/>
                <a:gd name="T3" fmla="*/ 2147483647 h 256"/>
                <a:gd name="T4" fmla="*/ 2147483647 w 350"/>
                <a:gd name="T5" fmla="*/ 2147483647 h 256"/>
                <a:gd name="T6" fmla="*/ 2147483647 w 350"/>
                <a:gd name="T7" fmla="*/ 0 h 2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0"/>
                <a:gd name="T13" fmla="*/ 0 h 256"/>
                <a:gd name="T14" fmla="*/ 350 w 350"/>
                <a:gd name="T15" fmla="*/ 256 h 2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0" h="256">
                  <a:moveTo>
                    <a:pt x="0" y="256"/>
                  </a:moveTo>
                  <a:cubicBezTo>
                    <a:pt x="23" y="252"/>
                    <a:pt x="95" y="242"/>
                    <a:pt x="140" y="223"/>
                  </a:cubicBezTo>
                  <a:cubicBezTo>
                    <a:pt x="185" y="204"/>
                    <a:pt x="236" y="180"/>
                    <a:pt x="271" y="143"/>
                  </a:cubicBezTo>
                  <a:cubicBezTo>
                    <a:pt x="306" y="106"/>
                    <a:pt x="334" y="30"/>
                    <a:pt x="350" y="0"/>
                  </a:cubicBezTo>
                </a:path>
              </a:pathLst>
            </a:custGeom>
            <a:noFill/>
            <a:ln w="9525">
              <a:solidFill>
                <a:srgbClr val="0066FF"/>
              </a:solidFill>
              <a:prstDash val="dash"/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 dirty="0">
                <a:latin typeface="Garamond" panose="02020404030301010803" pitchFamily="18" charset="0"/>
              </a:endParaRPr>
            </a:p>
          </p:txBody>
        </p:sp>
        <p:sp>
          <p:nvSpPr>
            <p:cNvPr id="30868" name="Freeform 1351"/>
            <p:cNvSpPr>
              <a:spLocks/>
            </p:cNvSpPr>
            <p:nvPr/>
          </p:nvSpPr>
          <p:spPr bwMode="auto">
            <a:xfrm>
              <a:off x="2084476" y="2804092"/>
              <a:ext cx="47625" cy="495300"/>
            </a:xfrm>
            <a:custGeom>
              <a:avLst/>
              <a:gdLst>
                <a:gd name="T0" fmla="*/ 0 w 1"/>
                <a:gd name="T1" fmla="*/ 0 h 219"/>
                <a:gd name="T2" fmla="*/ 0 w 1"/>
                <a:gd name="T3" fmla="*/ 2147483647 h 219"/>
                <a:gd name="T4" fmla="*/ 0 60000 65536"/>
                <a:gd name="T5" fmla="*/ 0 60000 65536"/>
                <a:gd name="T6" fmla="*/ 0 w 1"/>
                <a:gd name="T7" fmla="*/ 0 h 219"/>
                <a:gd name="T8" fmla="*/ 1 w 1"/>
                <a:gd name="T9" fmla="*/ 219 h 21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19">
                  <a:moveTo>
                    <a:pt x="0" y="0"/>
                  </a:moveTo>
                  <a:lnTo>
                    <a:pt x="0" y="219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 dirty="0">
                <a:latin typeface="Garamond" panose="02020404030301010803" pitchFamily="18" charset="0"/>
              </a:endParaRPr>
            </a:p>
          </p:txBody>
        </p:sp>
        <p:sp>
          <p:nvSpPr>
            <p:cNvPr id="30869" name="Freeform 1352"/>
            <p:cNvSpPr>
              <a:spLocks/>
            </p:cNvSpPr>
            <p:nvPr/>
          </p:nvSpPr>
          <p:spPr bwMode="auto">
            <a:xfrm>
              <a:off x="1100138" y="2792412"/>
              <a:ext cx="950912" cy="388938"/>
            </a:xfrm>
            <a:custGeom>
              <a:avLst/>
              <a:gdLst>
                <a:gd name="T0" fmla="*/ 2147483647 w 609"/>
                <a:gd name="T1" fmla="*/ 2147483647 h 245"/>
                <a:gd name="T2" fmla="*/ 2147483647 w 609"/>
                <a:gd name="T3" fmla="*/ 2147483647 h 245"/>
                <a:gd name="T4" fmla="*/ 2147483647 w 609"/>
                <a:gd name="T5" fmla="*/ 2147483647 h 245"/>
                <a:gd name="T6" fmla="*/ 0 w 609"/>
                <a:gd name="T7" fmla="*/ 0 h 2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9"/>
                <a:gd name="T13" fmla="*/ 0 h 245"/>
                <a:gd name="T14" fmla="*/ 609 w 609"/>
                <a:gd name="T15" fmla="*/ 245 h 2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9" h="245">
                  <a:moveTo>
                    <a:pt x="609" y="245"/>
                  </a:moveTo>
                  <a:cubicBezTo>
                    <a:pt x="572" y="243"/>
                    <a:pt x="459" y="241"/>
                    <a:pt x="384" y="225"/>
                  </a:cubicBezTo>
                  <a:cubicBezTo>
                    <a:pt x="309" y="209"/>
                    <a:pt x="223" y="184"/>
                    <a:pt x="159" y="146"/>
                  </a:cubicBezTo>
                  <a:cubicBezTo>
                    <a:pt x="95" y="108"/>
                    <a:pt x="33" y="30"/>
                    <a:pt x="0" y="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prstDash val="dash"/>
              <a:round/>
              <a:headEnd/>
              <a:tailEnd type="arrow" w="med" len="med"/>
            </a:ln>
          </p:spPr>
          <p:txBody>
            <a:bodyPr/>
            <a:lstStyle/>
            <a:p>
              <a:endParaRPr lang="ja-JP" altLang="en-US" dirty="0">
                <a:latin typeface="Garamond" panose="02020404030301010803" pitchFamily="18" charset="0"/>
              </a:endParaRPr>
            </a:p>
          </p:txBody>
        </p:sp>
        <p:sp>
          <p:nvSpPr>
            <p:cNvPr id="30870" name="Freeform 1353"/>
            <p:cNvSpPr>
              <a:spLocks/>
            </p:cNvSpPr>
            <p:nvPr/>
          </p:nvSpPr>
          <p:spPr bwMode="auto">
            <a:xfrm rot="3067937">
              <a:off x="885629" y="1405124"/>
              <a:ext cx="455613" cy="490537"/>
            </a:xfrm>
            <a:custGeom>
              <a:avLst/>
              <a:gdLst>
                <a:gd name="T0" fmla="*/ 2147483647 w 287"/>
                <a:gd name="T1" fmla="*/ 2147483647 h 309"/>
                <a:gd name="T2" fmla="*/ 2147483647 w 287"/>
                <a:gd name="T3" fmla="*/ 2147483647 h 309"/>
                <a:gd name="T4" fmla="*/ 2147483647 w 287"/>
                <a:gd name="T5" fmla="*/ 2147483647 h 309"/>
                <a:gd name="T6" fmla="*/ 2147483647 w 287"/>
                <a:gd name="T7" fmla="*/ 2147483647 h 309"/>
                <a:gd name="T8" fmla="*/ 2147483647 w 287"/>
                <a:gd name="T9" fmla="*/ 2147483647 h 309"/>
                <a:gd name="T10" fmla="*/ 2147483647 w 287"/>
                <a:gd name="T11" fmla="*/ 2147483647 h 309"/>
                <a:gd name="T12" fmla="*/ 2147483647 w 287"/>
                <a:gd name="T13" fmla="*/ 2147483647 h 309"/>
                <a:gd name="T14" fmla="*/ 2147483647 w 287"/>
                <a:gd name="T15" fmla="*/ 0 h 309"/>
                <a:gd name="T16" fmla="*/ 2147483647 w 287"/>
                <a:gd name="T17" fmla="*/ 2147483647 h 309"/>
                <a:gd name="T18" fmla="*/ 2147483647 w 287"/>
                <a:gd name="T19" fmla="*/ 2147483647 h 309"/>
                <a:gd name="T20" fmla="*/ 2147483647 w 287"/>
                <a:gd name="T21" fmla="*/ 2147483647 h 309"/>
                <a:gd name="T22" fmla="*/ 0 w 287"/>
                <a:gd name="T23" fmla="*/ 2147483647 h 309"/>
                <a:gd name="T24" fmla="*/ 2147483647 w 287"/>
                <a:gd name="T25" fmla="*/ 2147483647 h 3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7"/>
                <a:gd name="T40" fmla="*/ 0 h 309"/>
                <a:gd name="T41" fmla="*/ 287 w 287"/>
                <a:gd name="T42" fmla="*/ 309 h 3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7" h="309">
                  <a:moveTo>
                    <a:pt x="9" y="309"/>
                  </a:moveTo>
                  <a:lnTo>
                    <a:pt x="110" y="301"/>
                  </a:lnTo>
                  <a:lnTo>
                    <a:pt x="73" y="273"/>
                  </a:lnTo>
                  <a:lnTo>
                    <a:pt x="173" y="151"/>
                  </a:lnTo>
                  <a:lnTo>
                    <a:pt x="237" y="151"/>
                  </a:lnTo>
                  <a:lnTo>
                    <a:pt x="287" y="91"/>
                  </a:lnTo>
                  <a:lnTo>
                    <a:pt x="205" y="78"/>
                  </a:lnTo>
                  <a:lnTo>
                    <a:pt x="178" y="0"/>
                  </a:lnTo>
                  <a:lnTo>
                    <a:pt x="127" y="59"/>
                  </a:lnTo>
                  <a:lnTo>
                    <a:pt x="138" y="123"/>
                  </a:lnTo>
                  <a:lnTo>
                    <a:pt x="37" y="241"/>
                  </a:lnTo>
                  <a:lnTo>
                    <a:pt x="0" y="211"/>
                  </a:lnTo>
                  <a:lnTo>
                    <a:pt x="9" y="309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latin typeface="Garamond" panose="02020404030301010803" pitchFamily="18" charset="0"/>
              </a:endParaRPr>
            </a:p>
          </p:txBody>
        </p:sp>
        <p:sp>
          <p:nvSpPr>
            <p:cNvPr id="30871" name="Rectangle 1354"/>
            <p:cNvSpPr>
              <a:spLocks noChangeArrowheads="1"/>
            </p:cNvSpPr>
            <p:nvPr/>
          </p:nvSpPr>
          <p:spPr bwMode="auto">
            <a:xfrm>
              <a:off x="599527" y="1309350"/>
              <a:ext cx="1205283" cy="215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 dirty="0">
                  <a:solidFill>
                    <a:srgbClr val="000000"/>
                  </a:solidFill>
                  <a:latin typeface="Garamond" panose="02020404030301010803" pitchFamily="18" charset="0"/>
                  <a:ea typeface="ＭＳ ゴシック" pitchFamily="49" charset="-128"/>
                </a:rPr>
                <a:t>Satellite direction</a:t>
              </a:r>
              <a:endParaRPr lang="en-US" altLang="ja-JP" sz="1400" dirty="0">
                <a:latin typeface="Garamond" panose="02020404030301010803" pitchFamily="18" charset="0"/>
              </a:endParaRPr>
            </a:p>
          </p:txBody>
        </p:sp>
      </p:grpSp>
      <p:sp>
        <p:nvSpPr>
          <p:cNvPr id="30830" name="Rectangle 1356"/>
          <p:cNvSpPr>
            <a:spLocks noChangeArrowheads="1"/>
          </p:cNvSpPr>
          <p:nvPr/>
        </p:nvSpPr>
        <p:spPr bwMode="auto">
          <a:xfrm>
            <a:off x="2872587" y="1771685"/>
            <a:ext cx="12493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dirty="0">
                <a:solidFill>
                  <a:srgbClr val="000000"/>
                </a:solidFill>
                <a:latin typeface="Garamond" panose="02020404030301010803" pitchFamily="18" charset="0"/>
                <a:ea typeface="ＭＳ ゴシック" pitchFamily="49" charset="-128"/>
              </a:rPr>
              <a:t>Polarization filter</a:t>
            </a:r>
          </a:p>
          <a:p>
            <a:r>
              <a:rPr lang="en-US" altLang="ja-JP" sz="1400" dirty="0">
                <a:solidFill>
                  <a:srgbClr val="000000"/>
                </a:solidFill>
                <a:latin typeface="Garamond" panose="02020404030301010803" pitchFamily="18" charset="0"/>
                <a:ea typeface="ＭＳ ゴシック" pitchFamily="49" charset="-128"/>
              </a:rPr>
              <a:t>0</a:t>
            </a:r>
            <a:r>
              <a:rPr lang="en-US" altLang="ja-JP" sz="1400" dirty="0">
                <a:solidFill>
                  <a:srgbClr val="000000"/>
                </a:solidFill>
                <a:latin typeface="Garamond" panose="02020404030301010803" pitchFamily="18" charset="0"/>
                <a:ea typeface="ＭＳ ゴシック" pitchFamily="49" charset="-128"/>
                <a:sym typeface="Symbol" pitchFamily="18" charset="2"/>
              </a:rPr>
              <a:t></a:t>
            </a:r>
            <a:r>
              <a:rPr lang="en-US" altLang="ja-JP" sz="1400" dirty="0">
                <a:solidFill>
                  <a:srgbClr val="000000"/>
                </a:solidFill>
                <a:latin typeface="Garamond" panose="02020404030301010803" pitchFamily="18" charset="0"/>
                <a:ea typeface="ＭＳ ゴシック" pitchFamily="49" charset="-128"/>
              </a:rPr>
              <a:t>/60</a:t>
            </a:r>
            <a:r>
              <a:rPr lang="en-US" altLang="ja-JP" sz="1400" dirty="0">
                <a:solidFill>
                  <a:srgbClr val="000000"/>
                </a:solidFill>
                <a:latin typeface="Garamond" panose="02020404030301010803" pitchFamily="18" charset="0"/>
                <a:ea typeface="ＭＳ ゴシック" pitchFamily="49" charset="-128"/>
                <a:sym typeface="Symbol" pitchFamily="18" charset="2"/>
              </a:rPr>
              <a:t></a:t>
            </a:r>
            <a:r>
              <a:rPr lang="en-US" altLang="ja-JP" sz="1400" dirty="0">
                <a:solidFill>
                  <a:srgbClr val="000000"/>
                </a:solidFill>
                <a:latin typeface="Garamond" panose="02020404030301010803" pitchFamily="18" charset="0"/>
                <a:ea typeface="ＭＳ ゴシック" pitchFamily="49" charset="-128"/>
              </a:rPr>
              <a:t>/120</a:t>
            </a:r>
            <a:r>
              <a:rPr lang="en-US" altLang="ja-JP" sz="1400" dirty="0">
                <a:solidFill>
                  <a:srgbClr val="000000"/>
                </a:solidFill>
                <a:latin typeface="Garamond" panose="02020404030301010803" pitchFamily="18" charset="0"/>
                <a:ea typeface="ＭＳ ゴシック" pitchFamily="49" charset="-128"/>
                <a:sym typeface="Symbol" pitchFamily="18" charset="2"/>
              </a:rPr>
              <a:t></a:t>
            </a:r>
          </a:p>
        </p:txBody>
      </p:sp>
      <p:sp>
        <p:nvSpPr>
          <p:cNvPr id="30856" name="Rectangle 1382"/>
          <p:cNvSpPr>
            <a:spLocks noChangeArrowheads="1"/>
          </p:cNvSpPr>
          <p:nvPr/>
        </p:nvSpPr>
        <p:spPr bwMode="auto">
          <a:xfrm>
            <a:off x="1241629" y="2712660"/>
            <a:ext cx="444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200" b="1" dirty="0">
                <a:solidFill>
                  <a:srgbClr val="FF3300"/>
                </a:solidFill>
                <a:latin typeface="Garamond" panose="02020404030301010803" pitchFamily="18" charset="0"/>
                <a:ea typeface="ＭＳ ゴシック" pitchFamily="49" charset="-128"/>
              </a:rPr>
              <a:t>670nm</a:t>
            </a:r>
            <a:endParaRPr lang="en-US" altLang="ja-JP" sz="1200" dirty="0">
              <a:solidFill>
                <a:srgbClr val="FF3300"/>
              </a:solidFill>
              <a:latin typeface="Garamond" panose="02020404030301010803" pitchFamily="18" charset="0"/>
            </a:endParaRPr>
          </a:p>
        </p:txBody>
      </p:sp>
      <p:sp>
        <p:nvSpPr>
          <p:cNvPr id="30857" name="Rectangle 1383"/>
          <p:cNvSpPr>
            <a:spLocks noChangeArrowheads="1"/>
          </p:cNvSpPr>
          <p:nvPr/>
        </p:nvSpPr>
        <p:spPr bwMode="auto">
          <a:xfrm>
            <a:off x="2141729" y="2491765"/>
            <a:ext cx="4445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200" b="1" dirty="0">
                <a:solidFill>
                  <a:srgbClr val="996633"/>
                </a:solidFill>
                <a:latin typeface="Garamond" panose="02020404030301010803" pitchFamily="18" charset="0"/>
                <a:ea typeface="ＭＳ ゴシック" pitchFamily="49" charset="-128"/>
              </a:rPr>
              <a:t>865nm</a:t>
            </a:r>
            <a:endParaRPr lang="en-US" altLang="ja-JP" sz="1200" dirty="0">
              <a:solidFill>
                <a:srgbClr val="996633"/>
              </a:solidFill>
              <a:latin typeface="Garamond" panose="02020404030301010803" pitchFamily="18" charset="0"/>
            </a:endParaRPr>
          </a:p>
        </p:txBody>
      </p:sp>
      <p:sp>
        <p:nvSpPr>
          <p:cNvPr id="30859" name="Line 1385"/>
          <p:cNvSpPr>
            <a:spLocks noChangeShapeType="1"/>
          </p:cNvSpPr>
          <p:nvPr/>
        </p:nvSpPr>
        <p:spPr bwMode="auto">
          <a:xfrm flipH="1">
            <a:off x="2152507" y="1996710"/>
            <a:ext cx="720080" cy="4500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30860" name="Freeform 1386"/>
          <p:cNvSpPr>
            <a:spLocks/>
          </p:cNvSpPr>
          <p:nvPr/>
        </p:nvSpPr>
        <p:spPr bwMode="auto">
          <a:xfrm>
            <a:off x="1522259" y="3170642"/>
            <a:ext cx="664476" cy="176218"/>
          </a:xfrm>
          <a:custGeom>
            <a:avLst/>
            <a:gdLst>
              <a:gd name="T0" fmla="*/ 0 w 397"/>
              <a:gd name="T1" fmla="*/ 0 h 161"/>
              <a:gd name="T2" fmla="*/ 99 w 397"/>
              <a:gd name="T3" fmla="*/ 4 h 161"/>
              <a:gd name="T4" fmla="*/ 245 w 397"/>
              <a:gd name="T5" fmla="*/ 4 h 161"/>
              <a:gd name="T6" fmla="*/ 397 w 397"/>
              <a:gd name="T7" fmla="*/ 4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397"/>
              <a:gd name="T13" fmla="*/ 0 h 161"/>
              <a:gd name="T14" fmla="*/ 397 w 397"/>
              <a:gd name="T15" fmla="*/ 161 h 161"/>
              <a:gd name="connsiteX0" fmla="*/ 0 w 9843"/>
              <a:gd name="connsiteY0" fmla="*/ 0 h 12174"/>
              <a:gd name="connsiteX1" fmla="*/ 2494 w 9843"/>
              <a:gd name="connsiteY1" fmla="*/ 7391 h 12174"/>
              <a:gd name="connsiteX2" fmla="*/ 6171 w 9843"/>
              <a:gd name="connsiteY2" fmla="*/ 9876 h 12174"/>
              <a:gd name="connsiteX3" fmla="*/ 9843 w 9843"/>
              <a:gd name="connsiteY3" fmla="*/ 12137 h 12174"/>
              <a:gd name="connsiteX0" fmla="*/ 0 w 10000"/>
              <a:gd name="connsiteY0" fmla="*/ 0 h 10164"/>
              <a:gd name="connsiteX1" fmla="*/ 2534 w 10000"/>
              <a:gd name="connsiteY1" fmla="*/ 6071 h 10164"/>
              <a:gd name="connsiteX2" fmla="*/ 6109 w 10000"/>
              <a:gd name="connsiteY2" fmla="*/ 10053 h 10164"/>
              <a:gd name="connsiteX3" fmla="*/ 10000 w 10000"/>
              <a:gd name="connsiteY3" fmla="*/ 9970 h 10164"/>
              <a:gd name="connsiteX0" fmla="*/ 0 w 10000"/>
              <a:gd name="connsiteY0" fmla="*/ 0 h 10721"/>
              <a:gd name="connsiteX1" fmla="*/ 2534 w 10000"/>
              <a:gd name="connsiteY1" fmla="*/ 6071 h 10721"/>
              <a:gd name="connsiteX2" fmla="*/ 6109 w 10000"/>
              <a:gd name="connsiteY2" fmla="*/ 10053 h 10721"/>
              <a:gd name="connsiteX3" fmla="*/ 10000 w 10000"/>
              <a:gd name="connsiteY3" fmla="*/ 9970 h 1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721">
                <a:moveTo>
                  <a:pt x="0" y="0"/>
                </a:moveTo>
                <a:cubicBezTo>
                  <a:pt x="409" y="1020"/>
                  <a:pt x="1516" y="4396"/>
                  <a:pt x="2534" y="6071"/>
                </a:cubicBezTo>
                <a:cubicBezTo>
                  <a:pt x="3552" y="7746"/>
                  <a:pt x="4830" y="9952"/>
                  <a:pt x="6109" y="10053"/>
                </a:cubicBezTo>
                <a:cubicBezTo>
                  <a:pt x="7390" y="11449"/>
                  <a:pt x="9181" y="10275"/>
                  <a:pt x="10000" y="997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390" name="円弧 1389"/>
          <p:cNvSpPr/>
          <p:nvPr/>
        </p:nvSpPr>
        <p:spPr>
          <a:xfrm>
            <a:off x="476545" y="6447665"/>
            <a:ext cx="5689600" cy="266700"/>
          </a:xfrm>
          <a:prstGeom prst="arc">
            <a:avLst>
              <a:gd name="adj1" fmla="val 10806717"/>
              <a:gd name="adj2" fmla="val 21590853"/>
            </a:avLst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395" name="正方形/長方形 1394"/>
          <p:cNvSpPr/>
          <p:nvPr/>
        </p:nvSpPr>
        <p:spPr>
          <a:xfrm rot="5400000">
            <a:off x="4889002" y="6380196"/>
            <a:ext cx="177800" cy="4603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396" name="正方形/長方形 1395"/>
          <p:cNvSpPr/>
          <p:nvPr/>
        </p:nvSpPr>
        <p:spPr>
          <a:xfrm rot="5400000">
            <a:off x="4134939" y="6380196"/>
            <a:ext cx="177800" cy="4603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grpSp>
        <p:nvGrpSpPr>
          <p:cNvPr id="4" name="グループ化 107"/>
          <p:cNvGrpSpPr>
            <a:grpSpLocks/>
          </p:cNvGrpSpPr>
          <p:nvPr/>
        </p:nvGrpSpPr>
        <p:grpSpPr bwMode="auto">
          <a:xfrm>
            <a:off x="3365795" y="6327015"/>
            <a:ext cx="106363" cy="171450"/>
            <a:chOff x="5898672" y="3154824"/>
            <a:chExt cx="147248" cy="539023"/>
          </a:xfrm>
        </p:grpSpPr>
        <p:sp>
          <p:nvSpPr>
            <p:cNvPr id="30826" name="Freeform 72"/>
            <p:cNvSpPr>
              <a:spLocks/>
            </p:cNvSpPr>
            <p:nvPr/>
          </p:nvSpPr>
          <p:spPr bwMode="auto">
            <a:xfrm>
              <a:off x="5898672" y="3182321"/>
              <a:ext cx="95783" cy="498218"/>
            </a:xfrm>
            <a:custGeom>
              <a:avLst/>
              <a:gdLst>
                <a:gd name="T0" fmla="*/ 2147483647 w 50467"/>
                <a:gd name="T1" fmla="*/ 2147483647 h 13196"/>
                <a:gd name="T2" fmla="*/ 2147483647 w 50467"/>
                <a:gd name="T3" fmla="*/ 2147483647 h 13196"/>
                <a:gd name="T4" fmla="*/ 2147483647 w 50467"/>
                <a:gd name="T5" fmla="*/ 2147483647 h 13196"/>
                <a:gd name="T6" fmla="*/ 2147483647 w 50467"/>
                <a:gd name="T7" fmla="*/ 2147483647 h 131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67"/>
                <a:gd name="T13" fmla="*/ 0 h 13196"/>
                <a:gd name="T14" fmla="*/ 50467 w 50467"/>
                <a:gd name="T15" fmla="*/ 13196 h 131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67" h="13196">
                  <a:moveTo>
                    <a:pt x="46950" y="12802"/>
                  </a:moveTo>
                  <a:cubicBezTo>
                    <a:pt x="46950" y="11330"/>
                    <a:pt x="43067" y="9727"/>
                    <a:pt x="35834" y="6994"/>
                  </a:cubicBezTo>
                  <a:cubicBezTo>
                    <a:pt x="26750" y="4541"/>
                    <a:pt x="0" y="0"/>
                    <a:pt x="1708" y="886"/>
                  </a:cubicBezTo>
                  <a:cubicBezTo>
                    <a:pt x="3416" y="1773"/>
                    <a:pt x="50467" y="13196"/>
                    <a:pt x="46080" y="12313"/>
                  </a:cubicBezTo>
                </a:path>
              </a:pathLst>
            </a:custGeom>
            <a:solidFill>
              <a:srgbClr val="009900">
                <a:alpha val="79999"/>
              </a:srgbClr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latin typeface="Garamond" panose="02020404030301010803" pitchFamily="18" charset="0"/>
              </a:endParaRPr>
            </a:p>
          </p:txBody>
        </p:sp>
        <p:sp>
          <p:nvSpPr>
            <p:cNvPr id="30827" name="Freeform 75"/>
            <p:cNvSpPr>
              <a:spLocks/>
            </p:cNvSpPr>
            <p:nvPr/>
          </p:nvSpPr>
          <p:spPr bwMode="auto">
            <a:xfrm>
              <a:off x="5981046" y="3154824"/>
              <a:ext cx="49990" cy="522190"/>
            </a:xfrm>
            <a:custGeom>
              <a:avLst/>
              <a:gdLst>
                <a:gd name="T0" fmla="*/ 0 w 39"/>
                <a:gd name="T1" fmla="*/ 2147483647 h 94"/>
                <a:gd name="T2" fmla="*/ 2147483647 w 39"/>
                <a:gd name="T3" fmla="*/ 2147483647 h 94"/>
                <a:gd name="T4" fmla="*/ 2147483647 w 39"/>
                <a:gd name="T5" fmla="*/ 2147483647 h 94"/>
                <a:gd name="T6" fmla="*/ 2147483647 w 39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94"/>
                <a:gd name="T14" fmla="*/ 39 w 39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94">
                  <a:moveTo>
                    <a:pt x="0" y="94"/>
                  </a:moveTo>
                  <a:cubicBezTo>
                    <a:pt x="1" y="87"/>
                    <a:pt x="3" y="67"/>
                    <a:pt x="6" y="54"/>
                  </a:cubicBezTo>
                  <a:cubicBezTo>
                    <a:pt x="9" y="41"/>
                    <a:pt x="15" y="27"/>
                    <a:pt x="21" y="18"/>
                  </a:cubicBezTo>
                  <a:cubicBezTo>
                    <a:pt x="27" y="9"/>
                    <a:pt x="35" y="4"/>
                    <a:pt x="39" y="0"/>
                  </a:cubicBezTo>
                </a:path>
              </a:pathLst>
            </a:custGeom>
            <a:noFill/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latin typeface="Garamond" panose="02020404030301010803" pitchFamily="18" charset="0"/>
              </a:endParaRPr>
            </a:p>
          </p:txBody>
        </p:sp>
        <p:sp>
          <p:nvSpPr>
            <p:cNvPr id="30828" name="Freeform 72"/>
            <p:cNvSpPr>
              <a:spLocks/>
            </p:cNvSpPr>
            <p:nvPr/>
          </p:nvSpPr>
          <p:spPr bwMode="auto">
            <a:xfrm rot="330972" flipH="1">
              <a:off x="5988663" y="3225657"/>
              <a:ext cx="57257" cy="458175"/>
            </a:xfrm>
            <a:custGeom>
              <a:avLst/>
              <a:gdLst>
                <a:gd name="T0" fmla="*/ 80552808 w 50467"/>
                <a:gd name="T1" fmla="*/ 2147483647 h 13196"/>
                <a:gd name="T2" fmla="*/ 61480741 w 50467"/>
                <a:gd name="T3" fmla="*/ 2147483647 h 13196"/>
                <a:gd name="T4" fmla="*/ 2931054 w 50467"/>
                <a:gd name="T5" fmla="*/ 2147483647 h 13196"/>
                <a:gd name="T6" fmla="*/ 79058769 w 50467"/>
                <a:gd name="T7" fmla="*/ 2147483647 h 131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67"/>
                <a:gd name="T13" fmla="*/ 0 h 13196"/>
                <a:gd name="T14" fmla="*/ 50467 w 50467"/>
                <a:gd name="T15" fmla="*/ 13196 h 131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67" h="13196">
                  <a:moveTo>
                    <a:pt x="46950" y="12802"/>
                  </a:moveTo>
                  <a:cubicBezTo>
                    <a:pt x="46950" y="11330"/>
                    <a:pt x="43067" y="9727"/>
                    <a:pt x="35834" y="6994"/>
                  </a:cubicBezTo>
                  <a:cubicBezTo>
                    <a:pt x="26750" y="4541"/>
                    <a:pt x="0" y="0"/>
                    <a:pt x="1708" y="886"/>
                  </a:cubicBezTo>
                  <a:cubicBezTo>
                    <a:pt x="3416" y="1773"/>
                    <a:pt x="50467" y="13196"/>
                    <a:pt x="46080" y="12313"/>
                  </a:cubicBezTo>
                </a:path>
              </a:pathLst>
            </a:custGeom>
            <a:solidFill>
              <a:srgbClr val="009900">
                <a:alpha val="79999"/>
              </a:srgbClr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latin typeface="Garamond" panose="02020404030301010803" pitchFamily="18" charset="0"/>
              </a:endParaRPr>
            </a:p>
          </p:txBody>
        </p:sp>
        <p:sp>
          <p:nvSpPr>
            <p:cNvPr id="30829" name="Freeform 72"/>
            <p:cNvSpPr>
              <a:spLocks/>
            </p:cNvSpPr>
            <p:nvPr/>
          </p:nvSpPr>
          <p:spPr bwMode="auto">
            <a:xfrm rot="330972">
              <a:off x="5952860" y="3235672"/>
              <a:ext cx="45719" cy="458175"/>
            </a:xfrm>
            <a:custGeom>
              <a:avLst/>
              <a:gdLst>
                <a:gd name="T0" fmla="*/ 139 w 50467"/>
                <a:gd name="T1" fmla="*/ 2147483647 h 13196"/>
                <a:gd name="T2" fmla="*/ 105 w 50467"/>
                <a:gd name="T3" fmla="*/ 2147483647 h 13196"/>
                <a:gd name="T4" fmla="*/ 5 w 50467"/>
                <a:gd name="T5" fmla="*/ 2147483647 h 13196"/>
                <a:gd name="T6" fmla="*/ 136 w 50467"/>
                <a:gd name="T7" fmla="*/ 2147483647 h 131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67"/>
                <a:gd name="T13" fmla="*/ 0 h 13196"/>
                <a:gd name="T14" fmla="*/ 50467 w 50467"/>
                <a:gd name="T15" fmla="*/ 13196 h 131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67" h="13196">
                  <a:moveTo>
                    <a:pt x="46950" y="12802"/>
                  </a:moveTo>
                  <a:cubicBezTo>
                    <a:pt x="46950" y="11330"/>
                    <a:pt x="43067" y="9727"/>
                    <a:pt x="35834" y="6994"/>
                  </a:cubicBezTo>
                  <a:cubicBezTo>
                    <a:pt x="26750" y="4541"/>
                    <a:pt x="0" y="0"/>
                    <a:pt x="1708" y="886"/>
                  </a:cubicBezTo>
                  <a:cubicBezTo>
                    <a:pt x="3416" y="1773"/>
                    <a:pt x="50467" y="13196"/>
                    <a:pt x="46080" y="12313"/>
                  </a:cubicBezTo>
                </a:path>
              </a:pathLst>
            </a:custGeom>
            <a:solidFill>
              <a:srgbClr val="009900">
                <a:alpha val="79999"/>
              </a:srgbClr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5" name="グループ化 1413"/>
          <p:cNvGrpSpPr>
            <a:grpSpLocks/>
          </p:cNvGrpSpPr>
          <p:nvPr/>
        </p:nvGrpSpPr>
        <p:grpSpPr bwMode="auto">
          <a:xfrm>
            <a:off x="3276895" y="6225415"/>
            <a:ext cx="133350" cy="266700"/>
            <a:chOff x="6527800" y="5518150"/>
            <a:chExt cx="226421" cy="530452"/>
          </a:xfrm>
        </p:grpSpPr>
        <p:sp>
          <p:nvSpPr>
            <p:cNvPr id="30815" name="Freeform 72"/>
            <p:cNvSpPr>
              <a:spLocks/>
            </p:cNvSpPr>
            <p:nvPr/>
          </p:nvSpPr>
          <p:spPr bwMode="auto">
            <a:xfrm>
              <a:off x="6527800" y="5712325"/>
              <a:ext cx="61851" cy="336277"/>
            </a:xfrm>
            <a:custGeom>
              <a:avLst/>
              <a:gdLst>
                <a:gd name="T0" fmla="*/ 2147483647 w 50467"/>
                <a:gd name="T1" fmla="*/ 2147483647 h 13196"/>
                <a:gd name="T2" fmla="*/ 2147483647 w 50467"/>
                <a:gd name="T3" fmla="*/ 2147483647 h 13196"/>
                <a:gd name="T4" fmla="*/ 287576316 w 50467"/>
                <a:gd name="T5" fmla="*/ 2147483647 h 13196"/>
                <a:gd name="T6" fmla="*/ 2147483647 w 50467"/>
                <a:gd name="T7" fmla="*/ 2147483647 h 131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67"/>
                <a:gd name="T13" fmla="*/ 0 h 13196"/>
                <a:gd name="T14" fmla="*/ 50467 w 50467"/>
                <a:gd name="T15" fmla="*/ 13196 h 131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67" h="13196">
                  <a:moveTo>
                    <a:pt x="46950" y="12802"/>
                  </a:moveTo>
                  <a:cubicBezTo>
                    <a:pt x="46950" y="11330"/>
                    <a:pt x="43067" y="9727"/>
                    <a:pt x="35834" y="6994"/>
                  </a:cubicBezTo>
                  <a:cubicBezTo>
                    <a:pt x="26750" y="4541"/>
                    <a:pt x="0" y="0"/>
                    <a:pt x="1708" y="886"/>
                  </a:cubicBezTo>
                  <a:cubicBezTo>
                    <a:pt x="3416" y="1773"/>
                    <a:pt x="50467" y="13196"/>
                    <a:pt x="46080" y="12313"/>
                  </a:cubicBezTo>
                </a:path>
              </a:pathLst>
            </a:custGeom>
            <a:solidFill>
              <a:srgbClr val="92D050">
                <a:alpha val="79999"/>
              </a:srgbClr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latin typeface="Garamond" panose="02020404030301010803" pitchFamily="18" charset="0"/>
              </a:endParaRPr>
            </a:p>
          </p:txBody>
        </p:sp>
        <p:sp>
          <p:nvSpPr>
            <p:cNvPr id="30816" name="Freeform 74"/>
            <p:cNvSpPr>
              <a:spLocks/>
            </p:cNvSpPr>
            <p:nvPr/>
          </p:nvSpPr>
          <p:spPr bwMode="auto">
            <a:xfrm>
              <a:off x="6609979" y="5554977"/>
              <a:ext cx="45673" cy="116845"/>
            </a:xfrm>
            <a:custGeom>
              <a:avLst/>
              <a:gdLst>
                <a:gd name="T0" fmla="*/ 0 w 22"/>
                <a:gd name="T1" fmla="*/ 2147483647 h 94"/>
                <a:gd name="T2" fmla="*/ 2147483647 w 22"/>
                <a:gd name="T3" fmla="*/ 2147483647 h 94"/>
                <a:gd name="T4" fmla="*/ 2147483647 w 22"/>
                <a:gd name="T5" fmla="*/ 0 h 94"/>
                <a:gd name="T6" fmla="*/ 0 60000 65536"/>
                <a:gd name="T7" fmla="*/ 0 60000 65536"/>
                <a:gd name="T8" fmla="*/ 0 60000 65536"/>
                <a:gd name="T9" fmla="*/ 0 w 22"/>
                <a:gd name="T10" fmla="*/ 0 h 94"/>
                <a:gd name="T11" fmla="*/ 22 w 22"/>
                <a:gd name="T12" fmla="*/ 94 h 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94">
                  <a:moveTo>
                    <a:pt x="0" y="94"/>
                  </a:moveTo>
                  <a:cubicBezTo>
                    <a:pt x="1" y="85"/>
                    <a:pt x="3" y="55"/>
                    <a:pt x="7" y="39"/>
                  </a:cubicBezTo>
                  <a:cubicBezTo>
                    <a:pt x="11" y="23"/>
                    <a:pt x="19" y="8"/>
                    <a:pt x="22" y="0"/>
                  </a:cubicBezTo>
                </a:path>
              </a:pathLst>
            </a:custGeom>
            <a:solidFill>
              <a:srgbClr val="CCCC00">
                <a:alpha val="79999"/>
              </a:srgbClr>
            </a:solidFill>
            <a:ln w="9525">
              <a:solidFill>
                <a:srgbClr val="CCCC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latin typeface="Garamond" panose="02020404030301010803" pitchFamily="18" charset="0"/>
              </a:endParaRPr>
            </a:p>
          </p:txBody>
        </p:sp>
        <p:sp>
          <p:nvSpPr>
            <p:cNvPr id="30817" name="Freeform 75"/>
            <p:cNvSpPr>
              <a:spLocks/>
            </p:cNvSpPr>
            <p:nvPr/>
          </p:nvSpPr>
          <p:spPr bwMode="auto">
            <a:xfrm>
              <a:off x="6585258" y="5545760"/>
              <a:ext cx="47214" cy="499320"/>
            </a:xfrm>
            <a:custGeom>
              <a:avLst/>
              <a:gdLst>
                <a:gd name="T0" fmla="*/ 0 w 39"/>
                <a:gd name="T1" fmla="*/ 2147483647 h 94"/>
                <a:gd name="T2" fmla="*/ 2147483647 w 39"/>
                <a:gd name="T3" fmla="*/ 2147483647 h 94"/>
                <a:gd name="T4" fmla="*/ 2147483647 w 39"/>
                <a:gd name="T5" fmla="*/ 2147483647 h 94"/>
                <a:gd name="T6" fmla="*/ 2147483647 w 39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94"/>
                <a:gd name="T14" fmla="*/ 39 w 39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94">
                  <a:moveTo>
                    <a:pt x="0" y="94"/>
                  </a:moveTo>
                  <a:cubicBezTo>
                    <a:pt x="1" y="87"/>
                    <a:pt x="3" y="67"/>
                    <a:pt x="6" y="54"/>
                  </a:cubicBezTo>
                  <a:cubicBezTo>
                    <a:pt x="9" y="41"/>
                    <a:pt x="15" y="27"/>
                    <a:pt x="21" y="18"/>
                  </a:cubicBezTo>
                  <a:cubicBezTo>
                    <a:pt x="27" y="9"/>
                    <a:pt x="35" y="4"/>
                    <a:pt x="39" y="0"/>
                  </a:cubicBezTo>
                </a:path>
              </a:pathLst>
            </a:custGeom>
            <a:solidFill>
              <a:srgbClr val="CCCC00">
                <a:alpha val="79999"/>
              </a:srgbClr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latin typeface="Garamond" panose="02020404030301010803" pitchFamily="18" charset="0"/>
              </a:endParaRPr>
            </a:p>
          </p:txBody>
        </p:sp>
        <p:sp>
          <p:nvSpPr>
            <p:cNvPr id="30818" name="Freeform 72"/>
            <p:cNvSpPr>
              <a:spLocks/>
            </p:cNvSpPr>
            <p:nvPr/>
          </p:nvSpPr>
          <p:spPr bwMode="auto">
            <a:xfrm rot="330972" flipH="1">
              <a:off x="6595794" y="5594361"/>
              <a:ext cx="60638" cy="396752"/>
            </a:xfrm>
            <a:custGeom>
              <a:avLst/>
              <a:gdLst>
                <a:gd name="T0" fmla="*/ 2147483647 w 50467"/>
                <a:gd name="T1" fmla="*/ 2147483647 h 13196"/>
                <a:gd name="T2" fmla="*/ 1875910266 w 50467"/>
                <a:gd name="T3" fmla="*/ 2147483647 h 13196"/>
                <a:gd name="T4" fmla="*/ 89372187 w 50467"/>
                <a:gd name="T5" fmla="*/ 2147483647 h 13196"/>
                <a:gd name="T6" fmla="*/ 2147483647 w 50467"/>
                <a:gd name="T7" fmla="*/ 2147483647 h 131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67"/>
                <a:gd name="T13" fmla="*/ 0 h 13196"/>
                <a:gd name="T14" fmla="*/ 50467 w 50467"/>
                <a:gd name="T15" fmla="*/ 13196 h 131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67" h="13196">
                  <a:moveTo>
                    <a:pt x="46950" y="12802"/>
                  </a:moveTo>
                  <a:cubicBezTo>
                    <a:pt x="46950" y="11330"/>
                    <a:pt x="43067" y="9727"/>
                    <a:pt x="35834" y="6994"/>
                  </a:cubicBezTo>
                  <a:cubicBezTo>
                    <a:pt x="26750" y="4541"/>
                    <a:pt x="0" y="0"/>
                    <a:pt x="1708" y="886"/>
                  </a:cubicBezTo>
                  <a:cubicBezTo>
                    <a:pt x="3416" y="1773"/>
                    <a:pt x="50467" y="13196"/>
                    <a:pt x="46080" y="12313"/>
                  </a:cubicBezTo>
                </a:path>
              </a:pathLst>
            </a:custGeom>
            <a:solidFill>
              <a:srgbClr val="92D050">
                <a:alpha val="79999"/>
              </a:srgbClr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latin typeface="Garamond" panose="02020404030301010803" pitchFamily="18" charset="0"/>
              </a:endParaRPr>
            </a:p>
          </p:txBody>
        </p:sp>
        <p:sp>
          <p:nvSpPr>
            <p:cNvPr id="30819" name="Freeform 72"/>
            <p:cNvSpPr>
              <a:spLocks/>
            </p:cNvSpPr>
            <p:nvPr/>
          </p:nvSpPr>
          <p:spPr bwMode="auto">
            <a:xfrm rot="330972">
              <a:off x="6549844" y="5604844"/>
              <a:ext cx="59652" cy="410141"/>
            </a:xfrm>
            <a:custGeom>
              <a:avLst/>
              <a:gdLst>
                <a:gd name="T0" fmla="*/ 934269247 w 50467"/>
                <a:gd name="T1" fmla="*/ 2147483647 h 13196"/>
                <a:gd name="T2" fmla="*/ 713067884 w 50467"/>
                <a:gd name="T3" fmla="*/ 2147483647 h 13196"/>
                <a:gd name="T4" fmla="*/ 33974862 w 50467"/>
                <a:gd name="T5" fmla="*/ 2147483647 h 13196"/>
                <a:gd name="T6" fmla="*/ 916953121 w 50467"/>
                <a:gd name="T7" fmla="*/ 2147483647 h 131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67"/>
                <a:gd name="T13" fmla="*/ 0 h 13196"/>
                <a:gd name="T14" fmla="*/ 50467 w 50467"/>
                <a:gd name="T15" fmla="*/ 13196 h 131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67" h="13196">
                  <a:moveTo>
                    <a:pt x="46950" y="12802"/>
                  </a:moveTo>
                  <a:cubicBezTo>
                    <a:pt x="46950" y="11330"/>
                    <a:pt x="43067" y="9727"/>
                    <a:pt x="35834" y="6994"/>
                  </a:cubicBezTo>
                  <a:cubicBezTo>
                    <a:pt x="26750" y="4541"/>
                    <a:pt x="0" y="0"/>
                    <a:pt x="1708" y="886"/>
                  </a:cubicBezTo>
                  <a:cubicBezTo>
                    <a:pt x="3416" y="1773"/>
                    <a:pt x="50467" y="13196"/>
                    <a:pt x="46080" y="12313"/>
                  </a:cubicBezTo>
                </a:path>
              </a:pathLst>
            </a:custGeom>
            <a:solidFill>
              <a:srgbClr val="92D050">
                <a:alpha val="79999"/>
              </a:srgbClr>
            </a:solidFill>
            <a:ln w="9525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latin typeface="Garamond" panose="02020404030301010803" pitchFamily="18" charset="0"/>
              </a:endParaRPr>
            </a:p>
          </p:txBody>
        </p:sp>
        <p:sp>
          <p:nvSpPr>
            <p:cNvPr id="30820" name="円/楕円 99"/>
            <p:cNvSpPr>
              <a:spLocks noChangeArrowheads="1"/>
            </p:cNvSpPr>
            <p:nvPr/>
          </p:nvSpPr>
          <p:spPr bwMode="auto">
            <a:xfrm rot="19830029" flipV="1">
              <a:off x="6624198" y="5570500"/>
              <a:ext cx="53899" cy="45686"/>
            </a:xfrm>
            <a:prstGeom prst="ellipse">
              <a:avLst/>
            </a:prstGeom>
            <a:solidFill>
              <a:srgbClr val="CCCC00">
                <a:alpha val="79999"/>
              </a:srgbClr>
            </a:solidFill>
            <a:ln w="3175">
              <a:solidFill>
                <a:srgbClr val="CCCC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latin typeface="Garamond" panose="02020404030301010803" pitchFamily="18" charset="0"/>
              </a:endParaRPr>
            </a:p>
          </p:txBody>
        </p:sp>
        <p:sp>
          <p:nvSpPr>
            <p:cNvPr id="30821" name="円/楕円 100"/>
            <p:cNvSpPr>
              <a:spLocks noChangeArrowheads="1"/>
            </p:cNvSpPr>
            <p:nvPr/>
          </p:nvSpPr>
          <p:spPr bwMode="auto">
            <a:xfrm rot="19830029" flipV="1">
              <a:off x="6628955" y="5527666"/>
              <a:ext cx="53899" cy="45686"/>
            </a:xfrm>
            <a:prstGeom prst="ellipse">
              <a:avLst/>
            </a:prstGeom>
            <a:solidFill>
              <a:srgbClr val="CCCC00">
                <a:alpha val="79999"/>
              </a:srgbClr>
            </a:solidFill>
            <a:ln w="3175">
              <a:solidFill>
                <a:srgbClr val="CCCC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latin typeface="Garamond" panose="02020404030301010803" pitchFamily="18" charset="0"/>
              </a:endParaRPr>
            </a:p>
          </p:txBody>
        </p:sp>
        <p:sp>
          <p:nvSpPr>
            <p:cNvPr id="30822" name="円/楕円 101"/>
            <p:cNvSpPr>
              <a:spLocks noChangeArrowheads="1"/>
            </p:cNvSpPr>
            <p:nvPr/>
          </p:nvSpPr>
          <p:spPr bwMode="auto">
            <a:xfrm rot="19830029" flipV="1">
              <a:off x="6652745" y="5551463"/>
              <a:ext cx="53899" cy="45686"/>
            </a:xfrm>
            <a:prstGeom prst="ellipse">
              <a:avLst/>
            </a:prstGeom>
            <a:solidFill>
              <a:srgbClr val="CCCC00">
                <a:alpha val="79999"/>
              </a:srgbClr>
            </a:solidFill>
            <a:ln w="3175">
              <a:solidFill>
                <a:srgbClr val="CCCC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latin typeface="Garamond" panose="02020404030301010803" pitchFamily="18" charset="0"/>
              </a:endParaRPr>
            </a:p>
          </p:txBody>
        </p:sp>
        <p:sp>
          <p:nvSpPr>
            <p:cNvPr id="30823" name="円/楕円 102"/>
            <p:cNvSpPr>
              <a:spLocks noChangeArrowheads="1"/>
            </p:cNvSpPr>
            <p:nvPr/>
          </p:nvSpPr>
          <p:spPr bwMode="auto">
            <a:xfrm rot="19830029" flipV="1">
              <a:off x="6671775" y="5518150"/>
              <a:ext cx="53899" cy="45686"/>
            </a:xfrm>
            <a:prstGeom prst="ellipse">
              <a:avLst/>
            </a:prstGeom>
            <a:solidFill>
              <a:srgbClr val="CCCC00">
                <a:alpha val="79999"/>
              </a:srgbClr>
            </a:solidFill>
            <a:ln w="3175">
              <a:solidFill>
                <a:srgbClr val="CCCC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latin typeface="Garamond" panose="02020404030301010803" pitchFamily="18" charset="0"/>
              </a:endParaRPr>
            </a:p>
          </p:txBody>
        </p:sp>
        <p:sp>
          <p:nvSpPr>
            <p:cNvPr id="30824" name="円/楕円 103"/>
            <p:cNvSpPr>
              <a:spLocks noChangeArrowheads="1"/>
            </p:cNvSpPr>
            <p:nvPr/>
          </p:nvSpPr>
          <p:spPr bwMode="auto">
            <a:xfrm rot="19830029" flipV="1">
              <a:off x="6700322" y="5527667"/>
              <a:ext cx="53899" cy="45686"/>
            </a:xfrm>
            <a:prstGeom prst="ellipse">
              <a:avLst/>
            </a:prstGeom>
            <a:solidFill>
              <a:srgbClr val="CCCC00">
                <a:alpha val="79999"/>
              </a:srgbClr>
            </a:solidFill>
            <a:ln w="3175">
              <a:solidFill>
                <a:srgbClr val="CCCC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latin typeface="Garamond" panose="02020404030301010803" pitchFamily="18" charset="0"/>
              </a:endParaRPr>
            </a:p>
          </p:txBody>
        </p:sp>
        <p:sp>
          <p:nvSpPr>
            <p:cNvPr id="30825" name="円/楕円 104"/>
            <p:cNvSpPr>
              <a:spLocks noChangeArrowheads="1"/>
            </p:cNvSpPr>
            <p:nvPr/>
          </p:nvSpPr>
          <p:spPr bwMode="auto">
            <a:xfrm rot="17772075" flipV="1">
              <a:off x="6606737" y="5567573"/>
              <a:ext cx="45686" cy="45673"/>
            </a:xfrm>
            <a:prstGeom prst="ellipse">
              <a:avLst/>
            </a:prstGeom>
            <a:solidFill>
              <a:srgbClr val="CCCC00">
                <a:alpha val="79999"/>
              </a:srgbClr>
            </a:solidFill>
            <a:ln w="3175">
              <a:solidFill>
                <a:srgbClr val="CCCC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latin typeface="Garamond" panose="02020404030301010803" pitchFamily="18" charset="0"/>
              </a:endParaRPr>
            </a:p>
          </p:txBody>
        </p:sp>
      </p:grpSp>
      <p:grpSp>
        <p:nvGrpSpPr>
          <p:cNvPr id="6" name="グループ化 107"/>
          <p:cNvGrpSpPr>
            <a:grpSpLocks/>
          </p:cNvGrpSpPr>
          <p:nvPr/>
        </p:nvGrpSpPr>
        <p:grpSpPr bwMode="auto">
          <a:xfrm>
            <a:off x="3410245" y="6325428"/>
            <a:ext cx="177800" cy="166687"/>
            <a:chOff x="5898672" y="3154824"/>
            <a:chExt cx="147248" cy="539023"/>
          </a:xfrm>
        </p:grpSpPr>
        <p:sp>
          <p:nvSpPr>
            <p:cNvPr id="30811" name="Freeform 72"/>
            <p:cNvSpPr>
              <a:spLocks/>
            </p:cNvSpPr>
            <p:nvPr/>
          </p:nvSpPr>
          <p:spPr bwMode="auto">
            <a:xfrm>
              <a:off x="5898672" y="3182321"/>
              <a:ext cx="95783" cy="498218"/>
            </a:xfrm>
            <a:custGeom>
              <a:avLst/>
              <a:gdLst>
                <a:gd name="T0" fmla="*/ 2147483647 w 50467"/>
                <a:gd name="T1" fmla="*/ 2147483647 h 13196"/>
                <a:gd name="T2" fmla="*/ 2147483647 w 50467"/>
                <a:gd name="T3" fmla="*/ 2147483647 h 13196"/>
                <a:gd name="T4" fmla="*/ 2147483647 w 50467"/>
                <a:gd name="T5" fmla="*/ 2147483647 h 13196"/>
                <a:gd name="T6" fmla="*/ 2147483647 w 50467"/>
                <a:gd name="T7" fmla="*/ 2147483647 h 131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67"/>
                <a:gd name="T13" fmla="*/ 0 h 13196"/>
                <a:gd name="T14" fmla="*/ 50467 w 50467"/>
                <a:gd name="T15" fmla="*/ 13196 h 131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67" h="13196">
                  <a:moveTo>
                    <a:pt x="46950" y="12802"/>
                  </a:moveTo>
                  <a:cubicBezTo>
                    <a:pt x="46950" y="11330"/>
                    <a:pt x="43067" y="9727"/>
                    <a:pt x="35834" y="6994"/>
                  </a:cubicBezTo>
                  <a:cubicBezTo>
                    <a:pt x="26750" y="4541"/>
                    <a:pt x="0" y="0"/>
                    <a:pt x="1708" y="886"/>
                  </a:cubicBezTo>
                  <a:cubicBezTo>
                    <a:pt x="3416" y="1773"/>
                    <a:pt x="50467" y="13196"/>
                    <a:pt x="46080" y="12313"/>
                  </a:cubicBezTo>
                </a:path>
              </a:pathLst>
            </a:custGeom>
            <a:solidFill>
              <a:srgbClr val="009900">
                <a:alpha val="79999"/>
              </a:srgbClr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latin typeface="Garamond" panose="02020404030301010803" pitchFamily="18" charset="0"/>
              </a:endParaRPr>
            </a:p>
          </p:txBody>
        </p:sp>
        <p:sp>
          <p:nvSpPr>
            <p:cNvPr id="30812" name="Freeform 75"/>
            <p:cNvSpPr>
              <a:spLocks/>
            </p:cNvSpPr>
            <p:nvPr/>
          </p:nvSpPr>
          <p:spPr bwMode="auto">
            <a:xfrm>
              <a:off x="5981046" y="3154824"/>
              <a:ext cx="49990" cy="522190"/>
            </a:xfrm>
            <a:custGeom>
              <a:avLst/>
              <a:gdLst>
                <a:gd name="T0" fmla="*/ 0 w 39"/>
                <a:gd name="T1" fmla="*/ 2147483647 h 94"/>
                <a:gd name="T2" fmla="*/ 2147483647 w 39"/>
                <a:gd name="T3" fmla="*/ 2147483647 h 94"/>
                <a:gd name="T4" fmla="*/ 2147483647 w 39"/>
                <a:gd name="T5" fmla="*/ 2147483647 h 94"/>
                <a:gd name="T6" fmla="*/ 2147483647 w 39"/>
                <a:gd name="T7" fmla="*/ 0 h 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94"/>
                <a:gd name="T14" fmla="*/ 39 w 39"/>
                <a:gd name="T15" fmla="*/ 94 h 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94">
                  <a:moveTo>
                    <a:pt x="0" y="94"/>
                  </a:moveTo>
                  <a:cubicBezTo>
                    <a:pt x="1" y="87"/>
                    <a:pt x="3" y="67"/>
                    <a:pt x="6" y="54"/>
                  </a:cubicBezTo>
                  <a:cubicBezTo>
                    <a:pt x="9" y="41"/>
                    <a:pt x="15" y="27"/>
                    <a:pt x="21" y="18"/>
                  </a:cubicBezTo>
                  <a:cubicBezTo>
                    <a:pt x="27" y="9"/>
                    <a:pt x="35" y="4"/>
                    <a:pt x="39" y="0"/>
                  </a:cubicBezTo>
                </a:path>
              </a:pathLst>
            </a:custGeom>
            <a:noFill/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latin typeface="Garamond" panose="02020404030301010803" pitchFamily="18" charset="0"/>
              </a:endParaRPr>
            </a:p>
          </p:txBody>
        </p:sp>
        <p:sp>
          <p:nvSpPr>
            <p:cNvPr id="30813" name="Freeform 72"/>
            <p:cNvSpPr>
              <a:spLocks/>
            </p:cNvSpPr>
            <p:nvPr/>
          </p:nvSpPr>
          <p:spPr bwMode="auto">
            <a:xfrm rot="330972" flipH="1">
              <a:off x="5988663" y="3225657"/>
              <a:ext cx="57257" cy="458175"/>
            </a:xfrm>
            <a:custGeom>
              <a:avLst/>
              <a:gdLst>
                <a:gd name="T0" fmla="*/ 80552808 w 50467"/>
                <a:gd name="T1" fmla="*/ 2147483647 h 13196"/>
                <a:gd name="T2" fmla="*/ 61480741 w 50467"/>
                <a:gd name="T3" fmla="*/ 2147483647 h 13196"/>
                <a:gd name="T4" fmla="*/ 2931054 w 50467"/>
                <a:gd name="T5" fmla="*/ 2147483647 h 13196"/>
                <a:gd name="T6" fmla="*/ 79058769 w 50467"/>
                <a:gd name="T7" fmla="*/ 2147483647 h 131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67"/>
                <a:gd name="T13" fmla="*/ 0 h 13196"/>
                <a:gd name="T14" fmla="*/ 50467 w 50467"/>
                <a:gd name="T15" fmla="*/ 13196 h 131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67" h="13196">
                  <a:moveTo>
                    <a:pt x="46950" y="12802"/>
                  </a:moveTo>
                  <a:cubicBezTo>
                    <a:pt x="46950" y="11330"/>
                    <a:pt x="43067" y="9727"/>
                    <a:pt x="35834" y="6994"/>
                  </a:cubicBezTo>
                  <a:cubicBezTo>
                    <a:pt x="26750" y="4541"/>
                    <a:pt x="0" y="0"/>
                    <a:pt x="1708" y="886"/>
                  </a:cubicBezTo>
                  <a:cubicBezTo>
                    <a:pt x="3416" y="1773"/>
                    <a:pt x="50467" y="13196"/>
                    <a:pt x="46080" y="12313"/>
                  </a:cubicBezTo>
                </a:path>
              </a:pathLst>
            </a:custGeom>
            <a:solidFill>
              <a:srgbClr val="009900">
                <a:alpha val="79999"/>
              </a:srgbClr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latin typeface="Garamond" panose="02020404030301010803" pitchFamily="18" charset="0"/>
              </a:endParaRPr>
            </a:p>
          </p:txBody>
        </p:sp>
        <p:sp>
          <p:nvSpPr>
            <p:cNvPr id="30814" name="Freeform 72"/>
            <p:cNvSpPr>
              <a:spLocks/>
            </p:cNvSpPr>
            <p:nvPr/>
          </p:nvSpPr>
          <p:spPr bwMode="auto">
            <a:xfrm rot="330972">
              <a:off x="5952860" y="3235672"/>
              <a:ext cx="45719" cy="458175"/>
            </a:xfrm>
            <a:custGeom>
              <a:avLst/>
              <a:gdLst>
                <a:gd name="T0" fmla="*/ 139 w 50467"/>
                <a:gd name="T1" fmla="*/ 2147483647 h 13196"/>
                <a:gd name="T2" fmla="*/ 105 w 50467"/>
                <a:gd name="T3" fmla="*/ 2147483647 h 13196"/>
                <a:gd name="T4" fmla="*/ 5 w 50467"/>
                <a:gd name="T5" fmla="*/ 2147483647 h 13196"/>
                <a:gd name="T6" fmla="*/ 136 w 50467"/>
                <a:gd name="T7" fmla="*/ 2147483647 h 131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67"/>
                <a:gd name="T13" fmla="*/ 0 h 13196"/>
                <a:gd name="T14" fmla="*/ 50467 w 50467"/>
                <a:gd name="T15" fmla="*/ 13196 h 131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67" h="13196">
                  <a:moveTo>
                    <a:pt x="46950" y="12802"/>
                  </a:moveTo>
                  <a:cubicBezTo>
                    <a:pt x="46950" y="11330"/>
                    <a:pt x="43067" y="9727"/>
                    <a:pt x="35834" y="6994"/>
                  </a:cubicBezTo>
                  <a:cubicBezTo>
                    <a:pt x="26750" y="4541"/>
                    <a:pt x="0" y="0"/>
                    <a:pt x="1708" y="886"/>
                  </a:cubicBezTo>
                  <a:cubicBezTo>
                    <a:pt x="3416" y="1773"/>
                    <a:pt x="50467" y="13196"/>
                    <a:pt x="46080" y="12313"/>
                  </a:cubicBezTo>
                </a:path>
              </a:pathLst>
            </a:custGeom>
            <a:solidFill>
              <a:srgbClr val="009900">
                <a:alpha val="79999"/>
              </a:srgbClr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dirty="0">
                <a:latin typeface="Garamond" panose="02020404030301010803" pitchFamily="18" charset="0"/>
              </a:endParaRPr>
            </a:p>
          </p:txBody>
        </p:sp>
      </p:grpSp>
      <p:pic>
        <p:nvPicPr>
          <p:cNvPr id="30732" name="Picture 3" descr="VNI_P"/>
          <p:cNvPicPr>
            <a:picLocks noChangeAspect="1" noChangeArrowheads="1"/>
          </p:cNvPicPr>
          <p:nvPr/>
        </p:nvPicPr>
        <p:blipFill>
          <a:blip r:embed="rId6" cstate="print"/>
          <a:srcRect l="2237" t="24956" r="13423"/>
          <a:stretch>
            <a:fillRect/>
          </a:stretch>
        </p:blipFill>
        <p:spPr bwMode="auto">
          <a:xfrm rot="1802795">
            <a:off x="4016670" y="4847465"/>
            <a:ext cx="2270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2" descr="VNI_N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0546164">
            <a:off x="4143670" y="4780790"/>
            <a:ext cx="3222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" name="円弧 1432"/>
          <p:cNvSpPr/>
          <p:nvPr/>
        </p:nvSpPr>
        <p:spPr>
          <a:xfrm>
            <a:off x="520995" y="4803015"/>
            <a:ext cx="5022850" cy="266700"/>
          </a:xfrm>
          <a:prstGeom prst="arc">
            <a:avLst>
              <a:gd name="adj1" fmla="val 10860928"/>
              <a:gd name="adj2" fmla="val 21551579"/>
            </a:avLst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pic>
        <p:nvPicPr>
          <p:cNvPr id="30735" name="Picture 3" descr="VNI_P"/>
          <p:cNvPicPr>
            <a:picLocks noChangeAspect="1" noChangeArrowheads="1"/>
          </p:cNvPicPr>
          <p:nvPr/>
        </p:nvPicPr>
        <p:blipFill>
          <a:blip r:embed="rId6" cstate="print">
            <a:lum bright="20000" contrast="-20000"/>
          </a:blip>
          <a:srcRect l="2237" t="24956" r="13423"/>
          <a:stretch>
            <a:fillRect/>
          </a:stretch>
        </p:blipFill>
        <p:spPr bwMode="auto">
          <a:xfrm rot="1802795">
            <a:off x="4773908" y="4847465"/>
            <a:ext cx="227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2" descr="VNI_NP"/>
          <p:cNvPicPr>
            <a:picLocks noChangeAspect="1" noChangeArrowheads="1"/>
          </p:cNvPicPr>
          <p:nvPr/>
        </p:nvPicPr>
        <p:blipFill>
          <a:blip r:embed="rId7" cstate="print">
            <a:lum bright="20000" contrast="-20000"/>
          </a:blip>
          <a:srcRect/>
          <a:stretch>
            <a:fillRect/>
          </a:stretch>
        </p:blipFill>
        <p:spPr bwMode="auto">
          <a:xfrm rot="-10546164">
            <a:off x="4899320" y="4798253"/>
            <a:ext cx="3222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37" name="直線矢印コネクタ 1436"/>
          <p:cNvCxnSpPr/>
          <p:nvPr/>
        </p:nvCxnSpPr>
        <p:spPr>
          <a:xfrm rot="5400000">
            <a:off x="4719933" y="5491990"/>
            <a:ext cx="666750" cy="317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8" name="直線矢印コネクタ 1437"/>
          <p:cNvCxnSpPr/>
          <p:nvPr/>
        </p:nvCxnSpPr>
        <p:spPr>
          <a:xfrm rot="5400000">
            <a:off x="4232570" y="5225290"/>
            <a:ext cx="666750" cy="444500"/>
          </a:xfrm>
          <a:prstGeom prst="straightConnector1">
            <a:avLst/>
          </a:prstGeom>
          <a:ln w="12700">
            <a:solidFill>
              <a:srgbClr val="FF3300"/>
            </a:solidFill>
            <a:prstDash val="dash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3" name="直線矢印コネクタ 1442"/>
          <p:cNvCxnSpPr/>
          <p:nvPr/>
        </p:nvCxnSpPr>
        <p:spPr>
          <a:xfrm rot="5400000">
            <a:off x="3953965" y="5459446"/>
            <a:ext cx="601662" cy="3175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4" name="直線矢印コネクタ 1443"/>
          <p:cNvCxnSpPr/>
          <p:nvPr/>
        </p:nvCxnSpPr>
        <p:spPr>
          <a:xfrm rot="5400000">
            <a:off x="3232445" y="5291965"/>
            <a:ext cx="1022350" cy="666750"/>
          </a:xfrm>
          <a:prstGeom prst="straightConnector1">
            <a:avLst/>
          </a:prstGeom>
          <a:ln w="12700">
            <a:solidFill>
              <a:srgbClr val="FF3300"/>
            </a:solidFill>
            <a:prstDash val="soli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4" name="雲 1393"/>
          <p:cNvSpPr/>
          <p:nvPr/>
        </p:nvSpPr>
        <p:spPr>
          <a:xfrm rot="5749668">
            <a:off x="4001589" y="5956334"/>
            <a:ext cx="447675" cy="306387"/>
          </a:xfrm>
          <a:prstGeom prst="cloud">
            <a:avLst/>
          </a:prstGeom>
          <a:gradFill flip="none" rotWithShape="0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393" name="二等辺三角形 1392"/>
          <p:cNvSpPr/>
          <p:nvPr/>
        </p:nvSpPr>
        <p:spPr>
          <a:xfrm>
            <a:off x="4867570" y="5914265"/>
            <a:ext cx="222250" cy="400050"/>
          </a:xfrm>
          <a:prstGeom prst="triangle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cxnSp>
        <p:nvCxnSpPr>
          <p:cNvPr id="1445" name="直線矢印コネクタ 1444"/>
          <p:cNvCxnSpPr/>
          <p:nvPr/>
        </p:nvCxnSpPr>
        <p:spPr>
          <a:xfrm rot="5400000">
            <a:off x="5047752" y="5329271"/>
            <a:ext cx="577850" cy="414337"/>
          </a:xfrm>
          <a:prstGeom prst="straightConnector1">
            <a:avLst/>
          </a:prstGeom>
          <a:ln w="12700">
            <a:solidFill>
              <a:srgbClr val="FF3300"/>
            </a:solidFill>
            <a:prstDash val="dashDot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6" name="直線矢印コネクタ 1445"/>
          <p:cNvCxnSpPr/>
          <p:nvPr/>
        </p:nvCxnSpPr>
        <p:spPr>
          <a:xfrm rot="5400000">
            <a:off x="2775246" y="5588827"/>
            <a:ext cx="1092200" cy="3175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6" name="雲 1455"/>
          <p:cNvSpPr/>
          <p:nvPr/>
        </p:nvSpPr>
        <p:spPr>
          <a:xfrm flipH="1">
            <a:off x="4200820" y="6447665"/>
            <a:ext cx="266700" cy="88900"/>
          </a:xfrm>
          <a:prstGeom prst="cloud">
            <a:avLst/>
          </a:prstGeom>
          <a:solidFill>
            <a:srgbClr val="4D4D4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458" name="円/楕円 1457"/>
          <p:cNvSpPr/>
          <p:nvPr/>
        </p:nvSpPr>
        <p:spPr>
          <a:xfrm>
            <a:off x="4965995" y="6492115"/>
            <a:ext cx="177800" cy="46038"/>
          </a:xfrm>
          <a:prstGeom prst="ellipse">
            <a:avLst/>
          </a:prstGeom>
          <a:solidFill>
            <a:srgbClr val="4D4D4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459" name="太陽 1458"/>
          <p:cNvSpPr/>
          <p:nvPr/>
        </p:nvSpPr>
        <p:spPr>
          <a:xfrm rot="18965470">
            <a:off x="3087983" y="4058478"/>
            <a:ext cx="266700" cy="266700"/>
          </a:xfrm>
          <a:prstGeom prst="sun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cxnSp>
        <p:nvCxnSpPr>
          <p:cNvPr id="1460" name="直線矢印コネクタ 1459"/>
          <p:cNvCxnSpPr>
            <a:stCxn id="1459" idx="2"/>
            <a:endCxn id="1509" idx="1"/>
          </p:cNvCxnSpPr>
          <p:nvPr/>
        </p:nvCxnSpPr>
        <p:spPr>
          <a:xfrm rot="16200000" flipH="1">
            <a:off x="3037183" y="4563303"/>
            <a:ext cx="1009650" cy="457200"/>
          </a:xfrm>
          <a:prstGeom prst="straightConnector1">
            <a:avLst/>
          </a:prstGeom>
          <a:ln w="28575">
            <a:solidFill>
              <a:srgbClr val="FF9900">
                <a:alpha val="54902"/>
              </a:srgbClr>
            </a:solidFill>
            <a:prstDash val="soli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7" name="円/楕円 1466"/>
          <p:cNvSpPr/>
          <p:nvPr/>
        </p:nvSpPr>
        <p:spPr>
          <a:xfrm>
            <a:off x="3499145" y="6490528"/>
            <a:ext cx="88900" cy="46037"/>
          </a:xfrm>
          <a:prstGeom prst="ellipse">
            <a:avLst/>
          </a:prstGeom>
          <a:solidFill>
            <a:srgbClr val="4D4D4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468" name="円/楕円 1467"/>
          <p:cNvSpPr/>
          <p:nvPr/>
        </p:nvSpPr>
        <p:spPr>
          <a:xfrm>
            <a:off x="3410245" y="6492115"/>
            <a:ext cx="88900" cy="46038"/>
          </a:xfrm>
          <a:prstGeom prst="ellipse">
            <a:avLst/>
          </a:prstGeom>
          <a:solidFill>
            <a:srgbClr val="4D4D4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30751" name="Rectangle 1363"/>
          <p:cNvSpPr>
            <a:spLocks noChangeArrowheads="1"/>
          </p:cNvSpPr>
          <p:nvPr/>
        </p:nvSpPr>
        <p:spPr bwMode="auto">
          <a:xfrm>
            <a:off x="609895" y="4536315"/>
            <a:ext cx="914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200" dirty="0">
                <a:solidFill>
                  <a:srgbClr val="000000"/>
                </a:solidFill>
                <a:latin typeface="Garamond" panose="02020404030301010803" pitchFamily="18" charset="0"/>
                <a:ea typeface="ＭＳ ゴシック" pitchFamily="49" charset="-128"/>
              </a:rPr>
              <a:t>Orbit direction</a:t>
            </a:r>
            <a:endParaRPr lang="en-US" altLang="ja-JP" sz="1200" dirty="0">
              <a:latin typeface="Garamond" panose="02020404030301010803" pitchFamily="18" charset="0"/>
            </a:endParaRPr>
          </a:p>
        </p:txBody>
      </p:sp>
      <p:sp>
        <p:nvSpPr>
          <p:cNvPr id="30752" name="Rectangle 1363"/>
          <p:cNvSpPr>
            <a:spLocks noChangeArrowheads="1"/>
          </p:cNvSpPr>
          <p:nvPr/>
        </p:nvSpPr>
        <p:spPr bwMode="auto">
          <a:xfrm>
            <a:off x="3899195" y="5360228"/>
            <a:ext cx="29655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dirty="0">
                <a:solidFill>
                  <a:srgbClr val="FF0000"/>
                </a:solidFill>
                <a:latin typeface="Garamond" panose="02020404030301010803" pitchFamily="18" charset="0"/>
                <a:ea typeface="ＭＳ ゴシック" pitchFamily="49" charset="-128"/>
              </a:rPr>
              <a:t>45deg</a:t>
            </a:r>
            <a:endParaRPr lang="en-US" altLang="ja-JP" sz="100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30753" name="Rectangle 1363"/>
          <p:cNvSpPr>
            <a:spLocks noChangeArrowheads="1"/>
          </p:cNvSpPr>
          <p:nvPr/>
        </p:nvSpPr>
        <p:spPr bwMode="auto">
          <a:xfrm>
            <a:off x="4432595" y="4491865"/>
            <a:ext cx="33983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dirty="0">
                <a:latin typeface="Garamond" panose="02020404030301010803" pitchFamily="18" charset="0"/>
              </a:rPr>
              <a:t>~2min</a:t>
            </a:r>
          </a:p>
        </p:txBody>
      </p:sp>
      <p:cxnSp>
        <p:nvCxnSpPr>
          <p:cNvPr id="1439" name="直線矢印コネクタ 1438"/>
          <p:cNvCxnSpPr/>
          <p:nvPr/>
        </p:nvCxnSpPr>
        <p:spPr>
          <a:xfrm rot="5400000">
            <a:off x="2810170" y="5003040"/>
            <a:ext cx="311150" cy="266700"/>
          </a:xfrm>
          <a:prstGeom prst="straightConnector1">
            <a:avLst/>
          </a:prstGeom>
          <a:ln w="12700">
            <a:solidFill>
              <a:srgbClr val="FF3300"/>
            </a:solidFill>
            <a:prstDash val="sysDot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8" name="直線矢印コネクタ 1447"/>
          <p:cNvCxnSpPr>
            <a:stCxn id="1509" idx="7"/>
          </p:cNvCxnSpPr>
          <p:nvPr/>
        </p:nvCxnSpPr>
        <p:spPr>
          <a:xfrm rot="5400000" flipH="1" flipV="1">
            <a:off x="3782513" y="5046697"/>
            <a:ext cx="271463" cy="228600"/>
          </a:xfrm>
          <a:prstGeom prst="straightConnector1">
            <a:avLst/>
          </a:prstGeom>
          <a:ln w="9525">
            <a:solidFill>
              <a:srgbClr val="FF9900">
                <a:alpha val="60000"/>
              </a:srgbClr>
            </a:solidFill>
            <a:prstDash val="soli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5" name="直線矢印コネクタ 1454"/>
          <p:cNvCxnSpPr>
            <a:stCxn id="1509" idx="0"/>
          </p:cNvCxnSpPr>
          <p:nvPr/>
        </p:nvCxnSpPr>
        <p:spPr>
          <a:xfrm rot="16200000" flipV="1">
            <a:off x="3667420" y="5169728"/>
            <a:ext cx="220663" cy="20637"/>
          </a:xfrm>
          <a:prstGeom prst="straightConnector1">
            <a:avLst/>
          </a:prstGeom>
          <a:ln w="9525">
            <a:solidFill>
              <a:srgbClr val="FF9900">
                <a:alpha val="60000"/>
              </a:srgbClr>
            </a:solidFill>
            <a:prstDash val="soli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3" name="直線矢印コネクタ 1462"/>
          <p:cNvCxnSpPr>
            <a:stCxn id="1509" idx="2"/>
          </p:cNvCxnSpPr>
          <p:nvPr/>
        </p:nvCxnSpPr>
        <p:spPr>
          <a:xfrm rot="10800000">
            <a:off x="3543595" y="5247515"/>
            <a:ext cx="220663" cy="66675"/>
          </a:xfrm>
          <a:prstGeom prst="straightConnector1">
            <a:avLst/>
          </a:prstGeom>
          <a:ln w="9525">
            <a:solidFill>
              <a:srgbClr val="FF9900">
                <a:alpha val="60000"/>
              </a:srgbClr>
            </a:solidFill>
            <a:prstDash val="soli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2" name="直線矢印コネクタ 1471"/>
          <p:cNvCxnSpPr>
            <a:stCxn id="1509" idx="3"/>
          </p:cNvCxnSpPr>
          <p:nvPr/>
        </p:nvCxnSpPr>
        <p:spPr>
          <a:xfrm rot="5400000">
            <a:off x="3653927" y="5308633"/>
            <a:ext cx="95250" cy="138113"/>
          </a:xfrm>
          <a:prstGeom prst="straightConnector1">
            <a:avLst/>
          </a:prstGeom>
          <a:ln w="9525">
            <a:solidFill>
              <a:srgbClr val="FF9900">
                <a:alpha val="60000"/>
              </a:srgbClr>
            </a:solidFill>
            <a:prstDash val="soli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8" name="直線矢印コネクタ 1477"/>
          <p:cNvCxnSpPr>
            <a:stCxn id="1509" idx="4"/>
          </p:cNvCxnSpPr>
          <p:nvPr/>
        </p:nvCxnSpPr>
        <p:spPr>
          <a:xfrm rot="5400000">
            <a:off x="3686470" y="5414203"/>
            <a:ext cx="179388" cy="23812"/>
          </a:xfrm>
          <a:prstGeom prst="straightConnector1">
            <a:avLst/>
          </a:prstGeom>
          <a:ln w="9525">
            <a:solidFill>
              <a:srgbClr val="FF9900">
                <a:alpha val="60000"/>
              </a:srgbClr>
            </a:solidFill>
            <a:prstDash val="soli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1" name="直線矢印コネクタ 1480"/>
          <p:cNvCxnSpPr>
            <a:stCxn id="1509" idx="5"/>
          </p:cNvCxnSpPr>
          <p:nvPr/>
        </p:nvCxnSpPr>
        <p:spPr>
          <a:xfrm rot="16200000" flipH="1">
            <a:off x="3759495" y="5374515"/>
            <a:ext cx="361950" cy="273050"/>
          </a:xfrm>
          <a:prstGeom prst="straightConnector1">
            <a:avLst/>
          </a:prstGeom>
          <a:ln w="9525">
            <a:solidFill>
              <a:srgbClr val="FF9900">
                <a:alpha val="60000"/>
              </a:srgbClr>
            </a:solidFill>
            <a:prstDash val="soli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9" name="フリーフォーム 1488"/>
          <p:cNvSpPr/>
          <p:nvPr/>
        </p:nvSpPr>
        <p:spPr>
          <a:xfrm>
            <a:off x="3988095" y="5271328"/>
            <a:ext cx="260350" cy="109537"/>
          </a:xfrm>
          <a:custGeom>
            <a:avLst/>
            <a:gdLst>
              <a:gd name="connsiteX0" fmla="*/ 212141 w 212141"/>
              <a:gd name="connsiteY0" fmla="*/ 73152 h 78029"/>
              <a:gd name="connsiteX1" fmla="*/ 131674 w 212141"/>
              <a:gd name="connsiteY1" fmla="*/ 73152 h 78029"/>
              <a:gd name="connsiteX2" fmla="*/ 65837 w 212141"/>
              <a:gd name="connsiteY2" fmla="*/ 43892 h 78029"/>
              <a:gd name="connsiteX3" fmla="*/ 0 w 212141"/>
              <a:gd name="connsiteY3" fmla="*/ 0 h 78029"/>
              <a:gd name="connsiteX0" fmla="*/ 259639 w 259639"/>
              <a:gd name="connsiteY0" fmla="*/ 108864 h 113741"/>
              <a:gd name="connsiteX1" fmla="*/ 179172 w 259639"/>
              <a:gd name="connsiteY1" fmla="*/ 108864 h 113741"/>
              <a:gd name="connsiteX2" fmla="*/ 113335 w 259639"/>
              <a:gd name="connsiteY2" fmla="*/ 79604 h 113741"/>
              <a:gd name="connsiteX3" fmla="*/ 0 w 259639"/>
              <a:gd name="connsiteY3" fmla="*/ 0 h 113741"/>
              <a:gd name="connsiteX0" fmla="*/ 259639 w 259639"/>
              <a:gd name="connsiteY0" fmla="*/ 108864 h 112191"/>
              <a:gd name="connsiteX1" fmla="*/ 179172 w 259639"/>
              <a:gd name="connsiteY1" fmla="*/ 108864 h 112191"/>
              <a:gd name="connsiteX2" fmla="*/ 88900 w 259639"/>
              <a:gd name="connsiteY2" fmla="*/ 88900 h 112191"/>
              <a:gd name="connsiteX3" fmla="*/ 0 w 259639"/>
              <a:gd name="connsiteY3" fmla="*/ 0 h 112191"/>
              <a:gd name="connsiteX0" fmla="*/ 259639 w 259639"/>
              <a:gd name="connsiteY0" fmla="*/ 108864 h 112191"/>
              <a:gd name="connsiteX1" fmla="*/ 179172 w 259639"/>
              <a:gd name="connsiteY1" fmla="*/ 108864 h 112191"/>
              <a:gd name="connsiteX2" fmla="*/ 88900 w 259639"/>
              <a:gd name="connsiteY2" fmla="*/ 88900 h 112191"/>
              <a:gd name="connsiteX3" fmla="*/ 0 w 259639"/>
              <a:gd name="connsiteY3" fmla="*/ 0 h 112191"/>
              <a:gd name="connsiteX0" fmla="*/ 259639 w 259639"/>
              <a:gd name="connsiteY0" fmla="*/ 108864 h 112191"/>
              <a:gd name="connsiteX1" fmla="*/ 179172 w 259639"/>
              <a:gd name="connsiteY1" fmla="*/ 108864 h 112191"/>
              <a:gd name="connsiteX2" fmla="*/ 88900 w 259639"/>
              <a:gd name="connsiteY2" fmla="*/ 88900 h 112191"/>
              <a:gd name="connsiteX3" fmla="*/ 0 w 259639"/>
              <a:gd name="connsiteY3" fmla="*/ 0 h 112191"/>
              <a:gd name="connsiteX0" fmla="*/ 259639 w 259639"/>
              <a:gd name="connsiteY0" fmla="*/ 108864 h 136677"/>
              <a:gd name="connsiteX1" fmla="*/ 177800 w 259639"/>
              <a:gd name="connsiteY1" fmla="*/ 133350 h 136677"/>
              <a:gd name="connsiteX2" fmla="*/ 88900 w 259639"/>
              <a:gd name="connsiteY2" fmla="*/ 88900 h 136677"/>
              <a:gd name="connsiteX3" fmla="*/ 0 w 259639"/>
              <a:gd name="connsiteY3" fmla="*/ 0 h 136677"/>
              <a:gd name="connsiteX0" fmla="*/ 259639 w 259639"/>
              <a:gd name="connsiteY0" fmla="*/ 108864 h 136677"/>
              <a:gd name="connsiteX1" fmla="*/ 177800 w 259639"/>
              <a:gd name="connsiteY1" fmla="*/ 133350 h 136677"/>
              <a:gd name="connsiteX2" fmla="*/ 88900 w 259639"/>
              <a:gd name="connsiteY2" fmla="*/ 88900 h 136677"/>
              <a:gd name="connsiteX3" fmla="*/ 0 w 259639"/>
              <a:gd name="connsiteY3" fmla="*/ 0 h 136677"/>
              <a:gd name="connsiteX0" fmla="*/ 259639 w 259639"/>
              <a:gd name="connsiteY0" fmla="*/ 108864 h 136677"/>
              <a:gd name="connsiteX1" fmla="*/ 177800 w 259639"/>
              <a:gd name="connsiteY1" fmla="*/ 133350 h 136677"/>
              <a:gd name="connsiteX2" fmla="*/ 88900 w 259639"/>
              <a:gd name="connsiteY2" fmla="*/ 88900 h 136677"/>
              <a:gd name="connsiteX3" fmla="*/ 0 w 259639"/>
              <a:gd name="connsiteY3" fmla="*/ 0 h 136677"/>
              <a:gd name="connsiteX0" fmla="*/ 259639 w 259639"/>
              <a:gd name="connsiteY0" fmla="*/ 108864 h 108864"/>
              <a:gd name="connsiteX1" fmla="*/ 88900 w 259639"/>
              <a:gd name="connsiteY1" fmla="*/ 88900 h 108864"/>
              <a:gd name="connsiteX2" fmla="*/ 0 w 259639"/>
              <a:gd name="connsiteY2" fmla="*/ 0 h 108864"/>
              <a:gd name="connsiteX0" fmla="*/ 259639 w 259639"/>
              <a:gd name="connsiteY0" fmla="*/ 108864 h 108864"/>
              <a:gd name="connsiteX1" fmla="*/ 88900 w 259639"/>
              <a:gd name="connsiteY1" fmla="*/ 88900 h 108864"/>
              <a:gd name="connsiteX2" fmla="*/ 0 w 259639"/>
              <a:gd name="connsiteY2" fmla="*/ 0 h 108864"/>
              <a:gd name="connsiteX0" fmla="*/ 259639 w 259639"/>
              <a:gd name="connsiteY0" fmla="*/ 108864 h 126755"/>
              <a:gd name="connsiteX1" fmla="*/ 88900 w 259639"/>
              <a:gd name="connsiteY1" fmla="*/ 88900 h 126755"/>
              <a:gd name="connsiteX2" fmla="*/ 0 w 259639"/>
              <a:gd name="connsiteY2" fmla="*/ 0 h 126755"/>
              <a:gd name="connsiteX0" fmla="*/ 259639 w 259639"/>
              <a:gd name="connsiteY0" fmla="*/ 108864 h 126755"/>
              <a:gd name="connsiteX1" fmla="*/ 88900 w 259639"/>
              <a:gd name="connsiteY1" fmla="*/ 88900 h 126755"/>
              <a:gd name="connsiteX2" fmla="*/ 0 w 259639"/>
              <a:gd name="connsiteY2" fmla="*/ 0 h 126755"/>
              <a:gd name="connsiteX0" fmla="*/ 259639 w 259639"/>
              <a:gd name="connsiteY0" fmla="*/ 108864 h 126755"/>
              <a:gd name="connsiteX1" fmla="*/ 88900 w 259639"/>
              <a:gd name="connsiteY1" fmla="*/ 88900 h 126755"/>
              <a:gd name="connsiteX2" fmla="*/ 0 w 259639"/>
              <a:gd name="connsiteY2" fmla="*/ 0 h 126755"/>
              <a:gd name="connsiteX0" fmla="*/ 259639 w 259639"/>
              <a:gd name="connsiteY0" fmla="*/ 108864 h 108864"/>
              <a:gd name="connsiteX1" fmla="*/ 88900 w 259639"/>
              <a:gd name="connsiteY1" fmla="*/ 88900 h 108864"/>
              <a:gd name="connsiteX2" fmla="*/ 0 w 259639"/>
              <a:gd name="connsiteY2" fmla="*/ 0 h 108864"/>
              <a:gd name="connsiteX0" fmla="*/ 259639 w 259639"/>
              <a:gd name="connsiteY0" fmla="*/ 108864 h 108864"/>
              <a:gd name="connsiteX1" fmla="*/ 88900 w 259639"/>
              <a:gd name="connsiteY1" fmla="*/ 88900 h 108864"/>
              <a:gd name="connsiteX2" fmla="*/ 0 w 259639"/>
              <a:gd name="connsiteY2" fmla="*/ 0 h 108864"/>
              <a:gd name="connsiteX0" fmla="*/ 259639 w 259639"/>
              <a:gd name="connsiteY0" fmla="*/ 108864 h 108864"/>
              <a:gd name="connsiteX1" fmla="*/ 133350 w 259639"/>
              <a:gd name="connsiteY1" fmla="*/ 88900 h 108864"/>
              <a:gd name="connsiteX2" fmla="*/ 0 w 259639"/>
              <a:gd name="connsiteY2" fmla="*/ 0 h 108864"/>
              <a:gd name="connsiteX0" fmla="*/ 259639 w 259639"/>
              <a:gd name="connsiteY0" fmla="*/ 108864 h 108864"/>
              <a:gd name="connsiteX1" fmla="*/ 133350 w 259639"/>
              <a:gd name="connsiteY1" fmla="*/ 88900 h 108864"/>
              <a:gd name="connsiteX2" fmla="*/ 0 w 259639"/>
              <a:gd name="connsiteY2" fmla="*/ 0 h 10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639" h="108864">
                <a:moveTo>
                  <a:pt x="259639" y="108864"/>
                </a:moveTo>
                <a:cubicBezTo>
                  <a:pt x="224069" y="104705"/>
                  <a:pt x="228341" y="107301"/>
                  <a:pt x="133350" y="88900"/>
                </a:cubicBezTo>
                <a:cubicBezTo>
                  <a:pt x="61469" y="67409"/>
                  <a:pt x="21945" y="15850"/>
                  <a:pt x="0" y="0"/>
                </a:cubicBezTo>
              </a:path>
            </a:pathLst>
          </a:custGeom>
          <a:ln>
            <a:solidFill>
              <a:srgbClr val="FF3300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506" name="フリーフォーム 1505"/>
          <p:cNvSpPr/>
          <p:nvPr/>
        </p:nvSpPr>
        <p:spPr>
          <a:xfrm rot="20808094">
            <a:off x="3810295" y="5114165"/>
            <a:ext cx="177800" cy="133350"/>
          </a:xfrm>
          <a:custGeom>
            <a:avLst/>
            <a:gdLst>
              <a:gd name="connsiteX0" fmla="*/ 212141 w 212141"/>
              <a:gd name="connsiteY0" fmla="*/ 73152 h 78029"/>
              <a:gd name="connsiteX1" fmla="*/ 131674 w 212141"/>
              <a:gd name="connsiteY1" fmla="*/ 73152 h 78029"/>
              <a:gd name="connsiteX2" fmla="*/ 65837 w 212141"/>
              <a:gd name="connsiteY2" fmla="*/ 43892 h 78029"/>
              <a:gd name="connsiteX3" fmla="*/ 0 w 212141"/>
              <a:gd name="connsiteY3" fmla="*/ 0 h 78029"/>
              <a:gd name="connsiteX0" fmla="*/ 259639 w 259639"/>
              <a:gd name="connsiteY0" fmla="*/ 108864 h 113741"/>
              <a:gd name="connsiteX1" fmla="*/ 179172 w 259639"/>
              <a:gd name="connsiteY1" fmla="*/ 108864 h 113741"/>
              <a:gd name="connsiteX2" fmla="*/ 113335 w 259639"/>
              <a:gd name="connsiteY2" fmla="*/ 79604 h 113741"/>
              <a:gd name="connsiteX3" fmla="*/ 0 w 259639"/>
              <a:gd name="connsiteY3" fmla="*/ 0 h 113741"/>
              <a:gd name="connsiteX0" fmla="*/ 259639 w 259639"/>
              <a:gd name="connsiteY0" fmla="*/ 108864 h 112191"/>
              <a:gd name="connsiteX1" fmla="*/ 179172 w 259639"/>
              <a:gd name="connsiteY1" fmla="*/ 108864 h 112191"/>
              <a:gd name="connsiteX2" fmla="*/ 88900 w 259639"/>
              <a:gd name="connsiteY2" fmla="*/ 88900 h 112191"/>
              <a:gd name="connsiteX3" fmla="*/ 0 w 259639"/>
              <a:gd name="connsiteY3" fmla="*/ 0 h 112191"/>
              <a:gd name="connsiteX0" fmla="*/ 259639 w 259639"/>
              <a:gd name="connsiteY0" fmla="*/ 108864 h 112191"/>
              <a:gd name="connsiteX1" fmla="*/ 179172 w 259639"/>
              <a:gd name="connsiteY1" fmla="*/ 108864 h 112191"/>
              <a:gd name="connsiteX2" fmla="*/ 88900 w 259639"/>
              <a:gd name="connsiteY2" fmla="*/ 88900 h 112191"/>
              <a:gd name="connsiteX3" fmla="*/ 0 w 259639"/>
              <a:gd name="connsiteY3" fmla="*/ 0 h 112191"/>
              <a:gd name="connsiteX0" fmla="*/ 259639 w 259639"/>
              <a:gd name="connsiteY0" fmla="*/ 108864 h 112191"/>
              <a:gd name="connsiteX1" fmla="*/ 179172 w 259639"/>
              <a:gd name="connsiteY1" fmla="*/ 108864 h 112191"/>
              <a:gd name="connsiteX2" fmla="*/ 88900 w 259639"/>
              <a:gd name="connsiteY2" fmla="*/ 88900 h 112191"/>
              <a:gd name="connsiteX3" fmla="*/ 0 w 259639"/>
              <a:gd name="connsiteY3" fmla="*/ 0 h 112191"/>
              <a:gd name="connsiteX0" fmla="*/ 259639 w 259639"/>
              <a:gd name="connsiteY0" fmla="*/ 108864 h 136677"/>
              <a:gd name="connsiteX1" fmla="*/ 177800 w 259639"/>
              <a:gd name="connsiteY1" fmla="*/ 133350 h 136677"/>
              <a:gd name="connsiteX2" fmla="*/ 88900 w 259639"/>
              <a:gd name="connsiteY2" fmla="*/ 88900 h 136677"/>
              <a:gd name="connsiteX3" fmla="*/ 0 w 259639"/>
              <a:gd name="connsiteY3" fmla="*/ 0 h 136677"/>
              <a:gd name="connsiteX0" fmla="*/ 259639 w 259639"/>
              <a:gd name="connsiteY0" fmla="*/ 108864 h 136677"/>
              <a:gd name="connsiteX1" fmla="*/ 177800 w 259639"/>
              <a:gd name="connsiteY1" fmla="*/ 133350 h 136677"/>
              <a:gd name="connsiteX2" fmla="*/ 88900 w 259639"/>
              <a:gd name="connsiteY2" fmla="*/ 88900 h 136677"/>
              <a:gd name="connsiteX3" fmla="*/ 0 w 259639"/>
              <a:gd name="connsiteY3" fmla="*/ 0 h 136677"/>
              <a:gd name="connsiteX0" fmla="*/ 259639 w 259639"/>
              <a:gd name="connsiteY0" fmla="*/ 108864 h 136677"/>
              <a:gd name="connsiteX1" fmla="*/ 177800 w 259639"/>
              <a:gd name="connsiteY1" fmla="*/ 133350 h 136677"/>
              <a:gd name="connsiteX2" fmla="*/ 88900 w 259639"/>
              <a:gd name="connsiteY2" fmla="*/ 88900 h 136677"/>
              <a:gd name="connsiteX3" fmla="*/ 0 w 259639"/>
              <a:gd name="connsiteY3" fmla="*/ 0 h 136677"/>
              <a:gd name="connsiteX0" fmla="*/ 259639 w 259639"/>
              <a:gd name="connsiteY0" fmla="*/ 108864 h 108864"/>
              <a:gd name="connsiteX1" fmla="*/ 88900 w 259639"/>
              <a:gd name="connsiteY1" fmla="*/ 88900 h 108864"/>
              <a:gd name="connsiteX2" fmla="*/ 0 w 259639"/>
              <a:gd name="connsiteY2" fmla="*/ 0 h 108864"/>
              <a:gd name="connsiteX0" fmla="*/ 259639 w 259639"/>
              <a:gd name="connsiteY0" fmla="*/ 108864 h 108864"/>
              <a:gd name="connsiteX1" fmla="*/ 88900 w 259639"/>
              <a:gd name="connsiteY1" fmla="*/ 88900 h 108864"/>
              <a:gd name="connsiteX2" fmla="*/ 0 w 259639"/>
              <a:gd name="connsiteY2" fmla="*/ 0 h 108864"/>
              <a:gd name="connsiteX0" fmla="*/ 259639 w 259639"/>
              <a:gd name="connsiteY0" fmla="*/ 108864 h 126755"/>
              <a:gd name="connsiteX1" fmla="*/ 88900 w 259639"/>
              <a:gd name="connsiteY1" fmla="*/ 88900 h 126755"/>
              <a:gd name="connsiteX2" fmla="*/ 0 w 259639"/>
              <a:gd name="connsiteY2" fmla="*/ 0 h 126755"/>
              <a:gd name="connsiteX0" fmla="*/ 259639 w 259639"/>
              <a:gd name="connsiteY0" fmla="*/ 108864 h 126755"/>
              <a:gd name="connsiteX1" fmla="*/ 88900 w 259639"/>
              <a:gd name="connsiteY1" fmla="*/ 88900 h 126755"/>
              <a:gd name="connsiteX2" fmla="*/ 0 w 259639"/>
              <a:gd name="connsiteY2" fmla="*/ 0 h 126755"/>
              <a:gd name="connsiteX0" fmla="*/ 259639 w 259639"/>
              <a:gd name="connsiteY0" fmla="*/ 108864 h 126755"/>
              <a:gd name="connsiteX1" fmla="*/ 88900 w 259639"/>
              <a:gd name="connsiteY1" fmla="*/ 88900 h 126755"/>
              <a:gd name="connsiteX2" fmla="*/ 0 w 259639"/>
              <a:gd name="connsiteY2" fmla="*/ 0 h 126755"/>
              <a:gd name="connsiteX0" fmla="*/ 259639 w 259639"/>
              <a:gd name="connsiteY0" fmla="*/ 108864 h 108864"/>
              <a:gd name="connsiteX1" fmla="*/ 88900 w 259639"/>
              <a:gd name="connsiteY1" fmla="*/ 88900 h 108864"/>
              <a:gd name="connsiteX2" fmla="*/ 0 w 259639"/>
              <a:gd name="connsiteY2" fmla="*/ 0 h 108864"/>
              <a:gd name="connsiteX0" fmla="*/ 259639 w 259639"/>
              <a:gd name="connsiteY0" fmla="*/ 108864 h 108864"/>
              <a:gd name="connsiteX1" fmla="*/ 88900 w 259639"/>
              <a:gd name="connsiteY1" fmla="*/ 88900 h 108864"/>
              <a:gd name="connsiteX2" fmla="*/ 0 w 259639"/>
              <a:gd name="connsiteY2" fmla="*/ 0 h 108864"/>
              <a:gd name="connsiteX0" fmla="*/ 259639 w 259639"/>
              <a:gd name="connsiteY0" fmla="*/ 108864 h 108864"/>
              <a:gd name="connsiteX1" fmla="*/ 133350 w 259639"/>
              <a:gd name="connsiteY1" fmla="*/ 88900 h 108864"/>
              <a:gd name="connsiteX2" fmla="*/ 0 w 259639"/>
              <a:gd name="connsiteY2" fmla="*/ 0 h 108864"/>
              <a:gd name="connsiteX0" fmla="*/ 259639 w 259639"/>
              <a:gd name="connsiteY0" fmla="*/ 108864 h 108864"/>
              <a:gd name="connsiteX1" fmla="*/ 133350 w 259639"/>
              <a:gd name="connsiteY1" fmla="*/ 88900 h 108864"/>
              <a:gd name="connsiteX2" fmla="*/ 0 w 259639"/>
              <a:gd name="connsiteY2" fmla="*/ 0 h 108864"/>
              <a:gd name="connsiteX0" fmla="*/ 259639 w 259639"/>
              <a:gd name="connsiteY0" fmla="*/ 108864 h 108864"/>
              <a:gd name="connsiteX1" fmla="*/ 133350 w 259639"/>
              <a:gd name="connsiteY1" fmla="*/ 88900 h 108864"/>
              <a:gd name="connsiteX2" fmla="*/ 78623 w 259639"/>
              <a:gd name="connsiteY2" fmla="*/ 64234 h 108864"/>
              <a:gd name="connsiteX3" fmla="*/ 0 w 259639"/>
              <a:gd name="connsiteY3" fmla="*/ 0 h 108864"/>
              <a:gd name="connsiteX0" fmla="*/ 259639 w 465548"/>
              <a:gd name="connsiteY0" fmla="*/ 289991 h 289991"/>
              <a:gd name="connsiteX1" fmla="*/ 444500 w 465548"/>
              <a:gd name="connsiteY1" fmla="*/ 3327 h 289991"/>
              <a:gd name="connsiteX2" fmla="*/ 133350 w 465548"/>
              <a:gd name="connsiteY2" fmla="*/ 270027 h 289991"/>
              <a:gd name="connsiteX3" fmla="*/ 78623 w 465548"/>
              <a:gd name="connsiteY3" fmla="*/ 245361 h 289991"/>
              <a:gd name="connsiteX4" fmla="*/ 0 w 465548"/>
              <a:gd name="connsiteY4" fmla="*/ 181127 h 289991"/>
              <a:gd name="connsiteX0" fmla="*/ 577849 w 577849"/>
              <a:gd name="connsiteY0" fmla="*/ 7409 h 325605"/>
              <a:gd name="connsiteX1" fmla="*/ 444500 w 577849"/>
              <a:gd name="connsiteY1" fmla="*/ 51858 h 325605"/>
              <a:gd name="connsiteX2" fmla="*/ 133350 w 577849"/>
              <a:gd name="connsiteY2" fmla="*/ 318558 h 325605"/>
              <a:gd name="connsiteX3" fmla="*/ 78623 w 577849"/>
              <a:gd name="connsiteY3" fmla="*/ 293892 h 325605"/>
              <a:gd name="connsiteX4" fmla="*/ 0 w 577849"/>
              <a:gd name="connsiteY4" fmla="*/ 229658 h 325605"/>
              <a:gd name="connsiteX0" fmla="*/ 533399 w 533399"/>
              <a:gd name="connsiteY0" fmla="*/ 391 h 363036"/>
              <a:gd name="connsiteX1" fmla="*/ 444500 w 533399"/>
              <a:gd name="connsiteY1" fmla="*/ 89289 h 363036"/>
              <a:gd name="connsiteX2" fmla="*/ 133350 w 533399"/>
              <a:gd name="connsiteY2" fmla="*/ 355989 h 363036"/>
              <a:gd name="connsiteX3" fmla="*/ 78623 w 533399"/>
              <a:gd name="connsiteY3" fmla="*/ 331323 h 363036"/>
              <a:gd name="connsiteX4" fmla="*/ 0 w 533399"/>
              <a:gd name="connsiteY4" fmla="*/ 267089 h 363036"/>
              <a:gd name="connsiteX0" fmla="*/ 533399 w 644524"/>
              <a:gd name="connsiteY0" fmla="*/ 391 h 363036"/>
              <a:gd name="connsiteX1" fmla="*/ 577849 w 644524"/>
              <a:gd name="connsiteY1" fmla="*/ 178191 h 363036"/>
              <a:gd name="connsiteX2" fmla="*/ 133350 w 644524"/>
              <a:gd name="connsiteY2" fmla="*/ 355989 h 363036"/>
              <a:gd name="connsiteX3" fmla="*/ 78623 w 644524"/>
              <a:gd name="connsiteY3" fmla="*/ 331323 h 363036"/>
              <a:gd name="connsiteX4" fmla="*/ 0 w 644524"/>
              <a:gd name="connsiteY4" fmla="*/ 267089 h 363036"/>
              <a:gd name="connsiteX0" fmla="*/ 533399 w 600074"/>
              <a:gd name="connsiteY0" fmla="*/ 391 h 368364"/>
              <a:gd name="connsiteX1" fmla="*/ 577849 w 600074"/>
              <a:gd name="connsiteY1" fmla="*/ 178191 h 368364"/>
              <a:gd name="connsiteX2" fmla="*/ 400048 w 600074"/>
              <a:gd name="connsiteY2" fmla="*/ 44841 h 368364"/>
              <a:gd name="connsiteX3" fmla="*/ 78623 w 600074"/>
              <a:gd name="connsiteY3" fmla="*/ 331323 h 368364"/>
              <a:gd name="connsiteX4" fmla="*/ 0 w 600074"/>
              <a:gd name="connsiteY4" fmla="*/ 267089 h 368364"/>
              <a:gd name="connsiteX0" fmla="*/ 533399 w 600074"/>
              <a:gd name="connsiteY0" fmla="*/ 391 h 304132"/>
              <a:gd name="connsiteX1" fmla="*/ 577849 w 600074"/>
              <a:gd name="connsiteY1" fmla="*/ 178191 h 304132"/>
              <a:gd name="connsiteX2" fmla="*/ 400048 w 600074"/>
              <a:gd name="connsiteY2" fmla="*/ 44841 h 304132"/>
              <a:gd name="connsiteX3" fmla="*/ 444498 w 600074"/>
              <a:gd name="connsiteY3" fmla="*/ 267091 h 304132"/>
              <a:gd name="connsiteX4" fmla="*/ 0 w 600074"/>
              <a:gd name="connsiteY4" fmla="*/ 267089 h 304132"/>
              <a:gd name="connsiteX0" fmla="*/ 444501 w 511176"/>
              <a:gd name="connsiteY0" fmla="*/ 391 h 289316"/>
              <a:gd name="connsiteX1" fmla="*/ 488951 w 511176"/>
              <a:gd name="connsiteY1" fmla="*/ 178191 h 289316"/>
              <a:gd name="connsiteX2" fmla="*/ 311150 w 511176"/>
              <a:gd name="connsiteY2" fmla="*/ 44841 h 289316"/>
              <a:gd name="connsiteX3" fmla="*/ 355600 w 511176"/>
              <a:gd name="connsiteY3" fmla="*/ 267091 h 289316"/>
              <a:gd name="connsiteX4" fmla="*/ 0 w 511176"/>
              <a:gd name="connsiteY4" fmla="*/ 178191 h 289316"/>
              <a:gd name="connsiteX0" fmla="*/ 444501 w 511176"/>
              <a:gd name="connsiteY0" fmla="*/ 391 h 296339"/>
              <a:gd name="connsiteX1" fmla="*/ 488951 w 511176"/>
              <a:gd name="connsiteY1" fmla="*/ 178191 h 296339"/>
              <a:gd name="connsiteX2" fmla="*/ 311150 w 511176"/>
              <a:gd name="connsiteY2" fmla="*/ 44841 h 296339"/>
              <a:gd name="connsiteX3" fmla="*/ 355600 w 511176"/>
              <a:gd name="connsiteY3" fmla="*/ 267091 h 296339"/>
              <a:gd name="connsiteX4" fmla="*/ 148289 w 511176"/>
              <a:gd name="connsiteY4" fmla="*/ 220329 h 296339"/>
              <a:gd name="connsiteX5" fmla="*/ 0 w 511176"/>
              <a:gd name="connsiteY5" fmla="*/ 178191 h 296339"/>
              <a:gd name="connsiteX0" fmla="*/ 444501 w 511176"/>
              <a:gd name="connsiteY0" fmla="*/ 391 h 296339"/>
              <a:gd name="connsiteX1" fmla="*/ 488951 w 511176"/>
              <a:gd name="connsiteY1" fmla="*/ 178191 h 296339"/>
              <a:gd name="connsiteX2" fmla="*/ 311150 w 511176"/>
              <a:gd name="connsiteY2" fmla="*/ 44841 h 296339"/>
              <a:gd name="connsiteX3" fmla="*/ 355600 w 511176"/>
              <a:gd name="connsiteY3" fmla="*/ 267091 h 296339"/>
              <a:gd name="connsiteX4" fmla="*/ 222250 w 511176"/>
              <a:gd name="connsiteY4" fmla="*/ 133741 h 296339"/>
              <a:gd name="connsiteX5" fmla="*/ 0 w 511176"/>
              <a:gd name="connsiteY5" fmla="*/ 178191 h 296339"/>
              <a:gd name="connsiteX0" fmla="*/ 400051 w 466726"/>
              <a:gd name="connsiteY0" fmla="*/ 391 h 363014"/>
              <a:gd name="connsiteX1" fmla="*/ 444501 w 466726"/>
              <a:gd name="connsiteY1" fmla="*/ 178191 h 363014"/>
              <a:gd name="connsiteX2" fmla="*/ 266700 w 466726"/>
              <a:gd name="connsiteY2" fmla="*/ 44841 h 363014"/>
              <a:gd name="connsiteX3" fmla="*/ 311150 w 466726"/>
              <a:gd name="connsiteY3" fmla="*/ 267091 h 363014"/>
              <a:gd name="connsiteX4" fmla="*/ 177800 w 466726"/>
              <a:gd name="connsiteY4" fmla="*/ 133741 h 363014"/>
              <a:gd name="connsiteX5" fmla="*/ 0 w 466726"/>
              <a:gd name="connsiteY5" fmla="*/ 355991 h 363014"/>
              <a:gd name="connsiteX0" fmla="*/ 400051 w 466726"/>
              <a:gd name="connsiteY0" fmla="*/ 391 h 355991"/>
              <a:gd name="connsiteX1" fmla="*/ 444501 w 466726"/>
              <a:gd name="connsiteY1" fmla="*/ 178191 h 355991"/>
              <a:gd name="connsiteX2" fmla="*/ 266700 w 466726"/>
              <a:gd name="connsiteY2" fmla="*/ 44841 h 355991"/>
              <a:gd name="connsiteX3" fmla="*/ 311150 w 466726"/>
              <a:gd name="connsiteY3" fmla="*/ 267091 h 355991"/>
              <a:gd name="connsiteX4" fmla="*/ 177800 w 466726"/>
              <a:gd name="connsiteY4" fmla="*/ 133741 h 355991"/>
              <a:gd name="connsiteX5" fmla="*/ 82697 w 466726"/>
              <a:gd name="connsiteY5" fmla="*/ 230899 h 355991"/>
              <a:gd name="connsiteX6" fmla="*/ 0 w 466726"/>
              <a:gd name="connsiteY6" fmla="*/ 355991 h 355991"/>
              <a:gd name="connsiteX0" fmla="*/ 400051 w 466726"/>
              <a:gd name="connsiteY0" fmla="*/ 391 h 355991"/>
              <a:gd name="connsiteX1" fmla="*/ 444501 w 466726"/>
              <a:gd name="connsiteY1" fmla="*/ 178191 h 355991"/>
              <a:gd name="connsiteX2" fmla="*/ 266700 w 466726"/>
              <a:gd name="connsiteY2" fmla="*/ 44841 h 355991"/>
              <a:gd name="connsiteX3" fmla="*/ 311150 w 466726"/>
              <a:gd name="connsiteY3" fmla="*/ 267091 h 355991"/>
              <a:gd name="connsiteX4" fmla="*/ 177800 w 466726"/>
              <a:gd name="connsiteY4" fmla="*/ 133741 h 355991"/>
              <a:gd name="connsiteX5" fmla="*/ 177800 w 466726"/>
              <a:gd name="connsiteY5" fmla="*/ 311541 h 355991"/>
              <a:gd name="connsiteX6" fmla="*/ 0 w 466726"/>
              <a:gd name="connsiteY6" fmla="*/ 355991 h 355991"/>
              <a:gd name="connsiteX0" fmla="*/ 400051 w 466726"/>
              <a:gd name="connsiteY0" fmla="*/ 391 h 355991"/>
              <a:gd name="connsiteX1" fmla="*/ 444501 w 466726"/>
              <a:gd name="connsiteY1" fmla="*/ 178191 h 355991"/>
              <a:gd name="connsiteX2" fmla="*/ 266700 w 466726"/>
              <a:gd name="connsiteY2" fmla="*/ 44841 h 355991"/>
              <a:gd name="connsiteX3" fmla="*/ 311150 w 466726"/>
              <a:gd name="connsiteY3" fmla="*/ 267091 h 355991"/>
              <a:gd name="connsiteX4" fmla="*/ 88900 w 466726"/>
              <a:gd name="connsiteY4" fmla="*/ 178191 h 355991"/>
              <a:gd name="connsiteX5" fmla="*/ 177800 w 466726"/>
              <a:gd name="connsiteY5" fmla="*/ 311541 h 355991"/>
              <a:gd name="connsiteX6" fmla="*/ 0 w 466726"/>
              <a:gd name="connsiteY6" fmla="*/ 355991 h 355991"/>
              <a:gd name="connsiteX0" fmla="*/ 355601 w 422276"/>
              <a:gd name="connsiteY0" fmla="*/ 391 h 333766"/>
              <a:gd name="connsiteX1" fmla="*/ 400051 w 422276"/>
              <a:gd name="connsiteY1" fmla="*/ 178191 h 333766"/>
              <a:gd name="connsiteX2" fmla="*/ 222250 w 422276"/>
              <a:gd name="connsiteY2" fmla="*/ 44841 h 333766"/>
              <a:gd name="connsiteX3" fmla="*/ 266700 w 422276"/>
              <a:gd name="connsiteY3" fmla="*/ 267091 h 333766"/>
              <a:gd name="connsiteX4" fmla="*/ 44450 w 422276"/>
              <a:gd name="connsiteY4" fmla="*/ 178191 h 333766"/>
              <a:gd name="connsiteX5" fmla="*/ 133350 w 422276"/>
              <a:gd name="connsiteY5" fmla="*/ 311541 h 333766"/>
              <a:gd name="connsiteX6" fmla="*/ 0 w 422276"/>
              <a:gd name="connsiteY6" fmla="*/ 311541 h 333766"/>
              <a:gd name="connsiteX0" fmla="*/ 355601 w 422276"/>
              <a:gd name="connsiteY0" fmla="*/ 391 h 333766"/>
              <a:gd name="connsiteX1" fmla="*/ 400051 w 422276"/>
              <a:gd name="connsiteY1" fmla="*/ 178191 h 333766"/>
              <a:gd name="connsiteX2" fmla="*/ 222250 w 422276"/>
              <a:gd name="connsiteY2" fmla="*/ 44841 h 333766"/>
              <a:gd name="connsiteX3" fmla="*/ 222250 w 422276"/>
              <a:gd name="connsiteY3" fmla="*/ 222641 h 333766"/>
              <a:gd name="connsiteX4" fmla="*/ 44450 w 422276"/>
              <a:gd name="connsiteY4" fmla="*/ 178191 h 333766"/>
              <a:gd name="connsiteX5" fmla="*/ 133350 w 422276"/>
              <a:gd name="connsiteY5" fmla="*/ 311541 h 333766"/>
              <a:gd name="connsiteX6" fmla="*/ 0 w 422276"/>
              <a:gd name="connsiteY6" fmla="*/ 311541 h 333766"/>
              <a:gd name="connsiteX0" fmla="*/ 355601 w 437093"/>
              <a:gd name="connsiteY0" fmla="*/ 391 h 333766"/>
              <a:gd name="connsiteX1" fmla="*/ 400051 w 437093"/>
              <a:gd name="connsiteY1" fmla="*/ 178191 h 333766"/>
              <a:gd name="connsiteX2" fmla="*/ 133350 w 437093"/>
              <a:gd name="connsiteY2" fmla="*/ 89291 h 333766"/>
              <a:gd name="connsiteX3" fmla="*/ 222250 w 437093"/>
              <a:gd name="connsiteY3" fmla="*/ 222641 h 333766"/>
              <a:gd name="connsiteX4" fmla="*/ 44450 w 437093"/>
              <a:gd name="connsiteY4" fmla="*/ 178191 h 333766"/>
              <a:gd name="connsiteX5" fmla="*/ 133350 w 437093"/>
              <a:gd name="connsiteY5" fmla="*/ 311541 h 333766"/>
              <a:gd name="connsiteX6" fmla="*/ 0 w 437093"/>
              <a:gd name="connsiteY6" fmla="*/ 311541 h 333766"/>
              <a:gd name="connsiteX0" fmla="*/ 222250 w 414868"/>
              <a:gd name="connsiteY0" fmla="*/ 391 h 289316"/>
              <a:gd name="connsiteX1" fmla="*/ 400051 w 414868"/>
              <a:gd name="connsiteY1" fmla="*/ 133741 h 289316"/>
              <a:gd name="connsiteX2" fmla="*/ 133350 w 414868"/>
              <a:gd name="connsiteY2" fmla="*/ 44841 h 289316"/>
              <a:gd name="connsiteX3" fmla="*/ 222250 w 414868"/>
              <a:gd name="connsiteY3" fmla="*/ 178191 h 289316"/>
              <a:gd name="connsiteX4" fmla="*/ 44450 w 414868"/>
              <a:gd name="connsiteY4" fmla="*/ 133741 h 289316"/>
              <a:gd name="connsiteX5" fmla="*/ 133350 w 414868"/>
              <a:gd name="connsiteY5" fmla="*/ 267091 h 289316"/>
              <a:gd name="connsiteX6" fmla="*/ 0 w 414868"/>
              <a:gd name="connsiteY6" fmla="*/ 267091 h 289316"/>
              <a:gd name="connsiteX0" fmla="*/ 222250 w 325967"/>
              <a:gd name="connsiteY0" fmla="*/ 391 h 289316"/>
              <a:gd name="connsiteX1" fmla="*/ 311150 w 325967"/>
              <a:gd name="connsiteY1" fmla="*/ 89291 h 289316"/>
              <a:gd name="connsiteX2" fmla="*/ 133350 w 325967"/>
              <a:gd name="connsiteY2" fmla="*/ 44841 h 289316"/>
              <a:gd name="connsiteX3" fmla="*/ 222250 w 325967"/>
              <a:gd name="connsiteY3" fmla="*/ 178191 h 289316"/>
              <a:gd name="connsiteX4" fmla="*/ 44450 w 325967"/>
              <a:gd name="connsiteY4" fmla="*/ 133741 h 289316"/>
              <a:gd name="connsiteX5" fmla="*/ 133350 w 325967"/>
              <a:gd name="connsiteY5" fmla="*/ 267091 h 289316"/>
              <a:gd name="connsiteX6" fmla="*/ 0 w 325967"/>
              <a:gd name="connsiteY6" fmla="*/ 267091 h 289316"/>
              <a:gd name="connsiteX0" fmla="*/ 222250 w 325967"/>
              <a:gd name="connsiteY0" fmla="*/ 391 h 289316"/>
              <a:gd name="connsiteX1" fmla="*/ 311150 w 325967"/>
              <a:gd name="connsiteY1" fmla="*/ 89291 h 289316"/>
              <a:gd name="connsiteX2" fmla="*/ 133350 w 325967"/>
              <a:gd name="connsiteY2" fmla="*/ 44841 h 289316"/>
              <a:gd name="connsiteX3" fmla="*/ 222251 w 325967"/>
              <a:gd name="connsiteY3" fmla="*/ 222641 h 289316"/>
              <a:gd name="connsiteX4" fmla="*/ 44450 w 325967"/>
              <a:gd name="connsiteY4" fmla="*/ 133741 h 289316"/>
              <a:gd name="connsiteX5" fmla="*/ 133350 w 325967"/>
              <a:gd name="connsiteY5" fmla="*/ 267091 h 289316"/>
              <a:gd name="connsiteX6" fmla="*/ 0 w 325967"/>
              <a:gd name="connsiteY6" fmla="*/ 267091 h 289316"/>
              <a:gd name="connsiteX0" fmla="*/ 222250 w 325967"/>
              <a:gd name="connsiteY0" fmla="*/ 391 h 289316"/>
              <a:gd name="connsiteX1" fmla="*/ 311150 w 325967"/>
              <a:gd name="connsiteY1" fmla="*/ 89291 h 289316"/>
              <a:gd name="connsiteX2" fmla="*/ 133350 w 325967"/>
              <a:gd name="connsiteY2" fmla="*/ 44841 h 289316"/>
              <a:gd name="connsiteX3" fmla="*/ 222251 w 325967"/>
              <a:gd name="connsiteY3" fmla="*/ 178191 h 289316"/>
              <a:gd name="connsiteX4" fmla="*/ 44450 w 325967"/>
              <a:gd name="connsiteY4" fmla="*/ 133741 h 289316"/>
              <a:gd name="connsiteX5" fmla="*/ 133350 w 325967"/>
              <a:gd name="connsiteY5" fmla="*/ 267091 h 289316"/>
              <a:gd name="connsiteX6" fmla="*/ 0 w 325967"/>
              <a:gd name="connsiteY6" fmla="*/ 267091 h 289316"/>
              <a:gd name="connsiteX0" fmla="*/ 222250 w 325967"/>
              <a:gd name="connsiteY0" fmla="*/ 391 h 289316"/>
              <a:gd name="connsiteX1" fmla="*/ 311150 w 325967"/>
              <a:gd name="connsiteY1" fmla="*/ 89291 h 289316"/>
              <a:gd name="connsiteX2" fmla="*/ 133350 w 325967"/>
              <a:gd name="connsiteY2" fmla="*/ 44841 h 289316"/>
              <a:gd name="connsiteX3" fmla="*/ 222251 w 325967"/>
              <a:gd name="connsiteY3" fmla="*/ 178191 h 289316"/>
              <a:gd name="connsiteX4" fmla="*/ 44450 w 325967"/>
              <a:gd name="connsiteY4" fmla="*/ 133741 h 289316"/>
              <a:gd name="connsiteX5" fmla="*/ 133351 w 325967"/>
              <a:gd name="connsiteY5" fmla="*/ 267091 h 289316"/>
              <a:gd name="connsiteX6" fmla="*/ 0 w 325967"/>
              <a:gd name="connsiteY6" fmla="*/ 267091 h 289316"/>
              <a:gd name="connsiteX0" fmla="*/ 266699 w 370416"/>
              <a:gd name="connsiteY0" fmla="*/ 391 h 281908"/>
              <a:gd name="connsiteX1" fmla="*/ 355599 w 370416"/>
              <a:gd name="connsiteY1" fmla="*/ 89291 h 281908"/>
              <a:gd name="connsiteX2" fmla="*/ 177799 w 370416"/>
              <a:gd name="connsiteY2" fmla="*/ 44841 h 281908"/>
              <a:gd name="connsiteX3" fmla="*/ 266700 w 370416"/>
              <a:gd name="connsiteY3" fmla="*/ 178191 h 281908"/>
              <a:gd name="connsiteX4" fmla="*/ 88899 w 370416"/>
              <a:gd name="connsiteY4" fmla="*/ 133741 h 281908"/>
              <a:gd name="connsiteX5" fmla="*/ 177800 w 370416"/>
              <a:gd name="connsiteY5" fmla="*/ 267091 h 281908"/>
              <a:gd name="connsiteX6" fmla="*/ 0 w 370416"/>
              <a:gd name="connsiteY6" fmla="*/ 222641 h 281908"/>
              <a:gd name="connsiteX0" fmla="*/ 266699 w 370416"/>
              <a:gd name="connsiteY0" fmla="*/ 59267 h 340784"/>
              <a:gd name="connsiteX1" fmla="*/ 266700 w 370416"/>
              <a:gd name="connsiteY1" fmla="*/ 14817 h 340784"/>
              <a:gd name="connsiteX2" fmla="*/ 355599 w 370416"/>
              <a:gd name="connsiteY2" fmla="*/ 148167 h 340784"/>
              <a:gd name="connsiteX3" fmla="*/ 177799 w 370416"/>
              <a:gd name="connsiteY3" fmla="*/ 103717 h 340784"/>
              <a:gd name="connsiteX4" fmla="*/ 266700 w 370416"/>
              <a:gd name="connsiteY4" fmla="*/ 237067 h 340784"/>
              <a:gd name="connsiteX5" fmla="*/ 88899 w 370416"/>
              <a:gd name="connsiteY5" fmla="*/ 192617 h 340784"/>
              <a:gd name="connsiteX6" fmla="*/ 177800 w 370416"/>
              <a:gd name="connsiteY6" fmla="*/ 325967 h 340784"/>
              <a:gd name="connsiteX7" fmla="*/ 0 w 370416"/>
              <a:gd name="connsiteY7" fmla="*/ 281517 h 340784"/>
              <a:gd name="connsiteX0" fmla="*/ 266699 w 370416"/>
              <a:gd name="connsiteY0" fmla="*/ 59267 h 340784"/>
              <a:gd name="connsiteX1" fmla="*/ 266700 w 370416"/>
              <a:gd name="connsiteY1" fmla="*/ 14817 h 340784"/>
              <a:gd name="connsiteX2" fmla="*/ 355599 w 370416"/>
              <a:gd name="connsiteY2" fmla="*/ 148167 h 340784"/>
              <a:gd name="connsiteX3" fmla="*/ 177799 w 370416"/>
              <a:gd name="connsiteY3" fmla="*/ 103717 h 340784"/>
              <a:gd name="connsiteX4" fmla="*/ 266700 w 370416"/>
              <a:gd name="connsiteY4" fmla="*/ 281517 h 340784"/>
              <a:gd name="connsiteX5" fmla="*/ 88899 w 370416"/>
              <a:gd name="connsiteY5" fmla="*/ 192617 h 340784"/>
              <a:gd name="connsiteX6" fmla="*/ 177800 w 370416"/>
              <a:gd name="connsiteY6" fmla="*/ 325967 h 340784"/>
              <a:gd name="connsiteX7" fmla="*/ 0 w 370416"/>
              <a:gd name="connsiteY7" fmla="*/ 281517 h 340784"/>
              <a:gd name="connsiteX0" fmla="*/ 266699 w 370416"/>
              <a:gd name="connsiteY0" fmla="*/ 59267 h 340784"/>
              <a:gd name="connsiteX1" fmla="*/ 266700 w 370416"/>
              <a:gd name="connsiteY1" fmla="*/ 14817 h 340784"/>
              <a:gd name="connsiteX2" fmla="*/ 355599 w 370416"/>
              <a:gd name="connsiteY2" fmla="*/ 148167 h 340784"/>
              <a:gd name="connsiteX3" fmla="*/ 177799 w 370416"/>
              <a:gd name="connsiteY3" fmla="*/ 103717 h 340784"/>
              <a:gd name="connsiteX4" fmla="*/ 266700 w 370416"/>
              <a:gd name="connsiteY4" fmla="*/ 222250 h 340784"/>
              <a:gd name="connsiteX5" fmla="*/ 88899 w 370416"/>
              <a:gd name="connsiteY5" fmla="*/ 192617 h 340784"/>
              <a:gd name="connsiteX6" fmla="*/ 177800 w 370416"/>
              <a:gd name="connsiteY6" fmla="*/ 325967 h 340784"/>
              <a:gd name="connsiteX7" fmla="*/ 0 w 370416"/>
              <a:gd name="connsiteY7" fmla="*/ 281517 h 340784"/>
              <a:gd name="connsiteX0" fmla="*/ 266699 w 370416"/>
              <a:gd name="connsiteY0" fmla="*/ 59267 h 325967"/>
              <a:gd name="connsiteX1" fmla="*/ 266700 w 370416"/>
              <a:gd name="connsiteY1" fmla="*/ 14817 h 325967"/>
              <a:gd name="connsiteX2" fmla="*/ 355599 w 370416"/>
              <a:gd name="connsiteY2" fmla="*/ 148167 h 325967"/>
              <a:gd name="connsiteX3" fmla="*/ 177799 w 370416"/>
              <a:gd name="connsiteY3" fmla="*/ 103717 h 325967"/>
              <a:gd name="connsiteX4" fmla="*/ 266700 w 370416"/>
              <a:gd name="connsiteY4" fmla="*/ 222250 h 325967"/>
              <a:gd name="connsiteX5" fmla="*/ 88899 w 370416"/>
              <a:gd name="connsiteY5" fmla="*/ 192617 h 325967"/>
              <a:gd name="connsiteX6" fmla="*/ 177800 w 370416"/>
              <a:gd name="connsiteY6" fmla="*/ 311150 h 325967"/>
              <a:gd name="connsiteX7" fmla="*/ 0 w 370416"/>
              <a:gd name="connsiteY7" fmla="*/ 281517 h 325967"/>
              <a:gd name="connsiteX0" fmla="*/ 400050 w 401096"/>
              <a:gd name="connsiteY0" fmla="*/ 9878 h 335844"/>
              <a:gd name="connsiteX1" fmla="*/ 266700 w 401096"/>
              <a:gd name="connsiteY1" fmla="*/ 24694 h 335844"/>
              <a:gd name="connsiteX2" fmla="*/ 355599 w 401096"/>
              <a:gd name="connsiteY2" fmla="*/ 158044 h 335844"/>
              <a:gd name="connsiteX3" fmla="*/ 177799 w 401096"/>
              <a:gd name="connsiteY3" fmla="*/ 113594 h 335844"/>
              <a:gd name="connsiteX4" fmla="*/ 266700 w 401096"/>
              <a:gd name="connsiteY4" fmla="*/ 232127 h 335844"/>
              <a:gd name="connsiteX5" fmla="*/ 88899 w 401096"/>
              <a:gd name="connsiteY5" fmla="*/ 202494 h 335844"/>
              <a:gd name="connsiteX6" fmla="*/ 177800 w 401096"/>
              <a:gd name="connsiteY6" fmla="*/ 321027 h 335844"/>
              <a:gd name="connsiteX7" fmla="*/ 0 w 401096"/>
              <a:gd name="connsiteY7" fmla="*/ 291394 h 335844"/>
              <a:gd name="connsiteX0" fmla="*/ 400050 w 406161"/>
              <a:gd name="connsiteY0" fmla="*/ 9878 h 335844"/>
              <a:gd name="connsiteX1" fmla="*/ 266700 w 406161"/>
              <a:gd name="connsiteY1" fmla="*/ 24694 h 335844"/>
              <a:gd name="connsiteX2" fmla="*/ 355599 w 406161"/>
              <a:gd name="connsiteY2" fmla="*/ 158044 h 335844"/>
              <a:gd name="connsiteX3" fmla="*/ 177799 w 406161"/>
              <a:gd name="connsiteY3" fmla="*/ 113594 h 335844"/>
              <a:gd name="connsiteX4" fmla="*/ 266700 w 406161"/>
              <a:gd name="connsiteY4" fmla="*/ 232127 h 335844"/>
              <a:gd name="connsiteX5" fmla="*/ 88899 w 406161"/>
              <a:gd name="connsiteY5" fmla="*/ 202494 h 335844"/>
              <a:gd name="connsiteX6" fmla="*/ 177800 w 406161"/>
              <a:gd name="connsiteY6" fmla="*/ 321027 h 335844"/>
              <a:gd name="connsiteX7" fmla="*/ 0 w 406161"/>
              <a:gd name="connsiteY7" fmla="*/ 291394 h 335844"/>
              <a:gd name="connsiteX0" fmla="*/ 400050 w 406161"/>
              <a:gd name="connsiteY0" fmla="*/ 24694 h 350660"/>
              <a:gd name="connsiteX1" fmla="*/ 266700 w 406161"/>
              <a:gd name="connsiteY1" fmla="*/ 24694 h 350660"/>
              <a:gd name="connsiteX2" fmla="*/ 355599 w 406161"/>
              <a:gd name="connsiteY2" fmla="*/ 172860 h 350660"/>
              <a:gd name="connsiteX3" fmla="*/ 177799 w 406161"/>
              <a:gd name="connsiteY3" fmla="*/ 128410 h 350660"/>
              <a:gd name="connsiteX4" fmla="*/ 266700 w 406161"/>
              <a:gd name="connsiteY4" fmla="*/ 246943 h 350660"/>
              <a:gd name="connsiteX5" fmla="*/ 88899 w 406161"/>
              <a:gd name="connsiteY5" fmla="*/ 217310 h 350660"/>
              <a:gd name="connsiteX6" fmla="*/ 177800 w 406161"/>
              <a:gd name="connsiteY6" fmla="*/ 335843 h 350660"/>
              <a:gd name="connsiteX7" fmla="*/ 0 w 406161"/>
              <a:gd name="connsiteY7" fmla="*/ 306210 h 350660"/>
              <a:gd name="connsiteX0" fmla="*/ 400050 w 406161"/>
              <a:gd name="connsiteY0" fmla="*/ 61736 h 343252"/>
              <a:gd name="connsiteX1" fmla="*/ 266700 w 406161"/>
              <a:gd name="connsiteY1" fmla="*/ 17286 h 343252"/>
              <a:gd name="connsiteX2" fmla="*/ 355599 w 406161"/>
              <a:gd name="connsiteY2" fmla="*/ 165452 h 343252"/>
              <a:gd name="connsiteX3" fmla="*/ 177799 w 406161"/>
              <a:gd name="connsiteY3" fmla="*/ 121002 h 343252"/>
              <a:gd name="connsiteX4" fmla="*/ 266700 w 406161"/>
              <a:gd name="connsiteY4" fmla="*/ 239535 h 343252"/>
              <a:gd name="connsiteX5" fmla="*/ 88899 w 406161"/>
              <a:gd name="connsiteY5" fmla="*/ 209902 h 343252"/>
              <a:gd name="connsiteX6" fmla="*/ 177800 w 406161"/>
              <a:gd name="connsiteY6" fmla="*/ 328435 h 343252"/>
              <a:gd name="connsiteX7" fmla="*/ 0 w 406161"/>
              <a:gd name="connsiteY7" fmla="*/ 298802 h 343252"/>
              <a:gd name="connsiteX0" fmla="*/ 400050 w 400050"/>
              <a:gd name="connsiteY0" fmla="*/ 61736 h 343252"/>
              <a:gd name="connsiteX1" fmla="*/ 266700 w 400050"/>
              <a:gd name="connsiteY1" fmla="*/ 17286 h 343252"/>
              <a:gd name="connsiteX2" fmla="*/ 355599 w 400050"/>
              <a:gd name="connsiteY2" fmla="*/ 165452 h 343252"/>
              <a:gd name="connsiteX3" fmla="*/ 177799 w 400050"/>
              <a:gd name="connsiteY3" fmla="*/ 121002 h 343252"/>
              <a:gd name="connsiteX4" fmla="*/ 266700 w 400050"/>
              <a:gd name="connsiteY4" fmla="*/ 239535 h 343252"/>
              <a:gd name="connsiteX5" fmla="*/ 88899 w 400050"/>
              <a:gd name="connsiteY5" fmla="*/ 209902 h 343252"/>
              <a:gd name="connsiteX6" fmla="*/ 177800 w 400050"/>
              <a:gd name="connsiteY6" fmla="*/ 328435 h 343252"/>
              <a:gd name="connsiteX7" fmla="*/ 0 w 400050"/>
              <a:gd name="connsiteY7" fmla="*/ 298802 h 343252"/>
              <a:gd name="connsiteX0" fmla="*/ 400050 w 400050"/>
              <a:gd name="connsiteY0" fmla="*/ 61736 h 343252"/>
              <a:gd name="connsiteX1" fmla="*/ 266700 w 400050"/>
              <a:gd name="connsiteY1" fmla="*/ 17286 h 343252"/>
              <a:gd name="connsiteX2" fmla="*/ 355599 w 400050"/>
              <a:gd name="connsiteY2" fmla="*/ 165452 h 343252"/>
              <a:gd name="connsiteX3" fmla="*/ 177799 w 400050"/>
              <a:gd name="connsiteY3" fmla="*/ 121002 h 343252"/>
              <a:gd name="connsiteX4" fmla="*/ 266700 w 400050"/>
              <a:gd name="connsiteY4" fmla="*/ 239535 h 343252"/>
              <a:gd name="connsiteX5" fmla="*/ 88899 w 400050"/>
              <a:gd name="connsiteY5" fmla="*/ 209902 h 343252"/>
              <a:gd name="connsiteX6" fmla="*/ 177800 w 400050"/>
              <a:gd name="connsiteY6" fmla="*/ 328435 h 343252"/>
              <a:gd name="connsiteX7" fmla="*/ 0 w 400050"/>
              <a:gd name="connsiteY7" fmla="*/ 298802 h 343252"/>
              <a:gd name="connsiteX0" fmla="*/ 400050 w 400050"/>
              <a:gd name="connsiteY0" fmla="*/ 61736 h 343252"/>
              <a:gd name="connsiteX1" fmla="*/ 266700 w 400050"/>
              <a:gd name="connsiteY1" fmla="*/ 17286 h 343252"/>
              <a:gd name="connsiteX2" fmla="*/ 355599 w 400050"/>
              <a:gd name="connsiteY2" fmla="*/ 165452 h 343252"/>
              <a:gd name="connsiteX3" fmla="*/ 177799 w 400050"/>
              <a:gd name="connsiteY3" fmla="*/ 121002 h 343252"/>
              <a:gd name="connsiteX4" fmla="*/ 266700 w 400050"/>
              <a:gd name="connsiteY4" fmla="*/ 239535 h 343252"/>
              <a:gd name="connsiteX5" fmla="*/ 88899 w 400050"/>
              <a:gd name="connsiteY5" fmla="*/ 209902 h 343252"/>
              <a:gd name="connsiteX6" fmla="*/ 177800 w 400050"/>
              <a:gd name="connsiteY6" fmla="*/ 328435 h 343252"/>
              <a:gd name="connsiteX7" fmla="*/ 0 w 400050"/>
              <a:gd name="connsiteY7" fmla="*/ 298802 h 343252"/>
              <a:gd name="connsiteX0" fmla="*/ 400050 w 400050"/>
              <a:gd name="connsiteY0" fmla="*/ 61736 h 343252"/>
              <a:gd name="connsiteX1" fmla="*/ 266700 w 400050"/>
              <a:gd name="connsiteY1" fmla="*/ 17286 h 343252"/>
              <a:gd name="connsiteX2" fmla="*/ 355599 w 400050"/>
              <a:gd name="connsiteY2" fmla="*/ 165452 h 343252"/>
              <a:gd name="connsiteX3" fmla="*/ 177799 w 400050"/>
              <a:gd name="connsiteY3" fmla="*/ 121002 h 343252"/>
              <a:gd name="connsiteX4" fmla="*/ 266700 w 400050"/>
              <a:gd name="connsiteY4" fmla="*/ 239535 h 343252"/>
              <a:gd name="connsiteX5" fmla="*/ 88899 w 400050"/>
              <a:gd name="connsiteY5" fmla="*/ 209902 h 343252"/>
              <a:gd name="connsiteX6" fmla="*/ 177800 w 400050"/>
              <a:gd name="connsiteY6" fmla="*/ 328435 h 343252"/>
              <a:gd name="connsiteX7" fmla="*/ 0 w 400050"/>
              <a:gd name="connsiteY7" fmla="*/ 298802 h 343252"/>
              <a:gd name="connsiteX0" fmla="*/ 400050 w 400050"/>
              <a:gd name="connsiteY0" fmla="*/ 61736 h 343252"/>
              <a:gd name="connsiteX1" fmla="*/ 266700 w 400050"/>
              <a:gd name="connsiteY1" fmla="*/ 17286 h 343252"/>
              <a:gd name="connsiteX2" fmla="*/ 355599 w 400050"/>
              <a:gd name="connsiteY2" fmla="*/ 165452 h 343252"/>
              <a:gd name="connsiteX3" fmla="*/ 177799 w 400050"/>
              <a:gd name="connsiteY3" fmla="*/ 121002 h 343252"/>
              <a:gd name="connsiteX4" fmla="*/ 266700 w 400050"/>
              <a:gd name="connsiteY4" fmla="*/ 239535 h 343252"/>
              <a:gd name="connsiteX5" fmla="*/ 88899 w 400050"/>
              <a:gd name="connsiteY5" fmla="*/ 209902 h 343252"/>
              <a:gd name="connsiteX6" fmla="*/ 177800 w 400050"/>
              <a:gd name="connsiteY6" fmla="*/ 328435 h 343252"/>
              <a:gd name="connsiteX7" fmla="*/ 0 w 400050"/>
              <a:gd name="connsiteY7" fmla="*/ 298802 h 343252"/>
              <a:gd name="connsiteX0" fmla="*/ 400050 w 400050"/>
              <a:gd name="connsiteY0" fmla="*/ 61736 h 343252"/>
              <a:gd name="connsiteX1" fmla="*/ 266700 w 400050"/>
              <a:gd name="connsiteY1" fmla="*/ 17286 h 343252"/>
              <a:gd name="connsiteX2" fmla="*/ 355599 w 400050"/>
              <a:gd name="connsiteY2" fmla="*/ 165452 h 343252"/>
              <a:gd name="connsiteX3" fmla="*/ 177799 w 400050"/>
              <a:gd name="connsiteY3" fmla="*/ 121002 h 343252"/>
              <a:gd name="connsiteX4" fmla="*/ 266700 w 400050"/>
              <a:gd name="connsiteY4" fmla="*/ 239535 h 343252"/>
              <a:gd name="connsiteX5" fmla="*/ 88899 w 400050"/>
              <a:gd name="connsiteY5" fmla="*/ 209902 h 343252"/>
              <a:gd name="connsiteX6" fmla="*/ 177800 w 400050"/>
              <a:gd name="connsiteY6" fmla="*/ 328435 h 343252"/>
              <a:gd name="connsiteX7" fmla="*/ 0 w 400050"/>
              <a:gd name="connsiteY7" fmla="*/ 298802 h 343252"/>
              <a:gd name="connsiteX0" fmla="*/ 400050 w 400050"/>
              <a:gd name="connsiteY0" fmla="*/ 61736 h 343252"/>
              <a:gd name="connsiteX1" fmla="*/ 266700 w 400050"/>
              <a:gd name="connsiteY1" fmla="*/ 17286 h 343252"/>
              <a:gd name="connsiteX2" fmla="*/ 355599 w 400050"/>
              <a:gd name="connsiteY2" fmla="*/ 165452 h 343252"/>
              <a:gd name="connsiteX3" fmla="*/ 177799 w 400050"/>
              <a:gd name="connsiteY3" fmla="*/ 121002 h 343252"/>
              <a:gd name="connsiteX4" fmla="*/ 266700 w 400050"/>
              <a:gd name="connsiteY4" fmla="*/ 239535 h 343252"/>
              <a:gd name="connsiteX5" fmla="*/ 88899 w 400050"/>
              <a:gd name="connsiteY5" fmla="*/ 209902 h 343252"/>
              <a:gd name="connsiteX6" fmla="*/ 177800 w 400050"/>
              <a:gd name="connsiteY6" fmla="*/ 328435 h 343252"/>
              <a:gd name="connsiteX7" fmla="*/ 0 w 400050"/>
              <a:gd name="connsiteY7" fmla="*/ 298802 h 343252"/>
              <a:gd name="connsiteX0" fmla="*/ 400050 w 400050"/>
              <a:gd name="connsiteY0" fmla="*/ 61736 h 343252"/>
              <a:gd name="connsiteX1" fmla="*/ 266700 w 400050"/>
              <a:gd name="connsiteY1" fmla="*/ 17286 h 343252"/>
              <a:gd name="connsiteX2" fmla="*/ 355599 w 400050"/>
              <a:gd name="connsiteY2" fmla="*/ 165452 h 343252"/>
              <a:gd name="connsiteX3" fmla="*/ 177799 w 400050"/>
              <a:gd name="connsiteY3" fmla="*/ 121002 h 343252"/>
              <a:gd name="connsiteX4" fmla="*/ 266700 w 400050"/>
              <a:gd name="connsiteY4" fmla="*/ 239535 h 343252"/>
              <a:gd name="connsiteX5" fmla="*/ 88899 w 400050"/>
              <a:gd name="connsiteY5" fmla="*/ 209902 h 343252"/>
              <a:gd name="connsiteX6" fmla="*/ 177800 w 400050"/>
              <a:gd name="connsiteY6" fmla="*/ 328435 h 343252"/>
              <a:gd name="connsiteX7" fmla="*/ 0 w 400050"/>
              <a:gd name="connsiteY7" fmla="*/ 298802 h 343252"/>
              <a:gd name="connsiteX0" fmla="*/ 400050 w 400050"/>
              <a:gd name="connsiteY0" fmla="*/ 54550 h 336066"/>
              <a:gd name="connsiteX1" fmla="*/ 266700 w 400050"/>
              <a:gd name="connsiteY1" fmla="*/ 54550 h 336066"/>
              <a:gd name="connsiteX2" fmla="*/ 355599 w 400050"/>
              <a:gd name="connsiteY2" fmla="*/ 158266 h 336066"/>
              <a:gd name="connsiteX3" fmla="*/ 177799 w 400050"/>
              <a:gd name="connsiteY3" fmla="*/ 113816 h 336066"/>
              <a:gd name="connsiteX4" fmla="*/ 266700 w 400050"/>
              <a:gd name="connsiteY4" fmla="*/ 232349 h 336066"/>
              <a:gd name="connsiteX5" fmla="*/ 88899 w 400050"/>
              <a:gd name="connsiteY5" fmla="*/ 202716 h 336066"/>
              <a:gd name="connsiteX6" fmla="*/ 177800 w 400050"/>
              <a:gd name="connsiteY6" fmla="*/ 321249 h 336066"/>
              <a:gd name="connsiteX7" fmla="*/ 0 w 400050"/>
              <a:gd name="connsiteY7" fmla="*/ 291616 h 336066"/>
              <a:gd name="connsiteX0" fmla="*/ 400050 w 400050"/>
              <a:gd name="connsiteY0" fmla="*/ 61736 h 343252"/>
              <a:gd name="connsiteX1" fmla="*/ 266700 w 400050"/>
              <a:gd name="connsiteY1" fmla="*/ 17286 h 343252"/>
              <a:gd name="connsiteX2" fmla="*/ 355599 w 400050"/>
              <a:gd name="connsiteY2" fmla="*/ 165452 h 343252"/>
              <a:gd name="connsiteX3" fmla="*/ 177799 w 400050"/>
              <a:gd name="connsiteY3" fmla="*/ 121002 h 343252"/>
              <a:gd name="connsiteX4" fmla="*/ 266700 w 400050"/>
              <a:gd name="connsiteY4" fmla="*/ 239535 h 343252"/>
              <a:gd name="connsiteX5" fmla="*/ 88899 w 400050"/>
              <a:gd name="connsiteY5" fmla="*/ 209902 h 343252"/>
              <a:gd name="connsiteX6" fmla="*/ 177800 w 400050"/>
              <a:gd name="connsiteY6" fmla="*/ 328435 h 343252"/>
              <a:gd name="connsiteX7" fmla="*/ 0 w 400050"/>
              <a:gd name="connsiteY7" fmla="*/ 298802 h 343252"/>
              <a:gd name="connsiteX0" fmla="*/ 444500 w 444500"/>
              <a:gd name="connsiteY0" fmla="*/ 61736 h 343252"/>
              <a:gd name="connsiteX1" fmla="*/ 266700 w 444500"/>
              <a:gd name="connsiteY1" fmla="*/ 17286 h 343252"/>
              <a:gd name="connsiteX2" fmla="*/ 355599 w 444500"/>
              <a:gd name="connsiteY2" fmla="*/ 165452 h 343252"/>
              <a:gd name="connsiteX3" fmla="*/ 177799 w 444500"/>
              <a:gd name="connsiteY3" fmla="*/ 121002 h 343252"/>
              <a:gd name="connsiteX4" fmla="*/ 266700 w 444500"/>
              <a:gd name="connsiteY4" fmla="*/ 239535 h 343252"/>
              <a:gd name="connsiteX5" fmla="*/ 88899 w 444500"/>
              <a:gd name="connsiteY5" fmla="*/ 209902 h 343252"/>
              <a:gd name="connsiteX6" fmla="*/ 177800 w 444500"/>
              <a:gd name="connsiteY6" fmla="*/ 328435 h 343252"/>
              <a:gd name="connsiteX7" fmla="*/ 0 w 444500"/>
              <a:gd name="connsiteY7" fmla="*/ 298802 h 343252"/>
              <a:gd name="connsiteX0" fmla="*/ 444500 w 444500"/>
              <a:gd name="connsiteY0" fmla="*/ 61736 h 343252"/>
              <a:gd name="connsiteX1" fmla="*/ 266700 w 444500"/>
              <a:gd name="connsiteY1" fmla="*/ 17286 h 343252"/>
              <a:gd name="connsiteX2" fmla="*/ 355599 w 444500"/>
              <a:gd name="connsiteY2" fmla="*/ 165452 h 343252"/>
              <a:gd name="connsiteX3" fmla="*/ 177799 w 444500"/>
              <a:gd name="connsiteY3" fmla="*/ 121002 h 343252"/>
              <a:gd name="connsiteX4" fmla="*/ 266700 w 444500"/>
              <a:gd name="connsiteY4" fmla="*/ 239535 h 343252"/>
              <a:gd name="connsiteX5" fmla="*/ 88899 w 444500"/>
              <a:gd name="connsiteY5" fmla="*/ 209902 h 343252"/>
              <a:gd name="connsiteX6" fmla="*/ 177800 w 444500"/>
              <a:gd name="connsiteY6" fmla="*/ 328435 h 343252"/>
              <a:gd name="connsiteX7" fmla="*/ 0 w 444500"/>
              <a:gd name="connsiteY7" fmla="*/ 298802 h 343252"/>
              <a:gd name="connsiteX0" fmla="*/ 444500 w 444500"/>
              <a:gd name="connsiteY0" fmla="*/ 61736 h 343252"/>
              <a:gd name="connsiteX1" fmla="*/ 266700 w 444500"/>
              <a:gd name="connsiteY1" fmla="*/ 17286 h 343252"/>
              <a:gd name="connsiteX2" fmla="*/ 355599 w 444500"/>
              <a:gd name="connsiteY2" fmla="*/ 165452 h 343252"/>
              <a:gd name="connsiteX3" fmla="*/ 177800 w 444500"/>
              <a:gd name="connsiteY3" fmla="*/ 106186 h 343252"/>
              <a:gd name="connsiteX4" fmla="*/ 266700 w 444500"/>
              <a:gd name="connsiteY4" fmla="*/ 239535 h 343252"/>
              <a:gd name="connsiteX5" fmla="*/ 88899 w 444500"/>
              <a:gd name="connsiteY5" fmla="*/ 209902 h 343252"/>
              <a:gd name="connsiteX6" fmla="*/ 177800 w 444500"/>
              <a:gd name="connsiteY6" fmla="*/ 328435 h 343252"/>
              <a:gd name="connsiteX7" fmla="*/ 0 w 444500"/>
              <a:gd name="connsiteY7" fmla="*/ 298802 h 343252"/>
              <a:gd name="connsiteX0" fmla="*/ 444500 w 444500"/>
              <a:gd name="connsiteY0" fmla="*/ 59267 h 340783"/>
              <a:gd name="connsiteX1" fmla="*/ 266700 w 444500"/>
              <a:gd name="connsiteY1" fmla="*/ 14817 h 340783"/>
              <a:gd name="connsiteX2" fmla="*/ 355600 w 444500"/>
              <a:gd name="connsiteY2" fmla="*/ 148167 h 340783"/>
              <a:gd name="connsiteX3" fmla="*/ 177800 w 444500"/>
              <a:gd name="connsiteY3" fmla="*/ 103717 h 340783"/>
              <a:gd name="connsiteX4" fmla="*/ 266700 w 444500"/>
              <a:gd name="connsiteY4" fmla="*/ 237066 h 340783"/>
              <a:gd name="connsiteX5" fmla="*/ 88899 w 444500"/>
              <a:gd name="connsiteY5" fmla="*/ 207433 h 340783"/>
              <a:gd name="connsiteX6" fmla="*/ 177800 w 444500"/>
              <a:gd name="connsiteY6" fmla="*/ 325966 h 340783"/>
              <a:gd name="connsiteX7" fmla="*/ 0 w 444500"/>
              <a:gd name="connsiteY7" fmla="*/ 296333 h 34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500" h="340783">
                <a:moveTo>
                  <a:pt x="444500" y="59267"/>
                </a:moveTo>
                <a:cubicBezTo>
                  <a:pt x="322363" y="20684"/>
                  <a:pt x="281517" y="0"/>
                  <a:pt x="266700" y="14817"/>
                </a:cubicBezTo>
                <a:cubicBezTo>
                  <a:pt x="251883" y="29634"/>
                  <a:pt x="370417" y="133350"/>
                  <a:pt x="355600" y="148167"/>
                </a:cubicBezTo>
                <a:cubicBezTo>
                  <a:pt x="340783" y="162984"/>
                  <a:pt x="214431" y="101257"/>
                  <a:pt x="177800" y="103717"/>
                </a:cubicBezTo>
                <a:cubicBezTo>
                  <a:pt x="144548" y="134342"/>
                  <a:pt x="309932" y="241122"/>
                  <a:pt x="266700" y="237066"/>
                </a:cubicBezTo>
                <a:cubicBezTo>
                  <a:pt x="251156" y="269140"/>
                  <a:pt x="153530" y="221063"/>
                  <a:pt x="88899" y="207433"/>
                </a:cubicBezTo>
                <a:cubicBezTo>
                  <a:pt x="52072" y="240419"/>
                  <a:pt x="192616" y="311149"/>
                  <a:pt x="177800" y="325966"/>
                </a:cubicBezTo>
                <a:cubicBezTo>
                  <a:pt x="162984" y="340783"/>
                  <a:pt x="13783" y="275484"/>
                  <a:pt x="0" y="296333"/>
                </a:cubicBezTo>
              </a:path>
            </a:pathLst>
          </a:custGeom>
          <a:solidFill>
            <a:srgbClr val="FF9900"/>
          </a:solidFill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509" name="円/楕円 1508"/>
          <p:cNvSpPr/>
          <p:nvPr/>
        </p:nvSpPr>
        <p:spPr>
          <a:xfrm>
            <a:off x="3764258" y="5290378"/>
            <a:ext cx="46037" cy="46037"/>
          </a:xfrm>
          <a:prstGeom prst="ellipse">
            <a:avLst/>
          </a:prstGeom>
          <a:solidFill>
            <a:srgbClr val="0066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cxnSp>
        <p:nvCxnSpPr>
          <p:cNvPr id="1447" name="直線矢印コネクタ 1446"/>
          <p:cNvCxnSpPr/>
          <p:nvPr/>
        </p:nvCxnSpPr>
        <p:spPr>
          <a:xfrm rot="10800000">
            <a:off x="4254795" y="4693478"/>
            <a:ext cx="666750" cy="20637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 w="med" len="med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5" name="Picture 3" descr="VNI_P"/>
          <p:cNvPicPr>
            <a:picLocks noChangeAspect="1" noChangeArrowheads="1"/>
          </p:cNvPicPr>
          <p:nvPr/>
        </p:nvPicPr>
        <p:blipFill>
          <a:blip r:embed="rId6" cstate="print"/>
          <a:srcRect l="2237" t="24956" r="13423"/>
          <a:stretch>
            <a:fillRect/>
          </a:stretch>
        </p:blipFill>
        <p:spPr bwMode="auto">
          <a:xfrm rot="-2084276">
            <a:off x="1871958" y="4836353"/>
            <a:ext cx="2270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6" name="Picture 2" descr="VNI_N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0546164">
            <a:off x="1998958" y="4769678"/>
            <a:ext cx="3222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7" name="Picture 3" descr="VNI_P"/>
          <p:cNvPicPr>
            <a:picLocks noChangeAspect="1" noChangeArrowheads="1"/>
          </p:cNvPicPr>
          <p:nvPr/>
        </p:nvPicPr>
        <p:blipFill>
          <a:blip r:embed="rId6" cstate="print">
            <a:lum bright="20000" contrast="-20000"/>
          </a:blip>
          <a:srcRect l="2237" t="24956" r="13423"/>
          <a:stretch>
            <a:fillRect/>
          </a:stretch>
        </p:blipFill>
        <p:spPr bwMode="auto">
          <a:xfrm>
            <a:off x="3073695" y="4783965"/>
            <a:ext cx="2270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8" name="Picture 2" descr="VNI_NP"/>
          <p:cNvPicPr>
            <a:picLocks noChangeAspect="1" noChangeArrowheads="1"/>
          </p:cNvPicPr>
          <p:nvPr/>
        </p:nvPicPr>
        <p:blipFill>
          <a:blip r:embed="rId7" cstate="print">
            <a:lum bright="20000" contrast="-20000"/>
          </a:blip>
          <a:srcRect/>
          <a:stretch>
            <a:fillRect/>
          </a:stretch>
        </p:blipFill>
        <p:spPr bwMode="auto">
          <a:xfrm rot="-10546164">
            <a:off x="3199108" y="4734753"/>
            <a:ext cx="3222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" name="正方形/長方形 1453"/>
          <p:cNvSpPr/>
          <p:nvPr/>
        </p:nvSpPr>
        <p:spPr>
          <a:xfrm rot="5400000">
            <a:off x="5041402" y="6424646"/>
            <a:ext cx="177800" cy="4603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457" name="二等辺三角形 1456"/>
          <p:cNvSpPr/>
          <p:nvPr/>
        </p:nvSpPr>
        <p:spPr>
          <a:xfrm>
            <a:off x="5019970" y="5958715"/>
            <a:ext cx="222250" cy="400050"/>
          </a:xfrm>
          <a:prstGeom prst="triangle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461" name="円/楕円 1460"/>
          <p:cNvSpPr/>
          <p:nvPr/>
        </p:nvSpPr>
        <p:spPr>
          <a:xfrm>
            <a:off x="5143795" y="6534978"/>
            <a:ext cx="177800" cy="46037"/>
          </a:xfrm>
          <a:prstGeom prst="ellipse">
            <a:avLst/>
          </a:prstGeom>
          <a:solidFill>
            <a:srgbClr val="4D4D4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462" name="正方形/長方形 1461"/>
          <p:cNvSpPr/>
          <p:nvPr/>
        </p:nvSpPr>
        <p:spPr>
          <a:xfrm rot="5400000">
            <a:off x="4263526" y="6384959"/>
            <a:ext cx="276225" cy="4603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464" name="雲 1463"/>
          <p:cNvSpPr/>
          <p:nvPr/>
        </p:nvSpPr>
        <p:spPr>
          <a:xfrm rot="16852571">
            <a:off x="4213520" y="5998403"/>
            <a:ext cx="377825" cy="295275"/>
          </a:xfrm>
          <a:prstGeom prst="cloud">
            <a:avLst/>
          </a:prstGeom>
          <a:gradFill flip="none" rotWithShape="0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465" name="雲 1464"/>
          <p:cNvSpPr/>
          <p:nvPr/>
        </p:nvSpPr>
        <p:spPr>
          <a:xfrm flipH="1">
            <a:off x="4378620" y="6501640"/>
            <a:ext cx="266700" cy="88900"/>
          </a:xfrm>
          <a:prstGeom prst="cloud">
            <a:avLst/>
          </a:prstGeom>
          <a:solidFill>
            <a:srgbClr val="4D4D4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466" name="正方形/長方形 1465"/>
          <p:cNvSpPr/>
          <p:nvPr/>
        </p:nvSpPr>
        <p:spPr>
          <a:xfrm rot="5400000">
            <a:off x="1164727" y="6380196"/>
            <a:ext cx="177800" cy="4603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469" name="正方形/長方形 1468"/>
          <p:cNvSpPr/>
          <p:nvPr/>
        </p:nvSpPr>
        <p:spPr>
          <a:xfrm rot="5400000">
            <a:off x="1939426" y="6308759"/>
            <a:ext cx="320675" cy="4603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470" name="雲 1469"/>
          <p:cNvSpPr/>
          <p:nvPr/>
        </p:nvSpPr>
        <p:spPr>
          <a:xfrm rot="16852571">
            <a:off x="1952126" y="5834097"/>
            <a:ext cx="333375" cy="382588"/>
          </a:xfrm>
          <a:prstGeom prst="cloud">
            <a:avLst/>
          </a:prstGeom>
          <a:gradFill flip="none" rotWithShape="0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471" name="二等辺三角形 1470"/>
          <p:cNvSpPr/>
          <p:nvPr/>
        </p:nvSpPr>
        <p:spPr>
          <a:xfrm>
            <a:off x="1143295" y="5914265"/>
            <a:ext cx="222250" cy="400050"/>
          </a:xfrm>
          <a:prstGeom prst="triangl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473" name="雲 1472"/>
          <p:cNvSpPr/>
          <p:nvPr/>
        </p:nvSpPr>
        <p:spPr>
          <a:xfrm flipH="1">
            <a:off x="1898945" y="6447665"/>
            <a:ext cx="266700" cy="88900"/>
          </a:xfrm>
          <a:prstGeom prst="cloud">
            <a:avLst/>
          </a:prstGeom>
          <a:solidFill>
            <a:srgbClr val="4D4D4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474" name="円/楕円 1473"/>
          <p:cNvSpPr/>
          <p:nvPr/>
        </p:nvSpPr>
        <p:spPr>
          <a:xfrm>
            <a:off x="1054395" y="6492115"/>
            <a:ext cx="177800" cy="46038"/>
          </a:xfrm>
          <a:prstGeom prst="ellipse">
            <a:avLst/>
          </a:prstGeom>
          <a:solidFill>
            <a:srgbClr val="4D4D4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475" name="正方形/長方形 1474"/>
          <p:cNvSpPr/>
          <p:nvPr/>
        </p:nvSpPr>
        <p:spPr>
          <a:xfrm rot="5400000">
            <a:off x="1317127" y="6424646"/>
            <a:ext cx="177800" cy="46037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476" name="二等辺三角形 1475"/>
          <p:cNvSpPr/>
          <p:nvPr/>
        </p:nvSpPr>
        <p:spPr>
          <a:xfrm>
            <a:off x="1295695" y="5958715"/>
            <a:ext cx="222250" cy="400050"/>
          </a:xfrm>
          <a:prstGeom prst="triangl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477" name="円/楕円 1476"/>
          <p:cNvSpPr/>
          <p:nvPr/>
        </p:nvSpPr>
        <p:spPr>
          <a:xfrm>
            <a:off x="1232195" y="6536565"/>
            <a:ext cx="177800" cy="46038"/>
          </a:xfrm>
          <a:prstGeom prst="ellipse">
            <a:avLst/>
          </a:prstGeom>
          <a:solidFill>
            <a:srgbClr val="4D4D4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479" name="正方形/長方形 1478"/>
          <p:cNvSpPr/>
          <p:nvPr/>
        </p:nvSpPr>
        <p:spPr>
          <a:xfrm rot="5400000">
            <a:off x="2057695" y="6300028"/>
            <a:ext cx="373063" cy="46037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480" name="雲 1479"/>
          <p:cNvSpPr/>
          <p:nvPr/>
        </p:nvSpPr>
        <p:spPr>
          <a:xfrm rot="16852571">
            <a:off x="2109289" y="6105559"/>
            <a:ext cx="263525" cy="284163"/>
          </a:xfrm>
          <a:prstGeom prst="cloud">
            <a:avLst/>
          </a:prstGeom>
          <a:gradFill flip="none" rotWithShape="0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482" name="雲 1481"/>
          <p:cNvSpPr/>
          <p:nvPr/>
        </p:nvSpPr>
        <p:spPr>
          <a:xfrm flipH="1">
            <a:off x="2076745" y="6465128"/>
            <a:ext cx="266700" cy="88900"/>
          </a:xfrm>
          <a:prstGeom prst="cloud">
            <a:avLst/>
          </a:prstGeom>
          <a:solidFill>
            <a:srgbClr val="4D4D4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483" name="正方形/長方形 1482"/>
          <p:cNvSpPr/>
          <p:nvPr/>
        </p:nvSpPr>
        <p:spPr>
          <a:xfrm rot="5400000">
            <a:off x="1818776" y="6338922"/>
            <a:ext cx="320675" cy="4603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484" name="雲 1483"/>
          <p:cNvSpPr/>
          <p:nvPr/>
        </p:nvSpPr>
        <p:spPr>
          <a:xfrm rot="14763217">
            <a:off x="1817983" y="5939665"/>
            <a:ext cx="280988" cy="350837"/>
          </a:xfrm>
          <a:prstGeom prst="cloud">
            <a:avLst/>
          </a:prstGeom>
          <a:gradFill flip="none" rotWithShape="0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485" name="雲 1484"/>
          <p:cNvSpPr/>
          <p:nvPr/>
        </p:nvSpPr>
        <p:spPr>
          <a:xfrm flipH="1">
            <a:off x="1765595" y="6492115"/>
            <a:ext cx="222250" cy="88900"/>
          </a:xfrm>
          <a:prstGeom prst="cloud">
            <a:avLst/>
          </a:prstGeom>
          <a:solidFill>
            <a:srgbClr val="4D4D4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cxnSp>
        <p:nvCxnSpPr>
          <p:cNvPr id="1486" name="直線矢印コネクタ 1485"/>
          <p:cNvCxnSpPr/>
          <p:nvPr/>
        </p:nvCxnSpPr>
        <p:spPr>
          <a:xfrm rot="16200000" flipH="1">
            <a:off x="1165520" y="5136390"/>
            <a:ext cx="800100" cy="666750"/>
          </a:xfrm>
          <a:prstGeom prst="straightConnector1">
            <a:avLst/>
          </a:prstGeom>
          <a:ln w="12700">
            <a:solidFill>
              <a:srgbClr val="0066FF"/>
            </a:solidFill>
            <a:prstDash val="lgDashDotDot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2" name="直線矢印コネクタ 1491"/>
          <p:cNvCxnSpPr/>
          <p:nvPr/>
        </p:nvCxnSpPr>
        <p:spPr>
          <a:xfrm rot="5400000">
            <a:off x="964702" y="5513421"/>
            <a:ext cx="711200" cy="1587"/>
          </a:xfrm>
          <a:prstGeom prst="straightConnector1">
            <a:avLst/>
          </a:prstGeom>
          <a:ln w="12700">
            <a:solidFill>
              <a:schemeClr val="tx1"/>
            </a:solidFill>
            <a:prstDash val="lgDashDotDot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2" name="Picture 3" descr="VNI_P"/>
          <p:cNvPicPr>
            <a:picLocks noChangeAspect="1" noChangeArrowheads="1"/>
          </p:cNvPicPr>
          <p:nvPr/>
        </p:nvPicPr>
        <p:blipFill>
          <a:blip r:embed="rId6" cstate="print">
            <a:lum bright="20000" contrast="-20000"/>
          </a:blip>
          <a:srcRect l="2237" t="24956" r="13423"/>
          <a:stretch>
            <a:fillRect/>
          </a:stretch>
        </p:blipFill>
        <p:spPr bwMode="auto">
          <a:xfrm rot="-1957289">
            <a:off x="1028995" y="4853815"/>
            <a:ext cx="2270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3" name="Picture 2" descr="VNI_NP"/>
          <p:cNvPicPr>
            <a:picLocks noChangeAspect="1" noChangeArrowheads="1"/>
          </p:cNvPicPr>
          <p:nvPr/>
        </p:nvPicPr>
        <p:blipFill>
          <a:blip r:embed="rId7" cstate="print">
            <a:lum bright="20000" contrast="-20000"/>
          </a:blip>
          <a:srcRect/>
          <a:stretch>
            <a:fillRect/>
          </a:stretch>
        </p:blipFill>
        <p:spPr bwMode="auto">
          <a:xfrm rot="-10546164">
            <a:off x="1154408" y="4814128"/>
            <a:ext cx="3222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03" name="直線矢印コネクタ 1502"/>
          <p:cNvCxnSpPr/>
          <p:nvPr/>
        </p:nvCxnSpPr>
        <p:spPr>
          <a:xfrm>
            <a:off x="2032295" y="5025265"/>
            <a:ext cx="577850" cy="533400"/>
          </a:xfrm>
          <a:prstGeom prst="straightConnector1">
            <a:avLst/>
          </a:prstGeom>
          <a:ln w="12700">
            <a:solidFill>
              <a:srgbClr val="0066FF"/>
            </a:solidFill>
            <a:prstDash val="soli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1" name="直線矢印コネクタ 1510"/>
          <p:cNvCxnSpPr/>
          <p:nvPr/>
        </p:nvCxnSpPr>
        <p:spPr>
          <a:xfrm rot="5400000">
            <a:off x="1766389" y="5424521"/>
            <a:ext cx="7112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4" name="直線矢印コネクタ 1513"/>
          <p:cNvCxnSpPr>
            <a:stCxn id="1459" idx="1"/>
            <a:endCxn id="1529" idx="0"/>
          </p:cNvCxnSpPr>
          <p:nvPr/>
        </p:nvCxnSpPr>
        <p:spPr>
          <a:xfrm rot="10800000" flipV="1">
            <a:off x="2543470" y="4283903"/>
            <a:ext cx="582613" cy="1052512"/>
          </a:xfrm>
          <a:prstGeom prst="straightConnector1">
            <a:avLst/>
          </a:prstGeom>
          <a:ln w="28575">
            <a:solidFill>
              <a:srgbClr val="FF9900">
                <a:alpha val="54902"/>
              </a:srgbClr>
            </a:solidFill>
            <a:prstDash val="soli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2" name="直線矢印コネクタ 1521"/>
          <p:cNvCxnSpPr>
            <a:stCxn id="1529" idx="7"/>
          </p:cNvCxnSpPr>
          <p:nvPr/>
        </p:nvCxnSpPr>
        <p:spPr>
          <a:xfrm rot="16200000" flipH="1">
            <a:off x="2631576" y="5270534"/>
            <a:ext cx="39688" cy="184150"/>
          </a:xfrm>
          <a:prstGeom prst="straightConnector1">
            <a:avLst/>
          </a:prstGeom>
          <a:ln w="9525">
            <a:solidFill>
              <a:srgbClr val="FF9900">
                <a:alpha val="60000"/>
              </a:srgbClr>
            </a:solidFill>
            <a:prstDash val="soli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3" name="直線矢印コネクタ 1522"/>
          <p:cNvCxnSpPr>
            <a:stCxn id="1529" idx="0"/>
          </p:cNvCxnSpPr>
          <p:nvPr/>
        </p:nvCxnSpPr>
        <p:spPr>
          <a:xfrm rot="5400000" flipH="1" flipV="1">
            <a:off x="2555377" y="5192746"/>
            <a:ext cx="131762" cy="155575"/>
          </a:xfrm>
          <a:prstGeom prst="straightConnector1">
            <a:avLst/>
          </a:prstGeom>
          <a:ln w="9525">
            <a:solidFill>
              <a:srgbClr val="FF9900">
                <a:alpha val="60000"/>
              </a:srgbClr>
            </a:solidFill>
            <a:prstDash val="soli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4" name="直線矢印コネクタ 1523"/>
          <p:cNvCxnSpPr>
            <a:stCxn id="1529" idx="2"/>
          </p:cNvCxnSpPr>
          <p:nvPr/>
        </p:nvCxnSpPr>
        <p:spPr>
          <a:xfrm rot="10800000" flipV="1">
            <a:off x="2343445" y="5360228"/>
            <a:ext cx="176213" cy="22225"/>
          </a:xfrm>
          <a:prstGeom prst="straightConnector1">
            <a:avLst/>
          </a:prstGeom>
          <a:ln w="9525">
            <a:solidFill>
              <a:srgbClr val="FF9900">
                <a:alpha val="60000"/>
              </a:srgbClr>
            </a:solidFill>
            <a:prstDash val="soli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5" name="直線矢印コネクタ 1524"/>
          <p:cNvCxnSpPr>
            <a:stCxn id="1529" idx="3"/>
          </p:cNvCxnSpPr>
          <p:nvPr/>
        </p:nvCxnSpPr>
        <p:spPr>
          <a:xfrm rot="5400000">
            <a:off x="2275977" y="5443571"/>
            <a:ext cx="317500" cy="182563"/>
          </a:xfrm>
          <a:prstGeom prst="straightConnector1">
            <a:avLst/>
          </a:prstGeom>
          <a:ln w="9525">
            <a:solidFill>
              <a:srgbClr val="FF9900">
                <a:alpha val="60000"/>
              </a:srgbClr>
            </a:solidFill>
            <a:prstDash val="soli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6" name="直線矢印コネクタ 1525"/>
          <p:cNvCxnSpPr>
            <a:stCxn id="1529" idx="4"/>
          </p:cNvCxnSpPr>
          <p:nvPr/>
        </p:nvCxnSpPr>
        <p:spPr>
          <a:xfrm rot="16200000" flipH="1">
            <a:off x="2465683" y="5460240"/>
            <a:ext cx="177800" cy="22225"/>
          </a:xfrm>
          <a:prstGeom prst="straightConnector1">
            <a:avLst/>
          </a:prstGeom>
          <a:ln w="9525">
            <a:solidFill>
              <a:srgbClr val="FF9900">
                <a:alpha val="60000"/>
              </a:srgbClr>
            </a:solidFill>
            <a:prstDash val="soli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7" name="直線矢印コネクタ 1526"/>
          <p:cNvCxnSpPr>
            <a:stCxn id="1529" idx="5"/>
          </p:cNvCxnSpPr>
          <p:nvPr/>
        </p:nvCxnSpPr>
        <p:spPr>
          <a:xfrm rot="5400000" flipH="1">
            <a:off x="2253751" y="5070509"/>
            <a:ext cx="306388" cy="304800"/>
          </a:xfrm>
          <a:prstGeom prst="straightConnector1">
            <a:avLst/>
          </a:prstGeom>
          <a:ln w="9525">
            <a:solidFill>
              <a:srgbClr val="FF9900">
                <a:alpha val="60000"/>
              </a:srgbClr>
            </a:solidFill>
            <a:prstDash val="soli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8" name="フリーフォーム 1527"/>
          <p:cNvSpPr/>
          <p:nvPr/>
        </p:nvSpPr>
        <p:spPr>
          <a:xfrm rot="5178191">
            <a:off x="2335508" y="5171315"/>
            <a:ext cx="177800" cy="133350"/>
          </a:xfrm>
          <a:custGeom>
            <a:avLst/>
            <a:gdLst>
              <a:gd name="connsiteX0" fmla="*/ 212141 w 212141"/>
              <a:gd name="connsiteY0" fmla="*/ 73152 h 78029"/>
              <a:gd name="connsiteX1" fmla="*/ 131674 w 212141"/>
              <a:gd name="connsiteY1" fmla="*/ 73152 h 78029"/>
              <a:gd name="connsiteX2" fmla="*/ 65837 w 212141"/>
              <a:gd name="connsiteY2" fmla="*/ 43892 h 78029"/>
              <a:gd name="connsiteX3" fmla="*/ 0 w 212141"/>
              <a:gd name="connsiteY3" fmla="*/ 0 h 78029"/>
              <a:gd name="connsiteX0" fmla="*/ 259639 w 259639"/>
              <a:gd name="connsiteY0" fmla="*/ 108864 h 113741"/>
              <a:gd name="connsiteX1" fmla="*/ 179172 w 259639"/>
              <a:gd name="connsiteY1" fmla="*/ 108864 h 113741"/>
              <a:gd name="connsiteX2" fmla="*/ 113335 w 259639"/>
              <a:gd name="connsiteY2" fmla="*/ 79604 h 113741"/>
              <a:gd name="connsiteX3" fmla="*/ 0 w 259639"/>
              <a:gd name="connsiteY3" fmla="*/ 0 h 113741"/>
              <a:gd name="connsiteX0" fmla="*/ 259639 w 259639"/>
              <a:gd name="connsiteY0" fmla="*/ 108864 h 112191"/>
              <a:gd name="connsiteX1" fmla="*/ 179172 w 259639"/>
              <a:gd name="connsiteY1" fmla="*/ 108864 h 112191"/>
              <a:gd name="connsiteX2" fmla="*/ 88900 w 259639"/>
              <a:gd name="connsiteY2" fmla="*/ 88900 h 112191"/>
              <a:gd name="connsiteX3" fmla="*/ 0 w 259639"/>
              <a:gd name="connsiteY3" fmla="*/ 0 h 112191"/>
              <a:gd name="connsiteX0" fmla="*/ 259639 w 259639"/>
              <a:gd name="connsiteY0" fmla="*/ 108864 h 112191"/>
              <a:gd name="connsiteX1" fmla="*/ 179172 w 259639"/>
              <a:gd name="connsiteY1" fmla="*/ 108864 h 112191"/>
              <a:gd name="connsiteX2" fmla="*/ 88900 w 259639"/>
              <a:gd name="connsiteY2" fmla="*/ 88900 h 112191"/>
              <a:gd name="connsiteX3" fmla="*/ 0 w 259639"/>
              <a:gd name="connsiteY3" fmla="*/ 0 h 112191"/>
              <a:gd name="connsiteX0" fmla="*/ 259639 w 259639"/>
              <a:gd name="connsiteY0" fmla="*/ 108864 h 112191"/>
              <a:gd name="connsiteX1" fmla="*/ 179172 w 259639"/>
              <a:gd name="connsiteY1" fmla="*/ 108864 h 112191"/>
              <a:gd name="connsiteX2" fmla="*/ 88900 w 259639"/>
              <a:gd name="connsiteY2" fmla="*/ 88900 h 112191"/>
              <a:gd name="connsiteX3" fmla="*/ 0 w 259639"/>
              <a:gd name="connsiteY3" fmla="*/ 0 h 112191"/>
              <a:gd name="connsiteX0" fmla="*/ 259639 w 259639"/>
              <a:gd name="connsiteY0" fmla="*/ 108864 h 136677"/>
              <a:gd name="connsiteX1" fmla="*/ 177800 w 259639"/>
              <a:gd name="connsiteY1" fmla="*/ 133350 h 136677"/>
              <a:gd name="connsiteX2" fmla="*/ 88900 w 259639"/>
              <a:gd name="connsiteY2" fmla="*/ 88900 h 136677"/>
              <a:gd name="connsiteX3" fmla="*/ 0 w 259639"/>
              <a:gd name="connsiteY3" fmla="*/ 0 h 136677"/>
              <a:gd name="connsiteX0" fmla="*/ 259639 w 259639"/>
              <a:gd name="connsiteY0" fmla="*/ 108864 h 136677"/>
              <a:gd name="connsiteX1" fmla="*/ 177800 w 259639"/>
              <a:gd name="connsiteY1" fmla="*/ 133350 h 136677"/>
              <a:gd name="connsiteX2" fmla="*/ 88900 w 259639"/>
              <a:gd name="connsiteY2" fmla="*/ 88900 h 136677"/>
              <a:gd name="connsiteX3" fmla="*/ 0 w 259639"/>
              <a:gd name="connsiteY3" fmla="*/ 0 h 136677"/>
              <a:gd name="connsiteX0" fmla="*/ 259639 w 259639"/>
              <a:gd name="connsiteY0" fmla="*/ 108864 h 136677"/>
              <a:gd name="connsiteX1" fmla="*/ 177800 w 259639"/>
              <a:gd name="connsiteY1" fmla="*/ 133350 h 136677"/>
              <a:gd name="connsiteX2" fmla="*/ 88900 w 259639"/>
              <a:gd name="connsiteY2" fmla="*/ 88900 h 136677"/>
              <a:gd name="connsiteX3" fmla="*/ 0 w 259639"/>
              <a:gd name="connsiteY3" fmla="*/ 0 h 136677"/>
              <a:gd name="connsiteX0" fmla="*/ 259639 w 259639"/>
              <a:gd name="connsiteY0" fmla="*/ 108864 h 108864"/>
              <a:gd name="connsiteX1" fmla="*/ 88900 w 259639"/>
              <a:gd name="connsiteY1" fmla="*/ 88900 h 108864"/>
              <a:gd name="connsiteX2" fmla="*/ 0 w 259639"/>
              <a:gd name="connsiteY2" fmla="*/ 0 h 108864"/>
              <a:gd name="connsiteX0" fmla="*/ 259639 w 259639"/>
              <a:gd name="connsiteY0" fmla="*/ 108864 h 108864"/>
              <a:gd name="connsiteX1" fmla="*/ 88900 w 259639"/>
              <a:gd name="connsiteY1" fmla="*/ 88900 h 108864"/>
              <a:gd name="connsiteX2" fmla="*/ 0 w 259639"/>
              <a:gd name="connsiteY2" fmla="*/ 0 h 108864"/>
              <a:gd name="connsiteX0" fmla="*/ 259639 w 259639"/>
              <a:gd name="connsiteY0" fmla="*/ 108864 h 126755"/>
              <a:gd name="connsiteX1" fmla="*/ 88900 w 259639"/>
              <a:gd name="connsiteY1" fmla="*/ 88900 h 126755"/>
              <a:gd name="connsiteX2" fmla="*/ 0 w 259639"/>
              <a:gd name="connsiteY2" fmla="*/ 0 h 126755"/>
              <a:gd name="connsiteX0" fmla="*/ 259639 w 259639"/>
              <a:gd name="connsiteY0" fmla="*/ 108864 h 126755"/>
              <a:gd name="connsiteX1" fmla="*/ 88900 w 259639"/>
              <a:gd name="connsiteY1" fmla="*/ 88900 h 126755"/>
              <a:gd name="connsiteX2" fmla="*/ 0 w 259639"/>
              <a:gd name="connsiteY2" fmla="*/ 0 h 126755"/>
              <a:gd name="connsiteX0" fmla="*/ 259639 w 259639"/>
              <a:gd name="connsiteY0" fmla="*/ 108864 h 126755"/>
              <a:gd name="connsiteX1" fmla="*/ 88900 w 259639"/>
              <a:gd name="connsiteY1" fmla="*/ 88900 h 126755"/>
              <a:gd name="connsiteX2" fmla="*/ 0 w 259639"/>
              <a:gd name="connsiteY2" fmla="*/ 0 h 126755"/>
              <a:gd name="connsiteX0" fmla="*/ 259639 w 259639"/>
              <a:gd name="connsiteY0" fmla="*/ 108864 h 108864"/>
              <a:gd name="connsiteX1" fmla="*/ 88900 w 259639"/>
              <a:gd name="connsiteY1" fmla="*/ 88900 h 108864"/>
              <a:gd name="connsiteX2" fmla="*/ 0 w 259639"/>
              <a:gd name="connsiteY2" fmla="*/ 0 h 108864"/>
              <a:gd name="connsiteX0" fmla="*/ 259639 w 259639"/>
              <a:gd name="connsiteY0" fmla="*/ 108864 h 108864"/>
              <a:gd name="connsiteX1" fmla="*/ 88900 w 259639"/>
              <a:gd name="connsiteY1" fmla="*/ 88900 h 108864"/>
              <a:gd name="connsiteX2" fmla="*/ 0 w 259639"/>
              <a:gd name="connsiteY2" fmla="*/ 0 h 108864"/>
              <a:gd name="connsiteX0" fmla="*/ 259639 w 259639"/>
              <a:gd name="connsiteY0" fmla="*/ 108864 h 108864"/>
              <a:gd name="connsiteX1" fmla="*/ 133350 w 259639"/>
              <a:gd name="connsiteY1" fmla="*/ 88900 h 108864"/>
              <a:gd name="connsiteX2" fmla="*/ 0 w 259639"/>
              <a:gd name="connsiteY2" fmla="*/ 0 h 108864"/>
              <a:gd name="connsiteX0" fmla="*/ 259639 w 259639"/>
              <a:gd name="connsiteY0" fmla="*/ 108864 h 108864"/>
              <a:gd name="connsiteX1" fmla="*/ 133350 w 259639"/>
              <a:gd name="connsiteY1" fmla="*/ 88900 h 108864"/>
              <a:gd name="connsiteX2" fmla="*/ 0 w 259639"/>
              <a:gd name="connsiteY2" fmla="*/ 0 h 108864"/>
              <a:gd name="connsiteX0" fmla="*/ 259639 w 259639"/>
              <a:gd name="connsiteY0" fmla="*/ 108864 h 108864"/>
              <a:gd name="connsiteX1" fmla="*/ 133350 w 259639"/>
              <a:gd name="connsiteY1" fmla="*/ 88900 h 108864"/>
              <a:gd name="connsiteX2" fmla="*/ 78623 w 259639"/>
              <a:gd name="connsiteY2" fmla="*/ 64234 h 108864"/>
              <a:gd name="connsiteX3" fmla="*/ 0 w 259639"/>
              <a:gd name="connsiteY3" fmla="*/ 0 h 108864"/>
              <a:gd name="connsiteX0" fmla="*/ 259639 w 465548"/>
              <a:gd name="connsiteY0" fmla="*/ 289991 h 289991"/>
              <a:gd name="connsiteX1" fmla="*/ 444500 w 465548"/>
              <a:gd name="connsiteY1" fmla="*/ 3327 h 289991"/>
              <a:gd name="connsiteX2" fmla="*/ 133350 w 465548"/>
              <a:gd name="connsiteY2" fmla="*/ 270027 h 289991"/>
              <a:gd name="connsiteX3" fmla="*/ 78623 w 465548"/>
              <a:gd name="connsiteY3" fmla="*/ 245361 h 289991"/>
              <a:gd name="connsiteX4" fmla="*/ 0 w 465548"/>
              <a:gd name="connsiteY4" fmla="*/ 181127 h 289991"/>
              <a:gd name="connsiteX0" fmla="*/ 577849 w 577849"/>
              <a:gd name="connsiteY0" fmla="*/ 7409 h 325605"/>
              <a:gd name="connsiteX1" fmla="*/ 444500 w 577849"/>
              <a:gd name="connsiteY1" fmla="*/ 51858 h 325605"/>
              <a:gd name="connsiteX2" fmla="*/ 133350 w 577849"/>
              <a:gd name="connsiteY2" fmla="*/ 318558 h 325605"/>
              <a:gd name="connsiteX3" fmla="*/ 78623 w 577849"/>
              <a:gd name="connsiteY3" fmla="*/ 293892 h 325605"/>
              <a:gd name="connsiteX4" fmla="*/ 0 w 577849"/>
              <a:gd name="connsiteY4" fmla="*/ 229658 h 325605"/>
              <a:gd name="connsiteX0" fmla="*/ 533399 w 533399"/>
              <a:gd name="connsiteY0" fmla="*/ 391 h 363036"/>
              <a:gd name="connsiteX1" fmla="*/ 444500 w 533399"/>
              <a:gd name="connsiteY1" fmla="*/ 89289 h 363036"/>
              <a:gd name="connsiteX2" fmla="*/ 133350 w 533399"/>
              <a:gd name="connsiteY2" fmla="*/ 355989 h 363036"/>
              <a:gd name="connsiteX3" fmla="*/ 78623 w 533399"/>
              <a:gd name="connsiteY3" fmla="*/ 331323 h 363036"/>
              <a:gd name="connsiteX4" fmla="*/ 0 w 533399"/>
              <a:gd name="connsiteY4" fmla="*/ 267089 h 363036"/>
              <a:gd name="connsiteX0" fmla="*/ 533399 w 644524"/>
              <a:gd name="connsiteY0" fmla="*/ 391 h 363036"/>
              <a:gd name="connsiteX1" fmla="*/ 577849 w 644524"/>
              <a:gd name="connsiteY1" fmla="*/ 178191 h 363036"/>
              <a:gd name="connsiteX2" fmla="*/ 133350 w 644524"/>
              <a:gd name="connsiteY2" fmla="*/ 355989 h 363036"/>
              <a:gd name="connsiteX3" fmla="*/ 78623 w 644524"/>
              <a:gd name="connsiteY3" fmla="*/ 331323 h 363036"/>
              <a:gd name="connsiteX4" fmla="*/ 0 w 644524"/>
              <a:gd name="connsiteY4" fmla="*/ 267089 h 363036"/>
              <a:gd name="connsiteX0" fmla="*/ 533399 w 600074"/>
              <a:gd name="connsiteY0" fmla="*/ 391 h 368364"/>
              <a:gd name="connsiteX1" fmla="*/ 577849 w 600074"/>
              <a:gd name="connsiteY1" fmla="*/ 178191 h 368364"/>
              <a:gd name="connsiteX2" fmla="*/ 400048 w 600074"/>
              <a:gd name="connsiteY2" fmla="*/ 44841 h 368364"/>
              <a:gd name="connsiteX3" fmla="*/ 78623 w 600074"/>
              <a:gd name="connsiteY3" fmla="*/ 331323 h 368364"/>
              <a:gd name="connsiteX4" fmla="*/ 0 w 600074"/>
              <a:gd name="connsiteY4" fmla="*/ 267089 h 368364"/>
              <a:gd name="connsiteX0" fmla="*/ 533399 w 600074"/>
              <a:gd name="connsiteY0" fmla="*/ 391 h 304132"/>
              <a:gd name="connsiteX1" fmla="*/ 577849 w 600074"/>
              <a:gd name="connsiteY1" fmla="*/ 178191 h 304132"/>
              <a:gd name="connsiteX2" fmla="*/ 400048 w 600074"/>
              <a:gd name="connsiteY2" fmla="*/ 44841 h 304132"/>
              <a:gd name="connsiteX3" fmla="*/ 444498 w 600074"/>
              <a:gd name="connsiteY3" fmla="*/ 267091 h 304132"/>
              <a:gd name="connsiteX4" fmla="*/ 0 w 600074"/>
              <a:gd name="connsiteY4" fmla="*/ 267089 h 304132"/>
              <a:gd name="connsiteX0" fmla="*/ 444501 w 511176"/>
              <a:gd name="connsiteY0" fmla="*/ 391 h 289316"/>
              <a:gd name="connsiteX1" fmla="*/ 488951 w 511176"/>
              <a:gd name="connsiteY1" fmla="*/ 178191 h 289316"/>
              <a:gd name="connsiteX2" fmla="*/ 311150 w 511176"/>
              <a:gd name="connsiteY2" fmla="*/ 44841 h 289316"/>
              <a:gd name="connsiteX3" fmla="*/ 355600 w 511176"/>
              <a:gd name="connsiteY3" fmla="*/ 267091 h 289316"/>
              <a:gd name="connsiteX4" fmla="*/ 0 w 511176"/>
              <a:gd name="connsiteY4" fmla="*/ 178191 h 289316"/>
              <a:gd name="connsiteX0" fmla="*/ 444501 w 511176"/>
              <a:gd name="connsiteY0" fmla="*/ 391 h 296339"/>
              <a:gd name="connsiteX1" fmla="*/ 488951 w 511176"/>
              <a:gd name="connsiteY1" fmla="*/ 178191 h 296339"/>
              <a:gd name="connsiteX2" fmla="*/ 311150 w 511176"/>
              <a:gd name="connsiteY2" fmla="*/ 44841 h 296339"/>
              <a:gd name="connsiteX3" fmla="*/ 355600 w 511176"/>
              <a:gd name="connsiteY3" fmla="*/ 267091 h 296339"/>
              <a:gd name="connsiteX4" fmla="*/ 148289 w 511176"/>
              <a:gd name="connsiteY4" fmla="*/ 220329 h 296339"/>
              <a:gd name="connsiteX5" fmla="*/ 0 w 511176"/>
              <a:gd name="connsiteY5" fmla="*/ 178191 h 296339"/>
              <a:gd name="connsiteX0" fmla="*/ 444501 w 511176"/>
              <a:gd name="connsiteY0" fmla="*/ 391 h 296339"/>
              <a:gd name="connsiteX1" fmla="*/ 488951 w 511176"/>
              <a:gd name="connsiteY1" fmla="*/ 178191 h 296339"/>
              <a:gd name="connsiteX2" fmla="*/ 311150 w 511176"/>
              <a:gd name="connsiteY2" fmla="*/ 44841 h 296339"/>
              <a:gd name="connsiteX3" fmla="*/ 355600 w 511176"/>
              <a:gd name="connsiteY3" fmla="*/ 267091 h 296339"/>
              <a:gd name="connsiteX4" fmla="*/ 222250 w 511176"/>
              <a:gd name="connsiteY4" fmla="*/ 133741 h 296339"/>
              <a:gd name="connsiteX5" fmla="*/ 0 w 511176"/>
              <a:gd name="connsiteY5" fmla="*/ 178191 h 296339"/>
              <a:gd name="connsiteX0" fmla="*/ 400051 w 466726"/>
              <a:gd name="connsiteY0" fmla="*/ 391 h 363014"/>
              <a:gd name="connsiteX1" fmla="*/ 444501 w 466726"/>
              <a:gd name="connsiteY1" fmla="*/ 178191 h 363014"/>
              <a:gd name="connsiteX2" fmla="*/ 266700 w 466726"/>
              <a:gd name="connsiteY2" fmla="*/ 44841 h 363014"/>
              <a:gd name="connsiteX3" fmla="*/ 311150 w 466726"/>
              <a:gd name="connsiteY3" fmla="*/ 267091 h 363014"/>
              <a:gd name="connsiteX4" fmla="*/ 177800 w 466726"/>
              <a:gd name="connsiteY4" fmla="*/ 133741 h 363014"/>
              <a:gd name="connsiteX5" fmla="*/ 0 w 466726"/>
              <a:gd name="connsiteY5" fmla="*/ 355991 h 363014"/>
              <a:gd name="connsiteX0" fmla="*/ 400051 w 466726"/>
              <a:gd name="connsiteY0" fmla="*/ 391 h 355991"/>
              <a:gd name="connsiteX1" fmla="*/ 444501 w 466726"/>
              <a:gd name="connsiteY1" fmla="*/ 178191 h 355991"/>
              <a:gd name="connsiteX2" fmla="*/ 266700 w 466726"/>
              <a:gd name="connsiteY2" fmla="*/ 44841 h 355991"/>
              <a:gd name="connsiteX3" fmla="*/ 311150 w 466726"/>
              <a:gd name="connsiteY3" fmla="*/ 267091 h 355991"/>
              <a:gd name="connsiteX4" fmla="*/ 177800 w 466726"/>
              <a:gd name="connsiteY4" fmla="*/ 133741 h 355991"/>
              <a:gd name="connsiteX5" fmla="*/ 82697 w 466726"/>
              <a:gd name="connsiteY5" fmla="*/ 230899 h 355991"/>
              <a:gd name="connsiteX6" fmla="*/ 0 w 466726"/>
              <a:gd name="connsiteY6" fmla="*/ 355991 h 355991"/>
              <a:gd name="connsiteX0" fmla="*/ 400051 w 466726"/>
              <a:gd name="connsiteY0" fmla="*/ 391 h 355991"/>
              <a:gd name="connsiteX1" fmla="*/ 444501 w 466726"/>
              <a:gd name="connsiteY1" fmla="*/ 178191 h 355991"/>
              <a:gd name="connsiteX2" fmla="*/ 266700 w 466726"/>
              <a:gd name="connsiteY2" fmla="*/ 44841 h 355991"/>
              <a:gd name="connsiteX3" fmla="*/ 311150 w 466726"/>
              <a:gd name="connsiteY3" fmla="*/ 267091 h 355991"/>
              <a:gd name="connsiteX4" fmla="*/ 177800 w 466726"/>
              <a:gd name="connsiteY4" fmla="*/ 133741 h 355991"/>
              <a:gd name="connsiteX5" fmla="*/ 177800 w 466726"/>
              <a:gd name="connsiteY5" fmla="*/ 311541 h 355991"/>
              <a:gd name="connsiteX6" fmla="*/ 0 w 466726"/>
              <a:gd name="connsiteY6" fmla="*/ 355991 h 355991"/>
              <a:gd name="connsiteX0" fmla="*/ 400051 w 466726"/>
              <a:gd name="connsiteY0" fmla="*/ 391 h 355991"/>
              <a:gd name="connsiteX1" fmla="*/ 444501 w 466726"/>
              <a:gd name="connsiteY1" fmla="*/ 178191 h 355991"/>
              <a:gd name="connsiteX2" fmla="*/ 266700 w 466726"/>
              <a:gd name="connsiteY2" fmla="*/ 44841 h 355991"/>
              <a:gd name="connsiteX3" fmla="*/ 311150 w 466726"/>
              <a:gd name="connsiteY3" fmla="*/ 267091 h 355991"/>
              <a:gd name="connsiteX4" fmla="*/ 88900 w 466726"/>
              <a:gd name="connsiteY4" fmla="*/ 178191 h 355991"/>
              <a:gd name="connsiteX5" fmla="*/ 177800 w 466726"/>
              <a:gd name="connsiteY5" fmla="*/ 311541 h 355991"/>
              <a:gd name="connsiteX6" fmla="*/ 0 w 466726"/>
              <a:gd name="connsiteY6" fmla="*/ 355991 h 355991"/>
              <a:gd name="connsiteX0" fmla="*/ 355601 w 422276"/>
              <a:gd name="connsiteY0" fmla="*/ 391 h 333766"/>
              <a:gd name="connsiteX1" fmla="*/ 400051 w 422276"/>
              <a:gd name="connsiteY1" fmla="*/ 178191 h 333766"/>
              <a:gd name="connsiteX2" fmla="*/ 222250 w 422276"/>
              <a:gd name="connsiteY2" fmla="*/ 44841 h 333766"/>
              <a:gd name="connsiteX3" fmla="*/ 266700 w 422276"/>
              <a:gd name="connsiteY3" fmla="*/ 267091 h 333766"/>
              <a:gd name="connsiteX4" fmla="*/ 44450 w 422276"/>
              <a:gd name="connsiteY4" fmla="*/ 178191 h 333766"/>
              <a:gd name="connsiteX5" fmla="*/ 133350 w 422276"/>
              <a:gd name="connsiteY5" fmla="*/ 311541 h 333766"/>
              <a:gd name="connsiteX6" fmla="*/ 0 w 422276"/>
              <a:gd name="connsiteY6" fmla="*/ 311541 h 333766"/>
              <a:gd name="connsiteX0" fmla="*/ 355601 w 422276"/>
              <a:gd name="connsiteY0" fmla="*/ 391 h 333766"/>
              <a:gd name="connsiteX1" fmla="*/ 400051 w 422276"/>
              <a:gd name="connsiteY1" fmla="*/ 178191 h 333766"/>
              <a:gd name="connsiteX2" fmla="*/ 222250 w 422276"/>
              <a:gd name="connsiteY2" fmla="*/ 44841 h 333766"/>
              <a:gd name="connsiteX3" fmla="*/ 222250 w 422276"/>
              <a:gd name="connsiteY3" fmla="*/ 222641 h 333766"/>
              <a:gd name="connsiteX4" fmla="*/ 44450 w 422276"/>
              <a:gd name="connsiteY4" fmla="*/ 178191 h 333766"/>
              <a:gd name="connsiteX5" fmla="*/ 133350 w 422276"/>
              <a:gd name="connsiteY5" fmla="*/ 311541 h 333766"/>
              <a:gd name="connsiteX6" fmla="*/ 0 w 422276"/>
              <a:gd name="connsiteY6" fmla="*/ 311541 h 333766"/>
              <a:gd name="connsiteX0" fmla="*/ 355601 w 437093"/>
              <a:gd name="connsiteY0" fmla="*/ 391 h 333766"/>
              <a:gd name="connsiteX1" fmla="*/ 400051 w 437093"/>
              <a:gd name="connsiteY1" fmla="*/ 178191 h 333766"/>
              <a:gd name="connsiteX2" fmla="*/ 133350 w 437093"/>
              <a:gd name="connsiteY2" fmla="*/ 89291 h 333766"/>
              <a:gd name="connsiteX3" fmla="*/ 222250 w 437093"/>
              <a:gd name="connsiteY3" fmla="*/ 222641 h 333766"/>
              <a:gd name="connsiteX4" fmla="*/ 44450 w 437093"/>
              <a:gd name="connsiteY4" fmla="*/ 178191 h 333766"/>
              <a:gd name="connsiteX5" fmla="*/ 133350 w 437093"/>
              <a:gd name="connsiteY5" fmla="*/ 311541 h 333766"/>
              <a:gd name="connsiteX6" fmla="*/ 0 w 437093"/>
              <a:gd name="connsiteY6" fmla="*/ 311541 h 333766"/>
              <a:gd name="connsiteX0" fmla="*/ 222250 w 414868"/>
              <a:gd name="connsiteY0" fmla="*/ 391 h 289316"/>
              <a:gd name="connsiteX1" fmla="*/ 400051 w 414868"/>
              <a:gd name="connsiteY1" fmla="*/ 133741 h 289316"/>
              <a:gd name="connsiteX2" fmla="*/ 133350 w 414868"/>
              <a:gd name="connsiteY2" fmla="*/ 44841 h 289316"/>
              <a:gd name="connsiteX3" fmla="*/ 222250 w 414868"/>
              <a:gd name="connsiteY3" fmla="*/ 178191 h 289316"/>
              <a:gd name="connsiteX4" fmla="*/ 44450 w 414868"/>
              <a:gd name="connsiteY4" fmla="*/ 133741 h 289316"/>
              <a:gd name="connsiteX5" fmla="*/ 133350 w 414868"/>
              <a:gd name="connsiteY5" fmla="*/ 267091 h 289316"/>
              <a:gd name="connsiteX6" fmla="*/ 0 w 414868"/>
              <a:gd name="connsiteY6" fmla="*/ 267091 h 289316"/>
              <a:gd name="connsiteX0" fmla="*/ 222250 w 325967"/>
              <a:gd name="connsiteY0" fmla="*/ 391 h 289316"/>
              <a:gd name="connsiteX1" fmla="*/ 311150 w 325967"/>
              <a:gd name="connsiteY1" fmla="*/ 89291 h 289316"/>
              <a:gd name="connsiteX2" fmla="*/ 133350 w 325967"/>
              <a:gd name="connsiteY2" fmla="*/ 44841 h 289316"/>
              <a:gd name="connsiteX3" fmla="*/ 222250 w 325967"/>
              <a:gd name="connsiteY3" fmla="*/ 178191 h 289316"/>
              <a:gd name="connsiteX4" fmla="*/ 44450 w 325967"/>
              <a:gd name="connsiteY4" fmla="*/ 133741 h 289316"/>
              <a:gd name="connsiteX5" fmla="*/ 133350 w 325967"/>
              <a:gd name="connsiteY5" fmla="*/ 267091 h 289316"/>
              <a:gd name="connsiteX6" fmla="*/ 0 w 325967"/>
              <a:gd name="connsiteY6" fmla="*/ 267091 h 289316"/>
              <a:gd name="connsiteX0" fmla="*/ 222250 w 325967"/>
              <a:gd name="connsiteY0" fmla="*/ 391 h 289316"/>
              <a:gd name="connsiteX1" fmla="*/ 311150 w 325967"/>
              <a:gd name="connsiteY1" fmla="*/ 89291 h 289316"/>
              <a:gd name="connsiteX2" fmla="*/ 133350 w 325967"/>
              <a:gd name="connsiteY2" fmla="*/ 44841 h 289316"/>
              <a:gd name="connsiteX3" fmla="*/ 222251 w 325967"/>
              <a:gd name="connsiteY3" fmla="*/ 222641 h 289316"/>
              <a:gd name="connsiteX4" fmla="*/ 44450 w 325967"/>
              <a:gd name="connsiteY4" fmla="*/ 133741 h 289316"/>
              <a:gd name="connsiteX5" fmla="*/ 133350 w 325967"/>
              <a:gd name="connsiteY5" fmla="*/ 267091 h 289316"/>
              <a:gd name="connsiteX6" fmla="*/ 0 w 325967"/>
              <a:gd name="connsiteY6" fmla="*/ 267091 h 289316"/>
              <a:gd name="connsiteX0" fmla="*/ 222250 w 325967"/>
              <a:gd name="connsiteY0" fmla="*/ 391 h 289316"/>
              <a:gd name="connsiteX1" fmla="*/ 311150 w 325967"/>
              <a:gd name="connsiteY1" fmla="*/ 89291 h 289316"/>
              <a:gd name="connsiteX2" fmla="*/ 133350 w 325967"/>
              <a:gd name="connsiteY2" fmla="*/ 44841 h 289316"/>
              <a:gd name="connsiteX3" fmla="*/ 222251 w 325967"/>
              <a:gd name="connsiteY3" fmla="*/ 178191 h 289316"/>
              <a:gd name="connsiteX4" fmla="*/ 44450 w 325967"/>
              <a:gd name="connsiteY4" fmla="*/ 133741 h 289316"/>
              <a:gd name="connsiteX5" fmla="*/ 133350 w 325967"/>
              <a:gd name="connsiteY5" fmla="*/ 267091 h 289316"/>
              <a:gd name="connsiteX6" fmla="*/ 0 w 325967"/>
              <a:gd name="connsiteY6" fmla="*/ 267091 h 289316"/>
              <a:gd name="connsiteX0" fmla="*/ 222250 w 325967"/>
              <a:gd name="connsiteY0" fmla="*/ 391 h 289316"/>
              <a:gd name="connsiteX1" fmla="*/ 311150 w 325967"/>
              <a:gd name="connsiteY1" fmla="*/ 89291 h 289316"/>
              <a:gd name="connsiteX2" fmla="*/ 133350 w 325967"/>
              <a:gd name="connsiteY2" fmla="*/ 44841 h 289316"/>
              <a:gd name="connsiteX3" fmla="*/ 222251 w 325967"/>
              <a:gd name="connsiteY3" fmla="*/ 178191 h 289316"/>
              <a:gd name="connsiteX4" fmla="*/ 44450 w 325967"/>
              <a:gd name="connsiteY4" fmla="*/ 133741 h 289316"/>
              <a:gd name="connsiteX5" fmla="*/ 133351 w 325967"/>
              <a:gd name="connsiteY5" fmla="*/ 267091 h 289316"/>
              <a:gd name="connsiteX6" fmla="*/ 0 w 325967"/>
              <a:gd name="connsiteY6" fmla="*/ 267091 h 289316"/>
              <a:gd name="connsiteX0" fmla="*/ 266699 w 370416"/>
              <a:gd name="connsiteY0" fmla="*/ 391 h 281908"/>
              <a:gd name="connsiteX1" fmla="*/ 355599 w 370416"/>
              <a:gd name="connsiteY1" fmla="*/ 89291 h 281908"/>
              <a:gd name="connsiteX2" fmla="*/ 177799 w 370416"/>
              <a:gd name="connsiteY2" fmla="*/ 44841 h 281908"/>
              <a:gd name="connsiteX3" fmla="*/ 266700 w 370416"/>
              <a:gd name="connsiteY3" fmla="*/ 178191 h 281908"/>
              <a:gd name="connsiteX4" fmla="*/ 88899 w 370416"/>
              <a:gd name="connsiteY4" fmla="*/ 133741 h 281908"/>
              <a:gd name="connsiteX5" fmla="*/ 177800 w 370416"/>
              <a:gd name="connsiteY5" fmla="*/ 267091 h 281908"/>
              <a:gd name="connsiteX6" fmla="*/ 0 w 370416"/>
              <a:gd name="connsiteY6" fmla="*/ 222641 h 281908"/>
              <a:gd name="connsiteX0" fmla="*/ 266699 w 370416"/>
              <a:gd name="connsiteY0" fmla="*/ 59267 h 340784"/>
              <a:gd name="connsiteX1" fmla="*/ 266700 w 370416"/>
              <a:gd name="connsiteY1" fmla="*/ 14817 h 340784"/>
              <a:gd name="connsiteX2" fmla="*/ 355599 w 370416"/>
              <a:gd name="connsiteY2" fmla="*/ 148167 h 340784"/>
              <a:gd name="connsiteX3" fmla="*/ 177799 w 370416"/>
              <a:gd name="connsiteY3" fmla="*/ 103717 h 340784"/>
              <a:gd name="connsiteX4" fmla="*/ 266700 w 370416"/>
              <a:gd name="connsiteY4" fmla="*/ 237067 h 340784"/>
              <a:gd name="connsiteX5" fmla="*/ 88899 w 370416"/>
              <a:gd name="connsiteY5" fmla="*/ 192617 h 340784"/>
              <a:gd name="connsiteX6" fmla="*/ 177800 w 370416"/>
              <a:gd name="connsiteY6" fmla="*/ 325967 h 340784"/>
              <a:gd name="connsiteX7" fmla="*/ 0 w 370416"/>
              <a:gd name="connsiteY7" fmla="*/ 281517 h 340784"/>
              <a:gd name="connsiteX0" fmla="*/ 266699 w 370416"/>
              <a:gd name="connsiteY0" fmla="*/ 59267 h 340784"/>
              <a:gd name="connsiteX1" fmla="*/ 266700 w 370416"/>
              <a:gd name="connsiteY1" fmla="*/ 14817 h 340784"/>
              <a:gd name="connsiteX2" fmla="*/ 355599 w 370416"/>
              <a:gd name="connsiteY2" fmla="*/ 148167 h 340784"/>
              <a:gd name="connsiteX3" fmla="*/ 177799 w 370416"/>
              <a:gd name="connsiteY3" fmla="*/ 103717 h 340784"/>
              <a:gd name="connsiteX4" fmla="*/ 266700 w 370416"/>
              <a:gd name="connsiteY4" fmla="*/ 281517 h 340784"/>
              <a:gd name="connsiteX5" fmla="*/ 88899 w 370416"/>
              <a:gd name="connsiteY5" fmla="*/ 192617 h 340784"/>
              <a:gd name="connsiteX6" fmla="*/ 177800 w 370416"/>
              <a:gd name="connsiteY6" fmla="*/ 325967 h 340784"/>
              <a:gd name="connsiteX7" fmla="*/ 0 w 370416"/>
              <a:gd name="connsiteY7" fmla="*/ 281517 h 340784"/>
              <a:gd name="connsiteX0" fmla="*/ 266699 w 370416"/>
              <a:gd name="connsiteY0" fmla="*/ 59267 h 340784"/>
              <a:gd name="connsiteX1" fmla="*/ 266700 w 370416"/>
              <a:gd name="connsiteY1" fmla="*/ 14817 h 340784"/>
              <a:gd name="connsiteX2" fmla="*/ 355599 w 370416"/>
              <a:gd name="connsiteY2" fmla="*/ 148167 h 340784"/>
              <a:gd name="connsiteX3" fmla="*/ 177799 w 370416"/>
              <a:gd name="connsiteY3" fmla="*/ 103717 h 340784"/>
              <a:gd name="connsiteX4" fmla="*/ 266700 w 370416"/>
              <a:gd name="connsiteY4" fmla="*/ 222250 h 340784"/>
              <a:gd name="connsiteX5" fmla="*/ 88899 w 370416"/>
              <a:gd name="connsiteY5" fmla="*/ 192617 h 340784"/>
              <a:gd name="connsiteX6" fmla="*/ 177800 w 370416"/>
              <a:gd name="connsiteY6" fmla="*/ 325967 h 340784"/>
              <a:gd name="connsiteX7" fmla="*/ 0 w 370416"/>
              <a:gd name="connsiteY7" fmla="*/ 281517 h 340784"/>
              <a:gd name="connsiteX0" fmla="*/ 266699 w 370416"/>
              <a:gd name="connsiteY0" fmla="*/ 59267 h 325967"/>
              <a:gd name="connsiteX1" fmla="*/ 266700 w 370416"/>
              <a:gd name="connsiteY1" fmla="*/ 14817 h 325967"/>
              <a:gd name="connsiteX2" fmla="*/ 355599 w 370416"/>
              <a:gd name="connsiteY2" fmla="*/ 148167 h 325967"/>
              <a:gd name="connsiteX3" fmla="*/ 177799 w 370416"/>
              <a:gd name="connsiteY3" fmla="*/ 103717 h 325967"/>
              <a:gd name="connsiteX4" fmla="*/ 266700 w 370416"/>
              <a:gd name="connsiteY4" fmla="*/ 222250 h 325967"/>
              <a:gd name="connsiteX5" fmla="*/ 88899 w 370416"/>
              <a:gd name="connsiteY5" fmla="*/ 192617 h 325967"/>
              <a:gd name="connsiteX6" fmla="*/ 177800 w 370416"/>
              <a:gd name="connsiteY6" fmla="*/ 311150 h 325967"/>
              <a:gd name="connsiteX7" fmla="*/ 0 w 370416"/>
              <a:gd name="connsiteY7" fmla="*/ 281517 h 325967"/>
              <a:gd name="connsiteX0" fmla="*/ 400050 w 401096"/>
              <a:gd name="connsiteY0" fmla="*/ 9878 h 335844"/>
              <a:gd name="connsiteX1" fmla="*/ 266700 w 401096"/>
              <a:gd name="connsiteY1" fmla="*/ 24694 h 335844"/>
              <a:gd name="connsiteX2" fmla="*/ 355599 w 401096"/>
              <a:gd name="connsiteY2" fmla="*/ 158044 h 335844"/>
              <a:gd name="connsiteX3" fmla="*/ 177799 w 401096"/>
              <a:gd name="connsiteY3" fmla="*/ 113594 h 335844"/>
              <a:gd name="connsiteX4" fmla="*/ 266700 w 401096"/>
              <a:gd name="connsiteY4" fmla="*/ 232127 h 335844"/>
              <a:gd name="connsiteX5" fmla="*/ 88899 w 401096"/>
              <a:gd name="connsiteY5" fmla="*/ 202494 h 335844"/>
              <a:gd name="connsiteX6" fmla="*/ 177800 w 401096"/>
              <a:gd name="connsiteY6" fmla="*/ 321027 h 335844"/>
              <a:gd name="connsiteX7" fmla="*/ 0 w 401096"/>
              <a:gd name="connsiteY7" fmla="*/ 291394 h 335844"/>
              <a:gd name="connsiteX0" fmla="*/ 400050 w 406161"/>
              <a:gd name="connsiteY0" fmla="*/ 9878 h 335844"/>
              <a:gd name="connsiteX1" fmla="*/ 266700 w 406161"/>
              <a:gd name="connsiteY1" fmla="*/ 24694 h 335844"/>
              <a:gd name="connsiteX2" fmla="*/ 355599 w 406161"/>
              <a:gd name="connsiteY2" fmla="*/ 158044 h 335844"/>
              <a:gd name="connsiteX3" fmla="*/ 177799 w 406161"/>
              <a:gd name="connsiteY3" fmla="*/ 113594 h 335844"/>
              <a:gd name="connsiteX4" fmla="*/ 266700 w 406161"/>
              <a:gd name="connsiteY4" fmla="*/ 232127 h 335844"/>
              <a:gd name="connsiteX5" fmla="*/ 88899 w 406161"/>
              <a:gd name="connsiteY5" fmla="*/ 202494 h 335844"/>
              <a:gd name="connsiteX6" fmla="*/ 177800 w 406161"/>
              <a:gd name="connsiteY6" fmla="*/ 321027 h 335844"/>
              <a:gd name="connsiteX7" fmla="*/ 0 w 406161"/>
              <a:gd name="connsiteY7" fmla="*/ 291394 h 335844"/>
              <a:gd name="connsiteX0" fmla="*/ 400050 w 406161"/>
              <a:gd name="connsiteY0" fmla="*/ 24694 h 350660"/>
              <a:gd name="connsiteX1" fmla="*/ 266700 w 406161"/>
              <a:gd name="connsiteY1" fmla="*/ 24694 h 350660"/>
              <a:gd name="connsiteX2" fmla="*/ 355599 w 406161"/>
              <a:gd name="connsiteY2" fmla="*/ 172860 h 350660"/>
              <a:gd name="connsiteX3" fmla="*/ 177799 w 406161"/>
              <a:gd name="connsiteY3" fmla="*/ 128410 h 350660"/>
              <a:gd name="connsiteX4" fmla="*/ 266700 w 406161"/>
              <a:gd name="connsiteY4" fmla="*/ 246943 h 350660"/>
              <a:gd name="connsiteX5" fmla="*/ 88899 w 406161"/>
              <a:gd name="connsiteY5" fmla="*/ 217310 h 350660"/>
              <a:gd name="connsiteX6" fmla="*/ 177800 w 406161"/>
              <a:gd name="connsiteY6" fmla="*/ 335843 h 350660"/>
              <a:gd name="connsiteX7" fmla="*/ 0 w 406161"/>
              <a:gd name="connsiteY7" fmla="*/ 306210 h 350660"/>
              <a:gd name="connsiteX0" fmla="*/ 400050 w 406161"/>
              <a:gd name="connsiteY0" fmla="*/ 61736 h 343252"/>
              <a:gd name="connsiteX1" fmla="*/ 266700 w 406161"/>
              <a:gd name="connsiteY1" fmla="*/ 17286 h 343252"/>
              <a:gd name="connsiteX2" fmla="*/ 355599 w 406161"/>
              <a:gd name="connsiteY2" fmla="*/ 165452 h 343252"/>
              <a:gd name="connsiteX3" fmla="*/ 177799 w 406161"/>
              <a:gd name="connsiteY3" fmla="*/ 121002 h 343252"/>
              <a:gd name="connsiteX4" fmla="*/ 266700 w 406161"/>
              <a:gd name="connsiteY4" fmla="*/ 239535 h 343252"/>
              <a:gd name="connsiteX5" fmla="*/ 88899 w 406161"/>
              <a:gd name="connsiteY5" fmla="*/ 209902 h 343252"/>
              <a:gd name="connsiteX6" fmla="*/ 177800 w 406161"/>
              <a:gd name="connsiteY6" fmla="*/ 328435 h 343252"/>
              <a:gd name="connsiteX7" fmla="*/ 0 w 406161"/>
              <a:gd name="connsiteY7" fmla="*/ 298802 h 343252"/>
              <a:gd name="connsiteX0" fmla="*/ 400050 w 400050"/>
              <a:gd name="connsiteY0" fmla="*/ 61736 h 343252"/>
              <a:gd name="connsiteX1" fmla="*/ 266700 w 400050"/>
              <a:gd name="connsiteY1" fmla="*/ 17286 h 343252"/>
              <a:gd name="connsiteX2" fmla="*/ 355599 w 400050"/>
              <a:gd name="connsiteY2" fmla="*/ 165452 h 343252"/>
              <a:gd name="connsiteX3" fmla="*/ 177799 w 400050"/>
              <a:gd name="connsiteY3" fmla="*/ 121002 h 343252"/>
              <a:gd name="connsiteX4" fmla="*/ 266700 w 400050"/>
              <a:gd name="connsiteY4" fmla="*/ 239535 h 343252"/>
              <a:gd name="connsiteX5" fmla="*/ 88899 w 400050"/>
              <a:gd name="connsiteY5" fmla="*/ 209902 h 343252"/>
              <a:gd name="connsiteX6" fmla="*/ 177800 w 400050"/>
              <a:gd name="connsiteY6" fmla="*/ 328435 h 343252"/>
              <a:gd name="connsiteX7" fmla="*/ 0 w 400050"/>
              <a:gd name="connsiteY7" fmla="*/ 298802 h 343252"/>
              <a:gd name="connsiteX0" fmla="*/ 400050 w 400050"/>
              <a:gd name="connsiteY0" fmla="*/ 61736 h 343252"/>
              <a:gd name="connsiteX1" fmla="*/ 266700 w 400050"/>
              <a:gd name="connsiteY1" fmla="*/ 17286 h 343252"/>
              <a:gd name="connsiteX2" fmla="*/ 355599 w 400050"/>
              <a:gd name="connsiteY2" fmla="*/ 165452 h 343252"/>
              <a:gd name="connsiteX3" fmla="*/ 177799 w 400050"/>
              <a:gd name="connsiteY3" fmla="*/ 121002 h 343252"/>
              <a:gd name="connsiteX4" fmla="*/ 266700 w 400050"/>
              <a:gd name="connsiteY4" fmla="*/ 239535 h 343252"/>
              <a:gd name="connsiteX5" fmla="*/ 88899 w 400050"/>
              <a:gd name="connsiteY5" fmla="*/ 209902 h 343252"/>
              <a:gd name="connsiteX6" fmla="*/ 177800 w 400050"/>
              <a:gd name="connsiteY6" fmla="*/ 328435 h 343252"/>
              <a:gd name="connsiteX7" fmla="*/ 0 w 400050"/>
              <a:gd name="connsiteY7" fmla="*/ 298802 h 343252"/>
              <a:gd name="connsiteX0" fmla="*/ 400050 w 400050"/>
              <a:gd name="connsiteY0" fmla="*/ 61736 h 343252"/>
              <a:gd name="connsiteX1" fmla="*/ 266700 w 400050"/>
              <a:gd name="connsiteY1" fmla="*/ 17286 h 343252"/>
              <a:gd name="connsiteX2" fmla="*/ 355599 w 400050"/>
              <a:gd name="connsiteY2" fmla="*/ 165452 h 343252"/>
              <a:gd name="connsiteX3" fmla="*/ 177799 w 400050"/>
              <a:gd name="connsiteY3" fmla="*/ 121002 h 343252"/>
              <a:gd name="connsiteX4" fmla="*/ 266700 w 400050"/>
              <a:gd name="connsiteY4" fmla="*/ 239535 h 343252"/>
              <a:gd name="connsiteX5" fmla="*/ 88899 w 400050"/>
              <a:gd name="connsiteY5" fmla="*/ 209902 h 343252"/>
              <a:gd name="connsiteX6" fmla="*/ 177800 w 400050"/>
              <a:gd name="connsiteY6" fmla="*/ 328435 h 343252"/>
              <a:gd name="connsiteX7" fmla="*/ 0 w 400050"/>
              <a:gd name="connsiteY7" fmla="*/ 298802 h 343252"/>
              <a:gd name="connsiteX0" fmla="*/ 400050 w 400050"/>
              <a:gd name="connsiteY0" fmla="*/ 61736 h 343252"/>
              <a:gd name="connsiteX1" fmla="*/ 266700 w 400050"/>
              <a:gd name="connsiteY1" fmla="*/ 17286 h 343252"/>
              <a:gd name="connsiteX2" fmla="*/ 355599 w 400050"/>
              <a:gd name="connsiteY2" fmla="*/ 165452 h 343252"/>
              <a:gd name="connsiteX3" fmla="*/ 177799 w 400050"/>
              <a:gd name="connsiteY3" fmla="*/ 121002 h 343252"/>
              <a:gd name="connsiteX4" fmla="*/ 266700 w 400050"/>
              <a:gd name="connsiteY4" fmla="*/ 239535 h 343252"/>
              <a:gd name="connsiteX5" fmla="*/ 88899 w 400050"/>
              <a:gd name="connsiteY5" fmla="*/ 209902 h 343252"/>
              <a:gd name="connsiteX6" fmla="*/ 177800 w 400050"/>
              <a:gd name="connsiteY6" fmla="*/ 328435 h 343252"/>
              <a:gd name="connsiteX7" fmla="*/ 0 w 400050"/>
              <a:gd name="connsiteY7" fmla="*/ 298802 h 343252"/>
              <a:gd name="connsiteX0" fmla="*/ 400050 w 400050"/>
              <a:gd name="connsiteY0" fmla="*/ 61736 h 343252"/>
              <a:gd name="connsiteX1" fmla="*/ 266700 w 400050"/>
              <a:gd name="connsiteY1" fmla="*/ 17286 h 343252"/>
              <a:gd name="connsiteX2" fmla="*/ 355599 w 400050"/>
              <a:gd name="connsiteY2" fmla="*/ 165452 h 343252"/>
              <a:gd name="connsiteX3" fmla="*/ 177799 w 400050"/>
              <a:gd name="connsiteY3" fmla="*/ 121002 h 343252"/>
              <a:gd name="connsiteX4" fmla="*/ 266700 w 400050"/>
              <a:gd name="connsiteY4" fmla="*/ 239535 h 343252"/>
              <a:gd name="connsiteX5" fmla="*/ 88899 w 400050"/>
              <a:gd name="connsiteY5" fmla="*/ 209902 h 343252"/>
              <a:gd name="connsiteX6" fmla="*/ 177800 w 400050"/>
              <a:gd name="connsiteY6" fmla="*/ 328435 h 343252"/>
              <a:gd name="connsiteX7" fmla="*/ 0 w 400050"/>
              <a:gd name="connsiteY7" fmla="*/ 298802 h 343252"/>
              <a:gd name="connsiteX0" fmla="*/ 400050 w 400050"/>
              <a:gd name="connsiteY0" fmla="*/ 61736 h 343252"/>
              <a:gd name="connsiteX1" fmla="*/ 266700 w 400050"/>
              <a:gd name="connsiteY1" fmla="*/ 17286 h 343252"/>
              <a:gd name="connsiteX2" fmla="*/ 355599 w 400050"/>
              <a:gd name="connsiteY2" fmla="*/ 165452 h 343252"/>
              <a:gd name="connsiteX3" fmla="*/ 177799 w 400050"/>
              <a:gd name="connsiteY3" fmla="*/ 121002 h 343252"/>
              <a:gd name="connsiteX4" fmla="*/ 266700 w 400050"/>
              <a:gd name="connsiteY4" fmla="*/ 239535 h 343252"/>
              <a:gd name="connsiteX5" fmla="*/ 88899 w 400050"/>
              <a:gd name="connsiteY5" fmla="*/ 209902 h 343252"/>
              <a:gd name="connsiteX6" fmla="*/ 177800 w 400050"/>
              <a:gd name="connsiteY6" fmla="*/ 328435 h 343252"/>
              <a:gd name="connsiteX7" fmla="*/ 0 w 400050"/>
              <a:gd name="connsiteY7" fmla="*/ 298802 h 343252"/>
              <a:gd name="connsiteX0" fmla="*/ 400050 w 400050"/>
              <a:gd name="connsiteY0" fmla="*/ 61736 h 343252"/>
              <a:gd name="connsiteX1" fmla="*/ 266700 w 400050"/>
              <a:gd name="connsiteY1" fmla="*/ 17286 h 343252"/>
              <a:gd name="connsiteX2" fmla="*/ 355599 w 400050"/>
              <a:gd name="connsiteY2" fmla="*/ 165452 h 343252"/>
              <a:gd name="connsiteX3" fmla="*/ 177799 w 400050"/>
              <a:gd name="connsiteY3" fmla="*/ 121002 h 343252"/>
              <a:gd name="connsiteX4" fmla="*/ 266700 w 400050"/>
              <a:gd name="connsiteY4" fmla="*/ 239535 h 343252"/>
              <a:gd name="connsiteX5" fmla="*/ 88899 w 400050"/>
              <a:gd name="connsiteY5" fmla="*/ 209902 h 343252"/>
              <a:gd name="connsiteX6" fmla="*/ 177800 w 400050"/>
              <a:gd name="connsiteY6" fmla="*/ 328435 h 343252"/>
              <a:gd name="connsiteX7" fmla="*/ 0 w 400050"/>
              <a:gd name="connsiteY7" fmla="*/ 298802 h 343252"/>
              <a:gd name="connsiteX0" fmla="*/ 400050 w 400050"/>
              <a:gd name="connsiteY0" fmla="*/ 61736 h 343252"/>
              <a:gd name="connsiteX1" fmla="*/ 266700 w 400050"/>
              <a:gd name="connsiteY1" fmla="*/ 17286 h 343252"/>
              <a:gd name="connsiteX2" fmla="*/ 355599 w 400050"/>
              <a:gd name="connsiteY2" fmla="*/ 165452 h 343252"/>
              <a:gd name="connsiteX3" fmla="*/ 177799 w 400050"/>
              <a:gd name="connsiteY3" fmla="*/ 121002 h 343252"/>
              <a:gd name="connsiteX4" fmla="*/ 266700 w 400050"/>
              <a:gd name="connsiteY4" fmla="*/ 239535 h 343252"/>
              <a:gd name="connsiteX5" fmla="*/ 88899 w 400050"/>
              <a:gd name="connsiteY5" fmla="*/ 209902 h 343252"/>
              <a:gd name="connsiteX6" fmla="*/ 177800 w 400050"/>
              <a:gd name="connsiteY6" fmla="*/ 328435 h 343252"/>
              <a:gd name="connsiteX7" fmla="*/ 0 w 400050"/>
              <a:gd name="connsiteY7" fmla="*/ 298802 h 343252"/>
              <a:gd name="connsiteX0" fmla="*/ 400050 w 400050"/>
              <a:gd name="connsiteY0" fmla="*/ 54550 h 336066"/>
              <a:gd name="connsiteX1" fmla="*/ 266700 w 400050"/>
              <a:gd name="connsiteY1" fmla="*/ 54550 h 336066"/>
              <a:gd name="connsiteX2" fmla="*/ 355599 w 400050"/>
              <a:gd name="connsiteY2" fmla="*/ 158266 h 336066"/>
              <a:gd name="connsiteX3" fmla="*/ 177799 w 400050"/>
              <a:gd name="connsiteY3" fmla="*/ 113816 h 336066"/>
              <a:gd name="connsiteX4" fmla="*/ 266700 w 400050"/>
              <a:gd name="connsiteY4" fmla="*/ 232349 h 336066"/>
              <a:gd name="connsiteX5" fmla="*/ 88899 w 400050"/>
              <a:gd name="connsiteY5" fmla="*/ 202716 h 336066"/>
              <a:gd name="connsiteX6" fmla="*/ 177800 w 400050"/>
              <a:gd name="connsiteY6" fmla="*/ 321249 h 336066"/>
              <a:gd name="connsiteX7" fmla="*/ 0 w 400050"/>
              <a:gd name="connsiteY7" fmla="*/ 291616 h 336066"/>
              <a:gd name="connsiteX0" fmla="*/ 400050 w 400050"/>
              <a:gd name="connsiteY0" fmla="*/ 61736 h 343252"/>
              <a:gd name="connsiteX1" fmla="*/ 266700 w 400050"/>
              <a:gd name="connsiteY1" fmla="*/ 17286 h 343252"/>
              <a:gd name="connsiteX2" fmla="*/ 355599 w 400050"/>
              <a:gd name="connsiteY2" fmla="*/ 165452 h 343252"/>
              <a:gd name="connsiteX3" fmla="*/ 177799 w 400050"/>
              <a:gd name="connsiteY3" fmla="*/ 121002 h 343252"/>
              <a:gd name="connsiteX4" fmla="*/ 266700 w 400050"/>
              <a:gd name="connsiteY4" fmla="*/ 239535 h 343252"/>
              <a:gd name="connsiteX5" fmla="*/ 88899 w 400050"/>
              <a:gd name="connsiteY5" fmla="*/ 209902 h 343252"/>
              <a:gd name="connsiteX6" fmla="*/ 177800 w 400050"/>
              <a:gd name="connsiteY6" fmla="*/ 328435 h 343252"/>
              <a:gd name="connsiteX7" fmla="*/ 0 w 400050"/>
              <a:gd name="connsiteY7" fmla="*/ 298802 h 343252"/>
              <a:gd name="connsiteX0" fmla="*/ 444500 w 444500"/>
              <a:gd name="connsiteY0" fmla="*/ 61736 h 343252"/>
              <a:gd name="connsiteX1" fmla="*/ 266700 w 444500"/>
              <a:gd name="connsiteY1" fmla="*/ 17286 h 343252"/>
              <a:gd name="connsiteX2" fmla="*/ 355599 w 444500"/>
              <a:gd name="connsiteY2" fmla="*/ 165452 h 343252"/>
              <a:gd name="connsiteX3" fmla="*/ 177799 w 444500"/>
              <a:gd name="connsiteY3" fmla="*/ 121002 h 343252"/>
              <a:gd name="connsiteX4" fmla="*/ 266700 w 444500"/>
              <a:gd name="connsiteY4" fmla="*/ 239535 h 343252"/>
              <a:gd name="connsiteX5" fmla="*/ 88899 w 444500"/>
              <a:gd name="connsiteY5" fmla="*/ 209902 h 343252"/>
              <a:gd name="connsiteX6" fmla="*/ 177800 w 444500"/>
              <a:gd name="connsiteY6" fmla="*/ 328435 h 343252"/>
              <a:gd name="connsiteX7" fmla="*/ 0 w 444500"/>
              <a:gd name="connsiteY7" fmla="*/ 298802 h 343252"/>
              <a:gd name="connsiteX0" fmla="*/ 444500 w 444500"/>
              <a:gd name="connsiteY0" fmla="*/ 61736 h 343252"/>
              <a:gd name="connsiteX1" fmla="*/ 266700 w 444500"/>
              <a:gd name="connsiteY1" fmla="*/ 17286 h 343252"/>
              <a:gd name="connsiteX2" fmla="*/ 355599 w 444500"/>
              <a:gd name="connsiteY2" fmla="*/ 165452 h 343252"/>
              <a:gd name="connsiteX3" fmla="*/ 177799 w 444500"/>
              <a:gd name="connsiteY3" fmla="*/ 121002 h 343252"/>
              <a:gd name="connsiteX4" fmla="*/ 266700 w 444500"/>
              <a:gd name="connsiteY4" fmla="*/ 239535 h 343252"/>
              <a:gd name="connsiteX5" fmla="*/ 88899 w 444500"/>
              <a:gd name="connsiteY5" fmla="*/ 209902 h 343252"/>
              <a:gd name="connsiteX6" fmla="*/ 177800 w 444500"/>
              <a:gd name="connsiteY6" fmla="*/ 328435 h 343252"/>
              <a:gd name="connsiteX7" fmla="*/ 0 w 444500"/>
              <a:gd name="connsiteY7" fmla="*/ 298802 h 343252"/>
              <a:gd name="connsiteX0" fmla="*/ 444500 w 444500"/>
              <a:gd name="connsiteY0" fmla="*/ 61736 h 343252"/>
              <a:gd name="connsiteX1" fmla="*/ 266700 w 444500"/>
              <a:gd name="connsiteY1" fmla="*/ 17286 h 343252"/>
              <a:gd name="connsiteX2" fmla="*/ 355599 w 444500"/>
              <a:gd name="connsiteY2" fmla="*/ 165452 h 343252"/>
              <a:gd name="connsiteX3" fmla="*/ 177800 w 444500"/>
              <a:gd name="connsiteY3" fmla="*/ 106186 h 343252"/>
              <a:gd name="connsiteX4" fmla="*/ 266700 w 444500"/>
              <a:gd name="connsiteY4" fmla="*/ 239535 h 343252"/>
              <a:gd name="connsiteX5" fmla="*/ 88899 w 444500"/>
              <a:gd name="connsiteY5" fmla="*/ 209902 h 343252"/>
              <a:gd name="connsiteX6" fmla="*/ 177800 w 444500"/>
              <a:gd name="connsiteY6" fmla="*/ 328435 h 343252"/>
              <a:gd name="connsiteX7" fmla="*/ 0 w 444500"/>
              <a:gd name="connsiteY7" fmla="*/ 298802 h 343252"/>
              <a:gd name="connsiteX0" fmla="*/ 444500 w 444500"/>
              <a:gd name="connsiteY0" fmla="*/ 59267 h 340783"/>
              <a:gd name="connsiteX1" fmla="*/ 266700 w 444500"/>
              <a:gd name="connsiteY1" fmla="*/ 14817 h 340783"/>
              <a:gd name="connsiteX2" fmla="*/ 355600 w 444500"/>
              <a:gd name="connsiteY2" fmla="*/ 148167 h 340783"/>
              <a:gd name="connsiteX3" fmla="*/ 177800 w 444500"/>
              <a:gd name="connsiteY3" fmla="*/ 103717 h 340783"/>
              <a:gd name="connsiteX4" fmla="*/ 266700 w 444500"/>
              <a:gd name="connsiteY4" fmla="*/ 237066 h 340783"/>
              <a:gd name="connsiteX5" fmla="*/ 88899 w 444500"/>
              <a:gd name="connsiteY5" fmla="*/ 207433 h 340783"/>
              <a:gd name="connsiteX6" fmla="*/ 177800 w 444500"/>
              <a:gd name="connsiteY6" fmla="*/ 325966 h 340783"/>
              <a:gd name="connsiteX7" fmla="*/ 0 w 444500"/>
              <a:gd name="connsiteY7" fmla="*/ 296333 h 34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4500" h="340783">
                <a:moveTo>
                  <a:pt x="444500" y="59267"/>
                </a:moveTo>
                <a:cubicBezTo>
                  <a:pt x="322363" y="20684"/>
                  <a:pt x="281517" y="0"/>
                  <a:pt x="266700" y="14817"/>
                </a:cubicBezTo>
                <a:cubicBezTo>
                  <a:pt x="251883" y="29634"/>
                  <a:pt x="370417" y="133350"/>
                  <a:pt x="355600" y="148167"/>
                </a:cubicBezTo>
                <a:cubicBezTo>
                  <a:pt x="340783" y="162984"/>
                  <a:pt x="214431" y="101257"/>
                  <a:pt x="177800" y="103717"/>
                </a:cubicBezTo>
                <a:cubicBezTo>
                  <a:pt x="144548" y="134342"/>
                  <a:pt x="309932" y="241122"/>
                  <a:pt x="266700" y="237066"/>
                </a:cubicBezTo>
                <a:cubicBezTo>
                  <a:pt x="251156" y="269140"/>
                  <a:pt x="153530" y="221063"/>
                  <a:pt x="88899" y="207433"/>
                </a:cubicBezTo>
                <a:cubicBezTo>
                  <a:pt x="52072" y="240419"/>
                  <a:pt x="192616" y="311149"/>
                  <a:pt x="177800" y="325966"/>
                </a:cubicBezTo>
                <a:cubicBezTo>
                  <a:pt x="162984" y="340783"/>
                  <a:pt x="13783" y="275484"/>
                  <a:pt x="0" y="296333"/>
                </a:cubicBezTo>
              </a:path>
            </a:pathLst>
          </a:custGeom>
          <a:solidFill>
            <a:srgbClr val="FF9900"/>
          </a:solidFill>
          <a:ln w="63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529" name="円/楕円 1528"/>
          <p:cNvSpPr/>
          <p:nvPr/>
        </p:nvSpPr>
        <p:spPr>
          <a:xfrm>
            <a:off x="2519658" y="5336415"/>
            <a:ext cx="46037" cy="46038"/>
          </a:xfrm>
          <a:prstGeom prst="ellipse">
            <a:avLst/>
          </a:prstGeom>
          <a:solidFill>
            <a:srgbClr val="0066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30805" name="Rectangle 1363"/>
          <p:cNvSpPr>
            <a:spLocks noChangeArrowheads="1"/>
          </p:cNvSpPr>
          <p:nvPr/>
        </p:nvSpPr>
        <p:spPr bwMode="auto">
          <a:xfrm>
            <a:off x="1765595" y="5182428"/>
            <a:ext cx="29655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000" dirty="0">
                <a:solidFill>
                  <a:srgbClr val="0066FF"/>
                </a:solidFill>
                <a:latin typeface="Garamond" panose="02020404030301010803" pitchFamily="18" charset="0"/>
                <a:ea typeface="ＭＳ ゴシック" pitchFamily="49" charset="-128"/>
              </a:rPr>
              <a:t>45deg</a:t>
            </a:r>
            <a:endParaRPr lang="en-US" altLang="ja-JP" sz="1000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1557" name="フリーフォーム 1556"/>
          <p:cNvSpPr/>
          <p:nvPr/>
        </p:nvSpPr>
        <p:spPr>
          <a:xfrm flipH="1">
            <a:off x="2121195" y="5247515"/>
            <a:ext cx="133350" cy="88900"/>
          </a:xfrm>
          <a:custGeom>
            <a:avLst/>
            <a:gdLst>
              <a:gd name="connsiteX0" fmla="*/ 212141 w 212141"/>
              <a:gd name="connsiteY0" fmla="*/ 73152 h 78029"/>
              <a:gd name="connsiteX1" fmla="*/ 131674 w 212141"/>
              <a:gd name="connsiteY1" fmla="*/ 73152 h 78029"/>
              <a:gd name="connsiteX2" fmla="*/ 65837 w 212141"/>
              <a:gd name="connsiteY2" fmla="*/ 43892 h 78029"/>
              <a:gd name="connsiteX3" fmla="*/ 0 w 212141"/>
              <a:gd name="connsiteY3" fmla="*/ 0 h 78029"/>
              <a:gd name="connsiteX0" fmla="*/ 259639 w 259639"/>
              <a:gd name="connsiteY0" fmla="*/ 108864 h 113741"/>
              <a:gd name="connsiteX1" fmla="*/ 179172 w 259639"/>
              <a:gd name="connsiteY1" fmla="*/ 108864 h 113741"/>
              <a:gd name="connsiteX2" fmla="*/ 113335 w 259639"/>
              <a:gd name="connsiteY2" fmla="*/ 79604 h 113741"/>
              <a:gd name="connsiteX3" fmla="*/ 0 w 259639"/>
              <a:gd name="connsiteY3" fmla="*/ 0 h 113741"/>
              <a:gd name="connsiteX0" fmla="*/ 259639 w 259639"/>
              <a:gd name="connsiteY0" fmla="*/ 108864 h 112191"/>
              <a:gd name="connsiteX1" fmla="*/ 179172 w 259639"/>
              <a:gd name="connsiteY1" fmla="*/ 108864 h 112191"/>
              <a:gd name="connsiteX2" fmla="*/ 88900 w 259639"/>
              <a:gd name="connsiteY2" fmla="*/ 88900 h 112191"/>
              <a:gd name="connsiteX3" fmla="*/ 0 w 259639"/>
              <a:gd name="connsiteY3" fmla="*/ 0 h 112191"/>
              <a:gd name="connsiteX0" fmla="*/ 259639 w 259639"/>
              <a:gd name="connsiteY0" fmla="*/ 108864 h 112191"/>
              <a:gd name="connsiteX1" fmla="*/ 179172 w 259639"/>
              <a:gd name="connsiteY1" fmla="*/ 108864 h 112191"/>
              <a:gd name="connsiteX2" fmla="*/ 88900 w 259639"/>
              <a:gd name="connsiteY2" fmla="*/ 88900 h 112191"/>
              <a:gd name="connsiteX3" fmla="*/ 0 w 259639"/>
              <a:gd name="connsiteY3" fmla="*/ 0 h 112191"/>
              <a:gd name="connsiteX0" fmla="*/ 259639 w 259639"/>
              <a:gd name="connsiteY0" fmla="*/ 108864 h 112191"/>
              <a:gd name="connsiteX1" fmla="*/ 179172 w 259639"/>
              <a:gd name="connsiteY1" fmla="*/ 108864 h 112191"/>
              <a:gd name="connsiteX2" fmla="*/ 88900 w 259639"/>
              <a:gd name="connsiteY2" fmla="*/ 88900 h 112191"/>
              <a:gd name="connsiteX3" fmla="*/ 0 w 259639"/>
              <a:gd name="connsiteY3" fmla="*/ 0 h 112191"/>
              <a:gd name="connsiteX0" fmla="*/ 259639 w 259639"/>
              <a:gd name="connsiteY0" fmla="*/ 108864 h 136677"/>
              <a:gd name="connsiteX1" fmla="*/ 177800 w 259639"/>
              <a:gd name="connsiteY1" fmla="*/ 133350 h 136677"/>
              <a:gd name="connsiteX2" fmla="*/ 88900 w 259639"/>
              <a:gd name="connsiteY2" fmla="*/ 88900 h 136677"/>
              <a:gd name="connsiteX3" fmla="*/ 0 w 259639"/>
              <a:gd name="connsiteY3" fmla="*/ 0 h 136677"/>
              <a:gd name="connsiteX0" fmla="*/ 259639 w 259639"/>
              <a:gd name="connsiteY0" fmla="*/ 108864 h 136677"/>
              <a:gd name="connsiteX1" fmla="*/ 177800 w 259639"/>
              <a:gd name="connsiteY1" fmla="*/ 133350 h 136677"/>
              <a:gd name="connsiteX2" fmla="*/ 88900 w 259639"/>
              <a:gd name="connsiteY2" fmla="*/ 88900 h 136677"/>
              <a:gd name="connsiteX3" fmla="*/ 0 w 259639"/>
              <a:gd name="connsiteY3" fmla="*/ 0 h 136677"/>
              <a:gd name="connsiteX0" fmla="*/ 259639 w 259639"/>
              <a:gd name="connsiteY0" fmla="*/ 108864 h 136677"/>
              <a:gd name="connsiteX1" fmla="*/ 177800 w 259639"/>
              <a:gd name="connsiteY1" fmla="*/ 133350 h 136677"/>
              <a:gd name="connsiteX2" fmla="*/ 88900 w 259639"/>
              <a:gd name="connsiteY2" fmla="*/ 88900 h 136677"/>
              <a:gd name="connsiteX3" fmla="*/ 0 w 259639"/>
              <a:gd name="connsiteY3" fmla="*/ 0 h 136677"/>
              <a:gd name="connsiteX0" fmla="*/ 259639 w 259639"/>
              <a:gd name="connsiteY0" fmla="*/ 108864 h 108864"/>
              <a:gd name="connsiteX1" fmla="*/ 88900 w 259639"/>
              <a:gd name="connsiteY1" fmla="*/ 88900 h 108864"/>
              <a:gd name="connsiteX2" fmla="*/ 0 w 259639"/>
              <a:gd name="connsiteY2" fmla="*/ 0 h 108864"/>
              <a:gd name="connsiteX0" fmla="*/ 259639 w 259639"/>
              <a:gd name="connsiteY0" fmla="*/ 108864 h 108864"/>
              <a:gd name="connsiteX1" fmla="*/ 88900 w 259639"/>
              <a:gd name="connsiteY1" fmla="*/ 88900 h 108864"/>
              <a:gd name="connsiteX2" fmla="*/ 0 w 259639"/>
              <a:gd name="connsiteY2" fmla="*/ 0 h 108864"/>
              <a:gd name="connsiteX0" fmla="*/ 259639 w 259639"/>
              <a:gd name="connsiteY0" fmla="*/ 108864 h 126755"/>
              <a:gd name="connsiteX1" fmla="*/ 88900 w 259639"/>
              <a:gd name="connsiteY1" fmla="*/ 88900 h 126755"/>
              <a:gd name="connsiteX2" fmla="*/ 0 w 259639"/>
              <a:gd name="connsiteY2" fmla="*/ 0 h 126755"/>
              <a:gd name="connsiteX0" fmla="*/ 259639 w 259639"/>
              <a:gd name="connsiteY0" fmla="*/ 108864 h 126755"/>
              <a:gd name="connsiteX1" fmla="*/ 88900 w 259639"/>
              <a:gd name="connsiteY1" fmla="*/ 88900 h 126755"/>
              <a:gd name="connsiteX2" fmla="*/ 0 w 259639"/>
              <a:gd name="connsiteY2" fmla="*/ 0 h 126755"/>
              <a:gd name="connsiteX0" fmla="*/ 259639 w 259639"/>
              <a:gd name="connsiteY0" fmla="*/ 108864 h 126755"/>
              <a:gd name="connsiteX1" fmla="*/ 88900 w 259639"/>
              <a:gd name="connsiteY1" fmla="*/ 88900 h 126755"/>
              <a:gd name="connsiteX2" fmla="*/ 0 w 259639"/>
              <a:gd name="connsiteY2" fmla="*/ 0 h 126755"/>
              <a:gd name="connsiteX0" fmla="*/ 259639 w 259639"/>
              <a:gd name="connsiteY0" fmla="*/ 108864 h 108864"/>
              <a:gd name="connsiteX1" fmla="*/ 88900 w 259639"/>
              <a:gd name="connsiteY1" fmla="*/ 88900 h 108864"/>
              <a:gd name="connsiteX2" fmla="*/ 0 w 259639"/>
              <a:gd name="connsiteY2" fmla="*/ 0 h 108864"/>
              <a:gd name="connsiteX0" fmla="*/ 259639 w 259639"/>
              <a:gd name="connsiteY0" fmla="*/ 108864 h 108864"/>
              <a:gd name="connsiteX1" fmla="*/ 88900 w 259639"/>
              <a:gd name="connsiteY1" fmla="*/ 88900 h 108864"/>
              <a:gd name="connsiteX2" fmla="*/ 0 w 259639"/>
              <a:gd name="connsiteY2" fmla="*/ 0 h 108864"/>
              <a:gd name="connsiteX0" fmla="*/ 259639 w 259639"/>
              <a:gd name="connsiteY0" fmla="*/ 108864 h 108864"/>
              <a:gd name="connsiteX1" fmla="*/ 133350 w 259639"/>
              <a:gd name="connsiteY1" fmla="*/ 88900 h 108864"/>
              <a:gd name="connsiteX2" fmla="*/ 0 w 259639"/>
              <a:gd name="connsiteY2" fmla="*/ 0 h 108864"/>
              <a:gd name="connsiteX0" fmla="*/ 259639 w 259639"/>
              <a:gd name="connsiteY0" fmla="*/ 108864 h 108864"/>
              <a:gd name="connsiteX1" fmla="*/ 133350 w 259639"/>
              <a:gd name="connsiteY1" fmla="*/ 88900 h 108864"/>
              <a:gd name="connsiteX2" fmla="*/ 0 w 259639"/>
              <a:gd name="connsiteY2" fmla="*/ 0 h 10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639" h="108864">
                <a:moveTo>
                  <a:pt x="259639" y="108864"/>
                </a:moveTo>
                <a:cubicBezTo>
                  <a:pt x="224069" y="104705"/>
                  <a:pt x="228341" y="107301"/>
                  <a:pt x="133350" y="88900"/>
                </a:cubicBezTo>
                <a:cubicBezTo>
                  <a:pt x="61469" y="67409"/>
                  <a:pt x="21945" y="15850"/>
                  <a:pt x="0" y="0"/>
                </a:cubicBezTo>
              </a:path>
            </a:pathLst>
          </a:custGeom>
          <a:ln>
            <a:solidFill>
              <a:srgbClr val="0066FF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cxnSp>
        <p:nvCxnSpPr>
          <p:cNvPr id="149" name="直線矢印コネクタ 148"/>
          <p:cNvCxnSpPr/>
          <p:nvPr/>
        </p:nvCxnSpPr>
        <p:spPr>
          <a:xfrm rot="16200000" flipH="1">
            <a:off x="654345" y="5291965"/>
            <a:ext cx="577850" cy="488950"/>
          </a:xfrm>
          <a:prstGeom prst="straightConnector1">
            <a:avLst/>
          </a:prstGeom>
          <a:ln w="12700">
            <a:solidFill>
              <a:srgbClr val="0066FF"/>
            </a:solidFill>
            <a:prstDash val="dashDot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フリーフォーム 150"/>
          <p:cNvSpPr/>
          <p:nvPr/>
        </p:nvSpPr>
        <p:spPr>
          <a:xfrm>
            <a:off x="3010195" y="5069715"/>
            <a:ext cx="266700" cy="46038"/>
          </a:xfrm>
          <a:custGeom>
            <a:avLst/>
            <a:gdLst>
              <a:gd name="connsiteX0" fmla="*/ 212141 w 212141"/>
              <a:gd name="connsiteY0" fmla="*/ 73152 h 78029"/>
              <a:gd name="connsiteX1" fmla="*/ 131674 w 212141"/>
              <a:gd name="connsiteY1" fmla="*/ 73152 h 78029"/>
              <a:gd name="connsiteX2" fmla="*/ 65837 w 212141"/>
              <a:gd name="connsiteY2" fmla="*/ 43892 h 78029"/>
              <a:gd name="connsiteX3" fmla="*/ 0 w 212141"/>
              <a:gd name="connsiteY3" fmla="*/ 0 h 78029"/>
              <a:gd name="connsiteX0" fmla="*/ 259639 w 259639"/>
              <a:gd name="connsiteY0" fmla="*/ 108864 h 113741"/>
              <a:gd name="connsiteX1" fmla="*/ 179172 w 259639"/>
              <a:gd name="connsiteY1" fmla="*/ 108864 h 113741"/>
              <a:gd name="connsiteX2" fmla="*/ 113335 w 259639"/>
              <a:gd name="connsiteY2" fmla="*/ 79604 h 113741"/>
              <a:gd name="connsiteX3" fmla="*/ 0 w 259639"/>
              <a:gd name="connsiteY3" fmla="*/ 0 h 113741"/>
              <a:gd name="connsiteX0" fmla="*/ 259639 w 259639"/>
              <a:gd name="connsiteY0" fmla="*/ 108864 h 112191"/>
              <a:gd name="connsiteX1" fmla="*/ 179172 w 259639"/>
              <a:gd name="connsiteY1" fmla="*/ 108864 h 112191"/>
              <a:gd name="connsiteX2" fmla="*/ 88900 w 259639"/>
              <a:gd name="connsiteY2" fmla="*/ 88900 h 112191"/>
              <a:gd name="connsiteX3" fmla="*/ 0 w 259639"/>
              <a:gd name="connsiteY3" fmla="*/ 0 h 112191"/>
              <a:gd name="connsiteX0" fmla="*/ 259639 w 259639"/>
              <a:gd name="connsiteY0" fmla="*/ 108864 h 112191"/>
              <a:gd name="connsiteX1" fmla="*/ 179172 w 259639"/>
              <a:gd name="connsiteY1" fmla="*/ 108864 h 112191"/>
              <a:gd name="connsiteX2" fmla="*/ 88900 w 259639"/>
              <a:gd name="connsiteY2" fmla="*/ 88900 h 112191"/>
              <a:gd name="connsiteX3" fmla="*/ 0 w 259639"/>
              <a:gd name="connsiteY3" fmla="*/ 0 h 112191"/>
              <a:gd name="connsiteX0" fmla="*/ 259639 w 259639"/>
              <a:gd name="connsiteY0" fmla="*/ 108864 h 112191"/>
              <a:gd name="connsiteX1" fmla="*/ 179172 w 259639"/>
              <a:gd name="connsiteY1" fmla="*/ 108864 h 112191"/>
              <a:gd name="connsiteX2" fmla="*/ 88900 w 259639"/>
              <a:gd name="connsiteY2" fmla="*/ 88900 h 112191"/>
              <a:gd name="connsiteX3" fmla="*/ 0 w 259639"/>
              <a:gd name="connsiteY3" fmla="*/ 0 h 112191"/>
              <a:gd name="connsiteX0" fmla="*/ 259639 w 259639"/>
              <a:gd name="connsiteY0" fmla="*/ 108864 h 136677"/>
              <a:gd name="connsiteX1" fmla="*/ 177800 w 259639"/>
              <a:gd name="connsiteY1" fmla="*/ 133350 h 136677"/>
              <a:gd name="connsiteX2" fmla="*/ 88900 w 259639"/>
              <a:gd name="connsiteY2" fmla="*/ 88900 h 136677"/>
              <a:gd name="connsiteX3" fmla="*/ 0 w 259639"/>
              <a:gd name="connsiteY3" fmla="*/ 0 h 136677"/>
              <a:gd name="connsiteX0" fmla="*/ 259639 w 259639"/>
              <a:gd name="connsiteY0" fmla="*/ 108864 h 136677"/>
              <a:gd name="connsiteX1" fmla="*/ 177800 w 259639"/>
              <a:gd name="connsiteY1" fmla="*/ 133350 h 136677"/>
              <a:gd name="connsiteX2" fmla="*/ 88900 w 259639"/>
              <a:gd name="connsiteY2" fmla="*/ 88900 h 136677"/>
              <a:gd name="connsiteX3" fmla="*/ 0 w 259639"/>
              <a:gd name="connsiteY3" fmla="*/ 0 h 136677"/>
              <a:gd name="connsiteX0" fmla="*/ 259639 w 259639"/>
              <a:gd name="connsiteY0" fmla="*/ 108864 h 136677"/>
              <a:gd name="connsiteX1" fmla="*/ 177800 w 259639"/>
              <a:gd name="connsiteY1" fmla="*/ 133350 h 136677"/>
              <a:gd name="connsiteX2" fmla="*/ 88900 w 259639"/>
              <a:gd name="connsiteY2" fmla="*/ 88900 h 136677"/>
              <a:gd name="connsiteX3" fmla="*/ 0 w 259639"/>
              <a:gd name="connsiteY3" fmla="*/ 0 h 136677"/>
              <a:gd name="connsiteX0" fmla="*/ 259639 w 259639"/>
              <a:gd name="connsiteY0" fmla="*/ 108864 h 108864"/>
              <a:gd name="connsiteX1" fmla="*/ 88900 w 259639"/>
              <a:gd name="connsiteY1" fmla="*/ 88900 h 108864"/>
              <a:gd name="connsiteX2" fmla="*/ 0 w 259639"/>
              <a:gd name="connsiteY2" fmla="*/ 0 h 108864"/>
              <a:gd name="connsiteX0" fmla="*/ 259639 w 259639"/>
              <a:gd name="connsiteY0" fmla="*/ 108864 h 108864"/>
              <a:gd name="connsiteX1" fmla="*/ 88900 w 259639"/>
              <a:gd name="connsiteY1" fmla="*/ 88900 h 108864"/>
              <a:gd name="connsiteX2" fmla="*/ 0 w 259639"/>
              <a:gd name="connsiteY2" fmla="*/ 0 h 108864"/>
              <a:gd name="connsiteX0" fmla="*/ 259639 w 259639"/>
              <a:gd name="connsiteY0" fmla="*/ 108864 h 126755"/>
              <a:gd name="connsiteX1" fmla="*/ 88900 w 259639"/>
              <a:gd name="connsiteY1" fmla="*/ 88900 h 126755"/>
              <a:gd name="connsiteX2" fmla="*/ 0 w 259639"/>
              <a:gd name="connsiteY2" fmla="*/ 0 h 126755"/>
              <a:gd name="connsiteX0" fmla="*/ 259639 w 259639"/>
              <a:gd name="connsiteY0" fmla="*/ 108864 h 126755"/>
              <a:gd name="connsiteX1" fmla="*/ 88900 w 259639"/>
              <a:gd name="connsiteY1" fmla="*/ 88900 h 126755"/>
              <a:gd name="connsiteX2" fmla="*/ 0 w 259639"/>
              <a:gd name="connsiteY2" fmla="*/ 0 h 126755"/>
              <a:gd name="connsiteX0" fmla="*/ 259639 w 259639"/>
              <a:gd name="connsiteY0" fmla="*/ 108864 h 126755"/>
              <a:gd name="connsiteX1" fmla="*/ 88900 w 259639"/>
              <a:gd name="connsiteY1" fmla="*/ 88900 h 126755"/>
              <a:gd name="connsiteX2" fmla="*/ 0 w 259639"/>
              <a:gd name="connsiteY2" fmla="*/ 0 h 126755"/>
              <a:gd name="connsiteX0" fmla="*/ 259639 w 259639"/>
              <a:gd name="connsiteY0" fmla="*/ 108864 h 108864"/>
              <a:gd name="connsiteX1" fmla="*/ 88900 w 259639"/>
              <a:gd name="connsiteY1" fmla="*/ 88900 h 108864"/>
              <a:gd name="connsiteX2" fmla="*/ 0 w 259639"/>
              <a:gd name="connsiteY2" fmla="*/ 0 h 108864"/>
              <a:gd name="connsiteX0" fmla="*/ 259639 w 259639"/>
              <a:gd name="connsiteY0" fmla="*/ 108864 h 108864"/>
              <a:gd name="connsiteX1" fmla="*/ 88900 w 259639"/>
              <a:gd name="connsiteY1" fmla="*/ 88900 h 108864"/>
              <a:gd name="connsiteX2" fmla="*/ 0 w 259639"/>
              <a:gd name="connsiteY2" fmla="*/ 0 h 108864"/>
              <a:gd name="connsiteX0" fmla="*/ 259639 w 259639"/>
              <a:gd name="connsiteY0" fmla="*/ 108864 h 108864"/>
              <a:gd name="connsiteX1" fmla="*/ 133350 w 259639"/>
              <a:gd name="connsiteY1" fmla="*/ 88900 h 108864"/>
              <a:gd name="connsiteX2" fmla="*/ 0 w 259639"/>
              <a:gd name="connsiteY2" fmla="*/ 0 h 108864"/>
              <a:gd name="connsiteX0" fmla="*/ 259639 w 259639"/>
              <a:gd name="connsiteY0" fmla="*/ 108864 h 108864"/>
              <a:gd name="connsiteX1" fmla="*/ 133350 w 259639"/>
              <a:gd name="connsiteY1" fmla="*/ 88900 h 108864"/>
              <a:gd name="connsiteX2" fmla="*/ 0 w 259639"/>
              <a:gd name="connsiteY2" fmla="*/ 0 h 108864"/>
              <a:gd name="connsiteX0" fmla="*/ 346185 w 346185"/>
              <a:gd name="connsiteY0" fmla="*/ 54432 h 54432"/>
              <a:gd name="connsiteX1" fmla="*/ 219896 w 346185"/>
              <a:gd name="connsiteY1" fmla="*/ 34468 h 54432"/>
              <a:gd name="connsiteX2" fmla="*/ 0 w 346185"/>
              <a:gd name="connsiteY2" fmla="*/ 0 h 54432"/>
              <a:gd name="connsiteX0" fmla="*/ 346185 w 346185"/>
              <a:gd name="connsiteY0" fmla="*/ 54432 h 72834"/>
              <a:gd name="connsiteX1" fmla="*/ 173093 w 346185"/>
              <a:gd name="connsiteY1" fmla="*/ 54432 h 72834"/>
              <a:gd name="connsiteX2" fmla="*/ 0 w 346185"/>
              <a:gd name="connsiteY2" fmla="*/ 0 h 72834"/>
              <a:gd name="connsiteX0" fmla="*/ 346185 w 346185"/>
              <a:gd name="connsiteY0" fmla="*/ 54432 h 54432"/>
              <a:gd name="connsiteX1" fmla="*/ 173093 w 346185"/>
              <a:gd name="connsiteY1" fmla="*/ 54432 h 54432"/>
              <a:gd name="connsiteX2" fmla="*/ 0 w 346185"/>
              <a:gd name="connsiteY2" fmla="*/ 0 h 54432"/>
              <a:gd name="connsiteX0" fmla="*/ 346185 w 375034"/>
              <a:gd name="connsiteY0" fmla="*/ 54432 h 62750"/>
              <a:gd name="connsiteX1" fmla="*/ 346185 w 375034"/>
              <a:gd name="connsiteY1" fmla="*/ 0 h 62750"/>
              <a:gd name="connsiteX2" fmla="*/ 173093 w 375034"/>
              <a:gd name="connsiteY2" fmla="*/ 54432 h 62750"/>
              <a:gd name="connsiteX3" fmla="*/ 0 w 375034"/>
              <a:gd name="connsiteY3" fmla="*/ 0 h 62750"/>
              <a:gd name="connsiteX0" fmla="*/ 346185 w 346185"/>
              <a:gd name="connsiteY0" fmla="*/ 0 h 62750"/>
              <a:gd name="connsiteX1" fmla="*/ 173093 w 346185"/>
              <a:gd name="connsiteY1" fmla="*/ 54432 h 62750"/>
              <a:gd name="connsiteX2" fmla="*/ 0 w 346185"/>
              <a:gd name="connsiteY2" fmla="*/ 0 h 62750"/>
              <a:gd name="connsiteX0" fmla="*/ 346185 w 346185"/>
              <a:gd name="connsiteY0" fmla="*/ 0 h 62750"/>
              <a:gd name="connsiteX1" fmla="*/ 173093 w 346185"/>
              <a:gd name="connsiteY1" fmla="*/ 54432 h 62750"/>
              <a:gd name="connsiteX2" fmla="*/ 0 w 346185"/>
              <a:gd name="connsiteY2" fmla="*/ 0 h 62750"/>
              <a:gd name="connsiteX0" fmla="*/ 346185 w 346185"/>
              <a:gd name="connsiteY0" fmla="*/ 0 h 62750"/>
              <a:gd name="connsiteX1" fmla="*/ 173093 w 346185"/>
              <a:gd name="connsiteY1" fmla="*/ 54432 h 62750"/>
              <a:gd name="connsiteX2" fmla="*/ 0 w 346185"/>
              <a:gd name="connsiteY2" fmla="*/ 0 h 62750"/>
              <a:gd name="connsiteX0" fmla="*/ 346185 w 346185"/>
              <a:gd name="connsiteY0" fmla="*/ 0 h 62750"/>
              <a:gd name="connsiteX1" fmla="*/ 173093 w 346185"/>
              <a:gd name="connsiteY1" fmla="*/ 54432 h 62750"/>
              <a:gd name="connsiteX2" fmla="*/ 0 w 346185"/>
              <a:gd name="connsiteY2" fmla="*/ 0 h 62750"/>
              <a:gd name="connsiteX0" fmla="*/ 244974 w 526558"/>
              <a:gd name="connsiteY0" fmla="*/ 0 h 62750"/>
              <a:gd name="connsiteX1" fmla="*/ 71882 w 526558"/>
              <a:gd name="connsiteY1" fmla="*/ 54432 h 62750"/>
              <a:gd name="connsiteX2" fmla="*/ 504613 w 526558"/>
              <a:gd name="connsiteY2" fmla="*/ 0 h 62750"/>
              <a:gd name="connsiteX0" fmla="*/ 28850 w 656621"/>
              <a:gd name="connsiteY0" fmla="*/ 0 h 62750"/>
              <a:gd name="connsiteX1" fmla="*/ 201945 w 656621"/>
              <a:gd name="connsiteY1" fmla="*/ 54432 h 62750"/>
              <a:gd name="connsiteX2" fmla="*/ 634676 w 656621"/>
              <a:gd name="connsiteY2" fmla="*/ 0 h 62750"/>
              <a:gd name="connsiteX0" fmla="*/ 28848 w 483524"/>
              <a:gd name="connsiteY0" fmla="*/ 0 h 62750"/>
              <a:gd name="connsiteX1" fmla="*/ 201943 w 483524"/>
              <a:gd name="connsiteY1" fmla="*/ 54432 h 62750"/>
              <a:gd name="connsiteX2" fmla="*/ 461579 w 483524"/>
              <a:gd name="connsiteY2" fmla="*/ 0 h 62750"/>
              <a:gd name="connsiteX0" fmla="*/ 28850 w 483526"/>
              <a:gd name="connsiteY0" fmla="*/ 0 h 62750"/>
              <a:gd name="connsiteX1" fmla="*/ 201942 w 483526"/>
              <a:gd name="connsiteY1" fmla="*/ 54432 h 62750"/>
              <a:gd name="connsiteX2" fmla="*/ 461581 w 483526"/>
              <a:gd name="connsiteY2" fmla="*/ 0 h 62750"/>
              <a:gd name="connsiteX0" fmla="*/ 28848 w 483524"/>
              <a:gd name="connsiteY0" fmla="*/ 0 h 62750"/>
              <a:gd name="connsiteX1" fmla="*/ 201940 w 483524"/>
              <a:gd name="connsiteY1" fmla="*/ 54432 h 62750"/>
              <a:gd name="connsiteX2" fmla="*/ 461579 w 483524"/>
              <a:gd name="connsiteY2" fmla="*/ 0 h 62750"/>
              <a:gd name="connsiteX0" fmla="*/ 28850 w 483526"/>
              <a:gd name="connsiteY0" fmla="*/ 0 h 62750"/>
              <a:gd name="connsiteX1" fmla="*/ 201942 w 483526"/>
              <a:gd name="connsiteY1" fmla="*/ 54432 h 62750"/>
              <a:gd name="connsiteX2" fmla="*/ 461581 w 483526"/>
              <a:gd name="connsiteY2" fmla="*/ 0 h 62750"/>
              <a:gd name="connsiteX0" fmla="*/ 28849 w 483525"/>
              <a:gd name="connsiteY0" fmla="*/ 0 h 78732"/>
              <a:gd name="connsiteX1" fmla="*/ 201941 w 483525"/>
              <a:gd name="connsiteY1" fmla="*/ 54432 h 78732"/>
              <a:gd name="connsiteX2" fmla="*/ 461580 w 483525"/>
              <a:gd name="connsiteY2" fmla="*/ 0 h 78732"/>
              <a:gd name="connsiteX0" fmla="*/ 28849 w 483525"/>
              <a:gd name="connsiteY0" fmla="*/ 0 h 78732"/>
              <a:gd name="connsiteX1" fmla="*/ 201941 w 483525"/>
              <a:gd name="connsiteY1" fmla="*/ 54432 h 78732"/>
              <a:gd name="connsiteX2" fmla="*/ 461580 w 483525"/>
              <a:gd name="connsiteY2" fmla="*/ 0 h 78732"/>
              <a:gd name="connsiteX0" fmla="*/ 28849 w 483525"/>
              <a:gd name="connsiteY0" fmla="*/ 0 h 54432"/>
              <a:gd name="connsiteX1" fmla="*/ 201941 w 483525"/>
              <a:gd name="connsiteY1" fmla="*/ 54432 h 54432"/>
              <a:gd name="connsiteX2" fmla="*/ 461580 w 483525"/>
              <a:gd name="connsiteY2" fmla="*/ 0 h 54432"/>
              <a:gd name="connsiteX0" fmla="*/ 28849 w 483525"/>
              <a:gd name="connsiteY0" fmla="*/ 0 h 54432"/>
              <a:gd name="connsiteX1" fmla="*/ 201941 w 483525"/>
              <a:gd name="connsiteY1" fmla="*/ 54432 h 54432"/>
              <a:gd name="connsiteX2" fmla="*/ 461580 w 483525"/>
              <a:gd name="connsiteY2" fmla="*/ 0 h 54432"/>
              <a:gd name="connsiteX0" fmla="*/ 28849 w 483525"/>
              <a:gd name="connsiteY0" fmla="*/ 0 h 54432"/>
              <a:gd name="connsiteX1" fmla="*/ 201941 w 483525"/>
              <a:gd name="connsiteY1" fmla="*/ 54432 h 54432"/>
              <a:gd name="connsiteX2" fmla="*/ 461580 w 483525"/>
              <a:gd name="connsiteY2" fmla="*/ 0 h 54432"/>
              <a:gd name="connsiteX0" fmla="*/ 28849 w 483525"/>
              <a:gd name="connsiteY0" fmla="*/ 0 h 54432"/>
              <a:gd name="connsiteX1" fmla="*/ 201941 w 483525"/>
              <a:gd name="connsiteY1" fmla="*/ 54432 h 54432"/>
              <a:gd name="connsiteX2" fmla="*/ 461580 w 483525"/>
              <a:gd name="connsiteY2" fmla="*/ 0 h 54432"/>
              <a:gd name="connsiteX0" fmla="*/ 28849 w 483525"/>
              <a:gd name="connsiteY0" fmla="*/ 0 h 23531"/>
              <a:gd name="connsiteX1" fmla="*/ 232389 w 483525"/>
              <a:gd name="connsiteY1" fmla="*/ 23531 h 23531"/>
              <a:gd name="connsiteX2" fmla="*/ 461580 w 483525"/>
              <a:gd name="connsiteY2" fmla="*/ 0 h 23531"/>
              <a:gd name="connsiteX0" fmla="*/ 28849 w 483525"/>
              <a:gd name="connsiteY0" fmla="*/ 0 h 23531"/>
              <a:gd name="connsiteX1" fmla="*/ 232389 w 483525"/>
              <a:gd name="connsiteY1" fmla="*/ 23531 h 23531"/>
              <a:gd name="connsiteX2" fmla="*/ 461580 w 483525"/>
              <a:gd name="connsiteY2" fmla="*/ 0 h 23531"/>
              <a:gd name="connsiteX0" fmla="*/ 28849 w 483525"/>
              <a:gd name="connsiteY0" fmla="*/ 0 h 23531"/>
              <a:gd name="connsiteX1" fmla="*/ 232389 w 483525"/>
              <a:gd name="connsiteY1" fmla="*/ 23531 h 23531"/>
              <a:gd name="connsiteX2" fmla="*/ 461580 w 483525"/>
              <a:gd name="connsiteY2" fmla="*/ 0 h 23531"/>
              <a:gd name="connsiteX0" fmla="*/ 28849 w 431786"/>
              <a:gd name="connsiteY0" fmla="*/ 11765 h 23531"/>
              <a:gd name="connsiteX1" fmla="*/ 180650 w 431786"/>
              <a:gd name="connsiteY1" fmla="*/ 23531 h 23531"/>
              <a:gd name="connsiteX2" fmla="*/ 409841 w 431786"/>
              <a:gd name="connsiteY2" fmla="*/ 0 h 23531"/>
              <a:gd name="connsiteX0" fmla="*/ 28849 w 373143"/>
              <a:gd name="connsiteY0" fmla="*/ 0 h 15850"/>
              <a:gd name="connsiteX1" fmla="*/ 180650 w 373143"/>
              <a:gd name="connsiteY1" fmla="*/ 11766 h 15850"/>
              <a:gd name="connsiteX2" fmla="*/ 351198 w 373143"/>
              <a:gd name="connsiteY2" fmla="*/ 0 h 15850"/>
              <a:gd name="connsiteX0" fmla="*/ 28849 w 351199"/>
              <a:gd name="connsiteY0" fmla="*/ 0 h 13329"/>
              <a:gd name="connsiteX1" fmla="*/ 180650 w 351199"/>
              <a:gd name="connsiteY1" fmla="*/ 11766 h 13329"/>
              <a:gd name="connsiteX2" fmla="*/ 351198 w 351199"/>
              <a:gd name="connsiteY2" fmla="*/ 0 h 13329"/>
              <a:gd name="connsiteX0" fmla="*/ 28850 w 351199"/>
              <a:gd name="connsiteY0" fmla="*/ 0 h 13329"/>
              <a:gd name="connsiteX1" fmla="*/ 180652 w 351199"/>
              <a:gd name="connsiteY1" fmla="*/ 11766 h 13329"/>
              <a:gd name="connsiteX2" fmla="*/ 351200 w 351199"/>
              <a:gd name="connsiteY2" fmla="*/ 0 h 13329"/>
              <a:gd name="connsiteX0" fmla="*/ 28848 w 351201"/>
              <a:gd name="connsiteY0" fmla="*/ 0 h 13329"/>
              <a:gd name="connsiteX1" fmla="*/ 180650 w 351201"/>
              <a:gd name="connsiteY1" fmla="*/ 11766 h 13329"/>
              <a:gd name="connsiteX2" fmla="*/ 351201 w 351201"/>
              <a:gd name="connsiteY2" fmla="*/ 0 h 13329"/>
              <a:gd name="connsiteX0" fmla="*/ 28850 w 351203"/>
              <a:gd name="connsiteY0" fmla="*/ 0 h 11766"/>
              <a:gd name="connsiteX1" fmla="*/ 180652 w 351203"/>
              <a:gd name="connsiteY1" fmla="*/ 11766 h 11766"/>
              <a:gd name="connsiteX2" fmla="*/ 351203 w 351203"/>
              <a:gd name="connsiteY2" fmla="*/ 0 h 11766"/>
              <a:gd name="connsiteX0" fmla="*/ 28848 w 351201"/>
              <a:gd name="connsiteY0" fmla="*/ 0 h 11766"/>
              <a:gd name="connsiteX1" fmla="*/ 180650 w 351201"/>
              <a:gd name="connsiteY1" fmla="*/ 11766 h 11766"/>
              <a:gd name="connsiteX2" fmla="*/ 351201 w 351201"/>
              <a:gd name="connsiteY2" fmla="*/ 0 h 11766"/>
              <a:gd name="connsiteX0" fmla="*/ 28849 w 431787"/>
              <a:gd name="connsiteY0" fmla="*/ 0 h 11766"/>
              <a:gd name="connsiteX1" fmla="*/ 261236 w 431787"/>
              <a:gd name="connsiteY1" fmla="*/ 11766 h 11766"/>
              <a:gd name="connsiteX2" fmla="*/ 431787 w 431787"/>
              <a:gd name="connsiteY2" fmla="*/ 0 h 11766"/>
              <a:gd name="connsiteX0" fmla="*/ 28849 w 512375"/>
              <a:gd name="connsiteY0" fmla="*/ 0 h 11766"/>
              <a:gd name="connsiteX1" fmla="*/ 261236 w 512375"/>
              <a:gd name="connsiteY1" fmla="*/ 11766 h 11766"/>
              <a:gd name="connsiteX2" fmla="*/ 512375 w 512375"/>
              <a:gd name="connsiteY2" fmla="*/ 0 h 11766"/>
              <a:gd name="connsiteX0" fmla="*/ 28849 w 512375"/>
              <a:gd name="connsiteY0" fmla="*/ 0 h 11766"/>
              <a:gd name="connsiteX1" fmla="*/ 261236 w 512375"/>
              <a:gd name="connsiteY1" fmla="*/ 11766 h 11766"/>
              <a:gd name="connsiteX2" fmla="*/ 512375 w 512375"/>
              <a:gd name="connsiteY2" fmla="*/ 0 h 11766"/>
              <a:gd name="connsiteX0" fmla="*/ 28849 w 512375"/>
              <a:gd name="connsiteY0" fmla="*/ 0 h 11766"/>
              <a:gd name="connsiteX1" fmla="*/ 261236 w 512375"/>
              <a:gd name="connsiteY1" fmla="*/ 11766 h 11766"/>
              <a:gd name="connsiteX2" fmla="*/ 512375 w 512375"/>
              <a:gd name="connsiteY2" fmla="*/ 0 h 11766"/>
              <a:gd name="connsiteX0" fmla="*/ 28849 w 483527"/>
              <a:gd name="connsiteY0" fmla="*/ 11765 h 23531"/>
              <a:gd name="connsiteX1" fmla="*/ 261236 w 483527"/>
              <a:gd name="connsiteY1" fmla="*/ 23531 h 23531"/>
              <a:gd name="connsiteX2" fmla="*/ 483527 w 483527"/>
              <a:gd name="connsiteY2" fmla="*/ 0 h 23531"/>
              <a:gd name="connsiteX0" fmla="*/ 1 w 454679"/>
              <a:gd name="connsiteY0" fmla="*/ 11765 h 11765"/>
              <a:gd name="connsiteX1" fmla="*/ 212916 w 454679"/>
              <a:gd name="connsiteY1" fmla="*/ 11765 h 11765"/>
              <a:gd name="connsiteX2" fmla="*/ 454679 w 454679"/>
              <a:gd name="connsiteY2" fmla="*/ 0 h 11765"/>
              <a:gd name="connsiteX0" fmla="*/ -1 w 454677"/>
              <a:gd name="connsiteY0" fmla="*/ 23531 h 23531"/>
              <a:gd name="connsiteX1" fmla="*/ 51737 w 454677"/>
              <a:gd name="connsiteY1" fmla="*/ 0 h 23531"/>
              <a:gd name="connsiteX2" fmla="*/ 212914 w 454677"/>
              <a:gd name="connsiteY2" fmla="*/ 23531 h 23531"/>
              <a:gd name="connsiteX3" fmla="*/ 454677 w 454677"/>
              <a:gd name="connsiteY3" fmla="*/ 11766 h 23531"/>
              <a:gd name="connsiteX0" fmla="*/ -1 w 402939"/>
              <a:gd name="connsiteY0" fmla="*/ 0 h 23531"/>
              <a:gd name="connsiteX1" fmla="*/ 161176 w 402939"/>
              <a:gd name="connsiteY1" fmla="*/ 23531 h 23531"/>
              <a:gd name="connsiteX2" fmla="*/ 402939 w 402939"/>
              <a:gd name="connsiteY2" fmla="*/ 11766 h 23531"/>
              <a:gd name="connsiteX0" fmla="*/ 1 w 402941"/>
              <a:gd name="connsiteY0" fmla="*/ 0 h 20790"/>
              <a:gd name="connsiteX1" fmla="*/ 161176 w 402941"/>
              <a:gd name="connsiteY1" fmla="*/ 11766 h 20790"/>
              <a:gd name="connsiteX2" fmla="*/ 402941 w 402941"/>
              <a:gd name="connsiteY2" fmla="*/ 11766 h 20790"/>
              <a:gd name="connsiteX0" fmla="*/ -1 w 402939"/>
              <a:gd name="connsiteY0" fmla="*/ 0 h 11766"/>
              <a:gd name="connsiteX1" fmla="*/ 161174 w 402939"/>
              <a:gd name="connsiteY1" fmla="*/ 11766 h 11766"/>
              <a:gd name="connsiteX2" fmla="*/ 402939 w 402939"/>
              <a:gd name="connsiteY2" fmla="*/ 0 h 11766"/>
              <a:gd name="connsiteX0" fmla="*/ 1 w 402941"/>
              <a:gd name="connsiteY0" fmla="*/ 0 h 12669"/>
              <a:gd name="connsiteX1" fmla="*/ 161176 w 402941"/>
              <a:gd name="connsiteY1" fmla="*/ 11766 h 12669"/>
              <a:gd name="connsiteX2" fmla="*/ 402941 w 402941"/>
              <a:gd name="connsiteY2" fmla="*/ 0 h 12669"/>
              <a:gd name="connsiteX0" fmla="*/ -1 w 402939"/>
              <a:gd name="connsiteY0" fmla="*/ 0 h 12669"/>
              <a:gd name="connsiteX1" fmla="*/ 161174 w 402939"/>
              <a:gd name="connsiteY1" fmla="*/ 11766 h 12669"/>
              <a:gd name="connsiteX2" fmla="*/ 402939 w 402939"/>
              <a:gd name="connsiteY2" fmla="*/ 0 h 12669"/>
              <a:gd name="connsiteX0" fmla="*/ 1 w 402941"/>
              <a:gd name="connsiteY0" fmla="*/ 0 h 12669"/>
              <a:gd name="connsiteX1" fmla="*/ 161176 w 402941"/>
              <a:gd name="connsiteY1" fmla="*/ 11766 h 12669"/>
              <a:gd name="connsiteX2" fmla="*/ 402941 w 402941"/>
              <a:gd name="connsiteY2" fmla="*/ 0 h 12669"/>
              <a:gd name="connsiteX0" fmla="*/ -1 w 402939"/>
              <a:gd name="connsiteY0" fmla="*/ 0 h 12600"/>
              <a:gd name="connsiteX1" fmla="*/ 161174 w 402939"/>
              <a:gd name="connsiteY1" fmla="*/ 11766 h 12600"/>
              <a:gd name="connsiteX2" fmla="*/ 402939 w 402939"/>
              <a:gd name="connsiteY2" fmla="*/ 0 h 12600"/>
              <a:gd name="connsiteX0" fmla="*/ 1 w 402941"/>
              <a:gd name="connsiteY0" fmla="*/ 0 h 13218"/>
              <a:gd name="connsiteX1" fmla="*/ 161176 w 402941"/>
              <a:gd name="connsiteY1" fmla="*/ 11766 h 13218"/>
              <a:gd name="connsiteX2" fmla="*/ 402941 w 402941"/>
              <a:gd name="connsiteY2" fmla="*/ 0 h 13218"/>
              <a:gd name="connsiteX0" fmla="*/ -1 w 402939"/>
              <a:gd name="connsiteY0" fmla="*/ 0 h 14058"/>
              <a:gd name="connsiteX1" fmla="*/ 161174 w 402939"/>
              <a:gd name="connsiteY1" fmla="*/ 11766 h 14058"/>
              <a:gd name="connsiteX2" fmla="*/ 402939 w 402939"/>
              <a:gd name="connsiteY2" fmla="*/ 0 h 14058"/>
              <a:gd name="connsiteX0" fmla="*/ 1 w 402941"/>
              <a:gd name="connsiteY0" fmla="*/ 0 h 13226"/>
              <a:gd name="connsiteX1" fmla="*/ 161176 w 402941"/>
              <a:gd name="connsiteY1" fmla="*/ 11766 h 13226"/>
              <a:gd name="connsiteX2" fmla="*/ 402941 w 402941"/>
              <a:gd name="connsiteY2" fmla="*/ 0 h 13226"/>
              <a:gd name="connsiteX0" fmla="*/ -1 w 402939"/>
              <a:gd name="connsiteY0" fmla="*/ 0 h 13226"/>
              <a:gd name="connsiteX1" fmla="*/ 161174 w 402939"/>
              <a:gd name="connsiteY1" fmla="*/ 11766 h 13226"/>
              <a:gd name="connsiteX2" fmla="*/ 402939 w 402939"/>
              <a:gd name="connsiteY2" fmla="*/ 0 h 13226"/>
              <a:gd name="connsiteX0" fmla="*/ 1 w 402941"/>
              <a:gd name="connsiteY0" fmla="*/ 0 h 13016"/>
              <a:gd name="connsiteX1" fmla="*/ 161176 w 402941"/>
              <a:gd name="connsiteY1" fmla="*/ 11766 h 13016"/>
              <a:gd name="connsiteX2" fmla="*/ 402941 w 402941"/>
              <a:gd name="connsiteY2" fmla="*/ 0 h 13016"/>
              <a:gd name="connsiteX0" fmla="*/ 26862 w 429802"/>
              <a:gd name="connsiteY0" fmla="*/ 1960 h 14346"/>
              <a:gd name="connsiteX1" fmla="*/ 26863 w 429802"/>
              <a:gd name="connsiteY1" fmla="*/ 1961 h 14346"/>
              <a:gd name="connsiteX2" fmla="*/ 188037 w 429802"/>
              <a:gd name="connsiteY2" fmla="*/ 13726 h 14346"/>
              <a:gd name="connsiteX3" fmla="*/ 429802 w 429802"/>
              <a:gd name="connsiteY3" fmla="*/ 1960 h 14346"/>
              <a:gd name="connsiteX0" fmla="*/ 26862 w 429802"/>
              <a:gd name="connsiteY0" fmla="*/ 1960 h 14346"/>
              <a:gd name="connsiteX1" fmla="*/ 26863 w 429802"/>
              <a:gd name="connsiteY1" fmla="*/ 1961 h 14346"/>
              <a:gd name="connsiteX2" fmla="*/ 188037 w 429802"/>
              <a:gd name="connsiteY2" fmla="*/ 13726 h 14346"/>
              <a:gd name="connsiteX3" fmla="*/ 429802 w 429802"/>
              <a:gd name="connsiteY3" fmla="*/ 1960 h 14346"/>
              <a:gd name="connsiteX0" fmla="*/ 26862 w 429802"/>
              <a:gd name="connsiteY0" fmla="*/ 1960 h 14346"/>
              <a:gd name="connsiteX1" fmla="*/ 26863 w 429802"/>
              <a:gd name="connsiteY1" fmla="*/ 1961 h 14346"/>
              <a:gd name="connsiteX2" fmla="*/ 188037 w 429802"/>
              <a:gd name="connsiteY2" fmla="*/ 13726 h 14346"/>
              <a:gd name="connsiteX3" fmla="*/ 429802 w 429802"/>
              <a:gd name="connsiteY3" fmla="*/ 2049 h 14346"/>
              <a:gd name="connsiteX0" fmla="*/ 53725 w 456665"/>
              <a:gd name="connsiteY0" fmla="*/ 1872 h 14258"/>
              <a:gd name="connsiteX1" fmla="*/ 26863 w 456665"/>
              <a:gd name="connsiteY1" fmla="*/ 1961 h 14258"/>
              <a:gd name="connsiteX2" fmla="*/ 214900 w 456665"/>
              <a:gd name="connsiteY2" fmla="*/ 13638 h 14258"/>
              <a:gd name="connsiteX3" fmla="*/ 456665 w 456665"/>
              <a:gd name="connsiteY3" fmla="*/ 1961 h 14258"/>
              <a:gd name="connsiteX0" fmla="*/ 0 w 402940"/>
              <a:gd name="connsiteY0" fmla="*/ 0 h 12386"/>
              <a:gd name="connsiteX1" fmla="*/ 161175 w 402940"/>
              <a:gd name="connsiteY1" fmla="*/ 11766 h 12386"/>
              <a:gd name="connsiteX2" fmla="*/ 402940 w 402940"/>
              <a:gd name="connsiteY2" fmla="*/ 89 h 12386"/>
              <a:gd name="connsiteX0" fmla="*/ 0 w 429801"/>
              <a:gd name="connsiteY0" fmla="*/ 0 h 12297"/>
              <a:gd name="connsiteX1" fmla="*/ 188036 w 429801"/>
              <a:gd name="connsiteY1" fmla="*/ 11677 h 12297"/>
              <a:gd name="connsiteX2" fmla="*/ 429801 w 429801"/>
              <a:gd name="connsiteY2" fmla="*/ 0 h 1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801" h="12297">
                <a:moveTo>
                  <a:pt x="0" y="0"/>
                </a:moveTo>
                <a:cubicBezTo>
                  <a:pt x="33578" y="2451"/>
                  <a:pt x="120879" y="11662"/>
                  <a:pt x="188036" y="11677"/>
                </a:cubicBezTo>
                <a:cubicBezTo>
                  <a:pt x="283838" y="12297"/>
                  <a:pt x="329627" y="9024"/>
                  <a:pt x="429801" y="0"/>
                </a:cubicBezTo>
              </a:path>
            </a:pathLst>
          </a:custGeom>
          <a:ln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Garamond" panose="02020404030301010803" pitchFamily="18" charset="0"/>
            </a:endParaRPr>
          </a:p>
        </p:txBody>
      </p:sp>
      <p:cxnSp>
        <p:nvCxnSpPr>
          <p:cNvPr id="152" name="直線矢印コネクタ 151"/>
          <p:cNvCxnSpPr/>
          <p:nvPr/>
        </p:nvCxnSpPr>
        <p:spPr>
          <a:xfrm rot="16200000" flipH="1">
            <a:off x="3188789" y="5070509"/>
            <a:ext cx="311150" cy="220662"/>
          </a:xfrm>
          <a:prstGeom prst="straightConnector1">
            <a:avLst/>
          </a:prstGeom>
          <a:ln w="12700">
            <a:solidFill>
              <a:srgbClr val="0066FF"/>
            </a:solidFill>
            <a:prstDash val="sysDot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2"/>
          <p:cNvSpPr>
            <a:spLocks noChangeArrowheads="1"/>
          </p:cNvSpPr>
          <p:nvPr/>
        </p:nvSpPr>
        <p:spPr bwMode="auto">
          <a:xfrm>
            <a:off x="826448" y="72416"/>
            <a:ext cx="510569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3200" b="1" dirty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</a:rPr>
              <a:t>1. GCOM-C/SGLI: </a:t>
            </a:r>
            <a:endParaRPr lang="en-US" altLang="ja-JP" sz="3200" b="1" dirty="0" smtClean="0">
              <a:ln w="900" cmpd="sng">
                <a:noFill/>
                <a:prstDash val="solid"/>
              </a:ln>
              <a:solidFill>
                <a:srgbClr val="0E7742"/>
              </a:solidFill>
              <a:effectLst>
                <a:innerShdw blurRad="101600" dist="76200" dir="5400000">
                  <a:srgbClr val="004D35">
                    <a:alpha val="72941"/>
                  </a:srgbClr>
                </a:innerShdw>
              </a:effectLst>
            </a:endParaRPr>
          </a:p>
          <a:p>
            <a:pPr>
              <a:defRPr/>
            </a:pPr>
            <a:r>
              <a:rPr lang="en-US" altLang="ja-JP" sz="2400" dirty="0" smtClean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</a:rPr>
              <a:t>SGLI slant-view polarization observation</a:t>
            </a:r>
            <a:endParaRPr lang="en-US" altLang="ja-JP" sz="2400" dirty="0">
              <a:ln w="900" cmpd="sng">
                <a:noFill/>
                <a:prstDash val="solid"/>
              </a:ln>
              <a:solidFill>
                <a:srgbClr val="0E7742"/>
              </a:solidFill>
              <a:effectLst>
                <a:innerShdw blurRad="101600" dist="76200" dir="5400000">
                  <a:srgbClr val="004D35">
                    <a:alpha val="72941"/>
                  </a:srgbClr>
                </a:innerShdw>
              </a:effectLst>
            </a:endParaRPr>
          </a:p>
        </p:txBody>
      </p:sp>
      <p:sp>
        <p:nvSpPr>
          <p:cNvPr id="153" name="Line 1358"/>
          <p:cNvSpPr>
            <a:spLocks noChangeShapeType="1"/>
          </p:cNvSpPr>
          <p:nvPr/>
        </p:nvSpPr>
        <p:spPr bwMode="auto">
          <a:xfrm>
            <a:off x="1115269" y="3757487"/>
            <a:ext cx="1665185" cy="63007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55" name="Line 1358"/>
          <p:cNvSpPr>
            <a:spLocks noChangeShapeType="1"/>
          </p:cNvSpPr>
          <p:nvPr/>
        </p:nvSpPr>
        <p:spPr bwMode="auto">
          <a:xfrm flipV="1">
            <a:off x="1106615" y="2806797"/>
            <a:ext cx="585064" cy="945107"/>
          </a:xfrm>
          <a:prstGeom prst="line">
            <a:avLst/>
          </a:prstGeom>
          <a:noFill/>
          <a:ln w="4763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56" name="Line 1358"/>
          <p:cNvSpPr>
            <a:spLocks noChangeShapeType="1"/>
          </p:cNvSpPr>
          <p:nvPr/>
        </p:nvSpPr>
        <p:spPr bwMode="auto">
          <a:xfrm flipH="1" flipV="1">
            <a:off x="1871698" y="2806800"/>
            <a:ext cx="900101" cy="1575175"/>
          </a:xfrm>
          <a:prstGeom prst="line">
            <a:avLst/>
          </a:prstGeom>
          <a:noFill/>
          <a:ln w="4763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57" name="Line 1361"/>
          <p:cNvSpPr>
            <a:spLocks noChangeShapeType="1"/>
          </p:cNvSpPr>
          <p:nvPr/>
        </p:nvSpPr>
        <p:spPr bwMode="auto">
          <a:xfrm flipV="1">
            <a:off x="1106614" y="2671781"/>
            <a:ext cx="855093" cy="1080123"/>
          </a:xfrm>
          <a:prstGeom prst="line">
            <a:avLst/>
          </a:prstGeom>
          <a:noFill/>
          <a:ln w="12700">
            <a:solidFill>
              <a:srgbClr val="99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58" name="Line 1361"/>
          <p:cNvSpPr>
            <a:spLocks noChangeShapeType="1"/>
          </p:cNvSpPr>
          <p:nvPr/>
        </p:nvSpPr>
        <p:spPr bwMode="auto">
          <a:xfrm flipH="1" flipV="1">
            <a:off x="2141728" y="2626777"/>
            <a:ext cx="630071" cy="1755197"/>
          </a:xfrm>
          <a:prstGeom prst="line">
            <a:avLst/>
          </a:prstGeom>
          <a:noFill/>
          <a:ln w="12700">
            <a:solidFill>
              <a:srgbClr val="996633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 dirty="0">
              <a:latin typeface="Garamond" panose="02020404030301010803" pitchFamily="18" charset="0"/>
            </a:endParaRPr>
          </a:p>
        </p:txBody>
      </p:sp>
      <p:sp>
        <p:nvSpPr>
          <p:cNvPr id="159" name="Rectangle 1387"/>
          <p:cNvSpPr>
            <a:spLocks noChangeArrowheads="1"/>
          </p:cNvSpPr>
          <p:nvPr/>
        </p:nvSpPr>
        <p:spPr bwMode="auto">
          <a:xfrm rot="1271995">
            <a:off x="940821" y="4089369"/>
            <a:ext cx="19478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400" dirty="0">
                <a:solidFill>
                  <a:srgbClr val="000000"/>
                </a:solidFill>
                <a:latin typeface="Garamond" panose="02020404030301010803" pitchFamily="18" charset="0"/>
                <a:ea typeface="ＭＳ ゴシック" pitchFamily="49" charset="-128"/>
              </a:rPr>
              <a:t>~1150km @ 45</a:t>
            </a:r>
            <a:r>
              <a:rPr lang="en-US" altLang="ja-JP" sz="1400" dirty="0">
                <a:solidFill>
                  <a:srgbClr val="000000"/>
                </a:solidFill>
                <a:latin typeface="Garamond" panose="02020404030301010803" pitchFamily="18" charset="0"/>
                <a:ea typeface="ＭＳ ゴシック" pitchFamily="49" charset="-128"/>
                <a:sym typeface="Symbol" pitchFamily="18" charset="2"/>
              </a:rPr>
              <a:t></a:t>
            </a:r>
            <a:r>
              <a:rPr lang="en-US" altLang="ja-JP" sz="1400" dirty="0">
                <a:solidFill>
                  <a:srgbClr val="000000"/>
                </a:solidFill>
                <a:latin typeface="Garamond" panose="02020404030301010803" pitchFamily="18" charset="0"/>
                <a:ea typeface="ＭＳ ゴシック" pitchFamily="49" charset="-128"/>
              </a:rPr>
              <a:t> slant view</a:t>
            </a:r>
            <a:endParaRPr lang="en-US" altLang="ja-JP" sz="1400" dirty="0">
              <a:latin typeface="Garamond" panose="02020404030301010803" pitchFamily="18" charset="0"/>
            </a:endParaRPr>
          </a:p>
        </p:txBody>
      </p:sp>
      <p:sp>
        <p:nvSpPr>
          <p:cNvPr id="160" name="Rectangle 1384"/>
          <p:cNvSpPr>
            <a:spLocks noChangeArrowheads="1"/>
          </p:cNvSpPr>
          <p:nvPr/>
        </p:nvSpPr>
        <p:spPr bwMode="auto">
          <a:xfrm>
            <a:off x="791580" y="3391865"/>
            <a:ext cx="15785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latin typeface="Garamond" panose="02020404030301010803" pitchFamily="18" charset="0"/>
                <a:ea typeface="PMingLiU" pitchFamily="18" charset="-120"/>
              </a:rPr>
              <a:t>FOV=55deg</a:t>
            </a:r>
            <a:r>
              <a:rPr lang="en-US" altLang="ja-JP" sz="1200" dirty="0">
                <a:latin typeface="Garamond" panose="02020404030301010803" pitchFamily="18" charset="0"/>
                <a:ea typeface="PMingLiU" pitchFamily="18" charset="-120"/>
              </a:rPr>
              <a:t>(</a:t>
            </a:r>
            <a:r>
              <a:rPr lang="en-US" altLang="ja-JP" sz="1200" dirty="0">
                <a:latin typeface="Garamond" panose="02020404030301010803" pitchFamily="18" charset="0"/>
                <a:ea typeface="PMingLiU" pitchFamily="18" charset="-120"/>
                <a:sym typeface="Symbol" pitchFamily="18" charset="2"/>
              </a:rPr>
              <a:t>27.5deg)</a:t>
            </a:r>
          </a:p>
        </p:txBody>
      </p:sp>
      <p:pic>
        <p:nvPicPr>
          <p:cNvPr id="161" name="Picture 12" descr="D:\Document_murakami\SGLI\POLDER2_AOT_sano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20" y="1129355"/>
            <a:ext cx="377825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" name="Rectangle 9"/>
          <p:cNvSpPr>
            <a:spLocks noChangeArrowheads="1"/>
          </p:cNvSpPr>
          <p:nvPr/>
        </p:nvSpPr>
        <p:spPr bwMode="auto">
          <a:xfrm>
            <a:off x="5029615" y="3732338"/>
            <a:ext cx="3952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Garamond" panose="02020404030301010803" pitchFamily="18" charset="0"/>
              </a:rPr>
              <a:t>Global aerosol optical thickness in June 2003 using POLDER-2 polarization reflectance </a:t>
            </a:r>
            <a:r>
              <a:rPr lang="en-US" altLang="ja-JP" sz="1400" dirty="0">
                <a:latin typeface="Garamond" panose="02020404030301010803" pitchFamily="18" charset="0"/>
              </a:rPr>
              <a:t>(provided by T. Sano, Kinki Univ.)</a:t>
            </a:r>
          </a:p>
        </p:txBody>
      </p:sp>
      <p:sp>
        <p:nvSpPr>
          <p:cNvPr id="163" name="Rectangle 12"/>
          <p:cNvSpPr>
            <a:spLocks noChangeArrowheads="1"/>
          </p:cNvSpPr>
          <p:nvPr/>
        </p:nvSpPr>
        <p:spPr bwMode="auto">
          <a:xfrm>
            <a:off x="5074674" y="3247558"/>
            <a:ext cx="24226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82563" indent="-1825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latin typeface="Garamond" panose="02020404030301010803" pitchFamily="18" charset="0"/>
              </a:rPr>
              <a:t>Aerosol optical thickness</a:t>
            </a:r>
            <a:endParaRPr lang="en-US" altLang="ja-JP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5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72300" y="6579350"/>
            <a:ext cx="2133600" cy="222250"/>
          </a:xfrm>
        </p:spPr>
        <p:txBody>
          <a:bodyPr/>
          <a:lstStyle/>
          <a:p>
            <a:pPr>
              <a:defRPr/>
            </a:pPr>
            <a:fld id="{33BE113E-6DE3-4448-8186-2F1A3DFDFCAA}" type="slidenum">
              <a:rPr lang="en-US" altLang="ja-JP">
                <a:latin typeface="Garamond" panose="02020404030301010803" pitchFamily="18" charset="0"/>
              </a:rPr>
              <a:pPr>
                <a:defRPr/>
              </a:pPr>
              <a:t>7</a:t>
            </a:fld>
            <a:endParaRPr lang="en-US" altLang="ja-JP" dirty="0">
              <a:latin typeface="Garamond" panose="02020404030301010803" pitchFamily="18" charset="0"/>
            </a:endParaRPr>
          </a:p>
        </p:txBody>
      </p:sp>
      <p:pic>
        <p:nvPicPr>
          <p:cNvPr id="19459" name="Picture 193" descr="modis_rgb_2007"/>
          <p:cNvPicPr>
            <a:picLocks noChangeAspect="1" noChangeArrowheads="1"/>
          </p:cNvPicPr>
          <p:nvPr/>
        </p:nvPicPr>
        <p:blipFill>
          <a:blip r:embed="rId3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1604963"/>
            <a:ext cx="1414463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94" descr="modis_lst_2007"/>
          <p:cNvPicPr>
            <a:picLocks noChangeAspect="1" noChangeArrowheads="1"/>
          </p:cNvPicPr>
          <p:nvPr/>
        </p:nvPicPr>
        <p:blipFill>
          <a:blip r:embed="rId4" cstate="print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1604963"/>
            <a:ext cx="1414462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95" descr="modis_chla_2007"/>
          <p:cNvPicPr>
            <a:picLocks noChangeAspect="1" noChangeArrowheads="1"/>
          </p:cNvPicPr>
          <p:nvPr/>
        </p:nvPicPr>
        <p:blipFill>
          <a:blip r:embed="rId5" cstate="print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604963"/>
            <a:ext cx="1414463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96" descr="modis_taua_2007"/>
          <p:cNvPicPr>
            <a:picLocks noChangeAspect="1" noChangeArrowheads="1"/>
          </p:cNvPicPr>
          <p:nvPr/>
        </p:nvPicPr>
        <p:blipFill>
          <a:blip r:embed="rId6" cstate="print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1604963"/>
            <a:ext cx="1414463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558" name="Group 2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768756"/>
              </p:ext>
            </p:extLst>
          </p:nvPr>
        </p:nvGraphicFramePr>
        <p:xfrm>
          <a:off x="182880" y="2474369"/>
          <a:ext cx="2093595" cy="3923285"/>
        </p:xfrm>
        <a:graphic>
          <a:graphicData uri="http://schemas.openxmlformats.org/drawingml/2006/table">
            <a:tbl>
              <a:tblPr/>
              <a:tblGrid>
                <a:gridCol w="679269"/>
                <a:gridCol w="1414326"/>
              </a:tblGrid>
              <a:tr h="21888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Land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408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Surface reflectance</a:t>
                      </a:r>
                      <a:endParaRPr kumimoji="1" lang="en-US" altLang="ja-JP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4138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Precise geometric correction</a:t>
                      </a:r>
                      <a:endParaRPr kumimoji="1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132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138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Atmospheric corrected reflectance</a:t>
                      </a:r>
                      <a:endParaRPr kumimoji="1" lang="en-US" altLang="ja-JP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88918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Vegetation and carbon cycle</a:t>
                      </a:r>
                      <a:endParaRPr kumimoji="1" lang="en-US" altLang="ja-JP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4138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Vegetation index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884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138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Above-ground biomass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080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138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Vegetation roughness index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8891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138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Shadow index</a:t>
                      </a:r>
                      <a:endParaRPr kumimoji="1" lang="it-IT" altLang="ja-JP" sz="105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9321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138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Fraction of Absorbed Photosynthetically available radiation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8891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138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Leaf area index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889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Temp.</a:t>
                      </a:r>
                      <a:endParaRPr kumimoji="1" lang="en-US" altLang="ja-JP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4138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Surface temperature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0808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Application</a:t>
                      </a:r>
                      <a:endParaRPr kumimoji="1" lang="en-US" altLang="ja-JP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Land net primary production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8891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Water stress trend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8891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Fire detection index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884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Land cover type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8891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Land surface albedo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59" name="Group 2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531911"/>
              </p:ext>
            </p:extLst>
          </p:nvPr>
        </p:nvGraphicFramePr>
        <p:xfrm>
          <a:off x="2411413" y="2474369"/>
          <a:ext cx="2070100" cy="3426399"/>
        </p:xfrm>
        <a:graphic>
          <a:graphicData uri="http://schemas.openxmlformats.org/drawingml/2006/table">
            <a:tbl>
              <a:tblPr/>
              <a:tblGrid>
                <a:gridCol w="581025"/>
                <a:gridCol w="1489075"/>
              </a:tblGrid>
              <a:tr h="21884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Atmosphere</a:t>
                      </a:r>
                    </a:p>
                  </a:txBody>
                  <a:tcPr marL="18000" marR="18000" marT="17997" marB="179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40752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Cloud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18000" marR="18000" marT="17997" marB="179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4138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Cloud flag/Classification </a:t>
                      </a:r>
                    </a:p>
                  </a:txBody>
                  <a:tcPr marL="18000" marR="18000" marT="17997" marB="179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075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138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Classified cloud fraction </a:t>
                      </a:r>
                    </a:p>
                  </a:txBody>
                  <a:tcPr marL="18000" marR="18000" marT="17997" marB="179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888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138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Cloud top temp/height</a:t>
                      </a:r>
                      <a:endParaRPr kumimoji="1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18000" marR="18000" marT="17997" marB="179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9313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138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Water cloud optical thickness /effective radius</a:t>
                      </a:r>
                    </a:p>
                  </a:txBody>
                  <a:tcPr marL="18000" marR="18000" marT="17997" marB="179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075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138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Ice cloud optical thickness</a:t>
                      </a:r>
                    </a:p>
                  </a:txBody>
                  <a:tcPr marL="18000" marR="18000" marT="17997" marB="179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075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Water cloud geometrical thickness</a:t>
                      </a:r>
                    </a:p>
                  </a:txBody>
                  <a:tcPr marL="18000" marR="18000" marT="17997" marB="179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8837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Aerosol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18000" marR="18000" marT="17997" marB="179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4138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Aerosol over the ocean </a:t>
                      </a:r>
                    </a:p>
                  </a:txBody>
                  <a:tcPr marL="18000" marR="18000" marT="17997" marB="179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075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138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Land aerosol by near ultra violet </a:t>
                      </a:r>
                    </a:p>
                  </a:txBody>
                  <a:tcPr marL="18000" marR="18000" marT="17997" marB="179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888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138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ja-JP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Ae</a:t>
                      </a: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r</a:t>
                      </a:r>
                      <a:r>
                        <a:rPr kumimoji="1" lang="ja-JP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osol by Polarization </a:t>
                      </a:r>
                      <a:endParaRPr kumimoji="1" lang="en-US" altLang="ja-JP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18000" marR="18000" marT="17997" marB="179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8837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Radiation budget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18000" marR="18000" marT="17997" marB="179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Long-wave radiation flux </a:t>
                      </a:r>
                    </a:p>
                  </a:txBody>
                  <a:tcPr marL="18000" marR="18000" marT="17997" marB="179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888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Short-wave radiation flux </a:t>
                      </a:r>
                    </a:p>
                  </a:txBody>
                  <a:tcPr marL="18000" marR="18000" marT="17997" marB="179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61" name="Group 2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550143"/>
              </p:ext>
            </p:extLst>
          </p:nvPr>
        </p:nvGraphicFramePr>
        <p:xfrm>
          <a:off x="6777246" y="2474369"/>
          <a:ext cx="2115930" cy="4125428"/>
        </p:xfrm>
        <a:graphic>
          <a:graphicData uri="http://schemas.openxmlformats.org/drawingml/2006/table">
            <a:tbl>
              <a:tblPr/>
              <a:tblGrid>
                <a:gridCol w="625268"/>
                <a:gridCol w="1490662"/>
              </a:tblGrid>
              <a:tr h="21885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Cryosphere</a:t>
                      </a:r>
                    </a:p>
                  </a:txBody>
                  <a:tcPr marL="18000" marR="18000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40756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distribution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18000" marR="18000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4138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Snow and Ice covered area</a:t>
                      </a:r>
                      <a:endParaRPr kumimoji="1" lang="it-IT" altLang="ja-JP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18000" marR="18000" marT="17998" marB="179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075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138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Okhotsk sea-ice distribution</a:t>
                      </a:r>
                    </a:p>
                  </a:txBody>
                  <a:tcPr marL="18000" marR="18000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075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Snow and </a:t>
                      </a:r>
                      <a:r>
                        <a:rPr kumimoji="1" lang="zh-TW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i</a:t>
                      </a:r>
                      <a:r>
                        <a:rPr kumimoji="1" lang="zh-TW" altLang="zh-TW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ce </a:t>
                      </a:r>
                      <a:r>
                        <a:rPr kumimoji="1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c</a:t>
                      </a:r>
                      <a:r>
                        <a:rPr kumimoji="1" lang="zh-TW" altLang="zh-TW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lassification</a:t>
                      </a:r>
                      <a:endParaRPr kumimoji="1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18000" marR="18000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4075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Snow covered area in forest and mountain</a:t>
                      </a:r>
                    </a:p>
                  </a:txBody>
                  <a:tcPr marL="18000" marR="18000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40756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Surface properties</a:t>
                      </a:r>
                    </a:p>
                  </a:txBody>
                  <a:tcPr marL="18000" marR="18000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4138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Snow and ice surface Temperature</a:t>
                      </a:r>
                    </a:p>
                  </a:txBody>
                  <a:tcPr marL="18000" marR="18000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075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138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Snow grain size of shallow layer</a:t>
                      </a:r>
                    </a:p>
                  </a:txBody>
                  <a:tcPr marL="18000" marR="18000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075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S</a:t>
                      </a: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n</a:t>
                      </a:r>
                      <a:r>
                        <a:rPr kumimoji="1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ow </a:t>
                      </a: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g</a:t>
                      </a:r>
                      <a:r>
                        <a:rPr kumimoji="1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rain </a:t>
                      </a: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s</a:t>
                      </a:r>
                      <a:r>
                        <a:rPr kumimoji="1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ize of </a:t>
                      </a: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s</a:t>
                      </a:r>
                      <a:r>
                        <a:rPr kumimoji="1" lang="en-US" altLang="zh-TW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ubsurface layer</a:t>
                      </a:r>
                    </a:p>
                  </a:txBody>
                  <a:tcPr marL="18000" marR="18000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4075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Snow grain size of top layer</a:t>
                      </a:r>
                    </a:p>
                  </a:txBody>
                  <a:tcPr marL="18000" marR="18000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8888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Snow and ice albedo</a:t>
                      </a:r>
                    </a:p>
                  </a:txBody>
                  <a:tcPr marL="18000" marR="18000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8837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Snow impurity</a:t>
                      </a:r>
                    </a:p>
                  </a:txBody>
                  <a:tcPr marL="18000" marR="18000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4075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Ice sheet surface roughness</a:t>
                      </a:r>
                    </a:p>
                  </a:txBody>
                  <a:tcPr marL="18000" marR="18000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407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Boundary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18000" marR="18000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Ice sheet boundary monitoring</a:t>
                      </a:r>
                    </a:p>
                  </a:txBody>
                  <a:tcPr marL="18000" marR="18000" marT="17998" marB="179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34" name="Group 1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184969"/>
              </p:ext>
            </p:extLst>
          </p:nvPr>
        </p:nvGraphicFramePr>
        <p:xfrm>
          <a:off x="296863" y="1083197"/>
          <a:ext cx="2565400" cy="574988"/>
        </p:xfrm>
        <a:graphic>
          <a:graphicData uri="http://schemas.openxmlformats.org/drawingml/2006/table">
            <a:tbl>
              <a:tblPr/>
              <a:tblGrid>
                <a:gridCol w="585787"/>
                <a:gridCol w="1979613"/>
              </a:tblGrid>
              <a:tr h="18909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Common</a:t>
                      </a:r>
                    </a:p>
                  </a:txBody>
                  <a:tcPr marL="18000" marR="18000" marT="18017" marB="180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41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Radiance</a:t>
                      </a:r>
                      <a:endParaRPr kumimoji="1" lang="en-US" altLang="ja-JP" sz="105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18000" marR="18000" marT="18017" marB="180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4138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TOA radiance (including system geometric correction)</a:t>
                      </a:r>
                    </a:p>
                  </a:txBody>
                  <a:tcPr marL="18000" marR="18000" marT="18017" marB="180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60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001484"/>
              </p:ext>
            </p:extLst>
          </p:nvPr>
        </p:nvGraphicFramePr>
        <p:xfrm>
          <a:off x="4572001" y="2474369"/>
          <a:ext cx="2114550" cy="4228201"/>
        </p:xfrm>
        <a:graphic>
          <a:graphicData uri="http://schemas.openxmlformats.org/drawingml/2006/table">
            <a:tbl>
              <a:tblPr/>
              <a:tblGrid>
                <a:gridCol w="625475"/>
                <a:gridCol w="1489075"/>
              </a:tblGrid>
              <a:tr h="21890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Ocean</a:t>
                      </a: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4084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Ocean color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4138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Normalized water leaving radiance</a:t>
                      </a: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084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138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Atmospheric correction parameter</a:t>
                      </a: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084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138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Photosynthetically available radiation</a:t>
                      </a: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9211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Euphotic zone depth</a:t>
                      </a: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8842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In-water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4138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Chlorophyll-a conc.</a:t>
                      </a: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8842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138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Suspended solid conc.</a:t>
                      </a: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084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4138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Colored dissolved organic matter</a:t>
                      </a:r>
                      <a:endParaRPr kumimoji="1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08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In-water</a:t>
                      </a: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Inherent optical properties</a:t>
                      </a: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884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Temp.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4138" marR="0" lvl="0" indent="-841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Sea surface temp.</a:t>
                      </a: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0842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Application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Ocean </a:t>
                      </a:r>
                      <a:r>
                        <a:rPr kumimoji="1" lang="zh-TW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n</a:t>
                      </a:r>
                      <a:r>
                        <a:rPr kumimoji="1" lang="zh-TW" altLang="zh-TW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et </a:t>
                      </a:r>
                      <a:r>
                        <a:rPr kumimoji="1" lang="zh-TW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p</a:t>
                      </a:r>
                      <a:r>
                        <a:rPr kumimoji="1" lang="zh-TW" altLang="zh-TW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rimary </a:t>
                      </a:r>
                      <a:r>
                        <a:rPr kumimoji="1" lang="zh-TW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p</a:t>
                      </a:r>
                      <a:r>
                        <a:rPr kumimoji="1" lang="zh-TW" altLang="zh-TW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roductivity</a:t>
                      </a:r>
                      <a:endParaRPr kumimoji="1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4084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Phytoplankton functional type</a:t>
                      </a: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8842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Redtide</a:t>
                      </a:r>
                      <a:endParaRPr kumimoji="1" lang="en-US" altLang="ja-JP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4084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multi sensor merged ocean color</a:t>
                      </a: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8842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multi sensor merged SST</a:t>
                      </a:r>
                    </a:p>
                  </a:txBody>
                  <a:tcPr marL="18000" marR="18000" marT="18002" marB="180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16546" name="Text Box 1608"/>
          <p:cNvSpPr txBox="1">
            <a:spLocks noChangeArrowheads="1"/>
          </p:cNvSpPr>
          <p:nvPr/>
        </p:nvSpPr>
        <p:spPr bwMode="auto">
          <a:xfrm>
            <a:off x="2436813" y="6125619"/>
            <a:ext cx="1603003" cy="58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altLang="ja-JP" sz="1400" i="1" dirty="0">
                <a:solidFill>
                  <a:srgbClr val="0066FF"/>
                </a:solidFill>
                <a:latin typeface="Garamond" panose="02020404030301010803" pitchFamily="18" charset="0"/>
                <a:ea typeface="ＭＳ Ｐゴシック" pitchFamily="50" charset="-128"/>
                <a:sym typeface="Symbol" pitchFamily="18" charset="2"/>
              </a:rPr>
              <a:t>Blue: standard products</a:t>
            </a:r>
          </a:p>
          <a:p>
            <a:pPr>
              <a:spcBef>
                <a:spcPct val="30000"/>
              </a:spcBef>
              <a:defRPr/>
            </a:pPr>
            <a:r>
              <a:rPr lang="en-US" altLang="ja-JP" sz="1400" i="1" dirty="0">
                <a:solidFill>
                  <a:srgbClr val="FF3300"/>
                </a:solidFill>
                <a:latin typeface="Garamond" panose="02020404030301010803" pitchFamily="18" charset="0"/>
                <a:ea typeface="ＭＳ Ｐゴシック" pitchFamily="50" charset="-128"/>
                <a:sym typeface="Symbol" pitchFamily="18" charset="2"/>
              </a:rPr>
              <a:t>Red: research products</a:t>
            </a:r>
          </a:p>
        </p:txBody>
      </p:sp>
      <p:cxnSp>
        <p:nvCxnSpPr>
          <p:cNvPr id="19619" name="AutoShape 186"/>
          <p:cNvCxnSpPr>
            <a:cxnSpLocks noChangeShapeType="1"/>
            <a:stCxn id="14534" idx="2"/>
            <a:endCxn id="14558" idx="0"/>
          </p:cNvCxnSpPr>
          <p:nvPr/>
        </p:nvCxnSpPr>
        <p:spPr bwMode="auto">
          <a:xfrm rot="5400000">
            <a:off x="996528" y="1891334"/>
            <a:ext cx="816184" cy="349886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0000">
                <a:alpha val="59999"/>
              </a:srgbClr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620" name="AutoShape 187"/>
          <p:cNvCxnSpPr>
            <a:cxnSpLocks noChangeShapeType="1"/>
            <a:stCxn id="14534" idx="2"/>
            <a:endCxn id="14559" idx="0"/>
          </p:cNvCxnSpPr>
          <p:nvPr/>
        </p:nvCxnSpPr>
        <p:spPr bwMode="auto">
          <a:xfrm rot="16200000" flipH="1">
            <a:off x="2104921" y="1132827"/>
            <a:ext cx="816184" cy="18669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0000">
                <a:alpha val="59999"/>
              </a:srgbClr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621" name="AutoShape 188"/>
          <p:cNvCxnSpPr>
            <a:cxnSpLocks noChangeShapeType="1"/>
            <a:stCxn id="14534" idx="2"/>
            <a:endCxn id="14560" idx="0"/>
          </p:cNvCxnSpPr>
          <p:nvPr/>
        </p:nvCxnSpPr>
        <p:spPr bwMode="auto">
          <a:xfrm rot="16200000" flipH="1">
            <a:off x="3196327" y="41420"/>
            <a:ext cx="816184" cy="4049713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0000">
                <a:alpha val="59999"/>
              </a:srgbClr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622" name="AutoShape 189"/>
          <p:cNvCxnSpPr>
            <a:cxnSpLocks noChangeShapeType="1"/>
            <a:stCxn id="14534" idx="2"/>
            <a:endCxn id="14561" idx="0"/>
          </p:cNvCxnSpPr>
          <p:nvPr/>
        </p:nvCxnSpPr>
        <p:spPr bwMode="auto">
          <a:xfrm rot="16200000" flipH="1">
            <a:off x="4299295" y="-1061547"/>
            <a:ext cx="816184" cy="625564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000000">
                <a:alpha val="59999"/>
              </a:srgbClr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198"/>
          <p:cNvSpPr>
            <a:spLocks noChangeArrowheads="1"/>
          </p:cNvSpPr>
          <p:nvPr/>
        </p:nvSpPr>
        <p:spPr bwMode="auto">
          <a:xfrm>
            <a:off x="819876" y="67038"/>
            <a:ext cx="8000318" cy="50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4000" tIns="36000" rIns="54000" bIns="36000"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ja-JP" sz="2800" b="1" dirty="0" smtClean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</a:rPr>
              <a:t>1</a:t>
            </a:r>
            <a:r>
              <a:rPr lang="fr-FR" altLang="ja-JP" sz="2800" b="1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</a:rPr>
              <a:t>. GCOM-C/SGLI: </a:t>
            </a:r>
            <a:r>
              <a:rPr lang="fr-FR" altLang="ja-JP" sz="2800" b="1" smtClean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</a:rPr>
              <a:t>GCOM-C </a:t>
            </a:r>
            <a:r>
              <a:rPr lang="fr-FR" altLang="ja-JP" sz="2800" b="1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</a:rPr>
              <a:t>Observation Products</a:t>
            </a:r>
          </a:p>
        </p:txBody>
      </p:sp>
      <p:sp>
        <p:nvSpPr>
          <p:cNvPr id="22" name="円/楕円 21"/>
          <p:cNvSpPr/>
          <p:nvPr/>
        </p:nvSpPr>
        <p:spPr>
          <a:xfrm>
            <a:off x="4646151" y="3495260"/>
            <a:ext cx="518449" cy="302955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ja-JP" sz="1400" b="1" i="1" dirty="0">
                <a:solidFill>
                  <a:srgbClr val="00B050"/>
                </a:solidFill>
                <a:latin typeface="Garamond" panose="02020404030301010803" pitchFamily="18" charset="0"/>
              </a:rPr>
              <a:t>ECV</a:t>
            </a:r>
            <a:endParaRPr lang="ja-JP" altLang="en-US" sz="1400" b="1" i="1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2423651" y="5754273"/>
            <a:ext cx="518449" cy="302955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ja-JP" sz="1400" b="1" i="1" dirty="0">
                <a:solidFill>
                  <a:srgbClr val="00B050"/>
                </a:solidFill>
                <a:latin typeface="Garamond" panose="02020404030301010803" pitchFamily="18" charset="0"/>
              </a:rPr>
              <a:t>ECV</a:t>
            </a:r>
            <a:endParaRPr lang="ja-JP" altLang="en-US" sz="1400" b="1" i="1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2468101" y="3754023"/>
            <a:ext cx="518449" cy="302955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ja-JP" sz="1400" b="1" i="1" dirty="0">
                <a:solidFill>
                  <a:srgbClr val="00B050"/>
                </a:solidFill>
                <a:latin typeface="Garamond" panose="02020404030301010803" pitchFamily="18" charset="0"/>
              </a:rPr>
              <a:t>ECV</a:t>
            </a:r>
            <a:endParaRPr lang="ja-JP" altLang="en-US" sz="1400" b="1" i="1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2423651" y="5131973"/>
            <a:ext cx="518449" cy="302955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ja-JP" sz="1400" b="1" i="1" dirty="0">
                <a:solidFill>
                  <a:srgbClr val="00B050"/>
                </a:solidFill>
                <a:latin typeface="Garamond" panose="02020404030301010803" pitchFamily="18" charset="0"/>
              </a:rPr>
              <a:t>ECV</a:t>
            </a:r>
            <a:endParaRPr lang="ja-JP" altLang="en-US" sz="1400" b="1" i="1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6299418" y="4909931"/>
            <a:ext cx="444064" cy="259675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ja-JP" sz="1200" b="1" i="1" dirty="0">
                <a:solidFill>
                  <a:srgbClr val="00B050"/>
                </a:solidFill>
                <a:latin typeface="Garamond" panose="02020404030301010803" pitchFamily="18" charset="0"/>
              </a:rPr>
              <a:t>ECV</a:t>
            </a:r>
            <a:endParaRPr lang="ja-JP" altLang="en-US" sz="1200" b="1" i="1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8534618" y="2813784"/>
            <a:ext cx="444064" cy="259675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ja-JP" sz="1200" b="1" i="1" dirty="0">
                <a:solidFill>
                  <a:srgbClr val="00B050"/>
                </a:solidFill>
                <a:latin typeface="Garamond" panose="02020404030301010803" pitchFamily="18" charset="0"/>
              </a:rPr>
              <a:t>ECV</a:t>
            </a:r>
            <a:endParaRPr lang="ja-JP" altLang="en-US" sz="1200" b="1" i="1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8521918" y="6274137"/>
            <a:ext cx="444064" cy="259675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ja-JP" sz="1200" b="1" i="1" dirty="0">
                <a:solidFill>
                  <a:srgbClr val="00B050"/>
                </a:solidFill>
                <a:latin typeface="Garamond" panose="02020404030301010803" pitchFamily="18" charset="0"/>
              </a:rPr>
              <a:t>ECV</a:t>
            </a:r>
            <a:endParaRPr lang="ja-JP" altLang="en-US" sz="1200" b="1" i="1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1898868" y="6203417"/>
            <a:ext cx="444064" cy="259675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ja-JP" sz="1200" b="1" i="1" dirty="0">
                <a:solidFill>
                  <a:srgbClr val="00B050"/>
                </a:solidFill>
                <a:latin typeface="Garamond" panose="02020404030301010803" pitchFamily="18" charset="0"/>
              </a:rPr>
              <a:t>ECV</a:t>
            </a:r>
            <a:endParaRPr lang="ja-JP" altLang="en-US" sz="1200" b="1" i="1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1898868" y="5987517"/>
            <a:ext cx="444064" cy="259675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ja-JP" sz="1200" b="1" i="1" dirty="0">
                <a:solidFill>
                  <a:srgbClr val="00B050"/>
                </a:solidFill>
                <a:latin typeface="Garamond" panose="02020404030301010803" pitchFamily="18" charset="0"/>
              </a:rPr>
              <a:t>ECV</a:t>
            </a:r>
            <a:endParaRPr lang="ja-JP" altLang="en-US" sz="1200" b="1" i="1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1898868" y="4509881"/>
            <a:ext cx="444064" cy="259675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ja-JP" sz="1200" b="1" i="1" dirty="0">
                <a:solidFill>
                  <a:srgbClr val="00B050"/>
                </a:solidFill>
                <a:latin typeface="Garamond" panose="02020404030301010803" pitchFamily="18" charset="0"/>
              </a:rPr>
              <a:t>ECV</a:t>
            </a:r>
            <a:endParaRPr lang="ja-JP" altLang="en-US" sz="1200" b="1" i="1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1898868" y="4832339"/>
            <a:ext cx="444064" cy="259675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ja-JP" sz="1200" b="1" i="1" dirty="0">
                <a:solidFill>
                  <a:srgbClr val="00B050"/>
                </a:solidFill>
                <a:latin typeface="Garamond" panose="02020404030301010803" pitchFamily="18" charset="0"/>
              </a:rPr>
              <a:t>ECV</a:t>
            </a:r>
            <a:endParaRPr lang="ja-JP" altLang="en-US" sz="1200" b="1" i="1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2006715" y="3538331"/>
            <a:ext cx="444064" cy="259675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ja-JP" sz="1200" b="1" i="1" dirty="0">
                <a:solidFill>
                  <a:srgbClr val="00B050"/>
                </a:solidFill>
                <a:latin typeface="Garamond" panose="02020404030301010803" pitchFamily="18" charset="0"/>
              </a:rPr>
              <a:t>ECV</a:t>
            </a:r>
            <a:endParaRPr lang="ja-JP" altLang="en-US" sz="1200" b="1" i="1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8521918" y="5474037"/>
            <a:ext cx="444064" cy="259675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ja-JP" sz="1200" b="1" i="1" dirty="0">
                <a:solidFill>
                  <a:srgbClr val="00B050"/>
                </a:solidFill>
                <a:latin typeface="Garamond" panose="02020404030301010803" pitchFamily="18" charset="0"/>
              </a:rPr>
              <a:t>ECV</a:t>
            </a:r>
            <a:endParaRPr lang="ja-JP" altLang="en-US" sz="1200" b="1" i="1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1911568" y="5803367"/>
            <a:ext cx="444064" cy="259675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ja-JP" sz="1200" b="1" i="1" dirty="0">
                <a:solidFill>
                  <a:srgbClr val="00B050"/>
                </a:solidFill>
                <a:latin typeface="Garamond" panose="02020404030301010803" pitchFamily="18" charset="0"/>
              </a:rPr>
              <a:t>ECV</a:t>
            </a:r>
            <a:endParaRPr lang="ja-JP" altLang="en-US" sz="1200" b="1" i="1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  <p:pic>
        <p:nvPicPr>
          <p:cNvPr id="36" name="Picture 6" descr="D:\Document_murakami\SGLI\GCOMC1_201206.png"/>
          <p:cNvPicPr>
            <a:picLocks noChangeAspect="1" noChangeArrowheads="1"/>
          </p:cNvPicPr>
          <p:nvPr/>
        </p:nvPicPr>
        <p:blipFill>
          <a:blip r:embed="rId7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3867">
            <a:off x="2192379" y="856919"/>
            <a:ext cx="1031790" cy="51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3627439" y="661850"/>
            <a:ext cx="539079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1600" dirty="0">
                <a:solidFill>
                  <a:srgbClr val="FF0000"/>
                </a:solidFill>
                <a:latin typeface="Garamond" panose="02020404030301010803" pitchFamily="18" charset="0"/>
              </a:rPr>
              <a:t>All standard products (L1, L2, L3) will be distributed by the internet (released to the public one year after the launch)</a:t>
            </a:r>
            <a:endParaRPr lang="ja-JP" altLang="ja-JP" sz="1600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1600" dirty="0">
                <a:solidFill>
                  <a:srgbClr val="FF0000"/>
                </a:solidFill>
                <a:latin typeface="Garamond" panose="02020404030301010803" pitchFamily="18" charset="0"/>
              </a:rPr>
              <a:t>Free for both science and commercial purposes</a:t>
            </a:r>
          </a:p>
        </p:txBody>
      </p:sp>
    </p:spTree>
    <p:extLst>
      <p:ext uri="{BB962C8B-B14F-4D97-AF65-F5344CB8AC3E}">
        <p14:creationId xmlns:p14="http://schemas.microsoft.com/office/powerpoint/2010/main" val="245738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cuments\JpGU\sim_sgli_rsr_r42_lin_c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019" y="689716"/>
            <a:ext cx="4517136" cy="534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D:\Document_murakami\KJWOC\IRSfilter_cu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88"/>
          <a:stretch/>
        </p:blipFill>
        <p:spPr bwMode="auto">
          <a:xfrm>
            <a:off x="4597715" y="5103160"/>
            <a:ext cx="863337" cy="81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D:\Document_murakami\KJWOC\TIRdetector_cu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14" y="5114907"/>
            <a:ext cx="899726" cy="80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D:\Document_murakami\KJWOC\VNRPLfilte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/>
          <a:stretch/>
        </p:blipFill>
        <p:spPr bwMode="auto">
          <a:xfrm>
            <a:off x="4654274" y="2992147"/>
            <a:ext cx="1686207" cy="61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Document_murakami\KJWOC\VNRNPfilte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9" b="11393"/>
          <a:stretch/>
        </p:blipFill>
        <p:spPr bwMode="auto">
          <a:xfrm>
            <a:off x="4557439" y="1775225"/>
            <a:ext cx="1891426" cy="87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3" name="タイトル 1"/>
          <p:cNvSpPr>
            <a:spLocks noGrp="1"/>
          </p:cNvSpPr>
          <p:nvPr>
            <p:ph type="title"/>
          </p:nvPr>
        </p:nvSpPr>
        <p:spPr>
          <a:xfrm>
            <a:off x="860143" y="140713"/>
            <a:ext cx="7407784" cy="503590"/>
          </a:xfrm>
          <a:noFill/>
          <a:ln w="9525">
            <a:noFill/>
            <a:miter lim="800000"/>
            <a:headEnd/>
            <a:tailEnd/>
          </a:ln>
        </p:spPr>
        <p:txBody>
          <a:bodyPr wrap="none" lIns="54000" tIns="36000" rIns="54000" bIns="36000">
            <a:spAutoFit/>
          </a:bodyPr>
          <a:lstStyle/>
          <a:p>
            <a:pPr marL="363538" indent="-363538" algn="l" eaLnBrk="0" fontAlgn="base" hangingPunct="0">
              <a:spcAft>
                <a:spcPct val="0"/>
              </a:spcAft>
              <a:tabLst>
                <a:tab pos="396875" algn="l"/>
              </a:tabLst>
              <a:defRPr/>
            </a:pPr>
            <a:r>
              <a:rPr lang="en-US" altLang="ja-JP" sz="2800" b="1" dirty="0" smtClean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  <a:latin typeface="+mn-lt"/>
                <a:ea typeface="+mn-ea"/>
                <a:cs typeface="+mn-cs"/>
              </a:rPr>
              <a:t>2. GCOM-C/SGLI development: Spectral </a:t>
            </a:r>
            <a:r>
              <a:rPr lang="en-US" altLang="ja-JP" sz="2800" b="1" dirty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  <a:latin typeface="+mn-lt"/>
                <a:ea typeface="+mn-ea"/>
                <a:cs typeface="+mn-cs"/>
              </a:rPr>
              <a:t>bands</a:t>
            </a:r>
            <a:endParaRPr lang="ja-JP" altLang="en-US" sz="2800" b="1" dirty="0">
              <a:ln w="900" cmpd="sng">
                <a:noFill/>
                <a:prstDash val="solid"/>
              </a:ln>
              <a:solidFill>
                <a:srgbClr val="0E7742"/>
              </a:solidFill>
              <a:effectLst>
                <a:innerShdw blurRad="101600" dist="76200" dir="5400000">
                  <a:srgbClr val="004D35">
                    <a:alpha val="72941"/>
                  </a:srgbClr>
                </a:inn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972300" y="6577148"/>
            <a:ext cx="2133600" cy="222250"/>
          </a:xfrm>
        </p:spPr>
        <p:txBody>
          <a:bodyPr/>
          <a:lstStyle/>
          <a:p>
            <a:pPr>
              <a:defRPr/>
            </a:pPr>
            <a:fld id="{FB33DF8F-D03F-4511-96A1-3F8A4BC91345}" type="slidenum">
              <a:rPr lang="ja-JP" altLang="en-US" smtClean="0">
                <a:latin typeface="Garamond" panose="02020404030301010803" pitchFamily="18" charset="0"/>
              </a:rPr>
              <a:pPr>
                <a:defRPr/>
              </a:pPr>
              <a:t>8</a:t>
            </a:fld>
            <a:endParaRPr lang="ja-JP" altLang="en-US" dirty="0">
              <a:latin typeface="Garamond" panose="02020404030301010803" pitchFamily="18" charset="0"/>
            </a:endParaRPr>
          </a:p>
        </p:txBody>
      </p:sp>
      <p:graphicFrame>
        <p:nvGraphicFramePr>
          <p:cNvPr id="9" name="Group 2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448647"/>
              </p:ext>
            </p:extLst>
          </p:nvPr>
        </p:nvGraphicFramePr>
        <p:xfrm>
          <a:off x="425371" y="1121769"/>
          <a:ext cx="3777002" cy="4681440"/>
        </p:xfrm>
        <a:graphic>
          <a:graphicData uri="http://schemas.openxmlformats.org/drawingml/2006/table">
            <a:tbl>
              <a:tblPr/>
              <a:tblGrid>
                <a:gridCol w="383199"/>
                <a:gridCol w="433472"/>
                <a:gridCol w="288867"/>
                <a:gridCol w="495724"/>
                <a:gridCol w="494368"/>
                <a:gridCol w="736267"/>
                <a:gridCol w="945105"/>
              </a:tblGrid>
              <a:tr h="15081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Characteristics of SGLI spectral bands</a:t>
                      </a: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52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CH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</a:t>
                      </a: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  <a:sym typeface="Symbol" pitchFamily="18" charset="2"/>
                        </a:rPr>
                        <a:t></a:t>
                      </a: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L</a:t>
                      </a:r>
                      <a:r>
                        <a:rPr kumimoji="1" lang="en-US" altLang="ja-JP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std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L</a:t>
                      </a:r>
                      <a:r>
                        <a:rPr kumimoji="1" lang="en-US" altLang="ja-JP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max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SNR@L</a:t>
                      </a:r>
                      <a:r>
                        <a:rPr kumimoji="1" lang="en-US" altLang="ja-JP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std</a:t>
                      </a: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IFOV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258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nm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Arial" charset="0"/>
                        </a:rPr>
                        <a:t>W/m</a:t>
                      </a:r>
                      <a:r>
                        <a:rPr kumimoji="1" lang="de-DE" altLang="ja-JP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Arial" charset="0"/>
                        </a:rPr>
                        <a:t>2</a:t>
                      </a: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Arial" charset="0"/>
                        </a:rPr>
                        <a:t>/sr</a:t>
                      </a: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Arial" charset="0"/>
                        </a:rPr>
                        <a:t>/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Arial" charset="0"/>
                          <a:sym typeface="Symbol" pitchFamily="18" charset="2"/>
                        </a:rPr>
                        <a:t></a:t>
                      </a: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Arial" charset="0"/>
                        </a:rPr>
                        <a:t>m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Arial" charset="0"/>
                          <a:sym typeface="Symbol" pitchFamily="18" charset="2"/>
                        </a:rPr>
                        <a:t>K: </a:t>
                      </a: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Arial" charset="0"/>
                          <a:sym typeface="Symbol" pitchFamily="18" charset="2"/>
                        </a:rPr>
                        <a:t>Kelvin</a:t>
                      </a: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Arial" charset="0"/>
                        </a:rPr>
                        <a:t>-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Arial" charset="0"/>
                        </a:rPr>
                        <a:t>K: NE</a:t>
                      </a: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Arial" charset="0"/>
                          <a:sym typeface="Symbol" pitchFamily="18" charset="2"/>
                        </a:rPr>
                        <a:t></a:t>
                      </a: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Arial" charset="0"/>
                        </a:rPr>
                        <a:t>T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  <a:cs typeface="Arial" charset="0"/>
                        <a:sym typeface="Symbol" pitchFamily="18" charset="2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Arial" charset="0"/>
                        </a:rPr>
                        <a:t>m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VN1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380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10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60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210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250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250 </a:t>
                      </a: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/1000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VN2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412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10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75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250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400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de-DE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250 </a:t>
                      </a: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/1000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3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VN3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443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10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64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400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300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250 </a:t>
                      </a: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/1000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VN4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490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10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53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120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400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250 </a:t>
                      </a: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/1000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VN5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530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20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41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350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250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250</a:t>
                      </a: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/1000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VN6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565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20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33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90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400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250</a:t>
                      </a: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/1000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VN7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673.5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23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62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400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250</a:t>
                      </a: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/1000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VN8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673.5</a:t>
                      </a: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25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210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250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250</a:t>
                      </a: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/1000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VN9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763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12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40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350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1200*</a:t>
                      </a:r>
                      <a:endParaRPr kumimoji="1" lang="en-US" altLang="ja-JP" sz="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250 </a:t>
                      </a: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/</a:t>
                      </a:r>
                      <a:r>
                        <a:rPr kumimoji="1" lang="de-DE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1000*</a:t>
                      </a:r>
                      <a:endParaRPr kumimoji="1" lang="de-DE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VN10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868.5</a:t>
                      </a: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20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8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30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400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250</a:t>
                      </a: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/1000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VN11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868.5</a:t>
                      </a: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20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30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300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200</a:t>
                      </a:r>
                      <a:endParaRPr kumimoji="1" lang="de-DE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250</a:t>
                      </a: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/1000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POL1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673.5 </a:t>
                      </a: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20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25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250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250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1000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POL2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</a:rPr>
                        <a:t>868.5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20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30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300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250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1000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SW1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1050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20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57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248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500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1000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SW2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1380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20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8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103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150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1000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SW3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1630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200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50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57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250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/1000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SW4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2210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50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1.9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20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211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1000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TIR1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10800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700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300K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340K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0.2K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250/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500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/1000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0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TIR2</a:t>
                      </a:r>
                      <a:endParaRPr kumimoji="1" lang="de-DE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12000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700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300K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340K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0.2K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250/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500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/1000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ＭＳ Ｐゴシック" pitchFamily="50" charset="-128"/>
                      </a:endParaRPr>
                    </a:p>
                  </a:txBody>
                  <a:tcPr marL="0" marR="0" marT="10800" marB="10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234"/>
          <p:cNvSpPr>
            <a:spLocks noChangeArrowheads="1"/>
          </p:cNvSpPr>
          <p:nvPr/>
        </p:nvSpPr>
        <p:spPr bwMode="auto">
          <a:xfrm rot="16200000">
            <a:off x="-677539" y="3032626"/>
            <a:ext cx="1802344" cy="22659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000" i="1" dirty="0">
                <a:solidFill>
                  <a:srgbClr val="FF0000"/>
                </a:solidFill>
                <a:latin typeface="Garamond" panose="02020404030301010803" pitchFamily="18" charset="0"/>
              </a:rPr>
              <a:t>Multi-angle obs. </a:t>
            </a:r>
            <a:r>
              <a:rPr lang="en-US" altLang="ja-JP" sz="1000" i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for 674nm </a:t>
            </a:r>
            <a:r>
              <a:rPr lang="en-US" altLang="ja-JP" sz="1000" i="1" dirty="0">
                <a:solidFill>
                  <a:srgbClr val="FF0000"/>
                </a:solidFill>
                <a:latin typeface="Garamond" panose="02020404030301010803" pitchFamily="18" charset="0"/>
              </a:rPr>
              <a:t>and 869nm</a:t>
            </a:r>
          </a:p>
        </p:txBody>
      </p:sp>
      <p:sp>
        <p:nvSpPr>
          <p:cNvPr id="14" name="Freeform 235"/>
          <p:cNvSpPr>
            <a:spLocks/>
          </p:cNvSpPr>
          <p:nvPr/>
        </p:nvSpPr>
        <p:spPr bwMode="auto">
          <a:xfrm>
            <a:off x="286938" y="3462029"/>
            <a:ext cx="128908" cy="810090"/>
          </a:xfrm>
          <a:custGeom>
            <a:avLst/>
            <a:gdLst>
              <a:gd name="T0" fmla="*/ 2147483647 w 92"/>
              <a:gd name="T1" fmla="*/ 0 h 468"/>
              <a:gd name="T2" fmla="*/ 0 w 92"/>
              <a:gd name="T3" fmla="*/ 0 h 468"/>
              <a:gd name="T4" fmla="*/ 0 w 92"/>
              <a:gd name="T5" fmla="*/ 2147483647 h 468"/>
              <a:gd name="T6" fmla="*/ 2147483647 w 92"/>
              <a:gd name="T7" fmla="*/ 2147483647 h 468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468"/>
              <a:gd name="T14" fmla="*/ 92 w 92"/>
              <a:gd name="T15" fmla="*/ 468 h 4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468">
                <a:moveTo>
                  <a:pt x="92" y="0"/>
                </a:moveTo>
                <a:lnTo>
                  <a:pt x="0" y="0"/>
                </a:lnTo>
                <a:lnTo>
                  <a:pt x="0" y="468"/>
                </a:lnTo>
                <a:lnTo>
                  <a:pt x="88" y="46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sm"/>
            <a:tailEnd type="arrow" w="med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Freeform 236"/>
          <p:cNvSpPr>
            <a:spLocks/>
          </p:cNvSpPr>
          <p:nvPr/>
        </p:nvSpPr>
        <p:spPr bwMode="auto">
          <a:xfrm>
            <a:off x="241932" y="4092099"/>
            <a:ext cx="180021" cy="360040"/>
          </a:xfrm>
          <a:custGeom>
            <a:avLst/>
            <a:gdLst>
              <a:gd name="T0" fmla="*/ 2147483647 w 92"/>
              <a:gd name="T1" fmla="*/ 0 h 468"/>
              <a:gd name="T2" fmla="*/ 0 w 92"/>
              <a:gd name="T3" fmla="*/ 0 h 468"/>
              <a:gd name="T4" fmla="*/ 0 w 92"/>
              <a:gd name="T5" fmla="*/ 2147483647 h 468"/>
              <a:gd name="T6" fmla="*/ 2147483647 w 92"/>
              <a:gd name="T7" fmla="*/ 2147483647 h 468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468"/>
              <a:gd name="T14" fmla="*/ 92 w 92"/>
              <a:gd name="T15" fmla="*/ 468 h 4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468">
                <a:moveTo>
                  <a:pt x="92" y="0"/>
                </a:moveTo>
                <a:lnTo>
                  <a:pt x="0" y="0"/>
                </a:lnTo>
                <a:lnTo>
                  <a:pt x="0" y="468"/>
                </a:lnTo>
                <a:lnTo>
                  <a:pt x="88" y="46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arrow" w="med" len="sm"/>
            <a:tailEnd type="arrow" w="med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4502020" y="689716"/>
            <a:ext cx="4517136" cy="1986077"/>
          </a:xfrm>
          <a:prstGeom prst="roundRect">
            <a:avLst>
              <a:gd name="adj" fmla="val 9184"/>
            </a:avLst>
          </a:prstGeom>
          <a:noFill/>
          <a:ln w="28575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角丸四角形 15"/>
          <p:cNvSpPr/>
          <p:nvPr/>
        </p:nvSpPr>
        <p:spPr>
          <a:xfrm>
            <a:off x="4502019" y="3803031"/>
            <a:ext cx="4517136" cy="2134295"/>
          </a:xfrm>
          <a:prstGeom prst="roundRect">
            <a:avLst>
              <a:gd name="adj" fmla="val 9184"/>
            </a:avLst>
          </a:prstGeom>
          <a:noFill/>
          <a:ln w="28575">
            <a:solidFill>
              <a:srgbClr val="FF33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6428096" y="2722809"/>
            <a:ext cx="2591059" cy="1024009"/>
          </a:xfrm>
          <a:prstGeom prst="roundRect">
            <a:avLst>
              <a:gd name="adj" fmla="val 9184"/>
            </a:avLst>
          </a:prstGeom>
          <a:noFill/>
          <a:ln w="28575">
            <a:solidFill>
              <a:schemeClr val="accent6">
                <a:lumMod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4203510" y="1692828"/>
            <a:ext cx="298509" cy="100311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endCxn id="30" idx="1"/>
          </p:cNvCxnSpPr>
          <p:nvPr/>
        </p:nvCxnSpPr>
        <p:spPr>
          <a:xfrm flipV="1">
            <a:off x="4203510" y="3300501"/>
            <a:ext cx="450764" cy="907577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4203510" y="4870178"/>
            <a:ext cx="298509" cy="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180754" y="5995630"/>
            <a:ext cx="87718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-95250"/>
            <a:r>
              <a:rPr lang="fr-FR" altLang="ja-JP" sz="1100" dirty="0"/>
              <a:t>Uchikawa, T., K. Tanaka, Y. Okamura, S. Tsuida, and T. Amano, "Proto Flight Model (PFM) performance and development status of Cisible and Near Infrared Radiometer (VNR) on the Second-generation Global Imager (SGLI)", SPIE Asia-Pacific Remote sensing, Beijing, China, 9264-27, 2014.</a:t>
            </a:r>
          </a:p>
          <a:p>
            <a:pPr marL="95250" indent="-95250"/>
            <a:r>
              <a:rPr lang="fr-FR" altLang="ja-JP" sz="1100" dirty="0"/>
              <a:t>Tanaka, K., Y. Okamura, T. Amano, T. Hosokawa, and T. Uchikita, "The development status of Second Generation Global Imager Infrared Scanning Radiometer (SGLI-IRS)", SPIE Asia-Pacific Remote sensing, Beijing, China, 9264-15, October, 2014.</a:t>
            </a:r>
            <a:endParaRPr lang="ja-JP" altLang="en-US" sz="1100" dirty="0"/>
          </a:p>
        </p:txBody>
      </p:sp>
      <p:sp>
        <p:nvSpPr>
          <p:cNvPr id="6" name="正方形/長方形 5"/>
          <p:cNvSpPr/>
          <p:nvPr/>
        </p:nvSpPr>
        <p:spPr>
          <a:xfrm>
            <a:off x="5488762" y="2704827"/>
            <a:ext cx="1008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>
                <a:solidFill>
                  <a:srgbClr val="996633"/>
                </a:solidFill>
                <a:latin typeface="Garamond" panose="02020404030301010803" pitchFamily="18" charset="0"/>
              </a:rPr>
              <a:t>VNR-POL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600183" y="1630198"/>
            <a:ext cx="9044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Aft>
                <a:spcPct val="0"/>
              </a:spcAft>
            </a:pPr>
            <a:r>
              <a:rPr lang="en-US" altLang="ja-JP" sz="1400" b="1" i="1" dirty="0">
                <a:solidFill>
                  <a:srgbClr val="00B050"/>
                </a:solidFill>
                <a:latin typeface="Garamond" panose="02020404030301010803" pitchFamily="18" charset="0"/>
              </a:rPr>
              <a:t>VNR-NP</a:t>
            </a:r>
            <a:endParaRPr lang="en-US" altLang="ja-JP" sz="1400" b="1" dirty="0">
              <a:solidFill>
                <a:srgbClr val="009900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676032" y="3567556"/>
            <a:ext cx="9380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SGLI-IRS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253099" y="1794830"/>
            <a:ext cx="105189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dirty="0" smtClean="0">
                <a:solidFill>
                  <a:prstClr val="black"/>
                </a:solidFill>
                <a:latin typeface="Garamond" panose="02020404030301010803" pitchFamily="18" charset="0"/>
                <a:ea typeface="ＭＳ ゴシック" pitchFamily="49" charset="-128"/>
                <a:cs typeface="Times New Roman" pitchFamily="18" charset="0"/>
              </a:rPr>
              <a:t>high-gain bands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7405499" y="2820269"/>
            <a:ext cx="8146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100" dirty="0" smtClean="0">
                <a:solidFill>
                  <a:prstClr val="black"/>
                </a:solidFill>
                <a:latin typeface="Garamond" panose="02020404030301010803" pitchFamily="18" charset="0"/>
                <a:ea typeface="ＭＳ ゴシック" pitchFamily="49" charset="-128"/>
                <a:cs typeface="Times New Roman" pitchFamily="18" charset="0"/>
              </a:rPr>
              <a:t>POL bands</a:t>
            </a:r>
          </a:p>
        </p:txBody>
      </p:sp>
    </p:spTree>
    <p:extLst>
      <p:ext uri="{BB962C8B-B14F-4D97-AF65-F5344CB8AC3E}">
        <p14:creationId xmlns:p14="http://schemas.microsoft.com/office/powerpoint/2010/main" val="324178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59237" y="6616337"/>
            <a:ext cx="2133600" cy="180975"/>
          </a:xfrm>
        </p:spPr>
        <p:txBody>
          <a:bodyPr/>
          <a:lstStyle/>
          <a:p>
            <a:pPr>
              <a:defRPr/>
            </a:pPr>
            <a:fld id="{19273EC9-FB1A-4DC7-BB9E-984688CDE03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28600" y="6028823"/>
            <a:ext cx="87039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/>
            <a:r>
              <a:rPr lang="fr-FR" altLang="ja-JP" sz="1400" dirty="0"/>
              <a:t>Yoshihiko Okamura ; Kazuhiro Tanaka ; Takahiro Amano ; Koichi Shiratama  and Tamiki </a:t>
            </a:r>
            <a:r>
              <a:rPr lang="fr-FR" altLang="ja-JP" sz="1400" dirty="0" smtClean="0"/>
              <a:t>Hosokawa, " </a:t>
            </a:r>
            <a:r>
              <a:rPr lang="fr-FR" altLang="ja-JP" sz="1400" dirty="0"/>
              <a:t>Development and pre-launch test status of Second Generation Global Imager (SGLI) ", Proc. SPIE 9639, Sensors, Systems, and Next-Generation Satellites XIX, 96390I (October 12, 2015</a:t>
            </a:r>
            <a:r>
              <a:rPr lang="fr-FR" altLang="ja-JP" sz="1400"/>
              <a:t>); </a:t>
            </a:r>
            <a:r>
              <a:rPr lang="fr-FR" altLang="ja-JP" sz="1400" smtClean="0"/>
              <a:t>doi:10.1117/12.2193387</a:t>
            </a:r>
            <a:endParaRPr lang="fr-FR" altLang="ja-JP" sz="1400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818780" y="134744"/>
            <a:ext cx="7927748" cy="523220"/>
          </a:xfrm>
          <a:prstGeom prst="rect">
            <a:avLst/>
          </a:prstGeom>
        </p:spPr>
        <p:txBody>
          <a:bodyPr wrap="none" anchor="t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indent="-514350">
              <a:tabLst>
                <a:tab pos="396875" algn="l"/>
              </a:tabLst>
              <a:defRPr/>
            </a:pPr>
            <a:r>
              <a:rPr lang="en-US" altLang="ja-JP" b="1" dirty="0" smtClean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  <a:ea typeface="+mn-ea"/>
                <a:cs typeface="+mn-cs"/>
              </a:rPr>
              <a:t>2. </a:t>
            </a:r>
            <a:r>
              <a:rPr lang="en-US" altLang="ja-JP" b="1" dirty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  <a:ea typeface="+mn-ea"/>
                <a:cs typeface="+mn-cs"/>
              </a:rPr>
              <a:t>GCOM-C/SGLI </a:t>
            </a:r>
            <a:r>
              <a:rPr lang="en-US" altLang="ja-JP" b="1" dirty="0" smtClean="0">
                <a:ln w="900" cmpd="sng">
                  <a:noFill/>
                  <a:prstDash val="solid"/>
                </a:ln>
                <a:solidFill>
                  <a:srgbClr val="0E7742"/>
                </a:solidFill>
                <a:effectLst>
                  <a:innerShdw blurRad="101600" dist="76200" dir="5400000">
                    <a:srgbClr val="004D35">
                      <a:alpha val="72941"/>
                    </a:srgbClr>
                  </a:innerShdw>
                </a:effectLst>
                <a:ea typeface="+mn-ea"/>
                <a:cs typeface="+mn-cs"/>
              </a:rPr>
              <a:t>development: Radiometric tests</a:t>
            </a:r>
            <a:endParaRPr lang="ja-JP" altLang="en-US" b="1" dirty="0">
              <a:ln w="900" cmpd="sng">
                <a:noFill/>
                <a:prstDash val="solid"/>
              </a:ln>
              <a:solidFill>
                <a:srgbClr val="0E7742"/>
              </a:solidFill>
              <a:effectLst>
                <a:innerShdw blurRad="101600" dist="76200" dir="5400000">
                  <a:srgbClr val="004D35">
                    <a:alpha val="72941"/>
                  </a:srgbClr>
                </a:innerShdw>
              </a:effectLst>
              <a:ea typeface="+mn-ea"/>
              <a:cs typeface="+mn-cs"/>
            </a:endParaRPr>
          </a:p>
        </p:txBody>
      </p:sp>
      <p:pic>
        <p:nvPicPr>
          <p:cNvPr id="1027" name="Picture 3" descr="D:\Document_murakami\IOCCG\Okamura_2015_SGLI_SPIE96390I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53" y="779461"/>
            <a:ext cx="6998117" cy="518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52400" y="4920734"/>
            <a:ext cx="136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specification 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75664" y="4219694"/>
            <a:ext cx="823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Results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583818" y="5151566"/>
            <a:ext cx="13447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low NEdT is better</a:t>
            </a:r>
            <a:endParaRPr lang="ja-JP" altLang="en-US" sz="1200" dirty="0"/>
          </a:p>
        </p:txBody>
      </p:sp>
      <p:sp>
        <p:nvSpPr>
          <p:cNvPr id="10" name="正方形/長方形 9"/>
          <p:cNvSpPr/>
          <p:nvPr/>
        </p:nvSpPr>
        <p:spPr>
          <a:xfrm>
            <a:off x="5095563" y="4219694"/>
            <a:ext cx="12891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high SNR is better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5490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Garamond"/>
        <a:ea typeface="HGP教科書体"/>
        <a:cs typeface=""/>
      </a:majorFont>
      <a:minorFont>
        <a:latin typeface="Garamond"/>
        <a:ea typeface="HGP教科書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2148</Words>
  <Application>Microsoft Office PowerPoint</Application>
  <PresentationFormat>画面に合わせる (4:3)</PresentationFormat>
  <Paragraphs>557</Paragraphs>
  <Slides>18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テーマ</vt:lpstr>
      <vt:lpstr>JAXA Calibration Activities of  GCOM-C/SGLI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2. GCOM-C/SGLI development: Spectral bands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5. Calibration of in-situ instruments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JAXA AGENCY REPORTS</dc:title>
  <dc:creator>村上　浩</dc:creator>
  <cp:lastModifiedBy>H.Murakami</cp:lastModifiedBy>
  <cp:revision>94</cp:revision>
  <cp:lastPrinted>2015-06-11T00:46:46Z</cp:lastPrinted>
  <dcterms:created xsi:type="dcterms:W3CDTF">2015-06-10T07:11:59Z</dcterms:created>
  <dcterms:modified xsi:type="dcterms:W3CDTF">2016-02-29T00:27:59Z</dcterms:modified>
</cp:coreProperties>
</file>