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8" r:id="rId2"/>
    <p:sldMasterId id="2147483679" r:id="rId3"/>
    <p:sldMasterId id="2147485448" r:id="rId4"/>
  </p:sldMasterIdLst>
  <p:notesMasterIdLst>
    <p:notesMasterId r:id="rId31"/>
  </p:notesMasterIdLst>
  <p:handoutMasterIdLst>
    <p:handoutMasterId r:id="rId32"/>
  </p:handoutMasterIdLst>
  <p:sldIdLst>
    <p:sldId id="425" r:id="rId5"/>
    <p:sldId id="426" r:id="rId6"/>
    <p:sldId id="438" r:id="rId7"/>
    <p:sldId id="445" r:id="rId8"/>
    <p:sldId id="446" r:id="rId9"/>
    <p:sldId id="427" r:id="rId10"/>
    <p:sldId id="418" r:id="rId11"/>
    <p:sldId id="437" r:id="rId12"/>
    <p:sldId id="450" r:id="rId13"/>
    <p:sldId id="447" r:id="rId14"/>
    <p:sldId id="448" r:id="rId15"/>
    <p:sldId id="419" r:id="rId16"/>
    <p:sldId id="449" r:id="rId17"/>
    <p:sldId id="435" r:id="rId18"/>
    <p:sldId id="428" r:id="rId19"/>
    <p:sldId id="430" r:id="rId20"/>
    <p:sldId id="442" r:id="rId21"/>
    <p:sldId id="443" r:id="rId22"/>
    <p:sldId id="413" r:id="rId23"/>
    <p:sldId id="451" r:id="rId24"/>
    <p:sldId id="439" r:id="rId25"/>
    <p:sldId id="440" r:id="rId26"/>
    <p:sldId id="441" r:id="rId27"/>
    <p:sldId id="431" r:id="rId28"/>
    <p:sldId id="444" r:id="rId29"/>
    <p:sldId id="432" r:id="rId30"/>
  </p:sldIdLst>
  <p:sldSz cx="9906000" cy="6858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F35A720-2449-4C73-B677-3AFE55764144}">
          <p14:sldIdLst>
            <p14:sldId id="425"/>
            <p14:sldId id="426"/>
            <p14:sldId id="438"/>
            <p14:sldId id="445"/>
            <p14:sldId id="446"/>
            <p14:sldId id="427"/>
            <p14:sldId id="418"/>
            <p14:sldId id="437"/>
            <p14:sldId id="450"/>
            <p14:sldId id="447"/>
            <p14:sldId id="448"/>
            <p14:sldId id="419"/>
            <p14:sldId id="449"/>
            <p14:sldId id="435"/>
            <p14:sldId id="428"/>
            <p14:sldId id="430"/>
            <p14:sldId id="442"/>
            <p14:sldId id="443"/>
            <p14:sldId id="413"/>
            <p14:sldId id="451"/>
            <p14:sldId id="439"/>
            <p14:sldId id="440"/>
            <p14:sldId id="441"/>
            <p14:sldId id="431"/>
            <p14:sldId id="444"/>
            <p14:sldId id="43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FF00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97" autoAdjust="0"/>
    <p:restoredTop sz="92347" autoAdjust="0"/>
  </p:normalViewPr>
  <p:slideViewPr>
    <p:cSldViewPr snapToGrid="0" showGuides="1">
      <p:cViewPr>
        <p:scale>
          <a:sx n="80" d="100"/>
          <a:sy n="80" d="100"/>
        </p:scale>
        <p:origin x="714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54" y="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80" d="100"/>
          <a:sy n="80" d="100"/>
        </p:scale>
        <p:origin x="2190" y="-468"/>
      </p:cViewPr>
      <p:guideLst>
        <p:guide orient="horz" pos="3107"/>
        <p:guide pos="212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57A0D40-96BB-43C9-8C84-2FE72A13E0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198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kumimoji="1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kumimoji="1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741363"/>
            <a:ext cx="53403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kumimoji="1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3" tIns="47421" rIns="94843" bIns="47421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kumimoji="1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9B252E8-2646-46D6-8E7B-785BFBA5ED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0742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9300"/>
            <a:ext cx="5319712" cy="3684588"/>
          </a:xfrm>
          <a:ln/>
        </p:spPr>
      </p:sp>
      <p:sp>
        <p:nvSpPr>
          <p:cNvPr id="8194" name="ノート プレースホル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latin typeface="ＭＳ Ｐ明朝" charset="0"/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252E8-2646-46D6-8E7B-785BFBA5ED61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113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8500" y="741363"/>
            <a:ext cx="5340350" cy="3698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B2CD34-665A-4AD2-98B7-015EA95F745F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621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741363"/>
            <a:ext cx="5340350" cy="3698875"/>
          </a:xfrm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Arial" pitchFamily="34" charset="0"/>
            </a:endParaRPr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4D1DE63E-F0C4-4D00-8C00-8F4B52F49E62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3244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E0A94-1DA5-4C58-ADD4-425AF694FD73}" type="slidenum">
              <a:rPr lang="en-US" altLang="ja-JP"/>
              <a:pPr/>
              <a:t>22</a:t>
            </a:fld>
            <a:endParaRPr lang="en-US" altLang="ja-JP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9775"/>
            <a:ext cx="5346700" cy="370205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/>
            <a:endParaRPr kumimoji="1" lang="en-US" altLang="ja-JP" sz="1200" kern="1200" baseline="0" smtClean="0">
              <a:solidFill>
                <a:schemeClr val="tx1"/>
              </a:solidFill>
              <a:latin typeface="Arial" charset="0"/>
              <a:ea typeface="ＭＳ Ｐ明朝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2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E0A94-1DA5-4C58-ADD4-425AF694FD73}" type="slidenum">
              <a:rPr lang="en-US" altLang="ja-JP"/>
              <a:pPr/>
              <a:t>23</a:t>
            </a:fld>
            <a:endParaRPr lang="en-US" altLang="ja-JP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9775"/>
            <a:ext cx="5346700" cy="370205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/>
            <a:endParaRPr kumimoji="1" lang="en-US" altLang="ja-JP" sz="1200" kern="1200" baseline="0" smtClean="0">
              <a:solidFill>
                <a:schemeClr val="tx1"/>
              </a:solidFill>
              <a:latin typeface="Arial" charset="0"/>
              <a:ea typeface="ＭＳ Ｐ明朝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56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0F90-6C58-42B5-9347-1F09D935A6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076246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98586-6AB8-4D51-B7FD-9492C60119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028022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4015" y="115895"/>
            <a:ext cx="2228850" cy="60102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465" y="115895"/>
            <a:ext cx="6521450" cy="60102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17C2-172C-4F9B-9AA5-B59ACBFD2E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96882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5071" y="115888"/>
            <a:ext cx="6942798" cy="10096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465" y="1600206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01E1-253D-46F1-A993-9F2BA579AB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005159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5071" y="115888"/>
            <a:ext cx="6942798" cy="10096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465" y="1600200"/>
            <a:ext cx="89154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465" y="3938595"/>
            <a:ext cx="89154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A8D4-80AF-4964-9B58-FBF60FB94E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7998423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15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JAX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" y="6253180"/>
            <a:ext cx="1205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77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JAX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" y="6253180"/>
            <a:ext cx="1205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1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AA53-4953-44A3-AA76-CE9596A76F6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135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0A64-D273-4254-B2E8-9B53BD97C13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478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2EFF-8EFE-4A7F-A5A4-33C314D6397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001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1823-7D2A-4B49-BA57-66C663B07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650947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7F62-D8DB-4F73-BAAB-D432B613DCD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42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5ABF-F20F-4AB5-9282-D0B43584B28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17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07A1-694E-44F2-952C-3F061DF5E20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83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CFD8-0488-467D-A047-3EF4E19E7BF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488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7DF9-39C7-4B63-8238-45BBE851AC0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074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92EA-449C-4CAF-8699-C900445DE2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0438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5" y="274648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0B7F1-B42E-421C-98F4-7D6A295B38C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48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1662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07767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6911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59CA-1592-41BC-A655-8EF6918775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425468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585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8250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9649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369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5244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961E5E4-A992-494E-8D4C-FB377B719F8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921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78438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1681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5" y="27464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170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82B6-91E9-4DB9-A22F-3B0A26BDA2F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18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465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97715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92F0B-99D8-404D-A621-16907F60A2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3652938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4F9F-D41B-47D5-95DC-A1F19F5158E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703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A4AD-9398-4B08-94BC-1D65FEE856C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0182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D5712-5C1E-4B49-AF63-40B44140B05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063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B34B-8ADC-46AE-9AC0-B9271120F8B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8602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45E7-19E6-4428-842C-99000F6ECBD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57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B33F-A4E2-40D6-A4CB-0DA4F5F90B2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4865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4E7D-0731-4B37-BFF0-13951489780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693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BFFC-A23B-4081-91A4-681E056154F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0254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78D5-6285-4A8C-A3DB-5D762D9647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1448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F8A4-F5EE-4BBC-B7E5-2BAA987551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752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1B2B-8614-429A-B73B-CDCA60D0B4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8357512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60356"/>
            <a:ext cx="8915400" cy="5865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1620-A73C-4E1E-A5F8-A261374EEAE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301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85BE-7FB4-4CE8-80F8-698EDC0110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708254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EB03-72F6-4F36-B3B1-91F7F94854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10537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FC-2986-43CD-B666-292326353C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468816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E018-2A54-43C1-9A77-8F3B2D1FFA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2432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2588" y="6524627"/>
            <a:ext cx="5572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0B28099-3E3D-440E-9055-A64A6A74A0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6525" y="1192213"/>
            <a:ext cx="9658350" cy="76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altLang="ja-JP" sz="2400" i="1">
              <a:latin typeface="明朝" pitchFamily="17" charset="-128"/>
              <a:ea typeface="明朝" pitchFamily="17" charset="-128"/>
            </a:endParaRPr>
          </a:p>
        </p:txBody>
      </p:sp>
      <p:pic>
        <p:nvPicPr>
          <p:cNvPr id="1029" name="Picture 5" descr="GOSATロゴ0222_20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98626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2_1_blue_glay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-9525"/>
            <a:ext cx="220503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04938" y="115888"/>
            <a:ext cx="6943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07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001" y="6453190"/>
            <a:ext cx="86566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5" r:id="rId1"/>
    <p:sldLayoutId id="2147485896" r:id="rId2"/>
    <p:sldLayoutId id="2147485897" r:id="rId3"/>
    <p:sldLayoutId id="2147485898" r:id="rId4"/>
    <p:sldLayoutId id="2147485899" r:id="rId5"/>
    <p:sldLayoutId id="2147485900" r:id="rId6"/>
    <p:sldLayoutId id="2147485901" r:id="rId7"/>
    <p:sldLayoutId id="2147485902" r:id="rId8"/>
    <p:sldLayoutId id="2147485903" r:id="rId9"/>
    <p:sldLayoutId id="2147485904" r:id="rId10"/>
    <p:sldLayoutId id="2147485905" r:id="rId11"/>
    <p:sldLayoutId id="2147485906" r:id="rId12"/>
    <p:sldLayoutId id="2147485907" r:id="rId13"/>
    <p:sldLayoutId id="2147485942" r:id="rId14"/>
    <p:sldLayoutId id="2147485943" r:id="rId15"/>
    <p:sldLayoutId id="2147485944" r:id="rId16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8DF61C9-20D5-4FC7-AA15-EFFC8C48904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2055" name="図 6" descr="uchiage01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906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  <p:sldLayoutId id="2147485909" r:id="rId2"/>
    <p:sldLayoutId id="2147485910" r:id="rId3"/>
    <p:sldLayoutId id="2147485911" r:id="rId4"/>
    <p:sldLayoutId id="2147485912" r:id="rId5"/>
    <p:sldLayoutId id="2147485913" r:id="rId6"/>
    <p:sldLayoutId id="2147485914" r:id="rId7"/>
    <p:sldLayoutId id="2147485915" r:id="rId8"/>
    <p:sldLayoutId id="2147485916" r:id="rId9"/>
    <p:sldLayoutId id="2147485917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6524627"/>
            <a:ext cx="2457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ja-JP" sz="1400">
              <a:latin typeface="Century" pitchFamily="18" charset="0"/>
              <a:ea typeface="ＭＳ ゴシック" pitchFamily="49" charset="-128"/>
              <a:cs typeface="Arial Unicode MS" pitchFamily="50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2588" y="6524627"/>
            <a:ext cx="5572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8F88FAA-70EC-4E34-8417-B74A2777E6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9" r:id="rId1"/>
    <p:sldLayoutId id="2147485930" r:id="rId2"/>
    <p:sldLayoutId id="2147485931" r:id="rId3"/>
    <p:sldLayoutId id="2147485932" r:id="rId4"/>
    <p:sldLayoutId id="2147485933" r:id="rId5"/>
    <p:sldLayoutId id="2147485934" r:id="rId6"/>
    <p:sldLayoutId id="2147485935" r:id="rId7"/>
    <p:sldLayoutId id="2147485936" r:id="rId8"/>
    <p:sldLayoutId id="2147485937" r:id="rId9"/>
    <p:sldLayoutId id="2147485938" r:id="rId10"/>
    <p:sldLayoutId id="2147485939" r:id="rId11"/>
    <p:sldLayoutId id="21474859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528638" indent="-16668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898525" indent="-1905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263650" indent="-18573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1612900" indent="-169863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070100" indent="-169863" algn="l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527300" indent="-169863" algn="l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2984500" indent="-169863" algn="l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441700" indent="-169863" algn="l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0" y="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A0B9386-E47F-4EF7-8A41-AAA6BA90511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4103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75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18" r:id="rId1"/>
    <p:sldLayoutId id="2147485919" r:id="rId2"/>
    <p:sldLayoutId id="2147485920" r:id="rId3"/>
    <p:sldLayoutId id="2147485921" r:id="rId4"/>
    <p:sldLayoutId id="2147485922" r:id="rId5"/>
    <p:sldLayoutId id="2147485923" r:id="rId6"/>
    <p:sldLayoutId id="2147485924" r:id="rId7"/>
    <p:sldLayoutId id="2147485925" r:id="rId8"/>
    <p:sldLayoutId id="2147485926" r:id="rId9"/>
    <p:sldLayoutId id="2147485927" r:id="rId10"/>
    <p:sldLayoutId id="2147485928" r:id="rId11"/>
    <p:sldLayoutId id="214748594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11.png"/><Relationship Id="rId16" Type="http://schemas.openxmlformats.org/officeDocument/2006/relationships/image" Target="../media/image44.pn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24" Type="http://schemas.openxmlformats.org/officeDocument/2006/relationships/image" Target="../media/image52.wmf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jpeg"/><Relationship Id="rId19" Type="http://schemas.openxmlformats.org/officeDocument/2006/relationships/image" Target="../media/image47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ja-JP" sz="4000" dirty="0"/>
              <a:t>Calibration Activities of </a:t>
            </a:r>
            <a:br>
              <a:rPr lang="en-US" altLang="ja-JP" sz="4000" dirty="0"/>
            </a:br>
            <a:r>
              <a:rPr lang="en-US" altLang="ja-JP" sz="4000" dirty="0"/>
              <a:t>GOSAT and GOSAT-2</a:t>
            </a:r>
            <a:endParaRPr lang="ja-JP" altLang="en-US" sz="40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57766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dirty="0" smtClean="0">
                <a:solidFill>
                  <a:schemeClr val="bg1"/>
                </a:solidFill>
              </a:rPr>
              <a:t>Kei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Shiomi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>
                <a:solidFill>
                  <a:schemeClr val="bg1"/>
                </a:solidFill>
              </a:rPr>
              <a:t>Japan Aerospace Exploration Agency</a:t>
            </a:r>
          </a:p>
          <a:p>
            <a:endParaRPr lang="en-US" altLang="ja-JP" sz="2400" dirty="0">
              <a:solidFill>
                <a:schemeClr val="bg1"/>
              </a:solidFill>
            </a:endParaRPr>
          </a:p>
          <a:p>
            <a:r>
              <a:rPr lang="en-US" altLang="ja-JP" sz="2400" dirty="0">
                <a:solidFill>
                  <a:schemeClr val="bg1"/>
                </a:solidFill>
              </a:rPr>
              <a:t>shiomi.kei@jaxa.jp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9348788" y="6524627"/>
            <a:ext cx="557212" cy="333375"/>
          </a:xfrm>
        </p:spPr>
        <p:txBody>
          <a:bodyPr/>
          <a:lstStyle/>
          <a:p>
            <a:pPr>
              <a:defRPr/>
            </a:pPr>
            <a:fld id="{BDE07F34-C8FD-42D4-B850-CC56E5E4CCCB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17476" y="15760"/>
            <a:ext cx="408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bg1"/>
                </a:solidFill>
              </a:rPr>
              <a:t>GSICS Meeting 2016</a:t>
            </a:r>
            <a:endParaRPr lang="en-US" altLang="ja-JP" dirty="0">
              <a:solidFill>
                <a:schemeClr val="bg1"/>
              </a:solidFill>
            </a:endParaRPr>
          </a:p>
          <a:p>
            <a:pPr algn="r"/>
            <a:r>
              <a:rPr lang="en-US" altLang="ja-JP" dirty="0" smtClean="0">
                <a:solidFill>
                  <a:schemeClr val="bg1"/>
                </a:solidFill>
              </a:rPr>
              <a:t>TKSC, Tsukuba, Japan</a:t>
            </a:r>
          </a:p>
          <a:p>
            <a:pPr algn="r"/>
            <a:r>
              <a:rPr lang="en-US" altLang="ja-JP" dirty="0" smtClean="0">
                <a:solidFill>
                  <a:schemeClr val="bg1"/>
                </a:solidFill>
              </a:rPr>
              <a:t>February 29, 2016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/>
          <a:srcRect r="3566"/>
          <a:stretch>
            <a:fillRect/>
          </a:stretch>
        </p:blipFill>
        <p:spPr bwMode="auto">
          <a:xfrm>
            <a:off x="1701502" y="5626463"/>
            <a:ext cx="8524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NIE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7" y="5626464"/>
            <a:ext cx="933065" cy="54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470" y="5626465"/>
            <a:ext cx="789227" cy="542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8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" t="7490" r="3157" b="7455"/>
          <a:stretch/>
        </p:blipFill>
        <p:spPr bwMode="auto">
          <a:xfrm>
            <a:off x="409433" y="1378429"/>
            <a:ext cx="8748215" cy="514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コネクタ 3"/>
          <p:cNvCxnSpPr/>
          <p:nvPr/>
        </p:nvCxnSpPr>
        <p:spPr bwMode="auto">
          <a:xfrm>
            <a:off x="8475261" y="1733269"/>
            <a:ext cx="0" cy="468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右矢印 5"/>
          <p:cNvSpPr/>
          <p:nvPr/>
        </p:nvSpPr>
        <p:spPr bwMode="auto">
          <a:xfrm>
            <a:off x="8475261" y="6269020"/>
            <a:ext cx="274320" cy="11756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75261" y="638658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</a:rPr>
              <a:t>PM-B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4452" y="115888"/>
            <a:ext cx="8333196" cy="1009650"/>
          </a:xfrm>
        </p:spPr>
        <p:txBody>
          <a:bodyPr/>
          <a:lstStyle/>
          <a:p>
            <a:r>
              <a:rPr lang="en-US" sz="3600" dirty="0" smtClean="0"/>
              <a:t>FTS SWIR solar </a:t>
            </a:r>
            <a:r>
              <a:rPr lang="en-US" sz="3600" dirty="0"/>
              <a:t>diffuser </a:t>
            </a:r>
            <a:r>
              <a:rPr lang="en-US" sz="3600" dirty="0" smtClean="0"/>
              <a:t>monitoring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46479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13702" y="1410814"/>
            <a:ext cx="3348402" cy="554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 smtClean="0">
                <a:latin typeface="+mj-lt"/>
                <a:ea typeface="+mj-ea"/>
                <a:cs typeface="+mj-cs"/>
              </a:rPr>
              <a:t>Blackbody calibration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KATAOK~1.FUM\AppData\Local\Temp\ffftp00001a1c\file\TS_Max_Radi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46" y="1823023"/>
            <a:ext cx="9144000" cy="1524000"/>
          </a:xfrm>
          <a:prstGeom prst="rect">
            <a:avLst/>
          </a:prstGeom>
          <a:noFill/>
        </p:spPr>
      </p:pic>
      <p:pic>
        <p:nvPicPr>
          <p:cNvPr id="5" name="Picture 4" descr="C:\Users\KATAOK~1.FUM\AppData\Local\Temp\ffftp00001a1c\file\TS_Max_Radiance_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6" y="4499151"/>
            <a:ext cx="9144000" cy="1524000"/>
          </a:xfrm>
          <a:prstGeom prst="rect">
            <a:avLst/>
          </a:prstGeom>
          <a:noFill/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8946" y="3995095"/>
            <a:ext cx="4267200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 smtClean="0">
                <a:latin typeface="+mn-lt"/>
                <a:ea typeface="+mj-ea"/>
                <a:cs typeface="+mj-cs"/>
              </a:rPr>
              <a:t>Deep space view calibration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714018" y="1978871"/>
            <a:ext cx="144016" cy="1152128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714018" y="4571159"/>
            <a:ext cx="144016" cy="1152128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43793" y="349103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70C0"/>
                </a:solidFill>
              </a:rPr>
              <a:t>PM-B</a:t>
            </a:r>
            <a:br>
              <a:rPr lang="en-US" altLang="ja-JP" sz="1200" dirty="0" smtClean="0">
                <a:solidFill>
                  <a:srgbClr val="0070C0"/>
                </a:solidFill>
              </a:rPr>
            </a:br>
            <a:r>
              <a:rPr lang="en-US" altLang="ja-JP" sz="1200" dirty="0" smtClean="0">
                <a:solidFill>
                  <a:srgbClr val="0070C0"/>
                </a:solidFill>
              </a:rPr>
              <a:t>Standby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8849264" y="1680143"/>
            <a:ext cx="0" cy="425916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>
            <a:off x="8849889" y="1762847"/>
            <a:ext cx="448257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8542570" y="1387626"/>
            <a:ext cx="67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PM-B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8326546" y="3058991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8326546" y="398576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 bwMode="auto">
          <a:xfrm>
            <a:off x="7938513" y="1680143"/>
            <a:ext cx="0" cy="425916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7271378" y="1186783"/>
            <a:ext cx="118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One solar paddle stop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4342" y="5939311"/>
            <a:ext cx="804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800" dirty="0" smtClean="0"/>
              <a:t>After stopping one solar paddle, TIR sensitivity decreased 80%.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800" dirty="0" smtClean="0"/>
              <a:t>After switching to PM-B, there was  no significant change.</a:t>
            </a:r>
            <a:r>
              <a:rPr kumimoji="1" lang="en-US" altLang="ja-JP" sz="1800" dirty="0" smtClean="0"/>
              <a:t> </a:t>
            </a:r>
            <a:endParaRPr kumimoji="1" lang="ja-JP" altLang="en-US" sz="1800" dirty="0"/>
          </a:p>
        </p:txBody>
      </p: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FTS TIR </a:t>
            </a:r>
            <a:r>
              <a:rPr lang="en-US" altLang="ja-JP" sz="3600" dirty="0"/>
              <a:t>radiometric monitoring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2739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64572" y="115888"/>
            <a:ext cx="7152909" cy="1009650"/>
          </a:xfrm>
        </p:spPr>
        <p:txBody>
          <a:bodyPr/>
          <a:lstStyle/>
          <a:p>
            <a:r>
              <a:rPr lang="en-US" altLang="ja-JP" sz="3600" dirty="0" smtClean="0"/>
              <a:t>FTS </a:t>
            </a:r>
            <a:r>
              <a:rPr lang="en-US" altLang="ja-JP" sz="3600" dirty="0"/>
              <a:t>TIR </a:t>
            </a:r>
            <a:r>
              <a:rPr lang="en-US" altLang="ja-JP" sz="3600" dirty="0" smtClean="0"/>
              <a:t>inter-comparison</a:t>
            </a:r>
            <a:endParaRPr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385BE-7FB4-4CE8-80F8-698EDC011087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475" y="1268771"/>
            <a:ext cx="98075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kumimoji="1" lang="en-US" altLang="ja-JP" sz="2400" dirty="0"/>
              <a:t>The GOSAT TIR spectra are compared with Aqua/AIRS at Simultaneous Nadir Observations (SNOs). </a:t>
            </a:r>
          </a:p>
          <a:p>
            <a:pPr algn="just"/>
            <a:r>
              <a:rPr kumimoji="1" lang="en-US" altLang="ja-JP" i="1" dirty="0" smtClean="0"/>
              <a:t>	- This work is collaborated with SSEC, Univ. Wisconsin-Madison.</a:t>
            </a:r>
            <a:r>
              <a:rPr kumimoji="1" lang="en-US" altLang="ja-JP" dirty="0" smtClean="0"/>
              <a:t> </a:t>
            </a:r>
            <a:endParaRPr kumimoji="1" lang="en-US" altLang="ja-JP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kumimoji="1" lang="en-US" altLang="ja-JP" sz="2400" dirty="0"/>
              <a:t>The  coincidences are located at mid-latitudes for AIRS. The spectral difference is evaluated in 0.5 K. </a:t>
            </a:r>
          </a:p>
        </p:txBody>
      </p:sp>
      <p:pic>
        <p:nvPicPr>
          <p:cNvPr id="9" name="Picture 2" descr="GOSAT_AIRS_SNO_world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92" y="3296730"/>
            <a:ext cx="3829504" cy="307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\\Colony.hec.nis.nec.co.jp\gosat\2012\精度向上\9.内部資料\temp\result_S7A\stdev_51_2009-201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1977" r="5749" b="3443"/>
          <a:stretch/>
        </p:blipFill>
        <p:spPr bwMode="auto">
          <a:xfrm>
            <a:off x="389693" y="3006834"/>
            <a:ext cx="4563309" cy="367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0784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9938" y="115888"/>
            <a:ext cx="8424863" cy="1009650"/>
          </a:xfrm>
        </p:spPr>
        <p:txBody>
          <a:bodyPr/>
          <a:lstStyle/>
          <a:p>
            <a:r>
              <a:rPr lang="en-US" sz="3600" dirty="0" smtClean="0"/>
              <a:t>FTS TIR long-time inter-comparison with AIRS</a:t>
            </a:r>
            <a:endParaRPr 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385BE-7FB4-4CE8-80F8-698EDC011087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grpSp>
        <p:nvGrpSpPr>
          <p:cNvPr id="13" name="グループ化 12"/>
          <p:cNvGrpSpPr/>
          <p:nvPr/>
        </p:nvGrpSpPr>
        <p:grpSpPr>
          <a:xfrm>
            <a:off x="382588" y="1538134"/>
            <a:ext cx="9144000" cy="4797212"/>
            <a:chOff x="128588" y="1411134"/>
            <a:chExt cx="9144000" cy="4797212"/>
          </a:xfrm>
        </p:grpSpPr>
        <p:pic>
          <p:nvPicPr>
            <p:cNvPr id="4" name="Picture 4" descr="GOSAT_AIRS_timeseries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8" y="1526067"/>
              <a:ext cx="9144000" cy="4682279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957523" y="1711650"/>
              <a:ext cx="4572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  <a:p>
              <a:endParaRPr lang="en-US" sz="1200" dirty="0" smtClean="0"/>
            </a:p>
            <a:p>
              <a:endParaRPr lang="en-US" sz="1200" dirty="0"/>
            </a:p>
            <a:p>
              <a:r>
                <a:rPr lang="en-US" sz="1200" dirty="0" smtClean="0"/>
                <a:t>0</a:t>
              </a:r>
            </a:p>
            <a:p>
              <a:endParaRPr lang="en-US" sz="1200" dirty="0" smtClean="0"/>
            </a:p>
            <a:p>
              <a:endParaRPr lang="en-US" sz="1200" dirty="0"/>
            </a:p>
            <a:p>
              <a:r>
                <a:rPr lang="en-US" sz="1200" dirty="0" smtClean="0"/>
                <a:t>-1</a:t>
              </a:r>
            </a:p>
            <a:p>
              <a:endParaRPr lang="en-US" sz="1200" dirty="0" smtClean="0"/>
            </a:p>
            <a:p>
              <a:endParaRPr lang="en-US" sz="1200" dirty="0"/>
            </a:p>
            <a:p>
              <a:r>
                <a:rPr lang="en-US" sz="1200" dirty="0" smtClean="0"/>
                <a:t>-2</a:t>
              </a:r>
            </a:p>
            <a:p>
              <a:endParaRPr lang="en-US" sz="1200" dirty="0" smtClean="0"/>
            </a:p>
            <a:p>
              <a:endParaRPr lang="en-US" sz="1200" dirty="0"/>
            </a:p>
            <a:p>
              <a:r>
                <a:rPr lang="en-US" sz="1200" dirty="0" smtClean="0"/>
                <a:t>-3</a:t>
              </a:r>
            </a:p>
            <a:p>
              <a:endParaRPr lang="en-US" sz="1200" dirty="0" smtClean="0"/>
            </a:p>
            <a:p>
              <a:endParaRPr lang="en-US" sz="1200" dirty="0"/>
            </a:p>
            <a:p>
              <a:r>
                <a:rPr lang="en-US" sz="1200" dirty="0" smtClean="0"/>
                <a:t>-4</a:t>
              </a:r>
            </a:p>
            <a:p>
              <a:endParaRPr lang="en-US" sz="1200" dirty="0" smtClean="0"/>
            </a:p>
            <a:p>
              <a:endParaRPr lang="en-US" sz="1200" dirty="0"/>
            </a:p>
            <a:p>
              <a:r>
                <a:rPr lang="en-US" sz="1200" dirty="0" smtClean="0"/>
                <a:t>-5</a:t>
              </a:r>
            </a:p>
            <a:p>
              <a:endParaRPr lang="en-US" sz="1200" dirty="0" smtClean="0"/>
            </a:p>
            <a:p>
              <a:endParaRPr lang="en-US" sz="1200" dirty="0"/>
            </a:p>
            <a:p>
              <a:r>
                <a:rPr lang="en-US" sz="1200" dirty="0" smtClean="0"/>
                <a:t>-6</a:t>
              </a:r>
              <a:endParaRPr lang="en-US" sz="12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369435" y="1411134"/>
              <a:ext cx="5181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GOSAT v161 -AIRS </a:t>
              </a:r>
              <a:r>
                <a:rPr lang="en-US" dirty="0" err="1" smtClean="0"/>
                <a:t>dT</a:t>
              </a:r>
              <a:r>
                <a:rPr lang="en-US" dirty="0" smtClean="0"/>
                <a:t> [K] at 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689.5 </a:t>
              </a:r>
              <a:r>
                <a:rPr lang="en-US" dirty="0"/>
                <a:t>cm</a:t>
              </a:r>
              <a:r>
                <a:rPr lang="en-US" baseline="30000" dirty="0"/>
                <a:t>-1</a:t>
              </a:r>
              <a:r>
                <a:rPr lang="en-US" dirty="0"/>
                <a:t> 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84522" y="5796675"/>
              <a:ext cx="7751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2009                2010                2011                2012                2013                2014                2015                2016</a:t>
              </a:r>
              <a:endParaRPr lang="en-US" sz="1200" dirty="0"/>
            </a:p>
          </p:txBody>
        </p:sp>
        <p:cxnSp>
          <p:nvCxnSpPr>
            <p:cNvPr id="9" name="直線矢印コネクタ 8"/>
            <p:cNvCxnSpPr/>
            <p:nvPr/>
          </p:nvCxnSpPr>
          <p:spPr bwMode="auto">
            <a:xfrm flipV="1">
              <a:off x="6368902" y="4263656"/>
              <a:ext cx="0" cy="720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" name="テキスト ボックス 10"/>
            <p:cNvSpPr txBox="1"/>
            <p:nvPr/>
          </p:nvSpPr>
          <p:spPr>
            <a:xfrm>
              <a:off x="5146157" y="5033805"/>
              <a:ext cx="3689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Solar paddle stop</a:t>
              </a:r>
            </a:p>
            <a:p>
              <a:r>
                <a:rPr lang="en-US" dirty="0" smtClean="0"/>
                <a:t>Also TIR power down</a:t>
              </a:r>
              <a:endParaRPr lang="en-US" dirty="0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4079219" y="6467192"/>
            <a:ext cx="535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i="1" dirty="0" smtClean="0"/>
              <a:t>Collaborated with SSEC</a:t>
            </a:r>
            <a:r>
              <a:rPr kumimoji="1" lang="en-US" altLang="ja-JP" i="1" dirty="0"/>
              <a:t>, Univ. Wisconsin-Madison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850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5594193" y="1794927"/>
            <a:ext cx="3669666" cy="2747326"/>
            <a:chOff x="4709614" y="4026090"/>
            <a:chExt cx="3669666" cy="2747326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2" t="51278"/>
            <a:stretch/>
          </p:blipFill>
          <p:spPr bwMode="auto">
            <a:xfrm>
              <a:off x="4709614" y="4026090"/>
              <a:ext cx="3386636" cy="274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121642" y="45811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dirty="0" smtClean="0">
                  <a:solidFill>
                    <a:srgbClr val="00B0F0"/>
                  </a:solidFill>
                </a:rPr>
                <a:t>Night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066912" y="4119463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181DEE"/>
                  </a:solidFill>
                </a:rPr>
                <a:t>Daily mean </a:t>
              </a:r>
              <a:r>
                <a:rPr kumimoji="1" lang="en-US" altLang="ja-JP" sz="1200" dirty="0" err="1">
                  <a:solidFill>
                    <a:srgbClr val="181DEE"/>
                  </a:solidFill>
                </a:rPr>
                <a:t>stdev</a:t>
              </a:r>
              <a:r>
                <a:rPr lang="en-US" altLang="ja-JP" sz="1200" dirty="0">
                  <a:solidFill>
                    <a:srgbClr val="181DEE"/>
                  </a:solidFill>
                </a:rPr>
                <a:t> (GOSAT-SST-</a:t>
              </a:r>
              <a:r>
                <a:rPr lang="en-US" altLang="ja-JP" sz="1200" dirty="0" err="1">
                  <a:solidFill>
                    <a:srgbClr val="181DEE"/>
                  </a:solidFill>
                </a:rPr>
                <a:t>iQuam</a:t>
              </a:r>
              <a:r>
                <a:rPr lang="en-US" altLang="ja-JP" sz="1200" dirty="0">
                  <a:solidFill>
                    <a:srgbClr val="181DEE"/>
                  </a:solidFill>
                </a:rPr>
                <a:t>)</a:t>
              </a:r>
              <a:r>
                <a:rPr kumimoji="1" lang="en-US" altLang="ja-JP" sz="1200" dirty="0">
                  <a:solidFill>
                    <a:srgbClr val="181DEE"/>
                  </a:solidFill>
                </a:rPr>
                <a:t> [Night</a:t>
              </a:r>
              <a:r>
                <a:rPr lang="en-US" altLang="ja-JP" sz="1200" dirty="0">
                  <a:solidFill>
                    <a:srgbClr val="181DEE"/>
                  </a:solidFill>
                </a:rPr>
                <a:t>]</a:t>
              </a:r>
              <a:br>
                <a:rPr lang="en-US" altLang="ja-JP" sz="1200" dirty="0">
                  <a:solidFill>
                    <a:srgbClr val="181DEE"/>
                  </a:solidFill>
                </a:rPr>
              </a:br>
              <a:r>
                <a:rPr lang="en-US" altLang="ja-JP" sz="1200" dirty="0">
                  <a:solidFill>
                    <a:srgbClr val="181DEE"/>
                  </a:solidFill>
                </a:rPr>
                <a:t> </a:t>
              </a:r>
              <a:endParaRPr kumimoji="1" lang="ja-JP" altLang="en-US" sz="1200" dirty="0">
                <a:solidFill>
                  <a:srgbClr val="181DE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841722" y="45811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stdev</a:t>
              </a:r>
              <a:endParaRPr kumimoji="1" lang="ja-JP" altLang="en-US" dirty="0"/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7" y="1700507"/>
            <a:ext cx="5048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6"/>
          <a:stretch/>
        </p:blipFill>
        <p:spPr bwMode="auto">
          <a:xfrm>
            <a:off x="234057" y="4869003"/>
            <a:ext cx="9144000" cy="155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434754" y="1422156"/>
            <a:ext cx="441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SST Residual (GOSAT SST- </a:t>
            </a:r>
            <a:r>
              <a:rPr lang="en-US" altLang="ja-JP" dirty="0" err="1" smtClean="0"/>
              <a:t>iQuamSST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38" name="Picture 8" descr="C:\Users\KATAOK~1.FUM\AppData\Local\Temp\ffftp000019ac\file\colorbar_diff_S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12050" y="3049031"/>
            <a:ext cx="483115" cy="2020297"/>
          </a:xfrm>
          <a:prstGeom prst="rect">
            <a:avLst/>
          </a:prstGeom>
          <a:noFill/>
        </p:spPr>
      </p:pic>
      <p:sp>
        <p:nvSpPr>
          <p:cNvPr id="39" name="テキスト ボックス 38"/>
          <p:cNvSpPr txBox="1"/>
          <p:nvPr/>
        </p:nvSpPr>
        <p:spPr>
          <a:xfrm>
            <a:off x="6668829" y="1283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2009/03/03~2015/03/16</a:t>
            </a:r>
          </a:p>
          <a:p>
            <a:r>
              <a:rPr kumimoji="1" lang="en-US" altLang="ja-JP" dirty="0" smtClean="0"/>
              <a:t>Nighttime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7104" y="4542253"/>
            <a:ext cx="216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Long-time stability</a:t>
            </a:r>
            <a:endParaRPr 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FS TIR long-time stability evaluated using SST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52015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Lunar calibration for GOSAT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7F34-C8FD-42D4-B850-CC56E5E4CCCB}" type="slidenum">
              <a:rPr lang="en-US" altLang="ja-JP" smtClean="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idx="4294967295"/>
          </p:nvPr>
        </p:nvSpPr>
        <p:spPr>
          <a:xfrm>
            <a:off x="0" y="1427163"/>
            <a:ext cx="4473575" cy="5073650"/>
          </a:xfrm>
        </p:spPr>
        <p:txBody>
          <a:bodyPr/>
          <a:lstStyle/>
          <a:p>
            <a:r>
              <a:rPr lang="en-US" altLang="ja-JP" sz="2400" dirty="0">
                <a:latin typeface="Calibri" panose="020F0502020204030204" pitchFamily="34" charset="0"/>
              </a:rPr>
              <a:t>Radiometric onboard calibration for FTS SWIR and CAI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For FTS,  gazing the moon by the satellite pointing with half IFOV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For CAI, scanning the moon by the satellite pitch motion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Once a year (also with backup, i.e. total twice)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Bright and stable target with observation phase angle of 7 degrees near full-moon</a:t>
            </a:r>
            <a:endParaRPr lang="ja-JP" altLang="en-US" sz="2400" dirty="0">
              <a:latin typeface="Calibri" panose="020F050202020403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082794" y="2632723"/>
            <a:ext cx="2484009" cy="2487750"/>
            <a:chOff x="4150" y="2024"/>
            <a:chExt cx="454" cy="453"/>
          </a:xfrm>
        </p:grpSpPr>
        <p:sp>
          <p:nvSpPr>
            <p:cNvPr id="25" name="Arc 6"/>
            <p:cNvSpPr>
              <a:spLocks/>
            </p:cNvSpPr>
            <p:nvPr/>
          </p:nvSpPr>
          <p:spPr bwMode="auto">
            <a:xfrm>
              <a:off x="4377" y="2024"/>
              <a:ext cx="227" cy="4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Arc 7"/>
            <p:cNvSpPr>
              <a:spLocks/>
            </p:cNvSpPr>
            <p:nvPr/>
          </p:nvSpPr>
          <p:spPr bwMode="auto">
            <a:xfrm flipH="1">
              <a:off x="4150" y="2024"/>
              <a:ext cx="227" cy="4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561425" y="2132976"/>
            <a:ext cx="3469423" cy="348724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826204" y="3879344"/>
            <a:ext cx="1446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6559549" y="5548828"/>
            <a:ext cx="256590" cy="3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776986" y="4870602"/>
            <a:ext cx="242942" cy="659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290168" y="3879344"/>
            <a:ext cx="2101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554090" y="2182402"/>
            <a:ext cx="256590" cy="3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7771527" y="2591537"/>
            <a:ext cx="242942" cy="659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9546004" y="3627608"/>
            <a:ext cx="256590" cy="2828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0" name="Arc 22"/>
          <p:cNvSpPr>
            <a:spLocks/>
          </p:cNvSpPr>
          <p:nvPr/>
        </p:nvSpPr>
        <p:spPr bwMode="auto">
          <a:xfrm rot="20846005">
            <a:off x="4590515" y="4444435"/>
            <a:ext cx="420371" cy="680974"/>
          </a:xfrm>
          <a:custGeom>
            <a:avLst/>
            <a:gdLst>
              <a:gd name="T0" fmla="*/ 0 w 20703"/>
              <a:gd name="T1" fmla="*/ 0 h 17696"/>
              <a:gd name="T2" fmla="*/ 0 w 20703"/>
              <a:gd name="T3" fmla="*/ 0 h 17696"/>
              <a:gd name="T4" fmla="*/ 0 w 20703"/>
              <a:gd name="T5" fmla="*/ 0 h 17696"/>
              <a:gd name="T6" fmla="*/ 0 60000 65536"/>
              <a:gd name="T7" fmla="*/ 0 60000 65536"/>
              <a:gd name="T8" fmla="*/ 0 60000 65536"/>
              <a:gd name="T9" fmla="*/ 0 w 20703"/>
              <a:gd name="T10" fmla="*/ 0 h 17696"/>
              <a:gd name="T11" fmla="*/ 20703 w 20703"/>
              <a:gd name="T12" fmla="*/ 17696 h 176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03" h="17696" fill="none" extrusionOk="0">
                <a:moveTo>
                  <a:pt x="8317" y="17695"/>
                </a:moveTo>
                <a:cubicBezTo>
                  <a:pt x="4322" y="14899"/>
                  <a:pt x="1391" y="10834"/>
                  <a:pt x="0" y="6160"/>
                </a:cubicBezTo>
              </a:path>
              <a:path w="20703" h="17696" stroke="0" extrusionOk="0">
                <a:moveTo>
                  <a:pt x="8317" y="17695"/>
                </a:moveTo>
                <a:cubicBezTo>
                  <a:pt x="4322" y="14899"/>
                  <a:pt x="1391" y="10834"/>
                  <a:pt x="0" y="6160"/>
                </a:cubicBezTo>
                <a:lnTo>
                  <a:pt x="207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1" name="Arc 23"/>
          <p:cNvSpPr>
            <a:spLocks/>
          </p:cNvSpPr>
          <p:nvPr/>
        </p:nvSpPr>
        <p:spPr bwMode="auto">
          <a:xfrm rot="15221733" flipV="1">
            <a:off x="6523498" y="4812400"/>
            <a:ext cx="928101" cy="1493135"/>
          </a:xfrm>
          <a:custGeom>
            <a:avLst/>
            <a:gdLst>
              <a:gd name="T0" fmla="*/ 0 w 21600"/>
              <a:gd name="T1" fmla="*/ 0 h 21513"/>
              <a:gd name="T2" fmla="*/ 0 w 21600"/>
              <a:gd name="T3" fmla="*/ 0 h 21513"/>
              <a:gd name="T4" fmla="*/ 0 w 21600"/>
              <a:gd name="T5" fmla="*/ 0 h 21513"/>
              <a:gd name="T6" fmla="*/ 0 60000 65536"/>
              <a:gd name="T7" fmla="*/ 0 60000 65536"/>
              <a:gd name="T8" fmla="*/ 0 60000 65536"/>
              <a:gd name="T9" fmla="*/ 0 w 21600"/>
              <a:gd name="T10" fmla="*/ 0 h 21513"/>
              <a:gd name="T11" fmla="*/ 21600 w 21600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3" fill="none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</a:path>
              <a:path w="21600" h="21513" stroke="0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  <a:lnTo>
                  <a:pt x="21600" y="14048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2" name="Arc 24"/>
          <p:cNvSpPr>
            <a:spLocks/>
          </p:cNvSpPr>
          <p:nvPr/>
        </p:nvSpPr>
        <p:spPr bwMode="auto">
          <a:xfrm rot="12546554" flipV="1">
            <a:off x="7252610" y="3535438"/>
            <a:ext cx="1173577" cy="1894710"/>
          </a:xfrm>
          <a:custGeom>
            <a:avLst/>
            <a:gdLst>
              <a:gd name="T0" fmla="*/ 0 w 21600"/>
              <a:gd name="T1" fmla="*/ 0 h 21513"/>
              <a:gd name="T2" fmla="*/ 0 w 21600"/>
              <a:gd name="T3" fmla="*/ 0 h 21513"/>
              <a:gd name="T4" fmla="*/ 0 w 21600"/>
              <a:gd name="T5" fmla="*/ 0 h 21513"/>
              <a:gd name="T6" fmla="*/ 0 60000 65536"/>
              <a:gd name="T7" fmla="*/ 0 60000 65536"/>
              <a:gd name="T8" fmla="*/ 0 60000 65536"/>
              <a:gd name="T9" fmla="*/ 0 w 21600"/>
              <a:gd name="T10" fmla="*/ 0 h 21513"/>
              <a:gd name="T11" fmla="*/ 21600 w 21600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3" fill="none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</a:path>
              <a:path w="21600" h="21513" stroke="0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  <a:lnTo>
                  <a:pt x="21600" y="14048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160742" y="5876733"/>
            <a:ext cx="1598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FTS-SWIR band</a:t>
            </a:r>
          </a:p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(TIR off)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8418463" y="4752528"/>
            <a:ext cx="498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CAI</a:t>
            </a: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6156614" y="5023776"/>
            <a:ext cx="514286" cy="12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80" y="3279344"/>
            <a:ext cx="514286" cy="12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000">
            <a:off x="7331921" y="4341428"/>
            <a:ext cx="514286" cy="12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7316071" y="1991535"/>
            <a:ext cx="514286" cy="12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6182725" y="1532975"/>
            <a:ext cx="514286" cy="12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81" y="3280204"/>
            <a:ext cx="514286" cy="12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Arc 24"/>
          <p:cNvSpPr>
            <a:spLocks/>
          </p:cNvSpPr>
          <p:nvPr/>
        </p:nvSpPr>
        <p:spPr bwMode="auto">
          <a:xfrm rot="10800000" flipV="1">
            <a:off x="7425583" y="4728089"/>
            <a:ext cx="488282" cy="397321"/>
          </a:xfrm>
          <a:custGeom>
            <a:avLst/>
            <a:gdLst>
              <a:gd name="T0" fmla="*/ 0 w 21600"/>
              <a:gd name="T1" fmla="*/ 0 h 21513"/>
              <a:gd name="T2" fmla="*/ 0 w 21600"/>
              <a:gd name="T3" fmla="*/ 0 h 21513"/>
              <a:gd name="T4" fmla="*/ 0 w 21600"/>
              <a:gd name="T5" fmla="*/ 0 h 21513"/>
              <a:gd name="T6" fmla="*/ 0 60000 65536"/>
              <a:gd name="T7" fmla="*/ 0 60000 65536"/>
              <a:gd name="T8" fmla="*/ 0 60000 65536"/>
              <a:gd name="T9" fmla="*/ 0 w 21600"/>
              <a:gd name="T10" fmla="*/ 0 h 21513"/>
              <a:gd name="T11" fmla="*/ 21600 w 21600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3" fill="none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</a:path>
              <a:path w="21600" h="21513" stroke="0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  <a:lnTo>
                  <a:pt x="21600" y="140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38" name="Arc 24"/>
          <p:cNvSpPr>
            <a:spLocks/>
          </p:cNvSpPr>
          <p:nvPr/>
        </p:nvSpPr>
        <p:spPr bwMode="auto">
          <a:xfrm rot="11624509" flipV="1">
            <a:off x="7909197" y="3637428"/>
            <a:ext cx="488282" cy="397321"/>
          </a:xfrm>
          <a:custGeom>
            <a:avLst/>
            <a:gdLst>
              <a:gd name="T0" fmla="*/ 0 w 21600"/>
              <a:gd name="T1" fmla="*/ 0 h 21513"/>
              <a:gd name="T2" fmla="*/ 0 w 21600"/>
              <a:gd name="T3" fmla="*/ 0 h 21513"/>
              <a:gd name="T4" fmla="*/ 0 w 21600"/>
              <a:gd name="T5" fmla="*/ 0 h 21513"/>
              <a:gd name="T6" fmla="*/ 0 60000 65536"/>
              <a:gd name="T7" fmla="*/ 0 60000 65536"/>
              <a:gd name="T8" fmla="*/ 0 60000 65536"/>
              <a:gd name="T9" fmla="*/ 0 w 21600"/>
              <a:gd name="T10" fmla="*/ 0 h 21513"/>
              <a:gd name="T11" fmla="*/ 21600 w 21600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3" fill="none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</a:path>
              <a:path w="21600" h="21513" stroke="0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  <a:lnTo>
                  <a:pt x="21600" y="140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148272" y="2753104"/>
            <a:ext cx="183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Phase ~7 </a:t>
            </a:r>
            <a:r>
              <a:rPr kumimoji="1" lang="en-US" altLang="ja-JP" sz="2000" dirty="0" err="1">
                <a:latin typeface="Calibri" panose="020F0502020204030204" pitchFamily="34" charset="0"/>
              </a:rPr>
              <a:t>deg</a:t>
            </a:r>
            <a:r>
              <a:rPr kumimoji="1" lang="en-US" altLang="ja-JP" sz="2000" dirty="0">
                <a:latin typeface="Calibri" panose="020F0502020204030204" pitchFamily="34" charset="0"/>
              </a:rPr>
              <a:t> near full-moon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15492" y="1186663"/>
            <a:ext cx="80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North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12830" y="6265402"/>
            <a:ext cx="80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South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44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矢印コネクタ 18"/>
          <p:cNvCxnSpPr/>
          <p:nvPr/>
        </p:nvCxnSpPr>
        <p:spPr bwMode="auto">
          <a:xfrm>
            <a:off x="9266543" y="3539098"/>
            <a:ext cx="0" cy="881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CAI lunar calibration result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7F34-C8FD-42D4-B850-CC56E5E4CCCB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104" y="4593004"/>
            <a:ext cx="1015983" cy="98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731" y="4467981"/>
            <a:ext cx="960000" cy="113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156"/>
          <p:cNvSpPr txBox="1">
            <a:spLocks noChangeArrowheads="1"/>
          </p:cNvSpPr>
          <p:nvPr/>
        </p:nvSpPr>
        <p:spPr bwMode="auto">
          <a:xfrm>
            <a:off x="8907076" y="3918325"/>
            <a:ext cx="718937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Calibri" panose="020F0502020204030204" pitchFamily="34" charset="0"/>
              </a:rPr>
              <a:t>Band4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10" name="テキスト ボックス 189"/>
          <p:cNvSpPr txBox="1">
            <a:spLocks noChangeArrowheads="1"/>
          </p:cNvSpPr>
          <p:nvPr/>
        </p:nvSpPr>
        <p:spPr bwMode="auto">
          <a:xfrm>
            <a:off x="7313139" y="5807268"/>
            <a:ext cx="24738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sz="1600" i="1" dirty="0">
                <a:latin typeface="Calibri" panose="020F0502020204030204" pitchFamily="34" charset="0"/>
              </a:rPr>
              <a:t>CAI lunar observation  on 28 April 2010. Images are oversampled in along-track direction. </a:t>
            </a:r>
            <a:endParaRPr lang="ja-JP" altLang="en-US" sz="1600" i="1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5808"/>
            <a:ext cx="6731876" cy="414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486567" y="5508111"/>
            <a:ext cx="123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Calibri" panose="020F0502020204030204" pitchFamily="34" charset="0"/>
              </a:rPr>
              <a:t>12 pixels</a:t>
            </a:r>
            <a:endParaRPr kumimoji="1"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07650" y="5538532"/>
            <a:ext cx="123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Calibri" panose="020F0502020204030204" pitchFamily="34" charset="0"/>
              </a:rPr>
              <a:t>4 pixels</a:t>
            </a:r>
            <a:endParaRPr kumimoji="1" lang="ja-JP" altLang="en-US" sz="1600" dirty="0">
              <a:latin typeface="Calibri" panose="020F0502020204030204" pitchFamily="34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0753" y="1297451"/>
            <a:ext cx="291506" cy="24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86" y="1879670"/>
            <a:ext cx="205714" cy="163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矢印コネクタ 15"/>
          <p:cNvCxnSpPr>
            <a:stCxn id="14" idx="2"/>
          </p:cNvCxnSpPr>
          <p:nvPr/>
        </p:nvCxnSpPr>
        <p:spPr bwMode="auto">
          <a:xfrm>
            <a:off x="8046506" y="3711739"/>
            <a:ext cx="0" cy="881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96929" y="3759037"/>
            <a:ext cx="898003" cy="71070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ja-JP" sz="1600" dirty="0">
                <a:latin typeface="Calibri" panose="020F0502020204030204" pitchFamily="34" charset="0"/>
              </a:rPr>
              <a:t>R:Band1</a:t>
            </a:r>
          </a:p>
          <a:p>
            <a:pPr eaLnBrk="1" hangingPunct="1">
              <a:lnSpc>
                <a:spcPts val="1600"/>
              </a:lnSpc>
            </a:pPr>
            <a:r>
              <a:rPr lang="en-US" altLang="ja-JP" sz="1600" dirty="0">
                <a:latin typeface="Calibri" panose="020F0502020204030204" pitchFamily="34" charset="0"/>
              </a:rPr>
              <a:t>G:Band2</a:t>
            </a:r>
          </a:p>
          <a:p>
            <a:pPr eaLnBrk="1" hangingPunct="1">
              <a:lnSpc>
                <a:spcPts val="1600"/>
              </a:lnSpc>
            </a:pPr>
            <a:r>
              <a:rPr lang="en-US" altLang="ja-JP" sz="1600" dirty="0">
                <a:latin typeface="Calibri" panose="020F0502020204030204" pitchFamily="34" charset="0"/>
              </a:rPr>
              <a:t>B:Band3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" y="5807268"/>
            <a:ext cx="731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Calibri" panose="020F0502020204030204" pitchFamily="34" charset="0"/>
              </a:rPr>
              <a:t>Band4 IFOV is broader than the identical. It might not be well-evaluated.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Calibri" panose="020F0502020204030204" pitchFamily="34" charset="0"/>
              </a:rPr>
              <a:t>Band1-3 radiometric trends are evaluated well. 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66664" y="1297451"/>
            <a:ext cx="121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libri" panose="020F0502020204030204" pitchFamily="34" charset="0"/>
              </a:rPr>
              <a:t>Raw image </a:t>
            </a:r>
            <a:endParaRPr kumimoji="1"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73098" y="4297495"/>
            <a:ext cx="11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libri" panose="020F0502020204030204" pitchFamily="34" charset="0"/>
              </a:rPr>
              <a:t>Resampled </a:t>
            </a:r>
            <a:endParaRPr kumimoji="1" lang="ja-JP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736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5" y="1010033"/>
            <a:ext cx="4860000" cy="342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115888"/>
            <a:ext cx="8348663" cy="1009650"/>
          </a:xfrm>
        </p:spPr>
        <p:txBody>
          <a:bodyPr/>
          <a:lstStyle/>
          <a:p>
            <a:r>
              <a:rPr lang="en-US" sz="3600" dirty="0" smtClean="0"/>
              <a:t>GOSAT-2 TA</a:t>
            </a:r>
            <a:r>
              <a:rPr lang="en-US" altLang="ja-JP" sz="3600" dirty="0" smtClean="0"/>
              <a:t>NSO-2 FTS-2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and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CAI-2</a:t>
            </a:r>
            <a:endParaRPr 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385BE-7FB4-4CE8-80F8-698EDC011087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5" y="4357100"/>
            <a:ext cx="2640809" cy="237390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39" y="4460630"/>
            <a:ext cx="2348552" cy="172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2938439" y="6188858"/>
            <a:ext cx="2417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Calibri" panose="020F0502020204030204" pitchFamily="34" charset="0"/>
              </a:rPr>
              <a:t>Cloud and Aerosol Imager </a:t>
            </a:r>
            <a:r>
              <a:rPr lang="en-US" altLang="ja-JP" b="1" dirty="0" smtClean="0">
                <a:latin typeface="Calibri" panose="020F0502020204030204" pitchFamily="34" charset="0"/>
              </a:rPr>
              <a:t>-2 (CAI-2)</a:t>
            </a:r>
            <a:endParaRPr lang="en-US" altLang="ja-JP" b="1" dirty="0">
              <a:latin typeface="Calibri" panose="020F0502020204030204" pitchFamily="34" charset="0"/>
            </a:endParaRPr>
          </a:p>
        </p:txBody>
      </p:sp>
      <p:sp>
        <p:nvSpPr>
          <p:cNvPr id="8" name="Line 58"/>
          <p:cNvSpPr>
            <a:spLocks noChangeShapeType="1"/>
          </p:cNvSpPr>
          <p:nvPr/>
        </p:nvSpPr>
        <p:spPr bwMode="auto">
          <a:xfrm flipV="1">
            <a:off x="1370084" y="2647666"/>
            <a:ext cx="477671" cy="206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9" name="Line 59"/>
          <p:cNvSpPr>
            <a:spLocks noChangeShapeType="1"/>
          </p:cNvSpPr>
          <p:nvPr/>
        </p:nvSpPr>
        <p:spPr bwMode="auto">
          <a:xfrm flipH="1" flipV="1">
            <a:off x="2489199" y="2909270"/>
            <a:ext cx="1189989" cy="1805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89879" y="6089650"/>
            <a:ext cx="253466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Calibri" panose="020F0502020204030204" pitchFamily="34" charset="0"/>
              </a:rPr>
              <a:t>Fourier Transform Spectrometer </a:t>
            </a:r>
            <a:r>
              <a:rPr lang="en-US" altLang="ja-JP" b="1" dirty="0" smtClean="0">
                <a:latin typeface="Calibri" panose="020F0502020204030204" pitchFamily="34" charset="0"/>
              </a:rPr>
              <a:t>-2 (FTS-2)</a:t>
            </a:r>
            <a:endParaRPr lang="en-US" altLang="ja-JP" b="1" dirty="0">
              <a:latin typeface="Calibri" panose="020F0502020204030204" pitchFamily="34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1370084" y="3723989"/>
            <a:ext cx="3717874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Calibri" panose="020F0502020204030204" pitchFamily="34" charset="0"/>
              </a:rPr>
              <a:t>Thermal And Near infrared Sensor for carbon Observation </a:t>
            </a:r>
            <a:r>
              <a:rPr lang="en-US" altLang="ja-JP" b="1" dirty="0" smtClean="0">
                <a:latin typeface="Calibri" panose="020F0502020204030204" pitchFamily="34" charset="0"/>
              </a:rPr>
              <a:t>-2 (TANSO-2)</a:t>
            </a:r>
            <a:endParaRPr lang="en-US" altLang="ja-JP" b="1" dirty="0">
              <a:latin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5515" y="1243996"/>
            <a:ext cx="421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Calibri" panose="020F0502020204030204" pitchFamily="34" charset="0"/>
              </a:rPr>
              <a:t>GOSAT-2 on orbit in </a:t>
            </a:r>
            <a:r>
              <a:rPr kumimoji="1" lang="en-US" altLang="ja-JP" sz="2400" b="1" dirty="0">
                <a:latin typeface="Calibri" panose="020F0502020204030204" pitchFamily="34" charset="0"/>
              </a:rPr>
              <a:t>e</a:t>
            </a:r>
            <a:r>
              <a:rPr kumimoji="1" lang="en-US" altLang="ja-JP" sz="2400" b="1" dirty="0" smtClean="0">
                <a:latin typeface="Calibri" panose="020F0502020204030204" pitchFamily="34" charset="0"/>
              </a:rPr>
              <a:t>arly 2018</a:t>
            </a:r>
            <a:endParaRPr kumimoji="1" lang="ja-JP" altLang="en-US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56720"/>
              </p:ext>
            </p:extLst>
          </p:nvPr>
        </p:nvGraphicFramePr>
        <p:xfrm>
          <a:off x="5461822" y="1112840"/>
          <a:ext cx="4383854" cy="3444939"/>
        </p:xfrm>
        <a:graphic>
          <a:graphicData uri="http://schemas.openxmlformats.org/drawingml/2006/table">
            <a:tbl>
              <a:tblPr/>
              <a:tblGrid>
                <a:gridCol w="1130707"/>
                <a:gridCol w="3253147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Fourier Transform Spectrometer -2 (FTS-2)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GHGs measurements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SWIR-0.76µm, 1.6µm,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2.0-2.3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µm bands with  P/S polarization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(O</a:t>
                      </a:r>
                      <a:r>
                        <a:rPr kumimoji="1" lang="en-US" altLang="ja-JP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-A, CO</a:t>
                      </a:r>
                      <a:r>
                        <a:rPr kumimoji="1" lang="en-US" altLang="ja-JP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CH</a:t>
                      </a:r>
                      <a:r>
                        <a:rPr kumimoji="1" lang="en-US" altLang="ja-JP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H</a:t>
                      </a:r>
                      <a:r>
                        <a:rPr kumimoji="1" lang="en-US" altLang="ja-JP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O,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band)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TIR-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5.5-8.4, 8.4-14.3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µm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(CO</a:t>
                      </a:r>
                      <a:r>
                        <a:rPr kumimoji="1" lang="en-US" altLang="ja-JP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CH</a:t>
                      </a:r>
                      <a:r>
                        <a:rPr kumimoji="1" lang="en-US" altLang="ja-JP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O</a:t>
                      </a:r>
                      <a:r>
                        <a:rPr kumimoji="1" lang="en-US" altLang="ja-JP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band)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SPC. Res.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0.2cm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Swath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850km with all targeted observations every 4sec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IFOV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9.7km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18289"/>
              </p:ext>
            </p:extLst>
          </p:nvPr>
        </p:nvGraphicFramePr>
        <p:xfrm>
          <a:off x="5461822" y="4564063"/>
          <a:ext cx="4390203" cy="2212848"/>
        </p:xfrm>
        <a:graphic>
          <a:graphicData uri="http://schemas.openxmlformats.org/drawingml/2006/table">
            <a:tbl>
              <a:tblPr/>
              <a:tblGrid>
                <a:gridCol w="1003146"/>
                <a:gridCol w="3387057"/>
              </a:tblGrid>
              <a:tr h="315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Cloud and Aerosol Imager -2 (CAI-2)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Cloud and aerosol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 off-nadir sights (+20 and -20deg)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0.34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/0.38,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0.44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0.55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0.67/0.67, 0.87/0.87,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1.64/1.64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µm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Swath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IFOV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 and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491691" y="2687701"/>
            <a:ext cx="183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613km altitude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6 days revisit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694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GOSAT-2 calibrations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EA2C69C-25E8-41D8-97FA-5C05C00A8D6F}" type="slidenum">
              <a:rPr lang="en-US" altLang="ja-JP" smtClean="0">
                <a:latin typeface="Calibri" panose="020F0502020204030204" pitchFamily="34" charset="0"/>
              </a:rPr>
              <a:pPr/>
              <a:t>18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graphicFrame>
        <p:nvGraphicFramePr>
          <p:cNvPr id="27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259289"/>
              </p:ext>
            </p:extLst>
          </p:nvPr>
        </p:nvGraphicFramePr>
        <p:xfrm>
          <a:off x="11352" y="4153934"/>
          <a:ext cx="9854185" cy="2644140"/>
        </p:xfrm>
        <a:graphic>
          <a:graphicData uri="http://schemas.openxmlformats.org/drawingml/2006/table">
            <a:tbl>
              <a:tblPr/>
              <a:tblGrid>
                <a:gridCol w="977476"/>
                <a:gridCol w="1211226"/>
                <a:gridCol w="1025155"/>
                <a:gridCol w="1091610"/>
                <a:gridCol w="2145118"/>
                <a:gridCol w="680720"/>
                <a:gridCol w="680720"/>
                <a:gridCol w="680720"/>
                <a:gridCol w="680720"/>
                <a:gridCol w="68072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FTS-2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CAI-2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9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B1P/S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0.76um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B2P/S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1.6um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B3P/S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2-2.3um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5.5-8.4, 8.4-14.3um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B1/B6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0.34/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0.38um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B2/B7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0.44/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0.55um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B3/B8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0.67um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B4/B9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0.87um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B5/B10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1.64um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Radiance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Vicarious calibration (1/year)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Solar calibration 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backside: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1-2/month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Lunar calibration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(1 / 2month)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Vicarious calibration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 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Inter-comparison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Lunar calibration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BB thermistor evaluation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Vicarious calibration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1/year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Lunar calibration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(1 / 2month)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- Radiance by AT, PRNU by CT scan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Dark (Night observation: 1/month)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6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Spectral features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Fraunhofer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 line (spectral shift)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ILS calibration (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B1P/S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,B2P/S: </a:t>
                      </a: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1/month)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1" lang="en-US" altLang="ja-JP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Geometry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FTS-2 onboard-camera image is validated 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Validated by using GSHHG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6" name="グループ化 25"/>
          <p:cNvGrpSpPr/>
          <p:nvPr/>
        </p:nvGrpSpPr>
        <p:grpSpPr>
          <a:xfrm>
            <a:off x="7699066" y="1899259"/>
            <a:ext cx="2255215" cy="2145501"/>
            <a:chOff x="10202503" y="4543335"/>
            <a:chExt cx="2255215" cy="2145501"/>
          </a:xfrm>
        </p:grpSpPr>
        <p:pic>
          <p:nvPicPr>
            <p:cNvPr id="50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320" y="4811683"/>
              <a:ext cx="360000" cy="8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1" name="直線矢印コネクタ 50"/>
            <p:cNvCxnSpPr/>
            <p:nvPr/>
          </p:nvCxnSpPr>
          <p:spPr bwMode="auto">
            <a:xfrm>
              <a:off x="11043435" y="5202320"/>
              <a:ext cx="9159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12116570" y="5060908"/>
              <a:ext cx="256590" cy="2828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anose="020F0502020204030204" pitchFamily="34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0295948" y="4543335"/>
              <a:ext cx="757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Calibri" panose="020F0502020204030204" pitchFamily="34" charset="0"/>
                </a:rPr>
                <a:t>FTS-2</a:t>
              </a:r>
              <a:endParaRPr kumimoji="1" lang="ja-JP" alt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0202503" y="5765506"/>
              <a:ext cx="22552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ja-JP" dirty="0" smtClean="0">
                  <a:latin typeface="Calibri" panose="020F0502020204030204" pitchFamily="34" charset="0"/>
                </a:rPr>
                <a:t>*SWIR for radiometry</a:t>
              </a:r>
            </a:p>
            <a:p>
              <a:r>
                <a:rPr kumimoji="1" lang="en-US" altLang="ja-JP" dirty="0">
                  <a:latin typeface="Calibri" panose="020F0502020204030204" pitchFamily="34" charset="0"/>
                </a:rPr>
                <a:t>*</a:t>
              </a:r>
              <a:r>
                <a:rPr kumimoji="1" lang="en-US" altLang="ja-JP" dirty="0" smtClean="0">
                  <a:latin typeface="Calibri" panose="020F0502020204030204" pitchFamily="34" charset="0"/>
                </a:rPr>
                <a:t>TIR signal output (upgrade</a:t>
              </a:r>
              <a:r>
                <a:rPr kumimoji="1" lang="en-US" altLang="ja-JP" dirty="0">
                  <a:latin typeface="Calibri" panose="020F0502020204030204" pitchFamily="34" charset="0"/>
                </a:rPr>
                <a:t>)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5477348" y="1693044"/>
            <a:ext cx="2640532" cy="2332519"/>
            <a:chOff x="5858348" y="1693044"/>
            <a:chExt cx="2640532" cy="233251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5858348" y="1698047"/>
              <a:ext cx="2640532" cy="2327516"/>
              <a:chOff x="10092423" y="1267523"/>
              <a:chExt cx="2640532" cy="2327516"/>
            </a:xfrm>
          </p:grpSpPr>
          <p:pic>
            <p:nvPicPr>
              <p:cNvPr id="44" name="Picture 1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5310" y="1631294"/>
                <a:ext cx="360000" cy="84000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5" name="直線矢印コネクタ 44"/>
              <p:cNvCxnSpPr/>
              <p:nvPr/>
            </p:nvCxnSpPr>
            <p:spPr bwMode="auto">
              <a:xfrm flipV="1">
                <a:off x="10866942" y="1538775"/>
                <a:ext cx="904316" cy="45012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46" name="直線矢印コネクタ 45"/>
              <p:cNvCxnSpPr/>
              <p:nvPr/>
            </p:nvCxnSpPr>
            <p:spPr bwMode="auto">
              <a:xfrm>
                <a:off x="10866942" y="2141303"/>
                <a:ext cx="904316" cy="38362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47" name="Arc 24"/>
              <p:cNvSpPr>
                <a:spLocks/>
              </p:cNvSpPr>
              <p:nvPr/>
            </p:nvSpPr>
            <p:spPr bwMode="auto">
              <a:xfrm rot="12024583" flipV="1">
                <a:off x="10955140" y="1455553"/>
                <a:ext cx="488282" cy="397321"/>
              </a:xfrm>
              <a:custGeom>
                <a:avLst/>
                <a:gdLst>
                  <a:gd name="T0" fmla="*/ 0 w 21600"/>
                  <a:gd name="T1" fmla="*/ 0 h 21513"/>
                  <a:gd name="T2" fmla="*/ 0 w 21600"/>
                  <a:gd name="T3" fmla="*/ 0 h 21513"/>
                  <a:gd name="T4" fmla="*/ 0 w 21600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13"/>
                  <a:gd name="T11" fmla="*/ 21600 w 21600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13" fill="none" extrusionOk="0">
                    <a:moveTo>
                      <a:pt x="1330" y="21513"/>
                    </a:moveTo>
                    <a:cubicBezTo>
                      <a:pt x="450" y="19122"/>
                      <a:pt x="0" y="16595"/>
                      <a:pt x="0" y="14048"/>
                    </a:cubicBezTo>
                    <a:cubicBezTo>
                      <a:pt x="-1" y="8895"/>
                      <a:pt x="1841" y="3913"/>
                      <a:pt x="5192" y="-1"/>
                    </a:cubicBezTo>
                  </a:path>
                  <a:path w="21600" h="21513" stroke="0" extrusionOk="0">
                    <a:moveTo>
                      <a:pt x="1330" y="21513"/>
                    </a:moveTo>
                    <a:cubicBezTo>
                      <a:pt x="450" y="19122"/>
                      <a:pt x="0" y="16595"/>
                      <a:pt x="0" y="14048"/>
                    </a:cubicBezTo>
                    <a:cubicBezTo>
                      <a:pt x="-1" y="8895"/>
                      <a:pt x="1841" y="3913"/>
                      <a:pt x="5192" y="-1"/>
                    </a:cubicBezTo>
                    <a:lnTo>
                      <a:pt x="21600" y="140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Oval 21"/>
              <p:cNvSpPr>
                <a:spLocks noChangeArrowheads="1"/>
              </p:cNvSpPr>
              <p:nvPr/>
            </p:nvSpPr>
            <p:spPr bwMode="auto">
              <a:xfrm>
                <a:off x="12044967" y="1338718"/>
                <a:ext cx="256590" cy="28282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12044967" y="2422648"/>
                <a:ext cx="256590" cy="28282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Arc 24"/>
              <p:cNvSpPr>
                <a:spLocks/>
              </p:cNvSpPr>
              <p:nvPr/>
            </p:nvSpPr>
            <p:spPr bwMode="auto">
              <a:xfrm rot="11624509" flipV="1">
                <a:off x="11027801" y="2130198"/>
                <a:ext cx="488282" cy="397321"/>
              </a:xfrm>
              <a:custGeom>
                <a:avLst/>
                <a:gdLst>
                  <a:gd name="T0" fmla="*/ 0 w 21600"/>
                  <a:gd name="T1" fmla="*/ 0 h 21513"/>
                  <a:gd name="T2" fmla="*/ 0 w 21600"/>
                  <a:gd name="T3" fmla="*/ 0 h 21513"/>
                  <a:gd name="T4" fmla="*/ 0 w 21600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13"/>
                  <a:gd name="T11" fmla="*/ 21600 w 21600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13" fill="none" extrusionOk="0">
                    <a:moveTo>
                      <a:pt x="1330" y="21513"/>
                    </a:moveTo>
                    <a:cubicBezTo>
                      <a:pt x="450" y="19122"/>
                      <a:pt x="0" y="16595"/>
                      <a:pt x="0" y="14048"/>
                    </a:cubicBezTo>
                    <a:cubicBezTo>
                      <a:pt x="-1" y="8895"/>
                      <a:pt x="1841" y="3913"/>
                      <a:pt x="5192" y="-1"/>
                    </a:cubicBezTo>
                  </a:path>
                  <a:path w="21600" h="21513" stroke="0" extrusionOk="0">
                    <a:moveTo>
                      <a:pt x="1330" y="21513"/>
                    </a:moveTo>
                    <a:cubicBezTo>
                      <a:pt x="450" y="19122"/>
                      <a:pt x="0" y="16595"/>
                      <a:pt x="0" y="14048"/>
                    </a:cubicBezTo>
                    <a:cubicBezTo>
                      <a:pt x="-1" y="8895"/>
                      <a:pt x="1841" y="3913"/>
                      <a:pt x="5192" y="-1"/>
                    </a:cubicBezTo>
                    <a:lnTo>
                      <a:pt x="21600" y="140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Arc 24"/>
              <p:cNvSpPr>
                <a:spLocks/>
              </p:cNvSpPr>
              <p:nvPr/>
            </p:nvSpPr>
            <p:spPr bwMode="auto">
              <a:xfrm rot="16355854" flipV="1">
                <a:off x="11164449" y="1313003"/>
                <a:ext cx="488282" cy="397321"/>
              </a:xfrm>
              <a:custGeom>
                <a:avLst/>
                <a:gdLst>
                  <a:gd name="T0" fmla="*/ 0 w 21600"/>
                  <a:gd name="T1" fmla="*/ 0 h 21513"/>
                  <a:gd name="T2" fmla="*/ 0 w 21600"/>
                  <a:gd name="T3" fmla="*/ 0 h 21513"/>
                  <a:gd name="T4" fmla="*/ 0 w 21600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13"/>
                  <a:gd name="T11" fmla="*/ 21600 w 21600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13" fill="none" extrusionOk="0">
                    <a:moveTo>
                      <a:pt x="1330" y="21513"/>
                    </a:moveTo>
                    <a:cubicBezTo>
                      <a:pt x="450" y="19122"/>
                      <a:pt x="0" y="16595"/>
                      <a:pt x="0" y="14048"/>
                    </a:cubicBezTo>
                    <a:cubicBezTo>
                      <a:pt x="-1" y="8895"/>
                      <a:pt x="1841" y="3913"/>
                      <a:pt x="5192" y="-1"/>
                    </a:cubicBezTo>
                  </a:path>
                  <a:path w="21600" h="21513" stroke="0" extrusionOk="0">
                    <a:moveTo>
                      <a:pt x="1330" y="21513"/>
                    </a:moveTo>
                    <a:cubicBezTo>
                      <a:pt x="450" y="19122"/>
                      <a:pt x="0" y="16595"/>
                      <a:pt x="0" y="14048"/>
                    </a:cubicBezTo>
                    <a:cubicBezTo>
                      <a:pt x="-1" y="8895"/>
                      <a:pt x="1841" y="3913"/>
                      <a:pt x="5192" y="-1"/>
                    </a:cubicBezTo>
                    <a:lnTo>
                      <a:pt x="21600" y="140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Arc 24"/>
              <p:cNvSpPr>
                <a:spLocks/>
              </p:cNvSpPr>
              <p:nvPr/>
            </p:nvSpPr>
            <p:spPr bwMode="auto">
              <a:xfrm rot="16355854" flipV="1">
                <a:off x="11253785" y="1969915"/>
                <a:ext cx="488282" cy="397321"/>
              </a:xfrm>
              <a:custGeom>
                <a:avLst/>
                <a:gdLst>
                  <a:gd name="T0" fmla="*/ 0 w 21600"/>
                  <a:gd name="T1" fmla="*/ 0 h 21513"/>
                  <a:gd name="T2" fmla="*/ 0 w 21600"/>
                  <a:gd name="T3" fmla="*/ 0 h 21513"/>
                  <a:gd name="T4" fmla="*/ 0 w 21600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13"/>
                  <a:gd name="T11" fmla="*/ 21600 w 21600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13" fill="none" extrusionOk="0">
                    <a:moveTo>
                      <a:pt x="1330" y="21513"/>
                    </a:moveTo>
                    <a:cubicBezTo>
                      <a:pt x="450" y="19122"/>
                      <a:pt x="0" y="16595"/>
                      <a:pt x="0" y="14048"/>
                    </a:cubicBezTo>
                    <a:cubicBezTo>
                      <a:pt x="-1" y="8895"/>
                      <a:pt x="1841" y="3913"/>
                      <a:pt x="5192" y="-1"/>
                    </a:cubicBezTo>
                  </a:path>
                  <a:path w="21600" h="21513" stroke="0" extrusionOk="0">
                    <a:moveTo>
                      <a:pt x="1330" y="21513"/>
                    </a:moveTo>
                    <a:cubicBezTo>
                      <a:pt x="450" y="19122"/>
                      <a:pt x="0" y="16595"/>
                      <a:pt x="0" y="14048"/>
                    </a:cubicBezTo>
                    <a:cubicBezTo>
                      <a:pt x="-1" y="8895"/>
                      <a:pt x="1841" y="3913"/>
                      <a:pt x="5192" y="-1"/>
                    </a:cubicBezTo>
                    <a:lnTo>
                      <a:pt x="21600" y="140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10092423" y="2671709"/>
                <a:ext cx="26405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Calibri" panose="020F0502020204030204" pitchFamily="34" charset="0"/>
                  </a:rPr>
                  <a:t>*AT scan for radiometry</a:t>
                </a:r>
              </a:p>
              <a:p>
                <a:r>
                  <a:rPr kumimoji="1" lang="en-US" altLang="ja-JP" dirty="0">
                    <a:latin typeface="Calibri" panose="020F0502020204030204" pitchFamily="34" charset="0"/>
                  </a:rPr>
                  <a:t>*CT scan for PRNU correction (upgrade)</a:t>
                </a:r>
                <a:endParaRPr kumimoji="1" lang="ja-JP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テキスト ボックス 59"/>
            <p:cNvSpPr txBox="1"/>
            <p:nvPr/>
          </p:nvSpPr>
          <p:spPr>
            <a:xfrm>
              <a:off x="6070812" y="1693044"/>
              <a:ext cx="7425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Calibri" panose="020F0502020204030204" pitchFamily="34" charset="0"/>
                </a:rPr>
                <a:t>CAI-2</a:t>
              </a:r>
              <a:endParaRPr kumimoji="1" lang="ja-JP" alt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6914739" y="1285864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GOSAT-2 lunar </a:t>
            </a:r>
            <a:r>
              <a:rPr kumimoji="1" lang="en-US" altLang="ja-JP" sz="2000" dirty="0" smtClean="0">
                <a:latin typeface="Calibri" panose="020F0502020204030204" pitchFamily="34" charset="0"/>
              </a:rPr>
              <a:t>cal.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58" name="AutoShape 3"/>
          <p:cNvSpPr>
            <a:spLocks noChangeAspect="1" noChangeArrowheads="1"/>
          </p:cNvSpPr>
          <p:nvPr/>
        </p:nvSpPr>
        <p:spPr bwMode="auto">
          <a:xfrm>
            <a:off x="-1716888" y="1036895"/>
            <a:ext cx="7723585" cy="27289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2" name="AutoShape 3"/>
          <p:cNvSpPr>
            <a:spLocks noChangeAspect="1" noChangeArrowheads="1"/>
          </p:cNvSpPr>
          <p:nvPr/>
        </p:nvSpPr>
        <p:spPr bwMode="auto">
          <a:xfrm>
            <a:off x="-1716888" y="782895"/>
            <a:ext cx="7723585" cy="27289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2154230" y="1838583"/>
            <a:ext cx="1609725" cy="1482725"/>
          </a:xfrm>
          <a:prstGeom prst="ellipse">
            <a:avLst/>
          </a:prstGeom>
          <a:solidFill>
            <a:srgbClr val="00CCFF"/>
          </a:solidFill>
          <a:ln w="9525">
            <a:solidFill>
              <a:srgbClr val="99CCFF"/>
            </a:solidFill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933486" y="1838583"/>
            <a:ext cx="2614500" cy="1484312"/>
          </a:xfrm>
          <a:prstGeom prst="rect">
            <a:avLst/>
          </a:prstGeom>
          <a:solidFill>
            <a:srgbClr val="969696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5" name="Arc 6"/>
          <p:cNvSpPr>
            <a:spLocks/>
          </p:cNvSpPr>
          <p:nvPr/>
        </p:nvSpPr>
        <p:spPr bwMode="auto">
          <a:xfrm>
            <a:off x="1932066" y="1545398"/>
            <a:ext cx="1136783" cy="2078037"/>
          </a:xfrm>
          <a:custGeom>
            <a:avLst/>
            <a:gdLst>
              <a:gd name="G0" fmla="+- 248 0 0"/>
              <a:gd name="G1" fmla="+- 21600 0 0"/>
              <a:gd name="G2" fmla="+- 21600 0 0"/>
              <a:gd name="T0" fmla="*/ 248 w 21848"/>
              <a:gd name="T1" fmla="*/ 0 h 43200"/>
              <a:gd name="T2" fmla="*/ 0 w 21848"/>
              <a:gd name="T3" fmla="*/ 43199 h 43200"/>
              <a:gd name="T4" fmla="*/ 248 w 218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48" h="43200" fill="none" extrusionOk="0">
                <a:moveTo>
                  <a:pt x="247" y="0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200"/>
                  <a:pt x="82" y="43199"/>
                  <a:pt x="0" y="43198"/>
                </a:cubicBezTo>
              </a:path>
              <a:path w="21848" h="43200" stroke="0" extrusionOk="0">
                <a:moveTo>
                  <a:pt x="247" y="0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200"/>
                  <a:pt x="82" y="43199"/>
                  <a:pt x="0" y="43198"/>
                </a:cubicBezTo>
                <a:lnTo>
                  <a:pt x="248" y="21600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 type="triangle" w="lg" len="lg"/>
            <a:tailEnd type="triangle" w="lg" len="lg"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6" name="Oval 11"/>
          <p:cNvSpPr>
            <a:spLocks noChangeArrowheads="1"/>
          </p:cNvSpPr>
          <p:nvPr/>
        </p:nvSpPr>
        <p:spPr bwMode="auto">
          <a:xfrm>
            <a:off x="1626254" y="1412338"/>
            <a:ext cx="2626121" cy="2335213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1980532" y="1717932"/>
            <a:ext cx="1917567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4458">
            <a:off x="3770148" y="2309322"/>
            <a:ext cx="237331" cy="51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Line 16"/>
          <p:cNvSpPr>
            <a:spLocks noChangeShapeType="1"/>
          </p:cNvSpPr>
          <p:nvPr/>
        </p:nvSpPr>
        <p:spPr bwMode="auto">
          <a:xfrm flipH="1" flipV="1">
            <a:off x="3898099" y="3067129"/>
            <a:ext cx="563672" cy="4415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0" name="Oval 17"/>
          <p:cNvSpPr>
            <a:spLocks noChangeArrowheads="1"/>
          </p:cNvSpPr>
          <p:nvPr/>
        </p:nvSpPr>
        <p:spPr bwMode="auto">
          <a:xfrm rot="3203665">
            <a:off x="4857134" y="2404526"/>
            <a:ext cx="315912" cy="3508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1" name="AutoShape 18"/>
          <p:cNvSpPr>
            <a:spLocks noChangeArrowheads="1"/>
          </p:cNvSpPr>
          <p:nvPr/>
        </p:nvSpPr>
        <p:spPr bwMode="auto">
          <a:xfrm>
            <a:off x="-72510" y="2316420"/>
            <a:ext cx="624285" cy="57626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2" name="AutoShape 19"/>
          <p:cNvSpPr>
            <a:spLocks noChangeArrowheads="1"/>
          </p:cNvSpPr>
          <p:nvPr/>
        </p:nvSpPr>
        <p:spPr bwMode="auto">
          <a:xfrm>
            <a:off x="665129" y="2460882"/>
            <a:ext cx="858176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73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2671">
            <a:off x="2778678" y="1439952"/>
            <a:ext cx="237331" cy="51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Arc 10"/>
          <p:cNvSpPr>
            <a:spLocks/>
          </p:cNvSpPr>
          <p:nvPr/>
        </p:nvSpPr>
        <p:spPr bwMode="auto">
          <a:xfrm rot="10800000" flipH="1">
            <a:off x="2886059" y="2582255"/>
            <a:ext cx="806925" cy="1041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534"/>
              <a:gd name="T1" fmla="*/ 0 h 21600"/>
              <a:gd name="T2" fmla="*/ 15534 w 15534"/>
              <a:gd name="T3" fmla="*/ 6592 h 21600"/>
              <a:gd name="T4" fmla="*/ 0 w 15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34" h="21600" fill="none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</a:path>
              <a:path w="15534" h="21600" stroke="0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5" name="Arc 10"/>
          <p:cNvSpPr>
            <a:spLocks/>
          </p:cNvSpPr>
          <p:nvPr/>
        </p:nvSpPr>
        <p:spPr bwMode="auto">
          <a:xfrm rot="8820000" flipH="1">
            <a:off x="3310798" y="2290176"/>
            <a:ext cx="616265" cy="939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534"/>
              <a:gd name="T1" fmla="*/ 0 h 21600"/>
              <a:gd name="T2" fmla="*/ 15534 w 15534"/>
              <a:gd name="T3" fmla="*/ 6592 h 21600"/>
              <a:gd name="T4" fmla="*/ 0 w 15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34" h="21600" fill="none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</a:path>
              <a:path w="15534" h="21600" stroke="0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447804" y="3369849"/>
            <a:ext cx="12676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ILS cal.</a:t>
            </a:r>
          </a:p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Night obs.</a:t>
            </a: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-176277" y="3409352"/>
            <a:ext cx="1648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FTS-2-TIR </a:t>
            </a:r>
            <a:r>
              <a:rPr lang="en-US" altLang="ja-JP" dirty="0">
                <a:latin typeface="Calibri" panose="020F0502020204030204" pitchFamily="34" charset="0"/>
              </a:rPr>
              <a:t>obs.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-16621" y="1316295"/>
            <a:ext cx="17407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FTS-2 -SWIR </a:t>
            </a:r>
            <a:r>
              <a:rPr lang="en-US" altLang="ja-JP" dirty="0">
                <a:latin typeface="Calibri" panose="020F0502020204030204" pitchFamily="34" charset="0"/>
              </a:rPr>
              <a:t>obs.</a:t>
            </a:r>
            <a:endParaRPr lang="en-US" altLang="ja-JP" dirty="0" smtClean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CAI-2 </a:t>
            </a:r>
            <a:r>
              <a:rPr lang="en-US" altLang="ja-JP" dirty="0">
                <a:latin typeface="Calibri" panose="020F0502020204030204" pitchFamily="34" charset="0"/>
              </a:rPr>
              <a:t>obs.</a:t>
            </a: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flipV="1">
            <a:off x="1254777" y="3092527"/>
            <a:ext cx="509722" cy="435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>
            <a:off x="1467350" y="1561192"/>
            <a:ext cx="576549" cy="413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4323687" y="2083524"/>
            <a:ext cx="1308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Lunar cal.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2525515" y="3907713"/>
            <a:ext cx="3201150" cy="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solidFill>
                  <a:srgbClr val="C00000"/>
                </a:solidFill>
                <a:latin typeface="Calibri" panose="020F0502020204030204" pitchFamily="34" charset="0"/>
              </a:rPr>
              <a:t>Solar cal. (radiance, </a:t>
            </a:r>
            <a:r>
              <a:rPr lang="en-US" altLang="ja-JP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Fraunhofer</a:t>
            </a:r>
            <a:r>
              <a:rPr lang="en-US" altLang="ja-JP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altLang="ja-JP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 flipH="1" flipV="1">
            <a:off x="3316232" y="3547653"/>
            <a:ext cx="124093" cy="3903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cxnSp>
        <p:nvCxnSpPr>
          <p:cNvPr id="13" name="直線矢印コネクタ 12"/>
          <p:cNvCxnSpPr>
            <a:stCxn id="67" idx="2"/>
          </p:cNvCxnSpPr>
          <p:nvPr/>
        </p:nvCxnSpPr>
        <p:spPr bwMode="auto">
          <a:xfrm>
            <a:off x="1980532" y="2582326"/>
            <a:ext cx="0" cy="117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815994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S</a:t>
            </a:r>
            <a:r>
              <a:rPr lang="en-US" altLang="ja-JP" sz="3600" dirty="0" smtClean="0"/>
              <a:t>ummary</a:t>
            </a:r>
            <a:endParaRPr lang="ja-JP" altLang="en-US" sz="3600" dirty="0"/>
          </a:p>
        </p:txBody>
      </p:sp>
      <p:sp>
        <p:nvSpPr>
          <p:cNvPr id="3686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84297" y="1294342"/>
            <a:ext cx="9537405" cy="5106458"/>
          </a:xfrm>
        </p:spPr>
        <p:txBody>
          <a:bodyPr/>
          <a:lstStyle/>
          <a:p>
            <a:pPr algn="just"/>
            <a:r>
              <a:rPr lang="en-US" altLang="ja-JP" sz="2000" dirty="0"/>
              <a:t>GOSAT is </a:t>
            </a:r>
            <a:r>
              <a:rPr lang="en-US" altLang="ja-JP" sz="2000" dirty="0" smtClean="0"/>
              <a:t>operated with fully observations of FTS SWIR and TIR bands and CAI over </a:t>
            </a:r>
            <a:r>
              <a:rPr lang="en-US" altLang="ja-JP" sz="2000" dirty="0"/>
              <a:t>7 </a:t>
            </a:r>
            <a:r>
              <a:rPr lang="en-US" altLang="ja-JP" sz="2000" dirty="0" smtClean="0"/>
              <a:t>years. </a:t>
            </a:r>
          </a:p>
          <a:p>
            <a:pPr marL="0" indent="0" algn="just">
              <a:buNone/>
            </a:pPr>
            <a:endParaRPr lang="en-US" altLang="ja-JP" sz="2000" dirty="0"/>
          </a:p>
          <a:p>
            <a:pPr algn="just"/>
            <a:r>
              <a:rPr lang="en-US" altLang="ja-JP" sz="2000" dirty="0"/>
              <a:t>C</a:t>
            </a:r>
            <a:r>
              <a:rPr lang="en-US" altLang="ja-JP" sz="2000" dirty="0" smtClean="0"/>
              <a:t>alibration activities in 7 </a:t>
            </a:r>
            <a:r>
              <a:rPr lang="en-US" altLang="ja-JP" sz="2000" dirty="0"/>
              <a:t>years</a:t>
            </a:r>
          </a:p>
          <a:p>
            <a:pPr lvl="1" algn="just"/>
            <a:r>
              <a:rPr lang="en-US" altLang="ja-JP" sz="2000" dirty="0"/>
              <a:t>TIR inter-comparison by Simultaneous Nadir Observations (SNOs) with AIRS</a:t>
            </a:r>
          </a:p>
          <a:p>
            <a:pPr lvl="1" algn="just"/>
            <a:r>
              <a:rPr lang="en-US" altLang="ja-JP" sz="2000" dirty="0"/>
              <a:t>SWIR vicarious calibration field campaign with in-situ measurements and aircraft over-flight collaborated with NASA OCO-2 and </a:t>
            </a:r>
            <a:r>
              <a:rPr lang="en-US" altLang="ja-JP" sz="2000" dirty="0" smtClean="0"/>
              <a:t>Ames. </a:t>
            </a:r>
          </a:p>
          <a:p>
            <a:pPr lvl="1" algn="just"/>
            <a:endParaRPr lang="en-US" altLang="ja-JP" sz="2000" dirty="0" smtClean="0"/>
          </a:p>
          <a:p>
            <a:pPr algn="just"/>
            <a:r>
              <a:rPr lang="en-US" altLang="ja-JP" sz="2000" dirty="0" smtClean="0"/>
              <a:t>Ongoing work</a:t>
            </a:r>
          </a:p>
          <a:p>
            <a:pPr lvl="1" algn="just"/>
            <a:r>
              <a:rPr lang="en-US" altLang="ja-JP" sz="2000" dirty="0" smtClean="0"/>
              <a:t>Simultaneous </a:t>
            </a:r>
            <a:r>
              <a:rPr lang="en-US" altLang="ja-JP" sz="2000" dirty="0"/>
              <a:t>Off-Nadir Observations (SONOs) for scan angle dependency </a:t>
            </a:r>
            <a:r>
              <a:rPr lang="en-US" altLang="ja-JP" sz="2000" dirty="0" smtClean="0"/>
              <a:t>evaluation</a:t>
            </a:r>
          </a:p>
          <a:p>
            <a:pPr lvl="1" algn="just"/>
            <a:r>
              <a:rPr lang="en-US" altLang="ja-JP" sz="2000" dirty="0" smtClean="0"/>
              <a:t>Simultaneous observation at Railroad Valley with GOSAT and OCO-2</a:t>
            </a:r>
          </a:p>
          <a:p>
            <a:pPr lvl="1" algn="just"/>
            <a:r>
              <a:rPr lang="en-US" altLang="ja-JP" sz="2000" dirty="0" smtClean="0"/>
              <a:t>GOSAT-2 calibration plan is under preparation based on GOSAT.  </a:t>
            </a:r>
          </a:p>
          <a:p>
            <a:pPr lvl="1" algn="just"/>
            <a:endParaRPr lang="en-US" altLang="ja-JP" sz="2000" dirty="0"/>
          </a:p>
        </p:txBody>
      </p:sp>
      <p:sp>
        <p:nvSpPr>
          <p:cNvPr id="36868" name="スライド番号プレースホルダ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C1F9E87F-6F61-4E2B-A352-1CB75D1DB2E4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リーフレット最終背景なし高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120181"/>
            <a:ext cx="4610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2574927" y="6216650"/>
            <a:ext cx="2417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Calibri" panose="020F0502020204030204" pitchFamily="34" charset="0"/>
              </a:rPr>
              <a:t>Cloud and Aerosol Imager (CAI)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" y="4270375"/>
            <a:ext cx="238283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277" y="4478338"/>
            <a:ext cx="1616075" cy="19161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9" name="Line 58"/>
          <p:cNvSpPr>
            <a:spLocks noChangeShapeType="1"/>
          </p:cNvSpPr>
          <p:nvPr/>
        </p:nvSpPr>
        <p:spPr bwMode="auto">
          <a:xfrm flipV="1">
            <a:off x="1654175" y="3124200"/>
            <a:ext cx="1868488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" name="Line 59"/>
          <p:cNvSpPr>
            <a:spLocks noChangeShapeType="1"/>
          </p:cNvSpPr>
          <p:nvPr/>
        </p:nvSpPr>
        <p:spPr bwMode="auto">
          <a:xfrm flipH="1" flipV="1">
            <a:off x="3263900" y="3171827"/>
            <a:ext cx="522288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312738" y="3625850"/>
            <a:ext cx="448786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Calibri" panose="020F0502020204030204" pitchFamily="34" charset="0"/>
              </a:rPr>
              <a:t>Thermal And Near infrared Sensor for carbon Observation (TANSO)</a:t>
            </a: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39688" y="6216650"/>
            <a:ext cx="2846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Calibri" panose="020F0502020204030204" pitchFamily="34" charset="0"/>
              </a:rPr>
              <a:t>Fourier Transform Spectrometer (FTS)</a:t>
            </a:r>
          </a:p>
        </p:txBody>
      </p:sp>
      <p:graphicFrame>
        <p:nvGraphicFramePr>
          <p:cNvPr id="13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38880"/>
              </p:ext>
            </p:extLst>
          </p:nvPr>
        </p:nvGraphicFramePr>
        <p:xfrm>
          <a:off x="5432425" y="1239840"/>
          <a:ext cx="4032250" cy="3201099"/>
        </p:xfrm>
        <a:graphic>
          <a:graphicData uri="http://schemas.openxmlformats.org/drawingml/2006/table">
            <a:tbl>
              <a:tblPr/>
              <a:tblGrid>
                <a:gridCol w="1131888"/>
                <a:gridCol w="2900362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Fourier Transform Spectrometer (FTS)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GHGs measurements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SWIR-0.76µm, 1.6µm, 2.0µm bands with  P/S polarization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(O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-A, CO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CH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H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 band)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TIR-5.5~14.3µm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(CO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CH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O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band)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SPC Res.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0.2cm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Swath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750km(3 points every 260km)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IFOV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10.5km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76909"/>
              </p:ext>
            </p:extLst>
          </p:nvPr>
        </p:nvGraphicFramePr>
        <p:xfrm>
          <a:off x="5432425" y="4452437"/>
          <a:ext cx="4038600" cy="2337843"/>
        </p:xfrm>
        <a:graphic>
          <a:graphicData uri="http://schemas.openxmlformats.org/drawingml/2006/table">
            <a:tbl>
              <a:tblPr/>
              <a:tblGrid>
                <a:gridCol w="1081088"/>
                <a:gridCol w="2957512"/>
              </a:tblGrid>
              <a:tr h="376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Cloud and Aerosol Imager (CAI)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4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Cloud detection and aerosol correction within FTS IFOV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Nadir view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0.38, 0.67, 0.87, 1.60µm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Swath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750-1000km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Footprint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 and 1.5km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599407" y="1160762"/>
            <a:ext cx="384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Calibri" panose="020F0502020204030204" pitchFamily="34" charset="0"/>
              </a:rPr>
              <a:t>GOSAT on orbit since 2009</a:t>
            </a:r>
            <a:endParaRPr kumimoji="1" lang="ja-JP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93882" y="1760926"/>
            <a:ext cx="183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666km altitude</a:t>
            </a:r>
          </a:p>
          <a:p>
            <a:r>
              <a:rPr lang="en-US" dirty="0" smtClean="0"/>
              <a:t>3 days revisit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GOSAT TANSO-FTS and CAI </a:t>
            </a:r>
          </a:p>
        </p:txBody>
      </p:sp>
    </p:spTree>
    <p:extLst>
      <p:ext uri="{BB962C8B-B14F-4D97-AF65-F5344CB8AC3E}">
        <p14:creationId xmlns:p14="http://schemas.microsoft.com/office/powerpoint/2010/main" val="36661266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51823-7D2A-4B49-BA57-66C663B07D79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61230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リーフレット最終背景なし高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62" y="3879218"/>
            <a:ext cx="4610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GOSAT-2 specification</a:t>
            </a:r>
            <a:endParaRPr 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385BE-7FB4-4CE8-80F8-698EDC011087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graphicFrame>
        <p:nvGraphicFramePr>
          <p:cNvPr id="4" name="Group 145"/>
          <p:cNvGraphicFramePr>
            <a:graphicFrameLocks noGrp="1"/>
          </p:cNvGraphicFramePr>
          <p:nvPr>
            <p:extLst/>
          </p:nvPr>
        </p:nvGraphicFramePr>
        <p:xfrm>
          <a:off x="5475262" y="1936109"/>
          <a:ext cx="4214882" cy="36625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1607"/>
                <a:gridCol w="185275"/>
                <a:gridCol w="792000"/>
                <a:gridCol w="1476000"/>
                <a:gridCol w="1260000"/>
              </a:tblGrid>
              <a:tr h="225020">
                <a:tc gridSpan="3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明朝" pitchFamily="17" charset="-128"/>
                          <a:cs typeface="Times New Roman" pitchFamily="18" charset="0"/>
                        </a:rPr>
                        <a:t>GOSAT-2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明朝" pitchFamily="17" charset="-128"/>
                          <a:cs typeface="Times New Roman" pitchFamily="18" charset="0"/>
                        </a:rPr>
                        <a:t>GOSAT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68000">
                <a:tc gridSpan="3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Main body</a:t>
                      </a:r>
                    </a:p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Size(m) X*Y*Z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5.8</a:t>
                      </a: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  x 2.0  x 2.1</a:t>
                      </a:r>
                    </a:p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（</a:t>
                      </a: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Wing Span 16.5m</a:t>
                      </a:r>
                      <a:r>
                        <a:rPr kumimoji="1" lang="ja-JP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）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3.7  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x </a:t>
                      </a:r>
                      <a:r>
                        <a:rPr kumimoji="1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1.8  x 2.0</a:t>
                      </a:r>
                      <a:endParaRPr kumimoji="1" lang="en-US" altLang="ja-JP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（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Wing Span </a:t>
                      </a:r>
                      <a:r>
                        <a:rPr kumimoji="1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13.7m</a:t>
                      </a:r>
                      <a:r>
                        <a:rPr kumimoji="1" lang="ja-JP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）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Total Mass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  <a:tab pos="2505075" algn="l"/>
                        </a:tabLst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1800kg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  <a:tab pos="2505075" algn="l"/>
                        </a:tabLst>
                      </a:pPr>
                      <a:r>
                        <a:rPr kumimoji="1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1750kg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Total Power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  <a:tab pos="2505075" algn="l"/>
                        </a:tabLst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5.0 kW(EOL)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  <a:tab pos="2505075" algn="l"/>
                        </a:tabLst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3.8 kW (EOL)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Life Time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5 years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5 years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Orbit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sun synchronous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sun synchronous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rowSpan="4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Local time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13:00+/-0:15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13:00+/-0:15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Altitude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  <a:tab pos="2505075" algn="l"/>
                        </a:tabLst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613km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  <a:tab pos="2505075" algn="l"/>
                        </a:tabLst>
                      </a:pPr>
                      <a:r>
                        <a:rPr kumimoji="1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666km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Inclination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  <a:tab pos="2505075" algn="l"/>
                        </a:tabLst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98deg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  <a:tab pos="2505075" algn="l"/>
                        </a:tabLst>
                      </a:pPr>
                      <a:r>
                        <a:rPr kumimoji="1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98deg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Repeat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  <a:tab pos="2505075" algn="l"/>
                        </a:tabLst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6 days (89 </a:t>
                      </a:r>
                      <a:r>
                        <a:rPr kumimoji="1" lang="en-US" altLang="ja-JP" sz="140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revol</a:t>
                      </a: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.)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1675" algn="l"/>
                          <a:tab pos="2505075" algn="l"/>
                        </a:tabLst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3 days (44 </a:t>
                      </a:r>
                      <a:r>
                        <a:rPr kumimoji="1" lang="en-US" altLang="ja-JP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revol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.) </a:t>
                      </a: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　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rowSpan="2"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Launch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2000" marR="54000" marT="36000" marB="36000" horzOverflow="overflow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Vehicle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H-IIA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H-IIA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  <a:tr h="288000">
                <a:tc gridSpan="2" vMerge="1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4902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Schedule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JFY2017</a:t>
                      </a:r>
                      <a:endParaRPr kumimoji="1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ndara" panose="020E0502030303020204" pitchFamily="34" charset="0"/>
                        </a:rPr>
                        <a:t>23 Jan., 2009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71227" marR="71227" marT="35613" marB="35613" horzOverflow="overflow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3" y="1006268"/>
            <a:ext cx="4860000" cy="342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/>
          <p:cNvCxnSpPr/>
          <p:nvPr/>
        </p:nvCxnSpPr>
        <p:spPr bwMode="auto">
          <a:xfrm>
            <a:off x="789174" y="2217952"/>
            <a:ext cx="977528" cy="3138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-54076" y="1782791"/>
            <a:ext cx="12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TANSO-2 FTS-2</a:t>
            </a:r>
            <a:endParaRPr lang="en-US" dirty="0"/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 flipV="1">
            <a:off x="2902803" y="2820916"/>
            <a:ext cx="944715" cy="39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3856300" y="2597887"/>
            <a:ext cx="12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TANSO-2 CAI-2</a:t>
            </a:r>
            <a:endParaRPr lang="en-US" dirty="0"/>
          </a:p>
        </p:txBody>
      </p:sp>
      <p:cxnSp>
        <p:nvCxnSpPr>
          <p:cNvPr id="13" name="直線矢印コネクタ 12"/>
          <p:cNvCxnSpPr>
            <a:stCxn id="14" idx="0"/>
          </p:cNvCxnSpPr>
          <p:nvPr/>
        </p:nvCxnSpPr>
        <p:spPr bwMode="auto">
          <a:xfrm flipV="1">
            <a:off x="2753607" y="5949805"/>
            <a:ext cx="1121189" cy="531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1992573" y="6481091"/>
            <a:ext cx="152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TANSO-CAI</a:t>
            </a:r>
            <a:endParaRPr 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54017" y="6525580"/>
            <a:ext cx="152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TANSO-FTS</a:t>
            </a:r>
            <a:endParaRPr lang="en-US" dirty="0"/>
          </a:p>
        </p:txBody>
      </p:sp>
      <p:cxnSp>
        <p:nvCxnSpPr>
          <p:cNvPr id="20" name="直線矢印コネクタ 19"/>
          <p:cNvCxnSpPr/>
          <p:nvPr/>
        </p:nvCxnSpPr>
        <p:spPr bwMode="auto">
          <a:xfrm flipH="1" flipV="1">
            <a:off x="4275674" y="5949805"/>
            <a:ext cx="58172" cy="6876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1230217" y="1307714"/>
            <a:ext cx="152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GOSAT-2</a:t>
            </a:r>
            <a:endParaRPr 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14202" y="4242809"/>
            <a:ext cx="13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GOSAT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79782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54000" y="16825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b="1" kern="100">
                <a:solidFill>
                  <a:schemeClr val="bg1"/>
                </a:solidFill>
                <a:latin typeface="Corbel" panose="020B0503020204020204" pitchFamily="34" charset="0"/>
              </a:rPr>
              <a:t>TANSO-FTS-2 Specifications</a:t>
            </a:r>
            <a:endParaRPr lang="ja-JP" altLang="ja-JP" sz="2800" b="1" kern="100">
              <a:solidFill>
                <a:schemeClr val="bg1"/>
              </a:solidFill>
              <a:latin typeface="Corbel" panose="020B0503020204020204" pitchFamily="34" charset="0"/>
              <a:ea typeface="HG丸ｺﾞｼｯｸM-PRO" panose="020F0600000000000000" pitchFamily="50" charset="-128"/>
              <a:cs typeface="Arial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9478" y="109183"/>
          <a:ext cx="9912444" cy="664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926"/>
                <a:gridCol w="3957981"/>
                <a:gridCol w="3961537"/>
              </a:tblGrid>
              <a:tr h="123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Items</a:t>
                      </a:r>
                      <a:endParaRPr lang="ja-JP" sz="1400" kern="100" dirty="0">
                        <a:solidFill>
                          <a:schemeClr val="bg1"/>
                        </a:solidFill>
                        <a:latin typeface="+mn-lt"/>
                        <a:ea typeface="ＭＳ 明朝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GOSAT</a:t>
                      </a:r>
                      <a:r>
                        <a:rPr lang="en-US" altLang="ja-JP" sz="1400" kern="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-2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solidFill>
                            <a:schemeClr val="bg1"/>
                          </a:solidFill>
                          <a:latin typeface="+mn-lt"/>
                          <a:ea typeface="ＭＳ 明朝"/>
                          <a:cs typeface="Arial"/>
                        </a:rPr>
                        <a:t>TANSO-2</a:t>
                      </a:r>
                      <a:r>
                        <a:rPr lang="en-US" altLang="ja-JP" sz="1400" kern="100" baseline="0" dirty="0" smtClean="0">
                          <a:solidFill>
                            <a:schemeClr val="bg1"/>
                          </a:solidFill>
                          <a:latin typeface="+mn-lt"/>
                          <a:ea typeface="ＭＳ 明朝"/>
                          <a:cs typeface="Arial"/>
                        </a:rPr>
                        <a:t> FTS-2</a:t>
                      </a:r>
                      <a:endParaRPr lang="ja-JP" sz="1400" kern="100" dirty="0">
                        <a:solidFill>
                          <a:schemeClr val="bg1"/>
                        </a:solidFill>
                        <a:latin typeface="+mn-lt"/>
                        <a:ea typeface="ＭＳ 明朝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GOSAT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00" dirty="0" smtClean="0">
                          <a:solidFill>
                            <a:schemeClr val="bg1"/>
                          </a:solidFill>
                          <a:latin typeface="+mn-lt"/>
                          <a:ea typeface="ＭＳ 明朝"/>
                          <a:cs typeface="Arial"/>
                        </a:rPr>
                        <a:t>TANSO</a:t>
                      </a:r>
                      <a:r>
                        <a:rPr lang="en-US" altLang="ja-JP" sz="1400" kern="100" baseline="0" dirty="0" smtClean="0">
                          <a:solidFill>
                            <a:schemeClr val="bg1"/>
                          </a:solidFill>
                          <a:latin typeface="+mn-lt"/>
                          <a:ea typeface="ＭＳ 明朝"/>
                          <a:cs typeface="Arial"/>
                        </a:rPr>
                        <a:t> FTS</a:t>
                      </a:r>
                      <a:endParaRPr lang="ja-JP" altLang="ja-JP" sz="1400" kern="100" dirty="0" smtClean="0">
                        <a:solidFill>
                          <a:schemeClr val="bg1"/>
                        </a:solidFill>
                        <a:latin typeface="+mn-lt"/>
                        <a:ea typeface="ＭＳ 明朝"/>
                        <a:cs typeface="Arial"/>
                      </a:endParaRPr>
                    </a:p>
                  </a:txBody>
                  <a:tcPr marL="66261" marR="66261" marT="0" marB="0"/>
                </a:tc>
              </a:tr>
              <a:tr h="225538"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smtClean="0">
                          <a:latin typeface="+mn-lt"/>
                        </a:rPr>
                        <a:t>Measurement Gases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CO2</a:t>
                      </a:r>
                      <a:r>
                        <a:rPr lang="ja-JP" altLang="ja-JP" sz="1400" kern="100" smtClean="0">
                          <a:latin typeface="+mn-lt"/>
                        </a:rPr>
                        <a:t>，</a:t>
                      </a:r>
                      <a:r>
                        <a:rPr lang="en-US" altLang="ja-JP" sz="1400" kern="100" smtClean="0">
                          <a:latin typeface="+mn-lt"/>
                        </a:rPr>
                        <a:t>CH4</a:t>
                      </a:r>
                      <a:r>
                        <a:rPr lang="ja-JP" altLang="ja-JP" sz="1400" kern="100" smtClean="0">
                          <a:latin typeface="+mn-lt"/>
                        </a:rPr>
                        <a:t>，</a:t>
                      </a:r>
                      <a:r>
                        <a:rPr lang="en-US" altLang="ja-JP" sz="1400" kern="100" smtClean="0">
                          <a:latin typeface="+mn-lt"/>
                        </a:rPr>
                        <a:t>O3</a:t>
                      </a:r>
                      <a:r>
                        <a:rPr lang="ja-JP" altLang="ja-JP" sz="1400" kern="100" smtClean="0">
                          <a:latin typeface="+mn-lt"/>
                        </a:rPr>
                        <a:t>，</a:t>
                      </a:r>
                      <a:r>
                        <a:rPr lang="en-US" altLang="ja-JP" sz="1400" kern="100" smtClean="0">
                          <a:latin typeface="+mn-lt"/>
                        </a:rPr>
                        <a:t>H2O</a:t>
                      </a:r>
                      <a:r>
                        <a:rPr lang="ja-JP" altLang="ja-JP" sz="1400" kern="100" smtClean="0">
                          <a:latin typeface="+mn-lt"/>
                        </a:rPr>
                        <a:t>，</a:t>
                      </a:r>
                      <a:r>
                        <a:rPr lang="en-US" altLang="ja-JP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CO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pl-PL" altLang="ja-JP" sz="1400" kern="100" smtClean="0">
                          <a:latin typeface="+mn-lt"/>
                        </a:rPr>
                        <a:t>CO2</a:t>
                      </a:r>
                      <a:r>
                        <a:rPr lang="ja-JP" altLang="ja-JP" sz="1400" kern="100" smtClean="0">
                          <a:latin typeface="+mn-lt"/>
                        </a:rPr>
                        <a:t>，</a:t>
                      </a:r>
                      <a:r>
                        <a:rPr lang="pl-PL" altLang="ja-JP" sz="1400" kern="100" smtClean="0">
                          <a:latin typeface="+mn-lt"/>
                        </a:rPr>
                        <a:t>CH4</a:t>
                      </a:r>
                      <a:r>
                        <a:rPr lang="ja-JP" altLang="ja-JP" sz="1400" kern="100" smtClean="0">
                          <a:latin typeface="+mn-lt"/>
                        </a:rPr>
                        <a:t>，</a:t>
                      </a:r>
                      <a:r>
                        <a:rPr lang="pl-PL" altLang="ja-JP" sz="1400" kern="100" smtClean="0">
                          <a:latin typeface="+mn-lt"/>
                        </a:rPr>
                        <a:t>O3</a:t>
                      </a:r>
                      <a:r>
                        <a:rPr lang="ja-JP" altLang="ja-JP" sz="1400" kern="100" smtClean="0">
                          <a:latin typeface="+mn-lt"/>
                        </a:rPr>
                        <a:t>，</a:t>
                      </a:r>
                      <a:r>
                        <a:rPr lang="pl-PL" altLang="ja-JP" sz="1400" kern="100" smtClean="0">
                          <a:latin typeface="+mn-lt"/>
                        </a:rPr>
                        <a:t>H2O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 anchor="ctr"/>
                </a:tc>
              </a:tr>
              <a:tr h="225538"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Footprint  size (FOV)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9.7 km</a:t>
                      </a:r>
                      <a:r>
                        <a:rPr lang="en-US" altLang="ja-JP" sz="1400" b="1" kern="10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en-US" altLang="ja-JP" sz="1400" kern="100" smtClean="0">
                          <a:latin typeface="+mn-lt"/>
                        </a:rPr>
                        <a:t> (15.8mrad)</a:t>
                      </a:r>
                      <a:endParaRPr lang="en-US" altLang="ja-JP" sz="1400" kern="100" baseline="0" smtClean="0">
                        <a:latin typeface="+mn-lt"/>
                        <a:sym typeface="Wingdings" panose="05000000000000000000" pitchFamily="2" charset="2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10.5 </a:t>
                      </a:r>
                      <a:r>
                        <a:rPr lang="en-US" altLang="ja-JP" sz="1400" kern="100" err="1" smtClean="0">
                          <a:latin typeface="+mn-lt"/>
                        </a:rPr>
                        <a:t>km</a:t>
                      </a:r>
                      <a:r>
                        <a:rPr lang="en-US" altLang="ja-JP" sz="1400" kern="100" err="1" smtClean="0">
                          <a:latin typeface="Symbol" pitchFamily="18" charset="2"/>
                        </a:rPr>
                        <a:t>f</a:t>
                      </a:r>
                      <a:r>
                        <a:rPr lang="en-US" altLang="ja-JP" sz="1400" kern="100" smtClean="0">
                          <a:latin typeface="+mn-lt"/>
                        </a:rPr>
                        <a:t> (15.8mrad)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 anchor="ctr"/>
                </a:tc>
              </a:tr>
              <a:tr h="1130060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Spectral Ranges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n-lt"/>
                        </a:rPr>
                        <a:t>(</a:t>
                      </a:r>
                      <a:r>
                        <a:rPr lang="en-US" sz="1400" kern="1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400" kern="100" dirty="0" smtClean="0">
                          <a:latin typeface="+mn-lt"/>
                        </a:rPr>
                        <a:t>m</a:t>
                      </a:r>
                      <a:r>
                        <a:rPr lang="en-US" sz="1400" kern="100" dirty="0">
                          <a:latin typeface="+mn-lt"/>
                        </a:rPr>
                        <a:t>)(cm-1)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mtClean="0">
                          <a:latin typeface="+mn-lt"/>
                        </a:rPr>
                        <a:t>band</a:t>
                      </a:r>
                      <a:r>
                        <a:rPr lang="en-US" sz="1400" kern="100" baseline="0" smtClean="0">
                          <a:latin typeface="+mn-lt"/>
                        </a:rPr>
                        <a:t> 1 : </a:t>
                      </a:r>
                      <a:r>
                        <a:rPr lang="en-US" sz="1400" kern="100" smtClean="0">
                          <a:latin typeface="+mn-lt"/>
                        </a:rPr>
                        <a:t>0.75-0.77 </a:t>
                      </a:r>
                      <a:r>
                        <a:rPr lang="en-US" sz="1400" kern="100" dirty="0">
                          <a:latin typeface="+mn-lt"/>
                        </a:rPr>
                        <a:t>(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12,950-13,250</a:t>
                      </a:r>
                      <a:r>
                        <a:rPr lang="en-US" sz="1400" kern="100" dirty="0">
                          <a:latin typeface="+mn-lt"/>
                        </a:rPr>
                        <a:t>)</a:t>
                      </a:r>
                      <a:endParaRPr lang="ja-JP" sz="1400" kern="100" dirty="0">
                        <a:latin typeface="+mn-lt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2: </a:t>
                      </a:r>
                      <a:r>
                        <a:rPr lang="en-US" sz="1400" kern="100" smtClean="0">
                          <a:latin typeface="+mn-lt"/>
                        </a:rPr>
                        <a:t>1.56-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1.69</a:t>
                      </a:r>
                      <a:r>
                        <a:rPr lang="en-US" sz="1400" kern="100" smtClean="0">
                          <a:latin typeface="+mn-lt"/>
                        </a:rPr>
                        <a:t> </a:t>
                      </a:r>
                      <a:r>
                        <a:rPr lang="en-US" sz="1400" kern="100" dirty="0" smtClean="0">
                          <a:latin typeface="+mn-lt"/>
                        </a:rPr>
                        <a:t>(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5,900</a:t>
                      </a:r>
                      <a:r>
                        <a:rPr lang="en-US" sz="1400" kern="100" dirty="0" smtClean="0">
                          <a:latin typeface="+mn-lt"/>
                        </a:rPr>
                        <a:t>-6,400</a:t>
                      </a:r>
                      <a:r>
                        <a:rPr lang="en-US" sz="1400" kern="100" dirty="0">
                          <a:latin typeface="+mn-lt"/>
                        </a:rPr>
                        <a:t>)</a:t>
                      </a:r>
                      <a:endParaRPr lang="ja-JP" sz="1400" kern="100" dirty="0">
                        <a:latin typeface="+mn-lt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3: </a:t>
                      </a:r>
                      <a:r>
                        <a:rPr lang="en-US" sz="1400" kern="100" smtClean="0">
                          <a:latin typeface="+mn-lt"/>
                        </a:rPr>
                        <a:t>1.92-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2.33</a:t>
                      </a:r>
                      <a:r>
                        <a:rPr lang="en-US" sz="1400" kern="100" smtClean="0">
                          <a:latin typeface="+mn-lt"/>
                        </a:rPr>
                        <a:t> </a:t>
                      </a:r>
                      <a:r>
                        <a:rPr lang="en-US" sz="1400" kern="100">
                          <a:latin typeface="+mn-lt"/>
                        </a:rPr>
                        <a:t>(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4,200</a:t>
                      </a:r>
                      <a:r>
                        <a:rPr lang="en-US" sz="1400" kern="100" smtClean="0">
                          <a:latin typeface="+mn-lt"/>
                        </a:rPr>
                        <a:t>-5,200</a:t>
                      </a:r>
                      <a:r>
                        <a:rPr lang="en-US" sz="1400" kern="100" dirty="0">
                          <a:latin typeface="+mn-lt"/>
                        </a:rPr>
                        <a:t>)</a:t>
                      </a:r>
                      <a:endParaRPr lang="ja-JP" sz="1400" kern="100" dirty="0">
                        <a:latin typeface="+mn-lt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4: </a:t>
                      </a:r>
                      <a:r>
                        <a:rPr lang="en-US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5.5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-8.4 (</a:t>
                      </a:r>
                      <a:r>
                        <a:rPr lang="en-US" sz="1400" b="1" u="none" kern="100" smtClean="0">
                          <a:solidFill>
                            <a:srgbClr val="FF0000"/>
                          </a:solidFill>
                          <a:latin typeface="+mn-lt"/>
                        </a:rPr>
                        <a:t>1,188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-1,800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ja-JP" sz="1400" b="1" kern="1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5: 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8.4-</a:t>
                      </a:r>
                      <a:r>
                        <a:rPr lang="en-US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14.3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kern="10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700-</a:t>
                      </a:r>
                      <a:r>
                        <a:rPr lang="en-US" sz="1400" b="1" u="none" kern="100" smtClean="0">
                          <a:solidFill>
                            <a:srgbClr val="FF0000"/>
                          </a:solidFill>
                          <a:latin typeface="+mn-lt"/>
                        </a:rPr>
                        <a:t>1,188</a:t>
                      </a:r>
                      <a:r>
                        <a:rPr lang="en-US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ja-JP" sz="1400" b="1" kern="1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1: </a:t>
                      </a:r>
                      <a:r>
                        <a:rPr lang="en-US" sz="1400" kern="100" smtClean="0">
                          <a:latin typeface="+mn-lt"/>
                        </a:rPr>
                        <a:t>0.75-0.77 </a:t>
                      </a:r>
                      <a:r>
                        <a:rPr lang="en-US" sz="1400" kern="100" dirty="0">
                          <a:latin typeface="+mn-lt"/>
                        </a:rPr>
                        <a:t>(12,900-13,200)</a:t>
                      </a:r>
                      <a:endParaRPr lang="ja-JP" sz="1400" kern="100" dirty="0">
                        <a:latin typeface="+mn-lt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2: </a:t>
                      </a:r>
                      <a:r>
                        <a:rPr lang="en-US" sz="1400" kern="100" smtClean="0">
                          <a:latin typeface="+mn-lt"/>
                        </a:rPr>
                        <a:t>1.56-1.72 </a:t>
                      </a:r>
                      <a:r>
                        <a:rPr lang="en-US" sz="1400" kern="100" dirty="0">
                          <a:latin typeface="+mn-lt"/>
                        </a:rPr>
                        <a:t>(5,800-6,400)</a:t>
                      </a:r>
                      <a:endParaRPr lang="ja-JP" sz="1400" kern="100" dirty="0">
                        <a:latin typeface="+mn-lt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3: </a:t>
                      </a:r>
                      <a:r>
                        <a:rPr lang="en-US" sz="1400" kern="100" smtClean="0">
                          <a:latin typeface="+mn-lt"/>
                        </a:rPr>
                        <a:t>1.92-2.08 </a:t>
                      </a:r>
                      <a:r>
                        <a:rPr lang="en-US" sz="1400" kern="100" dirty="0">
                          <a:latin typeface="+mn-lt"/>
                        </a:rPr>
                        <a:t>(4,800-5,200)</a:t>
                      </a:r>
                      <a:endParaRPr lang="ja-JP" sz="1400" kern="100" dirty="0">
                        <a:latin typeface="+mn-lt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4: </a:t>
                      </a:r>
                      <a:r>
                        <a:rPr lang="en-US" sz="1400" kern="100" smtClean="0">
                          <a:latin typeface="+mn-lt"/>
                        </a:rPr>
                        <a:t>5.5-14.3 </a:t>
                      </a:r>
                      <a:r>
                        <a:rPr lang="en-US" sz="1400" kern="100" dirty="0">
                          <a:latin typeface="+mn-lt"/>
                        </a:rPr>
                        <a:t>(700-1,800)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  <a:ea typeface="+mn-ea"/>
                          <a:cs typeface="Arial"/>
                        </a:rPr>
                        <a:t>SNR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</a:rPr>
                        <a:t>band 1</a:t>
                      </a:r>
                      <a:r>
                        <a:rPr lang="en-US" altLang="ja-JP" sz="1400" b="0" kern="100" smtClean="0">
                          <a:latin typeface="+mn-lt"/>
                        </a:rPr>
                        <a:t>: </a:t>
                      </a:r>
                      <a:r>
                        <a:rPr lang="en-US" altLang="ja-JP" sz="1400" b="1" kern="100" smtClean="0">
                          <a:solidFill>
                            <a:srgbClr val="FF0000"/>
                          </a:solidFill>
                          <a:latin typeface="+mn-lt"/>
                        </a:rPr>
                        <a:t>&gt;400</a:t>
                      </a:r>
                      <a:r>
                        <a:rPr lang="en-US" altLang="ja-JP" sz="1400" b="0" kern="10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(S@13,050</a:t>
                      </a:r>
                      <a:r>
                        <a:rPr kumimoji="1" lang="en-US" altLang="ja-JP" sz="1400" b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kumimoji="1" lang="en-US" altLang="ja-JP" sz="1400" b="0" baseline="3000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smtClean="0">
                          <a:latin typeface="+mn-lt"/>
                        </a:rPr>
                        <a:t>band 2: </a:t>
                      </a:r>
                      <a:r>
                        <a:rPr lang="en-US" altLang="ja-JP" sz="1400" b="1" kern="100" smtClean="0">
                          <a:solidFill>
                            <a:schemeClr val="tx1"/>
                          </a:solidFill>
                          <a:latin typeface="+mn-lt"/>
                        </a:rPr>
                        <a:t>&gt;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300 (S@6,200</a:t>
                      </a:r>
                      <a:r>
                        <a:rPr kumimoji="1" lang="en-US" altLang="ja-JP" sz="1400" b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kumimoji="1" lang="en-US" altLang="ja-JP" sz="1400" b="0" baseline="3000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band 3: </a:t>
                      </a:r>
                      <a:r>
                        <a:rPr lang="en-US" altLang="ja-JP" sz="1400" b="1" kern="100" smtClean="0">
                          <a:solidFill>
                            <a:schemeClr val="tx1"/>
                          </a:solidFill>
                          <a:latin typeface="+mn-lt"/>
                        </a:rPr>
                        <a:t>&gt;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300 (S@5,000</a:t>
                      </a:r>
                      <a:r>
                        <a:rPr kumimoji="1" lang="en-US" altLang="ja-JP" sz="1400" b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kumimoji="1" lang="en-US" altLang="ja-JP" sz="1400" b="0" baseline="3000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altLang="ja-JP" sz="1400" b="0" kern="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</a:t>
                      </a:r>
                      <a:r>
                        <a:rPr lang="en-US" altLang="ja-JP" sz="1400" b="1" kern="100" smtClean="0">
                          <a:solidFill>
                            <a:schemeClr val="tx1"/>
                          </a:solidFill>
                          <a:latin typeface="+mn-lt"/>
                        </a:rPr>
                        <a:t>&gt;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250 (S@4,250</a:t>
                      </a:r>
                      <a:r>
                        <a:rPr kumimoji="1" lang="en-US" altLang="ja-JP" sz="1400" b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kumimoji="1" lang="en-US" altLang="ja-JP" sz="1400" b="0" baseline="3000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band 4: </a:t>
                      </a:r>
                      <a:r>
                        <a:rPr lang="en-US" altLang="ja-JP" sz="1400" b="1" kern="100" smtClean="0">
                          <a:solidFill>
                            <a:schemeClr val="tx1"/>
                          </a:solidFill>
                          <a:latin typeface="+mn-lt"/>
                        </a:rPr>
                        <a:t>&gt;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300 (@1,300</a:t>
                      </a:r>
                      <a:r>
                        <a:rPr kumimoji="1" lang="en-US" altLang="ja-JP" sz="1400" b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kumimoji="1" lang="en-US" altLang="ja-JP" sz="1400" b="0" baseline="3000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band 5: </a:t>
                      </a:r>
                      <a:r>
                        <a:rPr lang="en-US" altLang="ja-JP" sz="1400" b="1" kern="100" smtClean="0">
                          <a:solidFill>
                            <a:schemeClr val="tx1"/>
                          </a:solidFill>
                          <a:latin typeface="+mn-lt"/>
                        </a:rPr>
                        <a:t>&gt;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300 (@700</a:t>
                      </a:r>
                      <a:r>
                        <a:rPr kumimoji="1" lang="en-US" altLang="ja-JP" sz="1400" b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kumimoji="1" lang="en-US" altLang="ja-JP" sz="1400" b="0" baseline="3000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altLang="ja-JP" sz="1400" b="0" kern="10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ja-JP" sz="1400" b="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band 1: &gt;300 (345)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band 2: &gt;300 (322)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band 3: &gt;300 (412)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band 4: &gt;300 (304)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Observation Mesh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160km  (5 points in the CT direction)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+mn-lt"/>
                        </a:rPr>
                        <a:t>160km  (5 points in the CT direction)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  <a:ea typeface="+mn-ea"/>
                          <a:cs typeface="Arial"/>
                        </a:rPr>
                        <a:t>Scan duration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Arial"/>
                        </a:rPr>
                        <a:t>4 seconds / interferogram</a:t>
                      </a:r>
                      <a:endParaRPr lang="ja-JP" sz="1400" b="1" kern="1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  <a:ea typeface="+mn-ea"/>
                          <a:cs typeface="Arial"/>
                        </a:rPr>
                        <a:t>4, 2, 1.1 seconds / interferogram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  <a:ea typeface="+mn-ea"/>
                          <a:cs typeface="Arial"/>
                        </a:rPr>
                        <a:t>Sampling resolution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smtClean="0"/>
                        <a:t>0.2cm</a:t>
                      </a:r>
                      <a:r>
                        <a:rPr kumimoji="1" lang="en-US" altLang="ja-JP" sz="1400" baseline="30000" smtClean="0"/>
                        <a:t>-1</a:t>
                      </a:r>
                      <a:endParaRPr kumimoji="1" lang="ja-JP" altLang="en-US" sz="1400" baseline="30000" smtClean="0"/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smtClean="0"/>
                        <a:t>0.2cm</a:t>
                      </a:r>
                      <a:r>
                        <a:rPr kumimoji="1" lang="en-US" altLang="ja-JP" sz="1400" baseline="30000" smtClean="0"/>
                        <a:t>-1</a:t>
                      </a:r>
                      <a:endParaRPr kumimoji="1" lang="ja-JP" altLang="en-US" sz="1400" baseline="30000" smtClean="0"/>
                    </a:p>
                  </a:txBody>
                  <a:tcPr marL="66261" marR="66261" marT="0" marB="0"/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  <a:ea typeface="+mn-ea"/>
                          <a:cs typeface="Arial"/>
                        </a:rPr>
                        <a:t>Effective Aperture size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smtClean="0">
                          <a:solidFill>
                            <a:srgbClr val="FF0000"/>
                          </a:solidFill>
                        </a:rPr>
                        <a:t>Φ73mm</a:t>
                      </a:r>
                      <a:endParaRPr kumimoji="1" lang="ja-JP" altLang="en-US" sz="1400" b="1" baseline="30000" smtClean="0">
                        <a:solidFill>
                          <a:srgbClr val="FF0000"/>
                        </a:solidFill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Φ64mm</a:t>
                      </a:r>
                      <a:endParaRPr kumimoji="1" lang="ja-JP" altLang="en-US" sz="1400" baseline="30000" dirty="0" smtClean="0"/>
                    </a:p>
                  </a:txBody>
                  <a:tcPr marL="66261" marR="66261" marT="0" marB="0"/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smtClean="0">
                          <a:latin typeface="+mn-lt"/>
                          <a:ea typeface="+mn-ea"/>
                          <a:cs typeface="Arial"/>
                        </a:rPr>
                        <a:t>Gain steps</a:t>
                      </a:r>
                      <a:endParaRPr lang="ja-JP" sz="1400" kern="100" dirty="0"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smtClean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smtClean="0"/>
                        <a:t>2</a:t>
                      </a:r>
                      <a:endParaRPr kumimoji="1" lang="ja-JP" altLang="en-US" sz="1400" baseline="0" smtClean="0"/>
                    </a:p>
                  </a:txBody>
                  <a:tcPr marL="66261" marR="66261" marT="0" marB="0"/>
                </a:tc>
              </a:tr>
              <a:tr h="297899"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Avoidance of the cloud</a:t>
                      </a:r>
                      <a:endParaRPr lang="ja-JP" sz="1400" b="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/>
                        </a:rPr>
                        <a:t>Intelligent pointing</a:t>
                      </a:r>
                      <a:endParaRPr lang="ja-JP" altLang="ja-JP" sz="1400" b="1" kern="1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kumimoji="1" lang="en-US" altLang="ja-JP" dirty="0" smtClean="0"/>
                        <a:t>-------</a:t>
                      </a:r>
                      <a:endParaRPr kumimoji="1" lang="ja-JP" altLang="en-US" dirty="0"/>
                    </a:p>
                  </a:txBody>
                  <a:tcPr marL="66261" marR="66261" marT="0" marB="0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418" y="168252"/>
            <a:ext cx="1286206" cy="115620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9295" y="18253"/>
            <a:ext cx="1376705" cy="13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9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381000" y="4959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>
                <a:solidFill>
                  <a:schemeClr val="bg1"/>
                </a:solidFill>
                <a:latin typeface="Candara" pitchFamily="34" charset="0"/>
              </a:rPr>
              <a:t>TANSO-CAI-2 Specifications</a:t>
            </a:r>
            <a:endParaRPr kumimoji="1" lang="ja-JP" altLang="en-US" sz="28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/>
          </p:nvPr>
        </p:nvGraphicFramePr>
        <p:xfrm>
          <a:off x="27296" y="136477"/>
          <a:ext cx="9880979" cy="658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16"/>
                <a:gridCol w="2127713"/>
                <a:gridCol w="2253218"/>
                <a:gridCol w="3466532"/>
              </a:tblGrid>
              <a:tr h="1488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Items</a:t>
                      </a:r>
                      <a:endParaRPr lang="ja-JP" sz="1600" kern="1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ＭＳ 明朝"/>
                        <a:cs typeface="Arial"/>
                      </a:endParaRPr>
                    </a:p>
                  </a:txBody>
                  <a:tcPr marL="66261" marR="6626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</a:t>
                      </a:r>
                      <a:r>
                        <a:rPr lang="en-US" altLang="ja-JP" sz="160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TANSO-2</a:t>
                      </a:r>
                      <a:r>
                        <a:rPr lang="en-US" altLang="ja-JP" sz="1600" kern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CAI</a:t>
                      </a:r>
                      <a:r>
                        <a:rPr lang="en-US" altLang="ja-JP" sz="160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-2</a:t>
                      </a:r>
                      <a:endParaRPr lang="ja-JP" sz="1600" kern="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TANSO-CAI</a:t>
                      </a:r>
                      <a:endParaRPr lang="ja-JP" altLang="ja-JP" sz="1600" kern="1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6261" marR="66261" marT="0" marB="0"/>
                </a:tc>
              </a:tr>
              <a:tr h="291208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latin typeface="Candara" panose="020E0502030303020204" pitchFamily="34" charset="0"/>
                        </a:rPr>
                        <a:t>Spectral Ranges </a:t>
                      </a:r>
                      <a:r>
                        <a:rPr lang="en-US" sz="1600" kern="100" dirty="0" smtClean="0">
                          <a:latin typeface="Candara" panose="020E0502030303020204" pitchFamily="34" charset="0"/>
                        </a:rPr>
                        <a:t>(nm</a:t>
                      </a:r>
                      <a:r>
                        <a:rPr lang="en-US" sz="1600" kern="100" dirty="0">
                          <a:latin typeface="Candara" panose="020E0502030303020204" pitchFamily="34" charset="0"/>
                        </a:rPr>
                        <a:t>)</a:t>
                      </a:r>
                      <a:endParaRPr lang="ja-JP" sz="1600" kern="100" dirty="0"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latin typeface="Candara" panose="020E0502030303020204" pitchFamily="34" charset="0"/>
                        </a:rPr>
                        <a:t>Forward</a:t>
                      </a:r>
                      <a:r>
                        <a:rPr lang="ja-JP" altLang="en-US" sz="1600" kern="10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altLang="ja-JP" sz="1600" kern="100" dirty="0" smtClean="0">
                          <a:latin typeface="Candara" panose="020E0502030303020204" pitchFamily="34" charset="0"/>
                        </a:rPr>
                        <a:t>Viewing</a:t>
                      </a:r>
                    </a:p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latin typeface="Candara" panose="020E0502030303020204" pitchFamily="34" charset="0"/>
                        </a:rPr>
                        <a:t>(+20 </a:t>
                      </a:r>
                      <a:r>
                        <a:rPr lang="en-US" altLang="ja-JP" sz="1600" kern="100" dirty="0" err="1" smtClean="0">
                          <a:latin typeface="Candara" panose="020E0502030303020204" pitchFamily="34" charset="0"/>
                        </a:rPr>
                        <a:t>deg</a:t>
                      </a:r>
                      <a:r>
                        <a:rPr lang="en-US" altLang="ja-JP" sz="1600" kern="100" dirty="0" smtClean="0">
                          <a:latin typeface="Candara" panose="020E0502030303020204" pitchFamily="34" charset="0"/>
                        </a:rPr>
                        <a:t>)</a:t>
                      </a: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b 1 :	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333-353</a:t>
                      </a: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b 2 :	433-453</a:t>
                      </a:r>
                      <a:r>
                        <a:rPr lang="ja-JP" sz="1600" kern="100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endParaRPr lang="ja-JP" sz="1600" kern="100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</a:rPr>
                        <a:t>b 3 :	</a:t>
                      </a: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</a:rPr>
                        <a:t>664-684</a:t>
                      </a: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</a:rPr>
                        <a:t>b 4 :	859-879</a:t>
                      </a: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</a:rPr>
                        <a:t>b 5 :	</a:t>
                      </a:r>
                      <a:r>
                        <a:rPr lang="en-US" altLang="ja-JP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1585-1675</a:t>
                      </a: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Backward Viewing</a:t>
                      </a:r>
                    </a:p>
                    <a:p>
                      <a:pPr marL="85725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3638" algn="l"/>
                        </a:tabLs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(-20deg)</a:t>
                      </a: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 6 :	</a:t>
                      </a:r>
                      <a:r>
                        <a:rPr lang="en-US" altLang="ja-JP" sz="1600" kern="100" dirty="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370-390</a:t>
                      </a: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b 7 :	540-560</a:t>
                      </a:r>
                      <a:endParaRPr lang="en-US" altLang="ja-JP" sz="1600" b="1" kern="100" dirty="0" smtClean="0">
                        <a:solidFill>
                          <a:srgbClr val="FF0000"/>
                        </a:solidFill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</a:rPr>
                        <a:t>b 8 :	664-684</a:t>
                      </a: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</a:rPr>
                        <a:t>b 9 :	859-879</a:t>
                      </a:r>
                    </a:p>
                    <a:p>
                      <a:pPr marL="85725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725" algn="l"/>
                        </a:tabLst>
                      </a:pPr>
                      <a:r>
                        <a:rPr lang="en-US" altLang="ja-JP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</a:rPr>
                        <a:t>b 10:	</a:t>
                      </a:r>
                      <a:r>
                        <a:rPr lang="en-US" altLang="ja-JP" sz="1600" b="1" kern="100" dirty="0" smtClean="0">
                          <a:solidFill>
                            <a:srgbClr val="0000FF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1585-1675</a:t>
                      </a: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kern="100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Nadir Viewing</a:t>
                      </a:r>
                    </a:p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8255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band 1 :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370-390</a:t>
                      </a:r>
                    </a:p>
                    <a:p>
                      <a:pPr marL="8255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sz="1600" b="0" kern="1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8255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band 2 :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664-684</a:t>
                      </a:r>
                      <a:endParaRPr lang="ja-JP" sz="1600" b="0" kern="1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8255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band 3 :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860-880</a:t>
                      </a:r>
                      <a:endParaRPr lang="ja-JP" sz="1600" b="0" kern="1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8255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band 4 :</a:t>
                      </a:r>
                      <a:r>
                        <a:rPr lang="en-US" altLang="ja-JP" sz="1600" b="0" kern="100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kern="100" dirty="0" smtClean="0">
                          <a:latin typeface="Candara" panose="020E0502030303020204" pitchFamily="34" charset="0"/>
                        </a:rPr>
                        <a:t>1555-1645</a:t>
                      </a:r>
                      <a:endParaRPr lang="ja-JP" sz="1600" kern="100" dirty="0"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</a:txBody>
                  <a:tcPr marL="66261" marR="66261" marT="0" marB="0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latin typeface="Candara" panose="020E0502030303020204" pitchFamily="34" charset="0"/>
                        </a:rPr>
                        <a:t>Spatial Resolution</a:t>
                      </a:r>
                    </a:p>
                    <a:p>
                      <a:pPr algn="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Candara" panose="020E0502030303020204" pitchFamily="34" charset="0"/>
                        </a:rPr>
                        <a:t>nadir</a:t>
                      </a:r>
                      <a:endParaRPr lang="en-US" sz="1600" kern="100" dirty="0" smtClean="0">
                        <a:latin typeface="Candara" panose="020E0502030303020204" pitchFamily="34" charset="0"/>
                      </a:endParaRPr>
                    </a:p>
                  </a:txBody>
                  <a:tcPr marL="66261" marR="66261" marT="0" marB="0"/>
                </a:tc>
                <a:tc gridSpan="2">
                  <a:txBody>
                    <a:bodyPr/>
                    <a:lstStyle/>
                    <a:p>
                      <a:pPr marL="0" indent="9525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16175" algn="l"/>
                        </a:tabLs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except</a:t>
                      </a:r>
                      <a:r>
                        <a:rPr lang="ja-JP" altLang="en-US" sz="1600" b="0" kern="1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altLang="ja-JP" sz="1600" b="0" kern="1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band 5,</a:t>
                      </a:r>
                      <a:r>
                        <a:rPr lang="ja-JP" altLang="en-US" sz="1600" b="0" kern="1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altLang="ja-JP" sz="1600" b="0" kern="1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10	band 5</a:t>
                      </a:r>
                      <a:r>
                        <a:rPr lang="en-US" altLang="ja-JP" sz="1600" b="0" kern="100" baseline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,</a:t>
                      </a:r>
                      <a:r>
                        <a:rPr lang="ja-JP" altLang="en-US" sz="1600" b="0" kern="100" baseline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altLang="ja-JP" sz="1600" b="0" kern="100" baseline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10</a:t>
                      </a:r>
                      <a:endParaRPr lang="en-US" sz="1600" b="0" kern="10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indent="177800" algn="l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060575" algn="l"/>
                        </a:tabLs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460m</a:t>
                      </a:r>
                      <a:r>
                        <a:rPr lang="ja-JP" altLang="en-US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(700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rad</a:t>
                      </a:r>
                      <a:r>
                        <a:rPr lang="en-US" altLang="ja-JP" sz="1600" b="0" kern="1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)	</a:t>
                      </a:r>
                      <a:r>
                        <a:rPr lang="en-US" altLang="ja-JP" sz="1600" b="0" kern="100" baseline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920m(1,400</a:t>
                      </a:r>
                      <a:r>
                        <a:rPr lang="en-US" altLang="ja-JP" sz="1600" b="0" kern="10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ja-JP" sz="1600" b="0" kern="10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rad</a:t>
                      </a:r>
                      <a:r>
                        <a:rPr lang="en-US" altLang="ja-JP" sz="1600" b="0" kern="100" baseline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)</a:t>
                      </a:r>
                      <a:endParaRPr lang="en-US" sz="1600" b="0" kern="10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2913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9613" algn="l"/>
                        </a:tabLst>
                      </a:pPr>
                      <a:r>
                        <a:rPr lang="de-DE" sz="1600" kern="100" dirty="0">
                          <a:latin typeface="Candara" panose="020E0502030303020204" pitchFamily="34" charset="0"/>
                        </a:rPr>
                        <a:t>Band </a:t>
                      </a:r>
                      <a:r>
                        <a:rPr lang="de-DE" sz="1600" kern="100" dirty="0" smtClean="0">
                          <a:latin typeface="Candara" panose="020E0502030303020204" pitchFamily="34" charset="0"/>
                        </a:rPr>
                        <a:t>1-3	</a:t>
                      </a:r>
                      <a:r>
                        <a:rPr lang="de-DE" altLang="ja-JP" sz="1600" kern="100" smtClean="0">
                          <a:latin typeface="Candara" panose="020E0502030303020204" pitchFamily="34" charset="0"/>
                        </a:rPr>
                        <a:t>Band 4</a:t>
                      </a:r>
                      <a:endParaRPr lang="de-DE" sz="1600" kern="100" dirty="0" smtClean="0">
                        <a:latin typeface="Candara" panose="020E0502030303020204" pitchFamily="34" charset="0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433513" algn="l"/>
                        </a:tabLst>
                      </a:pPr>
                      <a:r>
                        <a:rPr lang="de-DE" sz="1600" kern="100" dirty="0" smtClean="0">
                          <a:latin typeface="Candara" panose="020E0502030303020204" pitchFamily="34" charset="0"/>
                        </a:rPr>
                        <a:t>500m(750</a:t>
                      </a:r>
                      <a:r>
                        <a:rPr lang="en-US" altLang="ja-JP" sz="1600" kern="10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ja-JP" sz="1600" kern="100" err="1" smtClean="0">
                          <a:latin typeface="Candara" panose="020E0502030303020204" pitchFamily="34" charset="0"/>
                        </a:rPr>
                        <a:t>rad</a:t>
                      </a:r>
                      <a:r>
                        <a:rPr lang="en-US" altLang="ja-JP" sz="1600" kern="100" baseline="0" smtClean="0">
                          <a:latin typeface="Candara" panose="020E0502030303020204" pitchFamily="34" charset="0"/>
                        </a:rPr>
                        <a:t>)</a:t>
                      </a:r>
                      <a:r>
                        <a:rPr lang="de-DE" sz="1600" kern="100" dirty="0" smtClean="0">
                          <a:latin typeface="Candara" panose="020E0502030303020204" pitchFamily="34" charset="0"/>
                        </a:rPr>
                        <a:t>	1,500m(2,250</a:t>
                      </a:r>
                      <a:r>
                        <a:rPr lang="en-US" altLang="ja-JP" sz="1600" kern="10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ja-JP" sz="1600" kern="100" err="1" smtClean="0">
                          <a:latin typeface="Candara" panose="020E0502030303020204" pitchFamily="34" charset="0"/>
                        </a:rPr>
                        <a:t>rad</a:t>
                      </a:r>
                      <a:r>
                        <a:rPr lang="en-US" altLang="ja-JP" sz="1600" kern="100" smtClean="0">
                          <a:latin typeface="Candara" panose="020E0502030303020204" pitchFamily="34" charset="0"/>
                        </a:rPr>
                        <a:t>)</a:t>
                      </a:r>
                      <a:endParaRPr lang="en-US" altLang="ja-JP" sz="1600" kern="100" dirty="0" smtClean="0">
                        <a:latin typeface="Candara" panose="020E0502030303020204" pitchFamily="34" charset="0"/>
                      </a:endParaRPr>
                    </a:p>
                  </a:txBody>
                  <a:tcPr marL="66261" marR="66261" marT="0" marB="0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4175835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smtClean="0">
                          <a:latin typeface="Candara" panose="020E0502030303020204" pitchFamily="34" charset="0"/>
                        </a:rPr>
                        <a:t>swath/FOV</a:t>
                      </a:r>
                      <a:endParaRPr lang="ja-JP" altLang="ja-JP" sz="1600" kern="100" smtClean="0"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</a:txBody>
                  <a:tcPr marL="66261" marR="66261" marT="0" marB="0" anchor="ctr"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altLang="ja-JP" sz="1600" kern="100" smtClean="0">
                          <a:latin typeface="Candara" panose="020E0502030303020204" pitchFamily="34" charset="0"/>
                        </a:rPr>
                        <a:t>every</a:t>
                      </a:r>
                      <a:r>
                        <a:rPr lang="de-DE" altLang="ja-JP" sz="1600" kern="100" baseline="0" smtClean="0">
                          <a:latin typeface="Candara" panose="020E0502030303020204" pitchFamily="34" charset="0"/>
                        </a:rPr>
                        <a:t> points on the earth to be observed at least twice a recurrent cycle</a:t>
                      </a:r>
                      <a:endParaRPr lang="de-DE" altLang="ja-JP" sz="1600" kern="100" smtClean="0">
                        <a:latin typeface="Candara" panose="020E0502030303020204" pitchFamily="34" charset="0"/>
                      </a:endParaRPr>
                    </a:p>
                  </a:txBody>
                  <a:tcPr marL="66261" marR="66261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79613" marR="0" indent="-1527175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1600" kern="100" smtClean="0">
                          <a:latin typeface="Candara" panose="020E0502030303020204" pitchFamily="34" charset="0"/>
                        </a:rPr>
                        <a:t>Band 1-3	Band 4</a:t>
                      </a:r>
                    </a:p>
                    <a:p>
                      <a:pPr marL="1700213" marR="0" indent="-1700213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smtClean="0">
                          <a:latin typeface="Candara" panose="020E0502030303020204" pitchFamily="34" charset="0"/>
                        </a:rPr>
                        <a:t>1,002 km / 72 deg	</a:t>
                      </a:r>
                      <a:r>
                        <a:rPr lang="de-DE" altLang="ja-JP" sz="1600" kern="100" smtClean="0">
                          <a:latin typeface="Candara" panose="020E0502030303020204" pitchFamily="34" charset="0"/>
                        </a:rPr>
                        <a:t>786km / 60 deg</a:t>
                      </a:r>
                    </a:p>
                  </a:txBody>
                  <a:tcPr marL="66261" marR="66261" marT="0" marB="0" anchor="ctr"/>
                </a:tc>
              </a:tr>
              <a:tr h="291208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kern="10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SNR</a:t>
                      </a:r>
                    </a:p>
                    <a:p>
                      <a:pPr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kern="10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(@spectral-radiance/albedo)</a:t>
                      </a:r>
                      <a:endParaRPr lang="en-US" altLang="ja-JP" sz="1600" kern="100" dirty="0" smtClean="0"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  <a:p>
                      <a:pPr algn="just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(</a:t>
                      </a:r>
                      <a:r>
                        <a:rPr lang="en-US" altLang="ja-JP" sz="1600" kern="10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W/m</a:t>
                      </a:r>
                      <a:r>
                        <a:rPr lang="en-US" altLang="ja-JP" sz="1600" kern="100" baseline="3000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2</a:t>
                      </a:r>
                      <a:r>
                        <a:rPr lang="en-US" altLang="ja-JP" sz="1600" kern="10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/</a:t>
                      </a:r>
                      <a:r>
                        <a:rPr lang="en-US" altLang="ja-JP" sz="1600" kern="100" err="1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sr</a:t>
                      </a:r>
                      <a:r>
                        <a:rPr lang="en-US" altLang="ja-JP" sz="1600" kern="10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/</a:t>
                      </a:r>
                      <a:r>
                        <a:rPr lang="en-US" altLang="ja-JP" sz="1600" kern="100" smtClean="0">
                          <a:latin typeface="Symbol" panose="05050102010706020507" pitchFamily="18" charset="2"/>
                          <a:ea typeface="+mn-ea"/>
                          <a:cs typeface="Arial"/>
                        </a:rPr>
                        <a:t>m</a:t>
                      </a:r>
                      <a:r>
                        <a:rPr lang="en-US" altLang="ja-JP" sz="1600" kern="100" smtClean="0"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m)</a:t>
                      </a:r>
                      <a:endParaRPr lang="en-US" altLang="ja-JP" sz="1600" kern="100" dirty="0" smtClean="0"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</a:txBody>
                  <a:tcPr marL="66261" marR="66261" marT="0" marB="0"/>
                </a:tc>
                <a:tc gridSpan="2">
                  <a:txBody>
                    <a:bodyPr/>
                    <a:lstStyle/>
                    <a:p>
                      <a:pPr marL="1979613" indent="-1979613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1 : &gt;200 (45/0.158)	b 6 : &gt;200 (48/0.152)</a:t>
                      </a:r>
                    </a:p>
                    <a:p>
                      <a:pPr marL="1979613" indent="-1979613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2 : &gt;200 (79/0.144)	b 7 : &gt;200 (65/0.125)</a:t>
                      </a:r>
                    </a:p>
                    <a:p>
                      <a:pPr marL="1979613" indent="-1979613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3 : &gt;200 (46/0.106)	b 8</a:t>
                      </a:r>
                      <a:r>
                        <a:rPr lang="en-US" altLang="ja-JP" sz="1600" b="0" kern="1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 : &gt;200 (46/0.106)</a:t>
                      </a:r>
                      <a:endParaRPr lang="en-US" altLang="ja-JP" sz="1600" b="0" kern="10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  <a:p>
                      <a:pPr marL="1979613" indent="-1979613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4 : &gt;200 (30/0.112)	b 9 : &gt;200 (30/0.112)</a:t>
                      </a:r>
                    </a:p>
                    <a:p>
                      <a:pPr marL="1979613" indent="-1979613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5 : &gt;200 (7/0.101)	b 10 : &gt;200 (7/0.101)</a:t>
                      </a: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75" indent="-1793875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1 : &gt;200 (47/0.149)</a:t>
                      </a:r>
                    </a:p>
                    <a:p>
                      <a:pPr marL="1971675" indent="-1971675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600" b="0" kern="10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  <a:p>
                      <a:pPr marL="1971675" indent="-1971675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2 : &gt;200 (45/0.104)</a:t>
                      </a:r>
                    </a:p>
                    <a:p>
                      <a:pPr marL="1971675" indent="-1971675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3 : &gt;200 (29/0.108)</a:t>
                      </a:r>
                    </a:p>
                    <a:p>
                      <a:pPr marL="1971675" indent="-1971675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kern="1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/>
                        </a:rPr>
                        <a:t>b 4 : &gt;200 (7/0.101)</a:t>
                      </a:r>
                      <a:endParaRPr lang="ja-JP" sz="1600" kern="100" dirty="0">
                        <a:latin typeface="Candara" panose="020E0502030303020204" pitchFamily="34" charset="0"/>
                        <a:ea typeface="+mn-ea"/>
                        <a:cs typeface="Arial"/>
                      </a:endParaRPr>
                    </a:p>
                  </a:txBody>
                  <a:tcPr marL="66261" marR="66261" marT="0" marB="0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4861" y="258064"/>
            <a:ext cx="1283843" cy="15221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1" y="439873"/>
            <a:ext cx="1577367" cy="11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latin typeface="Calibri" panose="020F0502020204030204" pitchFamily="34" charset="0"/>
              </a:rPr>
              <a:t>GOSAT-2 lunar calibration plan</a:t>
            </a:r>
            <a:endParaRPr lang="ja-JP" alt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0A6ED-EC7A-4EFF-818D-5ED0419555B9}" type="slidenum">
              <a:rPr lang="en-US" altLang="ja-JP" smtClean="0"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pic>
        <p:nvPicPr>
          <p:cNvPr id="6" name="Picture 2" descr="D:\Documents\外部発表\素材\GOSAT2_v40_image4a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1255822"/>
            <a:ext cx="7488621" cy="56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4"/>
          <p:cNvSpPr>
            <a:spLocks noChangeShapeType="1"/>
          </p:cNvSpPr>
          <p:nvPr/>
        </p:nvSpPr>
        <p:spPr bwMode="auto">
          <a:xfrm flipH="1" flipV="1">
            <a:off x="4375544" y="3337997"/>
            <a:ext cx="428377" cy="49486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kumimoji="1" lang="ja-JP" alt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4803921" y="1778086"/>
            <a:ext cx="952500" cy="954643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756421" y="1593418"/>
            <a:ext cx="1561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TANSO-FTS-2</a:t>
            </a:r>
            <a:endParaRPr kumimoji="1" lang="ja-JP" altLang="en-US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0171" y="3697009"/>
            <a:ext cx="1557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TANSO-CAI-2</a:t>
            </a:r>
            <a:endParaRPr kumimoji="1" lang="ja-JP" altLang="en-US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83784" y="1362587"/>
            <a:ext cx="302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On orbit in early 2018</a:t>
            </a:r>
            <a:endParaRPr kumimoji="1" lang="ja-JP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/>
          </p:nvPr>
        </p:nvGraphicFramePr>
        <p:xfrm>
          <a:off x="1025641" y="4964874"/>
          <a:ext cx="5658945" cy="16629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55414"/>
                <a:gridCol w="4603531"/>
              </a:tblGrid>
              <a:tr h="37427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Upgrade</a:t>
                      </a:r>
                      <a:r>
                        <a:rPr kumimoji="1" lang="en-US" altLang="ja-JP" baseline="0" dirty="0" smtClean="0"/>
                        <a:t> specifications from GOSAT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427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FTS-2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Adding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CO channel (2.3 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427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CAI-2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off-nadir sights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(+ 20deg and – 20deg)</a:t>
                      </a:r>
                    </a:p>
                    <a:p>
                      <a:r>
                        <a:rPr kumimoji="1" lang="en-US" altLang="ja-JP" dirty="0" smtClean="0"/>
                        <a:t>Adding</a:t>
                      </a:r>
                      <a:r>
                        <a:rPr kumimoji="1" lang="en-US" altLang="ja-JP" baseline="0" dirty="0" smtClean="0"/>
                        <a:t> 3 bands (0.</a:t>
                      </a:r>
                      <a:r>
                        <a:rPr kumimoji="1" lang="en-US" altLang="ja-JP" dirty="0" smtClean="0"/>
                        <a:t>34,</a:t>
                      </a:r>
                      <a:r>
                        <a:rPr kumimoji="1" lang="en-US" altLang="ja-JP" baseline="0" dirty="0" smtClean="0"/>
                        <a:t> 0.44, 0.55 </a:t>
                      </a:r>
                      <a:r>
                        <a:rPr kumimoji="1" lang="en-US" altLang="ja-JP" baseline="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baseline="0" dirty="0" smtClean="0"/>
                        <a:t>m)</a:t>
                      </a:r>
                    </a:p>
                    <a:p>
                      <a:r>
                        <a:rPr kumimoji="1" lang="en-US" altLang="ja-JP" baseline="0" dirty="0" smtClean="0"/>
                        <a:t>0.5 and 1.0 km spatial resolutions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68" y="2028042"/>
            <a:ext cx="514286" cy="12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線矢印コネクタ 15"/>
          <p:cNvCxnSpPr/>
          <p:nvPr/>
        </p:nvCxnSpPr>
        <p:spPr bwMode="auto">
          <a:xfrm flipV="1">
            <a:off x="8160854" y="2056594"/>
            <a:ext cx="904316" cy="4501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直線矢印コネクタ 16"/>
          <p:cNvCxnSpPr/>
          <p:nvPr/>
        </p:nvCxnSpPr>
        <p:spPr bwMode="auto">
          <a:xfrm>
            <a:off x="8160854" y="2659122"/>
            <a:ext cx="904316" cy="383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9" name="Arc 24"/>
          <p:cNvSpPr>
            <a:spLocks/>
          </p:cNvSpPr>
          <p:nvPr/>
        </p:nvSpPr>
        <p:spPr bwMode="auto">
          <a:xfrm rot="12024583" flipV="1">
            <a:off x="8249052" y="1973372"/>
            <a:ext cx="488282" cy="397321"/>
          </a:xfrm>
          <a:custGeom>
            <a:avLst/>
            <a:gdLst>
              <a:gd name="T0" fmla="*/ 0 w 21600"/>
              <a:gd name="T1" fmla="*/ 0 h 21513"/>
              <a:gd name="T2" fmla="*/ 0 w 21600"/>
              <a:gd name="T3" fmla="*/ 0 h 21513"/>
              <a:gd name="T4" fmla="*/ 0 w 21600"/>
              <a:gd name="T5" fmla="*/ 0 h 21513"/>
              <a:gd name="T6" fmla="*/ 0 60000 65536"/>
              <a:gd name="T7" fmla="*/ 0 60000 65536"/>
              <a:gd name="T8" fmla="*/ 0 60000 65536"/>
              <a:gd name="T9" fmla="*/ 0 w 21600"/>
              <a:gd name="T10" fmla="*/ 0 h 21513"/>
              <a:gd name="T11" fmla="*/ 21600 w 21600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3" fill="none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</a:path>
              <a:path w="21600" h="21513" stroke="0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  <a:lnTo>
                  <a:pt x="21600" y="140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9338879" y="1856537"/>
            <a:ext cx="256590" cy="2828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9338879" y="2940467"/>
            <a:ext cx="256590" cy="2828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17" y="4702924"/>
            <a:ext cx="514286" cy="12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直線矢印コネクタ 22"/>
          <p:cNvCxnSpPr/>
          <p:nvPr/>
        </p:nvCxnSpPr>
        <p:spPr bwMode="auto">
          <a:xfrm>
            <a:off x="8249978" y="5310525"/>
            <a:ext cx="9159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9323113" y="5169113"/>
            <a:ext cx="256590" cy="2828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94506" y="4400905"/>
            <a:ext cx="75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FTS-2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53609" y="167639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CAI-2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8" name="Arc 24"/>
          <p:cNvSpPr>
            <a:spLocks/>
          </p:cNvSpPr>
          <p:nvPr/>
        </p:nvSpPr>
        <p:spPr bwMode="auto">
          <a:xfrm rot="11624509" flipV="1">
            <a:off x="8321713" y="2648017"/>
            <a:ext cx="488282" cy="397321"/>
          </a:xfrm>
          <a:custGeom>
            <a:avLst/>
            <a:gdLst>
              <a:gd name="T0" fmla="*/ 0 w 21600"/>
              <a:gd name="T1" fmla="*/ 0 h 21513"/>
              <a:gd name="T2" fmla="*/ 0 w 21600"/>
              <a:gd name="T3" fmla="*/ 0 h 21513"/>
              <a:gd name="T4" fmla="*/ 0 w 21600"/>
              <a:gd name="T5" fmla="*/ 0 h 21513"/>
              <a:gd name="T6" fmla="*/ 0 60000 65536"/>
              <a:gd name="T7" fmla="*/ 0 60000 65536"/>
              <a:gd name="T8" fmla="*/ 0 60000 65536"/>
              <a:gd name="T9" fmla="*/ 0 w 21600"/>
              <a:gd name="T10" fmla="*/ 0 h 21513"/>
              <a:gd name="T11" fmla="*/ 21600 w 21600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3" fill="none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</a:path>
              <a:path w="21600" h="21513" stroke="0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  <a:lnTo>
                  <a:pt x="21600" y="140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 rot="16355854" flipV="1">
            <a:off x="8458361" y="1830822"/>
            <a:ext cx="488282" cy="397321"/>
          </a:xfrm>
          <a:custGeom>
            <a:avLst/>
            <a:gdLst>
              <a:gd name="T0" fmla="*/ 0 w 21600"/>
              <a:gd name="T1" fmla="*/ 0 h 21513"/>
              <a:gd name="T2" fmla="*/ 0 w 21600"/>
              <a:gd name="T3" fmla="*/ 0 h 21513"/>
              <a:gd name="T4" fmla="*/ 0 w 21600"/>
              <a:gd name="T5" fmla="*/ 0 h 21513"/>
              <a:gd name="T6" fmla="*/ 0 60000 65536"/>
              <a:gd name="T7" fmla="*/ 0 60000 65536"/>
              <a:gd name="T8" fmla="*/ 0 60000 65536"/>
              <a:gd name="T9" fmla="*/ 0 w 21600"/>
              <a:gd name="T10" fmla="*/ 0 h 21513"/>
              <a:gd name="T11" fmla="*/ 21600 w 21600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3" fill="none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</a:path>
              <a:path w="21600" h="21513" stroke="0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  <a:lnTo>
                  <a:pt x="21600" y="140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30" name="Arc 24"/>
          <p:cNvSpPr>
            <a:spLocks/>
          </p:cNvSpPr>
          <p:nvPr/>
        </p:nvSpPr>
        <p:spPr bwMode="auto">
          <a:xfrm rot="16355854" flipV="1">
            <a:off x="8547697" y="2487734"/>
            <a:ext cx="488282" cy="397321"/>
          </a:xfrm>
          <a:custGeom>
            <a:avLst/>
            <a:gdLst>
              <a:gd name="T0" fmla="*/ 0 w 21600"/>
              <a:gd name="T1" fmla="*/ 0 h 21513"/>
              <a:gd name="T2" fmla="*/ 0 w 21600"/>
              <a:gd name="T3" fmla="*/ 0 h 21513"/>
              <a:gd name="T4" fmla="*/ 0 w 21600"/>
              <a:gd name="T5" fmla="*/ 0 h 21513"/>
              <a:gd name="T6" fmla="*/ 0 60000 65536"/>
              <a:gd name="T7" fmla="*/ 0 60000 65536"/>
              <a:gd name="T8" fmla="*/ 0 60000 65536"/>
              <a:gd name="T9" fmla="*/ 0 w 21600"/>
              <a:gd name="T10" fmla="*/ 0 h 21513"/>
              <a:gd name="T11" fmla="*/ 21600 w 21600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3" fill="none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</a:path>
              <a:path w="21600" h="21513" stroke="0" extrusionOk="0">
                <a:moveTo>
                  <a:pt x="1330" y="21513"/>
                </a:moveTo>
                <a:cubicBezTo>
                  <a:pt x="450" y="19122"/>
                  <a:pt x="0" y="16595"/>
                  <a:pt x="0" y="14048"/>
                </a:cubicBezTo>
                <a:cubicBezTo>
                  <a:pt x="-1" y="8895"/>
                  <a:pt x="1841" y="3913"/>
                  <a:pt x="5192" y="-1"/>
                </a:cubicBezTo>
                <a:lnTo>
                  <a:pt x="21600" y="140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86335" y="3189528"/>
            <a:ext cx="2640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*AT scan for radiometry</a:t>
            </a:r>
          </a:p>
          <a:p>
            <a:r>
              <a:rPr kumimoji="1" lang="en-US" altLang="ja-JP" sz="2000" dirty="0">
                <a:latin typeface="Calibri" panose="020F0502020204030204" pitchFamily="34" charset="0"/>
              </a:rPr>
              <a:t>*CT scan for PRNU correction (upgrade)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479313" y="1181692"/>
            <a:ext cx="2453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alibri" panose="020F0502020204030204" pitchFamily="34" charset="0"/>
              </a:rPr>
              <a:t>GOSAT-2 lunar </a:t>
            </a:r>
            <a:r>
              <a:rPr kumimoji="1" lang="en-US" altLang="ja-JP" sz="2400" dirty="0" err="1">
                <a:latin typeface="Calibri" panose="020F0502020204030204" pitchFamily="34" charset="0"/>
              </a:rPr>
              <a:t>cal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409046" y="5873711"/>
            <a:ext cx="2255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 smtClean="0">
                <a:latin typeface="Calibri" panose="020F0502020204030204" pitchFamily="34" charset="0"/>
              </a:rPr>
              <a:t>*SWIR for radiometry</a:t>
            </a:r>
          </a:p>
          <a:p>
            <a:r>
              <a:rPr kumimoji="1" lang="en-US" altLang="ja-JP" dirty="0">
                <a:latin typeface="Calibri" panose="020F0502020204030204" pitchFamily="34" charset="0"/>
              </a:rPr>
              <a:t>*</a:t>
            </a:r>
            <a:r>
              <a:rPr kumimoji="1" lang="en-US" altLang="ja-JP" dirty="0" smtClean="0">
                <a:latin typeface="Calibri" panose="020F0502020204030204" pitchFamily="34" charset="0"/>
              </a:rPr>
              <a:t>TIR signal output (upgrade</a:t>
            </a:r>
            <a:r>
              <a:rPr kumimoji="1" lang="en-US" altLang="ja-JP" dirty="0">
                <a:latin typeface="Calibri" panose="020F0502020204030204" pitchFamily="34" charset="0"/>
              </a:rPr>
              <a:t>)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389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51823-7D2A-4B49-BA57-66C663B07D79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37" name="AutoShape 3"/>
          <p:cNvSpPr>
            <a:spLocks noChangeAspect="1" noChangeArrowheads="1"/>
          </p:cNvSpPr>
          <p:nvPr/>
        </p:nvSpPr>
        <p:spPr bwMode="auto">
          <a:xfrm>
            <a:off x="264361" y="1215844"/>
            <a:ext cx="7723585" cy="27289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38" name="AutoShape 3"/>
          <p:cNvSpPr>
            <a:spLocks noChangeAspect="1" noChangeArrowheads="1"/>
          </p:cNvSpPr>
          <p:nvPr/>
        </p:nvSpPr>
        <p:spPr bwMode="auto">
          <a:xfrm>
            <a:off x="264361" y="961844"/>
            <a:ext cx="7723585" cy="27289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3246479" y="2017532"/>
            <a:ext cx="1609725" cy="1482725"/>
          </a:xfrm>
          <a:prstGeom prst="ellipse">
            <a:avLst/>
          </a:prstGeom>
          <a:solidFill>
            <a:srgbClr val="00CCFF"/>
          </a:solidFill>
          <a:ln w="9525">
            <a:solidFill>
              <a:srgbClr val="99CCFF"/>
            </a:solidFill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025734" y="2017532"/>
            <a:ext cx="3121421" cy="1484312"/>
          </a:xfrm>
          <a:prstGeom prst="rect">
            <a:avLst/>
          </a:prstGeom>
          <a:solidFill>
            <a:srgbClr val="969696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1" name="Arc 6"/>
          <p:cNvSpPr>
            <a:spLocks/>
          </p:cNvSpPr>
          <p:nvPr/>
        </p:nvSpPr>
        <p:spPr bwMode="auto">
          <a:xfrm>
            <a:off x="3024315" y="1724347"/>
            <a:ext cx="1136783" cy="2078037"/>
          </a:xfrm>
          <a:custGeom>
            <a:avLst/>
            <a:gdLst>
              <a:gd name="G0" fmla="+- 248 0 0"/>
              <a:gd name="G1" fmla="+- 21600 0 0"/>
              <a:gd name="G2" fmla="+- 21600 0 0"/>
              <a:gd name="T0" fmla="*/ 248 w 21848"/>
              <a:gd name="T1" fmla="*/ 0 h 43200"/>
              <a:gd name="T2" fmla="*/ 0 w 21848"/>
              <a:gd name="T3" fmla="*/ 43199 h 43200"/>
              <a:gd name="T4" fmla="*/ 248 w 218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48" h="43200" fill="none" extrusionOk="0">
                <a:moveTo>
                  <a:pt x="247" y="0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200"/>
                  <a:pt x="82" y="43199"/>
                  <a:pt x="0" y="43198"/>
                </a:cubicBezTo>
              </a:path>
              <a:path w="21848" h="43200" stroke="0" extrusionOk="0">
                <a:moveTo>
                  <a:pt x="247" y="0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200"/>
                  <a:pt x="82" y="43199"/>
                  <a:pt x="0" y="43198"/>
                </a:cubicBezTo>
                <a:lnTo>
                  <a:pt x="248" y="21600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 type="triangle" w="lg" len="lg"/>
            <a:tailEnd type="triangle" w="lg" len="lg"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2718503" y="1591287"/>
            <a:ext cx="2626121" cy="2335213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3072781" y="1896881"/>
            <a:ext cx="1917567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4458">
            <a:off x="4862397" y="2488271"/>
            <a:ext cx="237331" cy="51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Line 16"/>
          <p:cNvSpPr>
            <a:spLocks noChangeShapeType="1"/>
          </p:cNvSpPr>
          <p:nvPr/>
        </p:nvSpPr>
        <p:spPr bwMode="auto">
          <a:xfrm flipH="1" flipV="1">
            <a:off x="4990348" y="3246078"/>
            <a:ext cx="563672" cy="4415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6" name="Oval 17"/>
          <p:cNvSpPr>
            <a:spLocks noChangeArrowheads="1"/>
          </p:cNvSpPr>
          <p:nvPr/>
        </p:nvSpPr>
        <p:spPr bwMode="auto">
          <a:xfrm rot="3203665">
            <a:off x="5949383" y="2583475"/>
            <a:ext cx="315912" cy="3508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7" name="AutoShape 18"/>
          <p:cNvSpPr>
            <a:spLocks noChangeArrowheads="1"/>
          </p:cNvSpPr>
          <p:nvPr/>
        </p:nvSpPr>
        <p:spPr bwMode="auto">
          <a:xfrm>
            <a:off x="765739" y="2495369"/>
            <a:ext cx="624285" cy="57626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8" name="AutoShape 19"/>
          <p:cNvSpPr>
            <a:spLocks noChangeArrowheads="1"/>
          </p:cNvSpPr>
          <p:nvPr/>
        </p:nvSpPr>
        <p:spPr bwMode="auto">
          <a:xfrm>
            <a:off x="1503378" y="2639831"/>
            <a:ext cx="858176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2671">
            <a:off x="3870927" y="1618901"/>
            <a:ext cx="237331" cy="51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Arc 10"/>
          <p:cNvSpPr>
            <a:spLocks/>
          </p:cNvSpPr>
          <p:nvPr/>
        </p:nvSpPr>
        <p:spPr bwMode="auto">
          <a:xfrm rot="2775921" flipH="1">
            <a:off x="3762673" y="1630479"/>
            <a:ext cx="810021" cy="1041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534"/>
              <a:gd name="T1" fmla="*/ 0 h 21600"/>
              <a:gd name="T2" fmla="*/ 15534 w 15534"/>
              <a:gd name="T3" fmla="*/ 6592 h 21600"/>
              <a:gd name="T4" fmla="*/ 0 w 15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34" h="21600" fill="none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</a:path>
              <a:path w="15534" h="21600" stroke="0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1" name="Arc 10"/>
          <p:cNvSpPr>
            <a:spLocks/>
          </p:cNvSpPr>
          <p:nvPr/>
        </p:nvSpPr>
        <p:spPr bwMode="auto">
          <a:xfrm rot="8820000" flipH="1">
            <a:off x="4403047" y="2469125"/>
            <a:ext cx="616265" cy="939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534"/>
              <a:gd name="T1" fmla="*/ 0 h 21600"/>
              <a:gd name="T2" fmla="*/ 15534 w 15534"/>
              <a:gd name="T3" fmla="*/ 6592 h 21600"/>
              <a:gd name="T4" fmla="*/ 0 w 15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34" h="21600" fill="none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</a:path>
              <a:path w="15534" h="21600" stroke="0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5540053" y="3548798"/>
            <a:ext cx="12676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ILS cal.</a:t>
            </a:r>
          </a:p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Night obs.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1151863" y="3588301"/>
            <a:ext cx="14129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>
                <a:latin typeface="Calibri" panose="020F0502020204030204" pitchFamily="34" charset="0"/>
              </a:rPr>
              <a:t>FTS-TIR obs.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1271947" y="1495244"/>
            <a:ext cx="15444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>
                <a:latin typeface="Calibri" panose="020F0502020204030204" pitchFamily="34" charset="0"/>
              </a:rPr>
              <a:t>FTS-SWIR obs.</a:t>
            </a:r>
            <a:endParaRPr lang="en-US" altLang="ja-JP" dirty="0" smtClean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ja-JP" dirty="0">
                <a:latin typeface="Calibri" panose="020F0502020204030204" pitchFamily="34" charset="0"/>
              </a:rPr>
              <a:t>CAI obs.</a:t>
            </a:r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 flipV="1">
            <a:off x="2347026" y="3271476"/>
            <a:ext cx="509722" cy="435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>
            <a:off x="2559599" y="1740141"/>
            <a:ext cx="576549" cy="413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5415936" y="2262473"/>
            <a:ext cx="1308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Lunar cal.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5092608" y="1546660"/>
            <a:ext cx="3201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Solar cal. (radiance, </a:t>
            </a:r>
            <a:r>
              <a:rPr lang="en-US" altLang="ja-JP" dirty="0" err="1" smtClean="0">
                <a:latin typeface="Calibri" panose="020F0502020204030204" pitchFamily="34" charset="0"/>
              </a:rPr>
              <a:t>Fraunhofer</a:t>
            </a:r>
            <a:r>
              <a:rPr lang="en-US" altLang="ja-JP" dirty="0" smtClean="0">
                <a:latin typeface="Calibri" panose="020F0502020204030204" pitchFamily="34" charset="0"/>
              </a:rPr>
              <a:t>)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 flipH="1">
            <a:off x="4662482" y="1601365"/>
            <a:ext cx="465089" cy="347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60" name="Picture 2" descr="D:\会議\105_審査会・確認会\140214_定常運用終了審査会\CIMG3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94" y="1018513"/>
            <a:ext cx="812678" cy="5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5151626" y="1131567"/>
            <a:ext cx="33416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Solar diffuser plate onboard FTS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62" name="AutoShape 3"/>
          <p:cNvSpPr>
            <a:spLocks noChangeAspect="1" noChangeArrowheads="1"/>
          </p:cNvSpPr>
          <p:nvPr/>
        </p:nvSpPr>
        <p:spPr bwMode="auto">
          <a:xfrm>
            <a:off x="264361" y="4390844"/>
            <a:ext cx="7723585" cy="27289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3" name="AutoShape 3"/>
          <p:cNvSpPr>
            <a:spLocks noChangeAspect="1" noChangeArrowheads="1"/>
          </p:cNvSpPr>
          <p:nvPr/>
        </p:nvSpPr>
        <p:spPr bwMode="auto">
          <a:xfrm>
            <a:off x="264361" y="4136844"/>
            <a:ext cx="7723585" cy="27289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3246479" y="5192532"/>
            <a:ext cx="1609725" cy="1482725"/>
          </a:xfrm>
          <a:prstGeom prst="ellipse">
            <a:avLst/>
          </a:prstGeom>
          <a:solidFill>
            <a:srgbClr val="00CCFF"/>
          </a:solidFill>
          <a:ln w="9525">
            <a:solidFill>
              <a:srgbClr val="99CCFF"/>
            </a:solidFill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4025734" y="5192532"/>
            <a:ext cx="3121421" cy="1484312"/>
          </a:xfrm>
          <a:prstGeom prst="rect">
            <a:avLst/>
          </a:prstGeom>
          <a:solidFill>
            <a:srgbClr val="969696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6" name="Arc 6"/>
          <p:cNvSpPr>
            <a:spLocks/>
          </p:cNvSpPr>
          <p:nvPr/>
        </p:nvSpPr>
        <p:spPr bwMode="auto">
          <a:xfrm>
            <a:off x="3024315" y="4899347"/>
            <a:ext cx="1136783" cy="2078037"/>
          </a:xfrm>
          <a:custGeom>
            <a:avLst/>
            <a:gdLst>
              <a:gd name="G0" fmla="+- 248 0 0"/>
              <a:gd name="G1" fmla="+- 21600 0 0"/>
              <a:gd name="G2" fmla="+- 21600 0 0"/>
              <a:gd name="T0" fmla="*/ 248 w 21848"/>
              <a:gd name="T1" fmla="*/ 0 h 43200"/>
              <a:gd name="T2" fmla="*/ 0 w 21848"/>
              <a:gd name="T3" fmla="*/ 43199 h 43200"/>
              <a:gd name="T4" fmla="*/ 248 w 218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48" h="43200" fill="none" extrusionOk="0">
                <a:moveTo>
                  <a:pt x="247" y="0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200"/>
                  <a:pt x="82" y="43199"/>
                  <a:pt x="0" y="43198"/>
                </a:cubicBezTo>
              </a:path>
              <a:path w="21848" h="43200" stroke="0" extrusionOk="0">
                <a:moveTo>
                  <a:pt x="247" y="0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200"/>
                  <a:pt x="82" y="43199"/>
                  <a:pt x="0" y="43198"/>
                </a:cubicBezTo>
                <a:lnTo>
                  <a:pt x="248" y="21600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 type="triangle" w="lg" len="lg"/>
            <a:tailEnd type="triangle" w="lg" len="lg"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2718503" y="4766287"/>
            <a:ext cx="2626121" cy="2335213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3072781" y="5071881"/>
            <a:ext cx="1917567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4458">
            <a:off x="4862397" y="5663271"/>
            <a:ext cx="237331" cy="51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Line 16"/>
          <p:cNvSpPr>
            <a:spLocks noChangeShapeType="1"/>
          </p:cNvSpPr>
          <p:nvPr/>
        </p:nvSpPr>
        <p:spPr bwMode="auto">
          <a:xfrm flipH="1" flipV="1">
            <a:off x="4990348" y="6421078"/>
            <a:ext cx="563672" cy="4415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1" name="Oval 17"/>
          <p:cNvSpPr>
            <a:spLocks noChangeArrowheads="1"/>
          </p:cNvSpPr>
          <p:nvPr/>
        </p:nvSpPr>
        <p:spPr bwMode="auto">
          <a:xfrm rot="3203665">
            <a:off x="5949383" y="5758475"/>
            <a:ext cx="315912" cy="3508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2" name="AutoShape 18"/>
          <p:cNvSpPr>
            <a:spLocks noChangeArrowheads="1"/>
          </p:cNvSpPr>
          <p:nvPr/>
        </p:nvSpPr>
        <p:spPr bwMode="auto">
          <a:xfrm>
            <a:off x="765739" y="5670369"/>
            <a:ext cx="624285" cy="57626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3" name="AutoShape 19"/>
          <p:cNvSpPr>
            <a:spLocks noChangeArrowheads="1"/>
          </p:cNvSpPr>
          <p:nvPr/>
        </p:nvSpPr>
        <p:spPr bwMode="auto">
          <a:xfrm>
            <a:off x="1503378" y="5814831"/>
            <a:ext cx="858176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7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2671">
            <a:off x="3870927" y="4793901"/>
            <a:ext cx="237331" cy="51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Arc 10"/>
          <p:cNvSpPr>
            <a:spLocks/>
          </p:cNvSpPr>
          <p:nvPr/>
        </p:nvSpPr>
        <p:spPr bwMode="auto">
          <a:xfrm rot="10800000" flipH="1">
            <a:off x="3978308" y="5936204"/>
            <a:ext cx="806925" cy="1041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534"/>
              <a:gd name="T1" fmla="*/ 0 h 21600"/>
              <a:gd name="T2" fmla="*/ 15534 w 15534"/>
              <a:gd name="T3" fmla="*/ 6592 h 21600"/>
              <a:gd name="T4" fmla="*/ 0 w 15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34" h="21600" fill="none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</a:path>
              <a:path w="15534" h="21600" stroke="0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6" name="Arc 10"/>
          <p:cNvSpPr>
            <a:spLocks/>
          </p:cNvSpPr>
          <p:nvPr/>
        </p:nvSpPr>
        <p:spPr bwMode="auto">
          <a:xfrm rot="8820000" flipH="1">
            <a:off x="4403047" y="5644125"/>
            <a:ext cx="616265" cy="939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534"/>
              <a:gd name="T1" fmla="*/ 0 h 21600"/>
              <a:gd name="T2" fmla="*/ 15534 w 15534"/>
              <a:gd name="T3" fmla="*/ 6592 h 21600"/>
              <a:gd name="T4" fmla="*/ 0 w 15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34" h="21600" fill="none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</a:path>
              <a:path w="15534" h="21600" stroke="0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5540053" y="6723798"/>
            <a:ext cx="12676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ILS cal.</a:t>
            </a:r>
          </a:p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Night obs.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915972" y="6763301"/>
            <a:ext cx="1648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FTS-2-TIR </a:t>
            </a:r>
            <a:r>
              <a:rPr lang="en-US" altLang="ja-JP" dirty="0">
                <a:latin typeface="Calibri" panose="020F0502020204030204" pitchFamily="34" charset="0"/>
              </a:rPr>
              <a:t>obs.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1075628" y="4670244"/>
            <a:ext cx="17407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FTS-2 -SWIR </a:t>
            </a:r>
            <a:r>
              <a:rPr lang="en-US" altLang="ja-JP" dirty="0">
                <a:latin typeface="Calibri" panose="020F0502020204030204" pitchFamily="34" charset="0"/>
              </a:rPr>
              <a:t>obs.</a:t>
            </a:r>
            <a:endParaRPr lang="en-US" altLang="ja-JP" dirty="0" smtClean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CAI-2 </a:t>
            </a:r>
            <a:r>
              <a:rPr lang="en-US" altLang="ja-JP" dirty="0">
                <a:latin typeface="Calibri" panose="020F0502020204030204" pitchFamily="34" charset="0"/>
              </a:rPr>
              <a:t>obs.</a:t>
            </a:r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 flipV="1">
            <a:off x="2347026" y="6446476"/>
            <a:ext cx="509722" cy="435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>
            <a:off x="2559599" y="4915141"/>
            <a:ext cx="576549" cy="413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2" name="Text Box 22"/>
          <p:cNvSpPr txBox="1">
            <a:spLocks noChangeArrowheads="1"/>
          </p:cNvSpPr>
          <p:nvPr/>
        </p:nvSpPr>
        <p:spPr bwMode="auto">
          <a:xfrm>
            <a:off x="5415936" y="5437473"/>
            <a:ext cx="1308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Lunar cal.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4506764" y="7261662"/>
            <a:ext cx="3201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Solar cal. (radiance, </a:t>
            </a:r>
            <a:r>
              <a:rPr lang="en-US" altLang="ja-JP" dirty="0" err="1" smtClean="0">
                <a:latin typeface="Calibri" panose="020F0502020204030204" pitchFamily="34" charset="0"/>
              </a:rPr>
              <a:t>Fraunhofer</a:t>
            </a:r>
            <a:r>
              <a:rPr lang="en-US" altLang="ja-JP" dirty="0" smtClean="0">
                <a:latin typeface="Calibri" panose="020F0502020204030204" pitchFamily="34" charset="0"/>
              </a:rPr>
              <a:t>)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 flipH="1" flipV="1">
            <a:off x="4408481" y="6901602"/>
            <a:ext cx="124093" cy="3903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98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latin typeface="Calibri" panose="020F0502020204030204" pitchFamily="34" charset="0"/>
              </a:rPr>
              <a:t>Summary</a:t>
            </a:r>
            <a:endParaRPr lang="ja-JP" alt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68014" y="1332178"/>
            <a:ext cx="9333186" cy="5352401"/>
          </a:xfrm>
        </p:spPr>
        <p:txBody>
          <a:bodyPr/>
          <a:lstStyle/>
          <a:p>
            <a:r>
              <a:rPr lang="en-US" altLang="ja-JP" sz="2400" dirty="0">
                <a:latin typeface="Calibri" panose="020F0502020204030204" pitchFamily="34" charset="0"/>
              </a:rPr>
              <a:t>GOSAT has operated lunar calibration around April and July every year since 2009 for radiometric calibration. 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GOSAT targets the moon with observation phase angle around 7 deg. </a:t>
            </a:r>
          </a:p>
          <a:p>
            <a:endParaRPr lang="en-US" altLang="ja-JP" sz="2400" dirty="0">
              <a:latin typeface="Calibri" panose="020F0502020204030204" pitchFamily="34" charset="0"/>
            </a:endParaRPr>
          </a:p>
          <a:p>
            <a:r>
              <a:rPr lang="en-US" altLang="ja-JP" sz="2400" dirty="0">
                <a:latin typeface="Calibri" panose="020F0502020204030204" pitchFamily="34" charset="0"/>
              </a:rPr>
              <a:t>CAI observes the moon with a linear array sensor of 0.38-1.6 microns by pitch (along-track) scan operation. 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FTS observes the moon with a half size of the IFOV of 0.78-2.0 microns in high resolution.  (not shown here)</a:t>
            </a:r>
          </a:p>
          <a:p>
            <a:endParaRPr lang="en-US" altLang="ja-JP" sz="2400" dirty="0">
              <a:latin typeface="Calibri" panose="020F0502020204030204" pitchFamily="34" charset="0"/>
            </a:endParaRPr>
          </a:p>
          <a:p>
            <a:r>
              <a:rPr lang="en-US" altLang="ja-JP" sz="2400" dirty="0">
                <a:latin typeface="Calibri" panose="020F0502020204030204" pitchFamily="34" charset="0"/>
              </a:rPr>
              <a:t>GOSAT-2 will be upgraded in FTS-2 by adding 2.3micron channel, while CAI-2 by extending to 0.34 micron. 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CAI-2 will also examine the photo response non-uniformity (PRNU) by yaw (cross-track) scan operation. </a:t>
            </a:r>
            <a:endParaRPr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7F34-C8FD-42D4-B850-CC56E5E4CCCB}" type="slidenum">
              <a:rPr lang="en-US" altLang="ja-JP" smtClean="0"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6484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3" y="1208939"/>
            <a:ext cx="4546258" cy="341042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4" y="1520675"/>
            <a:ext cx="4154329" cy="324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16" y="5639294"/>
            <a:ext cx="1350687" cy="9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85" y="5639294"/>
            <a:ext cx="1350687" cy="9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16224" y="4770997"/>
            <a:ext cx="280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cs typeface="Arial" panose="020B0604020202020204" pitchFamily="34" charset="0"/>
              </a:rPr>
              <a:t>CAI L1B radiances</a:t>
            </a:r>
          </a:p>
          <a:p>
            <a:pPr algn="ctr"/>
            <a:r>
              <a:rPr lang="en-US" altLang="ja-JP" sz="1600" dirty="0">
                <a:cs typeface="Arial" panose="020B0604020202020204" pitchFamily="34" charset="0"/>
              </a:rPr>
              <a:t>(0.38, 0.67, 0.87, 1.60 um) </a:t>
            </a:r>
          </a:p>
          <a:p>
            <a:pPr algn="ctr"/>
            <a:r>
              <a:rPr lang="en-US" altLang="ja-JP" sz="1600" dirty="0">
                <a:cs typeface="Arial" panose="020B0604020202020204" pitchFamily="34" charset="0"/>
              </a:rPr>
              <a:t>and L2 cloud flag</a:t>
            </a:r>
            <a:endParaRPr lang="ja-JP" altLang="en-US" sz="1600" dirty="0"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39" y="5309323"/>
            <a:ext cx="3165505" cy="149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85860" y="1167999"/>
            <a:ext cx="370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cs typeface="Arial" panose="020B0604020202020204" pitchFamily="34" charset="0"/>
              </a:rPr>
              <a:t>FTS L1B spectra </a:t>
            </a:r>
          </a:p>
          <a:p>
            <a:pPr algn="ctr"/>
            <a:r>
              <a:rPr kumimoji="1" lang="en-US" altLang="ja-JP" sz="1600" dirty="0">
                <a:cs typeface="Arial" panose="020B0604020202020204" pitchFamily="34" charset="0"/>
              </a:rPr>
              <a:t>with high spectral resolution and SNR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95048" y="4770326"/>
            <a:ext cx="301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cs typeface="Arial" panose="020B0604020202020204" pitchFamily="34" charset="0"/>
              </a:rPr>
              <a:t>L4 CO</a:t>
            </a:r>
            <a:r>
              <a:rPr lang="en-US" altLang="ja-JP" sz="1600" baseline="-25000" dirty="0">
                <a:cs typeface="Arial" panose="020B0604020202020204" pitchFamily="34" charset="0"/>
              </a:rPr>
              <a:t>2</a:t>
            </a:r>
            <a:r>
              <a:rPr lang="en-US" altLang="ja-JP" sz="1600" dirty="0">
                <a:cs typeface="Arial" panose="020B0604020202020204" pitchFamily="34" charset="0"/>
              </a:rPr>
              <a:t> and CH</a:t>
            </a:r>
            <a:r>
              <a:rPr lang="en-US" altLang="ja-JP" sz="1600" baseline="-25000" dirty="0">
                <a:cs typeface="Arial" panose="020B0604020202020204" pitchFamily="34" charset="0"/>
              </a:rPr>
              <a:t>4</a:t>
            </a:r>
            <a:r>
              <a:rPr lang="en-US" altLang="ja-JP" sz="1600" dirty="0">
                <a:cs typeface="Arial" panose="020B0604020202020204" pitchFamily="34" charset="0"/>
              </a:rPr>
              <a:t> flux inversion with uncertainty estimate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06" y="5468611"/>
            <a:ext cx="1506915" cy="85209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17229" y="482003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cs typeface="Arial" panose="020B0604020202020204" pitchFamily="34" charset="0"/>
              </a:rPr>
              <a:t>L2 XCO</a:t>
            </a:r>
            <a:r>
              <a:rPr lang="en-US" altLang="ja-JP" sz="1600" baseline="-25000" dirty="0">
                <a:cs typeface="Arial" panose="020B0604020202020204" pitchFamily="34" charset="0"/>
              </a:rPr>
              <a:t>2</a:t>
            </a:r>
            <a:r>
              <a:rPr lang="en-US" altLang="ja-JP" sz="1600" dirty="0">
                <a:cs typeface="Arial" panose="020B0604020202020204" pitchFamily="34" charset="0"/>
              </a:rPr>
              <a:t> and XCH</a:t>
            </a:r>
            <a:r>
              <a:rPr lang="en-US" altLang="ja-JP" sz="1600" baseline="-25000" dirty="0">
                <a:cs typeface="Arial" panose="020B0604020202020204" pitchFamily="34" charset="0"/>
              </a:rPr>
              <a:t>4</a:t>
            </a:r>
            <a:r>
              <a:rPr lang="en-US" altLang="ja-JP" sz="1600" dirty="0">
                <a:cs typeface="Arial" panose="020B0604020202020204" pitchFamily="34" charset="0"/>
              </a:rPr>
              <a:t> distributions </a:t>
            </a:r>
          </a:p>
          <a:p>
            <a:pPr algn="ctr"/>
            <a:r>
              <a:rPr lang="en-US" altLang="ja-JP" sz="1600" dirty="0">
                <a:cs typeface="Arial" panose="020B0604020202020204" pitchFamily="34" charset="0"/>
              </a:rPr>
              <a:t>with high precisions ~0.5% and 0.7%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7" y="5490694"/>
            <a:ext cx="1493486" cy="8437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GOSAT on orbit since </a:t>
            </a:r>
            <a:r>
              <a:rPr lang="en-US" sz="3600" dirty="0" smtClean="0"/>
              <a:t>2009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71576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43088"/>
              </p:ext>
            </p:extLst>
          </p:nvPr>
        </p:nvGraphicFramePr>
        <p:xfrm>
          <a:off x="495300" y="1575204"/>
          <a:ext cx="8640524" cy="2764980"/>
        </p:xfrm>
        <a:graphic>
          <a:graphicData uri="http://schemas.openxmlformats.org/drawingml/2006/table">
            <a:tbl>
              <a:tblPr firstRow="1" firstCol="1" bandRow="1"/>
              <a:tblGrid>
                <a:gridCol w="1342928"/>
                <a:gridCol w="926621"/>
                <a:gridCol w="859475"/>
                <a:gridCol w="792328"/>
                <a:gridCol w="886333"/>
                <a:gridCol w="779855"/>
                <a:gridCol w="1487029"/>
                <a:gridCol w="1565955"/>
              </a:tblGrid>
              <a:tr h="2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2009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2010</a:t>
                      </a: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2011</a:t>
                      </a: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2012</a:t>
                      </a: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2013</a:t>
                      </a: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2014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2015</a:t>
                      </a: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-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13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Milestone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9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*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launch</a:t>
                      </a:r>
                      <a:endParaRPr lang="ja-JP" sz="9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9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  *         *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Solar paddle accident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Unstable</a:t>
                      </a:r>
                      <a:r>
                        <a:rPr lang="en-US" altLang="ja-JP" sz="9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lang="en-US" altLang="ja-JP" sz="9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Pointing </a:t>
                      </a:r>
                      <a:endParaRPr lang="ja-JP" sz="9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9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*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Switching Pointing mechanism 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Nominal Pointing Pattern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13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Pointing system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13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FTS interferogram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13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V161.160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r>
                        <a:rPr lang="en-US" sz="13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V201.201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右矢印 6"/>
          <p:cNvSpPr/>
          <p:nvPr/>
        </p:nvSpPr>
        <p:spPr>
          <a:xfrm>
            <a:off x="2036028" y="2216059"/>
            <a:ext cx="1272810" cy="447353"/>
          </a:xfrm>
          <a:prstGeom prst="rightArrow">
            <a:avLst>
              <a:gd name="adj1" fmla="val 6797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5p-CT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354635" y="2230704"/>
            <a:ext cx="3226793" cy="447353"/>
          </a:xfrm>
          <a:prstGeom prst="rightArrow">
            <a:avLst>
              <a:gd name="adj1" fmla="val 6797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3p-CT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7814200" y="2216059"/>
            <a:ext cx="1324160" cy="447353"/>
          </a:xfrm>
          <a:prstGeom prst="rightArrow">
            <a:avLst>
              <a:gd name="adj1" fmla="val 67970"/>
              <a:gd name="adj2" fmla="val 326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3p-CT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6636957" y="2240612"/>
            <a:ext cx="910699" cy="447353"/>
          </a:xfrm>
          <a:prstGeom prst="rightArrow">
            <a:avLst>
              <a:gd name="adj1" fmla="val 67970"/>
              <a:gd name="adj2" fmla="val 242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 &amp;3 p-CT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036029" y="2671643"/>
            <a:ext cx="5656006" cy="447353"/>
          </a:xfrm>
          <a:prstGeom prst="rightArrow">
            <a:avLst>
              <a:gd name="adj1" fmla="val 6797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primary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7777866" y="2655321"/>
            <a:ext cx="1360494" cy="447353"/>
          </a:xfrm>
          <a:prstGeom prst="rightArrow">
            <a:avLst>
              <a:gd name="adj1" fmla="val 67970"/>
              <a:gd name="adj2" fmla="val 226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Back up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036029" y="3074767"/>
            <a:ext cx="4600927" cy="447353"/>
          </a:xfrm>
          <a:prstGeom prst="rightArrow">
            <a:avLst>
              <a:gd name="adj1" fmla="val 6797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No bias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6693755" y="3094443"/>
            <a:ext cx="2444605" cy="447353"/>
          </a:xfrm>
          <a:prstGeom prst="rightArrow">
            <a:avLst>
              <a:gd name="adj1" fmla="val 67970"/>
              <a:gd name="adj2" fmla="val 226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800 fringes bias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8458113" y="3878463"/>
            <a:ext cx="677711" cy="418459"/>
          </a:xfrm>
          <a:prstGeom prst="rightArrow">
            <a:avLst>
              <a:gd name="adj1" fmla="val 67970"/>
              <a:gd name="adj2" fmla="val 2269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Latest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5592987" y="3540259"/>
            <a:ext cx="1810291" cy="338203"/>
          </a:xfrm>
          <a:prstGeom prst="rightArrow">
            <a:avLst>
              <a:gd name="adj1" fmla="val 67970"/>
              <a:gd name="adj2" fmla="val 2269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Latest version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左矢印 16"/>
          <p:cNvSpPr/>
          <p:nvPr/>
        </p:nvSpPr>
        <p:spPr>
          <a:xfrm>
            <a:off x="2036028" y="3515707"/>
            <a:ext cx="3556959" cy="362756"/>
          </a:xfrm>
          <a:prstGeom prst="leftArrow">
            <a:avLst>
              <a:gd name="adj1" fmla="val 69861"/>
              <a:gd name="adj2" fmla="val 346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69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Re-processing (no geometry correction)</a:t>
            </a:r>
            <a:endParaRPr lang="ja-JP" altLang="en-US" sz="969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左矢印 17"/>
          <p:cNvSpPr/>
          <p:nvPr/>
        </p:nvSpPr>
        <p:spPr>
          <a:xfrm>
            <a:off x="2052687" y="3948414"/>
            <a:ext cx="6405426" cy="362756"/>
          </a:xfrm>
          <a:prstGeom prst="leftArrow">
            <a:avLst>
              <a:gd name="adj1" fmla="val 69861"/>
              <a:gd name="adj2" fmla="val 3469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69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Re-processing (pointing error, biased interferogram corrected)</a:t>
            </a:r>
            <a:endParaRPr lang="ja-JP" altLang="en-US" sz="969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7814201" y="3611747"/>
            <a:ext cx="1335746" cy="287901"/>
          </a:xfrm>
          <a:prstGeom prst="rightArrow">
            <a:avLst>
              <a:gd name="adj1" fmla="val 67970"/>
              <a:gd name="adj2" fmla="val 2269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Latest version</a:t>
            </a:r>
            <a:endParaRPr lang="ja-JP" altLang="en-US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4892" y="4638235"/>
            <a:ext cx="9587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GOSAT is operated with fully observations over 7 years since 2009, currently in extended operation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GOSAT survived after overcoming two big events, satellite solar paddle accident (stop one of 2 paddles) and switching to redundancy pointing mechanism of FTS after unstable pointing of the primary one.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latest 2 versions (currently v161.160 and v201.201) can be delivered to users. 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GOSAT operation summary</a:t>
            </a:r>
          </a:p>
        </p:txBody>
      </p:sp>
    </p:spTree>
    <p:extLst>
      <p:ext uri="{BB962C8B-B14F-4D97-AF65-F5344CB8AC3E}">
        <p14:creationId xmlns:p14="http://schemas.microsoft.com/office/powerpoint/2010/main" val="13750013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304800"/>
            <a:ext cx="7849258" cy="685800"/>
          </a:xfrm>
        </p:spPr>
        <p:txBody>
          <a:bodyPr/>
          <a:lstStyle/>
          <a:p>
            <a:pPr algn="l"/>
            <a:r>
              <a:rPr lang="en-US" altLang="ja-JP" sz="3200" dirty="0" smtClean="0"/>
              <a:t>FTS and CAI observation on June 5 2015</a:t>
            </a:r>
            <a:endParaRPr kumimoji="1" lang="ja-JP" altLang="en-US" sz="32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00954" y="1214652"/>
            <a:ext cx="9704091" cy="5246758"/>
            <a:chOff x="100954" y="1214652"/>
            <a:chExt cx="9704091" cy="5246758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60" r="1609" b="9118"/>
            <a:stretch/>
          </p:blipFill>
          <p:spPr>
            <a:xfrm>
              <a:off x="436728" y="1692324"/>
              <a:ext cx="9212239" cy="4769086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7" b="6977"/>
            <a:stretch/>
          </p:blipFill>
          <p:spPr>
            <a:xfrm>
              <a:off x="100954" y="1214652"/>
              <a:ext cx="9704091" cy="5246758"/>
            </a:xfrm>
            <a:prstGeom prst="rect">
              <a:avLst/>
            </a:prstGeom>
          </p:spPr>
        </p:pic>
      </p:grpSp>
      <p:sp>
        <p:nvSpPr>
          <p:cNvPr id="4" name="正方形/長方形 3"/>
          <p:cNvSpPr/>
          <p:nvPr/>
        </p:nvSpPr>
        <p:spPr bwMode="auto">
          <a:xfrm rot="780000">
            <a:off x="3520540" y="3857408"/>
            <a:ext cx="341332" cy="1435395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45375" y="5312800"/>
            <a:ext cx="198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Amazon dithering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 rot="780000">
            <a:off x="2162850" y="2980589"/>
            <a:ext cx="332385" cy="317977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32597" y="2296560"/>
            <a:ext cx="198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West US targeted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LA, Oil field, RRV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 rot="780000">
            <a:off x="7749251" y="3311374"/>
            <a:ext cx="341332" cy="1077663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70382" y="4310857"/>
            <a:ext cx="1499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Island tracing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4863" y="1519342"/>
            <a:ext cx="3307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3-point grid observation over land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59945" y="1493576"/>
            <a:ext cx="5191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G</a:t>
            </a:r>
            <a:r>
              <a:rPr lang="en-US" sz="1600" dirty="0" smtClean="0">
                <a:solidFill>
                  <a:srgbClr val="00B050"/>
                </a:solidFill>
              </a:rPr>
              <a:t>lint observation over ocean (extended high latitudes)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1036" y="6386655"/>
            <a:ext cx="65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Challenging operation to get more effective observation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740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GOSAT calibrations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EA2C69C-25E8-41D8-97FA-5C05C00A8D6F}" type="slidenum">
              <a:rPr lang="en-US" altLang="ja-JP" smtClean="0">
                <a:latin typeface="Calibri" panose="020F0502020204030204" pitchFamily="34" charset="0"/>
              </a:rPr>
              <a:pPr/>
              <a:t>6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graphicFrame>
        <p:nvGraphicFramePr>
          <p:cNvPr id="27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558765"/>
              </p:ext>
            </p:extLst>
          </p:nvPr>
        </p:nvGraphicFramePr>
        <p:xfrm>
          <a:off x="11352" y="4153934"/>
          <a:ext cx="9908744" cy="2590800"/>
        </p:xfrm>
        <a:graphic>
          <a:graphicData uri="http://schemas.openxmlformats.org/drawingml/2006/table">
            <a:tbl>
              <a:tblPr/>
              <a:tblGrid>
                <a:gridCol w="1094433"/>
                <a:gridCol w="1094269"/>
                <a:gridCol w="1025155"/>
                <a:gridCol w="1209453"/>
                <a:gridCol w="2027275"/>
                <a:gridCol w="891197"/>
                <a:gridCol w="891197"/>
                <a:gridCol w="891197"/>
                <a:gridCol w="784568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FTS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CAI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B1P/S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0.76um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B2P/S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1.6um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B3P/S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2um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5.5-14.3um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0.38um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0.67um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0.87um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1.6um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Radiance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Vicarious calibration (1/year)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Solar calibration 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backside: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1/month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Lunar calibration (2/year)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Vicarious calibration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(1/year)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Inter-comparison (AIRS)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Vicarious calibration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1/year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）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Lunar calibration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(2/year)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Dark (Night observation: 1/month)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6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Spectral features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Fraunhofer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 line (spectral shift)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ILS calibration (B2P/S: </a:t>
                      </a: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1/month)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1" lang="en-US" altLang="ja-JP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Geometry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FTS onboard-camera image is validated by using AVNIR-2. 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itchFamily="18" charset="0"/>
                        </a:rPr>
                        <a:t>Validated by using GSHHS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3"/>
          <p:cNvSpPr>
            <a:spLocks noChangeAspect="1" noChangeArrowheads="1"/>
          </p:cNvSpPr>
          <p:nvPr/>
        </p:nvSpPr>
        <p:spPr bwMode="auto">
          <a:xfrm>
            <a:off x="137361" y="1342844"/>
            <a:ext cx="7723585" cy="27289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5928" y="2669199"/>
            <a:ext cx="802934" cy="71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0" name="テキスト ボックス 39"/>
          <p:cNvSpPr txBox="1"/>
          <p:nvPr/>
        </p:nvSpPr>
        <p:spPr>
          <a:xfrm>
            <a:off x="8884143" y="2318046"/>
            <a:ext cx="73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libri" panose="020F0502020204030204" pitchFamily="34" charset="0"/>
                <a:ea typeface="+mj-ea"/>
              </a:rPr>
              <a:t>CAI</a:t>
            </a:r>
          </a:p>
        </p:txBody>
      </p:sp>
      <p:pic>
        <p:nvPicPr>
          <p:cNvPr id="42" name="Picture 110" descr="C:\Users\KATAOK~1.FUM\AppData\Local\Temp\ffftp000018b0\file\circle_H8_1307230141326505_M0512_J085_S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94691" y="2667680"/>
            <a:ext cx="637596" cy="7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テキスト ボックス 42"/>
          <p:cNvSpPr txBox="1"/>
          <p:nvPr/>
        </p:nvSpPr>
        <p:spPr>
          <a:xfrm>
            <a:off x="7448715" y="2170408"/>
            <a:ext cx="146317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dirty="0" smtClean="0">
                <a:latin typeface="Calibri" panose="020F0502020204030204" pitchFamily="34" charset="0"/>
                <a:ea typeface="+mj-ea"/>
              </a:rPr>
              <a:t>FTS onboard-camera</a:t>
            </a:r>
          </a:p>
        </p:txBody>
      </p:sp>
      <p:sp>
        <p:nvSpPr>
          <p:cNvPr id="44" name="AutoShape 3"/>
          <p:cNvSpPr>
            <a:spLocks noChangeAspect="1" noChangeArrowheads="1"/>
          </p:cNvSpPr>
          <p:nvPr/>
        </p:nvSpPr>
        <p:spPr bwMode="auto">
          <a:xfrm>
            <a:off x="137361" y="1088844"/>
            <a:ext cx="7723585" cy="27289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3119479" y="2144532"/>
            <a:ext cx="1609725" cy="1482725"/>
          </a:xfrm>
          <a:prstGeom prst="ellipse">
            <a:avLst/>
          </a:prstGeom>
          <a:solidFill>
            <a:srgbClr val="00CCFF"/>
          </a:solidFill>
          <a:ln w="9525">
            <a:solidFill>
              <a:srgbClr val="99CCFF"/>
            </a:solidFill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898734" y="2144532"/>
            <a:ext cx="3121421" cy="1484312"/>
          </a:xfrm>
          <a:prstGeom prst="rect">
            <a:avLst/>
          </a:prstGeom>
          <a:solidFill>
            <a:srgbClr val="969696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7" name="Arc 6"/>
          <p:cNvSpPr>
            <a:spLocks/>
          </p:cNvSpPr>
          <p:nvPr/>
        </p:nvSpPr>
        <p:spPr bwMode="auto">
          <a:xfrm>
            <a:off x="2897315" y="1851347"/>
            <a:ext cx="1136783" cy="2078037"/>
          </a:xfrm>
          <a:custGeom>
            <a:avLst/>
            <a:gdLst>
              <a:gd name="G0" fmla="+- 248 0 0"/>
              <a:gd name="G1" fmla="+- 21600 0 0"/>
              <a:gd name="G2" fmla="+- 21600 0 0"/>
              <a:gd name="T0" fmla="*/ 248 w 21848"/>
              <a:gd name="T1" fmla="*/ 0 h 43200"/>
              <a:gd name="T2" fmla="*/ 0 w 21848"/>
              <a:gd name="T3" fmla="*/ 43199 h 43200"/>
              <a:gd name="T4" fmla="*/ 248 w 2184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48" h="43200" fill="none" extrusionOk="0">
                <a:moveTo>
                  <a:pt x="247" y="0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200"/>
                  <a:pt x="82" y="43199"/>
                  <a:pt x="0" y="43198"/>
                </a:cubicBezTo>
              </a:path>
              <a:path w="21848" h="43200" stroke="0" extrusionOk="0">
                <a:moveTo>
                  <a:pt x="247" y="0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200"/>
                  <a:pt x="82" y="43199"/>
                  <a:pt x="0" y="43198"/>
                </a:cubicBezTo>
                <a:lnTo>
                  <a:pt x="248" y="21600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 type="triangle" w="lg" len="lg"/>
            <a:tailEnd type="triangle" w="lg" len="lg"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2591503" y="1718287"/>
            <a:ext cx="2626121" cy="2335213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2945781" y="2023881"/>
            <a:ext cx="1917567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4458">
            <a:off x="4735397" y="2615271"/>
            <a:ext cx="237331" cy="51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Line 16"/>
          <p:cNvSpPr>
            <a:spLocks noChangeShapeType="1"/>
          </p:cNvSpPr>
          <p:nvPr/>
        </p:nvSpPr>
        <p:spPr bwMode="auto">
          <a:xfrm flipH="1" flipV="1">
            <a:off x="4863348" y="3373078"/>
            <a:ext cx="563672" cy="4415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 rot="3203665">
            <a:off x="5822383" y="2710475"/>
            <a:ext cx="315912" cy="3508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3" name="AutoShape 18"/>
          <p:cNvSpPr>
            <a:spLocks noChangeArrowheads="1"/>
          </p:cNvSpPr>
          <p:nvPr/>
        </p:nvSpPr>
        <p:spPr bwMode="auto">
          <a:xfrm>
            <a:off x="638739" y="2622369"/>
            <a:ext cx="624285" cy="57626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4" name="AutoShape 19"/>
          <p:cNvSpPr>
            <a:spLocks noChangeArrowheads="1"/>
          </p:cNvSpPr>
          <p:nvPr/>
        </p:nvSpPr>
        <p:spPr bwMode="auto">
          <a:xfrm>
            <a:off x="1376378" y="2766831"/>
            <a:ext cx="858176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5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2671">
            <a:off x="3743927" y="1745901"/>
            <a:ext cx="237331" cy="51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Arc 10"/>
          <p:cNvSpPr>
            <a:spLocks/>
          </p:cNvSpPr>
          <p:nvPr/>
        </p:nvSpPr>
        <p:spPr bwMode="auto">
          <a:xfrm rot="2775921" flipH="1">
            <a:off x="3635673" y="1757479"/>
            <a:ext cx="810021" cy="1041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534"/>
              <a:gd name="T1" fmla="*/ 0 h 21600"/>
              <a:gd name="T2" fmla="*/ 15534 w 15534"/>
              <a:gd name="T3" fmla="*/ 6592 h 21600"/>
              <a:gd name="T4" fmla="*/ 0 w 15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34" h="21600" fill="none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</a:path>
              <a:path w="15534" h="21600" stroke="0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7" name="Arc 10"/>
          <p:cNvSpPr>
            <a:spLocks/>
          </p:cNvSpPr>
          <p:nvPr/>
        </p:nvSpPr>
        <p:spPr bwMode="auto">
          <a:xfrm rot="8820000" flipH="1">
            <a:off x="4276047" y="2596125"/>
            <a:ext cx="616265" cy="939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534"/>
              <a:gd name="T1" fmla="*/ 0 h 21600"/>
              <a:gd name="T2" fmla="*/ 15534 w 15534"/>
              <a:gd name="T3" fmla="*/ 6592 h 21600"/>
              <a:gd name="T4" fmla="*/ 0 w 155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34" h="21600" fill="none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</a:path>
              <a:path w="15534" h="21600" stroke="0" extrusionOk="0">
                <a:moveTo>
                  <a:pt x="-1" y="0"/>
                </a:moveTo>
                <a:cubicBezTo>
                  <a:pt x="5857" y="0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5413053" y="3675798"/>
            <a:ext cx="12676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ILS cal.</a:t>
            </a:r>
          </a:p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Night obs.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1024863" y="3715301"/>
            <a:ext cx="14129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>
                <a:latin typeface="Calibri" panose="020F0502020204030204" pitchFamily="34" charset="0"/>
              </a:rPr>
              <a:t>FTS-TIR obs.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1144947" y="1622244"/>
            <a:ext cx="15444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>
                <a:latin typeface="Calibri" panose="020F0502020204030204" pitchFamily="34" charset="0"/>
              </a:rPr>
              <a:t>FTS-SWIR obs.</a:t>
            </a:r>
            <a:endParaRPr lang="en-US" altLang="ja-JP" dirty="0" smtClean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ja-JP" dirty="0">
                <a:latin typeface="Calibri" panose="020F0502020204030204" pitchFamily="34" charset="0"/>
              </a:rPr>
              <a:t>CAI obs.</a:t>
            </a:r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 flipV="1">
            <a:off x="2220026" y="3398476"/>
            <a:ext cx="509722" cy="435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2432599" y="1867141"/>
            <a:ext cx="576549" cy="413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5288936" y="2389473"/>
            <a:ext cx="1308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Lunar cal.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965608" y="1673660"/>
            <a:ext cx="3201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Solar cal. (radiance, </a:t>
            </a:r>
            <a:r>
              <a:rPr lang="en-US" altLang="ja-JP" dirty="0" err="1" smtClean="0">
                <a:latin typeface="Calibri" panose="020F0502020204030204" pitchFamily="34" charset="0"/>
              </a:rPr>
              <a:t>Fraunhofer</a:t>
            </a:r>
            <a:r>
              <a:rPr lang="en-US" altLang="ja-JP" dirty="0" smtClean="0">
                <a:latin typeface="Calibri" panose="020F0502020204030204" pitchFamily="34" charset="0"/>
              </a:rPr>
              <a:t>)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 flipH="1">
            <a:off x="4535482" y="1728365"/>
            <a:ext cx="465089" cy="347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</a:endParaRPr>
          </a:p>
        </p:txBody>
      </p:sp>
      <p:pic>
        <p:nvPicPr>
          <p:cNvPr id="66" name="Picture 2" descr="D:\会議\105_審査会・確認会\140214_定常運用終了審査会\CIMG3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94" y="1145513"/>
            <a:ext cx="812678" cy="5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5024626" y="1258567"/>
            <a:ext cx="33416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altLang="ja-JP" dirty="0" smtClean="0">
                <a:latin typeface="Calibri" panose="020F0502020204030204" pitchFamily="34" charset="0"/>
              </a:rPr>
              <a:t>Solar diffuser plate onboard FTS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cxnSp>
        <p:nvCxnSpPr>
          <p:cNvPr id="68" name="直線矢印コネクタ 67"/>
          <p:cNvCxnSpPr/>
          <p:nvPr/>
        </p:nvCxnSpPr>
        <p:spPr bwMode="auto">
          <a:xfrm>
            <a:off x="2945781" y="2813460"/>
            <a:ext cx="0" cy="117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632794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Status of GOSAT calibration</a:t>
            </a:r>
            <a:endParaRPr lang="ja-JP" altLang="en-US" sz="3600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AB79435-8853-4762-A7CC-72EF7EC34436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223884"/>
            <a:ext cx="9906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(1) TIR radiometric calibration (The latest </a:t>
            </a:r>
            <a:r>
              <a:rPr kumimoji="1" lang="en-US" altLang="ja-JP" sz="2000" dirty="0" smtClean="0"/>
              <a:t>FTS L1B </a:t>
            </a:r>
            <a:r>
              <a:rPr kumimoji="1" lang="en-US" altLang="ja-JP" sz="2000" dirty="0"/>
              <a:t>v201)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/>
              <a:t>Blackbody (BB) and Deep Space (DS) views for onboard calibration </a:t>
            </a:r>
            <a:r>
              <a:rPr kumimoji="1" lang="en-US" altLang="ja-JP" dirty="0" smtClean="0"/>
              <a:t>(2-time in dayside, 4-time in </a:t>
            </a:r>
            <a:r>
              <a:rPr kumimoji="1" lang="en-US" altLang="ja-JP" dirty="0" err="1" smtClean="0"/>
              <a:t>nightside</a:t>
            </a:r>
            <a:r>
              <a:rPr kumimoji="1" lang="en-US" altLang="ja-JP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/>
              <a:t>Polarization correction </a:t>
            </a:r>
            <a:r>
              <a:rPr kumimoji="1" lang="en-US" altLang="ja-JP" dirty="0" smtClean="0"/>
              <a:t>(mirrors, </a:t>
            </a:r>
            <a:r>
              <a:rPr kumimoji="1" lang="en-US" altLang="ja-JP" dirty="0" err="1" smtClean="0"/>
              <a:t>beamsplitter</a:t>
            </a:r>
            <a:r>
              <a:rPr kumimoji="1" lang="en-US" altLang="ja-JP" dirty="0" smtClean="0"/>
              <a:t>, dichroic filters)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/>
              <a:t>BB emissivity </a:t>
            </a:r>
            <a:r>
              <a:rPr kumimoji="1" lang="en-US" altLang="ja-JP" dirty="0" smtClean="0"/>
              <a:t>(EM evaluated by heated halo method at UW-Madison)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/>
              <a:t>Sensor background temperature estimation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/>
              <a:t>Vicarious calibration field campaign </a:t>
            </a:r>
            <a:r>
              <a:rPr kumimoji="1" lang="en-US" altLang="ja-JP" dirty="0" smtClean="0"/>
              <a:t>(with UW-Madison)</a:t>
            </a:r>
            <a:r>
              <a:rPr kumimoji="1" lang="en-US" altLang="ja-JP" sz="2000" dirty="0"/>
              <a:t>, </a:t>
            </a:r>
            <a:r>
              <a:rPr kumimoji="1" lang="en-US" altLang="ja-JP" sz="2000" dirty="0" smtClean="0"/>
              <a:t>Inter-comparison with </a:t>
            </a:r>
            <a:r>
              <a:rPr kumimoji="1" lang="en-US" altLang="ja-JP" sz="2000" dirty="0"/>
              <a:t>AIRS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(2) </a:t>
            </a:r>
            <a:r>
              <a:rPr kumimoji="1" lang="en-US" altLang="ja-JP" sz="2000" dirty="0" smtClean="0"/>
              <a:t>UV-SWIR </a:t>
            </a:r>
            <a:r>
              <a:rPr kumimoji="1" lang="en-US" altLang="ja-JP" sz="2000" dirty="0"/>
              <a:t>radiometric calibration (</a:t>
            </a:r>
            <a:r>
              <a:rPr kumimoji="1" lang="en-US" altLang="ja-JP" sz="2000" dirty="0" err="1"/>
              <a:t>Radiometirc</a:t>
            </a:r>
            <a:r>
              <a:rPr kumimoji="1" lang="en-US" altLang="ja-JP" sz="2000" dirty="0"/>
              <a:t> degradation factor</a:t>
            </a:r>
            <a:r>
              <a:rPr kumimoji="1" lang="en-US" altLang="ja-JP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/>
              <a:t>Onboard </a:t>
            </a:r>
            <a:r>
              <a:rPr kumimoji="1" lang="en-US" altLang="ja-JP" sz="2000" dirty="0"/>
              <a:t>solar diffuser monitoring per month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/>
              <a:t>Vicarious calibration field campaign </a:t>
            </a:r>
            <a:r>
              <a:rPr kumimoji="1" lang="en-US" altLang="ja-JP" dirty="0" smtClean="0"/>
              <a:t>(with NASA/OCO-2, Ames)</a:t>
            </a:r>
            <a:r>
              <a:rPr kumimoji="1" lang="en-US" altLang="ja-JP" sz="2000" dirty="0"/>
              <a:t>, Lunar </a:t>
            </a:r>
            <a:r>
              <a:rPr kumimoji="1" lang="en-US" altLang="ja-JP" sz="2000" dirty="0" smtClean="0"/>
              <a:t>calibration (2009-2015)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/>
              <a:t>FTS L1B v201 is added the best-estimated radiance considered with </a:t>
            </a:r>
            <a:r>
              <a:rPr kumimoji="1" lang="en-US" altLang="ja-JP" sz="2000" dirty="0" smtClean="0"/>
              <a:t>degradation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(3) Geometric </a:t>
            </a:r>
            <a:r>
              <a:rPr kumimoji="1" lang="en-US" altLang="ja-JP" sz="2000" dirty="0" smtClean="0"/>
              <a:t>correction</a:t>
            </a:r>
            <a:endParaRPr kumimoji="1"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/>
              <a:t>Pointing </a:t>
            </a:r>
            <a:r>
              <a:rPr kumimoji="1" lang="en-US" altLang="ja-JP" sz="2000" dirty="0" smtClean="0"/>
              <a:t>location </a:t>
            </a:r>
            <a:r>
              <a:rPr kumimoji="1" lang="en-US" altLang="ja-JP" sz="2000" dirty="0"/>
              <a:t>evaluated by onboard IFOV camera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/>
              <a:t>Best-estimated </a:t>
            </a:r>
            <a:r>
              <a:rPr kumimoji="1" lang="en-US" altLang="ja-JP" sz="2000" dirty="0"/>
              <a:t>geolocation data in FTS L1B </a:t>
            </a:r>
            <a:r>
              <a:rPr kumimoji="1" lang="en-US" altLang="ja-JP" sz="2000" dirty="0" smtClean="0"/>
              <a:t>v201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/>
              <a:t>Pointing offset angle for FTS observation plan is affected after the </a:t>
            </a:r>
            <a:r>
              <a:rPr kumimoji="1" lang="en-US" altLang="ja-JP" sz="2000" dirty="0" err="1" smtClean="0"/>
              <a:t>accessment</a:t>
            </a:r>
            <a:r>
              <a:rPr kumimoji="1" lang="en-US" altLang="ja-JP" sz="2000" dirty="0" smtClean="0"/>
              <a:t> 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7783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-8949" y="269755"/>
            <a:ext cx="9923897" cy="6318489"/>
            <a:chOff x="1" y="847427"/>
            <a:chExt cx="9144000" cy="5821933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440"/>
            <a:stretch/>
          </p:blipFill>
          <p:spPr bwMode="auto">
            <a:xfrm>
              <a:off x="1" y="908720"/>
              <a:ext cx="9144000" cy="576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075" y="4813002"/>
              <a:ext cx="1812925" cy="117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テキスト ボックス 6"/>
            <p:cNvSpPr txBox="1">
              <a:spLocks noChangeArrowheads="1"/>
            </p:cNvSpPr>
            <p:nvPr/>
          </p:nvSpPr>
          <p:spPr bwMode="auto">
            <a:xfrm>
              <a:off x="3906838" y="6030614"/>
              <a:ext cx="1800225" cy="5238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Surface  Spectral Reflectance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テキスト ボックス 7"/>
            <p:cNvSpPr txBox="1">
              <a:spLocks noChangeArrowheads="1"/>
            </p:cNvSpPr>
            <p:nvPr/>
          </p:nvSpPr>
          <p:spPr bwMode="auto">
            <a:xfrm>
              <a:off x="2827338" y="6175077"/>
              <a:ext cx="792162" cy="3079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BRDF</a:t>
              </a:r>
              <a:r>
                <a:rPr kumimoji="1" lang="ja-JP" altLang="en-US" sz="1400">
                  <a:solidFill>
                    <a:schemeClr val="tx2"/>
                  </a:solidFill>
                  <a:cs typeface="Arial" pitchFamily="34" charset="0"/>
                </a:rPr>
                <a:t>　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612977"/>
              <a:ext cx="598488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113" y="4430414"/>
              <a:ext cx="1092200" cy="887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7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613" y="983952"/>
              <a:ext cx="911225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7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075" y="847427"/>
              <a:ext cx="911225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2"/>
            <p:cNvSpPr txBox="1">
              <a:spLocks noChangeArrowheads="1"/>
            </p:cNvSpPr>
            <p:nvPr/>
          </p:nvSpPr>
          <p:spPr bwMode="auto">
            <a:xfrm>
              <a:off x="209550" y="1098252"/>
              <a:ext cx="15801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2400">
                  <a:solidFill>
                    <a:schemeClr val="tx2"/>
                  </a:solidFill>
                  <a:cs typeface="Arial" pitchFamily="34" charset="0"/>
                </a:rPr>
                <a:t>Path 37</a:t>
              </a:r>
            </a:p>
            <a:p>
              <a:r>
                <a:rPr kumimoji="1" lang="en-US" altLang="ja-JP" sz="2400">
                  <a:solidFill>
                    <a:schemeClr val="tx2"/>
                  </a:solidFill>
                  <a:cs typeface="Arial" pitchFamily="34" charset="0"/>
                </a:rPr>
                <a:t>from West</a:t>
              </a:r>
              <a:endParaRPr kumimoji="1" lang="ja-JP" altLang="en-US" sz="2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3" name="テキスト ボックス 13"/>
            <p:cNvSpPr txBox="1">
              <a:spLocks noChangeArrowheads="1"/>
            </p:cNvSpPr>
            <p:nvPr/>
          </p:nvSpPr>
          <p:spPr bwMode="auto">
            <a:xfrm>
              <a:off x="7223125" y="1160164"/>
              <a:ext cx="150073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2400">
                  <a:solidFill>
                    <a:schemeClr val="tx2"/>
                  </a:solidFill>
                  <a:cs typeface="Arial" pitchFamily="34" charset="0"/>
                </a:rPr>
                <a:t>Path 36</a:t>
              </a:r>
            </a:p>
            <a:p>
              <a:r>
                <a:rPr kumimoji="1" lang="en-US" altLang="ja-JP" sz="2400">
                  <a:solidFill>
                    <a:schemeClr val="tx2"/>
                  </a:solidFill>
                  <a:cs typeface="Arial" pitchFamily="34" charset="0"/>
                </a:rPr>
                <a:t>from East</a:t>
              </a:r>
              <a:endParaRPr kumimoji="1" lang="ja-JP" altLang="en-US" sz="2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テキスト ボックス 23"/>
            <p:cNvSpPr txBox="1">
              <a:spLocks noChangeArrowheads="1"/>
            </p:cNvSpPr>
            <p:nvPr/>
          </p:nvSpPr>
          <p:spPr bwMode="auto">
            <a:xfrm>
              <a:off x="5648325" y="1626889"/>
              <a:ext cx="8302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19.9deg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6" name="テキスト ボックス 24"/>
            <p:cNvSpPr txBox="1">
              <a:spLocks noChangeArrowheads="1"/>
            </p:cNvSpPr>
            <p:nvPr/>
          </p:nvSpPr>
          <p:spPr bwMode="auto">
            <a:xfrm>
              <a:off x="4224338" y="1590377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19deg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cxnSp>
          <p:nvCxnSpPr>
            <p:cNvPr id="17" name="直線矢印コネクタ 28"/>
            <p:cNvCxnSpPr>
              <a:cxnSpLocks noChangeShapeType="1"/>
            </p:cNvCxnSpPr>
            <p:nvPr/>
          </p:nvCxnSpPr>
          <p:spPr bwMode="auto">
            <a:xfrm rot="16200000" flipV="1">
              <a:off x="1569244" y="2116633"/>
              <a:ext cx="4183062" cy="2711450"/>
            </a:xfrm>
            <a:prstGeom prst="straightConnector1">
              <a:avLst/>
            </a:prstGeom>
            <a:noFill/>
            <a:ln w="28575" algn="ctr">
              <a:solidFill>
                <a:srgbClr val="00B0F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線矢印コネクタ 33"/>
            <p:cNvCxnSpPr>
              <a:cxnSpLocks noChangeShapeType="1"/>
            </p:cNvCxnSpPr>
            <p:nvPr/>
          </p:nvCxnSpPr>
          <p:spPr bwMode="auto">
            <a:xfrm rot="16200000" flipH="1">
              <a:off x="2590006" y="3151683"/>
              <a:ext cx="4157663" cy="1057275"/>
            </a:xfrm>
            <a:prstGeom prst="straightConnector1">
              <a:avLst/>
            </a:prstGeom>
            <a:noFill/>
            <a:ln w="57150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太陽 52"/>
            <p:cNvSpPr>
              <a:spLocks noChangeArrowheads="1"/>
            </p:cNvSpPr>
            <p:nvPr/>
          </p:nvSpPr>
          <p:spPr bwMode="auto">
            <a:xfrm>
              <a:off x="3779838" y="953789"/>
              <a:ext cx="461962" cy="557213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0" name="テキスト ボックス 24"/>
            <p:cNvSpPr txBox="1">
              <a:spLocks noChangeArrowheads="1"/>
            </p:cNvSpPr>
            <p:nvPr/>
          </p:nvSpPr>
          <p:spPr bwMode="auto">
            <a:xfrm>
              <a:off x="1627188" y="1361777"/>
              <a:ext cx="8302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33.0deg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cxnSp>
          <p:nvCxnSpPr>
            <p:cNvPr id="21" name="直線矢印コネクタ 33"/>
            <p:cNvCxnSpPr>
              <a:cxnSpLocks noChangeShapeType="1"/>
            </p:cNvCxnSpPr>
            <p:nvPr/>
          </p:nvCxnSpPr>
          <p:spPr bwMode="auto">
            <a:xfrm rot="16200000" flipH="1">
              <a:off x="2552700" y="2971502"/>
              <a:ext cx="3943350" cy="1346200"/>
            </a:xfrm>
            <a:prstGeom prst="straightConnector1">
              <a:avLst/>
            </a:prstGeom>
            <a:noFill/>
            <a:ln w="57150" algn="ctr">
              <a:solidFill>
                <a:srgbClr val="FF33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テキスト ボックス 24"/>
            <p:cNvSpPr txBox="1">
              <a:spLocks noChangeArrowheads="1"/>
            </p:cNvSpPr>
            <p:nvPr/>
          </p:nvSpPr>
          <p:spPr bwMode="auto">
            <a:xfrm>
              <a:off x="3170238" y="1525289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25deg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3" name="テキスト ボックス 23"/>
            <p:cNvSpPr txBox="1">
              <a:spLocks noChangeArrowheads="1"/>
            </p:cNvSpPr>
            <p:nvPr/>
          </p:nvSpPr>
          <p:spPr bwMode="auto">
            <a:xfrm>
              <a:off x="7026275" y="5840114"/>
              <a:ext cx="1995488" cy="7381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Surface and Profile</a:t>
              </a:r>
            </a:p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of Pressure, Temperature, Humidity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4" name="テキスト ボックス 24"/>
            <p:cNvSpPr txBox="1">
              <a:spLocks noChangeArrowheads="1"/>
            </p:cNvSpPr>
            <p:nvPr/>
          </p:nvSpPr>
          <p:spPr bwMode="auto">
            <a:xfrm>
              <a:off x="5495925" y="5246389"/>
              <a:ext cx="1727200" cy="5238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Surface  Thermal radiation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5" name="テキスト ボックス 25"/>
            <p:cNvSpPr txBox="1">
              <a:spLocks noChangeArrowheads="1"/>
            </p:cNvSpPr>
            <p:nvPr/>
          </p:nvSpPr>
          <p:spPr bwMode="auto">
            <a:xfrm>
              <a:off x="5530850" y="6289377"/>
              <a:ext cx="947738" cy="3079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Variability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6" name="テキスト ボックス 26"/>
            <p:cNvSpPr txBox="1">
              <a:spLocks noChangeArrowheads="1"/>
            </p:cNvSpPr>
            <p:nvPr/>
          </p:nvSpPr>
          <p:spPr bwMode="auto">
            <a:xfrm>
              <a:off x="11113" y="5979814"/>
              <a:ext cx="1477962" cy="5238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Aerosol Optical Thickens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7" name="テキスト ボックス 27"/>
            <p:cNvSpPr txBox="1">
              <a:spLocks noChangeArrowheads="1"/>
            </p:cNvSpPr>
            <p:nvPr/>
          </p:nvSpPr>
          <p:spPr bwMode="auto">
            <a:xfrm>
              <a:off x="6753225" y="1899939"/>
              <a:ext cx="2033588" cy="3079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TOA  Spectral radiance</a:t>
              </a:r>
              <a:endParaRPr kumimoji="1" lang="ja-JP" altLang="en-US" sz="140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275" y="4576464"/>
              <a:ext cx="703263" cy="128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テキスト ボックス 29"/>
            <p:cNvSpPr txBox="1">
              <a:spLocks noChangeArrowheads="1"/>
            </p:cNvSpPr>
            <p:nvPr/>
          </p:nvSpPr>
          <p:spPr bwMode="auto">
            <a:xfrm>
              <a:off x="1627188" y="5987752"/>
              <a:ext cx="977900" cy="5238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Surface  </a:t>
              </a:r>
            </a:p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CO</a:t>
              </a:r>
              <a:r>
                <a:rPr kumimoji="1" lang="en-US" altLang="ja-JP" sz="1400" baseline="-25000">
                  <a:solidFill>
                    <a:schemeClr val="tx2"/>
                  </a:solidFill>
                  <a:cs typeface="Arial" pitchFamily="34" charset="0"/>
                </a:rPr>
                <a:t>2</a:t>
              </a:r>
              <a:r>
                <a:rPr kumimoji="1" lang="ja-JP" altLang="en-US" sz="1400" baseline="-25000">
                  <a:solidFill>
                    <a:schemeClr val="tx2"/>
                  </a:solidFill>
                  <a:cs typeface="Arial" pitchFamily="34" charset="0"/>
                </a:rPr>
                <a:t>　</a:t>
              </a:r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 CH</a:t>
              </a:r>
              <a:r>
                <a:rPr kumimoji="1" lang="en-US" altLang="ja-JP" sz="1400" baseline="-25000">
                  <a:solidFill>
                    <a:schemeClr val="tx2"/>
                  </a:solidFill>
                  <a:cs typeface="Arial" pitchFamily="34" charset="0"/>
                </a:rPr>
                <a:t>4</a:t>
              </a:r>
              <a:endParaRPr kumimoji="1" lang="ja-JP" altLang="en-US" sz="1400" baseline="-2500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638" y="1353839"/>
              <a:ext cx="350837" cy="50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263" y="1342727"/>
              <a:ext cx="47942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975" y="4552652"/>
              <a:ext cx="458788" cy="1287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75" y="5725814"/>
              <a:ext cx="709613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5000327"/>
              <a:ext cx="1033462" cy="83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025602"/>
              <a:ext cx="995363" cy="80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1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313" y="4571702"/>
              <a:ext cx="4445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975" y="2280939"/>
              <a:ext cx="1171575" cy="6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テキスト ボックス 39"/>
            <p:cNvSpPr txBox="1">
              <a:spLocks noChangeArrowheads="1"/>
            </p:cNvSpPr>
            <p:nvPr/>
          </p:nvSpPr>
          <p:spPr bwMode="auto">
            <a:xfrm>
              <a:off x="4991100" y="2126952"/>
              <a:ext cx="1179513" cy="3079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High altitude</a:t>
              </a:r>
              <a:endParaRPr kumimoji="1" lang="ja-JP" altLang="en-US" sz="1400" baseline="-2500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010939"/>
              <a:ext cx="11350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2039639"/>
              <a:ext cx="695325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2942927"/>
              <a:ext cx="554038" cy="67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テキスト ボックス 43"/>
            <p:cNvSpPr txBox="1">
              <a:spLocks noChangeArrowheads="1"/>
            </p:cNvSpPr>
            <p:nvPr/>
          </p:nvSpPr>
          <p:spPr bwMode="auto">
            <a:xfrm>
              <a:off x="1350963" y="4168477"/>
              <a:ext cx="977900" cy="5238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Vertical </a:t>
              </a:r>
            </a:p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CO</a:t>
              </a:r>
              <a:r>
                <a:rPr kumimoji="1" lang="en-US" altLang="ja-JP" sz="1400" baseline="-25000">
                  <a:solidFill>
                    <a:schemeClr val="tx2"/>
                  </a:solidFill>
                  <a:cs typeface="Arial" pitchFamily="34" charset="0"/>
                </a:rPr>
                <a:t>2</a:t>
              </a:r>
              <a:r>
                <a:rPr kumimoji="1" lang="ja-JP" altLang="en-US" sz="1400" baseline="-25000">
                  <a:solidFill>
                    <a:schemeClr val="tx2"/>
                  </a:solidFill>
                  <a:cs typeface="Arial" pitchFamily="34" charset="0"/>
                </a:rPr>
                <a:t>　</a:t>
              </a:r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 CH</a:t>
              </a:r>
              <a:r>
                <a:rPr kumimoji="1" lang="en-US" altLang="ja-JP" sz="1400" baseline="-25000">
                  <a:solidFill>
                    <a:schemeClr val="tx2"/>
                  </a:solidFill>
                  <a:cs typeface="Arial" pitchFamily="34" charset="0"/>
                </a:rPr>
                <a:t>4</a:t>
              </a:r>
              <a:endParaRPr kumimoji="1" lang="ja-JP" altLang="en-US" sz="1400" baseline="-250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3" name="テキスト ボックス 44"/>
            <p:cNvSpPr txBox="1">
              <a:spLocks noChangeArrowheads="1"/>
            </p:cNvSpPr>
            <p:nvPr/>
          </p:nvSpPr>
          <p:spPr bwMode="auto">
            <a:xfrm>
              <a:off x="2305050" y="3658889"/>
              <a:ext cx="1041400" cy="5238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Horizontal </a:t>
              </a:r>
            </a:p>
            <a:p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CO</a:t>
              </a:r>
              <a:r>
                <a:rPr kumimoji="1" lang="en-US" altLang="ja-JP" sz="1400" baseline="-25000">
                  <a:solidFill>
                    <a:schemeClr val="tx2"/>
                  </a:solidFill>
                  <a:cs typeface="Arial" pitchFamily="34" charset="0"/>
                </a:rPr>
                <a:t>2</a:t>
              </a:r>
              <a:r>
                <a:rPr kumimoji="1" lang="ja-JP" altLang="en-US" sz="1400" baseline="-25000">
                  <a:solidFill>
                    <a:schemeClr val="tx2"/>
                  </a:solidFill>
                  <a:cs typeface="Arial" pitchFamily="34" charset="0"/>
                </a:rPr>
                <a:t>　</a:t>
              </a:r>
              <a:r>
                <a:rPr kumimoji="1" lang="en-US" altLang="ja-JP" sz="1400">
                  <a:solidFill>
                    <a:schemeClr val="tx2"/>
                  </a:solidFill>
                  <a:cs typeface="Arial" pitchFamily="34" charset="0"/>
                </a:rPr>
                <a:t> CH</a:t>
              </a:r>
              <a:r>
                <a:rPr kumimoji="1" lang="en-US" altLang="ja-JP" sz="1400" baseline="-25000">
                  <a:solidFill>
                    <a:schemeClr val="tx2"/>
                  </a:solidFill>
                  <a:cs typeface="Arial" pitchFamily="34" charset="0"/>
                </a:rPr>
                <a:t>4</a:t>
              </a:r>
              <a:endParaRPr kumimoji="1" lang="ja-JP" altLang="en-US" sz="1400" baseline="-2500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5113039"/>
              <a:ext cx="815975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313" y="2299989"/>
              <a:ext cx="8001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33" descr="NIESlogo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166" y="3774777"/>
              <a:ext cx="703262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1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698577"/>
              <a:ext cx="935038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916" y="3342977"/>
              <a:ext cx="8159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7"/>
            <p:cNvPicPr>
              <a:picLocks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953" y="3342977"/>
              <a:ext cx="61118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16" y="3919239"/>
              <a:ext cx="814387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16" y="3630314"/>
              <a:ext cx="12715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16" y="3342977"/>
              <a:ext cx="1554162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 descr="C:\Users\Kei\Downloads\SSEC_logo_small.gif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628" y="3906539"/>
              <a:ext cx="66675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線矢印コネクタ 15"/>
            <p:cNvCxnSpPr>
              <a:cxnSpLocks noChangeShapeType="1"/>
            </p:cNvCxnSpPr>
            <p:nvPr/>
          </p:nvCxnSpPr>
          <p:spPr bwMode="auto">
            <a:xfrm rot="5400000" flipH="1" flipV="1">
              <a:off x="3752056" y="2948483"/>
              <a:ext cx="4238625" cy="1157288"/>
            </a:xfrm>
            <a:prstGeom prst="straightConnector1">
              <a:avLst/>
            </a:prstGeom>
            <a:noFill/>
            <a:ln w="28575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スライド番号プレースホルダ 72"/>
          <p:cNvSpPr txBox="1">
            <a:spLocks/>
          </p:cNvSpPr>
          <p:nvPr/>
        </p:nvSpPr>
        <p:spPr>
          <a:xfrm>
            <a:off x="8940312" y="6524629"/>
            <a:ext cx="514350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234A05F2-DA7D-431A-8E38-709104EEB399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111" y="8960"/>
            <a:ext cx="9902889" cy="39553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Vicarious calibration campaign at Railroad Valley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64049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Radiometric evaluation of FTS SWIR and CAI at RRV</a:t>
            </a:r>
            <a:endParaRPr 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385BE-7FB4-4CE8-80F8-698EDC011087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1883164"/>
            <a:ext cx="5186068" cy="37781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771" y="2251184"/>
            <a:ext cx="4686030" cy="314261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16467" y="6519446"/>
            <a:ext cx="245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Kuze</a:t>
            </a:r>
            <a:r>
              <a:rPr lang="en-US" sz="1600" i="1" dirty="0" smtClean="0"/>
              <a:t> et al., AMTD, 2016</a:t>
            </a:r>
            <a:endParaRPr lang="en-US" sz="16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32260" y="1513832"/>
            <a:ext cx="173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FTS radiance 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5516" y="1882508"/>
            <a:ext cx="173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CAI radiance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92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SAT1">
  <a:themeElements>
    <a:clrScheme name="GOSA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SAT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GOSA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SA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SA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SA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SA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SA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SA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SA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SA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SA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SA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SA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青葉と泉のデザイン テンプレート">
  <a:themeElements>
    <a:clrScheme name="1_青葉と泉のデザイン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青葉と泉のデザイン テンプレー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青葉と泉のデザイン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31177</TotalTime>
  <Words>2118</Words>
  <Application>Microsoft Office PowerPoint</Application>
  <PresentationFormat>A4 210 x 297 mm</PresentationFormat>
  <Paragraphs>610</Paragraphs>
  <Slides>26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GOSAT1</vt:lpstr>
      <vt:lpstr>デザインの設定</vt:lpstr>
      <vt:lpstr>1_青葉と泉のデザイン テンプレート</vt:lpstr>
      <vt:lpstr>3_デザインの設定</vt:lpstr>
      <vt:lpstr>Calibration Activities of  GOSAT and GOSAT-2</vt:lpstr>
      <vt:lpstr>GOSAT TANSO-FTS and CAI </vt:lpstr>
      <vt:lpstr>GOSAT on orbit since 2009</vt:lpstr>
      <vt:lpstr>GOSAT operation summary</vt:lpstr>
      <vt:lpstr>FTS and CAI observation on June 5 2015</vt:lpstr>
      <vt:lpstr>GOSAT calibrations</vt:lpstr>
      <vt:lpstr>Status of GOSAT calibration</vt:lpstr>
      <vt:lpstr>Vicarious calibration campaign at Railroad Valley</vt:lpstr>
      <vt:lpstr>Radiometric evaluation of FTS SWIR and CAI at RRV</vt:lpstr>
      <vt:lpstr>FTS SWIR solar diffuser monitoring</vt:lpstr>
      <vt:lpstr>FTS TIR radiometric monitoring</vt:lpstr>
      <vt:lpstr>FTS TIR inter-comparison</vt:lpstr>
      <vt:lpstr>FTS TIR long-time inter-comparison with AIRS</vt:lpstr>
      <vt:lpstr>FS TIR long-time stability evaluated using SST </vt:lpstr>
      <vt:lpstr>Lunar calibration for GOSAT</vt:lpstr>
      <vt:lpstr>CAI lunar calibration result</vt:lpstr>
      <vt:lpstr>GOSAT-2 TANSO-2 FTS-2 and CAI-2</vt:lpstr>
      <vt:lpstr>GOSAT-2 calibrations</vt:lpstr>
      <vt:lpstr>Summary</vt:lpstr>
      <vt:lpstr>PowerPoint プレゼンテーション</vt:lpstr>
      <vt:lpstr>GOSAT-2 specification</vt:lpstr>
      <vt:lpstr>PowerPoint プレゼンテーション</vt:lpstr>
      <vt:lpstr>PowerPoint プレゼンテーション</vt:lpstr>
      <vt:lpstr>GOSAT-2 lunar calibration plan</vt:lpstr>
      <vt:lpstr>PowerPoint プレゼンテーション</vt:lpstr>
      <vt:lpstr>Summary</vt:lpstr>
    </vt:vector>
  </TitlesOfParts>
  <Company>NASDA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GOSAT Calibration</dc:title>
  <dc:creator>shiomi</dc:creator>
  <cp:lastModifiedBy>eorcuser</cp:lastModifiedBy>
  <cp:revision>496</cp:revision>
  <dcterms:created xsi:type="dcterms:W3CDTF">2006-05-15T06:53:43Z</dcterms:created>
  <dcterms:modified xsi:type="dcterms:W3CDTF">2016-02-29T06:12:21Z</dcterms:modified>
</cp:coreProperties>
</file>