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tif" ContentType="image/tif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3.bin" ContentType="application/vnd.openxmlformats-officedocument.oleObject"/>
  <Override PartName="/ppt/notesSlides/notesSlide6.xml" ContentType="application/vnd.openxmlformats-officedocument.presentationml.notesSlide+xml"/>
  <Override PartName="/ppt/embeddings/oleObject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256" r:id="rId2"/>
    <p:sldId id="466" r:id="rId3"/>
    <p:sldId id="533" r:id="rId4"/>
    <p:sldId id="456" r:id="rId5"/>
    <p:sldId id="531" r:id="rId6"/>
    <p:sldId id="539" r:id="rId7"/>
    <p:sldId id="540" r:id="rId8"/>
    <p:sldId id="258" r:id="rId9"/>
    <p:sldId id="265" r:id="rId10"/>
    <p:sldId id="542" r:id="rId11"/>
    <p:sldId id="523" r:id="rId12"/>
    <p:sldId id="479" r:id="rId13"/>
    <p:sldId id="522" r:id="rId14"/>
    <p:sldId id="481" r:id="rId15"/>
    <p:sldId id="420" r:id="rId16"/>
    <p:sldId id="483" r:id="rId17"/>
    <p:sldId id="517" r:id="rId18"/>
    <p:sldId id="495" r:id="rId19"/>
    <p:sldId id="496" r:id="rId20"/>
    <p:sldId id="541" r:id="rId21"/>
    <p:sldId id="513" r:id="rId22"/>
    <p:sldId id="525" r:id="rId23"/>
    <p:sldId id="439" r:id="rId24"/>
    <p:sldId id="528" r:id="rId25"/>
    <p:sldId id="529" r:id="rId26"/>
    <p:sldId id="530" r:id="rId27"/>
    <p:sldId id="438" r:id="rId28"/>
    <p:sldId id="527" r:id="rId29"/>
    <p:sldId id="409" r:id="rId30"/>
    <p:sldId id="410" r:id="rId31"/>
    <p:sldId id="263" r:id="rId32"/>
    <p:sldId id="431" r:id="rId33"/>
    <p:sldId id="543" r:id="rId34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302" autoAdjust="0"/>
  </p:normalViewPr>
  <p:slideViewPr>
    <p:cSldViewPr snapToGrid="0" snapToObjects="1">
      <p:cViewPr>
        <p:scale>
          <a:sx n="75" d="100"/>
          <a:sy n="75" d="100"/>
        </p:scale>
        <p:origin x="-624" y="-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Relationship Id="rId2" Type="http://schemas.openxmlformats.org/officeDocument/2006/relationships/image" Target="../media/image3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6CF334-374D-5845-B84E-84FE1A8FDC23}" type="datetimeFigureOut">
              <a:rPr kumimoji="1" lang="ja-JP" altLang="en-US" smtClean="0"/>
              <a:t>2016/02/29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76F4D8-5717-CE47-AC1C-0044BB0730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51708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B526D3-3B4D-AD4C-BFFB-0156634DCC13}" type="datetimeFigureOut">
              <a:rPr kumimoji="1" lang="ja-JP" altLang="en-US" smtClean="0"/>
              <a:t>2016/02/29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E935E3-9758-9648-96F7-12D094C331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10778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ja-JP" dirty="0">
                <a:latin typeface="Calibri" charset="0"/>
                <a:ea typeface="ＭＳ Ｐゴシック" charset="0"/>
              </a:rPr>
              <a:t>ALOS-2 carries L-band Synthetic Aperture Radar called PALSAR-2. </a:t>
            </a:r>
          </a:p>
          <a:p>
            <a:pPr eaLnBrk="1" hangingPunct="1"/>
            <a:r>
              <a:rPr lang="en-US" altLang="ja-JP" dirty="0">
                <a:latin typeface="Calibri" charset="0"/>
                <a:ea typeface="ＭＳ Ｐゴシック" charset="0"/>
              </a:rPr>
              <a:t>The local sun time is at noon in order to complement other SAR satellites which are in dawn-dusk orbits.</a:t>
            </a:r>
            <a:r>
              <a:rPr lang="ja-JP" altLang="en-US">
                <a:latin typeface="Calibri" charset="0"/>
                <a:ea typeface="ＭＳ Ｐゴシック" charset="0"/>
              </a:rPr>
              <a:t>　</a:t>
            </a:r>
            <a:r>
              <a:rPr lang="en-US" altLang="ja-JP" dirty="0">
                <a:latin typeface="Calibri" charset="0"/>
                <a:ea typeface="ＭＳ Ｐゴシック" charset="0"/>
              </a:rPr>
              <a:t>The revisit time is shortened from that of ALOS and the orbit is controlled within 500m tube for interferometry.</a:t>
            </a:r>
            <a:endParaRPr lang="ja-JP" altLang="en-US">
              <a:latin typeface="Calibri" charset="0"/>
              <a:ea typeface="ＭＳ Ｐゴシック" charset="0"/>
            </a:endParaRPr>
          </a:p>
          <a:p>
            <a:pPr eaLnBrk="1" hangingPunct="1"/>
            <a:r>
              <a:rPr lang="en-US" altLang="ja-JP" dirty="0">
                <a:latin typeface="Calibri" charset="0"/>
                <a:ea typeface="ＭＳ Ｐゴシック" charset="0"/>
              </a:rPr>
              <a:t>The observation data is transmitted either directly to a ground station via X-band at 800Mbps or through inter-satellite communication via Ka-band at 278Mbps.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6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ja-JP" dirty="0">
                <a:latin typeface="Calibri" charset="0"/>
                <a:ea typeface="ＭＳ Ｐゴシック" charset="0"/>
                <a:cs typeface="ＭＳ Ｐゴシック" charset="0"/>
              </a:rPr>
              <a:t>Each image mode is expected to be used by different applications.</a:t>
            </a:r>
          </a:p>
          <a:p>
            <a:r>
              <a:rPr lang="en-US" altLang="ja-JP" dirty="0">
                <a:latin typeface="Calibri" charset="0"/>
                <a:ea typeface="ＭＳ Ｐゴシック" charset="0"/>
                <a:cs typeface="ＭＳ Ｐゴシック" charset="0"/>
              </a:rPr>
              <a:t>The more modes combined with polarization, left/right looking, the more conflicts among user requests.</a:t>
            </a:r>
          </a:p>
          <a:p>
            <a:r>
              <a:rPr lang="en-US" altLang="ja-JP" dirty="0">
                <a:latin typeface="Calibri" charset="0"/>
                <a:ea typeface="ＭＳ Ｐゴシック" charset="0"/>
                <a:cs typeface="ＭＳ Ｐゴシック" charset="0"/>
              </a:rPr>
              <a:t>  </a:t>
            </a:r>
          </a:p>
        </p:txBody>
      </p:sp>
      <p:sp>
        <p:nvSpPr>
          <p:cNvPr id="67587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3982DD7-6605-2246-94E4-0EBF7673C2DB}" type="slidenum">
              <a:rPr lang="ja-JP" altLang="en-US" sz="1200">
                <a:latin typeface="Arial" charset="0"/>
              </a:rPr>
              <a:pPr/>
              <a:t>10</a:t>
            </a:fld>
            <a:endParaRPr lang="ja-JP" alt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DAE39-6687-4298-A866-E440A9F2740A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889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ja-JP">
                <a:latin typeface="Calibri" charset="0"/>
                <a:ea typeface="ＭＳ Ｐゴシック" charset="0"/>
                <a:cs typeface="ＭＳ Ｐゴシック" charset="0"/>
              </a:rPr>
              <a:t>Each image mode is expected to be used by different applications.</a:t>
            </a:r>
          </a:p>
          <a:p>
            <a:r>
              <a:rPr lang="en-US" altLang="ja-JP">
                <a:latin typeface="Calibri" charset="0"/>
                <a:ea typeface="ＭＳ Ｐゴシック" charset="0"/>
                <a:cs typeface="ＭＳ Ｐゴシック" charset="0"/>
              </a:rPr>
              <a:t>The more modes combined with polarization, left/right looking, the more conflicts among user requests.</a:t>
            </a:r>
          </a:p>
          <a:p>
            <a:r>
              <a:rPr lang="en-US" altLang="ja-JP">
                <a:latin typeface="Calibri" charset="0"/>
                <a:ea typeface="ＭＳ Ｐゴシック" charset="0"/>
                <a:cs typeface="ＭＳ Ｐゴシック" charset="0"/>
              </a:rPr>
              <a:t>  </a:t>
            </a:r>
          </a:p>
        </p:txBody>
      </p:sp>
      <p:sp>
        <p:nvSpPr>
          <p:cNvPr id="20890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明朝" charset="0"/>
                <a:cs typeface="ＭＳ Ｐ明朝" charset="0"/>
              </a:defRPr>
            </a:lvl1pPr>
            <a:lvl2pPr marL="711200" indent="-273050">
              <a:defRPr kumimoji="1" sz="1200">
                <a:solidFill>
                  <a:schemeClr val="tx1"/>
                </a:solidFill>
                <a:latin typeface="Times New Roman" charset="0"/>
                <a:ea typeface="ＭＳ Ｐ明朝" charset="0"/>
                <a:cs typeface="ＭＳ Ｐ明朝" charset="0"/>
              </a:defRPr>
            </a:lvl2pPr>
            <a:lvl3pPr marL="1093788" indent="-217488">
              <a:defRPr kumimoji="1" sz="1200">
                <a:solidFill>
                  <a:schemeClr val="tx1"/>
                </a:solidFill>
                <a:latin typeface="Times New Roman" charset="0"/>
                <a:ea typeface="ＭＳ Ｐ明朝" charset="0"/>
                <a:cs typeface="ＭＳ Ｐ明朝" charset="0"/>
              </a:defRPr>
            </a:lvl3pPr>
            <a:lvl4pPr marL="1531938" indent="-217488">
              <a:defRPr kumimoji="1" sz="1200">
                <a:solidFill>
                  <a:schemeClr val="tx1"/>
                </a:solidFill>
                <a:latin typeface="Times New Roman" charset="0"/>
                <a:ea typeface="ＭＳ Ｐ明朝" charset="0"/>
                <a:cs typeface="ＭＳ Ｐ明朝" charset="0"/>
              </a:defRPr>
            </a:lvl4pPr>
            <a:lvl5pPr marL="1970088" indent="-217488">
              <a:defRPr kumimoji="1" sz="1200">
                <a:solidFill>
                  <a:schemeClr val="tx1"/>
                </a:solidFill>
                <a:latin typeface="Times New Roman" charset="0"/>
                <a:ea typeface="ＭＳ Ｐ明朝" charset="0"/>
                <a:cs typeface="ＭＳ Ｐ明朝" charset="0"/>
              </a:defRPr>
            </a:lvl5pPr>
            <a:lvl6pPr marL="2427288" indent="-2174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ＭＳ Ｐ明朝" charset="0"/>
                <a:cs typeface="ＭＳ Ｐ明朝" charset="0"/>
              </a:defRPr>
            </a:lvl6pPr>
            <a:lvl7pPr marL="2884488" indent="-2174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ＭＳ Ｐ明朝" charset="0"/>
                <a:cs typeface="ＭＳ Ｐ明朝" charset="0"/>
              </a:defRPr>
            </a:lvl7pPr>
            <a:lvl8pPr marL="3341688" indent="-2174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ＭＳ Ｐ明朝" charset="0"/>
                <a:cs typeface="ＭＳ Ｐ明朝" charset="0"/>
              </a:defRPr>
            </a:lvl8pPr>
            <a:lvl9pPr marL="3798888" indent="-2174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ＭＳ Ｐ明朝" charset="0"/>
                <a:cs typeface="ＭＳ Ｐ明朝" charset="0"/>
              </a:defRPr>
            </a:lvl9pPr>
          </a:lstStyle>
          <a:p>
            <a:fld id="{8DA7EF8D-6932-2C43-B85E-1008D87AC663}" type="slidenum">
              <a:rPr lang="ja-JP" altLang="en-US">
                <a:latin typeface="Arial" charset="0"/>
                <a:ea typeface="ＭＳ Ｐゴシック" charset="0"/>
                <a:cs typeface="ＭＳ Ｐゴシック" charset="0"/>
              </a:rPr>
              <a:pPr/>
              <a:t>19</a:t>
            </a:fld>
            <a:endParaRPr lang="ja-JP" alt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4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ja-JP">
                <a:latin typeface="Calibri" charset="0"/>
                <a:ea typeface="ＭＳ Ｐゴシック" charset="0"/>
                <a:cs typeface="ＭＳ Ｐゴシック" charset="0"/>
              </a:rPr>
              <a:t>Each image mode is expected to be used by different applications.</a:t>
            </a:r>
          </a:p>
          <a:p>
            <a:r>
              <a:rPr lang="en-US" altLang="ja-JP">
                <a:latin typeface="Calibri" charset="0"/>
                <a:ea typeface="ＭＳ Ｐゴシック" charset="0"/>
                <a:cs typeface="ＭＳ Ｐゴシック" charset="0"/>
              </a:rPr>
              <a:t>The more modes combined with polarization, left/right looking, the more conflicts among user requests.</a:t>
            </a:r>
          </a:p>
          <a:p>
            <a:r>
              <a:rPr lang="en-US" altLang="ja-JP">
                <a:latin typeface="Calibri" charset="0"/>
                <a:ea typeface="ＭＳ Ｐゴシック" charset="0"/>
                <a:cs typeface="ＭＳ Ｐゴシック" charset="0"/>
              </a:rPr>
              <a:t>  </a:t>
            </a:r>
          </a:p>
        </p:txBody>
      </p:sp>
      <p:sp>
        <p:nvSpPr>
          <p:cNvPr id="21504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明朝" charset="0"/>
                <a:cs typeface="ＭＳ Ｐ明朝" charset="0"/>
              </a:defRPr>
            </a:lvl1pPr>
            <a:lvl2pPr marL="711200" indent="-273050">
              <a:defRPr kumimoji="1" sz="1200">
                <a:solidFill>
                  <a:schemeClr val="tx1"/>
                </a:solidFill>
                <a:latin typeface="Times New Roman" charset="0"/>
                <a:ea typeface="ＭＳ Ｐ明朝" charset="0"/>
                <a:cs typeface="ＭＳ Ｐ明朝" charset="0"/>
              </a:defRPr>
            </a:lvl2pPr>
            <a:lvl3pPr marL="1093788" indent="-217488">
              <a:defRPr kumimoji="1" sz="1200">
                <a:solidFill>
                  <a:schemeClr val="tx1"/>
                </a:solidFill>
                <a:latin typeface="Times New Roman" charset="0"/>
                <a:ea typeface="ＭＳ Ｐ明朝" charset="0"/>
                <a:cs typeface="ＭＳ Ｐ明朝" charset="0"/>
              </a:defRPr>
            </a:lvl3pPr>
            <a:lvl4pPr marL="1531938" indent="-217488">
              <a:defRPr kumimoji="1" sz="1200">
                <a:solidFill>
                  <a:schemeClr val="tx1"/>
                </a:solidFill>
                <a:latin typeface="Times New Roman" charset="0"/>
                <a:ea typeface="ＭＳ Ｐ明朝" charset="0"/>
                <a:cs typeface="ＭＳ Ｐ明朝" charset="0"/>
              </a:defRPr>
            </a:lvl4pPr>
            <a:lvl5pPr marL="1970088" indent="-217488">
              <a:defRPr kumimoji="1" sz="1200">
                <a:solidFill>
                  <a:schemeClr val="tx1"/>
                </a:solidFill>
                <a:latin typeface="Times New Roman" charset="0"/>
                <a:ea typeface="ＭＳ Ｐ明朝" charset="0"/>
                <a:cs typeface="ＭＳ Ｐ明朝" charset="0"/>
              </a:defRPr>
            </a:lvl5pPr>
            <a:lvl6pPr marL="2427288" indent="-2174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ＭＳ Ｐ明朝" charset="0"/>
                <a:cs typeface="ＭＳ Ｐ明朝" charset="0"/>
              </a:defRPr>
            </a:lvl6pPr>
            <a:lvl7pPr marL="2884488" indent="-2174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ＭＳ Ｐ明朝" charset="0"/>
                <a:cs typeface="ＭＳ Ｐ明朝" charset="0"/>
              </a:defRPr>
            </a:lvl7pPr>
            <a:lvl8pPr marL="3341688" indent="-2174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ＭＳ Ｐ明朝" charset="0"/>
                <a:cs typeface="ＭＳ Ｐ明朝" charset="0"/>
              </a:defRPr>
            </a:lvl8pPr>
            <a:lvl9pPr marL="3798888" indent="-2174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ＭＳ Ｐ明朝" charset="0"/>
                <a:cs typeface="ＭＳ Ｐ明朝" charset="0"/>
              </a:defRPr>
            </a:lvl9pPr>
          </a:lstStyle>
          <a:p>
            <a:fld id="{64C14C6B-30D0-5A48-8F20-FE5299832804}" type="slidenum">
              <a:rPr lang="ja-JP" altLang="en-US">
                <a:latin typeface="Arial" charset="0"/>
                <a:ea typeface="ＭＳ Ｐゴシック" charset="0"/>
                <a:cs typeface="ＭＳ Ｐゴシック" charset="0"/>
              </a:rPr>
              <a:pPr/>
              <a:t>21</a:t>
            </a:fld>
            <a:endParaRPr lang="ja-JP" alt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2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ja-JP" dirty="0">
                <a:latin typeface="Calibri" charset="0"/>
                <a:ea typeface="ＭＳ Ｐゴシック" charset="0"/>
                <a:cs typeface="ＭＳ Ｐゴシック" charset="0"/>
              </a:rPr>
              <a:t>Each image mode is expected to be used by different applications.</a:t>
            </a:r>
          </a:p>
          <a:p>
            <a:r>
              <a:rPr lang="en-US" altLang="ja-JP" dirty="0">
                <a:latin typeface="Calibri" charset="0"/>
                <a:ea typeface="ＭＳ Ｐゴシック" charset="0"/>
                <a:cs typeface="ＭＳ Ｐゴシック" charset="0"/>
              </a:rPr>
              <a:t>The more modes combined with polarization, left/right looking, the more conflicts among user requests.</a:t>
            </a:r>
          </a:p>
          <a:p>
            <a:r>
              <a:rPr lang="en-US" altLang="ja-JP" dirty="0">
                <a:latin typeface="Calibri" charset="0"/>
                <a:ea typeface="ＭＳ Ｐゴシック" charset="0"/>
                <a:cs typeface="ＭＳ Ｐゴシック" charset="0"/>
              </a:rPr>
              <a:t>  </a:t>
            </a:r>
          </a:p>
        </p:txBody>
      </p:sp>
      <p:sp>
        <p:nvSpPr>
          <p:cNvPr id="133123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310BA86-05DD-214B-B5AB-E98F56BCD743}" type="slidenum">
              <a:rPr lang="ja-JP" altLang="en-US" sz="1200">
                <a:latin typeface="Arial" charset="0"/>
              </a:rPr>
              <a:pPr/>
              <a:t>23</a:t>
            </a:fld>
            <a:endParaRPr lang="ja-JP" altLang="en-US" sz="120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7F3D7E-7888-42EB-91BA-5C5A2B56AA62}" type="datetime1">
              <a:rPr lang="ja-JP" altLang="en-US" smtClean="0"/>
              <a:t>2016/02/29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8F383F-6510-4DF6-9228-587E5B571673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1018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4CD378-1ADB-40B5-8154-79B553C627E3}" type="datetime1">
              <a:rPr lang="ja-JP" altLang="en-US" smtClean="0"/>
              <a:t>2016/02/29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9B239C-C21C-41C7-8296-BE0CD6FAB3E0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4683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AAAA2E-46E9-4CD0-AE15-995477F9540C}" type="datetime1">
              <a:rPr lang="ja-JP" altLang="en-US" smtClean="0"/>
              <a:t>2016/02/29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45829E-6C38-4406-8BC7-3F9889D440C8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16255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表プレースホルダー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ja-JP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A1C7A-6D7B-4856-90B6-5FFE3A546A0E}" type="datetime1">
              <a:rPr lang="ja-JP" altLang="en-US" smtClean="0"/>
              <a:t>2016/02/29</a:t>
            </a:fld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1B908-7B49-AA4C-8BFF-D69E7A4D33C0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99722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E8C631-06AC-4449-876D-192413A91B68}" type="datetime1">
              <a:rPr lang="ja-JP" altLang="en-US" smtClean="0"/>
              <a:t>2016/02/29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C827A6-C9C6-41CE-B97D-089704A6B078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57009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E2EB44-6AE4-4749-B2BE-01799FE51C3E}" type="datetime1">
              <a:rPr lang="ja-JP" altLang="en-US" smtClean="0"/>
              <a:t>2016/02/29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57CE2E-938F-492E-8644-67E1E4C0CC3A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03991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74EF2C-C7E2-43F3-BEE6-9CDA967A3DB3}" type="datetime1">
              <a:rPr lang="ja-JP" altLang="en-US" smtClean="0"/>
              <a:t>2016/02/29</a:t>
            </a:fld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28B2D2-2C0B-4EA0-A7D5-8A443B2F8158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34104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BB6597-27D2-4FD0-BFEB-BE1F6081CD77}" type="datetime1">
              <a:rPr lang="ja-JP" altLang="en-US" smtClean="0"/>
              <a:t>2016/02/29</a:t>
            </a:fld>
            <a:endParaRPr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387EC0-DF9C-4FF1-9289-4E801AF6B336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30034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5CBB50-8F57-4C9F-9EB0-2EF026B5DAFD}" type="datetime1">
              <a:rPr lang="ja-JP" altLang="en-US" smtClean="0"/>
              <a:t>2016/02/29</a:t>
            </a:fld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4A9B48-D9E9-498D-9728-943C92D14D8B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16740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1AA279-62CE-4422-B1EB-BE88C9E187E3}" type="datetime1">
              <a:rPr lang="ja-JP" altLang="en-US" smtClean="0"/>
              <a:t>2016/02/29</a:t>
            </a:fld>
            <a:endParaRPr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CF8B7D-7A29-4577-B125-825BFA8A2512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35953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8D5493-73EF-4F15-B37C-9C88A301B982}" type="datetime1">
              <a:rPr lang="ja-JP" altLang="en-US" smtClean="0"/>
              <a:t>2016/02/29</a:t>
            </a:fld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2069E0-A689-4522-B564-0148D426A9F2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70825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 smtClean="0"/>
              <a:t>プレースホルダーまでドラッグするかアイコンをクリックして図を追加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168E16-4139-4B6F-A1BD-8032511ACC6B}" type="datetime1">
              <a:rPr lang="ja-JP" altLang="en-US" smtClean="0"/>
              <a:t>2016/02/29</a:t>
            </a:fld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6A717-61C4-4714-8935-BC7B81531869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723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8C0F121-AC85-464E-B7AB-B6D0672A0099}" type="datetime1">
              <a:rPr lang="ja-JP" altLang="en-US" smtClean="0"/>
              <a:t>2016/02/29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617C3B0-39C4-45B4-A529-0F9BC4FF3E43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14601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3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2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33.emf"/><Relationship Id="rId7" Type="http://schemas.openxmlformats.org/officeDocument/2006/relationships/image" Target="../media/image3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2.gi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oleObject" Target="../embeddings/oleObject3.bin"/><Relationship Id="rId5" Type="http://schemas.openxmlformats.org/officeDocument/2006/relationships/image" Target="../media/image44.emf"/><Relationship Id="rId6" Type="http://schemas.openxmlformats.org/officeDocument/2006/relationships/image" Target="../media/image46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51.png"/><Relationship Id="rId7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ti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4" Type="http://schemas.openxmlformats.org/officeDocument/2006/relationships/image" Target="../media/image6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64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%E8%AB%96%E6%96%87%E8%B3%87%E6%96%99/2015/IGARSS2015_invited_session/sar%2086.ddtmaf_g.jpg" TargetMode="External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52045" y="1151469"/>
            <a:ext cx="6135687" cy="2333834"/>
          </a:xfrm>
        </p:spPr>
        <p:txBody>
          <a:bodyPr>
            <a:normAutofit/>
          </a:bodyPr>
          <a:lstStyle/>
          <a:p>
            <a:r>
              <a:rPr lang="en-US" altLang="ja-JP" sz="40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ja-JP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alibration </a:t>
            </a:r>
            <a:r>
              <a:rPr lang="en-US" altLang="ja-JP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activities </a:t>
            </a:r>
            <a:r>
              <a:rPr lang="en-US" altLang="ja-JP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 ALOS-2 PALSAR-2</a:t>
            </a:r>
            <a:endParaRPr kumimoji="1" lang="ja-JP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8F383F-6510-4DF6-9228-587E5B571673}" type="slidenum">
              <a:rPr lang="ja-JP" altLang="en-US" smtClean="0">
                <a:solidFill>
                  <a:schemeClr val="tx1"/>
                </a:solidFill>
              </a:rPr>
              <a:pPr>
                <a:defRPr/>
              </a:pPr>
              <a:t>1</a:t>
            </a:fld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07923" y="3771899"/>
            <a:ext cx="86159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/>
              <a:t>○</a:t>
            </a:r>
            <a:r>
              <a:rPr lang="en-US" altLang="ja-JP" sz="2400" dirty="0" smtClean="0"/>
              <a:t>Takeshi Motohka</a:t>
            </a:r>
          </a:p>
          <a:p>
            <a:pPr algn="ctr"/>
            <a:r>
              <a:rPr lang="en-US" altLang="ja-JP" sz="2400" dirty="0" smtClean="0"/>
              <a:t>Masanobu Shimada, Yukihiro Kankaku, Shinichi Suzuki</a:t>
            </a:r>
          </a:p>
          <a:p>
            <a:pPr algn="ctr"/>
            <a:endParaRPr lang="en-US" altLang="ja-JP" sz="2400" dirty="0"/>
          </a:p>
          <a:p>
            <a:pPr algn="ctr"/>
            <a:r>
              <a:rPr lang="en-US" altLang="ja-JP" sz="2400" dirty="0" smtClean="0"/>
              <a:t>Japan Aerospace Exploration Agency (JAXA)</a:t>
            </a:r>
          </a:p>
          <a:p>
            <a:pPr algn="ctr"/>
            <a:r>
              <a:rPr lang="en-US" altLang="ja-JP" sz="2400" dirty="0" smtClean="0"/>
              <a:t>ALOS-2 Project Team / Earth Observation Research Center  </a:t>
            </a:r>
            <a:endParaRPr kumimoji="1" lang="ja-JP" altLang="en-US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7" y="175154"/>
            <a:ext cx="1309688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図 6" descr="JAX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533" y="140494"/>
            <a:ext cx="1155700" cy="70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385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テキスト ボックス 2"/>
          <p:cNvSpPr txBox="1">
            <a:spLocks noChangeArrowheads="1"/>
          </p:cNvSpPr>
          <p:nvPr/>
        </p:nvSpPr>
        <p:spPr bwMode="auto">
          <a:xfrm>
            <a:off x="136525" y="149225"/>
            <a:ext cx="8832850" cy="58477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altLang="ja-JP" sz="2800" dirty="0">
                <a:latin typeface="Arial" charset="0"/>
              </a:rPr>
              <a:t>	</a:t>
            </a:r>
            <a:r>
              <a:rPr lang="en-US" altLang="ja-JP" sz="3200" b="1" dirty="0" smtClean="0">
                <a:solidFill>
                  <a:srgbClr val="000000"/>
                </a:solidFill>
                <a:latin typeface="+mn-lt"/>
                <a:cs typeface="Tahoma" charset="0"/>
              </a:rPr>
              <a:t>Observation modes of PALSAR-2</a:t>
            </a:r>
            <a:endParaRPr lang="ja-JP" altLang="en-US" sz="3200" b="1" dirty="0">
              <a:solidFill>
                <a:srgbClr val="000000"/>
              </a:solidFill>
              <a:latin typeface="+mn-lt"/>
              <a:cs typeface="Tahoma" charset="0"/>
            </a:endParaRPr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0259233"/>
              </p:ext>
            </p:extLst>
          </p:nvPr>
        </p:nvGraphicFramePr>
        <p:xfrm>
          <a:off x="204257" y="953033"/>
          <a:ext cx="8793162" cy="4618034"/>
        </p:xfrm>
        <a:graphic>
          <a:graphicData uri="http://schemas.openxmlformats.org/drawingml/2006/table">
            <a:tbl>
              <a:tblPr/>
              <a:tblGrid>
                <a:gridCol w="693210"/>
                <a:gridCol w="891115"/>
                <a:gridCol w="1174750"/>
                <a:gridCol w="1036637"/>
                <a:gridCol w="1089025"/>
                <a:gridCol w="1054100"/>
                <a:gridCol w="900113"/>
                <a:gridCol w="864660"/>
                <a:gridCol w="1089552"/>
              </a:tblGrid>
              <a:tr h="432325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Mode</a:t>
                      </a:r>
                      <a:endParaRPr kumimoji="1" lang="ja-JP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Stripmap</a:t>
                      </a: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mode</a:t>
                      </a:r>
                      <a:endParaRPr kumimoji="1" lang="en-US" altLang="ja-JP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ScanSAR</a:t>
                      </a: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mode</a:t>
                      </a:r>
                      <a:endParaRPr kumimoji="1" lang="ja-JP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411864">
                <a:tc gridSpan="2"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Spotlight</a:t>
                      </a:r>
                      <a:endParaRPr kumimoji="1" lang="en-US" altLang="ja-JP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Ultra </a:t>
                      </a: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Fine</a:t>
                      </a:r>
                      <a:endParaRPr kumimoji="1" lang="en-US" altLang="ja-JP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High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Sensitive</a:t>
                      </a:r>
                      <a:endParaRPr kumimoji="1" lang="en-US" altLang="ja-JP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Fine</a:t>
                      </a:r>
                      <a:endParaRPr kumimoji="1" lang="en-US" altLang="ja-JP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Nominal</a:t>
                      </a:r>
                      <a:endParaRPr kumimoji="1" lang="en-US" altLang="ja-JP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Wide</a:t>
                      </a:r>
                      <a:endParaRPr kumimoji="1" lang="en-US" altLang="ja-JP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3309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Center frequency</a:t>
                      </a:r>
                      <a:endParaRPr kumimoji="1" lang="ja-JP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s-I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1257.5 MHz</a:t>
                      </a:r>
                      <a:endParaRPr kumimoji="1" lang="is-IS" altLang="ja-JP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is-IS" altLang="ja-JP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is-IS" altLang="ja-JP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s-I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1236.5/1257.5/1278.5 MHz</a:t>
                      </a:r>
                      <a:endParaRPr kumimoji="1" lang="is-IS" altLang="ja-JP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is-IS" altLang="ja-JP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is-IS" altLang="ja-JP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49106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Bandwidth</a:t>
                      </a:r>
                      <a:endParaRPr kumimoji="1" lang="ja-JP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s-I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84 MHz</a:t>
                      </a:r>
                      <a:endParaRPr kumimoji="1" lang="is-IS" altLang="ja-JP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s-I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84 MHz</a:t>
                      </a:r>
                      <a:endParaRPr kumimoji="1" lang="is-IS" altLang="ja-JP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s-I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42 MHz</a:t>
                      </a:r>
                      <a:endParaRPr kumimoji="1" lang="is-IS" altLang="ja-JP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s-I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28 MHz</a:t>
                      </a:r>
                      <a:endParaRPr kumimoji="1" lang="is-IS" altLang="ja-JP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s-I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14 MHz</a:t>
                      </a:r>
                      <a:endParaRPr kumimoji="1" lang="is-IS" altLang="ja-JP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s-I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28 MHz</a:t>
                      </a:r>
                      <a:endParaRPr kumimoji="1" lang="is-IS" altLang="ja-JP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s-I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14 MHz</a:t>
                      </a:r>
                      <a:endParaRPr kumimoji="1" lang="is-IS" altLang="ja-JP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92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Resolution</a:t>
                      </a:r>
                      <a:endParaRPr kumimoji="1" lang="ja-JP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s-I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3m×1m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s-I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3m</a:t>
                      </a:r>
                      <a:endParaRPr kumimoji="1" lang="ja-JP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s-I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6m</a:t>
                      </a:r>
                      <a:endParaRPr kumimoji="1" lang="ja-JP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s-I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10m</a:t>
                      </a:r>
                      <a:endParaRPr kumimoji="1" lang="ja-JP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s-I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100m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s-I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</a:t>
                      </a:r>
                      <a:r>
                        <a:rPr kumimoji="1" lang="is-I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 looks)</a:t>
                      </a:r>
                      <a:endParaRPr kumimoji="1" lang="ja-JP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60m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</a:t>
                      </a:r>
                      <a:r>
                        <a:rPr kumimoji="1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1.5 looks)</a:t>
                      </a:r>
                      <a:endParaRPr kumimoji="1" lang="ja-JP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6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Swath</a:t>
                      </a:r>
                      <a:endParaRPr kumimoji="1" lang="ja-JP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s-I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25</a:t>
                      </a:r>
                      <a:r>
                        <a:rPr kumimoji="1" lang="is-I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×25km</a:t>
                      </a:r>
                      <a:endParaRPr kumimoji="1" lang="ja-JP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s-I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50km</a:t>
                      </a:r>
                      <a:endParaRPr kumimoji="1" lang="ja-JP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s-I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50km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s-I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70km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s-I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350km</a:t>
                      </a:r>
                      <a:endParaRPr kumimoji="1" lang="is-IS" altLang="ja-JP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490km</a:t>
                      </a:r>
                      <a:endParaRPr kumimoji="1" lang="en-US" altLang="ja-JP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85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charset="0"/>
                          <a:cs typeface="Arial" charset="0"/>
                        </a:rPr>
                        <a:t>Polarization</a:t>
                      </a:r>
                      <a:endParaRPr kumimoji="1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PMingLiU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</a:t>
                      </a:r>
                      <a:endParaRPr kumimoji="1" lang="ja-JP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S/D</a:t>
                      </a:r>
                      <a:endParaRPr kumimoji="1" lang="ja-JP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S/D/F/C</a:t>
                      </a:r>
                      <a:endParaRPr kumimoji="1" lang="is-IS" altLang="ja-JP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S/D</a:t>
                      </a:r>
                      <a:endParaRPr kumimoji="1" lang="ja-JP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2511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s-I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NESZ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s-I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-24dB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s-I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-24dB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s-I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-28dB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s-I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-26dB</a:t>
                      </a:r>
                      <a:endParaRPr kumimoji="1" lang="ja-JP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s-I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-26dB</a:t>
                      </a:r>
                      <a:endParaRPr kumimoji="1" lang="ja-JP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-23dB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-23dB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s-I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S/A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s-I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Range</a:t>
                      </a:r>
                      <a:endParaRPr kumimoji="1" lang="is-IS" altLang="ja-JP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s-I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25dB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s-I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25dB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s-I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23dB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s-I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25dB</a:t>
                      </a:r>
                      <a:endParaRPr kumimoji="1" lang="ja-JP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s-I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25dB</a:t>
                      </a:r>
                      <a:endParaRPr kumimoji="1" lang="ja-JP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20dB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253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s-I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Azimuth</a:t>
                      </a:r>
                      <a:endParaRPr kumimoji="1" lang="is-IS" altLang="ja-JP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s-I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20dB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s-I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25dB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s-I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20dB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s-I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23dB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s-I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20dB</a:t>
                      </a:r>
                      <a:endParaRPr kumimoji="1" lang="ja-JP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20dB</a:t>
                      </a:r>
                      <a:endParaRPr kumimoji="1" lang="ja-JP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666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506B1CF-F31A-8446-A4C1-7E5BB5906435}" type="slidenum">
              <a:rPr kumimoji="0" lang="ja-JP" altLang="en-US" sz="1400">
                <a:solidFill>
                  <a:srgbClr val="000000"/>
                </a:solidFill>
              </a:rPr>
              <a:pPr/>
              <a:t>10</a:t>
            </a:fld>
            <a:endParaRPr kumimoji="0" lang="en-US" altLang="ja-JP" sz="1400" dirty="0">
              <a:solidFill>
                <a:srgbClr val="000000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86270" y="5672668"/>
            <a:ext cx="7518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5738" indent="-185738">
              <a:buFont typeface="Arial"/>
              <a:buChar char="•"/>
            </a:pPr>
            <a:r>
              <a:rPr kumimoji="1" lang="en-US" altLang="ja-JP" sz="1600" dirty="0" smtClean="0"/>
              <a:t>Polarization: S=Single, D=Dual, F=Full, C=Compact-pol.</a:t>
            </a:r>
          </a:p>
          <a:p>
            <a:pPr marL="185738" indent="-185738">
              <a:buFont typeface="Arial"/>
              <a:buChar char="•"/>
            </a:pPr>
            <a:r>
              <a:rPr lang="en-US" altLang="ja-JP" sz="1600" dirty="0" smtClean="0"/>
              <a:t>NESZ: Noise equivalent sigma zero</a:t>
            </a:r>
          </a:p>
          <a:p>
            <a:pPr marL="185738" indent="-185738">
              <a:buFont typeface="Arial"/>
              <a:buChar char="•"/>
            </a:pPr>
            <a:r>
              <a:rPr lang="en-US" altLang="ja-JP" sz="1600" dirty="0" smtClean="0"/>
              <a:t>S/A: Signal to ambiguity ratio 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72027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CVSTサイトマップ_20131211B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93228"/>
            <a:ext cx="9144000" cy="503284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5100" y="255647"/>
            <a:ext cx="8712200" cy="454062"/>
          </a:xfrm>
        </p:spPr>
        <p:txBody>
          <a:bodyPr>
            <a:noAutofit/>
          </a:bodyPr>
          <a:lstStyle/>
          <a:p>
            <a:r>
              <a:rPr lang="en-US" altLang="ja-JP" sz="3200" b="1" dirty="0" smtClean="0"/>
              <a:t>Global calibration sites</a:t>
            </a:r>
            <a:endParaRPr lang="ja-JP" altLang="en-US" sz="3200" b="1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782858"/>
            <a:ext cx="2133600" cy="365125"/>
          </a:xfrm>
          <a:prstGeom prst="rect">
            <a:avLst/>
          </a:prstGeom>
        </p:spPr>
        <p:txBody>
          <a:bodyPr/>
          <a:lstStyle/>
          <a:p>
            <a:fld id="{0176A2ED-3DA3-41C8-8FDD-1E83D4D4E119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29733" y="5572075"/>
            <a:ext cx="78570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Circle</a:t>
            </a:r>
            <a:r>
              <a:rPr kumimoji="1" lang="en-US" altLang="ja-JP" dirty="0" smtClean="0"/>
              <a:t>: Corner reflector sites (JAXA and CVST team)</a:t>
            </a:r>
          </a:p>
          <a:p>
            <a:r>
              <a:rPr lang="en-US" altLang="ja-JP" b="1" dirty="0" smtClean="0"/>
              <a:t>Box</a:t>
            </a:r>
            <a:r>
              <a:rPr lang="en-US" altLang="ja-JP" dirty="0" smtClean="0"/>
              <a:t>: Target regions for calibration of antenna pattern and image quality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3745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71" y="713314"/>
            <a:ext cx="8686800" cy="578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Oval 3"/>
          <p:cNvSpPr>
            <a:spLocks/>
          </p:cNvSpPr>
          <p:nvPr/>
        </p:nvSpPr>
        <p:spPr bwMode="auto">
          <a:xfrm>
            <a:off x="3124200" y="3107264"/>
            <a:ext cx="457200" cy="457200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36868" name="Oval 4"/>
          <p:cNvSpPr>
            <a:spLocks/>
          </p:cNvSpPr>
          <p:nvPr/>
        </p:nvSpPr>
        <p:spPr bwMode="auto">
          <a:xfrm>
            <a:off x="5115377" y="3107264"/>
            <a:ext cx="457200" cy="457200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ja-JP" altLang="en-US"/>
          </a:p>
        </p:txBody>
      </p:sp>
      <p:pic>
        <p:nvPicPr>
          <p:cNvPr id="36869" name="図 1" descr="スクリーンショット 2012-08-11 9.06.5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158" y="4344985"/>
            <a:ext cx="2670175" cy="234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6" descr="FH0000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425" y="53975"/>
            <a:ext cx="3970185" cy="2073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円/楕円 2"/>
          <p:cNvSpPr>
            <a:spLocks noChangeArrowheads="1"/>
          </p:cNvSpPr>
          <p:nvPr/>
        </p:nvSpPr>
        <p:spPr bwMode="auto">
          <a:xfrm>
            <a:off x="7050088" y="5898089"/>
            <a:ext cx="374650" cy="32543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ja-JP" alt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6872" name="テキスト ボックス 3"/>
          <p:cNvSpPr txBox="1">
            <a:spLocks noChangeArrowheads="1"/>
          </p:cNvSpPr>
          <p:nvPr/>
        </p:nvSpPr>
        <p:spPr bwMode="auto">
          <a:xfrm>
            <a:off x="228600" y="53975"/>
            <a:ext cx="43806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altLang="ja-JP" b="1" dirty="0" err="1" smtClean="0">
                <a:solidFill>
                  <a:srgbClr val="000000"/>
                </a:solidFill>
                <a:latin typeface="+mn-lt"/>
              </a:rPr>
              <a:t>Tomakomai</a:t>
            </a:r>
            <a:r>
              <a:rPr lang="en-US" altLang="ja-JP" b="1" dirty="0" smtClean="0">
                <a:solidFill>
                  <a:srgbClr val="000000"/>
                </a:solidFill>
                <a:latin typeface="+mn-lt"/>
              </a:rPr>
              <a:t> calibration site</a:t>
            </a:r>
            <a:endParaRPr lang="ja-JP" altLang="en-US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6876" name="テキスト ボックス 11"/>
          <p:cNvSpPr txBox="1">
            <a:spLocks noChangeArrowheads="1"/>
          </p:cNvSpPr>
          <p:nvPr/>
        </p:nvSpPr>
        <p:spPr bwMode="auto">
          <a:xfrm>
            <a:off x="5030706" y="207863"/>
            <a:ext cx="23811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altLang="ja-JP" sz="2000" b="1" dirty="0" smtClean="0">
                <a:solidFill>
                  <a:srgbClr val="000000"/>
                </a:solidFill>
                <a:latin typeface="+mn-lt"/>
              </a:rPr>
              <a:t>3m Corner reflectors</a:t>
            </a:r>
            <a:endParaRPr lang="ja-JP" altLang="en-US" sz="2000" b="1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36877" name="図 13" descr="P9170640_昇交用2面CR_AZ-101.1°_EL-58°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146" y="1797580"/>
            <a:ext cx="2354607" cy="1766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8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553200" y="6491814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AF69108-E92E-4B41-BC53-556D83757AB1}" type="slidenum">
              <a:rPr lang="ja-JP" altLang="en-US"/>
              <a:pPr/>
              <a:t>12</a:t>
            </a:fld>
            <a:endParaRPr lang="en-US" altLang="ja-JP"/>
          </a:p>
        </p:txBody>
      </p:sp>
      <p:sp>
        <p:nvSpPr>
          <p:cNvPr id="15" name="Oval 4"/>
          <p:cNvSpPr>
            <a:spLocks/>
          </p:cNvSpPr>
          <p:nvPr/>
        </p:nvSpPr>
        <p:spPr bwMode="auto">
          <a:xfrm>
            <a:off x="4264025" y="3505196"/>
            <a:ext cx="457200" cy="457200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16" name="Oval 4"/>
          <p:cNvSpPr>
            <a:spLocks/>
          </p:cNvSpPr>
          <p:nvPr/>
        </p:nvSpPr>
        <p:spPr bwMode="auto">
          <a:xfrm>
            <a:off x="4001558" y="2878664"/>
            <a:ext cx="457200" cy="457200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733842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C:\Users\yamazaki_takahiro\Desktop\HBQ250Rio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15888"/>
            <a:ext cx="2397125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7" name="Picture 3" descr="C:\Users\yamazaki_takahiro\Desktop\HBQ250Rio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549275"/>
            <a:ext cx="2087563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8" name="Picture 4" descr="C:\Users\yamazaki_takahiro\Desktop\HBQ250Rio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852738"/>
            <a:ext cx="2087563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9" name="Picture 5" descr="C:\Users\yamazaki_takahiro\Desktop\HBQ250Rio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549275"/>
            <a:ext cx="2087563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0" name="Picture 7" descr="C:\Users\yamazaki_takahiro\Desktop\HBQ250Rio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852738"/>
            <a:ext cx="2087563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1" name="Picture 8" descr="C:\Users\yamazaki_takahiro\Desktop\HBQ250Rio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5084763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2" name="Picture 9" descr="C:\Users\yamazaki_takahiro\Desktop\HBQ250Rio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5084763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3" name="Picture 10" descr="C:\Users\yamazaki_takahiro\Desktop\HBQ250Rio8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5084763"/>
            <a:ext cx="1427162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4" name="Picture 11" descr="C:\Users\yamazaki_takahiro\Desktop\HBQ250Rio9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084763"/>
            <a:ext cx="1420813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5" name="テキスト ボックス 11"/>
          <p:cNvSpPr txBox="1">
            <a:spLocks noChangeArrowheads="1"/>
          </p:cNvSpPr>
          <p:nvPr/>
        </p:nvSpPr>
        <p:spPr bwMode="auto">
          <a:xfrm>
            <a:off x="2987675" y="107950"/>
            <a:ext cx="624046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altLang="ja-JP" sz="2200"/>
              <a:t>HBQ250/RSP028/2014.8.4/Rio Branco J02(CR3.0m)</a:t>
            </a:r>
            <a:endParaRPr lang="ja-JP" altLang="en-US" sz="2200"/>
          </a:p>
        </p:txBody>
      </p:sp>
      <p:sp>
        <p:nvSpPr>
          <p:cNvPr id="62476" name="テキスト ボックス 12"/>
          <p:cNvSpPr txBox="1">
            <a:spLocks noChangeArrowheads="1"/>
          </p:cNvSpPr>
          <p:nvPr/>
        </p:nvSpPr>
        <p:spPr bwMode="auto">
          <a:xfrm>
            <a:off x="3824288" y="611188"/>
            <a:ext cx="473075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rm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ja-JP" sz="2200"/>
              <a:t>HH</a:t>
            </a:r>
            <a:endParaRPr lang="ja-JP" altLang="en-US" sz="2200"/>
          </a:p>
        </p:txBody>
      </p:sp>
      <p:sp>
        <p:nvSpPr>
          <p:cNvPr id="62477" name="テキスト ボックス 13"/>
          <p:cNvSpPr txBox="1">
            <a:spLocks noChangeArrowheads="1"/>
          </p:cNvSpPr>
          <p:nvPr/>
        </p:nvSpPr>
        <p:spPr bwMode="auto">
          <a:xfrm>
            <a:off x="6272213" y="611188"/>
            <a:ext cx="460375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rm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ja-JP" sz="2200"/>
              <a:t>HV</a:t>
            </a:r>
            <a:endParaRPr lang="ja-JP" altLang="en-US" sz="2200"/>
          </a:p>
        </p:txBody>
      </p:sp>
      <p:sp>
        <p:nvSpPr>
          <p:cNvPr id="62478" name="テキスト ボックス 14"/>
          <p:cNvSpPr txBox="1">
            <a:spLocks noChangeArrowheads="1"/>
          </p:cNvSpPr>
          <p:nvPr/>
        </p:nvSpPr>
        <p:spPr bwMode="auto">
          <a:xfrm>
            <a:off x="3824288" y="2916238"/>
            <a:ext cx="460375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rm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ja-JP" sz="2200"/>
              <a:t>VH</a:t>
            </a:r>
            <a:endParaRPr lang="ja-JP" altLang="en-US" sz="2200"/>
          </a:p>
        </p:txBody>
      </p:sp>
      <p:sp>
        <p:nvSpPr>
          <p:cNvPr id="62479" name="テキスト ボックス 15"/>
          <p:cNvSpPr txBox="1">
            <a:spLocks noChangeArrowheads="1"/>
          </p:cNvSpPr>
          <p:nvPr/>
        </p:nvSpPr>
        <p:spPr bwMode="auto">
          <a:xfrm>
            <a:off x="6272213" y="2916238"/>
            <a:ext cx="447675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rm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ja-JP" sz="2200"/>
              <a:t>VV</a:t>
            </a:r>
            <a:endParaRPr lang="ja-JP" altLang="en-US" sz="2200"/>
          </a:p>
        </p:txBody>
      </p:sp>
      <p:sp>
        <p:nvSpPr>
          <p:cNvPr id="62480" name="テキスト ボックス 16"/>
          <p:cNvSpPr txBox="1">
            <a:spLocks noChangeArrowheads="1"/>
          </p:cNvSpPr>
          <p:nvPr/>
        </p:nvSpPr>
        <p:spPr bwMode="auto">
          <a:xfrm>
            <a:off x="3492500" y="6488113"/>
            <a:ext cx="473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altLang="ja-JP" sz="2400"/>
              <a:t>HH</a:t>
            </a:r>
            <a:endParaRPr lang="ja-JP" altLang="en-US" sz="2400"/>
          </a:p>
        </p:txBody>
      </p:sp>
      <p:sp>
        <p:nvSpPr>
          <p:cNvPr id="62481" name="テキスト ボックス 17"/>
          <p:cNvSpPr txBox="1">
            <a:spLocks noChangeArrowheads="1"/>
          </p:cNvSpPr>
          <p:nvPr/>
        </p:nvSpPr>
        <p:spPr bwMode="auto">
          <a:xfrm>
            <a:off x="5076825" y="6488113"/>
            <a:ext cx="460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altLang="ja-JP" sz="2400"/>
              <a:t>HV</a:t>
            </a:r>
            <a:endParaRPr lang="ja-JP" altLang="en-US" sz="2400"/>
          </a:p>
        </p:txBody>
      </p:sp>
      <p:sp>
        <p:nvSpPr>
          <p:cNvPr id="62482" name="テキスト ボックス 18"/>
          <p:cNvSpPr txBox="1">
            <a:spLocks noChangeArrowheads="1"/>
          </p:cNvSpPr>
          <p:nvPr/>
        </p:nvSpPr>
        <p:spPr bwMode="auto">
          <a:xfrm>
            <a:off x="6443663" y="6488113"/>
            <a:ext cx="460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altLang="ja-JP" sz="2400"/>
              <a:t>VH</a:t>
            </a:r>
            <a:endParaRPr lang="ja-JP" altLang="en-US" sz="2400"/>
          </a:p>
        </p:txBody>
      </p:sp>
      <p:sp>
        <p:nvSpPr>
          <p:cNvPr id="62483" name="テキスト ボックス 19"/>
          <p:cNvSpPr txBox="1">
            <a:spLocks noChangeArrowheads="1"/>
          </p:cNvSpPr>
          <p:nvPr/>
        </p:nvSpPr>
        <p:spPr bwMode="auto">
          <a:xfrm>
            <a:off x="7956550" y="6488113"/>
            <a:ext cx="447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altLang="ja-JP" sz="2400"/>
              <a:t>VV</a:t>
            </a:r>
            <a:endParaRPr lang="ja-JP" altLang="en-US" sz="2400"/>
          </a:p>
        </p:txBody>
      </p:sp>
      <p:sp>
        <p:nvSpPr>
          <p:cNvPr id="62485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59C3F3C-977C-714E-B03D-74DD8B951E6B}" type="slidenum">
              <a:rPr lang="ja-JP" altLang="en-US"/>
              <a:pPr/>
              <a:t>13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15840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9508" name="Group 4"/>
          <p:cNvGraphicFramePr>
            <a:graphicFrameLocks noGrp="1"/>
          </p:cNvGraphicFramePr>
          <p:nvPr/>
        </p:nvGraphicFramePr>
        <p:xfrm>
          <a:off x="3886200" y="3386138"/>
          <a:ext cx="5041900" cy="2901985"/>
        </p:xfrm>
        <a:graphic>
          <a:graphicData uri="http://schemas.openxmlformats.org/drawingml/2006/table">
            <a:tbl>
              <a:tblPr/>
              <a:tblGrid>
                <a:gridCol w="1765300"/>
                <a:gridCol w="1676400"/>
                <a:gridCol w="16002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Osaka" charset="0"/>
                        <a:cs typeface="Osaka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charset="0"/>
                          <a:ea typeface="ＭＳ Ｐゴシック" charset="0"/>
                          <a:cs typeface="ＭＳ Ｐゴシック" charset="0"/>
                        </a:rPr>
                        <a:t>GCx2</a:t>
                      </a:r>
                      <a:endParaRPr kumimoji="1" lang="en-US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Osaka" charset="0"/>
                        <a:cs typeface="Osaka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charset="0"/>
                          <a:ea typeface="ＭＳ Ｐゴシック" charset="0"/>
                          <a:cs typeface="ＭＳ Ｐゴシック" charset="0"/>
                        </a:rPr>
                        <a:t>Receiver</a:t>
                      </a:r>
                      <a:endParaRPr kumimoji="1" lang="en-US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Osaka" charset="0"/>
                        <a:cs typeface="Osaka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charset="0"/>
                          <a:ea typeface="ＭＳ Ｐゴシック" charset="0"/>
                          <a:cs typeface="ＭＳ Ｐゴシック" charset="0"/>
                        </a:rPr>
                        <a:t>Frequency band</a:t>
                      </a:r>
                      <a:endParaRPr kumimoji="1" lang="en-US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Osaka" charset="0"/>
                        <a:cs typeface="Osaka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charset="0"/>
                          <a:ea typeface="ＭＳ Ｐゴシック" charset="0"/>
                          <a:cs typeface="ＭＳ Ｐゴシック" charset="0"/>
                        </a:rPr>
                        <a:t>1215-1300</a:t>
                      </a:r>
                      <a:r>
                        <a:rPr kumimoji="1" 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charset="0"/>
                          <a:ea typeface="ＭＳ Ｐゴシック" charset="0"/>
                          <a:cs typeface="ＭＳ Ｐゴシック" charset="0"/>
                        </a:rPr>
                        <a:t>MHz</a:t>
                      </a:r>
                      <a:endParaRPr kumimoji="1" lang="en-US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Osaka" charset="0"/>
                        <a:cs typeface="Osaka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charset="0"/>
                          <a:ea typeface="ＭＳ Ｐゴシック" charset="0"/>
                          <a:cs typeface="ＭＳ Ｐゴシック" charset="0"/>
                        </a:rPr>
                        <a:t>1215-1300MHz</a:t>
                      </a:r>
                      <a:endParaRPr kumimoji="1" lang="en-US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Osaka" charset="0"/>
                        <a:cs typeface="Osaka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charset="0"/>
                          <a:ea typeface="ＭＳ Ｐゴシック" charset="0"/>
                          <a:cs typeface="ＭＳ Ｐゴシック" charset="0"/>
                        </a:rPr>
                        <a:t>Off nadir angle</a:t>
                      </a:r>
                      <a:endParaRPr kumimoji="1" lang="en-US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Osaka" charset="0"/>
                        <a:cs typeface="Osaka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charset="0"/>
                          <a:ea typeface="ＭＳ Ｐゴシック" charset="0"/>
                          <a:cs typeface="ＭＳ Ｐゴシック" charset="0"/>
                        </a:rPr>
                        <a:t>9.9</a:t>
                      </a:r>
                      <a:r>
                        <a:rPr kumimoji="1" lang="ja-JP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charset="0"/>
                          <a:ea typeface="ＭＳ Ｐゴシック" charset="0"/>
                          <a:cs typeface="ＭＳ Ｐゴシック" charset="0"/>
                        </a:rPr>
                        <a:t>～</a:t>
                      </a:r>
                      <a:r>
                        <a:rPr kumimoji="1" 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charset="0"/>
                          <a:ea typeface="ＭＳ Ｐゴシック" charset="0"/>
                          <a:cs typeface="ＭＳ Ｐゴシック" charset="0"/>
                        </a:rPr>
                        <a:t>50.8°</a:t>
                      </a:r>
                      <a:endParaRPr kumimoji="1" lang="en-US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Osaka" charset="0"/>
                        <a:cs typeface="Osaka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charset="0"/>
                          <a:ea typeface="ＭＳ Ｐゴシック" charset="0"/>
                          <a:cs typeface="ＭＳ Ｐゴシック" charset="0"/>
                        </a:rPr>
                        <a:t>9.9</a:t>
                      </a:r>
                      <a:r>
                        <a:rPr kumimoji="1" lang="ja-JP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charset="0"/>
                          <a:ea typeface="ＭＳ Ｐゴシック" charset="0"/>
                          <a:cs typeface="ＭＳ Ｐゴシック" charset="0"/>
                        </a:rPr>
                        <a:t>～</a:t>
                      </a:r>
                      <a:r>
                        <a:rPr kumimoji="1" 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charset="0"/>
                          <a:ea typeface="ＭＳ Ｐゴシック" charset="0"/>
                          <a:cs typeface="ＭＳ Ｐゴシック" charset="0"/>
                        </a:rPr>
                        <a:t>50.8°</a:t>
                      </a:r>
                      <a:endParaRPr kumimoji="1" lang="en-US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Osaka" charset="0"/>
                        <a:cs typeface="Osaka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73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charset="0"/>
                          <a:ea typeface="ＭＳ Ｐゴシック" charset="0"/>
                          <a:cs typeface="ＭＳ Ｐゴシック" charset="0"/>
                        </a:rPr>
                        <a:t>RCS</a:t>
                      </a:r>
                      <a:r>
                        <a:rPr kumimoji="1" lang="en-US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charset="0"/>
                          <a:ea typeface="ＭＳ Ｐゴシック" charset="0"/>
                          <a:cs typeface="ＭＳ Ｐゴシック" charset="0"/>
                        </a:rPr>
                        <a:t> or receiving capability</a:t>
                      </a:r>
                      <a:endParaRPr kumimoji="1" lang="en-US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Osaka" charset="0"/>
                        <a:cs typeface="Osaka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charset="0"/>
                          <a:ea typeface="ＭＳ Ｐゴシック" charset="0"/>
                          <a:cs typeface="ＭＳ Ｐゴシック" charset="0"/>
                        </a:rPr>
                        <a:t>25dBm2:Spotlight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charset="0"/>
                          <a:ea typeface="ＭＳ Ｐゴシック" charset="0"/>
                          <a:cs typeface="ＭＳ Ｐゴシック" charset="0"/>
                        </a:rPr>
                        <a:t>30dBm2:3m strip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charset="0"/>
                          <a:ea typeface="ＭＳ Ｐゴシック" charset="0"/>
                          <a:cs typeface="ＭＳ Ｐゴシック" charset="0"/>
                        </a:rPr>
                        <a:t>35dBm2:6m strip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charset="0"/>
                          <a:ea typeface="ＭＳ Ｐゴシック" charset="0"/>
                          <a:cs typeface="ＭＳ Ｐゴシック" charset="0"/>
                        </a:rPr>
                        <a:t>40dBm2:10mstrip</a:t>
                      </a:r>
                      <a:endParaRPr kumimoji="1" lang="en-US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Osaka" charset="0"/>
                        <a:cs typeface="Osaka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charset="0"/>
                          <a:ea typeface="ＭＳ Ｐゴシック" charset="0"/>
                          <a:cs typeface="ＭＳ Ｐゴシック" charset="0"/>
                        </a:rPr>
                        <a:t>100Mhz AD conversion</a:t>
                      </a:r>
                      <a:endParaRPr kumimoji="1" lang="en-US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Osaka" charset="0"/>
                        <a:cs typeface="Osaka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charset="0"/>
                          <a:ea typeface="ＭＳ Ｐゴシック" charset="0"/>
                          <a:cs typeface="ＭＳ Ｐゴシック" charset="0"/>
                        </a:rPr>
                        <a:t>ALOS tracking</a:t>
                      </a:r>
                      <a:endParaRPr kumimoji="1" lang="en-US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Osaka" charset="0"/>
                        <a:cs typeface="Osaka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  <a:endParaRPr kumimoji="1" lang="en-US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Osaka" charset="0"/>
                        <a:cs typeface="Osaka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  <a:endParaRPr kumimoji="1" lang="en-US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Osaka" charset="0"/>
                        <a:cs typeface="Osaka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charset="0"/>
                          <a:ea typeface="ＭＳ Ｐゴシック" charset="0"/>
                          <a:cs typeface="ＭＳ Ｐゴシック" charset="0"/>
                        </a:rPr>
                        <a:t>temperature range</a:t>
                      </a:r>
                      <a:endParaRPr kumimoji="1" lang="en-US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Osaka" charset="0"/>
                        <a:cs typeface="Osaka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charset="0"/>
                          <a:ea typeface="ＭＳ Ｐゴシック" charset="0"/>
                          <a:cs typeface="ＭＳ Ｐゴシック" charset="0"/>
                        </a:rPr>
                        <a:t>-10</a:t>
                      </a:r>
                      <a:r>
                        <a:rPr kumimoji="1" lang="ja-JP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charset="0"/>
                          <a:ea typeface="ＭＳ Ｐゴシック" charset="0"/>
                          <a:cs typeface="ＭＳ Ｐゴシック" charset="0"/>
                        </a:rPr>
                        <a:t>～＋</a:t>
                      </a:r>
                      <a:r>
                        <a:rPr kumimoji="1" 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charset="0"/>
                          <a:ea typeface="ＭＳ Ｐゴシック" charset="0"/>
                          <a:cs typeface="ＭＳ Ｐゴシック" charset="0"/>
                        </a:rPr>
                        <a:t>50℃</a:t>
                      </a:r>
                      <a:endParaRPr kumimoji="1" lang="en-US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Osaka" charset="0"/>
                        <a:cs typeface="Osaka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charset="0"/>
                          <a:ea typeface="ＭＳ Ｐゴシック" charset="0"/>
                          <a:cs typeface="ＭＳ Ｐゴシック" charset="0"/>
                        </a:rPr>
                        <a:t>-10</a:t>
                      </a:r>
                      <a:r>
                        <a:rPr kumimoji="1" lang="ja-JP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charset="0"/>
                          <a:ea typeface="ＭＳ Ｐゴシック" charset="0"/>
                          <a:cs typeface="ＭＳ Ｐゴシック" charset="0"/>
                        </a:rPr>
                        <a:t>～＋</a:t>
                      </a:r>
                      <a:r>
                        <a:rPr kumimoji="1" 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charset="0"/>
                          <a:ea typeface="ＭＳ Ｐゴシック" charset="0"/>
                          <a:cs typeface="ＭＳ Ｐゴシック" charset="0"/>
                        </a:rPr>
                        <a:t>50℃</a:t>
                      </a:r>
                      <a:endParaRPr kumimoji="1" lang="en-US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Osaka" charset="0"/>
                        <a:cs typeface="Osaka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charset="0"/>
                          <a:ea typeface="ＭＳ Ｐゴシック" charset="0"/>
                          <a:cs typeface="ＭＳ Ｐゴシック" charset="0"/>
                        </a:rPr>
                        <a:t>Humidity range</a:t>
                      </a:r>
                      <a:endParaRPr kumimoji="1" lang="en-US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Osaka" charset="0"/>
                        <a:cs typeface="Osaka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charset="0"/>
                          <a:ea typeface="ＭＳ Ｐゴシック" charset="0"/>
                          <a:cs typeface="ＭＳ Ｐゴシック" charset="0"/>
                        </a:rPr>
                        <a:t>35</a:t>
                      </a:r>
                      <a:r>
                        <a:rPr kumimoji="1" lang="ja-JP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charset="0"/>
                          <a:ea typeface="ＭＳ Ｐゴシック" charset="0"/>
                          <a:cs typeface="ＭＳ Ｐゴシック" charset="0"/>
                        </a:rPr>
                        <a:t>～</a:t>
                      </a:r>
                      <a:r>
                        <a:rPr kumimoji="1" 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charset="0"/>
                          <a:ea typeface="ＭＳ Ｐゴシック" charset="0"/>
                          <a:cs typeface="ＭＳ Ｐゴシック" charset="0"/>
                        </a:rPr>
                        <a:t>100%RH</a:t>
                      </a:r>
                      <a:endParaRPr kumimoji="1" lang="en-US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Osaka" charset="0"/>
                        <a:cs typeface="Osaka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charset="0"/>
                          <a:ea typeface="ＭＳ Ｐゴシック" charset="0"/>
                          <a:cs typeface="ＭＳ Ｐゴシック" charset="0"/>
                        </a:rPr>
                        <a:t>35</a:t>
                      </a:r>
                      <a:r>
                        <a:rPr kumimoji="1" lang="ja-JP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charset="0"/>
                          <a:ea typeface="ＭＳ Ｐゴシック" charset="0"/>
                          <a:cs typeface="ＭＳ Ｐゴシック" charset="0"/>
                        </a:rPr>
                        <a:t>～</a:t>
                      </a:r>
                      <a:r>
                        <a:rPr kumimoji="1" 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charset="0"/>
                          <a:ea typeface="ＭＳ Ｐゴシック" charset="0"/>
                          <a:cs typeface="ＭＳ Ｐゴシック" charset="0"/>
                        </a:rPr>
                        <a:t>100%RH</a:t>
                      </a:r>
                      <a:endParaRPr kumimoji="1" lang="en-US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Osaka" charset="0"/>
                        <a:cs typeface="Osaka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8948" name="Text Box 50"/>
          <p:cNvSpPr txBox="1">
            <a:spLocks noChangeArrowheads="1"/>
          </p:cNvSpPr>
          <p:nvPr/>
        </p:nvSpPr>
        <p:spPr bwMode="auto">
          <a:xfrm>
            <a:off x="267047" y="197908"/>
            <a:ext cx="72250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altLang="ja-JP" b="1" dirty="0" smtClean="0">
                <a:solidFill>
                  <a:srgbClr val="000000"/>
                </a:solidFill>
                <a:latin typeface="+mn-lt"/>
              </a:rPr>
              <a:t>Active </a:t>
            </a:r>
            <a:r>
              <a:rPr lang="en-US" altLang="ja-JP" b="1" dirty="0">
                <a:solidFill>
                  <a:srgbClr val="000000"/>
                </a:solidFill>
                <a:latin typeface="+mn-lt"/>
              </a:rPr>
              <a:t>Radar Calibrator and SAR signal receiver</a:t>
            </a:r>
            <a:endParaRPr lang="ja-JP" altLang="en-US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49556" name="Text Box 52"/>
          <p:cNvSpPr txBox="1">
            <a:spLocks noChangeArrowheads="1"/>
          </p:cNvSpPr>
          <p:nvPr/>
        </p:nvSpPr>
        <p:spPr bwMode="auto">
          <a:xfrm>
            <a:off x="1524000" y="6518275"/>
            <a:ext cx="992188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1800">
                <a:latin typeface="Calibri" charset="0"/>
              </a:rPr>
              <a:t>Receiver</a:t>
            </a:r>
            <a:endParaRPr lang="en-US" altLang="ja-JP">
              <a:latin typeface="Calibri" charset="0"/>
            </a:endParaRPr>
          </a:p>
        </p:txBody>
      </p:sp>
      <p:sp>
        <p:nvSpPr>
          <p:cNvPr id="149557" name="Text Box 53"/>
          <p:cNvSpPr txBox="1">
            <a:spLocks noChangeArrowheads="1"/>
          </p:cNvSpPr>
          <p:nvPr/>
        </p:nvSpPr>
        <p:spPr bwMode="auto">
          <a:xfrm>
            <a:off x="3454400" y="1166813"/>
            <a:ext cx="5689600" cy="1755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en-US" altLang="ja-JP" sz="1800" dirty="0">
                <a:latin typeface="Calibri"/>
                <a:cs typeface="Calibri"/>
              </a:rPr>
              <a:t>Geometric calibrator with location uncertainty of 1 cm</a:t>
            </a:r>
          </a:p>
          <a:p>
            <a:pPr>
              <a:buFontTx/>
              <a:buChar char="•"/>
              <a:defRPr/>
            </a:pPr>
            <a:r>
              <a:rPr lang="en-US" altLang="ja-JP" sz="1800" dirty="0">
                <a:latin typeface="Calibri"/>
                <a:cs typeface="Calibri"/>
              </a:rPr>
              <a:t>45 (0, 90 deg) degree rotational ARC.</a:t>
            </a:r>
          </a:p>
          <a:p>
            <a:pPr>
              <a:buFontTx/>
              <a:buChar char="•"/>
              <a:defRPr/>
            </a:pPr>
            <a:r>
              <a:rPr lang="en-US" altLang="ja-JP" sz="1800" dirty="0">
                <a:latin typeface="Calibri"/>
                <a:cs typeface="Calibri"/>
              </a:rPr>
              <a:t>Manually controlled for off nadir angle.</a:t>
            </a:r>
          </a:p>
          <a:p>
            <a:pPr>
              <a:buFontTx/>
              <a:buChar char="•"/>
              <a:defRPr/>
            </a:pPr>
            <a:r>
              <a:rPr lang="en-US" altLang="ja-JP" sz="1800" dirty="0">
                <a:latin typeface="Calibri"/>
                <a:cs typeface="Calibri"/>
              </a:rPr>
              <a:t>High RCS stability using thermally insulated units</a:t>
            </a:r>
          </a:p>
          <a:p>
            <a:pPr>
              <a:buFontTx/>
              <a:buChar char="•"/>
              <a:defRPr/>
            </a:pPr>
            <a:r>
              <a:rPr lang="en-US" altLang="ja-JP" sz="1800" dirty="0">
                <a:latin typeface="Calibri"/>
                <a:cs typeface="Calibri"/>
              </a:rPr>
              <a:t>Wide resistance for temperature and humidity</a:t>
            </a:r>
          </a:p>
          <a:p>
            <a:pPr>
              <a:buFontTx/>
              <a:buChar char="•"/>
              <a:defRPr/>
            </a:pPr>
            <a:r>
              <a:rPr lang="en-US" altLang="ja-JP" sz="1800" dirty="0">
                <a:latin typeface="Calibri"/>
                <a:cs typeface="Calibri"/>
              </a:rPr>
              <a:t>ARC mode prepares the H and V phase difference</a:t>
            </a:r>
          </a:p>
        </p:txBody>
      </p:sp>
      <p:grpSp>
        <p:nvGrpSpPr>
          <p:cNvPr id="38951" name="グループ化 162"/>
          <p:cNvGrpSpPr>
            <a:grpSpLocks/>
          </p:cNvGrpSpPr>
          <p:nvPr/>
        </p:nvGrpSpPr>
        <p:grpSpPr bwMode="auto">
          <a:xfrm>
            <a:off x="611003" y="1139825"/>
            <a:ext cx="2274555" cy="2754313"/>
            <a:chOff x="6548" y="3641"/>
            <a:chExt cx="4041" cy="6195"/>
          </a:xfrm>
        </p:grpSpPr>
        <p:cxnSp>
          <p:nvCxnSpPr>
            <p:cNvPr id="38955" name="AutoShape 22"/>
            <p:cNvCxnSpPr>
              <a:cxnSpLocks noChangeShapeType="1"/>
            </p:cNvCxnSpPr>
            <p:nvPr/>
          </p:nvCxnSpPr>
          <p:spPr bwMode="auto">
            <a:xfrm flipH="1" flipV="1">
              <a:off x="7019" y="4093"/>
              <a:ext cx="870" cy="126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" name="Text Box 23"/>
            <p:cNvSpPr txBox="1">
              <a:spLocks noChangeArrowheads="1"/>
            </p:cNvSpPr>
            <p:nvPr/>
          </p:nvSpPr>
          <p:spPr bwMode="auto">
            <a:xfrm>
              <a:off x="6548" y="3641"/>
              <a:ext cx="654" cy="4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4295" tIns="8890" rIns="74295" bIns="8890" upright="1">
              <a:spAutoFit/>
            </a:bodyPr>
            <a:lstStyle/>
            <a:p>
              <a:pPr algn="just">
                <a:spcAft>
                  <a:spcPts val="0"/>
                </a:spcAft>
                <a:defRPr/>
              </a:pPr>
              <a:r>
                <a:rPr lang="en-US" sz="1050" kern="100" dirty="0" smtClean="0">
                  <a:latin typeface="ＭＳ ゴシック"/>
                  <a:cs typeface="Times New Roman"/>
                </a:rPr>
                <a:t>SAR</a:t>
              </a:r>
              <a:endParaRPr lang="ja-JP" sz="1050" kern="100" dirty="0">
                <a:latin typeface="ＭＳ 明朝"/>
                <a:cs typeface="Times New Roman"/>
              </a:endParaRPr>
            </a:p>
          </p:txBody>
        </p:sp>
        <p:sp>
          <p:nvSpPr>
            <p:cNvPr id="12" name="Text Box 24"/>
            <p:cNvSpPr txBox="1">
              <a:spLocks noChangeArrowheads="1"/>
            </p:cNvSpPr>
            <p:nvPr/>
          </p:nvSpPr>
          <p:spPr bwMode="auto">
            <a:xfrm>
              <a:off x="9741" y="6522"/>
              <a:ext cx="654" cy="3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4295" tIns="8890" rIns="74295" bIns="8890" upright="1">
              <a:spAutoFit/>
            </a:bodyPr>
            <a:lstStyle/>
            <a:p>
              <a:pPr algn="just">
                <a:spcAft>
                  <a:spcPts val="0"/>
                </a:spcAft>
                <a:defRPr/>
              </a:pPr>
              <a:r>
                <a:rPr lang="ja-JP" sz="1050" kern="100">
                  <a:latin typeface="ＭＳ 明朝"/>
                  <a:cs typeface="Times New Roman"/>
                </a:rPr>
                <a:t>三脚</a:t>
              </a:r>
            </a:p>
          </p:txBody>
        </p:sp>
        <p:sp>
          <p:nvSpPr>
            <p:cNvPr id="38959" name="Text Box 27"/>
            <p:cNvSpPr txBox="1">
              <a:spLocks noChangeArrowheads="1"/>
            </p:cNvSpPr>
            <p:nvPr/>
          </p:nvSpPr>
          <p:spPr bwMode="auto">
            <a:xfrm>
              <a:off x="8018" y="3834"/>
              <a:ext cx="1739" cy="4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4295" tIns="8890" rIns="74295" bIns="8890">
              <a:spAutoFit/>
            </a:bodyPr>
            <a:lstStyle>
              <a:lvl1pPr>
                <a:defRPr kumimoji="1" sz="28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hangingPunct="0">
                <a:defRPr kumimoji="1"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hangingPunct="0">
                <a:defRPr kumimoji="1"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hangingPunct="0">
                <a:defRPr kumimoji="1"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hangingPunct="0">
                <a:defRPr kumimoji="1"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just"/>
              <a:r>
                <a:rPr lang="en-US" altLang="ja-JP" sz="1100" dirty="0" err="1" smtClean="0">
                  <a:latin typeface="+mn-lt"/>
                  <a:ea typeface="ＭＳ ゴシック" charset="0"/>
                  <a:cs typeface="ＭＳ ゴシック" charset="0"/>
                </a:rPr>
                <a:t>Tx</a:t>
              </a:r>
              <a:r>
                <a:rPr lang="en-US" altLang="ja-JP" sz="1100" dirty="0" smtClean="0">
                  <a:latin typeface="+mn-lt"/>
                  <a:ea typeface="ＭＳ ゴシック" charset="0"/>
                  <a:cs typeface="ＭＳ ゴシック" charset="0"/>
                </a:rPr>
                <a:t>/Rx antenna</a:t>
              </a:r>
              <a:endParaRPr lang="ja-JP" altLang="en-US" sz="1100" dirty="0">
                <a:latin typeface="+mn-lt"/>
                <a:cs typeface="Times New Roman" charset="0"/>
              </a:endParaRPr>
            </a:p>
          </p:txBody>
        </p:sp>
        <p:cxnSp>
          <p:nvCxnSpPr>
            <p:cNvPr id="38960" name="AutoShape 29"/>
            <p:cNvCxnSpPr>
              <a:cxnSpLocks noChangeShapeType="1"/>
            </p:cNvCxnSpPr>
            <p:nvPr/>
          </p:nvCxnSpPr>
          <p:spPr bwMode="auto">
            <a:xfrm flipH="1">
              <a:off x="9469" y="6877"/>
              <a:ext cx="448" cy="69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38962" name="Picture 32" descr="幾何校正装置_前方から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1" y="5177"/>
              <a:ext cx="3878" cy="4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8965" name="AutoShape 28"/>
            <p:cNvCxnSpPr>
              <a:cxnSpLocks noChangeShapeType="1"/>
            </p:cNvCxnSpPr>
            <p:nvPr/>
          </p:nvCxnSpPr>
          <p:spPr bwMode="auto">
            <a:xfrm flipH="1">
              <a:off x="8409" y="4274"/>
              <a:ext cx="108" cy="108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8952" name="テキスト ボックス 1"/>
          <p:cNvSpPr txBox="1">
            <a:spLocks noChangeArrowheads="1"/>
          </p:cNvSpPr>
          <p:nvPr/>
        </p:nvSpPr>
        <p:spPr bwMode="auto">
          <a:xfrm>
            <a:off x="441322" y="2005015"/>
            <a:ext cx="8350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altLang="ja-JP" sz="2400" dirty="0"/>
              <a:t>ARC</a:t>
            </a:r>
            <a:endParaRPr lang="ja-JP" altLang="en-US" sz="2400" dirty="0"/>
          </a:p>
        </p:txBody>
      </p:sp>
      <p:pic>
        <p:nvPicPr>
          <p:cNvPr id="38953" name="図 2" descr="P105085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4140200"/>
            <a:ext cx="3267075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54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A9A3986-8F0A-034E-A548-6D54A78221CA}" type="slidenum">
              <a:rPr lang="ja-JP" altLang="en-US"/>
              <a:pPr/>
              <a:t>14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684212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7960"/>
            <a:ext cx="6620637" cy="496702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31" t="30440" b="21903"/>
          <a:stretch/>
        </p:blipFill>
        <p:spPr bwMode="auto">
          <a:xfrm>
            <a:off x="5753096" y="3513666"/>
            <a:ext cx="2717800" cy="2931930"/>
          </a:xfrm>
          <a:prstGeom prst="rect">
            <a:avLst/>
          </a:prstGeom>
          <a:noFill/>
          <a:ln w="444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円/楕円 11"/>
          <p:cNvSpPr/>
          <p:nvPr/>
        </p:nvSpPr>
        <p:spPr>
          <a:xfrm>
            <a:off x="6620636" y="4693881"/>
            <a:ext cx="1126363" cy="978786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8901" y="706963"/>
            <a:ext cx="505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2800" i="1"/>
            </a:lvl1pPr>
          </a:lstStyle>
          <a:p>
            <a:r>
              <a:rPr lang="en-US" altLang="ja-JP" sz="2400" i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Ultra-Fine mode (3m dual-pol.) image over Mt. Fuji at night</a:t>
            </a:r>
            <a:endParaRPr lang="en-US" altLang="ja-JP" sz="2400" i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図 7" descr="fe.1406202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950" y="913811"/>
            <a:ext cx="2895600" cy="2171700"/>
          </a:xfrm>
          <a:prstGeom prst="rect">
            <a:avLst/>
          </a:prstGeom>
          <a:ln w="34925">
            <a:solidFill>
              <a:schemeClr val="bg1"/>
            </a:solidFill>
          </a:ln>
        </p:spPr>
      </p:pic>
      <p:sp>
        <p:nvSpPr>
          <p:cNvPr id="10" name="タイトル 1"/>
          <p:cNvSpPr txBox="1">
            <a:spLocks/>
          </p:cNvSpPr>
          <p:nvPr/>
        </p:nvSpPr>
        <p:spPr>
          <a:xfrm>
            <a:off x="457200" y="0"/>
            <a:ext cx="8229600" cy="58477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b="1" dirty="0" smtClean="0">
                <a:latin typeface="+mn-lt"/>
                <a:ea typeface="+mn-ea"/>
                <a:cs typeface="Times New Roman" panose="02020603050405020304" pitchFamily="18" charset="0"/>
              </a:rPr>
              <a:t>First image of PALSAR-2</a:t>
            </a:r>
            <a:endParaRPr lang="ja-JP" altLang="en-US" b="1" dirty="0"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150100" y="517043"/>
            <a:ext cx="184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Weather: cloudy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394450" y="3845956"/>
            <a:ext cx="1511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 smtClean="0">
                <a:solidFill>
                  <a:schemeClr val="bg1"/>
                </a:solidFill>
              </a:rPr>
              <a:t>Signal of an active </a:t>
            </a:r>
            <a:r>
              <a:rPr kumimoji="1" lang="en-US" altLang="ja-JP" sz="1600" b="1" dirty="0" err="1" smtClean="0">
                <a:solidFill>
                  <a:schemeClr val="bg1"/>
                </a:solidFill>
              </a:rPr>
              <a:t>rader</a:t>
            </a:r>
            <a:r>
              <a:rPr kumimoji="1" lang="en-US" altLang="ja-JP" sz="1600" b="1" dirty="0" smtClean="0">
                <a:solidFill>
                  <a:schemeClr val="bg1"/>
                </a:solidFill>
              </a:rPr>
              <a:t> calibrator</a:t>
            </a:r>
            <a:endParaRPr kumimoji="1" lang="ja-JP" altLang="en-US" sz="1600" b="1" dirty="0">
              <a:solidFill>
                <a:schemeClr val="bg1"/>
              </a:solidFill>
            </a:endParaRPr>
          </a:p>
        </p:txBody>
      </p:sp>
      <p:cxnSp>
        <p:nvCxnSpPr>
          <p:cNvPr id="9" name="直線矢印コネクタ 8"/>
          <p:cNvCxnSpPr>
            <a:stCxn id="3074" idx="1"/>
          </p:cNvCxnSpPr>
          <p:nvPr/>
        </p:nvCxnSpPr>
        <p:spPr>
          <a:xfrm flipH="1" flipV="1">
            <a:off x="3556000" y="3962405"/>
            <a:ext cx="2197096" cy="1017226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7607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811745"/>
            <a:ext cx="4495800" cy="330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テキスト ボックス 3"/>
          <p:cNvSpPr txBox="1">
            <a:spLocks noChangeArrowheads="1"/>
          </p:cNvSpPr>
          <p:nvPr/>
        </p:nvSpPr>
        <p:spPr bwMode="auto">
          <a:xfrm>
            <a:off x="642938" y="1110193"/>
            <a:ext cx="284532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altLang="ja-JP" sz="2000" dirty="0" smtClean="0">
                <a:latin typeface="Tw Cen MT" charset="0"/>
              </a:rPr>
              <a:t>3m res. </a:t>
            </a:r>
          </a:p>
          <a:p>
            <a:r>
              <a:rPr lang="en-US" altLang="ja-JP" sz="2000" dirty="0" smtClean="0">
                <a:latin typeface="Tw Cen MT" charset="0"/>
              </a:rPr>
              <a:t>(Single-pol.)</a:t>
            </a:r>
            <a:endParaRPr lang="ja-JP" altLang="en-US" sz="2000" dirty="0">
              <a:latin typeface="Tw Cen MT" charset="0"/>
            </a:endParaRPr>
          </a:p>
        </p:txBody>
      </p:sp>
      <p:pic>
        <p:nvPicPr>
          <p:cNvPr id="4096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3" y="738720"/>
            <a:ext cx="4567237" cy="331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テキスト ボックス 6"/>
          <p:cNvSpPr txBox="1">
            <a:spLocks noChangeArrowheads="1"/>
          </p:cNvSpPr>
          <p:nvPr/>
        </p:nvSpPr>
        <p:spPr bwMode="auto">
          <a:xfrm>
            <a:off x="5143500" y="1008595"/>
            <a:ext cx="125629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altLang="ja-JP" sz="2000" dirty="0" smtClean="0">
                <a:latin typeface="Tw Cen MT" charset="0"/>
              </a:rPr>
              <a:t>3m res.</a:t>
            </a:r>
          </a:p>
          <a:p>
            <a:r>
              <a:rPr lang="en-US" altLang="ja-JP" sz="2000" dirty="0" smtClean="0">
                <a:latin typeface="Tw Cen MT" charset="0"/>
              </a:rPr>
              <a:t>(Dual-pol.)</a:t>
            </a:r>
            <a:endParaRPr lang="ja-JP" altLang="en-US" sz="2000" dirty="0">
              <a:latin typeface="Tw Cen MT" charset="0"/>
            </a:endParaRPr>
          </a:p>
        </p:txBody>
      </p:sp>
      <p:pic>
        <p:nvPicPr>
          <p:cNvPr id="4096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380320"/>
            <a:ext cx="4608512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513" y="3331108"/>
            <a:ext cx="4684712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8" name="テキスト ボックス 9"/>
          <p:cNvSpPr txBox="1">
            <a:spLocks noChangeArrowheads="1"/>
          </p:cNvSpPr>
          <p:nvPr/>
        </p:nvSpPr>
        <p:spPr bwMode="auto">
          <a:xfrm>
            <a:off x="642938" y="3600983"/>
            <a:ext cx="141409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altLang="ja-JP" sz="2000" dirty="0" smtClean="0">
                <a:latin typeface="Tw Cen MT" charset="0"/>
              </a:rPr>
              <a:t>6m res.</a:t>
            </a:r>
          </a:p>
          <a:p>
            <a:r>
              <a:rPr lang="en-US" altLang="ja-JP" sz="2000" dirty="0" smtClean="0">
                <a:latin typeface="Tw Cen MT" charset="0"/>
              </a:rPr>
              <a:t>(Single-pol.)</a:t>
            </a:r>
            <a:endParaRPr lang="ja-JP" altLang="en-US" sz="2000" dirty="0">
              <a:latin typeface="Tw Cen MT" charset="0"/>
            </a:endParaRPr>
          </a:p>
        </p:txBody>
      </p:sp>
      <p:sp>
        <p:nvSpPr>
          <p:cNvPr id="40969" name="テキスト ボックス 10"/>
          <p:cNvSpPr txBox="1">
            <a:spLocks noChangeArrowheads="1"/>
          </p:cNvSpPr>
          <p:nvPr/>
        </p:nvSpPr>
        <p:spPr bwMode="auto">
          <a:xfrm>
            <a:off x="5143500" y="3547008"/>
            <a:ext cx="796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altLang="ja-JP">
                <a:latin typeface="Tw Cen MT" charset="0"/>
              </a:rPr>
              <a:t>HBD</a:t>
            </a:r>
            <a:endParaRPr lang="ja-JP" altLang="en-US">
              <a:latin typeface="Tw Cen MT" charset="0"/>
            </a:endParaRPr>
          </a:p>
        </p:txBody>
      </p:sp>
      <p:pic>
        <p:nvPicPr>
          <p:cNvPr id="4097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31108"/>
            <a:ext cx="4514850" cy="333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1" name="テキスト ボックス 12"/>
          <p:cNvSpPr txBox="1">
            <a:spLocks noChangeArrowheads="1"/>
          </p:cNvSpPr>
          <p:nvPr/>
        </p:nvSpPr>
        <p:spPr bwMode="auto">
          <a:xfrm>
            <a:off x="5148263" y="3620033"/>
            <a:ext cx="124289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altLang="ja-JP" sz="2000" dirty="0" smtClean="0">
                <a:latin typeface="Tw Cen MT" charset="0"/>
              </a:rPr>
              <a:t>10m res.</a:t>
            </a:r>
          </a:p>
          <a:p>
            <a:r>
              <a:rPr lang="en-US" altLang="ja-JP" sz="2000" dirty="0" smtClean="0">
                <a:latin typeface="Tw Cen MT" charset="0"/>
              </a:rPr>
              <a:t>(dual-pol.)</a:t>
            </a:r>
            <a:endParaRPr lang="ja-JP" altLang="en-US" sz="2000" dirty="0">
              <a:latin typeface="Tw Cen MT" charset="0"/>
            </a:endParaRPr>
          </a:p>
        </p:txBody>
      </p:sp>
      <p:sp>
        <p:nvSpPr>
          <p:cNvPr id="40977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5F6D39C-7498-BA46-A55B-E9CEA992F2F9}" type="slidenum">
              <a:rPr lang="ja-JP" altLang="en-US"/>
              <a:pPr/>
              <a:t>16</a:t>
            </a:fld>
            <a:endParaRPr lang="en-US" altLang="ja-JP" dirty="0"/>
          </a:p>
        </p:txBody>
      </p:sp>
      <p:sp>
        <p:nvSpPr>
          <p:cNvPr id="18" name="Text Box 50"/>
          <p:cNvSpPr txBox="1">
            <a:spLocks noChangeArrowheads="1"/>
          </p:cNvSpPr>
          <p:nvPr/>
        </p:nvSpPr>
        <p:spPr bwMode="auto">
          <a:xfrm>
            <a:off x="267047" y="197908"/>
            <a:ext cx="84818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altLang="ja-JP" b="1" dirty="0" smtClean="0">
                <a:solidFill>
                  <a:srgbClr val="000000"/>
                </a:solidFill>
                <a:latin typeface="+mn-lt"/>
              </a:rPr>
              <a:t>Transmit antenna patterns measured by in-situ receiver</a:t>
            </a:r>
            <a:endParaRPr lang="ja-JP" altLang="en-US" b="1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37280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5CE0A33-B28B-4B40-8BB8-719D0B554E7F}" type="slidenum">
              <a:rPr kumimoji="0" lang="en-US" altLang="ja-JP" sz="1400"/>
              <a:pPr/>
              <a:t>17</a:t>
            </a:fld>
            <a:endParaRPr kumimoji="0" lang="en-US" altLang="ja-JP" sz="1400"/>
          </a:p>
        </p:txBody>
      </p:sp>
      <p:graphicFrame>
        <p:nvGraphicFramePr>
          <p:cNvPr id="7577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0605317"/>
              </p:ext>
            </p:extLst>
          </p:nvPr>
        </p:nvGraphicFramePr>
        <p:xfrm>
          <a:off x="2116635" y="2155813"/>
          <a:ext cx="4267200" cy="49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44" name="数式" r:id="rId3" imgW="2171700" imgH="254000" progId="Equation.3">
                  <p:embed/>
                </p:oleObj>
              </mc:Choice>
              <mc:Fallback>
                <p:oleObj name="数式" r:id="rId3" imgW="21717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6635" y="2155813"/>
                        <a:ext cx="4267200" cy="4988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6533661"/>
              </p:ext>
            </p:extLst>
          </p:nvPr>
        </p:nvGraphicFramePr>
        <p:xfrm>
          <a:off x="2116634" y="2686571"/>
          <a:ext cx="4834693" cy="48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45" name="数式" r:id="rId5" imgW="2514600" imgH="254000" progId="Equation.3">
                  <p:embed/>
                </p:oleObj>
              </mc:Choice>
              <mc:Fallback>
                <p:oleObj name="数式" r:id="rId5" imgW="25146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6634" y="2686571"/>
                        <a:ext cx="4834693" cy="4883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304800" y="136525"/>
            <a:ext cx="7380288" cy="523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lvl="1" indent="0">
              <a:defRPr/>
            </a:pPr>
            <a:r>
              <a:rPr lang="en-US" altLang="ja-JP" sz="2800" b="1" dirty="0" smtClean="0"/>
              <a:t>Radiometric calibration</a:t>
            </a:r>
            <a:endParaRPr lang="ja-JP" altLang="en-US" sz="2800" b="1" dirty="0">
              <a:solidFill>
                <a:schemeClr val="tx2"/>
              </a:solidFill>
              <a:latin typeface="Tahoma" charset="0"/>
              <a:cs typeface="Tahoma" charset="0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04800" y="711203"/>
            <a:ext cx="843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altLang="ja-JP" sz="2000" dirty="0" smtClean="0"/>
              <a:t>Calibration factor for conversion </a:t>
            </a:r>
            <a:r>
              <a:rPr kumimoji="1" lang="en-US" altLang="ja-JP" sz="2000" dirty="0" smtClean="0"/>
              <a:t>from digital number to backscattering coefficient (sigma zero) </a:t>
            </a:r>
            <a:r>
              <a:rPr lang="en-US" altLang="ja-JP" sz="2000" dirty="0" smtClean="0"/>
              <a:t>is determined by using point target observations</a:t>
            </a:r>
          </a:p>
          <a:p>
            <a:pPr marL="342900" indent="-342900">
              <a:buFont typeface="Arial"/>
              <a:buChar char="•"/>
            </a:pPr>
            <a:r>
              <a:rPr lang="en-US" altLang="ja-JP" sz="2000" dirty="0" smtClean="0"/>
              <a:t>There are no big </a:t>
            </a:r>
            <a:r>
              <a:rPr lang="en-US" altLang="ja-JP" sz="2000" dirty="0" smtClean="0"/>
              <a:t>changes from initial calibration phase</a:t>
            </a:r>
            <a:endParaRPr lang="en-US" altLang="ja-JP" sz="2000" dirty="0" smtClean="0"/>
          </a:p>
        </p:txBody>
      </p:sp>
      <p:sp>
        <p:nvSpPr>
          <p:cNvPr id="7" name="正方形/長方形 6"/>
          <p:cNvSpPr/>
          <p:nvPr/>
        </p:nvSpPr>
        <p:spPr>
          <a:xfrm>
            <a:off x="464501" y="3056415"/>
            <a:ext cx="343959" cy="37158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"/>
          <p:cNvSpPr txBox="1">
            <a:spLocks noChangeArrowheads="1"/>
          </p:cNvSpPr>
          <p:nvPr/>
        </p:nvSpPr>
        <p:spPr bwMode="auto">
          <a:xfrm>
            <a:off x="5444320" y="4154781"/>
            <a:ext cx="3330960" cy="461665"/>
          </a:xfrm>
          <a:prstGeom prst="rect">
            <a:avLst/>
          </a:prstGeom>
          <a:solidFill>
            <a:srgbClr val="CCFFCC"/>
          </a:solidFill>
          <a:ln w="9525">
            <a:solidFill>
              <a:srgbClr val="4F81BD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altLang="ja-JP" dirty="0"/>
              <a:t>Mean=-</a:t>
            </a:r>
            <a:r>
              <a:rPr lang="en-US" altLang="ja-JP" dirty="0" smtClean="0"/>
              <a:t>82.0dB</a:t>
            </a:r>
            <a:r>
              <a:rPr lang="en-US" altLang="ja-JP" dirty="0" smtClean="0"/>
              <a:t>(</a:t>
            </a:r>
            <a:r>
              <a:rPr lang="en-US" altLang="en-US" dirty="0" smtClean="0"/>
              <a:t>±</a:t>
            </a:r>
            <a:r>
              <a:rPr lang="en-US" altLang="ja-JP" dirty="0" smtClean="0"/>
              <a:t>1.47dB</a:t>
            </a:r>
            <a:r>
              <a:rPr lang="en-US" altLang="ja-JP" dirty="0"/>
              <a:t>)</a:t>
            </a:r>
            <a:endParaRPr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501" y="3443581"/>
            <a:ext cx="4979819" cy="3255485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444320" y="3725331"/>
            <a:ext cx="2988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Year 2014-2015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68020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553200" y="6034623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B603074-C84F-CF45-8C20-7CE1D99FE088}" type="slidenum">
              <a:rPr kumimoji="0" lang="en-US" altLang="ja-JP" sz="1400"/>
              <a:pPr/>
              <a:t>18</a:t>
            </a:fld>
            <a:endParaRPr kumimoji="0" lang="en-US" altLang="ja-JP" sz="1400"/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181001" y="222482"/>
            <a:ext cx="48531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800" b="1" dirty="0" smtClean="0">
                <a:latin typeface="Helvetica" charset="0"/>
              </a:rPr>
              <a:t>Antenna pattern calibration</a:t>
            </a:r>
            <a:endParaRPr lang="ja-JP" altLang="en-US" sz="2800" dirty="0"/>
          </a:p>
        </p:txBody>
      </p:sp>
      <p:pic>
        <p:nvPicPr>
          <p:cNvPr id="53255" name="Picture 6" descr="sar_Q16.dat_HH1+.jpg                                           00000CADhome8                          C070471E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9336"/>
            <a:ext cx="4318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6" name="Picture 7" descr="sar_Q16.dat_HH_APC_1.jpg                                       00000CADhome8                          C070471E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0" y="4362986"/>
            <a:ext cx="4318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0" name="AutoShape 8"/>
          <p:cNvSpPr>
            <a:spLocks noChangeArrowheads="1"/>
          </p:cNvSpPr>
          <p:nvPr/>
        </p:nvSpPr>
        <p:spPr bwMode="auto">
          <a:xfrm>
            <a:off x="4367213" y="5226586"/>
            <a:ext cx="403225" cy="292100"/>
          </a:xfrm>
          <a:prstGeom prst="rightArrow">
            <a:avLst>
              <a:gd name="adj1" fmla="val 50000"/>
              <a:gd name="adj2" fmla="val 3451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1812925" y="6306086"/>
            <a:ext cx="668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400"/>
              <a:t>Before</a:t>
            </a: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6392863" y="6306086"/>
            <a:ext cx="558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400"/>
              <a:t>After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06400" y="1015326"/>
            <a:ext cx="46736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kumimoji="1" lang="en-US" altLang="ja-JP" sz="2000" dirty="0" smtClean="0"/>
              <a:t>Use data over Amazonian forest as homogeneous target.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altLang="ja-JP" sz="2000" dirty="0" smtClean="0"/>
              <a:t>Main nominal</a:t>
            </a:r>
            <a:r>
              <a:rPr kumimoji="1" lang="en-US" altLang="ja-JP" sz="2000" dirty="0" smtClean="0"/>
              <a:t> beams  (3m: 9, 6m: 5, 10m: 3, Scan: 2) were calibrated in the Initial calibration phase (Aug.-Nov. 2014).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kumimoji="1" lang="en-US" altLang="ja-JP" sz="2000" dirty="0" smtClean="0"/>
              <a:t>The other beams have been calibrated </a:t>
            </a:r>
            <a:r>
              <a:rPr lang="en-US" altLang="ja-JP" sz="2000" dirty="0" smtClean="0"/>
              <a:t>end of Nov. 2015. </a:t>
            </a:r>
            <a:r>
              <a:rPr kumimoji="1" lang="en-US" altLang="ja-JP" sz="2000" dirty="0" smtClean="0"/>
              <a:t> </a:t>
            </a:r>
            <a:endParaRPr kumimoji="1" lang="ja-JP" altLang="en-US" sz="2000" dirty="0"/>
          </a:p>
        </p:txBody>
      </p:sp>
      <p:pic>
        <p:nvPicPr>
          <p:cNvPr id="19" name="図 6" descr="W2-0-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8" r="10905"/>
          <a:stretch>
            <a:fillRect/>
          </a:stretch>
        </p:blipFill>
        <p:spPr bwMode="auto">
          <a:xfrm>
            <a:off x="5315347" y="222482"/>
            <a:ext cx="3272631" cy="4062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40018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図 3" descr="antennapattern_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734" y="1862930"/>
            <a:ext cx="3054350" cy="305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0" name="図 7" descr="natennapattern_u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1" y="1872455"/>
            <a:ext cx="3059113" cy="305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1" name="図 8" descr="antennapattern_F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796" y="1862930"/>
            <a:ext cx="3068638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5" name="テキスト ボックス 12"/>
          <p:cNvSpPr txBox="1">
            <a:spLocks noChangeArrowheads="1"/>
          </p:cNvSpPr>
          <p:nvPr/>
        </p:nvSpPr>
        <p:spPr bwMode="auto">
          <a:xfrm>
            <a:off x="1058" y="1904205"/>
            <a:ext cx="2792413" cy="461962"/>
          </a:xfrm>
          <a:prstGeom prst="rect">
            <a:avLst/>
          </a:prstGeom>
          <a:solidFill>
            <a:srgbClr val="CCFFCC"/>
          </a:solidFill>
          <a:ln w="9525">
            <a:solidFill>
              <a:srgbClr val="BBE0E3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altLang="ja-JP" sz="2400" dirty="0">
                <a:latin typeface="Calibri" charset="0"/>
              </a:rPr>
              <a:t>UBS antenna pattern</a:t>
            </a:r>
            <a:endParaRPr lang="ja-JP" altLang="en-US" sz="2400" dirty="0">
              <a:latin typeface="Calibri" charset="0"/>
            </a:endParaRPr>
          </a:p>
        </p:txBody>
      </p:sp>
      <p:sp>
        <p:nvSpPr>
          <p:cNvPr id="54286" name="テキスト ボックス 13"/>
          <p:cNvSpPr txBox="1">
            <a:spLocks noChangeArrowheads="1"/>
          </p:cNvSpPr>
          <p:nvPr/>
        </p:nvSpPr>
        <p:spPr bwMode="auto">
          <a:xfrm>
            <a:off x="3385609" y="1934367"/>
            <a:ext cx="2595562" cy="461963"/>
          </a:xfrm>
          <a:prstGeom prst="rect">
            <a:avLst/>
          </a:prstGeom>
          <a:solidFill>
            <a:srgbClr val="CCFFCC"/>
          </a:solidFill>
          <a:ln w="9525">
            <a:solidFill>
              <a:srgbClr val="BBE0E3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altLang="ja-JP" sz="2400">
                <a:latin typeface="Calibri" charset="0"/>
              </a:rPr>
              <a:t>FB antenna pattern</a:t>
            </a:r>
            <a:endParaRPr lang="ja-JP" altLang="en-US" sz="2400">
              <a:latin typeface="Calibri" charset="0"/>
            </a:endParaRPr>
          </a:p>
        </p:txBody>
      </p:sp>
      <p:sp>
        <p:nvSpPr>
          <p:cNvPr id="54287" name="テキスト ボックス 14"/>
          <p:cNvSpPr txBox="1">
            <a:spLocks noChangeArrowheads="1"/>
          </p:cNvSpPr>
          <p:nvPr/>
        </p:nvSpPr>
        <p:spPr bwMode="auto">
          <a:xfrm>
            <a:off x="6381221" y="1934367"/>
            <a:ext cx="2852738" cy="461963"/>
          </a:xfrm>
          <a:prstGeom prst="rect">
            <a:avLst/>
          </a:prstGeom>
          <a:solidFill>
            <a:srgbClr val="CCFFCC"/>
          </a:solidFill>
          <a:ln w="9525">
            <a:solidFill>
              <a:srgbClr val="BBE0E3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altLang="ja-JP" sz="2400">
                <a:latin typeface="Calibri" charset="0"/>
              </a:rPr>
              <a:t>HBQ antenna pattern</a:t>
            </a:r>
            <a:endParaRPr lang="ja-JP" altLang="en-US" sz="2400">
              <a:latin typeface="Calibri" charset="0"/>
            </a:endParaRPr>
          </a:p>
        </p:txBody>
      </p:sp>
      <p:sp>
        <p:nvSpPr>
          <p:cNvPr id="54290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6590771" y="4429917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553B926-9051-A444-AB60-BD125EA7594F}" type="slidenum">
              <a:rPr lang="ja-JP" altLang="en-US"/>
              <a:pPr/>
              <a:t>19</a:t>
            </a:fld>
            <a:endParaRPr lang="en-US" altLang="ja-JP"/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181001" y="222482"/>
            <a:ext cx="48531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800" b="1" dirty="0" smtClean="0">
                <a:latin typeface="Helvetica" charset="0"/>
              </a:rPr>
              <a:t>Antenna pattern calibration</a:t>
            </a:r>
            <a:endParaRPr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036033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813" y="1773238"/>
            <a:ext cx="4284662" cy="212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0D8BEF8-A951-8644-B9AC-8D7F18F770F5}" type="slidenum">
              <a:rPr lang="en-US" altLang="ja-JP">
                <a:solidFill>
                  <a:srgbClr val="898989"/>
                </a:solidFill>
                <a:latin typeface="+mn-lt"/>
                <a:cs typeface="Tahoma" charset="0"/>
              </a:rPr>
              <a:pPr eaLnBrk="1" hangingPunct="1"/>
              <a:t>2</a:t>
            </a:fld>
            <a:endParaRPr lang="en-US" altLang="ja-JP" dirty="0">
              <a:solidFill>
                <a:srgbClr val="898989"/>
              </a:solidFill>
              <a:latin typeface="+mn-lt"/>
              <a:cs typeface="Tahoma" charset="0"/>
            </a:endParaRPr>
          </a:p>
        </p:txBody>
      </p:sp>
      <p:sp>
        <p:nvSpPr>
          <p:cNvPr id="10244" name="AutoShape 75" descr="クリックすると新しいウィンドウで開きます"/>
          <p:cNvSpPr>
            <a:spLocks noChangeAspect="1" noChangeArrowheads="1"/>
          </p:cNvSpPr>
          <p:nvPr/>
        </p:nvSpPr>
        <p:spPr bwMode="auto">
          <a:xfrm>
            <a:off x="4435475" y="2782888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+mn-lt"/>
              <a:cs typeface="Tahoma" charset="0"/>
            </a:endParaRPr>
          </a:p>
        </p:txBody>
      </p:sp>
      <p:sp>
        <p:nvSpPr>
          <p:cNvPr id="10245" name="AutoShape 77" descr="クリックすると新しいウィンドウで開きます"/>
          <p:cNvSpPr>
            <a:spLocks noChangeAspect="1" noChangeArrowheads="1"/>
          </p:cNvSpPr>
          <p:nvPr/>
        </p:nvSpPr>
        <p:spPr bwMode="auto">
          <a:xfrm>
            <a:off x="4435475" y="2782888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+mn-lt"/>
              <a:cs typeface="Tahoma" charset="0"/>
            </a:endParaRPr>
          </a:p>
        </p:txBody>
      </p:sp>
      <p:sp>
        <p:nvSpPr>
          <p:cNvPr id="10246" name="AutoShape 79" descr="1231283595_119e3022cf"/>
          <p:cNvSpPr>
            <a:spLocks noChangeAspect="1" noChangeArrowheads="1"/>
          </p:cNvSpPr>
          <p:nvPr/>
        </p:nvSpPr>
        <p:spPr bwMode="auto">
          <a:xfrm>
            <a:off x="4435475" y="2782888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+mn-lt"/>
              <a:cs typeface="Tahoma" charset="0"/>
            </a:endParaRPr>
          </a:p>
        </p:txBody>
      </p:sp>
      <p:sp>
        <p:nvSpPr>
          <p:cNvPr id="10247" name="AutoShape 81" descr="1231283595_119e3022cf"/>
          <p:cNvSpPr>
            <a:spLocks noChangeAspect="1" noChangeArrowheads="1"/>
          </p:cNvSpPr>
          <p:nvPr/>
        </p:nvSpPr>
        <p:spPr bwMode="auto">
          <a:xfrm>
            <a:off x="4435475" y="2782888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+mn-lt"/>
              <a:cs typeface="Tahoma" charset="0"/>
            </a:endParaRPr>
          </a:p>
        </p:txBody>
      </p:sp>
      <p:sp>
        <p:nvSpPr>
          <p:cNvPr id="10248" name="AutoShape 83" descr="1231283595_119e3022cf"/>
          <p:cNvSpPr>
            <a:spLocks noChangeAspect="1" noChangeArrowheads="1"/>
          </p:cNvSpPr>
          <p:nvPr/>
        </p:nvSpPr>
        <p:spPr bwMode="auto">
          <a:xfrm>
            <a:off x="4435475" y="2782888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+mn-lt"/>
              <a:cs typeface="Tahoma" charset="0"/>
            </a:endParaRPr>
          </a:p>
        </p:txBody>
      </p:sp>
      <p:sp>
        <p:nvSpPr>
          <p:cNvPr id="10249" name="AutoShape 85" descr="1231283595_119e3022cf"/>
          <p:cNvSpPr>
            <a:spLocks noChangeAspect="1" noChangeArrowheads="1"/>
          </p:cNvSpPr>
          <p:nvPr/>
        </p:nvSpPr>
        <p:spPr bwMode="auto">
          <a:xfrm>
            <a:off x="4435475" y="2782888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+mn-lt"/>
              <a:cs typeface="Tahoma" charset="0"/>
            </a:endParaRPr>
          </a:p>
        </p:txBody>
      </p:sp>
      <p:sp>
        <p:nvSpPr>
          <p:cNvPr id="10250" name="AutoShape 96"/>
          <p:cNvSpPr>
            <a:spLocks noChangeAspect="1" noChangeArrowheads="1"/>
          </p:cNvSpPr>
          <p:nvPr/>
        </p:nvSpPr>
        <p:spPr bwMode="auto">
          <a:xfrm>
            <a:off x="80963" y="2127250"/>
            <a:ext cx="3941762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+mn-lt"/>
              <a:cs typeface="Tahoma" charset="0"/>
            </a:endParaRPr>
          </a:p>
        </p:txBody>
      </p:sp>
      <p:cxnSp>
        <p:nvCxnSpPr>
          <p:cNvPr id="20" name="直線矢印コネクタ 19"/>
          <p:cNvCxnSpPr/>
          <p:nvPr/>
        </p:nvCxnSpPr>
        <p:spPr bwMode="auto">
          <a:xfrm flipV="1">
            <a:off x="931333" y="3721101"/>
            <a:ext cx="998273" cy="140477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2" name="テキスト ボックス 18"/>
          <p:cNvSpPr txBox="1">
            <a:spLocks noChangeArrowheads="1"/>
          </p:cNvSpPr>
          <p:nvPr/>
        </p:nvSpPr>
        <p:spPr bwMode="auto">
          <a:xfrm>
            <a:off x="94720" y="5125880"/>
            <a:ext cx="376607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2000" dirty="0" smtClean="0">
                <a:latin typeface="+mn-lt"/>
                <a:cs typeface="Tahoma" charset="0"/>
              </a:rPr>
              <a:t>Antenna of </a:t>
            </a:r>
            <a:r>
              <a:rPr lang="en-US" altLang="ja-JP" sz="2000" b="1" dirty="0" smtClean="0">
                <a:latin typeface="+mn-lt"/>
                <a:cs typeface="Tahoma" charset="0"/>
              </a:rPr>
              <a:t>L</a:t>
            </a:r>
            <a:r>
              <a:rPr lang="en-US" altLang="ja-JP" sz="2000" b="1" dirty="0">
                <a:latin typeface="+mn-lt"/>
                <a:cs typeface="Tahoma" charset="0"/>
              </a:rPr>
              <a:t>-band </a:t>
            </a:r>
            <a:r>
              <a:rPr lang="en-US" altLang="ja-JP" sz="2000" b="1" dirty="0" smtClean="0">
                <a:latin typeface="+mn-lt"/>
                <a:cs typeface="Tahoma" charset="0"/>
              </a:rPr>
              <a:t>Synthetic Aperture Radar (SAR)</a:t>
            </a:r>
            <a:r>
              <a:rPr lang="en-US" altLang="ja-JP" sz="2000" b="1" dirty="0">
                <a:latin typeface="+mn-lt"/>
                <a:cs typeface="Tahoma" charset="0"/>
              </a:rPr>
              <a:t> </a:t>
            </a:r>
            <a:r>
              <a:rPr lang="en-US" altLang="ja-JP" sz="2000" b="1" dirty="0" smtClean="0">
                <a:latin typeface="+mn-lt"/>
                <a:cs typeface="Tahoma" charset="0"/>
              </a:rPr>
              <a:t>[PALSAR-2]</a:t>
            </a:r>
          </a:p>
        </p:txBody>
      </p:sp>
      <p:sp>
        <p:nvSpPr>
          <p:cNvPr id="34" name="タイトル 1"/>
          <p:cNvSpPr txBox="1">
            <a:spLocks/>
          </p:cNvSpPr>
          <p:nvPr/>
        </p:nvSpPr>
        <p:spPr bwMode="auto">
          <a:xfrm>
            <a:off x="1736725" y="333375"/>
            <a:ext cx="56594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514350" indent="-514350" algn="ctr" eaLnBrk="0" hangingPunct="0">
              <a:defRPr/>
            </a:pPr>
            <a:r>
              <a:rPr lang="en-US" altLang="ja-JP" sz="3600" b="1" kern="0" dirty="0">
                <a:latin typeface="+mn-lt"/>
                <a:ea typeface="+mj-ea"/>
                <a:cs typeface="Tahoma" pitchFamily="34" charset="0"/>
              </a:rPr>
              <a:t>ALOS-2 satellite</a:t>
            </a:r>
          </a:p>
        </p:txBody>
      </p:sp>
      <p:graphicFrame>
        <p:nvGraphicFramePr>
          <p:cNvPr id="32" name="表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1302521"/>
              </p:ext>
            </p:extLst>
          </p:nvPr>
        </p:nvGraphicFramePr>
        <p:xfrm>
          <a:off x="4403725" y="999067"/>
          <a:ext cx="4665663" cy="4598463"/>
        </p:xfrm>
        <a:graphic>
          <a:graphicData uri="http://schemas.openxmlformats.org/drawingml/2006/table">
            <a:tbl>
              <a:tblPr/>
              <a:tblGrid>
                <a:gridCol w="1697038"/>
                <a:gridCol w="2968625"/>
              </a:tblGrid>
              <a:tr h="15398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l"/>
                          <a:tab pos="2698750" algn="ctr"/>
                          <a:tab pos="5399088" algn="r"/>
                        </a:tabLst>
                      </a:pPr>
                      <a:r>
                        <a:rPr kumimoji="1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 charset="0"/>
                          <a:cs typeface="Tahoma" charset="0"/>
                        </a:rPr>
                        <a:t>L-band SAR (PALSAR-2)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l"/>
                          <a:tab pos="2698750" algn="ctr"/>
                          <a:tab pos="5399088" algn="r"/>
                        </a:tabLst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 charset="0"/>
                          <a:cs typeface="Tahoma" charset="0"/>
                        </a:rPr>
                        <a:t>Stripmap</a:t>
                      </a:r>
                      <a:r>
                        <a:rPr kumimoji="1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 charset="0"/>
                          <a:cs typeface="Tahoma" charset="0"/>
                        </a:rPr>
                        <a:t>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l"/>
                          <a:tab pos="2698750" algn="ctr"/>
                          <a:tab pos="5399088" algn="r"/>
                        </a:tabLst>
                      </a:pPr>
                      <a:r>
                        <a:rPr kumimoji="1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 charset="0"/>
                          <a:cs typeface="Tahoma" charset="0"/>
                        </a:rPr>
                        <a:t>  3 to 10m res., 50 to 70 km swath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l"/>
                          <a:tab pos="2698750" algn="ctr"/>
                          <a:tab pos="5399088" algn="r"/>
                        </a:tabLst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 charset="0"/>
                          <a:cs typeface="Tahoma" charset="0"/>
                        </a:rPr>
                        <a:t>ScanSAR</a:t>
                      </a:r>
                      <a:r>
                        <a:rPr kumimoji="1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 charset="0"/>
                          <a:cs typeface="Tahoma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l"/>
                          <a:tab pos="2698750" algn="ctr"/>
                          <a:tab pos="5399088" algn="r"/>
                        </a:tabLst>
                      </a:pPr>
                      <a:r>
                        <a:rPr kumimoji="1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 charset="0"/>
                          <a:cs typeface="Tahoma" charset="0"/>
                        </a:rPr>
                        <a:t>  100m res., 350km/490km swath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l"/>
                          <a:tab pos="2698750" algn="ctr"/>
                          <a:tab pos="5399088" algn="r"/>
                        </a:tabLst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 charset="0"/>
                          <a:cs typeface="Tahoma" charset="0"/>
                        </a:rPr>
                        <a:t>Spotlight</a:t>
                      </a:r>
                      <a:r>
                        <a:rPr kumimoji="1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 charset="0"/>
                          <a:cs typeface="Tahoma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l"/>
                          <a:tab pos="2698750" algn="ctr"/>
                          <a:tab pos="5399088" algn="r"/>
                        </a:tabLst>
                      </a:pPr>
                      <a:r>
                        <a:rPr kumimoji="1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 charset="0"/>
                          <a:cs typeface="Tahoma" charset="0"/>
                        </a:rPr>
                        <a:t>  1×3m res., 25km swath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796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l"/>
                          <a:tab pos="2698750" algn="ctr"/>
                          <a:tab pos="5399088" algn="r"/>
                        </a:tabLst>
                      </a:pPr>
                      <a:r>
                        <a:rPr kumimoji="1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 charset="0"/>
                          <a:cs typeface="Tahoma" charset="0"/>
                        </a:rPr>
                        <a:t>Orbit </a:t>
                      </a:r>
                      <a:endParaRPr kumimoji="1" lang="ja-JP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Mincho" charset="0"/>
                        <a:cs typeface="Tahoma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l"/>
                          <a:tab pos="2698750" algn="ctr"/>
                          <a:tab pos="5399088" algn="r"/>
                        </a:tabLst>
                      </a:pPr>
                      <a:r>
                        <a:rPr kumimoji="1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 charset="0"/>
                          <a:cs typeface="Tahoma" charset="0"/>
                        </a:rPr>
                        <a:t>Sun-synchronous orbit</a:t>
                      </a:r>
                      <a:endParaRPr kumimoji="1" lang="ja-JP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Mincho" charset="0"/>
                        <a:cs typeface="Tahoma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l"/>
                          <a:tab pos="2698750" algn="ctr"/>
                          <a:tab pos="5399088" algn="r"/>
                        </a:tabLst>
                      </a:pPr>
                      <a:r>
                        <a:rPr kumimoji="1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 charset="0"/>
                          <a:cs typeface="Tahoma" charset="0"/>
                        </a:rPr>
                        <a:t>Altitude: 628km</a:t>
                      </a:r>
                      <a:endParaRPr kumimoji="1" lang="ja-JP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Mincho" charset="0"/>
                        <a:cs typeface="Tahoma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l"/>
                          <a:tab pos="2698750" algn="ctr"/>
                          <a:tab pos="5399088" algn="r"/>
                        </a:tabLst>
                      </a:pPr>
                      <a:r>
                        <a:rPr kumimoji="1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 charset="0"/>
                          <a:cs typeface="Tahoma" charset="0"/>
                        </a:rPr>
                        <a:t>Local sun time : 12:00 +/- 15min</a:t>
                      </a:r>
                      <a:endParaRPr kumimoji="1" lang="ja-JP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Mincho" charset="0"/>
                        <a:cs typeface="Tahoma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l"/>
                          <a:tab pos="2698750" algn="ctr"/>
                          <a:tab pos="5399088" algn="r"/>
                        </a:tabLst>
                      </a:pPr>
                      <a:r>
                        <a:rPr kumimoji="1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 charset="0"/>
                          <a:cs typeface="Tahoma" charset="0"/>
                        </a:rPr>
                        <a:t>Revisit: 14days</a:t>
                      </a:r>
                      <a:endParaRPr kumimoji="1" lang="ja-JP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Mincho" charset="0"/>
                        <a:cs typeface="Tahoma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l"/>
                          <a:tab pos="2698750" algn="ctr"/>
                          <a:tab pos="5399088" algn="r"/>
                        </a:tabLst>
                      </a:pPr>
                      <a:r>
                        <a:rPr kumimoji="1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 charset="0"/>
                          <a:cs typeface="Tahoma" charset="0"/>
                        </a:rPr>
                        <a:t>Orbit control: </a:t>
                      </a:r>
                      <a:r>
                        <a:rPr kumimoji="1" 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 charset="0"/>
                          <a:cs typeface="Tahoma" charset="0"/>
                        </a:rPr>
                        <a:t>≦</a:t>
                      </a:r>
                      <a:r>
                        <a:rPr kumimoji="1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 charset="0"/>
                          <a:cs typeface="Tahoma" charset="0"/>
                        </a:rPr>
                        <a:t>+/-500m </a:t>
                      </a:r>
                      <a:endParaRPr kumimoji="1" lang="ja-JP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Mincho" charset="0"/>
                        <a:cs typeface="Tahoma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45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l"/>
                          <a:tab pos="2698750" algn="ctr"/>
                          <a:tab pos="5399088" algn="r"/>
                        </a:tabLst>
                      </a:pPr>
                      <a:r>
                        <a:rPr kumimoji="1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 charset="0"/>
                          <a:cs typeface="Tahoma" charset="0"/>
                        </a:rPr>
                        <a:t>Life time</a:t>
                      </a:r>
                      <a:endParaRPr kumimoji="1" lang="ja-JP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Mincho" charset="0"/>
                        <a:cs typeface="Tahoma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l"/>
                          <a:tab pos="2698750" algn="ctr"/>
                          <a:tab pos="5399088" algn="r"/>
                        </a:tabLst>
                      </a:pPr>
                      <a:r>
                        <a:rPr kumimoji="1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 charset="0"/>
                          <a:cs typeface="Tahoma" charset="0"/>
                        </a:rPr>
                        <a:t>5 years (target: 7 years) </a:t>
                      </a:r>
                      <a:endParaRPr kumimoji="1" lang="ja-JP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Mincho" charset="0"/>
                        <a:cs typeface="Tahoma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365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l"/>
                          <a:tab pos="2698750" algn="ctr"/>
                          <a:tab pos="5399088" algn="r"/>
                        </a:tabLst>
                      </a:pPr>
                      <a:r>
                        <a:rPr kumimoji="1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 charset="0"/>
                          <a:cs typeface="Tahoma" charset="0"/>
                        </a:rPr>
                        <a:t>Launch </a:t>
                      </a:r>
                      <a:endParaRPr kumimoji="1" lang="ja-JP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Mincho" charset="0"/>
                        <a:cs typeface="Tahoma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l"/>
                          <a:tab pos="2698750" algn="ctr"/>
                          <a:tab pos="5399088" algn="r"/>
                        </a:tabLst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 charset="0"/>
                          <a:cs typeface="Tahoma" charset="0"/>
                        </a:rPr>
                        <a:t>May 24, 2014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l"/>
                          <a:tab pos="2698750" algn="ctr"/>
                          <a:tab pos="5399088" algn="r"/>
                        </a:tabLst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 charset="0"/>
                          <a:cs typeface="Tahoma" charset="0"/>
                        </a:rPr>
                        <a:t>H</a:t>
                      </a:r>
                      <a:r>
                        <a:rPr kumimoji="1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 charset="0"/>
                          <a:cs typeface="Tahoma" charset="0"/>
                        </a:rPr>
                        <a:t>-IIA launch vehicle</a:t>
                      </a:r>
                      <a:endParaRPr kumimoji="1" lang="ja-JP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Mincho" charset="0"/>
                        <a:cs typeface="Tahoma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548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l"/>
                          <a:tab pos="2698750" algn="ctr"/>
                          <a:tab pos="5399088" algn="r"/>
                        </a:tabLst>
                      </a:pPr>
                      <a:r>
                        <a:rPr kumimoji="1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 charset="0"/>
                          <a:cs typeface="Tahoma" charset="0"/>
                        </a:rPr>
                        <a:t>Downlink</a:t>
                      </a:r>
                      <a:endParaRPr kumimoji="1" lang="ja-JP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Mincho" charset="0"/>
                        <a:cs typeface="Tahoma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l"/>
                          <a:tab pos="2698750" algn="ctr"/>
                          <a:tab pos="5399088" algn="r"/>
                        </a:tabLst>
                      </a:pPr>
                      <a:r>
                        <a:rPr kumimoji="1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 charset="0"/>
                          <a:cs typeface="Tahoma" charset="0"/>
                        </a:rPr>
                        <a:t>X-band: 800Mbps(16QAM)</a:t>
                      </a:r>
                      <a:endParaRPr kumimoji="1" lang="ja-JP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Mincho" charset="0"/>
                        <a:cs typeface="Tahoma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l"/>
                          <a:tab pos="2698750" algn="ctr"/>
                          <a:tab pos="5399088" algn="r"/>
                        </a:tabLst>
                      </a:pPr>
                      <a:r>
                        <a:rPr kumimoji="1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 charset="0"/>
                          <a:cs typeface="Tahoma" charset="0"/>
                        </a:rPr>
                        <a:t>400/200Mbps(QPSK)</a:t>
                      </a:r>
                      <a:endParaRPr kumimoji="1" lang="ja-JP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Mincho" charset="0"/>
                        <a:cs typeface="Tahoma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l"/>
                          <a:tab pos="2698750" algn="ctr"/>
                          <a:tab pos="5399088" algn="r"/>
                        </a:tabLst>
                      </a:pPr>
                      <a:r>
                        <a:rPr kumimoji="1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 charset="0"/>
                          <a:cs typeface="Tahoma" charset="0"/>
                        </a:rPr>
                        <a:t>Ka-band: 278Mbps (Data Relay)</a:t>
                      </a:r>
                      <a:endParaRPr kumimoji="1" lang="ja-JP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Mincho" charset="0"/>
                        <a:cs typeface="Tahoma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0282" name="グループ化 32"/>
          <p:cNvGrpSpPr>
            <a:grpSpLocks/>
          </p:cNvGrpSpPr>
          <p:nvPr/>
        </p:nvGrpSpPr>
        <p:grpSpPr bwMode="auto">
          <a:xfrm>
            <a:off x="1403350" y="1412875"/>
            <a:ext cx="838200" cy="784999"/>
            <a:chOff x="3149600" y="1265238"/>
            <a:chExt cx="838200" cy="784999"/>
          </a:xfrm>
        </p:grpSpPr>
        <p:cxnSp>
          <p:nvCxnSpPr>
            <p:cNvPr id="37" name="直線矢印コネクタ 36"/>
            <p:cNvCxnSpPr/>
            <p:nvPr/>
          </p:nvCxnSpPr>
          <p:spPr bwMode="auto">
            <a:xfrm flipV="1">
              <a:off x="3536950" y="1557338"/>
              <a:ext cx="306388" cy="4762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矢印コネクタ 40"/>
            <p:cNvCxnSpPr/>
            <p:nvPr/>
          </p:nvCxnSpPr>
          <p:spPr bwMode="auto">
            <a:xfrm rot="5400000" flipH="1" flipV="1">
              <a:off x="3434556" y="1702595"/>
              <a:ext cx="204787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矢印コネクタ 41"/>
            <p:cNvCxnSpPr/>
            <p:nvPr/>
          </p:nvCxnSpPr>
          <p:spPr bwMode="auto">
            <a:xfrm rot="10800000">
              <a:off x="3332163" y="1520826"/>
              <a:ext cx="206375" cy="8413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88" name="テキスト ボックス 8"/>
            <p:cNvSpPr txBox="1">
              <a:spLocks noChangeArrowheads="1"/>
            </p:cNvSpPr>
            <p:nvPr/>
          </p:nvSpPr>
          <p:spPr bwMode="auto">
            <a:xfrm>
              <a:off x="3843338" y="1338263"/>
              <a:ext cx="14446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ja-JP" sz="1200" dirty="0">
                  <a:latin typeface="+mn-lt"/>
                </a:rPr>
                <a:t>X</a:t>
              </a:r>
              <a:endParaRPr lang="ja-JP" altLang="en-US" sz="1200">
                <a:latin typeface="+mn-lt"/>
              </a:endParaRPr>
            </a:p>
          </p:txBody>
        </p:sp>
        <p:sp>
          <p:nvSpPr>
            <p:cNvPr id="10289" name="テキスト ボックス 9"/>
            <p:cNvSpPr txBox="1">
              <a:spLocks noChangeArrowheads="1"/>
            </p:cNvSpPr>
            <p:nvPr/>
          </p:nvSpPr>
          <p:spPr bwMode="auto">
            <a:xfrm>
              <a:off x="3149600" y="1265238"/>
              <a:ext cx="14287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ja-JP" sz="1200" dirty="0">
                  <a:latin typeface="+mn-lt"/>
                </a:rPr>
                <a:t>Y</a:t>
              </a:r>
              <a:endParaRPr lang="ja-JP" altLang="en-US" sz="1200">
                <a:latin typeface="+mn-lt"/>
              </a:endParaRPr>
            </a:p>
          </p:txBody>
        </p:sp>
        <p:sp>
          <p:nvSpPr>
            <p:cNvPr id="10290" name="テキスト ボックス 10"/>
            <p:cNvSpPr txBox="1">
              <a:spLocks noChangeArrowheads="1"/>
            </p:cNvSpPr>
            <p:nvPr/>
          </p:nvSpPr>
          <p:spPr bwMode="auto">
            <a:xfrm>
              <a:off x="3482975" y="1773238"/>
              <a:ext cx="26161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ja-JP" sz="1200" dirty="0">
                  <a:latin typeface="+mn-lt"/>
                </a:rPr>
                <a:t>Z</a:t>
              </a:r>
              <a:endParaRPr lang="ja-JP" altLang="en-US" sz="1200">
                <a:latin typeface="+mn-lt"/>
              </a:endParaRPr>
            </a:p>
          </p:txBody>
        </p:sp>
      </p:grpSp>
      <p:sp>
        <p:nvSpPr>
          <p:cNvPr id="10283" name="テキスト ボックス 30"/>
          <p:cNvSpPr txBox="1">
            <a:spLocks noChangeArrowheads="1"/>
          </p:cNvSpPr>
          <p:nvPr/>
        </p:nvSpPr>
        <p:spPr bwMode="auto">
          <a:xfrm>
            <a:off x="4368799" y="5718700"/>
            <a:ext cx="4714346" cy="95410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1400" dirty="0" smtClean="0">
                <a:latin typeface="+mn-lt"/>
                <a:cs typeface="Tahoma" charset="0"/>
              </a:rPr>
              <a:t>Experimental </a:t>
            </a:r>
            <a:r>
              <a:rPr lang="en-US" altLang="ja-JP" sz="1400" dirty="0" err="1" smtClean="0">
                <a:latin typeface="+mn-lt"/>
                <a:cs typeface="Tahoma" charset="0"/>
              </a:rPr>
              <a:t>equipments</a:t>
            </a:r>
            <a:endParaRPr lang="en-US" altLang="ja-JP" sz="1400" dirty="0" smtClean="0">
              <a:latin typeface="+mn-lt"/>
              <a:cs typeface="Tahoma" charset="0"/>
            </a:endParaRPr>
          </a:p>
          <a:p>
            <a:pPr marL="285750" indent="-285750" eaLnBrk="1" hangingPunct="1">
              <a:buFont typeface="Arial"/>
              <a:buChar char="•"/>
            </a:pPr>
            <a:r>
              <a:rPr lang="en-US" altLang="ja-JP" sz="1400" dirty="0" smtClean="0">
                <a:latin typeface="+mn-lt"/>
                <a:cs typeface="Tahoma" charset="0"/>
              </a:rPr>
              <a:t> </a:t>
            </a:r>
            <a:r>
              <a:rPr lang="en-US" altLang="ja-JP" sz="1400" dirty="0">
                <a:latin typeface="+mn-lt"/>
                <a:cs typeface="Tahoma" charset="0"/>
              </a:rPr>
              <a:t>Compact InfraRed</a:t>
            </a:r>
            <a:r>
              <a:rPr lang="ja-JP" altLang="en-US" sz="1400" dirty="0">
                <a:latin typeface="+mn-lt"/>
                <a:cs typeface="Tahoma" charset="0"/>
              </a:rPr>
              <a:t> </a:t>
            </a:r>
            <a:r>
              <a:rPr lang="en-US" altLang="ja-JP" sz="1400" dirty="0">
                <a:latin typeface="+mn-lt"/>
                <a:cs typeface="Tahoma" charset="0"/>
              </a:rPr>
              <a:t>Camera (CIRC</a:t>
            </a:r>
            <a:r>
              <a:rPr lang="en-US" altLang="ja-JP" sz="1400" dirty="0" smtClean="0">
                <a:latin typeface="+mn-lt"/>
                <a:cs typeface="Tahoma" charset="0"/>
              </a:rPr>
              <a:t>)</a:t>
            </a:r>
            <a:endParaRPr lang="en-US" altLang="ja-JP" sz="1400" dirty="0">
              <a:solidFill>
                <a:srgbClr val="0000FF"/>
              </a:solidFill>
              <a:latin typeface="+mn-lt"/>
            </a:endParaRPr>
          </a:p>
          <a:p>
            <a:pPr marL="285750" indent="-285750" eaLnBrk="1" hangingPunct="1">
              <a:buFont typeface="Arial"/>
              <a:buChar char="•"/>
            </a:pPr>
            <a:r>
              <a:rPr lang="en-US" altLang="ja-JP" sz="14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ja-JP" sz="1400" dirty="0">
                <a:latin typeface="+mn-lt"/>
              </a:rPr>
              <a:t>SPace based Automatic </a:t>
            </a:r>
            <a:r>
              <a:rPr lang="en-US" altLang="ja-JP" sz="1400" dirty="0" smtClean="0">
                <a:latin typeface="+mn-lt"/>
              </a:rPr>
              <a:t>Identification System Experiment </a:t>
            </a:r>
            <a:r>
              <a:rPr lang="en-US" altLang="ja-JP" sz="1400" dirty="0" smtClean="0">
                <a:latin typeface="+mn-lt"/>
                <a:cs typeface="Tahoma" charset="0"/>
              </a:rPr>
              <a:t>(</a:t>
            </a:r>
            <a:r>
              <a:rPr lang="en-US" altLang="ja-JP" sz="1400" dirty="0">
                <a:latin typeface="+mn-lt"/>
                <a:cs typeface="Tahoma" charset="0"/>
              </a:rPr>
              <a:t>SPAISE2)</a:t>
            </a:r>
            <a:endParaRPr lang="ja-JP" altLang="en-US" sz="1400" dirty="0">
              <a:latin typeface="+mn-lt"/>
              <a:cs typeface="Tahoma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7" y="140494"/>
            <a:ext cx="1309688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2" descr="JAXA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533" y="140494"/>
            <a:ext cx="1155700" cy="70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6353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54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AD2CC14-B5E5-6444-BB17-514194079F1B}" type="slidenum">
              <a:rPr kumimoji="0" lang="ja-JP" altLang="en-US" sz="1400"/>
              <a:pPr/>
              <a:t>20</a:t>
            </a:fld>
            <a:endParaRPr kumimoji="0" lang="en-US" altLang="ja-JP" sz="1400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304800" y="136525"/>
            <a:ext cx="7380288" cy="523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lvl="1" indent="0">
              <a:defRPr/>
            </a:pPr>
            <a:r>
              <a:rPr lang="en-US" altLang="ja-JP" sz="2800" b="1" dirty="0" smtClean="0"/>
              <a:t>Geometric calibration</a:t>
            </a:r>
            <a:endParaRPr lang="ja-JP" altLang="en-US" sz="2800" b="1" dirty="0">
              <a:solidFill>
                <a:schemeClr val="tx2"/>
              </a:solidFill>
              <a:latin typeface="Tahoma" charset="0"/>
              <a:cs typeface="Tahoma" charset="0"/>
            </a:endParaRPr>
          </a:p>
        </p:txBody>
      </p:sp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590199"/>
              </p:ext>
            </p:extLst>
          </p:nvPr>
        </p:nvGraphicFramePr>
        <p:xfrm>
          <a:off x="451488" y="2499257"/>
          <a:ext cx="8201344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9780"/>
                <a:gridCol w="1713230"/>
                <a:gridCol w="1521143"/>
                <a:gridCol w="1622743"/>
                <a:gridCol w="1408430"/>
                <a:gridCol w="1156018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mode</a:t>
                      </a:r>
                      <a:endParaRPr kumimoji="1" lang="ja-JP" altLang="en-US" sz="1600" dirty="0">
                        <a:latin typeface="Arial Unicode MS" pitchFamily="50" charset="-128"/>
                        <a:ea typeface="Arial Unicode MS" pitchFamily="50" charset="-128"/>
                        <a:cs typeface="Arial Unicode MS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dx</a:t>
                      </a:r>
                      <a:r>
                        <a:rPr kumimoji="1" lang="en-US" altLang="ja-JP" sz="1600" baseline="0" dirty="0" smtClean="0"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 </a:t>
                      </a:r>
                      <a:r>
                        <a:rPr kumimoji="1" lang="en-US" altLang="ja-JP" sz="1600" baseline="0" dirty="0" err="1" smtClean="0"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ave.</a:t>
                      </a:r>
                      <a:r>
                        <a:rPr kumimoji="1" lang="en-US" altLang="ja-JP" sz="1600" baseline="0" dirty="0" smtClean="0"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 </a:t>
                      </a:r>
                      <a:r>
                        <a:rPr kumimoji="1" lang="en-US" altLang="ja-JP" sz="1600" dirty="0" smtClean="0"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[m</a:t>
                      </a:r>
                      <a:r>
                        <a:rPr kumimoji="1" lang="en-US" altLang="ja-JP" sz="1600" dirty="0" smtClean="0"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dx</a:t>
                      </a:r>
                      <a:r>
                        <a:rPr kumimoji="1" lang="en-US" altLang="ja-JP" sz="1600" baseline="0" dirty="0" smtClean="0"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 </a:t>
                      </a:r>
                      <a:r>
                        <a:rPr kumimoji="1" lang="en-US" altLang="ja-JP" sz="1600" baseline="0" dirty="0" err="1" smtClean="0"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stddev</a:t>
                      </a:r>
                      <a:r>
                        <a:rPr kumimoji="1" lang="en-US" altLang="ja-JP" sz="1600" baseline="0" dirty="0" smtClean="0"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.</a:t>
                      </a:r>
                      <a:endParaRPr kumimoji="1" lang="ja-JP" altLang="en-US" sz="1600" dirty="0">
                        <a:latin typeface="Arial Unicode MS" pitchFamily="50" charset="-128"/>
                        <a:ea typeface="Arial Unicode MS" pitchFamily="50" charset="-128"/>
                        <a:cs typeface="Arial Unicode MS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err="1" smtClean="0"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dy</a:t>
                      </a:r>
                      <a:r>
                        <a:rPr kumimoji="1" lang="en-US" altLang="ja-JP" sz="1600" baseline="0" dirty="0" smtClean="0"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 </a:t>
                      </a:r>
                      <a:r>
                        <a:rPr kumimoji="1" lang="en-US" altLang="ja-JP" sz="1600" baseline="0" dirty="0" err="1" smtClean="0"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ave.</a:t>
                      </a:r>
                      <a:r>
                        <a:rPr kumimoji="1" lang="en-US" altLang="ja-JP" sz="1600" dirty="0" smtClean="0"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[</a:t>
                      </a:r>
                      <a:r>
                        <a:rPr kumimoji="1" lang="en-US" altLang="ja-JP" sz="1600" dirty="0" smtClean="0"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m]</a:t>
                      </a:r>
                      <a:endParaRPr kumimoji="1" lang="ja-JP" altLang="en-US" sz="1600" dirty="0">
                        <a:latin typeface="Arial Unicode MS" pitchFamily="50" charset="-128"/>
                        <a:ea typeface="Arial Unicode MS" pitchFamily="50" charset="-128"/>
                        <a:cs typeface="Arial Unicode MS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err="1" smtClean="0"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dy</a:t>
                      </a:r>
                      <a:r>
                        <a:rPr kumimoji="1" lang="en-US" altLang="ja-JP" sz="1600" baseline="0" dirty="0" smtClean="0"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 </a:t>
                      </a:r>
                      <a:r>
                        <a:rPr kumimoji="1" lang="en-US" altLang="ja-JP" sz="1600" baseline="0" dirty="0" err="1" smtClean="0"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stddev</a:t>
                      </a:r>
                      <a:r>
                        <a:rPr kumimoji="1" lang="en-US" altLang="ja-JP" sz="1600" baseline="0" dirty="0" smtClean="0"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.</a:t>
                      </a:r>
                      <a:endParaRPr kumimoji="1" lang="ja-JP" altLang="en-US" sz="1600" dirty="0">
                        <a:latin typeface="Arial Unicode MS" pitchFamily="50" charset="-128"/>
                        <a:ea typeface="Arial Unicode MS" pitchFamily="50" charset="-128"/>
                        <a:cs typeface="Arial Unicode MS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#points</a:t>
                      </a:r>
                      <a:endParaRPr kumimoji="1" lang="ja-JP" altLang="en-US" sz="1600" dirty="0">
                        <a:latin typeface="Arial Unicode MS" pitchFamily="50" charset="-128"/>
                        <a:ea typeface="Arial Unicode MS" pitchFamily="50" charset="-128"/>
                        <a:cs typeface="Arial Unicode MS" pitchFamily="50" charset="-128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A/L</a:t>
                      </a:r>
                      <a:endParaRPr kumimoji="1" lang="ja-JP" altLang="en-US" sz="1600" dirty="0">
                        <a:latin typeface="Arial Unicode MS" pitchFamily="50" charset="-128"/>
                        <a:ea typeface="Arial Unicode MS" pitchFamily="50" charset="-128"/>
                        <a:cs typeface="Arial Unicode MS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0.839</a:t>
                      </a:r>
                      <a:endParaRPr kumimoji="1" lang="ja-JP" altLang="en-US" sz="1600" dirty="0">
                        <a:latin typeface="Arial Unicode MS" pitchFamily="50" charset="-128"/>
                        <a:ea typeface="Arial Unicode MS" pitchFamily="50" charset="-128"/>
                        <a:cs typeface="Arial Unicode MS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2.563</a:t>
                      </a:r>
                      <a:endParaRPr kumimoji="1" lang="ja-JP" altLang="en-US" sz="1600" dirty="0">
                        <a:latin typeface="Arial Unicode MS" pitchFamily="50" charset="-128"/>
                        <a:ea typeface="Arial Unicode MS" pitchFamily="50" charset="-128"/>
                        <a:cs typeface="Arial Unicode MS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2.574</a:t>
                      </a:r>
                      <a:endParaRPr kumimoji="1" lang="ja-JP" altLang="en-US" sz="1600" dirty="0">
                        <a:latin typeface="Arial Unicode MS" pitchFamily="50" charset="-128"/>
                        <a:ea typeface="Arial Unicode MS" pitchFamily="50" charset="-128"/>
                        <a:cs typeface="Arial Unicode MS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2.08</a:t>
                      </a:r>
                      <a:endParaRPr kumimoji="1" lang="ja-JP" altLang="en-US" sz="1600" dirty="0">
                        <a:latin typeface="Arial Unicode MS" pitchFamily="50" charset="-128"/>
                        <a:ea typeface="Arial Unicode MS" pitchFamily="50" charset="-128"/>
                        <a:cs typeface="Arial Unicode MS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7</a:t>
                      </a:r>
                      <a:endParaRPr kumimoji="1" lang="ja-JP" altLang="en-US" sz="1600" dirty="0">
                        <a:latin typeface="Arial Unicode MS" pitchFamily="50" charset="-128"/>
                        <a:ea typeface="Arial Unicode MS" pitchFamily="50" charset="-128"/>
                        <a:cs typeface="Arial Unicode MS" pitchFamily="50" charset="-128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A/R</a:t>
                      </a:r>
                      <a:endParaRPr kumimoji="1" lang="ja-JP" altLang="en-US" sz="1600" dirty="0">
                        <a:latin typeface="Arial Unicode MS" pitchFamily="50" charset="-128"/>
                        <a:ea typeface="Arial Unicode MS" pitchFamily="50" charset="-128"/>
                        <a:cs typeface="Arial Unicode MS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-2.874</a:t>
                      </a:r>
                      <a:endParaRPr kumimoji="1" lang="ja-JP" altLang="en-US" sz="1600" dirty="0">
                        <a:latin typeface="Arial Unicode MS" pitchFamily="50" charset="-128"/>
                        <a:ea typeface="Arial Unicode MS" pitchFamily="50" charset="-128"/>
                        <a:cs typeface="Arial Unicode MS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2.035</a:t>
                      </a:r>
                      <a:endParaRPr kumimoji="1" lang="ja-JP" altLang="en-US" sz="1600" dirty="0">
                        <a:latin typeface="Arial Unicode MS" pitchFamily="50" charset="-128"/>
                        <a:ea typeface="Arial Unicode MS" pitchFamily="50" charset="-128"/>
                        <a:cs typeface="Arial Unicode MS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2.808</a:t>
                      </a:r>
                      <a:endParaRPr kumimoji="1" lang="ja-JP" altLang="en-US" sz="1600" dirty="0">
                        <a:latin typeface="Arial Unicode MS" pitchFamily="50" charset="-128"/>
                        <a:ea typeface="Arial Unicode MS" pitchFamily="50" charset="-128"/>
                        <a:cs typeface="Arial Unicode MS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1.735</a:t>
                      </a:r>
                      <a:endParaRPr kumimoji="1" lang="ja-JP" altLang="en-US" sz="1600" dirty="0">
                        <a:latin typeface="Arial Unicode MS" pitchFamily="50" charset="-128"/>
                        <a:ea typeface="Arial Unicode MS" pitchFamily="50" charset="-128"/>
                        <a:cs typeface="Arial Unicode MS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58</a:t>
                      </a:r>
                      <a:endParaRPr kumimoji="1" lang="ja-JP" altLang="en-US" sz="1600" dirty="0">
                        <a:latin typeface="Arial Unicode MS" pitchFamily="50" charset="-128"/>
                        <a:ea typeface="Arial Unicode MS" pitchFamily="50" charset="-128"/>
                        <a:cs typeface="Arial Unicode MS" pitchFamily="50" charset="-128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D/L</a:t>
                      </a:r>
                      <a:endParaRPr kumimoji="1" lang="ja-JP" altLang="en-US" sz="1600" dirty="0">
                        <a:latin typeface="Arial Unicode MS" pitchFamily="50" charset="-128"/>
                        <a:ea typeface="Arial Unicode MS" pitchFamily="50" charset="-128"/>
                        <a:cs typeface="Arial Unicode MS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3.836</a:t>
                      </a:r>
                      <a:endParaRPr kumimoji="1" lang="ja-JP" altLang="en-US" sz="1600" dirty="0">
                        <a:latin typeface="Arial Unicode MS" pitchFamily="50" charset="-128"/>
                        <a:ea typeface="Arial Unicode MS" pitchFamily="50" charset="-128"/>
                        <a:cs typeface="Arial Unicode MS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5.598</a:t>
                      </a:r>
                      <a:endParaRPr kumimoji="1" lang="ja-JP" altLang="en-US" sz="1600" dirty="0">
                        <a:latin typeface="Arial Unicode MS" pitchFamily="50" charset="-128"/>
                        <a:ea typeface="Arial Unicode MS" pitchFamily="50" charset="-128"/>
                        <a:cs typeface="Arial Unicode MS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-5.899</a:t>
                      </a:r>
                      <a:endParaRPr kumimoji="1" lang="ja-JP" altLang="en-US" sz="1600" dirty="0">
                        <a:latin typeface="Arial Unicode MS" pitchFamily="50" charset="-128"/>
                        <a:ea typeface="Arial Unicode MS" pitchFamily="50" charset="-128"/>
                        <a:cs typeface="Arial Unicode MS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3.284</a:t>
                      </a:r>
                      <a:endParaRPr kumimoji="1" lang="ja-JP" altLang="en-US" sz="1600" dirty="0">
                        <a:latin typeface="Arial Unicode MS" pitchFamily="50" charset="-128"/>
                        <a:ea typeface="Arial Unicode MS" pitchFamily="50" charset="-128"/>
                        <a:cs typeface="Arial Unicode MS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14</a:t>
                      </a:r>
                      <a:endParaRPr kumimoji="1" lang="ja-JP" altLang="en-US" sz="1600" dirty="0">
                        <a:latin typeface="Arial Unicode MS" pitchFamily="50" charset="-128"/>
                        <a:ea typeface="Arial Unicode MS" pitchFamily="50" charset="-128"/>
                        <a:cs typeface="Arial Unicode MS" pitchFamily="50" charset="-128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D/R</a:t>
                      </a:r>
                      <a:endParaRPr kumimoji="1" lang="ja-JP" altLang="en-US" sz="1600" dirty="0">
                        <a:latin typeface="Arial Unicode MS" pitchFamily="50" charset="-128"/>
                        <a:ea typeface="Arial Unicode MS" pitchFamily="50" charset="-128"/>
                        <a:cs typeface="Arial Unicode MS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-1.152</a:t>
                      </a:r>
                      <a:endParaRPr kumimoji="1" lang="ja-JP" altLang="en-US" sz="1600" dirty="0">
                        <a:latin typeface="Arial Unicode MS" pitchFamily="50" charset="-128"/>
                        <a:ea typeface="Arial Unicode MS" pitchFamily="50" charset="-128"/>
                        <a:cs typeface="Arial Unicode MS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1.988</a:t>
                      </a:r>
                      <a:endParaRPr kumimoji="1" lang="ja-JP" altLang="en-US" sz="1600" dirty="0">
                        <a:latin typeface="Arial Unicode MS" pitchFamily="50" charset="-128"/>
                        <a:ea typeface="Arial Unicode MS" pitchFamily="50" charset="-128"/>
                        <a:cs typeface="Arial Unicode MS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-3.186</a:t>
                      </a:r>
                      <a:endParaRPr kumimoji="1" lang="ja-JP" altLang="en-US" sz="1600" dirty="0">
                        <a:latin typeface="Arial Unicode MS" pitchFamily="50" charset="-128"/>
                        <a:ea typeface="Arial Unicode MS" pitchFamily="50" charset="-128"/>
                        <a:cs typeface="Arial Unicode MS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1.654</a:t>
                      </a:r>
                      <a:endParaRPr kumimoji="1" lang="ja-JP" altLang="en-US" sz="1600" dirty="0">
                        <a:latin typeface="Arial Unicode MS" pitchFamily="50" charset="-128"/>
                        <a:ea typeface="Arial Unicode MS" pitchFamily="50" charset="-128"/>
                        <a:cs typeface="Arial Unicode MS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48</a:t>
                      </a:r>
                      <a:endParaRPr kumimoji="1" lang="ja-JP" altLang="en-US" sz="1600" dirty="0">
                        <a:latin typeface="Arial Unicode MS" pitchFamily="50" charset="-128"/>
                        <a:ea typeface="Arial Unicode MS" pitchFamily="50" charset="-128"/>
                        <a:cs typeface="Arial Unicode MS" pitchFamily="50" charset="-12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テキスト ボックス 9"/>
          <p:cNvSpPr txBox="1"/>
          <p:nvPr/>
        </p:nvSpPr>
        <p:spPr>
          <a:xfrm>
            <a:off x="336217" y="2126560"/>
            <a:ext cx="29786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【Initial calibration result】</a:t>
            </a:r>
            <a:endParaRPr lang="ja-JP" altLang="en-US" sz="20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07836" y="4260878"/>
            <a:ext cx="44541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【</a:t>
            </a:r>
            <a:r>
              <a:rPr lang="en-US" altLang="ja-JP" sz="2000" dirty="0" smtClean="0"/>
              <a:t>After Initial calibration (~Dec. 2015)</a:t>
            </a:r>
            <a:r>
              <a:rPr lang="en-US" altLang="ja-JP" sz="2000" dirty="0" smtClean="0"/>
              <a:t>】</a:t>
            </a:r>
            <a:endParaRPr lang="ja-JP" altLang="en-US" sz="2000" dirty="0"/>
          </a:p>
        </p:txBody>
      </p:sp>
      <p:graphicFrame>
        <p:nvGraphicFramePr>
          <p:cNvPr id="12" name="表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155951"/>
              </p:ext>
            </p:extLst>
          </p:nvPr>
        </p:nvGraphicFramePr>
        <p:xfrm>
          <a:off x="463300" y="4679864"/>
          <a:ext cx="8201344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9780"/>
                <a:gridCol w="1713230"/>
                <a:gridCol w="1521143"/>
                <a:gridCol w="1622743"/>
                <a:gridCol w="1408430"/>
                <a:gridCol w="1156018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mode</a:t>
                      </a:r>
                      <a:endParaRPr kumimoji="1" lang="ja-JP" altLang="en-US" sz="1600" dirty="0">
                        <a:latin typeface="Arial Unicode MS" pitchFamily="50" charset="-128"/>
                        <a:ea typeface="Arial Unicode MS" pitchFamily="50" charset="-128"/>
                        <a:cs typeface="Arial Unicode MS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dx</a:t>
                      </a:r>
                      <a:r>
                        <a:rPr kumimoji="1" lang="en-US" altLang="ja-JP" sz="1600" baseline="0" dirty="0" smtClean="0"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 </a:t>
                      </a:r>
                      <a:r>
                        <a:rPr kumimoji="1" lang="en-US" altLang="ja-JP" sz="1600" baseline="0" dirty="0" err="1" smtClean="0"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ave.</a:t>
                      </a:r>
                      <a:r>
                        <a:rPr kumimoji="1" lang="en-US" altLang="ja-JP" sz="1600" baseline="0" dirty="0" smtClean="0"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 </a:t>
                      </a:r>
                      <a:r>
                        <a:rPr kumimoji="1" lang="en-US" altLang="ja-JP" sz="1600" dirty="0" smtClean="0"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[m</a:t>
                      </a:r>
                      <a:r>
                        <a:rPr kumimoji="1" lang="en-US" altLang="ja-JP" sz="1600" dirty="0" smtClean="0"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dx</a:t>
                      </a:r>
                      <a:r>
                        <a:rPr kumimoji="1" lang="en-US" altLang="ja-JP" sz="1600" baseline="0" dirty="0" smtClean="0"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 </a:t>
                      </a:r>
                      <a:r>
                        <a:rPr kumimoji="1" lang="en-US" altLang="ja-JP" sz="1600" baseline="0" dirty="0" err="1" smtClean="0"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stddev</a:t>
                      </a:r>
                      <a:r>
                        <a:rPr kumimoji="1" lang="en-US" altLang="ja-JP" sz="1600" baseline="0" dirty="0" smtClean="0"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.</a:t>
                      </a:r>
                      <a:endParaRPr kumimoji="1" lang="ja-JP" altLang="en-US" sz="1600" dirty="0">
                        <a:latin typeface="Arial Unicode MS" pitchFamily="50" charset="-128"/>
                        <a:ea typeface="Arial Unicode MS" pitchFamily="50" charset="-128"/>
                        <a:cs typeface="Arial Unicode MS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err="1" smtClean="0"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dy</a:t>
                      </a:r>
                      <a:r>
                        <a:rPr kumimoji="1" lang="en-US" altLang="ja-JP" sz="1600" baseline="0" dirty="0" smtClean="0"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 </a:t>
                      </a:r>
                      <a:r>
                        <a:rPr kumimoji="1" lang="en-US" altLang="ja-JP" sz="1600" baseline="0" dirty="0" err="1" smtClean="0"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ave.</a:t>
                      </a:r>
                      <a:r>
                        <a:rPr kumimoji="1" lang="en-US" altLang="ja-JP" sz="1600" dirty="0" smtClean="0"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[</a:t>
                      </a:r>
                      <a:r>
                        <a:rPr kumimoji="1" lang="en-US" altLang="ja-JP" sz="1600" dirty="0" smtClean="0"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m]</a:t>
                      </a:r>
                      <a:endParaRPr kumimoji="1" lang="ja-JP" altLang="en-US" sz="1600" dirty="0">
                        <a:latin typeface="Arial Unicode MS" pitchFamily="50" charset="-128"/>
                        <a:ea typeface="Arial Unicode MS" pitchFamily="50" charset="-128"/>
                        <a:cs typeface="Arial Unicode MS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err="1" smtClean="0"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dy</a:t>
                      </a:r>
                      <a:r>
                        <a:rPr kumimoji="1" lang="en-US" altLang="ja-JP" sz="1600" baseline="0" dirty="0" smtClean="0"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 </a:t>
                      </a:r>
                      <a:r>
                        <a:rPr kumimoji="1" lang="en-US" altLang="ja-JP" sz="1600" baseline="0" dirty="0" err="1" smtClean="0"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stddev</a:t>
                      </a:r>
                      <a:r>
                        <a:rPr kumimoji="1" lang="en-US" altLang="ja-JP" sz="1600" baseline="0" dirty="0" smtClean="0"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.</a:t>
                      </a:r>
                      <a:endParaRPr kumimoji="1" lang="ja-JP" altLang="en-US" sz="1600" dirty="0">
                        <a:latin typeface="Arial Unicode MS" pitchFamily="50" charset="-128"/>
                        <a:ea typeface="Arial Unicode MS" pitchFamily="50" charset="-128"/>
                        <a:cs typeface="Arial Unicode MS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#points</a:t>
                      </a:r>
                      <a:endParaRPr kumimoji="1" lang="ja-JP" altLang="en-US" sz="1600" dirty="0">
                        <a:latin typeface="Arial Unicode MS" pitchFamily="50" charset="-128"/>
                        <a:ea typeface="Arial Unicode MS" pitchFamily="50" charset="-128"/>
                        <a:cs typeface="Arial Unicode MS" pitchFamily="50" charset="-128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A/L</a:t>
                      </a:r>
                      <a:endParaRPr kumimoji="1" lang="ja-JP" altLang="en-US" sz="1600" dirty="0">
                        <a:latin typeface="Arial Unicode MS" pitchFamily="50" charset="-128"/>
                        <a:ea typeface="Arial Unicode MS" pitchFamily="50" charset="-128"/>
                        <a:cs typeface="Arial Unicode MS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1.170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4.002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0.582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2.365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16</a:t>
                      </a: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A/R</a:t>
                      </a:r>
                      <a:endParaRPr kumimoji="1" lang="ja-JP" altLang="en-US" sz="1600" dirty="0">
                        <a:latin typeface="Arial Unicode MS" pitchFamily="50" charset="-128"/>
                        <a:ea typeface="Arial Unicode MS" pitchFamily="50" charset="-128"/>
                        <a:cs typeface="Arial Unicode MS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-5.435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6.068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0.853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2.388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109</a:t>
                      </a: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D/L</a:t>
                      </a:r>
                      <a:endParaRPr kumimoji="1" lang="ja-JP" altLang="en-US" sz="1600" dirty="0">
                        <a:latin typeface="Arial Unicode MS" pitchFamily="50" charset="-128"/>
                        <a:ea typeface="Arial Unicode MS" pitchFamily="50" charset="-128"/>
                        <a:cs typeface="Arial Unicode MS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6.562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8.218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-3.870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4.273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19</a:t>
                      </a: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D/R</a:t>
                      </a:r>
                      <a:endParaRPr kumimoji="1" lang="ja-JP" altLang="en-US" sz="1600" dirty="0">
                        <a:latin typeface="Arial Unicode MS" pitchFamily="50" charset="-128"/>
                        <a:ea typeface="Arial Unicode MS" pitchFamily="50" charset="-128"/>
                        <a:cs typeface="Arial Unicode MS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2.021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5.834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-2.357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2.227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93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16" name="テキスト ボックス 15"/>
          <p:cNvSpPr txBox="1"/>
          <p:nvPr/>
        </p:nvSpPr>
        <p:spPr>
          <a:xfrm>
            <a:off x="304800" y="1354663"/>
            <a:ext cx="843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altLang="ja-JP" sz="2000" dirty="0" smtClean="0"/>
              <a:t>Geometric accuracy is within 10m, and there are no big changes from initial calibration phase.</a:t>
            </a:r>
          </a:p>
          <a:p>
            <a:pPr marL="342900" indent="-342900">
              <a:buFont typeface="Arial"/>
              <a:buChar char="•"/>
            </a:pPr>
            <a:endParaRPr lang="en-US" altLang="ja-JP" sz="2000" dirty="0" smtClean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55599" y="660410"/>
            <a:ext cx="843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altLang="ja-JP" sz="2000" dirty="0" smtClean="0"/>
              <a:t>Offset parameter for start time of range-gate is determined by using point target </a:t>
            </a:r>
            <a:r>
              <a:rPr lang="en-US" altLang="ja-JP" sz="2000" dirty="0" smtClean="0"/>
              <a:t>observations</a:t>
            </a:r>
          </a:p>
          <a:p>
            <a:pPr marL="342900" indent="-342900">
              <a:buFont typeface="Arial"/>
              <a:buChar char="•"/>
            </a:pPr>
            <a:endParaRPr lang="en-US" altLang="ja-JP" sz="2000" dirty="0" smtClean="0"/>
          </a:p>
        </p:txBody>
      </p:sp>
    </p:spTree>
    <p:extLst>
      <p:ext uri="{BB962C8B-B14F-4D97-AF65-F5344CB8AC3E}">
        <p14:creationId xmlns:p14="http://schemas.microsoft.com/office/powerpoint/2010/main" val="2593617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テキスト ボックス 2"/>
          <p:cNvSpPr txBox="1">
            <a:spLocks noChangeArrowheads="1"/>
          </p:cNvSpPr>
          <p:nvPr/>
        </p:nvSpPr>
        <p:spPr bwMode="auto">
          <a:xfrm>
            <a:off x="136525" y="149225"/>
            <a:ext cx="8832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kumimoji="1" sz="28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lvl="1" indent="0"/>
            <a:r>
              <a:rPr lang="en-US" altLang="ja-JP" sz="2800" b="1" dirty="0" smtClean="0">
                <a:latin typeface="Arial" charset="0"/>
              </a:rPr>
              <a:t>Image quality (Noise equivalent sigma zero: NESZ) </a:t>
            </a:r>
            <a:endParaRPr lang="ja-JP" altLang="en-US" sz="2800" b="1" dirty="0">
              <a:solidFill>
                <a:schemeClr val="tx2"/>
              </a:solidFill>
              <a:latin typeface="Tahoma" charset="0"/>
              <a:cs typeface="Tahoma" charset="0"/>
            </a:endParaRPr>
          </a:p>
        </p:txBody>
      </p:sp>
      <p:sp>
        <p:nvSpPr>
          <p:cNvPr id="71683" name="テキスト ボックス 1"/>
          <p:cNvSpPr txBox="1">
            <a:spLocks noChangeArrowheads="1"/>
          </p:cNvSpPr>
          <p:nvPr/>
        </p:nvSpPr>
        <p:spPr bwMode="auto">
          <a:xfrm>
            <a:off x="2049463" y="1995488"/>
            <a:ext cx="1857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ja-JP" altLang="en-US" sz="2400"/>
          </a:p>
        </p:txBody>
      </p:sp>
      <p:sp>
        <p:nvSpPr>
          <p:cNvPr id="71684" name="テキスト ボックス 2"/>
          <p:cNvSpPr txBox="1">
            <a:spLocks noChangeArrowheads="1"/>
          </p:cNvSpPr>
          <p:nvPr/>
        </p:nvSpPr>
        <p:spPr bwMode="auto">
          <a:xfrm>
            <a:off x="327025" y="1379538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ja-JP" altLang="en-US" sz="2400"/>
          </a:p>
        </p:txBody>
      </p:sp>
      <p:pic>
        <p:nvPicPr>
          <p:cNvPr id="7168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4198938"/>
            <a:ext cx="3097213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221163"/>
            <a:ext cx="3095625" cy="261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7" name="テキスト ボックス 1"/>
          <p:cNvSpPr txBox="1">
            <a:spLocks noChangeArrowheads="1"/>
          </p:cNvSpPr>
          <p:nvPr/>
        </p:nvSpPr>
        <p:spPr bwMode="auto">
          <a:xfrm>
            <a:off x="1258888" y="4551363"/>
            <a:ext cx="784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altLang="ja-JP" sz="2400"/>
              <a:t>FBD</a:t>
            </a:r>
            <a:endParaRPr lang="ja-JP" altLang="en-US" sz="2400"/>
          </a:p>
        </p:txBody>
      </p:sp>
      <p:sp>
        <p:nvSpPr>
          <p:cNvPr id="71688" name="テキスト ボックス 2"/>
          <p:cNvSpPr txBox="1">
            <a:spLocks noChangeArrowheads="1"/>
          </p:cNvSpPr>
          <p:nvPr/>
        </p:nvSpPr>
        <p:spPr bwMode="auto">
          <a:xfrm>
            <a:off x="4354513" y="4551363"/>
            <a:ext cx="835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altLang="ja-JP" sz="2400"/>
              <a:t>HBQ</a:t>
            </a:r>
            <a:endParaRPr lang="ja-JP" altLang="en-US" sz="2400"/>
          </a:p>
        </p:txBody>
      </p:sp>
      <p:pic>
        <p:nvPicPr>
          <p:cNvPr id="7168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263" y="4111625"/>
            <a:ext cx="3095625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90" name="テキスト ボックス 3"/>
          <p:cNvSpPr txBox="1">
            <a:spLocks noChangeArrowheads="1"/>
          </p:cNvSpPr>
          <p:nvPr/>
        </p:nvSpPr>
        <p:spPr bwMode="auto">
          <a:xfrm>
            <a:off x="7261225" y="4513263"/>
            <a:ext cx="8334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altLang="ja-JP" sz="2400"/>
              <a:t>UBD</a:t>
            </a:r>
            <a:endParaRPr lang="ja-JP" altLang="en-US" sz="2400"/>
          </a:p>
        </p:txBody>
      </p:sp>
      <p:graphicFrame>
        <p:nvGraphicFramePr>
          <p:cNvPr id="11" name="表 10"/>
          <p:cNvGraphicFramePr>
            <a:graphicFrameLocks noGrp="1"/>
          </p:cNvGraphicFramePr>
          <p:nvPr/>
        </p:nvGraphicFramePr>
        <p:xfrm>
          <a:off x="250825" y="1125538"/>
          <a:ext cx="7634288" cy="2832104"/>
        </p:xfrm>
        <a:graphic>
          <a:graphicData uri="http://schemas.openxmlformats.org/drawingml/2006/table">
            <a:tbl>
              <a:tblPr/>
              <a:tblGrid>
                <a:gridCol w="3961186"/>
                <a:gridCol w="1520576"/>
                <a:gridCol w="1076263"/>
                <a:gridCol w="1076263"/>
              </a:tblGrid>
              <a:tr h="192402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ファイル名</a:t>
                      </a:r>
                    </a:p>
                  </a:txBody>
                  <a:tcPr marL="9527" marR="9527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最低値</a:t>
                      </a:r>
                    </a:p>
                  </a:txBody>
                  <a:tcPr marL="9527" marR="9527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平均値</a:t>
                      </a:r>
                    </a:p>
                  </a:txBody>
                  <a:tcPr marL="9527" marR="9527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中央値</a:t>
                      </a:r>
                    </a:p>
                  </a:txBody>
                  <a:tcPr marL="9527" marR="9527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47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FBD282_ALOS2017377150-140918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7" marR="9527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-50.53501 </a:t>
                      </a:r>
                    </a:p>
                  </a:txBody>
                  <a:tcPr marL="9527" marR="9527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-35.11314 </a:t>
                      </a:r>
                    </a:p>
                  </a:txBody>
                  <a:tcPr marL="9527" marR="9527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-34.83520 </a:t>
                      </a:r>
                    </a:p>
                  </a:txBody>
                  <a:tcPr marL="9527" marR="9527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447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FBD325_ALOS2020930210-141012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7" marR="9527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-45.97483 </a:t>
                      </a:r>
                    </a:p>
                  </a:txBody>
                  <a:tcPr marL="9527" marR="9527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-40.21743 </a:t>
                      </a:r>
                    </a:p>
                  </a:txBody>
                  <a:tcPr marL="9527" marR="9527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-41.06180 </a:t>
                      </a:r>
                    </a:p>
                  </a:txBody>
                  <a:tcPr marL="9527" marR="9527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24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FBD362_ALOS2016050160-140909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7" marR="9527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-47.88250 </a:t>
                      </a:r>
                    </a:p>
                  </a:txBody>
                  <a:tcPr marL="9527" marR="9527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-36.53103 </a:t>
                      </a:r>
                    </a:p>
                  </a:txBody>
                  <a:tcPr marL="9527" marR="9527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-36.55561 </a:t>
                      </a:r>
                    </a:p>
                  </a:txBody>
                  <a:tcPr marL="9527" marR="9527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447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HBQ250_ALOS2016630850-140913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7" marR="9527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-42.82800 </a:t>
                      </a:r>
                    </a:p>
                  </a:txBody>
                  <a:tcPr marL="9527" marR="9527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-27.89674 </a:t>
                      </a:r>
                    </a:p>
                  </a:txBody>
                  <a:tcPr marL="9527" marR="9527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-27.58296 </a:t>
                      </a:r>
                    </a:p>
                  </a:txBody>
                  <a:tcPr marL="9527" marR="9527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447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HBQ280_ALOS2024177180-141103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7" marR="9527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-47.58296 </a:t>
                      </a:r>
                    </a:p>
                  </a:txBody>
                  <a:tcPr marL="9527" marR="9527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-31.23381 </a:t>
                      </a:r>
                    </a:p>
                  </a:txBody>
                  <a:tcPr marL="9527" marR="9527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-31.00234 </a:t>
                      </a:r>
                    </a:p>
                  </a:txBody>
                  <a:tcPr marL="9527" marR="9527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447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HBQ304_ALOS2022257190-141021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7" marR="9527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-40.85580 </a:t>
                      </a:r>
                    </a:p>
                  </a:txBody>
                  <a:tcPr marL="9527" marR="9527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-29.47732 </a:t>
                      </a:r>
                    </a:p>
                  </a:txBody>
                  <a:tcPr marL="9527" marR="9527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-29.24942 </a:t>
                      </a:r>
                    </a:p>
                  </a:txBody>
                  <a:tcPr marL="9527" marR="9527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447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HBQ327_ALOS2014717190-140831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7" marR="9527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-44.72372 </a:t>
                      </a:r>
                    </a:p>
                  </a:txBody>
                  <a:tcPr marL="9527" marR="9527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-33.82870 </a:t>
                      </a:r>
                    </a:p>
                  </a:txBody>
                  <a:tcPr marL="9527" marR="9527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-33.57417 </a:t>
                      </a:r>
                    </a:p>
                  </a:txBody>
                  <a:tcPr marL="9527" marR="9527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447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HBQ349_ALOS2013230840-140821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7" marR="9527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-48.84860 </a:t>
                      </a:r>
                    </a:p>
                  </a:txBody>
                  <a:tcPr marL="9527" marR="9527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-36.17019 </a:t>
                      </a:r>
                    </a:p>
                  </a:txBody>
                  <a:tcPr marL="9527" marR="9527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-35.95635 </a:t>
                      </a:r>
                    </a:p>
                  </a:txBody>
                  <a:tcPr marL="9527" marR="9527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447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UBS291_ALOS2023513470-141030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7" marR="9527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-49.37518 </a:t>
                      </a:r>
                    </a:p>
                  </a:txBody>
                  <a:tcPr marL="9527" marR="9527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-36.36374 </a:t>
                      </a:r>
                    </a:p>
                  </a:txBody>
                  <a:tcPr marL="9527" marR="9527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-36.59707 </a:t>
                      </a:r>
                    </a:p>
                  </a:txBody>
                  <a:tcPr marL="9527" marR="9527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7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UBS354_ALOS2024470670-141105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7" marR="9527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-45.97483 </a:t>
                      </a:r>
                    </a:p>
                  </a:txBody>
                  <a:tcPr marL="9527" marR="9527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-33.81170 </a:t>
                      </a:r>
                    </a:p>
                  </a:txBody>
                  <a:tcPr marL="9527" marR="9527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-33.60356 </a:t>
                      </a:r>
                    </a:p>
                  </a:txBody>
                  <a:tcPr marL="9527" marR="9527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7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UBS382_ALOS2023290600-141028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7" marR="9527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-49.93575 </a:t>
                      </a:r>
                    </a:p>
                  </a:txBody>
                  <a:tcPr marL="9527" marR="9527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-35.40385 </a:t>
                      </a:r>
                    </a:p>
                  </a:txBody>
                  <a:tcPr marL="9527" marR="9527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-35.57864 </a:t>
                      </a:r>
                    </a:p>
                  </a:txBody>
                  <a:tcPr marL="9527" marR="9527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1758" name="テキスト ボックス 6"/>
          <p:cNvSpPr txBox="1">
            <a:spLocks noChangeArrowheads="1"/>
          </p:cNvSpPr>
          <p:nvPr/>
        </p:nvSpPr>
        <p:spPr bwMode="auto">
          <a:xfrm>
            <a:off x="8161338" y="1252538"/>
            <a:ext cx="736600" cy="2308225"/>
          </a:xfrm>
          <a:prstGeom prst="rect">
            <a:avLst/>
          </a:prstGeom>
          <a:noFill/>
          <a:ln w="9525">
            <a:solidFill>
              <a:srgbClr val="00CC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altLang="ja-JP" sz="2400"/>
              <a:t>-</a:t>
            </a:r>
            <a:r>
              <a:rPr lang="en-US" altLang="ja-JP" sz="2000"/>
              <a:t>41.1</a:t>
            </a:r>
          </a:p>
          <a:p>
            <a:endParaRPr lang="en-US" altLang="ja-JP" sz="2000"/>
          </a:p>
          <a:p>
            <a:endParaRPr lang="en-US" altLang="ja-JP" sz="2000"/>
          </a:p>
          <a:p>
            <a:r>
              <a:rPr lang="en-US" altLang="ja-JP" sz="2000"/>
              <a:t>-36.0</a:t>
            </a:r>
          </a:p>
          <a:p>
            <a:endParaRPr lang="en-US" altLang="ja-JP" sz="2000"/>
          </a:p>
          <a:p>
            <a:endParaRPr lang="en-US" altLang="ja-JP" sz="2000"/>
          </a:p>
          <a:p>
            <a:r>
              <a:rPr lang="en-US" altLang="ja-JP" sz="2000"/>
              <a:t>-36.6</a:t>
            </a:r>
            <a:endParaRPr lang="ja-JP" altLang="en-US" sz="2000"/>
          </a:p>
        </p:txBody>
      </p:sp>
      <p:sp>
        <p:nvSpPr>
          <p:cNvPr id="71759" name="テキスト ボックス 7"/>
          <p:cNvSpPr txBox="1">
            <a:spLocks noChangeArrowheads="1"/>
          </p:cNvSpPr>
          <p:nvPr/>
        </p:nvSpPr>
        <p:spPr bwMode="auto">
          <a:xfrm>
            <a:off x="7885113" y="765175"/>
            <a:ext cx="7746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altLang="ja-JP" sz="2400" dirty="0" smtClean="0"/>
              <a:t>Min.</a:t>
            </a:r>
            <a:endParaRPr lang="ja-JP" altLang="en-US" sz="2400" dirty="0"/>
          </a:p>
        </p:txBody>
      </p:sp>
      <p:sp>
        <p:nvSpPr>
          <p:cNvPr id="71760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8F5A94A-7786-3948-BA09-9C56FE827D1B}" type="slidenum">
              <a:rPr lang="ja-JP" altLang="en-US"/>
              <a:pPr/>
              <a:t>21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45533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図 3" descr="merge2.ps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4" y="1192745"/>
            <a:ext cx="3109839" cy="3109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6" name="テキスト ボックス 4"/>
          <p:cNvSpPr txBox="1">
            <a:spLocks noChangeArrowheads="1"/>
          </p:cNvSpPr>
          <p:nvPr/>
        </p:nvSpPr>
        <p:spPr bwMode="auto">
          <a:xfrm>
            <a:off x="250825" y="905409"/>
            <a:ext cx="22828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altLang="ja-JP" sz="1600" dirty="0"/>
              <a:t>HH       HV     VH     VV</a:t>
            </a:r>
            <a:endParaRPr lang="ja-JP" altLang="en-US" sz="1600"/>
          </a:p>
        </p:txBody>
      </p:sp>
      <p:sp>
        <p:nvSpPr>
          <p:cNvPr id="52227" name="テキスト ボックス 5"/>
          <p:cNvSpPr txBox="1">
            <a:spLocks noChangeArrowheads="1"/>
          </p:cNvSpPr>
          <p:nvPr/>
        </p:nvSpPr>
        <p:spPr bwMode="auto">
          <a:xfrm>
            <a:off x="2949808" y="719170"/>
            <a:ext cx="62701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altLang="ja-JP" sz="2000" dirty="0" smtClean="0">
                <a:latin typeface="+mj-lt"/>
              </a:rPr>
              <a:t>Even the</a:t>
            </a:r>
            <a:r>
              <a:rPr lang="ja-JP" altLang="en-US" sz="2000" dirty="0" smtClean="0">
                <a:latin typeface="+mj-lt"/>
              </a:rPr>
              <a:t> </a:t>
            </a:r>
            <a:r>
              <a:rPr lang="ja-JP" altLang="ja-JP" sz="2000" dirty="0" smtClean="0">
                <a:latin typeface="+mj-lt"/>
              </a:rPr>
              <a:t>u</a:t>
            </a:r>
            <a:r>
              <a:rPr lang="en-US" altLang="ja-JP" sz="2000" dirty="0" smtClean="0">
                <a:latin typeface="+mj-lt"/>
              </a:rPr>
              <a:t>ncalibrated</a:t>
            </a:r>
            <a:r>
              <a:rPr lang="ja-JP" altLang="en-US" sz="2000" dirty="0" smtClean="0">
                <a:latin typeface="+mj-lt"/>
              </a:rPr>
              <a:t> </a:t>
            </a:r>
            <a:r>
              <a:rPr lang="en-US" altLang="ja-JP" sz="2000" dirty="0" smtClean="0">
                <a:latin typeface="+mj-lt"/>
              </a:rPr>
              <a:t>PolSAR</a:t>
            </a:r>
            <a:r>
              <a:rPr lang="ja-JP" altLang="en-US" sz="2000" dirty="0" smtClean="0">
                <a:latin typeface="+mj-lt"/>
              </a:rPr>
              <a:t> </a:t>
            </a:r>
            <a:r>
              <a:rPr lang="en-US" altLang="ja-JP" sz="2000" dirty="0" smtClean="0">
                <a:latin typeface="+mj-lt"/>
              </a:rPr>
              <a:t>data</a:t>
            </a:r>
            <a:r>
              <a:rPr lang="ja-JP" altLang="en-US" sz="2000" dirty="0" smtClean="0">
                <a:latin typeface="+mj-lt"/>
              </a:rPr>
              <a:t> </a:t>
            </a:r>
            <a:r>
              <a:rPr lang="en-US" altLang="ja-JP" sz="2000" dirty="0" smtClean="0">
                <a:latin typeface="+mj-lt"/>
              </a:rPr>
              <a:t>in</a:t>
            </a:r>
            <a:r>
              <a:rPr lang="ja-JP" altLang="en-US" sz="2000" dirty="0" smtClean="0">
                <a:latin typeface="+mj-lt"/>
              </a:rPr>
              <a:t> </a:t>
            </a:r>
            <a:r>
              <a:rPr lang="en-US" altLang="ja-JP" sz="2000" dirty="0" smtClean="0">
                <a:latin typeface="+mj-lt"/>
              </a:rPr>
              <a:t>the</a:t>
            </a:r>
            <a:r>
              <a:rPr lang="ja-JP" altLang="en-US" sz="2000" dirty="0" smtClean="0">
                <a:latin typeface="+mj-lt"/>
              </a:rPr>
              <a:t> </a:t>
            </a:r>
            <a:r>
              <a:rPr lang="en-US" altLang="ja-JP" sz="2000" dirty="0" smtClean="0">
                <a:latin typeface="+mj-lt"/>
              </a:rPr>
              <a:t>Amazon (Rio Branco)</a:t>
            </a:r>
            <a:r>
              <a:rPr lang="en-US" altLang="ja-JP" sz="2000" dirty="0">
                <a:latin typeface="+mj-lt"/>
              </a:rPr>
              <a:t> </a:t>
            </a:r>
            <a:r>
              <a:rPr lang="en-US" altLang="ja-JP" sz="2000" dirty="0" smtClean="0">
                <a:latin typeface="+mj-lt"/>
              </a:rPr>
              <a:t>shows that</a:t>
            </a:r>
            <a:r>
              <a:rPr lang="ja-JP" altLang="en-US" sz="2000" dirty="0" smtClean="0">
                <a:latin typeface="+mj-lt"/>
              </a:rPr>
              <a:t> </a:t>
            </a:r>
            <a:r>
              <a:rPr lang="en-US" altLang="ja-JP" sz="2000" dirty="0" smtClean="0">
                <a:latin typeface="+mj-lt"/>
              </a:rPr>
              <a:t>the</a:t>
            </a:r>
            <a:r>
              <a:rPr lang="ja-JP" altLang="en-US" sz="2000" dirty="0" smtClean="0">
                <a:latin typeface="+mj-lt"/>
              </a:rPr>
              <a:t> </a:t>
            </a:r>
            <a:r>
              <a:rPr lang="en-US" altLang="ja-JP" sz="2000" dirty="0" smtClean="0">
                <a:latin typeface="+mj-lt"/>
              </a:rPr>
              <a:t>cross</a:t>
            </a:r>
            <a:r>
              <a:rPr lang="ja-JP" altLang="en-US" sz="2000" dirty="0" smtClean="0">
                <a:latin typeface="+mj-lt"/>
              </a:rPr>
              <a:t> </a:t>
            </a:r>
            <a:r>
              <a:rPr lang="en-US" altLang="ja-JP" sz="2000" dirty="0" smtClean="0">
                <a:latin typeface="+mj-lt"/>
              </a:rPr>
              <a:t>talks</a:t>
            </a:r>
            <a:r>
              <a:rPr lang="ja-JP" altLang="en-US" sz="2000" dirty="0" smtClean="0">
                <a:latin typeface="+mj-lt"/>
              </a:rPr>
              <a:t> </a:t>
            </a:r>
            <a:r>
              <a:rPr lang="en-US" altLang="ja-JP" sz="2000" dirty="0" smtClean="0">
                <a:latin typeface="+mj-lt"/>
              </a:rPr>
              <a:t>look very</a:t>
            </a:r>
            <a:r>
              <a:rPr lang="ja-JP" altLang="en-US" sz="2000" dirty="0" smtClean="0">
                <a:latin typeface="+mj-lt"/>
              </a:rPr>
              <a:t> </a:t>
            </a:r>
            <a:r>
              <a:rPr lang="en-US" altLang="ja-JP" sz="2000" dirty="0" smtClean="0">
                <a:latin typeface="+mj-lt"/>
              </a:rPr>
              <a:t>small</a:t>
            </a:r>
            <a:r>
              <a:rPr lang="en-US" altLang="en-US" sz="2000" dirty="0" smtClean="0">
                <a:latin typeface="+mj-lt"/>
              </a:rPr>
              <a:t>.</a:t>
            </a:r>
          </a:p>
        </p:txBody>
      </p:sp>
      <p:sp>
        <p:nvSpPr>
          <p:cNvPr id="52228" name="テキスト ボックス 1"/>
          <p:cNvSpPr txBox="1">
            <a:spLocks noChangeArrowheads="1"/>
          </p:cNvSpPr>
          <p:nvPr/>
        </p:nvSpPr>
        <p:spPr bwMode="auto">
          <a:xfrm>
            <a:off x="196988" y="117485"/>
            <a:ext cx="423866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altLang="ja-JP" sz="3200" b="1" dirty="0" err="1" smtClean="0">
                <a:latin typeface="+mj-lt"/>
              </a:rPr>
              <a:t>Polarimetric</a:t>
            </a:r>
            <a:r>
              <a:rPr lang="en-US" altLang="ja-JP" sz="3200" b="1" dirty="0" smtClean="0">
                <a:latin typeface="+mj-lt"/>
              </a:rPr>
              <a:t> Calibration</a:t>
            </a:r>
            <a:endParaRPr lang="ja-JP" altLang="en-US" sz="3200" b="1" dirty="0">
              <a:latin typeface="+mj-lt"/>
            </a:endParaRPr>
          </a:p>
        </p:txBody>
      </p:sp>
      <p:graphicFrame>
        <p:nvGraphicFramePr>
          <p:cNvPr id="5222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7013892"/>
              </p:ext>
            </p:extLst>
          </p:nvPr>
        </p:nvGraphicFramePr>
        <p:xfrm>
          <a:off x="2989790" y="1900244"/>
          <a:ext cx="6230938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02" name="数式" r:id="rId4" imgW="6172200" imgH="1143000" progId="Equation.3">
                  <p:embed/>
                </p:oleObj>
              </mc:Choice>
              <mc:Fallback>
                <p:oleObj name="数式" r:id="rId4" imgW="617220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9790" y="1900244"/>
                        <a:ext cx="6230938" cy="11525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0" name="テキスト ボックス 2"/>
          <p:cNvSpPr txBox="1">
            <a:spLocks noChangeArrowheads="1"/>
          </p:cNvSpPr>
          <p:nvPr/>
        </p:nvSpPr>
        <p:spPr bwMode="auto">
          <a:xfrm>
            <a:off x="2974445" y="1485377"/>
            <a:ext cx="15353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altLang="en-US" sz="1600" dirty="0" smtClean="0"/>
              <a:t>PolCal Equation</a:t>
            </a:r>
            <a:endParaRPr lang="ja-JP" altLang="en-US" sz="1600" dirty="0"/>
          </a:p>
        </p:txBody>
      </p:sp>
      <p:sp>
        <p:nvSpPr>
          <p:cNvPr id="52231" name="テキスト ボックス 7"/>
          <p:cNvSpPr txBox="1">
            <a:spLocks noChangeArrowheads="1"/>
          </p:cNvSpPr>
          <p:nvPr/>
        </p:nvSpPr>
        <p:spPr bwMode="auto">
          <a:xfrm>
            <a:off x="4324311" y="3090339"/>
            <a:ext cx="4930284" cy="595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altLang="ja-JP" sz="1600" dirty="0" smtClean="0"/>
              <a:t>Determine unknown parameters </a:t>
            </a:r>
            <a:r>
              <a:rPr lang="en-US" altLang="en-US" sz="1600" dirty="0" smtClean="0"/>
              <a:t>(Amazon data+CR, reflection symmetry and Model-based analysis)</a:t>
            </a:r>
            <a:endParaRPr lang="ja-JP" altLang="en-US" sz="1600" dirty="0"/>
          </a:p>
        </p:txBody>
      </p:sp>
      <p:sp>
        <p:nvSpPr>
          <p:cNvPr id="9" name="右矢印 8"/>
          <p:cNvSpPr/>
          <p:nvPr/>
        </p:nvSpPr>
        <p:spPr>
          <a:xfrm>
            <a:off x="2989749" y="3195644"/>
            <a:ext cx="1295400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52233" name="テキスト ボックス 9"/>
          <p:cNvSpPr txBox="1">
            <a:spLocks noChangeArrowheads="1"/>
          </p:cNvSpPr>
          <p:nvPr/>
        </p:nvSpPr>
        <p:spPr bwMode="auto">
          <a:xfrm>
            <a:off x="105261" y="4795839"/>
            <a:ext cx="4179888" cy="203132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de-DE" altLang="ja-JP" sz="1400" b="1" dirty="0"/>
              <a:t>Trans Distorsion</a:t>
            </a:r>
          </a:p>
          <a:p>
            <a:r>
              <a:rPr lang="de-DE" altLang="ja-JP" sz="1400" b="1" dirty="0"/>
              <a:t>=</a:t>
            </a:r>
          </a:p>
          <a:p>
            <a:r>
              <a:rPr lang="de-DE" altLang="ja-JP" sz="1400" b="1" dirty="0"/>
              <a:t>( 1.0000e+00  0.0000e+00) ( 2.9780e-03  2.6764e-03)</a:t>
            </a:r>
          </a:p>
          <a:p>
            <a:r>
              <a:rPr lang="de-DE" altLang="ja-JP" sz="1400" b="1" dirty="0"/>
              <a:t>( 2.7118e-03  1.6514e-03) ( 9.1212e-01 -4.8408e-01)</a:t>
            </a:r>
          </a:p>
          <a:p>
            <a:endParaRPr lang="de-DE" altLang="ja-JP" sz="1400" b="1" dirty="0" smtClean="0"/>
          </a:p>
          <a:p>
            <a:r>
              <a:rPr lang="de-DE" altLang="ja-JP" sz="1400" b="1" dirty="0" smtClean="0"/>
              <a:t>Receiver </a:t>
            </a:r>
            <a:r>
              <a:rPr lang="de-DE" altLang="ja-JP" sz="1400" b="1" dirty="0"/>
              <a:t>Distorsion</a:t>
            </a:r>
          </a:p>
          <a:p>
            <a:r>
              <a:rPr lang="de-DE" altLang="ja-JP" sz="1400" b="1" dirty="0"/>
              <a:t>=</a:t>
            </a:r>
          </a:p>
          <a:p>
            <a:r>
              <a:rPr lang="de-DE" altLang="ja-JP" sz="1400" b="1" dirty="0"/>
              <a:t>( 1.0000e+00  0.0000e+00) (-3.2790e-03  2.6533e-03)</a:t>
            </a:r>
          </a:p>
          <a:p>
            <a:r>
              <a:rPr lang="de-DE" altLang="ja-JP" sz="1400" b="1" dirty="0"/>
              <a:t>( 4.7041e-03  7.2861e-03) ( 1.0681e+00 -1.9712e-02)</a:t>
            </a:r>
          </a:p>
        </p:txBody>
      </p:sp>
      <p:sp>
        <p:nvSpPr>
          <p:cNvPr id="52234" name="テキスト ボックス 10"/>
          <p:cNvSpPr txBox="1">
            <a:spLocks noChangeArrowheads="1"/>
          </p:cNvSpPr>
          <p:nvPr/>
        </p:nvSpPr>
        <p:spPr bwMode="auto">
          <a:xfrm>
            <a:off x="105261" y="4490899"/>
            <a:ext cx="131956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altLang="ja-JP" sz="1400" dirty="0" smtClean="0"/>
              <a:t>Example</a:t>
            </a:r>
            <a:r>
              <a:rPr lang="ja-JP" altLang="en-US" sz="1400" dirty="0" smtClean="0"/>
              <a:t>（</a:t>
            </a:r>
            <a:r>
              <a:rPr lang="ja-JP" altLang="en-US" sz="1400" dirty="0"/>
              <a:t>２３</a:t>
            </a:r>
            <a:r>
              <a:rPr lang="en-US" altLang="ja-JP" sz="1400" dirty="0"/>
              <a:t>°</a:t>
            </a:r>
            <a:r>
              <a:rPr lang="ja-JP" altLang="en-US" sz="1400" dirty="0"/>
              <a:t>）</a:t>
            </a:r>
          </a:p>
        </p:txBody>
      </p:sp>
      <p:sp>
        <p:nvSpPr>
          <p:cNvPr id="52237" name="テキスト ボックス 13"/>
          <p:cNvSpPr txBox="1">
            <a:spLocks noChangeArrowheads="1"/>
          </p:cNvSpPr>
          <p:nvPr/>
        </p:nvSpPr>
        <p:spPr bwMode="auto">
          <a:xfrm>
            <a:off x="3705508" y="3700779"/>
            <a:ext cx="5003800" cy="400110"/>
          </a:xfrm>
          <a:prstGeom prst="rect">
            <a:avLst/>
          </a:prstGeom>
          <a:solidFill>
            <a:srgbClr val="CCFFCC"/>
          </a:solidFill>
          <a:ln w="9525">
            <a:solidFill>
              <a:srgbClr val="BBE0E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altLang="ja-JP" sz="2000" dirty="0" smtClean="0">
                <a:solidFill>
                  <a:srgbClr val="000000"/>
                </a:solidFill>
              </a:rPr>
              <a:t>1) Cross-talk</a:t>
            </a:r>
            <a:r>
              <a:rPr lang="en-US" altLang="ja-JP" sz="2000" dirty="0">
                <a:solidFill>
                  <a:srgbClr val="000000"/>
                </a:solidFill>
              </a:rPr>
              <a:t> </a:t>
            </a:r>
            <a:r>
              <a:rPr lang="en-US" altLang="ja-JP" sz="2000" dirty="0" smtClean="0">
                <a:solidFill>
                  <a:srgbClr val="000000"/>
                </a:solidFill>
              </a:rPr>
              <a:t>is smaller than -40 dB</a:t>
            </a:r>
            <a:endParaRPr lang="en-US" altLang="ja-JP" sz="2000" dirty="0">
              <a:solidFill>
                <a:srgbClr val="000000"/>
              </a:solidFill>
            </a:endParaRPr>
          </a:p>
        </p:txBody>
      </p:sp>
      <p:pic>
        <p:nvPicPr>
          <p:cNvPr id="52238" name="図 14" descr="polarimetric_signature.psd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5170488"/>
            <a:ext cx="34226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9" name="テキスト ボックス 15"/>
          <p:cNvSpPr txBox="1">
            <a:spLocks noChangeArrowheads="1"/>
          </p:cNvSpPr>
          <p:nvPr/>
        </p:nvSpPr>
        <p:spPr bwMode="auto">
          <a:xfrm>
            <a:off x="3716875" y="4105404"/>
            <a:ext cx="5003800" cy="707886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altLang="ja-JP" sz="2000" dirty="0" smtClean="0"/>
              <a:t>2) Channel </a:t>
            </a:r>
            <a:r>
              <a:rPr lang="en-US" altLang="ja-JP" sz="2000" dirty="0" err="1" smtClean="0"/>
              <a:t>imbalannce</a:t>
            </a:r>
            <a:r>
              <a:rPr lang="en-US" altLang="ja-JP" sz="2000" dirty="0" smtClean="0"/>
              <a:t> can be well corrected as shown in the </a:t>
            </a:r>
            <a:r>
              <a:rPr lang="en-US" altLang="ja-JP" sz="2000" dirty="0" err="1" smtClean="0"/>
              <a:t>polarimetric</a:t>
            </a:r>
            <a:r>
              <a:rPr lang="en-US" altLang="ja-JP" sz="2000" dirty="0" smtClean="0"/>
              <a:t> signature images</a:t>
            </a:r>
            <a:endParaRPr lang="ja-JP" altLang="en-US" sz="2000" dirty="0"/>
          </a:p>
        </p:txBody>
      </p:sp>
      <p:sp>
        <p:nvSpPr>
          <p:cNvPr id="52240" name="テキスト ボックス 1"/>
          <p:cNvSpPr txBox="1">
            <a:spLocks noChangeArrowheads="1"/>
          </p:cNvSpPr>
          <p:nvPr/>
        </p:nvSpPr>
        <p:spPr bwMode="auto">
          <a:xfrm>
            <a:off x="5341938" y="4882090"/>
            <a:ext cx="742950" cy="338138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altLang="ja-JP" sz="1600" dirty="0"/>
              <a:t>Before</a:t>
            </a:r>
            <a:endParaRPr lang="ja-JP" altLang="en-US" sz="1600" dirty="0"/>
          </a:p>
        </p:txBody>
      </p:sp>
      <p:sp>
        <p:nvSpPr>
          <p:cNvPr id="52241" name="テキスト ボックス 2"/>
          <p:cNvSpPr txBox="1">
            <a:spLocks noChangeArrowheads="1"/>
          </p:cNvSpPr>
          <p:nvPr/>
        </p:nvSpPr>
        <p:spPr bwMode="auto">
          <a:xfrm>
            <a:off x="6948488" y="4882090"/>
            <a:ext cx="671512" cy="36830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altLang="ja-JP" sz="1800" dirty="0"/>
              <a:t>After</a:t>
            </a:r>
            <a:endParaRPr lang="ja-JP" altLang="en-US" sz="1800"/>
          </a:p>
        </p:txBody>
      </p:sp>
      <p:sp>
        <p:nvSpPr>
          <p:cNvPr id="4" name="右矢印 3"/>
          <p:cNvSpPr/>
          <p:nvPr/>
        </p:nvSpPr>
        <p:spPr>
          <a:xfrm>
            <a:off x="6266922" y="4953528"/>
            <a:ext cx="503237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C827A6-C9C6-41CE-B97D-089704A6B078}" type="slidenum">
              <a:rPr lang="ja-JP" altLang="en-US" smtClean="0"/>
              <a:pPr>
                <a:defRPr/>
              </a:pPr>
              <a:t>22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7079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テキスト ボックス 2"/>
          <p:cNvSpPr txBox="1">
            <a:spLocks noChangeArrowheads="1"/>
          </p:cNvSpPr>
          <p:nvPr/>
        </p:nvSpPr>
        <p:spPr bwMode="auto">
          <a:xfrm>
            <a:off x="136525" y="149225"/>
            <a:ext cx="8969018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lvl="1" indent="0" algn="ctr"/>
            <a:r>
              <a:rPr lang="en-US" altLang="ja-JP" sz="3200" b="1" dirty="0" smtClean="0">
                <a:latin typeface="+mj-lt"/>
              </a:rPr>
              <a:t>Summary </a:t>
            </a:r>
            <a:r>
              <a:rPr lang="en-US" altLang="ja-JP" sz="3200" b="1" dirty="0" smtClean="0">
                <a:latin typeface="+mj-lt"/>
              </a:rPr>
              <a:t>of </a:t>
            </a:r>
            <a:r>
              <a:rPr lang="en-US" altLang="ja-JP" sz="3200" b="1" dirty="0" smtClean="0">
                <a:latin typeface="+mj-lt"/>
              </a:rPr>
              <a:t>calibration</a:t>
            </a:r>
            <a:r>
              <a:rPr lang="ja-JP" altLang="en-US" sz="3200" b="1" dirty="0" smtClean="0">
                <a:latin typeface="+mj-lt"/>
              </a:rPr>
              <a:t> </a:t>
            </a:r>
            <a:r>
              <a:rPr lang="en-US" altLang="ja-JP" sz="3200" b="1" dirty="0" smtClean="0">
                <a:latin typeface="+mj-lt"/>
              </a:rPr>
              <a:t>result</a:t>
            </a:r>
            <a:endParaRPr lang="ja-JP" altLang="en-US" sz="3200" b="1" dirty="0">
              <a:solidFill>
                <a:schemeClr val="tx2"/>
              </a:solidFill>
              <a:latin typeface="+mj-lt"/>
              <a:cs typeface="Tahoma" charset="0"/>
            </a:endParaRPr>
          </a:p>
        </p:txBody>
      </p:sp>
      <p:sp>
        <p:nvSpPr>
          <p:cNvPr id="132098" name="テキスト ボックス 1"/>
          <p:cNvSpPr txBox="1">
            <a:spLocks noChangeArrowheads="1"/>
          </p:cNvSpPr>
          <p:nvPr/>
        </p:nvSpPr>
        <p:spPr bwMode="auto">
          <a:xfrm>
            <a:off x="2049463" y="1995488"/>
            <a:ext cx="1857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ja-JP" altLang="en-US"/>
          </a:p>
        </p:txBody>
      </p:sp>
      <p:sp>
        <p:nvSpPr>
          <p:cNvPr id="132099" name="テキスト ボックス 2"/>
          <p:cNvSpPr txBox="1">
            <a:spLocks noChangeArrowheads="1"/>
          </p:cNvSpPr>
          <p:nvPr/>
        </p:nvSpPr>
        <p:spPr bwMode="auto">
          <a:xfrm>
            <a:off x="327025" y="1379538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ja-JP" altLang="en-US"/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413228"/>
              </p:ext>
            </p:extLst>
          </p:nvPr>
        </p:nvGraphicFramePr>
        <p:xfrm>
          <a:off x="71168" y="765175"/>
          <a:ext cx="9034375" cy="5638801"/>
        </p:xfrm>
        <a:graphic>
          <a:graphicData uri="http://schemas.openxmlformats.org/drawingml/2006/table">
            <a:tbl>
              <a:tblPr/>
              <a:tblGrid>
                <a:gridCol w="1368425"/>
                <a:gridCol w="1728788"/>
                <a:gridCol w="2434257"/>
                <a:gridCol w="936104"/>
                <a:gridCol w="2566801"/>
              </a:tblGrid>
              <a:tr h="518108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Items</a:t>
                      </a:r>
                      <a:endParaRPr kumimoji="1" lang="ja-JP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4" marR="91444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Results</a:t>
                      </a:r>
                      <a:endParaRPr kumimoji="1" lang="ja-JP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4" marR="91444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Data</a:t>
                      </a:r>
                      <a:endParaRPr kumimoji="1" lang="ja-JP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4" marR="91444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Requirement</a:t>
                      </a:r>
                      <a:endParaRPr kumimoji="1" lang="ja-JP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4" marR="91444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18108">
                <a:tc rowSpan="2"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Geometry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(RMSE)</a:t>
                      </a:r>
                      <a:endParaRPr kumimoji="1" lang="ja-JP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4" marR="91444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High resolution/</a:t>
                      </a:r>
                      <a:endParaRPr kumimoji="1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Spotlight mode</a:t>
                      </a:r>
                      <a:endParaRPr kumimoji="1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4" marR="91444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5.34m</a:t>
                      </a: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(</a:t>
                      </a: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L </a:t>
                      </a: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1.1)</a:t>
                      </a:r>
                      <a:r>
                        <a:rPr kumimoji="1" lang="ja-JP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　</a:t>
                      </a: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/</a:t>
                      </a:r>
                      <a:r>
                        <a:rPr kumimoji="1" lang="ja-JP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　</a:t>
                      </a: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6.73m</a:t>
                      </a: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(</a:t>
                      </a: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L </a:t>
                      </a: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2.1)</a:t>
                      </a:r>
                      <a:endParaRPr kumimoji="1" lang="ja-JP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4" marR="91444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127/129</a:t>
                      </a:r>
                      <a:endParaRPr kumimoji="1" lang="ja-JP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4" marR="91444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20m</a:t>
                      </a:r>
                      <a:endParaRPr kumimoji="1" lang="ja-JP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4" marR="91444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474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ScanSAR mode</a:t>
                      </a:r>
                      <a:endParaRPr kumimoji="1" lang="ja-JP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4" marR="91444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60.77m(L1.1)/29.93m(L2.1)</a:t>
                      </a:r>
                      <a:endParaRPr kumimoji="1" lang="ja-JP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4" marR="91444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7/8</a:t>
                      </a:r>
                      <a:endParaRPr kumimoji="1" lang="ja-JP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4" marR="91444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100m</a:t>
                      </a:r>
                      <a:endParaRPr kumimoji="1" lang="ja-JP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4" marR="91444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944844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Radiometry</a:t>
                      </a:r>
                      <a:endParaRPr kumimoji="1" lang="ja-JP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4" marR="91444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Corner reflector</a:t>
                      </a:r>
                      <a:endParaRPr kumimoji="1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Amazon</a:t>
                      </a:r>
                      <a:r>
                        <a:rPr kumimoji="1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（</a:t>
                      </a: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forest</a:t>
                      </a:r>
                      <a:r>
                        <a:rPr kumimoji="1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）</a:t>
                      </a:r>
                      <a:endParaRPr kumimoji="1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NESZ</a:t>
                      </a:r>
                      <a:r>
                        <a:rPr kumimoji="1" lang="ja-JP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（</a:t>
                      </a: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F/H/U</a:t>
                      </a:r>
                      <a:r>
                        <a:rPr kumimoji="1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）</a:t>
                      </a: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  HH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                           HV</a:t>
                      </a:r>
                      <a:endParaRPr kumimoji="1" lang="ja-JP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4" marR="91444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1.31</a:t>
                      </a: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B9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1" lang="ja-JP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（</a:t>
                      </a: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CF</a:t>
                      </a:r>
                      <a:r>
                        <a:rPr kumimoji="1" lang="ja-JP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：</a:t>
                      </a: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-</a:t>
                      </a: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81.60</a:t>
                      </a:r>
                      <a:r>
                        <a:rPr kumimoji="1" lang="ja-JP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）</a:t>
                      </a:r>
                      <a:endParaRPr kumimoji="1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0.406</a:t>
                      </a:r>
                      <a:r>
                        <a:rPr kumimoji="1" lang="ja-JP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（</a:t>
                      </a: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CF:-82.34</a:t>
                      </a:r>
                      <a:r>
                        <a:rPr kumimoji="1" lang="ja-JP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）</a:t>
                      </a:r>
                      <a:endParaRPr kumimoji="1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-41.1(F)/-36.0(H)/-36.6(U</a:t>
                      </a: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)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-49.2(F)/-46.0(H)</a:t>
                      </a:r>
                      <a:endParaRPr kumimoji="1" lang="ja-JP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4" marR="91444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120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30 scenes</a:t>
                      </a:r>
                      <a:endParaRPr kumimoji="1" lang="ja-JP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4" marR="91444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1.0 dB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1.0 dB:-6.84dB</a:t>
                      </a: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@Amazon</a:t>
                      </a:r>
                      <a:endParaRPr kumimoji="1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-26.0(F)/-28.0(H)/-24.0(U</a:t>
                      </a: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)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4" marR="91444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158468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Polarimetry</a:t>
                      </a:r>
                      <a:endParaRPr kumimoji="1" lang="ja-JP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4" marR="91444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VV/HH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VV-HH </a:t>
                      </a: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phase(</a:t>
                      </a: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deg)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Cross talk </a:t>
                      </a: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(dB)</a:t>
                      </a:r>
                      <a:endParaRPr kumimoji="1" lang="ja-JP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4" marR="91444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1.0143</a:t>
                      </a: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(σ</a:t>
                      </a:r>
                      <a:r>
                        <a:rPr kumimoji="1" lang="ja-JP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：</a:t>
                      </a: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0.06)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0.350(σ</a:t>
                      </a:r>
                      <a:r>
                        <a:rPr kumimoji="1" lang="ja-JP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：</a:t>
                      </a: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0.286)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-43.7(σ</a:t>
                      </a:r>
                      <a:r>
                        <a:rPr kumimoji="1" lang="ja-JP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：</a:t>
                      </a: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6.65)</a:t>
                      </a:r>
                      <a:r>
                        <a:rPr kumimoji="1" lang="ja-JP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hv/hh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-44.0(σ</a:t>
                      </a:r>
                      <a:r>
                        <a:rPr kumimoji="1" lang="ja-JP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：</a:t>
                      </a: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7.10)</a:t>
                      </a:r>
                      <a:r>
                        <a:rPr kumimoji="1" lang="ja-JP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vh/vv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-48.2(σ</a:t>
                      </a:r>
                      <a:r>
                        <a:rPr kumimoji="1" lang="ja-JP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：</a:t>
                      </a: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6.05)</a:t>
                      </a:r>
                      <a:r>
                        <a:rPr kumimoji="1" lang="ja-JP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corr</a:t>
                      </a:r>
                      <a:endParaRPr kumimoji="1" lang="ja-JP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4" marR="91444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6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4" marR="91444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1.047</a:t>
                      </a:r>
                      <a:endParaRPr kumimoji="1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5 deg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-30dB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-30dB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-</a:t>
                      </a: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30dB</a:t>
                      </a:r>
                      <a:endParaRPr kumimoji="1" lang="ja-JP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4" marR="91444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944844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Resolution(</a:t>
                      </a:r>
                      <a:r>
                        <a:rPr kumimoji="1" lang="en-US" altLang="ja-JP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m)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Azimuth/range</a:t>
                      </a:r>
                      <a:endParaRPr kumimoji="1" lang="en-US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4" marR="91444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Spotlight</a:t>
                      </a:r>
                      <a:endParaRPr kumimoji="1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High resolution[</a:t>
                      </a: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3m]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High resolution[</a:t>
                      </a: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6m]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High resolution[</a:t>
                      </a: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10m]</a:t>
                      </a:r>
                    </a:p>
                  </a:txBody>
                  <a:tcPr marL="91444" marR="91444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0.79(σ</a:t>
                      </a:r>
                      <a:r>
                        <a:rPr kumimoji="1" lang="ja-JP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：</a:t>
                      </a: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0.028)/1.66(σ</a:t>
                      </a:r>
                      <a:r>
                        <a:rPr kumimoji="1" lang="ja-JP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：</a:t>
                      </a: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0.04)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2.81(σ</a:t>
                      </a:r>
                      <a:r>
                        <a:rPr kumimoji="1" lang="ja-JP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：</a:t>
                      </a: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0.034)/1.70(σ</a:t>
                      </a:r>
                      <a:r>
                        <a:rPr kumimoji="1" lang="ja-JP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：</a:t>
                      </a: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0.022)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4.06(σ</a:t>
                      </a:r>
                      <a:r>
                        <a:rPr kumimoji="1" lang="ja-JP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：</a:t>
                      </a: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0.108)/3.53(σ</a:t>
                      </a:r>
                      <a:r>
                        <a:rPr kumimoji="1" lang="ja-JP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：</a:t>
                      </a: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0.317)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5.05(</a:t>
                      </a: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σ</a:t>
                      </a:r>
                      <a:r>
                        <a:rPr kumimoji="1" lang="ja-JP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：</a:t>
                      </a: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0.110)</a:t>
                      </a: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/5.36(σ</a:t>
                      </a:r>
                      <a:r>
                        <a:rPr kumimoji="1" lang="ja-JP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：</a:t>
                      </a: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0.126)</a:t>
                      </a:r>
                    </a:p>
                  </a:txBody>
                  <a:tcPr marL="91444" marR="91444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35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28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61</a:t>
                      </a:r>
                      <a:endParaRPr kumimoji="1" lang="ja-JP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4" marR="91444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1.00x1.1/</a:t>
                      </a: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1.78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2.75x1.1/</a:t>
                      </a: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1.78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3.75x1.1/</a:t>
                      </a: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3.57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5.00x1.1/5.36</a:t>
                      </a:r>
                      <a:endParaRPr kumimoji="1" lang="ja-JP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4" marR="91444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31581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Sidelobes</a:t>
                      </a:r>
                      <a:endParaRPr kumimoji="1" lang="ja-JP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4" marR="91444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PSLR</a:t>
                      </a:r>
                      <a:r>
                        <a:rPr kumimoji="1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（</a:t>
                      </a: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azimuth</a:t>
                      </a:r>
                      <a:r>
                        <a:rPr kumimoji="1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）</a:t>
                      </a:r>
                      <a:endParaRPr kumimoji="1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PSLR</a:t>
                      </a:r>
                      <a:r>
                        <a:rPr kumimoji="1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（</a:t>
                      </a: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range</a:t>
                      </a:r>
                      <a:r>
                        <a:rPr kumimoji="1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）</a:t>
                      </a:r>
                      <a:endParaRPr kumimoji="1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ISLR</a:t>
                      </a:r>
                      <a:endParaRPr kumimoji="1" lang="ja-JP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4" marR="91444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-16.20(σ</a:t>
                      </a:r>
                      <a:r>
                        <a:rPr kumimoji="1" lang="ja-JP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：</a:t>
                      </a: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2.53)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-12.59(σ</a:t>
                      </a:r>
                      <a:r>
                        <a:rPr kumimoji="1" lang="ja-JP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：</a:t>
                      </a: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1.84)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-8.80(σ</a:t>
                      </a:r>
                      <a:r>
                        <a:rPr kumimoji="1" lang="ja-JP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：</a:t>
                      </a: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3.23)</a:t>
                      </a:r>
                    </a:p>
                  </a:txBody>
                  <a:tcPr marL="91444" marR="91444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124</a:t>
                      </a:r>
                      <a:endParaRPr kumimoji="1" lang="ja-JP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4" marR="91444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-13.26dB+2dB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-13.26dB+2dB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-10.16dB+2dB</a:t>
                      </a:r>
                      <a:endParaRPr kumimoji="1" lang="ja-JP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4" marR="91444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18108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Ambiguity</a:t>
                      </a:r>
                      <a:endParaRPr kumimoji="1" lang="ja-JP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4" marR="91444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Azimuth</a:t>
                      </a:r>
                      <a:endParaRPr kumimoji="1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Range</a:t>
                      </a:r>
                      <a:endParaRPr kumimoji="1" lang="ja-JP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4" marR="91444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23~14</a:t>
                      </a: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(mean:</a:t>
                      </a: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20)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Invisible</a:t>
                      </a:r>
                      <a:endParaRPr kumimoji="1" lang="ja-JP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4" marR="91444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7 scenes</a:t>
                      </a:r>
                      <a:endParaRPr kumimoji="1" lang="ja-JP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4" marR="91444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20~</a:t>
                      </a: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25dB</a:t>
                      </a:r>
                      <a:r>
                        <a:rPr kumimoji="1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以上</a:t>
                      </a:r>
                      <a:endParaRPr kumimoji="1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25dB</a:t>
                      </a:r>
                      <a:r>
                        <a:rPr kumimoji="1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以上</a:t>
                      </a:r>
                      <a:endParaRPr kumimoji="1" lang="ja-JP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4" marR="91444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32154" name="テキスト ボックス 2"/>
          <p:cNvSpPr txBox="1">
            <a:spLocks noChangeArrowheads="1"/>
          </p:cNvSpPr>
          <p:nvPr/>
        </p:nvSpPr>
        <p:spPr bwMode="auto">
          <a:xfrm>
            <a:off x="19050" y="6381750"/>
            <a:ext cx="91249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altLang="ja-JP" sz="1400" dirty="0" smtClean="0">
                <a:latin typeface="Calibri" charset="0"/>
              </a:rPr>
              <a:t>Note:PSLR:Peak </a:t>
            </a:r>
            <a:r>
              <a:rPr lang="en-US" altLang="ja-JP" sz="1400" dirty="0">
                <a:latin typeface="Calibri" charset="0"/>
              </a:rPr>
              <a:t>to Sidelobe Ratio, ISLR: Integrated Sidelobe </a:t>
            </a:r>
            <a:r>
              <a:rPr lang="en-US" altLang="ja-JP" sz="1400" dirty="0" smtClean="0">
                <a:latin typeface="Calibri" charset="0"/>
              </a:rPr>
              <a:t>Ratio, </a:t>
            </a:r>
            <a:r>
              <a:rPr lang="ja-JP" altLang="en-US" sz="1400" dirty="0" smtClean="0">
                <a:latin typeface="Calibri" charset="0"/>
              </a:rPr>
              <a:t> </a:t>
            </a:r>
            <a:r>
              <a:rPr lang="en-US" altLang="ja-JP" sz="1400" dirty="0" smtClean="0"/>
              <a:t>U is high resolution[</a:t>
            </a:r>
            <a:r>
              <a:rPr lang="en-US" altLang="ja-JP" sz="1400" dirty="0"/>
              <a:t>3m</a:t>
            </a:r>
            <a:r>
              <a:rPr lang="en-US" altLang="ja-JP" sz="1400" dirty="0" smtClean="0"/>
              <a:t>], H</a:t>
            </a:r>
            <a:r>
              <a:rPr lang="en-US" altLang="ja-JP" sz="1400" dirty="0"/>
              <a:t> </a:t>
            </a:r>
            <a:r>
              <a:rPr lang="en-US" altLang="ja-JP" sz="1400" dirty="0" smtClean="0"/>
              <a:t>for [</a:t>
            </a:r>
            <a:r>
              <a:rPr lang="en-US" altLang="ja-JP" sz="1400" dirty="0"/>
              <a:t>6m</a:t>
            </a:r>
            <a:r>
              <a:rPr lang="en-US" altLang="ja-JP" sz="1400" dirty="0" smtClean="0"/>
              <a:t>], F</a:t>
            </a:r>
            <a:r>
              <a:rPr lang="en-US" altLang="ja-JP" sz="1400" dirty="0"/>
              <a:t> </a:t>
            </a:r>
            <a:r>
              <a:rPr lang="en-US" altLang="ja-JP" sz="1400" dirty="0" smtClean="0"/>
              <a:t>for [</a:t>
            </a:r>
            <a:r>
              <a:rPr lang="en-US" altLang="ja-JP" sz="1400" dirty="0"/>
              <a:t>10m</a:t>
            </a:r>
            <a:r>
              <a:rPr lang="en-US" altLang="ja-JP" sz="1400" dirty="0" smtClean="0"/>
              <a:t>].</a:t>
            </a:r>
            <a:endParaRPr lang="en-US" altLang="ja-JP" sz="1400" dirty="0"/>
          </a:p>
          <a:p>
            <a:r>
              <a:rPr lang="en-US" altLang="ja-JP" sz="1400" dirty="0" smtClean="0">
                <a:latin typeface="Calibri" charset="0"/>
              </a:rPr>
              <a:t>Standard dev. of CF is 1.31</a:t>
            </a:r>
            <a:r>
              <a:rPr lang="en-US" altLang="ja-JP" sz="1400" dirty="0">
                <a:latin typeface="Calibri" charset="0"/>
              </a:rPr>
              <a:t> </a:t>
            </a:r>
            <a:r>
              <a:rPr lang="en-US" altLang="ja-JP" sz="1400" dirty="0" smtClean="0">
                <a:latin typeface="Calibri" charset="0"/>
              </a:rPr>
              <a:t>will be tuned under 1.0 synchronized with Amazon calibration data.</a:t>
            </a:r>
            <a:endParaRPr lang="en-US" altLang="ja-JP" sz="1400" dirty="0">
              <a:latin typeface="Calibri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CF8B7D-7A29-4577-B125-825BFA8A2512}" type="slidenum">
              <a:rPr lang="ja-JP" altLang="en-US" smtClean="0"/>
              <a:pPr>
                <a:defRPr/>
              </a:pPr>
              <a:t>23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38427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2700" y="25400"/>
            <a:ext cx="91313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/>
              <a:t>RFI (Radio Frequency Interference)</a:t>
            </a:r>
          </a:p>
          <a:p>
            <a:r>
              <a:rPr kumimoji="1" lang="en-US" altLang="ja-JP" sz="2000" dirty="0" smtClean="0"/>
              <a:t>RFI has been an issue for degrading the SAR images with the contaminated external signal sources. Bw ~ 3~5MHz, RFI power exceeding less than 25dB.</a:t>
            </a:r>
            <a:endParaRPr kumimoji="1" lang="ja-JP" altLang="en-US" sz="2000" dirty="0"/>
          </a:p>
        </p:txBody>
      </p:sp>
      <p:pic>
        <p:nvPicPr>
          <p:cNvPr id="4" name="図 3" descr="power_spectrum.nqz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0566" y="3838556"/>
            <a:ext cx="3320773" cy="3019444"/>
          </a:xfrm>
          <a:prstGeom prst="rect">
            <a:avLst/>
          </a:prstGeom>
        </p:spPr>
      </p:pic>
      <p:pic>
        <p:nvPicPr>
          <p:cNvPr id="6" name="図 5" descr="power_spectru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0566" y="1386938"/>
            <a:ext cx="3103009" cy="2821440"/>
          </a:xfrm>
          <a:prstGeom prst="rect">
            <a:avLst/>
          </a:prstGeom>
        </p:spPr>
      </p:pic>
      <p:pic>
        <p:nvPicPr>
          <p:cNvPr id="13" name="図 12" descr="power_spectru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75" y="1079163"/>
            <a:ext cx="3349448" cy="3045517"/>
          </a:xfrm>
          <a:prstGeom prst="rect">
            <a:avLst/>
          </a:prstGeom>
        </p:spPr>
      </p:pic>
      <p:pic>
        <p:nvPicPr>
          <p:cNvPr id="14" name="図 13" descr="power_spectrum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3838556"/>
            <a:ext cx="3320773" cy="3019444"/>
          </a:xfrm>
          <a:prstGeom prst="rect">
            <a:avLst/>
          </a:prstGeom>
        </p:spPr>
      </p:pic>
      <p:pic>
        <p:nvPicPr>
          <p:cNvPr id="15" name="図 14" descr="power_spectrum.nqz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8424" y="3838557"/>
            <a:ext cx="3320774" cy="3019444"/>
          </a:xfrm>
          <a:prstGeom prst="rect">
            <a:avLst/>
          </a:prstGeom>
        </p:spPr>
      </p:pic>
      <p:pic>
        <p:nvPicPr>
          <p:cNvPr id="16" name="図 15" descr="power_spectrum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3849" y="1184774"/>
            <a:ext cx="3325349" cy="3023604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3047592" y="5846403"/>
            <a:ext cx="1082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Kyushu</a:t>
            </a:r>
          </a:p>
          <a:p>
            <a:r>
              <a:rPr lang="en-US" altLang="ja-JP" dirty="0" smtClean="0"/>
              <a:t>(84MHz)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958891" y="1962864"/>
            <a:ext cx="10695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Sado</a:t>
            </a:r>
          </a:p>
          <a:p>
            <a:r>
              <a:rPr lang="en-US" altLang="ja-JP" dirty="0" smtClean="0"/>
              <a:t>(84MHz)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097053" y="1962864"/>
            <a:ext cx="10823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Amazon</a:t>
            </a:r>
          </a:p>
          <a:p>
            <a:r>
              <a:rPr lang="en-US" altLang="ja-JP" dirty="0" smtClean="0"/>
              <a:t>(28MHz)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451339" y="6108048"/>
            <a:ext cx="1672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Tokyo(84MHz)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8F383F-6510-4DF6-9228-587E5B571673}" type="slidenum">
              <a:rPr lang="ja-JP" altLang="en-US" smtClean="0"/>
              <a:pPr>
                <a:defRPr/>
              </a:pPr>
              <a:t>24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19581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44500"/>
          </a:xfrm>
          <a:solidFill>
            <a:srgbClr val="FFFFFF"/>
          </a:solidFill>
        </p:spPr>
        <p:txBody>
          <a:bodyPr>
            <a:normAutofit fontScale="90000"/>
          </a:bodyPr>
          <a:lstStyle/>
          <a:p>
            <a:r>
              <a:rPr kumimoji="1" lang="en-US" altLang="ja-JP" sz="2800" dirty="0" smtClean="0"/>
              <a:t>RFI monitoring by JERS-1 SAR (1992-1998)</a:t>
            </a:r>
            <a:endParaRPr kumimoji="1" lang="ja-JP" altLang="en-US" sz="2800" dirty="0"/>
          </a:p>
        </p:txBody>
      </p:sp>
      <p:pic>
        <p:nvPicPr>
          <p:cNvPr id="5" name="図 4" descr="color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5544" y="5781160"/>
            <a:ext cx="1875674" cy="468919"/>
          </a:xfrm>
          <a:prstGeom prst="rect">
            <a:avLst/>
          </a:prstGeom>
        </p:spPr>
      </p:pic>
      <p:pic>
        <p:nvPicPr>
          <p:cNvPr id="6" name="図 5" descr="output3_map_fr_2D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6744" y="482600"/>
            <a:ext cx="5638800" cy="2819400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1714500" y="6486849"/>
            <a:ext cx="547316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500" b="1" dirty="0" smtClean="0">
                <a:latin typeface="+mj-lt"/>
              </a:rPr>
              <a:t>Normalized zero padded bandwidth (%)</a:t>
            </a:r>
            <a:endParaRPr kumimoji="1" lang="ja-JP" altLang="en-US" sz="2500" b="1" dirty="0">
              <a:latin typeface="+mj-lt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157660" y="6342751"/>
            <a:ext cx="210934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  </a:t>
            </a:r>
            <a:r>
              <a:rPr kumimoji="1" lang="en-US" altLang="ja-JP" sz="2800" dirty="0" smtClean="0"/>
              <a:t>0         100</a:t>
            </a:r>
            <a:endParaRPr kumimoji="1" lang="ja-JP" altLang="en-US" sz="2800" dirty="0"/>
          </a:p>
        </p:txBody>
      </p:sp>
      <p:sp>
        <p:nvSpPr>
          <p:cNvPr id="8" name="二等辺三角形 7"/>
          <p:cNvSpPr/>
          <p:nvPr/>
        </p:nvSpPr>
        <p:spPr>
          <a:xfrm>
            <a:off x="7480460" y="6250079"/>
            <a:ext cx="208757" cy="263202"/>
          </a:xfrm>
          <a:prstGeom prst="triangl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二等辺三角形 8"/>
          <p:cNvSpPr/>
          <p:nvPr/>
        </p:nvSpPr>
        <p:spPr>
          <a:xfrm>
            <a:off x="9109201" y="6250079"/>
            <a:ext cx="208757" cy="263202"/>
          </a:xfrm>
          <a:prstGeom prst="triangl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 descr="output3_map_fr_2D1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4500" y="3667449"/>
            <a:ext cx="5638800" cy="2819400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1714500" y="3225800"/>
            <a:ext cx="63119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500" dirty="0">
                <a:latin typeface="+mj-lt"/>
              </a:rPr>
              <a:t>RFI monitoring by PALSAR (2010/4~2011/4)</a:t>
            </a:r>
            <a:endParaRPr lang="ja-JP" altLang="en-US" sz="2500" dirty="0">
              <a:latin typeface="+mj-lt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565214" y="1735469"/>
            <a:ext cx="14224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BW=15MHz</a:t>
            </a:r>
          </a:p>
          <a:p>
            <a:r>
              <a:rPr lang="ja-JP" altLang="ja-JP" dirty="0" smtClean="0"/>
              <a:t>H</a:t>
            </a:r>
            <a:r>
              <a:rPr lang="en-US" altLang="ja-JP" dirty="0" smtClean="0"/>
              <a:t>H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565214" y="4360139"/>
            <a:ext cx="14224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BW=14MHz</a:t>
            </a:r>
          </a:p>
          <a:p>
            <a:r>
              <a:rPr lang="en-US" altLang="ja-JP" dirty="0" smtClean="0"/>
              <a:t>HV</a:t>
            </a:r>
            <a:endParaRPr kumimoji="1" lang="ja-JP" altLang="en-US" dirty="0"/>
          </a:p>
        </p:txBody>
      </p:sp>
      <p:sp>
        <p:nvSpPr>
          <p:cNvPr id="14" name="スライド番号プレースホルダー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C827A6-C9C6-41CE-B97D-089704A6B078}" type="slidenum">
              <a:rPr lang="ja-JP" altLang="en-US" smtClean="0"/>
              <a:pPr>
                <a:defRPr/>
              </a:pPr>
              <a:t>25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47568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 descr="output3_map_fr_2D1_14MHz.t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5152" y="3667449"/>
            <a:ext cx="5691662" cy="284583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44500"/>
          </a:xfrm>
          <a:solidFill>
            <a:srgbClr val="FFFFFF"/>
          </a:solidFill>
        </p:spPr>
        <p:txBody>
          <a:bodyPr>
            <a:normAutofit fontScale="90000"/>
          </a:bodyPr>
          <a:lstStyle/>
          <a:p>
            <a:r>
              <a:rPr kumimoji="1" lang="en-US" altLang="ja-JP" sz="2800" dirty="0" smtClean="0"/>
              <a:t>RFI monitoring by PALSAR (2010/4-2011/4)</a:t>
            </a:r>
            <a:endParaRPr kumimoji="1" lang="ja-JP" altLang="en-US" sz="2800" dirty="0"/>
          </a:p>
        </p:txBody>
      </p:sp>
      <p:pic>
        <p:nvPicPr>
          <p:cNvPr id="5" name="図 4" descr="color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5960" y="5781160"/>
            <a:ext cx="1875674" cy="468919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1714500" y="6486849"/>
            <a:ext cx="547316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500" b="1" dirty="0" smtClean="0">
                <a:latin typeface="+mj-lt"/>
              </a:rPr>
              <a:t>Normalized zero padded bandwidth (%)</a:t>
            </a:r>
            <a:endParaRPr kumimoji="1" lang="ja-JP" altLang="en-US" sz="2500" b="1" dirty="0">
              <a:latin typeface="+mj-lt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140264" y="6342751"/>
            <a:ext cx="220910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  </a:t>
            </a:r>
            <a:r>
              <a:rPr kumimoji="1" lang="en-US" altLang="ja-JP" sz="2800" dirty="0" smtClean="0"/>
              <a:t>0          100</a:t>
            </a:r>
            <a:endParaRPr kumimoji="1" lang="ja-JP" altLang="en-US" sz="2800" dirty="0"/>
          </a:p>
        </p:txBody>
      </p:sp>
      <p:sp>
        <p:nvSpPr>
          <p:cNvPr id="8" name="二等辺三角形 7"/>
          <p:cNvSpPr/>
          <p:nvPr/>
        </p:nvSpPr>
        <p:spPr>
          <a:xfrm>
            <a:off x="7410876" y="6250079"/>
            <a:ext cx="208757" cy="263202"/>
          </a:xfrm>
          <a:prstGeom prst="triangl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二等辺三角形 8"/>
          <p:cNvSpPr/>
          <p:nvPr/>
        </p:nvSpPr>
        <p:spPr>
          <a:xfrm>
            <a:off x="9039617" y="6250079"/>
            <a:ext cx="208757" cy="263202"/>
          </a:xfrm>
          <a:prstGeom prst="triangl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1714500" y="3225800"/>
            <a:ext cx="67183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500" dirty="0">
                <a:latin typeface="+mj-lt"/>
              </a:rPr>
              <a:t>RFI monitoring by </a:t>
            </a:r>
            <a:r>
              <a:rPr lang="en-US" altLang="ja-JP" sz="2500" dirty="0" smtClean="0">
                <a:latin typeface="+mj-lt"/>
              </a:rPr>
              <a:t>PALSAR2 </a:t>
            </a:r>
            <a:r>
              <a:rPr lang="en-US" altLang="ja-JP" sz="2500" dirty="0">
                <a:latin typeface="+mj-lt"/>
              </a:rPr>
              <a:t>(</a:t>
            </a:r>
            <a:r>
              <a:rPr lang="en-US" altLang="ja-JP" sz="2500" dirty="0" smtClean="0">
                <a:latin typeface="+mj-lt"/>
              </a:rPr>
              <a:t>2014/</a:t>
            </a:r>
            <a:r>
              <a:rPr lang="en-US" altLang="ja-JP" sz="2500" dirty="0">
                <a:latin typeface="+mj-lt"/>
              </a:rPr>
              <a:t>8</a:t>
            </a:r>
            <a:r>
              <a:rPr lang="en-US" altLang="ja-JP" sz="2500" dirty="0" smtClean="0">
                <a:latin typeface="+mj-lt"/>
              </a:rPr>
              <a:t>~2014/12)</a:t>
            </a:r>
            <a:endParaRPr lang="ja-JP" altLang="en-US" sz="2500" dirty="0">
              <a:latin typeface="+mj-lt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565214" y="1809086"/>
            <a:ext cx="14224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BW=14MHz</a:t>
            </a:r>
          </a:p>
          <a:p>
            <a:r>
              <a:rPr lang="en-US" altLang="ja-JP" dirty="0" smtClean="0"/>
              <a:t>HV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565214" y="4553349"/>
            <a:ext cx="16988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Corresponding</a:t>
            </a:r>
          </a:p>
          <a:p>
            <a:r>
              <a:rPr kumimoji="1" lang="en-US" altLang="ja-JP" dirty="0" smtClean="0"/>
              <a:t>BW=14MHz</a:t>
            </a:r>
          </a:p>
          <a:p>
            <a:r>
              <a:rPr lang="en-US" altLang="ja-JP" dirty="0" smtClean="0"/>
              <a:t>HV</a:t>
            </a:r>
            <a:endParaRPr kumimoji="1" lang="ja-JP" altLang="en-US" dirty="0"/>
          </a:p>
        </p:txBody>
      </p:sp>
      <p:pic>
        <p:nvPicPr>
          <p:cNvPr id="15" name="図 14" descr="output3_map_fr_2D1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5152" y="461433"/>
            <a:ext cx="5638800" cy="281940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" y="5476679"/>
            <a:ext cx="17145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FBD is used.</a:t>
            </a:r>
          </a:p>
          <a:p>
            <a:r>
              <a:rPr lang="en-US" altLang="ja-JP" sz="1400" dirty="0" smtClean="0"/>
              <a:t>Japan is not observed by FB</a:t>
            </a:r>
            <a:endParaRPr kumimoji="1" lang="ja-JP" altLang="en-US" sz="1400" dirty="0"/>
          </a:p>
        </p:txBody>
      </p:sp>
      <p:sp>
        <p:nvSpPr>
          <p:cNvPr id="13" name="スライド番号プレースホルダー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C827A6-C9C6-41CE-B97D-089704A6B078}" type="slidenum">
              <a:rPr lang="ja-JP" altLang="en-US" smtClean="0"/>
              <a:pPr>
                <a:defRPr/>
              </a:pPr>
              <a:t>26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35330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47638"/>
            <a:ext cx="8229600" cy="901700"/>
          </a:xfrm>
        </p:spPr>
        <p:txBody>
          <a:bodyPr>
            <a:normAutofit/>
          </a:bodyPr>
          <a:lstStyle/>
          <a:p>
            <a:r>
              <a:rPr lang="en-US" altLang="ja-JP" sz="3600" b="1" dirty="0">
                <a:latin typeface="+mn-lt"/>
              </a:rPr>
              <a:t>S</a:t>
            </a:r>
            <a:r>
              <a:rPr lang="en-US" altLang="ja-JP" sz="3600" b="1" dirty="0" smtClean="0">
                <a:latin typeface="+mn-lt"/>
              </a:rPr>
              <a:t>ummary</a:t>
            </a:r>
            <a:endParaRPr kumimoji="1" lang="ja-JP" altLang="en-US" sz="3600" b="1" dirty="0">
              <a:latin typeface="+mn-lt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30200" y="1404931"/>
            <a:ext cx="8585200" cy="45259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ja-JP" sz="2800" dirty="0" smtClean="0"/>
              <a:t>ALOS-2 PALSAR</a:t>
            </a:r>
            <a:r>
              <a:rPr lang="en-US" altLang="ja-JP" sz="2800" dirty="0"/>
              <a:t>-2 was </a:t>
            </a:r>
            <a:r>
              <a:rPr lang="en-US" altLang="ja-JP" sz="2800" dirty="0" smtClean="0"/>
              <a:t>calibrated </a:t>
            </a:r>
            <a:r>
              <a:rPr lang="en-US" altLang="ja-JP" sz="2800" dirty="0"/>
              <a:t>on Nov. 20 2014 initially and the data were distributed since then</a:t>
            </a:r>
            <a:r>
              <a:rPr lang="en-US" altLang="ja-JP" sz="2800" dirty="0" smtClean="0"/>
              <a:t>.</a:t>
            </a:r>
            <a:endParaRPr lang="en-US" altLang="ja-JP" sz="28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ja-JP" sz="2800" dirty="0" smtClean="0"/>
              <a:t>JAXA and ALOS-2 CVST team are routinely monitoring the data. PALSAR-2 data is stable and there are no changes in calibration factors and image quality from Nov. </a:t>
            </a:r>
            <a:r>
              <a:rPr lang="en-US" altLang="ja-JP" sz="2800" dirty="0" smtClean="0"/>
              <a:t>2014 (the end of initial calibration phase). </a:t>
            </a:r>
            <a:endParaRPr kumimoji="1" lang="en-US" altLang="ja-JP" sz="28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kumimoji="1" lang="en-US" altLang="ja-JP" sz="2800" dirty="0" smtClean="0"/>
              <a:t>RFI increases compared to PALSAR data. </a:t>
            </a:r>
          </a:p>
          <a:p>
            <a:pPr marL="0" indent="0">
              <a:buNone/>
            </a:pPr>
            <a:endParaRPr kumimoji="1" lang="ja-JP" altLang="en-US" sz="16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C827A6-C9C6-41CE-B97D-089704A6B078}" type="slidenum">
              <a:rPr lang="ja-JP" altLang="en-US" smtClean="0"/>
              <a:pPr>
                <a:defRPr/>
              </a:pPr>
              <a:t>27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51602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CF8B7D-7A29-4577-B125-825BFA8A2512}" type="slidenum">
              <a:rPr lang="ja-JP" altLang="en-US" smtClean="0"/>
              <a:pPr>
                <a:defRPr/>
              </a:pPr>
              <a:t>28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626798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32000" y="258300"/>
            <a:ext cx="8229600" cy="850106"/>
          </a:xfrm>
        </p:spPr>
        <p:txBody>
          <a:bodyPr>
            <a:noAutofit/>
          </a:bodyPr>
          <a:lstStyle/>
          <a:p>
            <a:r>
              <a:rPr lang="en-US" altLang="ja-JP" sz="3200" b="1" dirty="0"/>
              <a:t>Bus system operation results</a:t>
            </a:r>
            <a:r>
              <a:rPr kumimoji="1" lang="en-US" altLang="ja-JP" sz="3200" b="1" dirty="0" smtClean="0"/>
              <a:t> </a:t>
            </a:r>
            <a:br>
              <a:rPr kumimoji="1" lang="en-US" altLang="ja-JP" sz="3200" b="1" dirty="0" smtClean="0"/>
            </a:br>
            <a:r>
              <a:rPr kumimoji="1" lang="en-US" altLang="ja-JP" sz="3200" b="1" dirty="0" smtClean="0"/>
              <a:t>(Power generation)</a:t>
            </a:r>
            <a:endParaRPr kumimoji="1" lang="ja-JP" altLang="en-US" sz="3200" b="1" dirty="0"/>
          </a:p>
        </p:txBody>
      </p:sp>
      <p:grpSp>
        <p:nvGrpSpPr>
          <p:cNvPr id="18" name="グループ化 17"/>
          <p:cNvGrpSpPr/>
          <p:nvPr/>
        </p:nvGrpSpPr>
        <p:grpSpPr>
          <a:xfrm>
            <a:off x="4087532" y="1505202"/>
            <a:ext cx="4815168" cy="3174616"/>
            <a:chOff x="2001551" y="2780928"/>
            <a:chExt cx="4586673" cy="2897104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728" y="2780928"/>
              <a:ext cx="4464496" cy="2814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テキスト ボックス 3"/>
            <p:cNvSpPr txBox="1"/>
            <p:nvPr/>
          </p:nvSpPr>
          <p:spPr>
            <a:xfrm>
              <a:off x="3695700" y="2903736"/>
              <a:ext cx="971550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800" dirty="0" smtClean="0"/>
                <a:t>estimation</a:t>
              </a:r>
              <a:endParaRPr kumimoji="1" lang="ja-JP" altLang="en-US" sz="800" dirty="0"/>
            </a:p>
          </p:txBody>
        </p:sp>
        <p:cxnSp>
          <p:nvCxnSpPr>
            <p:cNvPr id="7" name="直線コネクタ 6"/>
            <p:cNvCxnSpPr/>
            <p:nvPr/>
          </p:nvCxnSpPr>
          <p:spPr>
            <a:xfrm>
              <a:off x="3736975" y="3006725"/>
              <a:ext cx="177800" cy="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テキスト ボックス 9"/>
            <p:cNvSpPr txBox="1"/>
            <p:nvPr/>
          </p:nvSpPr>
          <p:spPr>
            <a:xfrm>
              <a:off x="4449763" y="2903736"/>
              <a:ext cx="971550" cy="2630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800" dirty="0" smtClean="0"/>
                <a:t>SAP1</a:t>
              </a:r>
              <a:endParaRPr kumimoji="1" lang="ja-JP" altLang="en-US" sz="800" dirty="0"/>
            </a:p>
          </p:txBody>
        </p:sp>
        <p:cxnSp>
          <p:nvCxnSpPr>
            <p:cNvPr id="9" name="直線コネクタ 8"/>
            <p:cNvCxnSpPr/>
            <p:nvPr/>
          </p:nvCxnSpPr>
          <p:spPr>
            <a:xfrm>
              <a:off x="4573588" y="3013075"/>
              <a:ext cx="177800" cy="0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テキスト ボックス 14"/>
            <p:cNvSpPr txBox="1"/>
            <p:nvPr/>
          </p:nvSpPr>
          <p:spPr>
            <a:xfrm>
              <a:off x="5307013" y="2913261"/>
              <a:ext cx="971550" cy="2630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800" dirty="0" smtClean="0"/>
                <a:t>SAP2</a:t>
              </a:r>
              <a:endParaRPr kumimoji="1" lang="ja-JP" altLang="en-US" sz="800" dirty="0"/>
            </a:p>
          </p:txBody>
        </p:sp>
        <p:cxnSp>
          <p:nvCxnSpPr>
            <p:cNvPr id="16" name="直線コネクタ 15"/>
            <p:cNvCxnSpPr/>
            <p:nvPr/>
          </p:nvCxnSpPr>
          <p:spPr>
            <a:xfrm>
              <a:off x="5359400" y="3017838"/>
              <a:ext cx="1778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テキスト ボックス 16"/>
            <p:cNvSpPr txBox="1"/>
            <p:nvPr/>
          </p:nvSpPr>
          <p:spPr>
            <a:xfrm rot="16200000">
              <a:off x="1276352" y="3967163"/>
              <a:ext cx="1665841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sz="800" dirty="0" smtClean="0"/>
                <a:t>generation power (one paddle) [W]</a:t>
              </a:r>
              <a:endParaRPr kumimoji="1" lang="ja-JP" altLang="en-US" sz="800" dirty="0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4252914" y="5462588"/>
              <a:ext cx="373820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800" dirty="0" smtClean="0"/>
                <a:t>date</a:t>
              </a:r>
              <a:endParaRPr kumimoji="1" lang="ja-JP" altLang="en-US" sz="800" dirty="0"/>
            </a:p>
          </p:txBody>
        </p:sp>
      </p:grp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81" y="4679818"/>
            <a:ext cx="5457371" cy="1629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23" y="1450831"/>
            <a:ext cx="3686332" cy="27654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テキスト ボックス 19"/>
          <p:cNvSpPr txBox="1"/>
          <p:nvPr/>
        </p:nvSpPr>
        <p:spPr>
          <a:xfrm>
            <a:off x="5909410" y="5191876"/>
            <a:ext cx="27369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u="sng" smtClean="0"/>
              <a:t>The generatad power is </a:t>
            </a:r>
          </a:p>
          <a:p>
            <a:r>
              <a:rPr lang="en-US" altLang="ja-JP" sz="2000" b="1" u="sng" smtClean="0"/>
              <a:t>normal for operation.</a:t>
            </a:r>
            <a:endParaRPr kumimoji="1" lang="ja-JP" altLang="en-US" sz="2000" b="1" u="sng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780062" y="3390613"/>
            <a:ext cx="265970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mtClean="0"/>
              <a:t>Solar array paddle</a:t>
            </a:r>
          </a:p>
          <a:p>
            <a:r>
              <a:rPr lang="en-US" altLang="ja-JP" smtClean="0"/>
              <a:t>generation power profile</a:t>
            </a:r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11455" y="5159483"/>
            <a:ext cx="218521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mtClean="0"/>
              <a:t>Battery DOD profile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5668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200" b="1" dirty="0" smtClean="0"/>
              <a:t>ALOS-2 Mission Objectives</a:t>
            </a:r>
            <a:endParaRPr kumimoji="1" lang="ja-JP" altLang="en-US" sz="32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06333"/>
          </a:xfrm>
          <a:ln w="57150" cmpd="sng">
            <a:solidFill>
              <a:srgbClr val="4F81BD"/>
            </a:solidFill>
          </a:ln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ja-JP" sz="2800" b="1" dirty="0" smtClean="0"/>
              <a:t>Disaster </a:t>
            </a:r>
            <a:r>
              <a:rPr lang="en-US" altLang="ja-JP" sz="2800" b="1" dirty="0"/>
              <a:t>Monitoring </a:t>
            </a:r>
            <a:endParaRPr lang="en-US" altLang="ja-JP" sz="2800" b="1" dirty="0" smtClean="0"/>
          </a:p>
          <a:p>
            <a:pPr>
              <a:lnSpc>
                <a:spcPct val="120000"/>
              </a:lnSpc>
            </a:pPr>
            <a:r>
              <a:rPr lang="en-US" altLang="ja-JP" sz="2800" b="1" dirty="0" smtClean="0"/>
              <a:t>Environmental </a:t>
            </a:r>
            <a:r>
              <a:rPr lang="en-US" altLang="ja-JP" sz="2800" b="1" dirty="0"/>
              <a:t>monitoring for </a:t>
            </a:r>
            <a:r>
              <a:rPr lang="en-US" altLang="ja-JP" sz="2800" b="1" dirty="0" smtClean="0"/>
              <a:t>Biosphere, Geosphere, Cryosphere, </a:t>
            </a:r>
            <a:r>
              <a:rPr lang="en-US" altLang="ja-JP" sz="2800" b="1" dirty="0"/>
              <a:t>and </a:t>
            </a:r>
            <a:r>
              <a:rPr lang="en-US" altLang="ja-JP" sz="2800" b="1" dirty="0" smtClean="0"/>
              <a:t>Hydrosphere</a:t>
            </a:r>
            <a:endParaRPr lang="ja-JP" altLang="ja-JP" sz="2800" b="1" dirty="0"/>
          </a:p>
          <a:p>
            <a:pPr>
              <a:lnSpc>
                <a:spcPct val="120000"/>
              </a:lnSpc>
            </a:pPr>
            <a:r>
              <a:rPr lang="en-US" altLang="ja-JP" sz="2800" b="1" dirty="0" smtClean="0"/>
              <a:t>Agriculture</a:t>
            </a:r>
            <a:r>
              <a:rPr lang="en-US" altLang="ja-JP" sz="2800" b="1" dirty="0"/>
              <a:t>, Ocean monitoring, and </a:t>
            </a:r>
            <a:r>
              <a:rPr lang="en-US" altLang="ja-JP" sz="2800" b="1" dirty="0" smtClean="0"/>
              <a:t>Natural Resources</a:t>
            </a:r>
            <a:endParaRPr lang="ja-JP" altLang="ja-JP" sz="2800" b="1" dirty="0"/>
          </a:p>
          <a:p>
            <a:pPr>
              <a:lnSpc>
                <a:spcPct val="120000"/>
              </a:lnSpc>
            </a:pPr>
            <a:r>
              <a:rPr lang="en-US" altLang="ja-JP" sz="2800" b="1" dirty="0" smtClean="0"/>
              <a:t>Technology </a:t>
            </a:r>
            <a:r>
              <a:rPr lang="en-US" altLang="ja-JP" sz="2800" b="1" dirty="0"/>
              <a:t>Development for the Future Earth Remote sensing (satellite and sensor</a:t>
            </a:r>
            <a:r>
              <a:rPr lang="en-US" altLang="ja-JP" sz="2800" b="1" dirty="0" smtClean="0"/>
              <a:t>)</a:t>
            </a:r>
            <a:r>
              <a:rPr lang="en-US" altLang="ja-JP" sz="2800" b="1" dirty="0"/>
              <a:t> </a:t>
            </a:r>
            <a:endParaRPr lang="ja-JP" altLang="ja-JP" sz="2800" b="1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C827A6-C9C6-41CE-B97D-089704A6B078}" type="slidenum">
              <a:rPr lang="ja-JP" altLang="en-US" smtClean="0"/>
              <a:pPr>
                <a:defRPr/>
              </a:pPr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47609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/>
          <p:cNvGrpSpPr/>
          <p:nvPr/>
        </p:nvGrpSpPr>
        <p:grpSpPr>
          <a:xfrm>
            <a:off x="5148943" y="1515835"/>
            <a:ext cx="3810000" cy="1836965"/>
            <a:chOff x="838200" y="1665781"/>
            <a:chExt cx="5418297" cy="2644962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840085"/>
              <a:ext cx="5418297" cy="2470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" name="直線コネクタ 3"/>
            <p:cNvCxnSpPr/>
            <p:nvPr/>
          </p:nvCxnSpPr>
          <p:spPr>
            <a:xfrm>
              <a:off x="1170215" y="2906486"/>
              <a:ext cx="473528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コネクタ 6"/>
            <p:cNvCxnSpPr/>
            <p:nvPr/>
          </p:nvCxnSpPr>
          <p:spPr>
            <a:xfrm>
              <a:off x="1170215" y="2318657"/>
              <a:ext cx="473528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テキスト ボックス 4"/>
            <p:cNvSpPr txBox="1"/>
            <p:nvPr/>
          </p:nvSpPr>
          <p:spPr>
            <a:xfrm>
              <a:off x="1175656" y="2289700"/>
              <a:ext cx="2211737" cy="3102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8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-30 to 30 deg</a:t>
              </a:r>
              <a:r>
                <a:rPr lang="ja-JP" altLang="en-US" sz="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ja-JP" sz="8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 30 to -30 deg</a:t>
              </a:r>
              <a:endParaRPr lang="ja-JP" altLang="en-US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1175656" y="2875135"/>
              <a:ext cx="1147130" cy="3102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8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 to ±30 deg</a:t>
              </a:r>
              <a:endParaRPr lang="ja-JP" altLang="en-US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2604952" y="1665781"/>
              <a:ext cx="1950587" cy="36560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05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Pointing time [s]</a:t>
              </a:r>
              <a:endParaRPr lang="ja-JP" altLang="en-US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79" name="グループ化 3078"/>
          <p:cNvGrpSpPr/>
          <p:nvPr/>
        </p:nvGrpSpPr>
        <p:grpSpPr>
          <a:xfrm>
            <a:off x="130628" y="1911804"/>
            <a:ext cx="4988445" cy="2090368"/>
            <a:chOff x="1686244" y="1487741"/>
            <a:chExt cx="5961674" cy="2498192"/>
          </a:xfrm>
        </p:grpSpPr>
        <p:grpSp>
          <p:nvGrpSpPr>
            <p:cNvPr id="87" name="グループ化 165"/>
            <p:cNvGrpSpPr>
              <a:grpSpLocks noChangeAspect="1"/>
            </p:cNvGrpSpPr>
            <p:nvPr/>
          </p:nvGrpSpPr>
          <p:grpSpPr bwMode="auto">
            <a:xfrm>
              <a:off x="3710924" y="1967613"/>
              <a:ext cx="1860857" cy="524207"/>
              <a:chOff x="2546350" y="3441700"/>
              <a:chExt cx="3562350" cy="1003300"/>
            </a:xfrm>
          </p:grpSpPr>
          <p:sp>
            <p:nvSpPr>
              <p:cNvPr id="136" name="正方形/長方形 135"/>
              <p:cNvSpPr/>
              <p:nvPr/>
            </p:nvSpPr>
            <p:spPr>
              <a:xfrm>
                <a:off x="3852827" y="3441500"/>
                <a:ext cx="950368" cy="876503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kumimoji="0" lang="ja-JP" altLang="en-US" sz="1400" kern="0" dirty="0">
                  <a:solidFill>
                    <a:srgbClr val="FFFFFF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37" name="グループ化 139"/>
              <p:cNvGrpSpPr>
                <a:grpSpLocks/>
              </p:cNvGrpSpPr>
              <p:nvPr/>
            </p:nvGrpSpPr>
            <p:grpSpPr bwMode="auto">
              <a:xfrm>
                <a:off x="5003800" y="3714750"/>
                <a:ext cx="1104900" cy="330200"/>
                <a:chOff x="5003800" y="3695700"/>
                <a:chExt cx="1104900" cy="330200"/>
              </a:xfrm>
            </p:grpSpPr>
            <p:sp>
              <p:nvSpPr>
                <p:cNvPr id="147" name="正方形/長方形 146"/>
                <p:cNvSpPr/>
                <p:nvPr/>
              </p:nvSpPr>
              <p:spPr>
                <a:xfrm>
                  <a:off x="5004564" y="3694978"/>
                  <a:ext cx="368359" cy="331450"/>
                </a:xfrm>
                <a:prstGeom prst="rect">
                  <a:avLst/>
                </a:prstGeom>
                <a:solidFill>
                  <a:srgbClr val="00CC99"/>
                </a:solidFill>
                <a:ln w="25400" cap="flat" cmpd="sng" algn="ctr">
                  <a:solidFill>
                    <a:srgbClr val="00CC99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kumimoji="0" lang="ja-JP" altLang="en-US" sz="1400" kern="0" dirty="0">
                    <a:solidFill>
                      <a:srgbClr val="FFFFFF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8" name="正方形/長方形 147"/>
                <p:cNvSpPr/>
                <p:nvPr/>
              </p:nvSpPr>
              <p:spPr>
                <a:xfrm>
                  <a:off x="5372923" y="3694978"/>
                  <a:ext cx="368359" cy="331450"/>
                </a:xfrm>
                <a:prstGeom prst="rect">
                  <a:avLst/>
                </a:prstGeom>
                <a:solidFill>
                  <a:srgbClr val="00CC99"/>
                </a:solidFill>
                <a:ln w="25400" cap="flat" cmpd="sng" algn="ctr">
                  <a:solidFill>
                    <a:srgbClr val="00CC99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kumimoji="0" lang="ja-JP" altLang="en-US" sz="1400" kern="0" dirty="0">
                    <a:solidFill>
                      <a:srgbClr val="FFFFFF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9" name="正方形/長方形 148"/>
                <p:cNvSpPr/>
                <p:nvPr/>
              </p:nvSpPr>
              <p:spPr>
                <a:xfrm>
                  <a:off x="5741283" y="3694978"/>
                  <a:ext cx="368359" cy="331450"/>
                </a:xfrm>
                <a:prstGeom prst="rect">
                  <a:avLst/>
                </a:prstGeom>
                <a:solidFill>
                  <a:srgbClr val="00CC99"/>
                </a:solidFill>
                <a:ln w="25400" cap="flat" cmpd="sng" algn="ctr">
                  <a:solidFill>
                    <a:srgbClr val="00CC99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kumimoji="0" lang="ja-JP" altLang="en-US" sz="1400" kern="0" dirty="0">
                    <a:solidFill>
                      <a:srgbClr val="FFFFFF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  <p:cxnSp>
            <p:nvCxnSpPr>
              <p:cNvPr id="138" name="直線コネクタ 137"/>
              <p:cNvCxnSpPr>
                <a:endCxn id="136" idx="3"/>
              </p:cNvCxnSpPr>
              <p:nvPr/>
            </p:nvCxnSpPr>
            <p:spPr>
              <a:xfrm rot="10800000" flipV="1">
                <a:off x="4803195" y="3714027"/>
                <a:ext cx="194002" cy="166953"/>
              </a:xfrm>
              <a:prstGeom prst="line">
                <a:avLst/>
              </a:prstGeom>
              <a:noFill/>
              <a:ln w="9525" cap="flat" cmpd="sng" algn="ctr">
                <a:solidFill>
                  <a:srgbClr val="00CC99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39" name="直線コネクタ 138"/>
              <p:cNvCxnSpPr>
                <a:stCxn id="136" idx="3"/>
              </p:cNvCxnSpPr>
              <p:nvPr/>
            </p:nvCxnSpPr>
            <p:spPr>
              <a:xfrm>
                <a:off x="4803195" y="3880980"/>
                <a:ext cx="198913" cy="162042"/>
              </a:xfrm>
              <a:prstGeom prst="line">
                <a:avLst/>
              </a:prstGeom>
              <a:noFill/>
              <a:ln w="9525" cap="flat" cmpd="sng" algn="ctr">
                <a:solidFill>
                  <a:srgbClr val="00CC99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grpSp>
            <p:nvGrpSpPr>
              <p:cNvPr id="140" name="グループ化 148"/>
              <p:cNvGrpSpPr>
                <a:grpSpLocks/>
              </p:cNvGrpSpPr>
              <p:nvPr/>
            </p:nvGrpSpPr>
            <p:grpSpPr bwMode="auto">
              <a:xfrm>
                <a:off x="2546350" y="3714750"/>
                <a:ext cx="1104900" cy="330200"/>
                <a:chOff x="5003800" y="3695700"/>
                <a:chExt cx="1104900" cy="330200"/>
              </a:xfrm>
            </p:grpSpPr>
            <p:sp>
              <p:nvSpPr>
                <p:cNvPr id="144" name="正方形/長方形 143"/>
                <p:cNvSpPr/>
                <p:nvPr/>
              </p:nvSpPr>
              <p:spPr>
                <a:xfrm>
                  <a:off x="5003829" y="3694978"/>
                  <a:ext cx="368359" cy="331450"/>
                </a:xfrm>
                <a:prstGeom prst="rect">
                  <a:avLst/>
                </a:prstGeom>
                <a:solidFill>
                  <a:srgbClr val="00CC99"/>
                </a:solidFill>
                <a:ln w="25400" cap="flat" cmpd="sng" algn="ctr">
                  <a:solidFill>
                    <a:srgbClr val="00CC99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kumimoji="0" lang="ja-JP" altLang="en-US" sz="1400" kern="0" dirty="0">
                    <a:solidFill>
                      <a:srgbClr val="FFFFFF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5" name="正方形/長方形 144"/>
                <p:cNvSpPr/>
                <p:nvPr/>
              </p:nvSpPr>
              <p:spPr>
                <a:xfrm>
                  <a:off x="5372189" y="3694978"/>
                  <a:ext cx="368359" cy="331450"/>
                </a:xfrm>
                <a:prstGeom prst="rect">
                  <a:avLst/>
                </a:prstGeom>
                <a:solidFill>
                  <a:srgbClr val="00CC99"/>
                </a:solidFill>
                <a:ln w="25400" cap="flat" cmpd="sng" algn="ctr">
                  <a:solidFill>
                    <a:srgbClr val="00CC99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kumimoji="0" lang="ja-JP" altLang="en-US" sz="1400" kern="0" dirty="0">
                    <a:solidFill>
                      <a:srgbClr val="FFFFFF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6" name="正方形/長方形 145"/>
                <p:cNvSpPr/>
                <p:nvPr/>
              </p:nvSpPr>
              <p:spPr>
                <a:xfrm>
                  <a:off x="5740548" y="3694978"/>
                  <a:ext cx="368359" cy="331450"/>
                </a:xfrm>
                <a:prstGeom prst="rect">
                  <a:avLst/>
                </a:prstGeom>
                <a:solidFill>
                  <a:srgbClr val="00CC99"/>
                </a:solidFill>
                <a:ln w="25400" cap="flat" cmpd="sng" algn="ctr">
                  <a:solidFill>
                    <a:srgbClr val="00CC99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kumimoji="0" lang="ja-JP" altLang="en-US" sz="1400" kern="0" dirty="0">
                    <a:solidFill>
                      <a:srgbClr val="FFFFFF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  <p:cxnSp>
            <p:nvCxnSpPr>
              <p:cNvPr id="141" name="直線コネクタ 140"/>
              <p:cNvCxnSpPr>
                <a:endCxn id="136" idx="1"/>
              </p:cNvCxnSpPr>
              <p:nvPr/>
            </p:nvCxnSpPr>
            <p:spPr>
              <a:xfrm>
                <a:off x="3651457" y="3714027"/>
                <a:ext cx="201370" cy="166953"/>
              </a:xfrm>
              <a:prstGeom prst="line">
                <a:avLst/>
              </a:prstGeom>
              <a:noFill/>
              <a:ln w="9525" cap="flat" cmpd="sng" algn="ctr">
                <a:solidFill>
                  <a:srgbClr val="00CC99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42" name="直線コネクタ 141"/>
              <p:cNvCxnSpPr>
                <a:stCxn id="136" idx="1"/>
              </p:cNvCxnSpPr>
              <p:nvPr/>
            </p:nvCxnSpPr>
            <p:spPr>
              <a:xfrm rot="10800000" flipV="1">
                <a:off x="3658825" y="3880980"/>
                <a:ext cx="194002" cy="171863"/>
              </a:xfrm>
              <a:prstGeom prst="line">
                <a:avLst/>
              </a:prstGeom>
              <a:noFill/>
              <a:ln w="9525" cap="flat" cmpd="sng" algn="ctr">
                <a:solidFill>
                  <a:srgbClr val="00CC99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143" name="正方形/長方形 142"/>
              <p:cNvSpPr/>
              <p:nvPr/>
            </p:nvSpPr>
            <p:spPr>
              <a:xfrm>
                <a:off x="3779155" y="4357286"/>
                <a:ext cx="1092800" cy="88387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rgbClr val="0070C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kumimoji="0" lang="ja-JP" altLang="en-US" sz="1400" kern="0" dirty="0">
                  <a:solidFill>
                    <a:srgbClr val="FFFFFF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88" name="グループ化 164"/>
            <p:cNvGrpSpPr>
              <a:grpSpLocks/>
            </p:cNvGrpSpPr>
            <p:nvPr/>
          </p:nvGrpSpPr>
          <p:grpSpPr bwMode="auto">
            <a:xfrm>
              <a:off x="4212666" y="1487741"/>
              <a:ext cx="1509818" cy="311532"/>
              <a:chOff x="3803650" y="3067050"/>
              <a:chExt cx="1868313" cy="385419"/>
            </a:xfrm>
          </p:grpSpPr>
          <p:grpSp>
            <p:nvGrpSpPr>
              <p:cNvPr id="132" name="グループ化 162"/>
              <p:cNvGrpSpPr>
                <a:grpSpLocks/>
              </p:cNvGrpSpPr>
              <p:nvPr/>
            </p:nvGrpSpPr>
            <p:grpSpPr bwMode="auto">
              <a:xfrm>
                <a:off x="3803650" y="3138388"/>
                <a:ext cx="165100" cy="165100"/>
                <a:chOff x="4368800" y="2857500"/>
                <a:chExt cx="228600" cy="228600"/>
              </a:xfrm>
            </p:grpSpPr>
            <p:sp>
              <p:nvSpPr>
                <p:cNvPr id="134" name="円/楕円 133"/>
                <p:cNvSpPr/>
                <p:nvPr/>
              </p:nvSpPr>
              <p:spPr>
                <a:xfrm>
                  <a:off x="4441066" y="2930124"/>
                  <a:ext cx="83521" cy="83502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kumimoji="0" lang="ja-JP" altLang="en-US" sz="1400" kern="0" dirty="0">
                    <a:solidFill>
                      <a:srgbClr val="FFFFFF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5" name="円/楕円 134"/>
                <p:cNvSpPr/>
                <p:nvPr/>
              </p:nvSpPr>
              <p:spPr>
                <a:xfrm>
                  <a:off x="4368536" y="2857609"/>
                  <a:ext cx="228583" cy="228532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kumimoji="0" lang="ja-JP" altLang="en-US" sz="1400" kern="0" dirty="0">
                    <a:solidFill>
                      <a:srgbClr val="FFFFFF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33" name="テキスト ボックス 163"/>
              <p:cNvSpPr txBox="1">
                <a:spLocks noChangeArrowheads="1"/>
              </p:cNvSpPr>
              <p:nvPr/>
            </p:nvSpPr>
            <p:spPr bwMode="auto">
              <a:xfrm>
                <a:off x="3949700" y="3067050"/>
                <a:ext cx="1722263" cy="3854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ja-JP" sz="1100" kern="0" dirty="0" smtClean="0">
                    <a:solidFill>
                      <a:srgbClr val="000000"/>
                    </a:solidFill>
                    <a:latin typeface="Tahoma" pitchFamily="34" charset="0"/>
                    <a:cs typeface="Tahoma" pitchFamily="34" charset="0"/>
                  </a:rPr>
                  <a:t>Flight direction</a:t>
                </a:r>
                <a:endParaRPr lang="ja-JP" altLang="en-US" sz="1100" kern="0" dirty="0" smtClean="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  <p:cxnSp>
          <p:nvCxnSpPr>
            <p:cNvPr id="89" name="直線矢印コネクタ 88"/>
            <p:cNvCxnSpPr/>
            <p:nvPr/>
          </p:nvCxnSpPr>
          <p:spPr bwMode="auto">
            <a:xfrm rot="5400000" flipH="1" flipV="1">
              <a:off x="4512685" y="2610188"/>
              <a:ext cx="245013" cy="8979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sp>
          <p:nvSpPr>
            <p:cNvPr id="90" name="テキスト ボックス 168"/>
            <p:cNvSpPr txBox="1">
              <a:spLocks noChangeArrowheads="1"/>
            </p:cNvSpPr>
            <p:nvPr/>
          </p:nvSpPr>
          <p:spPr bwMode="auto">
            <a:xfrm>
              <a:off x="4024407" y="2759884"/>
              <a:ext cx="1487000" cy="294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ja-JP" sz="1000" kern="0" dirty="0" smtClean="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rPr>
                <a:t>PALSAR-2 antenna</a:t>
              </a:r>
              <a:endParaRPr lang="ja-JP" altLang="en-US" sz="1000" kern="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grpSp>
          <p:nvGrpSpPr>
            <p:cNvPr id="91" name="グループ化 171"/>
            <p:cNvGrpSpPr>
              <a:grpSpLocks noChangeAspect="1"/>
            </p:cNvGrpSpPr>
            <p:nvPr/>
          </p:nvGrpSpPr>
          <p:grpSpPr bwMode="auto">
            <a:xfrm rot="19800000">
              <a:off x="5737027" y="1824876"/>
              <a:ext cx="1875930" cy="528145"/>
              <a:chOff x="2517495" y="3433147"/>
              <a:chExt cx="3591205" cy="1010837"/>
            </a:xfrm>
          </p:grpSpPr>
          <p:sp>
            <p:nvSpPr>
              <p:cNvPr id="118" name="正方形/長方形 117"/>
              <p:cNvSpPr/>
              <p:nvPr/>
            </p:nvSpPr>
            <p:spPr>
              <a:xfrm>
                <a:off x="3849414" y="3433147"/>
                <a:ext cx="950368" cy="881413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kumimoji="0" lang="ja-JP" altLang="en-US" sz="1400" kern="0" dirty="0">
                  <a:solidFill>
                    <a:srgbClr val="FFFFFF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19" name="グループ化 139"/>
              <p:cNvGrpSpPr>
                <a:grpSpLocks/>
              </p:cNvGrpSpPr>
              <p:nvPr/>
            </p:nvGrpSpPr>
            <p:grpSpPr bwMode="auto">
              <a:xfrm>
                <a:off x="5003800" y="3714750"/>
                <a:ext cx="1104900" cy="330200"/>
                <a:chOff x="5003800" y="3695700"/>
                <a:chExt cx="1104900" cy="330200"/>
              </a:xfrm>
            </p:grpSpPr>
            <p:sp>
              <p:nvSpPr>
                <p:cNvPr id="129" name="正方形/長方形 128"/>
                <p:cNvSpPr/>
                <p:nvPr/>
              </p:nvSpPr>
              <p:spPr>
                <a:xfrm>
                  <a:off x="4992379" y="3643907"/>
                  <a:ext cx="368359" cy="353547"/>
                </a:xfrm>
                <a:prstGeom prst="rect">
                  <a:avLst/>
                </a:prstGeom>
                <a:solidFill>
                  <a:srgbClr val="00CC99"/>
                </a:solidFill>
                <a:ln w="25400" cap="flat" cmpd="sng" algn="ctr">
                  <a:solidFill>
                    <a:srgbClr val="00CC99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kumimoji="0" lang="ja-JP" altLang="en-US" sz="1400" kern="0" dirty="0">
                    <a:solidFill>
                      <a:srgbClr val="FFFFFF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0" name="正方形/長方形 129"/>
                <p:cNvSpPr/>
                <p:nvPr/>
              </p:nvSpPr>
              <p:spPr>
                <a:xfrm>
                  <a:off x="5367323" y="3645911"/>
                  <a:ext cx="373271" cy="348637"/>
                </a:xfrm>
                <a:prstGeom prst="rect">
                  <a:avLst/>
                </a:prstGeom>
                <a:solidFill>
                  <a:srgbClr val="00CC99"/>
                </a:solidFill>
                <a:ln w="25400" cap="flat" cmpd="sng" algn="ctr">
                  <a:solidFill>
                    <a:srgbClr val="00CC99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kumimoji="0" lang="ja-JP" altLang="en-US" sz="1400" kern="0" dirty="0">
                    <a:solidFill>
                      <a:srgbClr val="FFFFFF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1" name="正方形/長方形 130"/>
                <p:cNvSpPr/>
                <p:nvPr/>
              </p:nvSpPr>
              <p:spPr>
                <a:xfrm>
                  <a:off x="5735603" y="3645296"/>
                  <a:ext cx="373271" cy="341270"/>
                </a:xfrm>
                <a:prstGeom prst="rect">
                  <a:avLst/>
                </a:prstGeom>
                <a:solidFill>
                  <a:srgbClr val="00CC99"/>
                </a:solidFill>
                <a:ln w="25400" cap="flat" cmpd="sng" algn="ctr">
                  <a:solidFill>
                    <a:srgbClr val="00CC99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kumimoji="0" lang="ja-JP" altLang="en-US" sz="1400" kern="0" dirty="0">
                    <a:solidFill>
                      <a:srgbClr val="FFFFFF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  <p:cxnSp>
            <p:nvCxnSpPr>
              <p:cNvPr id="120" name="直線コネクタ 119"/>
              <p:cNvCxnSpPr>
                <a:endCxn id="118" idx="3"/>
              </p:cNvCxnSpPr>
              <p:nvPr/>
            </p:nvCxnSpPr>
            <p:spPr>
              <a:xfrm rot="10800000" flipV="1">
                <a:off x="4797283" y="3701239"/>
                <a:ext cx="194002" cy="169409"/>
              </a:xfrm>
              <a:prstGeom prst="line">
                <a:avLst/>
              </a:prstGeom>
              <a:noFill/>
              <a:ln w="9525" cap="flat" cmpd="sng" algn="ctr">
                <a:solidFill>
                  <a:srgbClr val="00CC99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21" name="直線コネクタ 120"/>
              <p:cNvCxnSpPr>
                <a:stCxn id="118" idx="3"/>
              </p:cNvCxnSpPr>
              <p:nvPr/>
            </p:nvCxnSpPr>
            <p:spPr>
              <a:xfrm>
                <a:off x="4799066" y="3879595"/>
                <a:ext cx="201370" cy="162042"/>
              </a:xfrm>
              <a:prstGeom prst="line">
                <a:avLst/>
              </a:prstGeom>
              <a:noFill/>
              <a:ln w="9525" cap="flat" cmpd="sng" algn="ctr">
                <a:solidFill>
                  <a:srgbClr val="00CC99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grpSp>
            <p:nvGrpSpPr>
              <p:cNvPr id="122" name="グループ化 148"/>
              <p:cNvGrpSpPr>
                <a:grpSpLocks/>
              </p:cNvGrpSpPr>
              <p:nvPr/>
            </p:nvGrpSpPr>
            <p:grpSpPr bwMode="auto">
              <a:xfrm>
                <a:off x="2517495" y="3673658"/>
                <a:ext cx="1110684" cy="351383"/>
                <a:chOff x="4974945" y="3654608"/>
                <a:chExt cx="1110684" cy="351383"/>
              </a:xfrm>
            </p:grpSpPr>
            <p:sp>
              <p:nvSpPr>
                <p:cNvPr id="126" name="正方形/長方形 125"/>
                <p:cNvSpPr/>
                <p:nvPr/>
              </p:nvSpPr>
              <p:spPr>
                <a:xfrm>
                  <a:off x="4974945" y="3657890"/>
                  <a:ext cx="370813" cy="343726"/>
                </a:xfrm>
                <a:prstGeom prst="rect">
                  <a:avLst/>
                </a:prstGeom>
                <a:solidFill>
                  <a:srgbClr val="00CC99"/>
                </a:solidFill>
                <a:ln w="25400" cap="flat" cmpd="sng" algn="ctr">
                  <a:solidFill>
                    <a:srgbClr val="00CC99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kumimoji="0" lang="ja-JP" altLang="en-US" sz="1400" kern="0" dirty="0">
                    <a:solidFill>
                      <a:srgbClr val="FFFFFF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27" name="正方形/長方形 126"/>
                <p:cNvSpPr/>
                <p:nvPr/>
              </p:nvSpPr>
              <p:spPr>
                <a:xfrm>
                  <a:off x="5342691" y="3657353"/>
                  <a:ext cx="368359" cy="348638"/>
                </a:xfrm>
                <a:prstGeom prst="rect">
                  <a:avLst/>
                </a:prstGeom>
                <a:solidFill>
                  <a:srgbClr val="00CC99"/>
                </a:solidFill>
                <a:ln w="25400" cap="flat" cmpd="sng" algn="ctr">
                  <a:solidFill>
                    <a:srgbClr val="00CC99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kumimoji="0" lang="ja-JP" altLang="en-US" sz="1400" kern="0" dirty="0">
                    <a:solidFill>
                      <a:srgbClr val="FFFFFF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28" name="正方形/長方形 127"/>
                <p:cNvSpPr/>
                <p:nvPr/>
              </p:nvSpPr>
              <p:spPr>
                <a:xfrm>
                  <a:off x="5714813" y="3654608"/>
                  <a:ext cx="370816" cy="351093"/>
                </a:xfrm>
                <a:prstGeom prst="rect">
                  <a:avLst/>
                </a:prstGeom>
                <a:solidFill>
                  <a:srgbClr val="00CC99"/>
                </a:solidFill>
                <a:ln w="25400" cap="flat" cmpd="sng" algn="ctr">
                  <a:solidFill>
                    <a:srgbClr val="00CC99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kumimoji="0" lang="ja-JP" altLang="en-US" sz="1400" kern="0" dirty="0">
                    <a:solidFill>
                      <a:srgbClr val="FFFFFF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  <p:cxnSp>
            <p:nvCxnSpPr>
              <p:cNvPr id="123" name="直線コネクタ 122"/>
              <p:cNvCxnSpPr>
                <a:endCxn id="118" idx="1"/>
              </p:cNvCxnSpPr>
              <p:nvPr/>
            </p:nvCxnSpPr>
            <p:spPr>
              <a:xfrm>
                <a:off x="3637797" y="3702955"/>
                <a:ext cx="201370" cy="166953"/>
              </a:xfrm>
              <a:prstGeom prst="line">
                <a:avLst/>
              </a:prstGeom>
              <a:noFill/>
              <a:ln w="9525" cap="flat" cmpd="sng" algn="ctr">
                <a:solidFill>
                  <a:srgbClr val="00CC99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24" name="直線コネクタ 123"/>
              <p:cNvCxnSpPr>
                <a:stCxn id="118" idx="1"/>
              </p:cNvCxnSpPr>
              <p:nvPr/>
            </p:nvCxnSpPr>
            <p:spPr>
              <a:xfrm rot="10800000" flipV="1">
                <a:off x="3650017" y="3869858"/>
                <a:ext cx="194002" cy="171863"/>
              </a:xfrm>
              <a:prstGeom prst="line">
                <a:avLst/>
              </a:prstGeom>
              <a:noFill/>
              <a:ln w="9525" cap="flat" cmpd="sng" algn="ctr">
                <a:solidFill>
                  <a:srgbClr val="00CC99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125" name="正方形/長方形 124"/>
              <p:cNvSpPr/>
              <p:nvPr/>
            </p:nvSpPr>
            <p:spPr>
              <a:xfrm>
                <a:off x="3778602" y="4353141"/>
                <a:ext cx="1092800" cy="90843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rgbClr val="0070C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kumimoji="0" lang="ja-JP" altLang="en-US" sz="1400" kern="0" dirty="0">
                  <a:solidFill>
                    <a:srgbClr val="FFFFFF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92" name="グループ化 186"/>
            <p:cNvGrpSpPr>
              <a:grpSpLocks noChangeAspect="1"/>
            </p:cNvGrpSpPr>
            <p:nvPr/>
          </p:nvGrpSpPr>
          <p:grpSpPr bwMode="auto">
            <a:xfrm rot="1800000">
              <a:off x="1686244" y="1843532"/>
              <a:ext cx="1876328" cy="529341"/>
              <a:chOff x="2532829" y="3430755"/>
              <a:chExt cx="3591967" cy="1013127"/>
            </a:xfrm>
          </p:grpSpPr>
          <p:sp>
            <p:nvSpPr>
              <p:cNvPr id="104" name="正方形/長方形 103"/>
              <p:cNvSpPr/>
              <p:nvPr/>
            </p:nvSpPr>
            <p:spPr>
              <a:xfrm>
                <a:off x="3849636" y="3430755"/>
                <a:ext cx="950366" cy="886323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kumimoji="0" lang="ja-JP" altLang="en-US" sz="1400" kern="0" dirty="0">
                  <a:solidFill>
                    <a:srgbClr val="FFFFFF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5" name="グループ化 139"/>
              <p:cNvGrpSpPr>
                <a:grpSpLocks/>
              </p:cNvGrpSpPr>
              <p:nvPr/>
            </p:nvGrpSpPr>
            <p:grpSpPr bwMode="auto">
              <a:xfrm>
                <a:off x="5018081" y="3675153"/>
                <a:ext cx="1106715" cy="349417"/>
                <a:chOff x="5018081" y="3656103"/>
                <a:chExt cx="1106715" cy="349417"/>
              </a:xfrm>
            </p:grpSpPr>
            <p:sp>
              <p:nvSpPr>
                <p:cNvPr id="115" name="正方形/長方形 114"/>
                <p:cNvSpPr/>
                <p:nvPr/>
              </p:nvSpPr>
              <p:spPr>
                <a:xfrm>
                  <a:off x="5018081" y="3657448"/>
                  <a:ext cx="368359" cy="343726"/>
                </a:xfrm>
                <a:prstGeom prst="rect">
                  <a:avLst/>
                </a:prstGeom>
                <a:solidFill>
                  <a:srgbClr val="00CC99"/>
                </a:solidFill>
                <a:ln w="25400" cap="flat" cmpd="sng" algn="ctr">
                  <a:solidFill>
                    <a:srgbClr val="00CC99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kumimoji="0" lang="ja-JP" altLang="en-US" sz="1400" kern="0" dirty="0">
                    <a:solidFill>
                      <a:srgbClr val="FFFFFF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6" name="正方形/長方形 115"/>
                <p:cNvSpPr/>
                <p:nvPr/>
              </p:nvSpPr>
              <p:spPr>
                <a:xfrm>
                  <a:off x="5388771" y="3656103"/>
                  <a:ext cx="368359" cy="343726"/>
                </a:xfrm>
                <a:prstGeom prst="rect">
                  <a:avLst/>
                </a:prstGeom>
                <a:solidFill>
                  <a:srgbClr val="00CC99"/>
                </a:solidFill>
                <a:ln w="25400" cap="flat" cmpd="sng" algn="ctr">
                  <a:solidFill>
                    <a:srgbClr val="00CC99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kumimoji="0" lang="ja-JP" altLang="en-US" sz="1400" kern="0" dirty="0">
                    <a:solidFill>
                      <a:srgbClr val="FFFFFF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7" name="正方形/長方形 116"/>
                <p:cNvSpPr/>
                <p:nvPr/>
              </p:nvSpPr>
              <p:spPr>
                <a:xfrm>
                  <a:off x="5756437" y="3656882"/>
                  <a:ext cx="368359" cy="348638"/>
                </a:xfrm>
                <a:prstGeom prst="rect">
                  <a:avLst/>
                </a:prstGeom>
                <a:solidFill>
                  <a:srgbClr val="00CC99"/>
                </a:solidFill>
                <a:ln w="25400" cap="flat" cmpd="sng" algn="ctr">
                  <a:solidFill>
                    <a:srgbClr val="00CC99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kumimoji="0" lang="ja-JP" altLang="en-US" sz="1400" kern="0" dirty="0">
                    <a:solidFill>
                      <a:srgbClr val="FFFFFF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  <p:cxnSp>
            <p:nvCxnSpPr>
              <p:cNvPr id="106" name="直線コネクタ 105"/>
              <p:cNvCxnSpPr>
                <a:endCxn id="104" idx="3"/>
              </p:cNvCxnSpPr>
              <p:nvPr/>
            </p:nvCxnSpPr>
            <p:spPr>
              <a:xfrm rot="10800000" flipV="1">
                <a:off x="4799045" y="3713738"/>
                <a:ext cx="196458" cy="166953"/>
              </a:xfrm>
              <a:prstGeom prst="line">
                <a:avLst/>
              </a:prstGeom>
              <a:noFill/>
              <a:ln w="9525" cap="flat" cmpd="sng" algn="ctr">
                <a:solidFill>
                  <a:srgbClr val="00CC99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07" name="直線コネクタ 106"/>
              <p:cNvCxnSpPr>
                <a:stCxn id="104" idx="3"/>
              </p:cNvCxnSpPr>
              <p:nvPr/>
            </p:nvCxnSpPr>
            <p:spPr>
              <a:xfrm>
                <a:off x="4803270" y="3880311"/>
                <a:ext cx="198915" cy="162042"/>
              </a:xfrm>
              <a:prstGeom prst="line">
                <a:avLst/>
              </a:prstGeom>
              <a:noFill/>
              <a:ln w="9525" cap="flat" cmpd="sng" algn="ctr">
                <a:solidFill>
                  <a:srgbClr val="00CC99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grpSp>
            <p:nvGrpSpPr>
              <p:cNvPr id="108" name="グループ化 148"/>
              <p:cNvGrpSpPr>
                <a:grpSpLocks/>
              </p:cNvGrpSpPr>
              <p:nvPr/>
            </p:nvGrpSpPr>
            <p:grpSpPr bwMode="auto">
              <a:xfrm>
                <a:off x="2532829" y="3712789"/>
                <a:ext cx="1107612" cy="353663"/>
                <a:chOff x="4990279" y="3693739"/>
                <a:chExt cx="1107612" cy="353663"/>
              </a:xfrm>
            </p:grpSpPr>
            <p:sp>
              <p:nvSpPr>
                <p:cNvPr id="112" name="正方形/長方形 111"/>
                <p:cNvSpPr/>
                <p:nvPr/>
              </p:nvSpPr>
              <p:spPr>
                <a:xfrm>
                  <a:off x="4990279" y="3693855"/>
                  <a:ext cx="368359" cy="353547"/>
                </a:xfrm>
                <a:prstGeom prst="rect">
                  <a:avLst/>
                </a:prstGeom>
                <a:solidFill>
                  <a:srgbClr val="00CC99"/>
                </a:solidFill>
                <a:ln w="25400" cap="flat" cmpd="sng" algn="ctr">
                  <a:solidFill>
                    <a:srgbClr val="00CC99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kumimoji="0" lang="ja-JP" altLang="en-US" sz="1400" kern="0" dirty="0">
                    <a:solidFill>
                      <a:srgbClr val="FFFFFF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3" name="正方形/長方形 112"/>
                <p:cNvSpPr/>
                <p:nvPr/>
              </p:nvSpPr>
              <p:spPr>
                <a:xfrm>
                  <a:off x="5358841" y="3693739"/>
                  <a:ext cx="368359" cy="353546"/>
                </a:xfrm>
                <a:prstGeom prst="rect">
                  <a:avLst/>
                </a:prstGeom>
                <a:solidFill>
                  <a:srgbClr val="00CC99"/>
                </a:solidFill>
                <a:ln w="25400" cap="flat" cmpd="sng" algn="ctr">
                  <a:solidFill>
                    <a:srgbClr val="00CC99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kumimoji="0" lang="ja-JP" altLang="en-US" sz="1400" kern="0" dirty="0">
                    <a:solidFill>
                      <a:srgbClr val="FFFFFF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4" name="正方形/長方形 113"/>
                <p:cNvSpPr/>
                <p:nvPr/>
              </p:nvSpPr>
              <p:spPr>
                <a:xfrm>
                  <a:off x="5729532" y="3694846"/>
                  <a:ext cx="368359" cy="348637"/>
                </a:xfrm>
                <a:prstGeom prst="rect">
                  <a:avLst/>
                </a:prstGeom>
                <a:solidFill>
                  <a:srgbClr val="00CC99"/>
                </a:solidFill>
                <a:ln w="25400" cap="flat" cmpd="sng" algn="ctr">
                  <a:solidFill>
                    <a:srgbClr val="00CC99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kumimoji="0" lang="ja-JP" altLang="en-US" sz="1400" kern="0" dirty="0">
                    <a:solidFill>
                      <a:srgbClr val="FFFFFF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  <p:cxnSp>
            <p:nvCxnSpPr>
              <p:cNvPr id="109" name="直線コネクタ 108"/>
              <p:cNvCxnSpPr>
                <a:endCxn id="104" idx="1"/>
              </p:cNvCxnSpPr>
              <p:nvPr/>
            </p:nvCxnSpPr>
            <p:spPr>
              <a:xfrm>
                <a:off x="3647618" y="3707889"/>
                <a:ext cx="201370" cy="166953"/>
              </a:xfrm>
              <a:prstGeom prst="line">
                <a:avLst/>
              </a:prstGeom>
              <a:noFill/>
              <a:ln w="9525" cap="flat" cmpd="sng" algn="ctr">
                <a:solidFill>
                  <a:srgbClr val="00CC99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10" name="直線コネクタ 109"/>
              <p:cNvCxnSpPr>
                <a:stCxn id="104" idx="1"/>
              </p:cNvCxnSpPr>
              <p:nvPr/>
            </p:nvCxnSpPr>
            <p:spPr>
              <a:xfrm rot="10800000" flipV="1">
                <a:off x="3657412" y="3880513"/>
                <a:ext cx="194002" cy="171863"/>
              </a:xfrm>
              <a:prstGeom prst="line">
                <a:avLst/>
              </a:prstGeom>
              <a:noFill/>
              <a:ln w="9525" cap="flat" cmpd="sng" algn="ctr">
                <a:solidFill>
                  <a:srgbClr val="00CC99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111" name="正方形/長方形 110"/>
              <p:cNvSpPr/>
              <p:nvPr/>
            </p:nvSpPr>
            <p:spPr>
              <a:xfrm>
                <a:off x="3778629" y="4355495"/>
                <a:ext cx="1092798" cy="88387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rgbClr val="0070C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kumimoji="0" lang="ja-JP" altLang="en-US" sz="1400" kern="0" dirty="0">
                  <a:solidFill>
                    <a:srgbClr val="FFFFFF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  <p:cxnSp>
          <p:nvCxnSpPr>
            <p:cNvPr id="93" name="直線コネクタ 92"/>
            <p:cNvCxnSpPr/>
            <p:nvPr/>
          </p:nvCxnSpPr>
          <p:spPr bwMode="auto">
            <a:xfrm rot="14400000" flipH="1">
              <a:off x="6636991" y="2658934"/>
              <a:ext cx="786353" cy="14111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94" name="直線コネクタ 93"/>
            <p:cNvCxnSpPr/>
            <p:nvPr/>
          </p:nvCxnSpPr>
          <p:spPr bwMode="auto">
            <a:xfrm rot="5400000">
              <a:off x="6422765" y="2692287"/>
              <a:ext cx="767110" cy="12828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95" name="直線コネクタ 94"/>
            <p:cNvCxnSpPr/>
            <p:nvPr/>
          </p:nvCxnSpPr>
          <p:spPr bwMode="auto">
            <a:xfrm rot="5400000">
              <a:off x="2160042" y="2693570"/>
              <a:ext cx="683729" cy="1282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96" name="直線コネクタ 95"/>
            <p:cNvCxnSpPr/>
            <p:nvPr/>
          </p:nvCxnSpPr>
          <p:spPr bwMode="auto">
            <a:xfrm rot="5400000">
              <a:off x="1898352" y="2510130"/>
              <a:ext cx="733758" cy="448978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/>
          </p:spPr>
        </p:cxnSp>
        <p:sp>
          <p:nvSpPr>
            <p:cNvPr id="97" name="円弧 96"/>
            <p:cNvSpPr/>
            <p:nvPr/>
          </p:nvSpPr>
          <p:spPr bwMode="auto">
            <a:xfrm rot="5721368">
              <a:off x="6647896" y="2295262"/>
              <a:ext cx="451543" cy="452826"/>
            </a:xfrm>
            <a:prstGeom prst="arc">
              <a:avLst>
                <a:gd name="adj1" fmla="val 18320833"/>
                <a:gd name="adj2" fmla="val 604795"/>
              </a:avLst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kumimoji="0" lang="ja-JP" altLang="en-US" sz="1400" kern="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98" name="円弧 97"/>
            <p:cNvSpPr/>
            <p:nvPr/>
          </p:nvSpPr>
          <p:spPr bwMode="auto">
            <a:xfrm rot="7891459">
              <a:off x="2228030" y="2298469"/>
              <a:ext cx="452826" cy="452827"/>
            </a:xfrm>
            <a:prstGeom prst="arc">
              <a:avLst>
                <a:gd name="adj1" fmla="val 18320833"/>
                <a:gd name="adj2" fmla="val 0"/>
              </a:avLst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kumimoji="0" lang="ja-JP" altLang="en-US" sz="1400" kern="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99" name="テキスト ボックス 230"/>
            <p:cNvSpPr txBox="1">
              <a:spLocks noChangeArrowheads="1"/>
            </p:cNvSpPr>
            <p:nvPr/>
          </p:nvSpPr>
          <p:spPr bwMode="auto">
            <a:xfrm>
              <a:off x="1808079" y="2379832"/>
              <a:ext cx="638326" cy="294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ja-JP" sz="1000" kern="0" dirty="0" smtClean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rPr>
                <a:t>30deg</a:t>
              </a:r>
              <a:endParaRPr lang="ja-JP" altLang="en-US" sz="1000" kern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00" name="テキスト ボックス 231"/>
            <p:cNvSpPr txBox="1">
              <a:spLocks noChangeArrowheads="1"/>
            </p:cNvSpPr>
            <p:nvPr/>
          </p:nvSpPr>
          <p:spPr bwMode="auto">
            <a:xfrm>
              <a:off x="7009592" y="2502483"/>
              <a:ext cx="638326" cy="294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ja-JP" sz="1000" kern="0" dirty="0" smtClean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rPr>
                <a:t>30deg</a:t>
              </a:r>
              <a:endParaRPr lang="ja-JP" altLang="en-US" sz="1000" kern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01" name="テキスト ボックス 232"/>
            <p:cNvSpPr txBox="1">
              <a:spLocks noChangeArrowheads="1"/>
            </p:cNvSpPr>
            <p:nvPr/>
          </p:nvSpPr>
          <p:spPr bwMode="auto">
            <a:xfrm>
              <a:off x="1767724" y="3348850"/>
              <a:ext cx="1278185" cy="331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ja-JP" sz="1200" kern="0" dirty="0" smtClean="0">
                  <a:solidFill>
                    <a:srgbClr val="000000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Right looking</a:t>
              </a:r>
              <a:endParaRPr lang="ja-JP" altLang="en-US" sz="1200" kern="0" dirty="0" smtClean="0">
                <a:solidFill>
                  <a:srgbClr val="00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102" name="テキスト ボックス 233"/>
            <p:cNvSpPr txBox="1">
              <a:spLocks noChangeArrowheads="1"/>
            </p:cNvSpPr>
            <p:nvPr/>
          </p:nvSpPr>
          <p:spPr bwMode="auto">
            <a:xfrm>
              <a:off x="4193008" y="3348850"/>
              <a:ext cx="942930" cy="331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ja-JP" sz="1200" kern="0" dirty="0" smtClean="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rPr>
                <a:t>Non obs.</a:t>
              </a:r>
              <a:endParaRPr lang="ja-JP" altLang="en-US" sz="1200" kern="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50" name="テキスト ボックス 238"/>
            <p:cNvSpPr txBox="1">
              <a:spLocks noChangeArrowheads="1"/>
            </p:cNvSpPr>
            <p:nvPr/>
          </p:nvSpPr>
          <p:spPr bwMode="auto">
            <a:xfrm>
              <a:off x="6181271" y="2744037"/>
              <a:ext cx="605479" cy="294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000" dirty="0" smtClean="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rPr>
                <a:t>Nadir</a:t>
              </a:r>
              <a:endParaRPr lang="ja-JP" altLang="en-US" sz="10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51" name="テキスト ボックス 239"/>
            <p:cNvSpPr txBox="1">
              <a:spLocks noChangeArrowheads="1"/>
            </p:cNvSpPr>
            <p:nvPr/>
          </p:nvSpPr>
          <p:spPr bwMode="auto">
            <a:xfrm>
              <a:off x="2534784" y="2744037"/>
              <a:ext cx="605479" cy="294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000" dirty="0" smtClean="0">
                  <a:solidFill>
                    <a:srgbClr val="000000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Nadir</a:t>
              </a:r>
              <a:endParaRPr lang="ja-JP" altLang="en-US" sz="1000" dirty="0" smtClean="0">
                <a:solidFill>
                  <a:srgbClr val="00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154" name="左右矢印 153"/>
            <p:cNvSpPr/>
            <p:nvPr/>
          </p:nvSpPr>
          <p:spPr>
            <a:xfrm>
              <a:off x="3100901" y="3447574"/>
              <a:ext cx="1125010" cy="141107"/>
            </a:xfrm>
            <a:prstGeom prst="leftRightArrow">
              <a:avLst/>
            </a:prstGeom>
            <a:solidFill>
              <a:srgbClr val="3366FF"/>
            </a:solidFill>
            <a:ln w="25400" cap="flat" cmpd="sng" algn="ctr">
              <a:solidFill>
                <a:srgbClr val="3366FF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kumimoji="0" lang="ja-JP" altLang="en-US" sz="1400" kern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155" name="左右矢印 154"/>
            <p:cNvSpPr/>
            <p:nvPr/>
          </p:nvSpPr>
          <p:spPr>
            <a:xfrm>
              <a:off x="5151082" y="3465467"/>
              <a:ext cx="1126293" cy="141107"/>
            </a:xfrm>
            <a:prstGeom prst="leftRightArrow">
              <a:avLst/>
            </a:prstGeom>
            <a:solidFill>
              <a:srgbClr val="3366FF"/>
            </a:solidFill>
            <a:ln w="25400" cap="flat" cmpd="sng" algn="ctr">
              <a:solidFill>
                <a:srgbClr val="3366FF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kumimoji="0" lang="ja-JP" altLang="en-US" sz="1400" kern="0" dirty="0">
                <a:solidFill>
                  <a:srgbClr val="FFFFFF"/>
                </a:solidFill>
                <a:latin typeface="Times New Roman"/>
              </a:endParaRPr>
            </a:p>
          </p:txBody>
        </p:sp>
        <p:cxnSp>
          <p:nvCxnSpPr>
            <p:cNvPr id="156" name="カギ線コネクタ 155"/>
            <p:cNvCxnSpPr>
              <a:stCxn id="101" idx="2"/>
              <a:endCxn id="161" idx="2"/>
            </p:cNvCxnSpPr>
            <p:nvPr/>
          </p:nvCxnSpPr>
          <p:spPr>
            <a:xfrm rot="16200000" flipH="1">
              <a:off x="4615018" y="1471687"/>
              <a:ext cx="15178" cy="4416404"/>
            </a:xfrm>
            <a:prstGeom prst="bentConnector3">
              <a:avLst>
                <a:gd name="adj1" fmla="val 2657142"/>
              </a:avLst>
            </a:prstGeom>
            <a:solidFill>
              <a:srgbClr val="3366FF"/>
            </a:solidFill>
            <a:ln w="53975" cap="flat" cmpd="sng" algn="ctr">
              <a:solidFill>
                <a:srgbClr val="3366FF"/>
              </a:solidFill>
              <a:prstDash val="solid"/>
              <a:headEnd type="triangle"/>
              <a:tailEnd type="triangle"/>
            </a:ln>
            <a:effectLst/>
          </p:spPr>
        </p:cxnSp>
        <p:sp>
          <p:nvSpPr>
            <p:cNvPr id="157" name="テキスト ボックス 80"/>
            <p:cNvSpPr txBox="1">
              <a:spLocks noChangeArrowheads="1"/>
            </p:cNvSpPr>
            <p:nvPr/>
          </p:nvSpPr>
          <p:spPr bwMode="auto">
            <a:xfrm>
              <a:off x="3311071" y="3148339"/>
              <a:ext cx="851451" cy="311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100" dirty="0" smtClean="0">
                  <a:solidFill>
                    <a:srgbClr val="000000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120 s</a:t>
              </a:r>
              <a:endParaRPr lang="ja-JP" altLang="en-US" sz="1100" dirty="0" smtClean="0">
                <a:solidFill>
                  <a:srgbClr val="00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159" name="テキスト ボックス 82"/>
            <p:cNvSpPr txBox="1">
              <a:spLocks noChangeArrowheads="1"/>
            </p:cNvSpPr>
            <p:nvPr/>
          </p:nvSpPr>
          <p:spPr bwMode="auto">
            <a:xfrm>
              <a:off x="4117375" y="3674400"/>
              <a:ext cx="1026077" cy="311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100" dirty="0" smtClean="0">
                  <a:solidFill>
                    <a:srgbClr val="000000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180 s</a:t>
              </a:r>
              <a:endParaRPr lang="ja-JP" altLang="en-US" sz="1100" dirty="0" smtClean="0">
                <a:solidFill>
                  <a:srgbClr val="00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161" name="テキスト ボックス 232"/>
            <p:cNvSpPr txBox="1">
              <a:spLocks noChangeArrowheads="1"/>
            </p:cNvSpPr>
            <p:nvPr/>
          </p:nvSpPr>
          <p:spPr bwMode="auto">
            <a:xfrm>
              <a:off x="6244474" y="3348850"/>
              <a:ext cx="1157493" cy="331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ja-JP" sz="1200" kern="0" dirty="0" smtClean="0">
                  <a:solidFill>
                    <a:srgbClr val="000000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Left looking</a:t>
              </a:r>
              <a:endParaRPr lang="ja-JP" altLang="en-US" sz="1200" kern="0" dirty="0" smtClean="0">
                <a:solidFill>
                  <a:srgbClr val="00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168" name="テキスト ボックス 80"/>
            <p:cNvSpPr txBox="1">
              <a:spLocks noChangeArrowheads="1"/>
            </p:cNvSpPr>
            <p:nvPr/>
          </p:nvSpPr>
          <p:spPr bwMode="auto">
            <a:xfrm>
              <a:off x="5349422" y="3161039"/>
              <a:ext cx="851451" cy="311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100" dirty="0" smtClean="0">
                  <a:solidFill>
                    <a:srgbClr val="000000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120 s</a:t>
              </a:r>
              <a:endParaRPr lang="ja-JP" altLang="en-US" sz="1100" dirty="0" smtClean="0">
                <a:solidFill>
                  <a:srgbClr val="00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</p:grpSp>
      <p:pic>
        <p:nvPicPr>
          <p:cNvPr id="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1568" y="4259035"/>
            <a:ext cx="2577582" cy="2220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" name="テキスト ボックス 174"/>
          <p:cNvSpPr txBox="1"/>
          <p:nvPr/>
        </p:nvSpPr>
        <p:spPr>
          <a:xfrm>
            <a:off x="6528675" y="3906610"/>
            <a:ext cx="130087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orbit control</a:t>
            </a:r>
            <a:endParaRPr lang="ja-JP" alt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82" name="テキスト ボックス 3081"/>
          <p:cNvSpPr txBox="1"/>
          <p:nvPr/>
        </p:nvSpPr>
        <p:spPr>
          <a:xfrm rot="20700000">
            <a:off x="7478486" y="4550228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</a:rPr>
              <a:t>100%!</a:t>
            </a:r>
            <a:endParaRPr lang="ja-JP" altLang="en-US" dirty="0">
              <a:solidFill>
                <a:prstClr val="black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270" y="4165176"/>
            <a:ext cx="4794930" cy="2692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" name="タイトル 1"/>
          <p:cNvSpPr>
            <a:spLocks noGrp="1"/>
          </p:cNvSpPr>
          <p:nvPr>
            <p:ph type="title"/>
          </p:nvPr>
        </p:nvSpPr>
        <p:spPr>
          <a:xfrm>
            <a:off x="387058" y="359900"/>
            <a:ext cx="8229600" cy="850106"/>
          </a:xfrm>
        </p:spPr>
        <p:txBody>
          <a:bodyPr>
            <a:noAutofit/>
          </a:bodyPr>
          <a:lstStyle/>
          <a:p>
            <a:r>
              <a:rPr lang="en-US" altLang="ja-JP" sz="3200" b="1"/>
              <a:t>Bus system operation </a:t>
            </a:r>
            <a:r>
              <a:rPr lang="en-US" altLang="ja-JP" sz="3200" b="1" smtClean="0"/>
              <a:t>results</a:t>
            </a:r>
            <a:br>
              <a:rPr lang="en-US" altLang="ja-JP" sz="3200" b="1" smtClean="0"/>
            </a:br>
            <a:r>
              <a:rPr kumimoji="1" lang="en-US" altLang="ja-JP" sz="3200" b="1" smtClean="0"/>
              <a:t>(Attitude control)</a:t>
            </a:r>
            <a:endParaRPr kumimoji="1" lang="ja-JP" altLang="en-US" sz="3200" b="1" dirty="0"/>
          </a:p>
        </p:txBody>
      </p:sp>
      <p:sp>
        <p:nvSpPr>
          <p:cNvPr id="174" name="テキスト ボックス 173"/>
          <p:cNvSpPr txBox="1"/>
          <p:nvPr/>
        </p:nvSpPr>
        <p:spPr>
          <a:xfrm>
            <a:off x="0" y="6550223"/>
            <a:ext cx="99134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Stability</a:t>
            </a:r>
            <a:endParaRPr lang="ja-JP" alt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C827A6-C9C6-41CE-B97D-089704A6B078}" type="slidenum">
              <a:rPr lang="ja-JP" altLang="en-US" smtClean="0"/>
              <a:pPr>
                <a:defRPr/>
              </a:pPr>
              <a:t>30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37938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22"/>
          <p:cNvGrpSpPr/>
          <p:nvPr/>
        </p:nvGrpSpPr>
        <p:grpSpPr>
          <a:xfrm>
            <a:off x="3457848" y="4381996"/>
            <a:ext cx="5592236" cy="2379154"/>
            <a:chOff x="171450" y="1381743"/>
            <a:chExt cx="10849285" cy="4207497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450" y="1885950"/>
              <a:ext cx="8801100" cy="3086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グループ化 18"/>
            <p:cNvGrpSpPr/>
            <p:nvPr/>
          </p:nvGrpSpPr>
          <p:grpSpPr>
            <a:xfrm>
              <a:off x="2771800" y="1844824"/>
              <a:ext cx="6200750" cy="3456384"/>
              <a:chOff x="2771800" y="1844824"/>
              <a:chExt cx="6200750" cy="3456384"/>
            </a:xfrm>
          </p:grpSpPr>
          <p:cxnSp>
            <p:nvCxnSpPr>
              <p:cNvPr id="9" name="直線コネクタ 8"/>
              <p:cNvCxnSpPr/>
              <p:nvPr/>
            </p:nvCxnSpPr>
            <p:spPr>
              <a:xfrm>
                <a:off x="2771800" y="1844824"/>
                <a:ext cx="0" cy="2088232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線コネクタ 9"/>
              <p:cNvCxnSpPr/>
              <p:nvPr/>
            </p:nvCxnSpPr>
            <p:spPr>
              <a:xfrm>
                <a:off x="8964488" y="3212976"/>
                <a:ext cx="0" cy="2088232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線コネクタ 11"/>
              <p:cNvCxnSpPr/>
              <p:nvPr/>
            </p:nvCxnSpPr>
            <p:spPr>
              <a:xfrm>
                <a:off x="2771800" y="1844824"/>
                <a:ext cx="6200750" cy="1368152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線コネクタ 13"/>
              <p:cNvCxnSpPr/>
              <p:nvPr/>
            </p:nvCxnSpPr>
            <p:spPr>
              <a:xfrm>
                <a:off x="2771800" y="3933056"/>
                <a:ext cx="6192688" cy="1368152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グループ化 33"/>
            <p:cNvGrpSpPr/>
            <p:nvPr/>
          </p:nvGrpSpPr>
          <p:grpSpPr>
            <a:xfrm>
              <a:off x="4114799" y="1772816"/>
              <a:ext cx="3543301" cy="3816424"/>
              <a:chOff x="3923927" y="1484784"/>
              <a:chExt cx="3901402" cy="4104456"/>
            </a:xfrm>
          </p:grpSpPr>
          <p:cxnSp>
            <p:nvCxnSpPr>
              <p:cNvPr id="30" name="直線コネクタ 29"/>
              <p:cNvCxnSpPr/>
              <p:nvPr/>
            </p:nvCxnSpPr>
            <p:spPr>
              <a:xfrm>
                <a:off x="3923928" y="1484784"/>
                <a:ext cx="0" cy="3240360"/>
              </a:xfrm>
              <a:prstGeom prst="line">
                <a:avLst/>
              </a:prstGeom>
              <a:ln w="19050">
                <a:solidFill>
                  <a:srgbClr val="0070C0"/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線コネクタ 30"/>
              <p:cNvCxnSpPr/>
              <p:nvPr/>
            </p:nvCxnSpPr>
            <p:spPr>
              <a:xfrm>
                <a:off x="7812360" y="2348880"/>
                <a:ext cx="0" cy="3240360"/>
              </a:xfrm>
              <a:prstGeom prst="line">
                <a:avLst/>
              </a:prstGeom>
              <a:ln w="19050">
                <a:solidFill>
                  <a:srgbClr val="0070C0"/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線コネクタ 31"/>
              <p:cNvCxnSpPr>
                <a:cxnSpLocks noChangeAspect="1"/>
              </p:cNvCxnSpPr>
              <p:nvPr/>
            </p:nvCxnSpPr>
            <p:spPr>
              <a:xfrm>
                <a:off x="3923927" y="4725142"/>
                <a:ext cx="3901402" cy="861936"/>
              </a:xfrm>
              <a:prstGeom prst="line">
                <a:avLst/>
              </a:prstGeom>
              <a:ln w="19050">
                <a:solidFill>
                  <a:srgbClr val="0070C0"/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線コネクタ 32"/>
              <p:cNvCxnSpPr>
                <a:cxnSpLocks noChangeAspect="1"/>
              </p:cNvCxnSpPr>
              <p:nvPr/>
            </p:nvCxnSpPr>
            <p:spPr>
              <a:xfrm>
                <a:off x="3923928" y="1484784"/>
                <a:ext cx="3888432" cy="859071"/>
              </a:xfrm>
              <a:prstGeom prst="line">
                <a:avLst/>
              </a:prstGeom>
              <a:ln w="19050">
                <a:solidFill>
                  <a:srgbClr val="0070C0"/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テキスト ボックス 36"/>
            <p:cNvSpPr txBox="1"/>
            <p:nvPr/>
          </p:nvSpPr>
          <p:spPr>
            <a:xfrm>
              <a:off x="8261484" y="2190453"/>
              <a:ext cx="2759251" cy="6531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latin typeface="Times New Roman" pitchFamily="18" charset="0"/>
                  <a:cs typeface="Times New Roman" pitchFamily="18" charset="0"/>
                </a:rPr>
                <a:t>Full Aperture</a:t>
              </a:r>
              <a:endParaRPr kumimoji="1" lang="ja-JP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5161253" y="1381743"/>
              <a:ext cx="2871082" cy="6531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latin typeface="Times New Roman" pitchFamily="18" charset="0"/>
                  <a:cs typeface="Times New Roman" pitchFamily="18" charset="0"/>
                </a:rPr>
                <a:t>60 % aperture</a:t>
              </a:r>
              <a:endParaRPr kumimoji="1" lang="ja-JP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1" name="直線コネクタ 40"/>
            <p:cNvCxnSpPr/>
            <p:nvPr/>
          </p:nvCxnSpPr>
          <p:spPr>
            <a:xfrm>
              <a:off x="4118744" y="2387600"/>
              <a:ext cx="0" cy="1536700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コネクタ 42"/>
            <p:cNvCxnSpPr/>
            <p:nvPr/>
          </p:nvCxnSpPr>
          <p:spPr>
            <a:xfrm>
              <a:off x="5220072" y="2564904"/>
              <a:ext cx="0" cy="1728192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コネクタ 44"/>
            <p:cNvCxnSpPr/>
            <p:nvPr/>
          </p:nvCxnSpPr>
          <p:spPr>
            <a:xfrm>
              <a:off x="6444208" y="2852936"/>
              <a:ext cx="0" cy="1728192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/>
            <p:nvPr/>
          </p:nvCxnSpPr>
          <p:spPr>
            <a:xfrm>
              <a:off x="7649344" y="3175000"/>
              <a:ext cx="0" cy="1536700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タイトル 1"/>
          <p:cNvSpPr>
            <a:spLocks noGrp="1"/>
          </p:cNvSpPr>
          <p:nvPr>
            <p:ph type="title"/>
          </p:nvPr>
        </p:nvSpPr>
        <p:spPr>
          <a:xfrm>
            <a:off x="685800" y="115888"/>
            <a:ext cx="7847013" cy="65881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ja-JP" sz="3200" b="1" dirty="0" smtClean="0">
                <a:latin typeface="+mn-lt"/>
                <a:cs typeface="Times New Roman" pitchFamily="18" charset="0"/>
              </a:rPr>
              <a:t>Technical </a:t>
            </a:r>
            <a:r>
              <a:rPr lang="en-US" altLang="ja-JP" sz="3200" b="1" dirty="0">
                <a:latin typeface="+mn-lt"/>
                <a:cs typeface="Times New Roman" pitchFamily="18" charset="0"/>
              </a:rPr>
              <a:t>overview of </a:t>
            </a:r>
            <a:r>
              <a:rPr lang="en-US" altLang="ja-JP" sz="3200" b="1" dirty="0" smtClean="0">
                <a:latin typeface="+mn-lt"/>
                <a:cs typeface="Times New Roman" pitchFamily="18" charset="0"/>
              </a:rPr>
              <a:t>PALSAR</a:t>
            </a:r>
            <a:r>
              <a:rPr lang="en-US" altLang="ja-JP" sz="3200" b="1" dirty="0">
                <a:latin typeface="+mn-lt"/>
                <a:cs typeface="Times New Roman" pitchFamily="18" charset="0"/>
              </a:rPr>
              <a:t>-2</a:t>
            </a:r>
            <a:endParaRPr lang="ja-JP" altLang="en-US" sz="3200" b="1" dirty="0">
              <a:latin typeface="+mn-lt"/>
              <a:cs typeface="Times New Roman" pitchFamily="18" charset="0"/>
            </a:endParaRPr>
          </a:p>
        </p:txBody>
      </p:sp>
      <p:grpSp>
        <p:nvGrpSpPr>
          <p:cNvPr id="77" name="グループ化 76"/>
          <p:cNvGrpSpPr/>
          <p:nvPr/>
        </p:nvGrpSpPr>
        <p:grpSpPr>
          <a:xfrm>
            <a:off x="226060" y="1117600"/>
            <a:ext cx="8549640" cy="3185299"/>
            <a:chOff x="403860" y="2133600"/>
            <a:chExt cx="8549640" cy="3185299"/>
          </a:xfrm>
        </p:grpSpPr>
        <p:grpSp>
          <p:nvGrpSpPr>
            <p:cNvPr id="78" name="グループ化 77"/>
            <p:cNvGrpSpPr/>
            <p:nvPr/>
          </p:nvGrpSpPr>
          <p:grpSpPr>
            <a:xfrm>
              <a:off x="3147060" y="2156460"/>
              <a:ext cx="2766060" cy="2419112"/>
              <a:chOff x="3147060" y="2156460"/>
              <a:chExt cx="2766060" cy="2419112"/>
            </a:xfrm>
          </p:grpSpPr>
          <p:grpSp>
            <p:nvGrpSpPr>
              <p:cNvPr id="104" name="グループ化 103"/>
              <p:cNvGrpSpPr/>
              <p:nvPr/>
            </p:nvGrpSpPr>
            <p:grpSpPr>
              <a:xfrm>
                <a:off x="3440271" y="2979420"/>
                <a:ext cx="2179638" cy="1174750"/>
                <a:chOff x="1335087" y="3467100"/>
                <a:chExt cx="2179638" cy="1174750"/>
              </a:xfrm>
            </p:grpSpPr>
            <p:sp>
              <p:nvSpPr>
                <p:cNvPr id="107" name="角丸四角形 106"/>
                <p:cNvSpPr/>
                <p:nvPr/>
              </p:nvSpPr>
              <p:spPr>
                <a:xfrm>
                  <a:off x="1335087" y="3467100"/>
                  <a:ext cx="933450" cy="409575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ja-JP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EX</a:t>
                  </a:r>
                  <a:endParaRPr kumimoji="1" lang="ja-JP" alt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8" name="角丸四角形 107"/>
                <p:cNvSpPr/>
                <p:nvPr/>
              </p:nvSpPr>
              <p:spPr>
                <a:xfrm>
                  <a:off x="1335087" y="4232275"/>
                  <a:ext cx="933450" cy="409575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ja-JP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DP</a:t>
                  </a:r>
                  <a:endParaRPr kumimoji="1" lang="ja-JP" alt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9" name="角丸四角形 108"/>
                <p:cNvSpPr/>
                <p:nvPr/>
              </p:nvSpPr>
              <p:spPr>
                <a:xfrm>
                  <a:off x="2581275" y="3467100"/>
                  <a:ext cx="933450" cy="409575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ja-JP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TX</a:t>
                  </a:r>
                  <a:endParaRPr kumimoji="1" lang="ja-JP" alt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0" name="角丸四角形 109"/>
                <p:cNvSpPr/>
                <p:nvPr/>
              </p:nvSpPr>
              <p:spPr>
                <a:xfrm>
                  <a:off x="2581275" y="4232275"/>
                  <a:ext cx="933450" cy="409575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ja-JP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RX</a:t>
                  </a:r>
                  <a:endParaRPr kumimoji="1" lang="ja-JP" alt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111" name="直線矢印コネクタ 110"/>
                <p:cNvCxnSpPr>
                  <a:stCxn id="107" idx="2"/>
                  <a:endCxn id="108" idx="0"/>
                </p:cNvCxnSpPr>
                <p:nvPr/>
              </p:nvCxnSpPr>
              <p:spPr>
                <a:xfrm>
                  <a:off x="1801812" y="3876675"/>
                  <a:ext cx="0" cy="35560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直線矢印コネクタ 111"/>
                <p:cNvCxnSpPr>
                  <a:stCxn id="107" idx="3"/>
                  <a:endCxn id="109" idx="1"/>
                </p:cNvCxnSpPr>
                <p:nvPr/>
              </p:nvCxnSpPr>
              <p:spPr>
                <a:xfrm>
                  <a:off x="2268537" y="3671888"/>
                  <a:ext cx="312738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カギ線コネクタ 112"/>
                <p:cNvCxnSpPr>
                  <a:stCxn id="107" idx="2"/>
                  <a:endCxn id="110" idx="0"/>
                </p:cNvCxnSpPr>
                <p:nvPr/>
              </p:nvCxnSpPr>
              <p:spPr>
                <a:xfrm rot="16200000" flipH="1">
                  <a:off x="2247106" y="3431381"/>
                  <a:ext cx="355600" cy="1246188"/>
                </a:xfrm>
                <a:prstGeom prst="bentConnector3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直線矢印コネクタ 113"/>
                <p:cNvCxnSpPr>
                  <a:stCxn id="109" idx="2"/>
                  <a:endCxn id="110" idx="0"/>
                </p:cNvCxnSpPr>
                <p:nvPr/>
              </p:nvCxnSpPr>
              <p:spPr>
                <a:xfrm>
                  <a:off x="3048000" y="3876675"/>
                  <a:ext cx="0" cy="3556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5" name="正方形/長方形 104"/>
              <p:cNvSpPr/>
              <p:nvPr/>
            </p:nvSpPr>
            <p:spPr>
              <a:xfrm>
                <a:off x="3147060" y="2156460"/>
                <a:ext cx="2766060" cy="223266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06" name="テキスト ボックス 105"/>
              <p:cNvSpPr txBox="1"/>
              <p:nvPr/>
            </p:nvSpPr>
            <p:spPr>
              <a:xfrm>
                <a:off x="4213337" y="4206240"/>
                <a:ext cx="633507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>
                    <a:latin typeface="Times New Roman" pitchFamily="18" charset="0"/>
                    <a:cs typeface="Times New Roman" pitchFamily="18" charset="0"/>
                  </a:rPr>
                  <a:t>ELU</a:t>
                </a:r>
                <a:endParaRPr kumimoji="1" lang="ja-JP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9" name="正方形/長方形 78"/>
            <p:cNvSpPr/>
            <p:nvPr/>
          </p:nvSpPr>
          <p:spPr>
            <a:xfrm>
              <a:off x="6164580" y="2133600"/>
              <a:ext cx="2788920" cy="298704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0" name="テキスト ボックス 79"/>
            <p:cNvSpPr txBox="1"/>
            <p:nvPr/>
          </p:nvSpPr>
          <p:spPr>
            <a:xfrm>
              <a:off x="7229463" y="4922520"/>
              <a:ext cx="65915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Times New Roman" pitchFamily="18" charset="0"/>
                  <a:cs typeface="Times New Roman" pitchFamily="18" charset="0"/>
                </a:rPr>
                <a:t>ANT</a:t>
              </a:r>
              <a:endParaRPr kumimoji="1" lang="ja-JP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81" name="グループ化 80"/>
            <p:cNvGrpSpPr/>
            <p:nvPr/>
          </p:nvGrpSpPr>
          <p:grpSpPr>
            <a:xfrm>
              <a:off x="6401588" y="2659380"/>
              <a:ext cx="2314904" cy="1935480"/>
              <a:chOff x="6385560" y="2590800"/>
              <a:chExt cx="2314904" cy="1935480"/>
            </a:xfrm>
          </p:grpSpPr>
          <p:sp>
            <p:nvSpPr>
              <p:cNvPr id="95" name="角丸四角形 94"/>
              <p:cNvSpPr/>
              <p:nvPr/>
            </p:nvSpPr>
            <p:spPr>
              <a:xfrm>
                <a:off x="6385560" y="2590800"/>
                <a:ext cx="944880" cy="193548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IF</a:t>
                </a:r>
              </a:p>
              <a:p>
                <a:pPr algn="ctr"/>
                <a:r>
                  <a:rPr lang="en-US" altLang="ja-JP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UNIT</a:t>
                </a:r>
                <a:endParaRPr kumimoji="1" lang="ja-JP" alt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96" name="グループ化 95"/>
              <p:cNvGrpSpPr/>
              <p:nvPr/>
            </p:nvGrpSpPr>
            <p:grpSpPr>
              <a:xfrm>
                <a:off x="7650480" y="2887980"/>
                <a:ext cx="1049984" cy="281940"/>
                <a:chOff x="6019800" y="1988820"/>
                <a:chExt cx="630884" cy="281940"/>
              </a:xfrm>
            </p:grpSpPr>
            <p:sp>
              <p:nvSpPr>
                <p:cNvPr id="102" name="二等辺三角形 101"/>
                <p:cNvSpPr/>
                <p:nvPr/>
              </p:nvSpPr>
              <p:spPr>
                <a:xfrm rot="16200000">
                  <a:off x="6423661" y="2019300"/>
                  <a:ext cx="243840" cy="210207"/>
                </a:xfrm>
                <a:prstGeom prst="triangl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3" name="角丸四角形 102"/>
                <p:cNvSpPr/>
                <p:nvPr/>
              </p:nvSpPr>
              <p:spPr>
                <a:xfrm>
                  <a:off x="6019800" y="1988820"/>
                  <a:ext cx="449580" cy="281940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ja-JP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TRM</a:t>
                  </a:r>
                  <a:endParaRPr kumimoji="1" lang="ja-JP" alt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97" name="グループ化 96"/>
              <p:cNvGrpSpPr/>
              <p:nvPr/>
            </p:nvGrpSpPr>
            <p:grpSpPr>
              <a:xfrm>
                <a:off x="7650480" y="3947160"/>
                <a:ext cx="1049984" cy="281940"/>
                <a:chOff x="6019800" y="1988820"/>
                <a:chExt cx="630884" cy="281940"/>
              </a:xfrm>
            </p:grpSpPr>
            <p:sp>
              <p:nvSpPr>
                <p:cNvPr id="100" name="二等辺三角形 99"/>
                <p:cNvSpPr/>
                <p:nvPr/>
              </p:nvSpPr>
              <p:spPr>
                <a:xfrm rot="16200000">
                  <a:off x="6423661" y="2019300"/>
                  <a:ext cx="243840" cy="210207"/>
                </a:xfrm>
                <a:prstGeom prst="triangl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1" name="角丸四角形 100"/>
                <p:cNvSpPr/>
                <p:nvPr/>
              </p:nvSpPr>
              <p:spPr>
                <a:xfrm>
                  <a:off x="6019800" y="1988820"/>
                  <a:ext cx="449580" cy="281940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ja-JP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TRM</a:t>
                  </a:r>
                  <a:endParaRPr kumimoji="1" lang="ja-JP" alt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98" name="直線矢印コネクタ 97"/>
              <p:cNvCxnSpPr/>
              <p:nvPr/>
            </p:nvCxnSpPr>
            <p:spPr>
              <a:xfrm flipV="1">
                <a:off x="7334250" y="3028950"/>
                <a:ext cx="320040" cy="381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直線矢印コネクタ 98"/>
              <p:cNvCxnSpPr/>
              <p:nvPr/>
            </p:nvCxnSpPr>
            <p:spPr>
              <a:xfrm flipV="1">
                <a:off x="7334250" y="4088130"/>
                <a:ext cx="320040" cy="381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2" name="直線矢印コネクタ 81"/>
            <p:cNvCxnSpPr/>
            <p:nvPr/>
          </p:nvCxnSpPr>
          <p:spPr>
            <a:xfrm>
              <a:off x="5620538" y="3215640"/>
              <a:ext cx="803122" cy="0"/>
            </a:xfrm>
            <a:prstGeom prst="straightConnector1">
              <a:avLst/>
            </a:prstGeom>
            <a:ln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線矢印コネクタ 82"/>
            <p:cNvCxnSpPr/>
            <p:nvPr/>
          </p:nvCxnSpPr>
          <p:spPr>
            <a:xfrm>
              <a:off x="5605298" y="3947160"/>
              <a:ext cx="803122" cy="0"/>
            </a:xfrm>
            <a:prstGeom prst="straightConnector1">
              <a:avLst/>
            </a:prstGeom>
            <a:ln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角丸四角形 83"/>
            <p:cNvSpPr/>
            <p:nvPr/>
          </p:nvSpPr>
          <p:spPr>
            <a:xfrm>
              <a:off x="4063365" y="2308860"/>
              <a:ext cx="933450" cy="40957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SC</a:t>
              </a:r>
              <a:endParaRPr kumimoji="1" lang="ja-JP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5" name="右矢印 84"/>
            <p:cNvSpPr/>
            <p:nvPr/>
          </p:nvSpPr>
          <p:spPr>
            <a:xfrm flipH="1">
              <a:off x="2872740" y="3802380"/>
              <a:ext cx="655320" cy="27432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6" name="左右矢印 85"/>
            <p:cNvSpPr/>
            <p:nvPr/>
          </p:nvSpPr>
          <p:spPr>
            <a:xfrm>
              <a:off x="2857500" y="2392680"/>
              <a:ext cx="1272540" cy="243840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7" name="テキスト ボックス 86"/>
            <p:cNvSpPr txBox="1"/>
            <p:nvPr/>
          </p:nvSpPr>
          <p:spPr>
            <a:xfrm>
              <a:off x="403860" y="2209800"/>
              <a:ext cx="25493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dirty="0" smtClean="0">
                  <a:latin typeface="Times New Roman" pitchFamily="18" charset="0"/>
                  <a:cs typeface="Times New Roman" pitchFamily="18" charset="0"/>
                </a:rPr>
                <a:t>Command and Telemetry</a:t>
              </a:r>
            </a:p>
            <a:p>
              <a:pPr algn="ctr"/>
              <a:r>
                <a:rPr lang="en-US" altLang="ja-JP" dirty="0" smtClean="0">
                  <a:latin typeface="Times New Roman" pitchFamily="18" charset="0"/>
                  <a:cs typeface="Times New Roman" pitchFamily="18" charset="0"/>
                </a:rPr>
                <a:t>from / to satellite</a:t>
              </a:r>
              <a:endParaRPr kumimoji="1" lang="ja-JP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8" name="テキスト ボックス 87"/>
            <p:cNvSpPr txBox="1"/>
            <p:nvPr/>
          </p:nvSpPr>
          <p:spPr>
            <a:xfrm>
              <a:off x="1549355" y="3611880"/>
              <a:ext cx="137088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dirty="0" smtClean="0">
                  <a:latin typeface="Times New Roman" pitchFamily="18" charset="0"/>
                  <a:cs typeface="Times New Roman" pitchFamily="18" charset="0"/>
                </a:rPr>
                <a:t>Mission data</a:t>
              </a:r>
            </a:p>
            <a:p>
              <a:pPr algn="ctr"/>
              <a:r>
                <a:rPr lang="en-US" altLang="ja-JP" dirty="0" smtClean="0">
                  <a:latin typeface="Times New Roman" pitchFamily="18" charset="0"/>
                  <a:cs typeface="Times New Roman" pitchFamily="18" charset="0"/>
                </a:rPr>
                <a:t>to satellite</a:t>
              </a:r>
              <a:endParaRPr kumimoji="1" lang="ja-JP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89" name="グループ化 88"/>
            <p:cNvGrpSpPr/>
            <p:nvPr/>
          </p:nvGrpSpPr>
          <p:grpSpPr>
            <a:xfrm>
              <a:off x="3213100" y="4483100"/>
              <a:ext cx="2689762" cy="835799"/>
              <a:chOff x="2044700" y="368300"/>
              <a:chExt cx="2689762" cy="835799"/>
            </a:xfrm>
          </p:grpSpPr>
          <p:sp>
            <p:nvSpPr>
              <p:cNvPr id="90" name="テキスト ボックス 89"/>
              <p:cNvSpPr txBox="1"/>
              <p:nvPr/>
            </p:nvSpPr>
            <p:spPr>
              <a:xfrm>
                <a:off x="2044700" y="368300"/>
                <a:ext cx="91884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 smtClean="0">
                    <a:latin typeface="Times New Roman" pitchFamily="18" charset="0"/>
                    <a:cs typeface="Times New Roman" pitchFamily="18" charset="0"/>
                  </a:rPr>
                  <a:t>EX: Exciter</a:t>
                </a:r>
                <a:endParaRPr kumimoji="1" lang="ja-JP" altLang="en-US"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1" name="テキスト ボックス 90"/>
              <p:cNvSpPr txBox="1"/>
              <p:nvPr/>
            </p:nvSpPr>
            <p:spPr>
              <a:xfrm>
                <a:off x="2044700" y="647700"/>
                <a:ext cx="148470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 smtClean="0">
                    <a:latin typeface="Times New Roman" pitchFamily="18" charset="0"/>
                    <a:cs typeface="Times New Roman" pitchFamily="18" charset="0"/>
                  </a:rPr>
                  <a:t>SC: Signal Processor</a:t>
                </a:r>
                <a:endParaRPr kumimoji="1" lang="ja-JP" altLang="en-US"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" name="テキスト ボックス 91"/>
              <p:cNvSpPr txBox="1"/>
              <p:nvPr/>
            </p:nvSpPr>
            <p:spPr>
              <a:xfrm>
                <a:off x="2044700" y="927100"/>
                <a:ext cx="139012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 smtClean="0">
                    <a:latin typeface="Times New Roman" pitchFamily="18" charset="0"/>
                    <a:cs typeface="Times New Roman" pitchFamily="18" charset="0"/>
                  </a:rPr>
                  <a:t>DP: Data Processor</a:t>
                </a:r>
                <a:endParaRPr kumimoji="1" lang="ja-JP" altLang="en-US"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3" name="テキスト ボックス 92"/>
              <p:cNvSpPr txBox="1"/>
              <p:nvPr/>
            </p:nvSpPr>
            <p:spPr>
              <a:xfrm>
                <a:off x="3549650" y="381000"/>
                <a:ext cx="102944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 smtClean="0">
                    <a:latin typeface="Times New Roman" pitchFamily="18" charset="0"/>
                    <a:cs typeface="Times New Roman" pitchFamily="18" charset="0"/>
                  </a:rPr>
                  <a:t>RX: Receiver</a:t>
                </a:r>
                <a:endParaRPr kumimoji="1" lang="ja-JP" altLang="en-US"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4" name="テキスト ボックス 93"/>
              <p:cNvSpPr txBox="1"/>
              <p:nvPr/>
            </p:nvSpPr>
            <p:spPr>
              <a:xfrm>
                <a:off x="3549650" y="660400"/>
                <a:ext cx="118481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 smtClean="0">
                    <a:latin typeface="Times New Roman" pitchFamily="18" charset="0"/>
                    <a:cs typeface="Times New Roman" pitchFamily="18" charset="0"/>
                  </a:rPr>
                  <a:t>TX: Transmitter</a:t>
                </a:r>
                <a:endParaRPr kumimoji="1" lang="ja-JP" altLang="en-US"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C827A6-C9C6-41CE-B97D-089704A6B078}" type="slidenum">
              <a:rPr lang="ja-JP" altLang="en-US" smtClean="0"/>
              <a:pPr>
                <a:defRPr/>
              </a:pPr>
              <a:t>31</a:t>
            </a:fld>
            <a:endParaRPr lang="ja-JP" altLang="en-US"/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946152"/>
              </p:ext>
            </p:extLst>
          </p:nvPr>
        </p:nvGraphicFramePr>
        <p:xfrm>
          <a:off x="65192" y="4540107"/>
          <a:ext cx="3304541" cy="152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4008"/>
                <a:gridCol w="1151465"/>
                <a:gridCol w="999068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Mode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Transmit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receive</a:t>
                      </a:r>
                      <a:endParaRPr kumimoji="1" lang="ja-JP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42-84MHz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60% aperture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full</a:t>
                      </a:r>
                      <a:endParaRPr kumimoji="1" lang="ja-JP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14-28 MHz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Full aperture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full</a:t>
                      </a:r>
                      <a:endParaRPr kumimoji="1" lang="ja-JP" alt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305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RFI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ratio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705008" y="2850078"/>
            <a:ext cx="3020250" cy="190521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5503954" y="2850078"/>
            <a:ext cx="3020250" cy="190521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6471692" y="2850078"/>
            <a:ext cx="247816" cy="19052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コネクタ 9"/>
          <p:cNvCxnSpPr/>
          <p:nvPr/>
        </p:nvCxnSpPr>
        <p:spPr>
          <a:xfrm>
            <a:off x="457200" y="4755293"/>
            <a:ext cx="353882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5271626" y="4783777"/>
            <a:ext cx="353882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>
            <a:off x="705008" y="5127042"/>
            <a:ext cx="302025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1920569" y="5312917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Bw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771621" y="2275756"/>
            <a:ext cx="1679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If 2.0dB&lt;Pt-Pn</a:t>
            </a:r>
            <a:endParaRPr kumimoji="1" lang="ja-JP" altLang="en-US" dirty="0"/>
          </a:p>
        </p:txBody>
      </p:sp>
      <p:cxnSp>
        <p:nvCxnSpPr>
          <p:cNvPr id="18" name="直線矢印コネクタ 17"/>
          <p:cNvCxnSpPr/>
          <p:nvPr/>
        </p:nvCxnSpPr>
        <p:spPr>
          <a:xfrm>
            <a:off x="5503947" y="5109057"/>
            <a:ext cx="302025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6719508" y="5294932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Bw</a:t>
            </a:r>
            <a:endParaRPr kumimoji="1" lang="ja-JP" altLang="en-US" dirty="0"/>
          </a:p>
        </p:txBody>
      </p:sp>
      <p:sp>
        <p:nvSpPr>
          <p:cNvPr id="24" name="右矢印 23"/>
          <p:cNvSpPr/>
          <p:nvPr/>
        </p:nvSpPr>
        <p:spPr>
          <a:xfrm>
            <a:off x="4135419" y="3671024"/>
            <a:ext cx="960285" cy="34077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29" name="オブジェクト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758539"/>
              </p:ext>
            </p:extLst>
          </p:nvPr>
        </p:nvGraphicFramePr>
        <p:xfrm>
          <a:off x="5813915" y="1429879"/>
          <a:ext cx="2230139" cy="113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1" name="数式" r:id="rId3" imgW="850900" imgH="431800" progId="Equation.3">
                  <p:embed/>
                </p:oleObj>
              </mc:Choice>
              <mc:Fallback>
                <p:oleObj name="数式" r:id="rId3" imgW="8509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13915" y="1429879"/>
                        <a:ext cx="2230139" cy="113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直線矢印コネクタ 30"/>
          <p:cNvCxnSpPr/>
          <p:nvPr/>
        </p:nvCxnSpPr>
        <p:spPr>
          <a:xfrm>
            <a:off x="573073" y="2850078"/>
            <a:ext cx="0" cy="190521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0" y="2896546"/>
            <a:ext cx="46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Pn</a:t>
            </a:r>
            <a:endParaRPr kumimoji="1" lang="ja-JP" altLang="en-US" dirty="0"/>
          </a:p>
        </p:txBody>
      </p:sp>
      <p:grpSp>
        <p:nvGrpSpPr>
          <p:cNvPr id="6" name="図形グループ 5"/>
          <p:cNvGrpSpPr/>
          <p:nvPr/>
        </p:nvGrpSpPr>
        <p:grpSpPr>
          <a:xfrm>
            <a:off x="1228099" y="1626403"/>
            <a:ext cx="1026608" cy="3128890"/>
            <a:chOff x="1228099" y="1626403"/>
            <a:chExt cx="1026608" cy="3128890"/>
          </a:xfrm>
        </p:grpSpPr>
        <p:sp>
          <p:nvSpPr>
            <p:cNvPr id="22" name="テキスト ボックス 21"/>
            <p:cNvSpPr txBox="1"/>
            <p:nvPr/>
          </p:nvSpPr>
          <p:spPr>
            <a:xfrm>
              <a:off x="1723792" y="1626403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Nw</a:t>
              </a:r>
              <a:endParaRPr kumimoji="1" lang="ja-JP" altLang="en-US" dirty="0"/>
            </a:p>
          </p:txBody>
        </p:sp>
        <p:grpSp>
          <p:nvGrpSpPr>
            <p:cNvPr id="3" name="図形グループ 2"/>
            <p:cNvGrpSpPr/>
            <p:nvPr/>
          </p:nvGrpSpPr>
          <p:grpSpPr>
            <a:xfrm>
              <a:off x="1723792" y="2168538"/>
              <a:ext cx="444593" cy="2586755"/>
              <a:chOff x="1723792" y="2168538"/>
              <a:chExt cx="444593" cy="2586755"/>
            </a:xfrm>
          </p:grpSpPr>
          <p:sp>
            <p:nvSpPr>
              <p:cNvPr id="7" name="正方形/長方形 6"/>
              <p:cNvSpPr/>
              <p:nvPr/>
            </p:nvSpPr>
            <p:spPr>
              <a:xfrm>
                <a:off x="1920569" y="2369902"/>
                <a:ext cx="247816" cy="2385391"/>
              </a:xfrm>
              <a:prstGeom prst="rect">
                <a:avLst/>
              </a:prstGeom>
              <a:solidFill>
                <a:srgbClr val="FF66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21" name="直線矢印コネクタ 20"/>
              <p:cNvCxnSpPr/>
              <p:nvPr/>
            </p:nvCxnSpPr>
            <p:spPr>
              <a:xfrm>
                <a:off x="1920569" y="2168538"/>
                <a:ext cx="247816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線矢印コネクタ 33"/>
              <p:cNvCxnSpPr/>
              <p:nvPr/>
            </p:nvCxnSpPr>
            <p:spPr>
              <a:xfrm>
                <a:off x="1723792" y="2369902"/>
                <a:ext cx="0" cy="2385391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テキスト ボックス 34"/>
            <p:cNvSpPr txBox="1"/>
            <p:nvPr/>
          </p:nvSpPr>
          <p:spPr>
            <a:xfrm>
              <a:off x="1228099" y="2229287"/>
              <a:ext cx="4027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Pt</a:t>
              </a:r>
              <a:endParaRPr kumimoji="1" lang="ja-JP" altLang="en-US" dirty="0"/>
            </a:p>
          </p:txBody>
        </p:sp>
      </p:grpSp>
      <p:sp>
        <p:nvSpPr>
          <p:cNvPr id="36" name="テキスト ボックス 35"/>
          <p:cNvSpPr txBox="1"/>
          <p:nvPr/>
        </p:nvSpPr>
        <p:spPr>
          <a:xfrm>
            <a:off x="5503954" y="5744207"/>
            <a:ext cx="3306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Notch filter with NBI (Narrow band interference)</a:t>
            </a:r>
            <a:endParaRPr kumimoji="1" lang="ja-JP" altLang="en-US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1075459" y="6167260"/>
            <a:ext cx="2185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Before RFI removal</a:t>
            </a:r>
            <a:endParaRPr kumimoji="1" lang="ja-JP" altLang="en-US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6342916" y="6403532"/>
            <a:ext cx="1441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RFI removal</a:t>
            </a:r>
            <a:endParaRPr kumimoji="1" lang="ja-JP" altLang="en-US" dirty="0"/>
          </a:p>
        </p:txBody>
      </p:sp>
      <p:sp>
        <p:nvSpPr>
          <p:cNvPr id="12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C827A6-C9C6-41CE-B97D-089704A6B078}" type="slidenum">
              <a:rPr lang="ja-JP" altLang="en-US" smtClean="0"/>
              <a:pPr>
                <a:defRPr/>
              </a:pPr>
              <a:t>32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73195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スライド番号プレースホルダ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D480BD3-0542-2647-89A5-1439E6859AFF}" type="slidenum">
              <a:rPr lang="ja-JP" altLang="en-US" sz="1400"/>
              <a:pPr/>
              <a:t>33</a:t>
            </a:fld>
            <a:endParaRPr lang="ja-JP" altLang="en-US" sz="1400"/>
          </a:p>
        </p:txBody>
      </p:sp>
      <p:pic>
        <p:nvPicPr>
          <p:cNvPr id="65539" name="Picture 2" descr="\\landisk_t1\share\otaki\tsd_point_graph_ALL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35" b="48193"/>
          <a:stretch>
            <a:fillRect/>
          </a:stretch>
        </p:blipFill>
        <p:spPr bwMode="auto">
          <a:xfrm>
            <a:off x="1778530" y="554036"/>
            <a:ext cx="5976937" cy="3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テキスト ボックス 4"/>
          <p:cNvSpPr txBox="1">
            <a:spLocks noChangeArrowheads="1"/>
          </p:cNvSpPr>
          <p:nvPr/>
        </p:nvSpPr>
        <p:spPr bwMode="auto">
          <a:xfrm>
            <a:off x="230717" y="157693"/>
            <a:ext cx="74970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altLang="ja-JP" b="1" dirty="0" smtClean="0">
                <a:latin typeface="+mn-lt"/>
                <a:cs typeface="Arial Unicode MS" charset="0"/>
              </a:rPr>
              <a:t>Image quality assessment using point target data</a:t>
            </a:r>
            <a:endParaRPr lang="ja-JP" altLang="en-US" b="1" dirty="0">
              <a:latin typeface="+mn-lt"/>
              <a:cs typeface="Arial Unicode MS" charset="0"/>
            </a:endParaRPr>
          </a:p>
        </p:txBody>
      </p:sp>
      <p:pic>
        <p:nvPicPr>
          <p:cNvPr id="65541" name="Picture 3" descr="C:\Users\isoguchi_osamu\Desktop\tsd_point_graph_ALL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60" t="52274"/>
          <a:stretch>
            <a:fillRect/>
          </a:stretch>
        </p:blipFill>
        <p:spPr bwMode="auto">
          <a:xfrm>
            <a:off x="1681692" y="3890961"/>
            <a:ext cx="6073775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2651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455A74-E330-478F-9234-B0E6A10FD07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17500" y="1193800"/>
            <a:ext cx="818685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altLang="ja-JP" sz="2800" dirty="0" smtClean="0">
                <a:solidFill>
                  <a:prstClr val="black"/>
                </a:solidFill>
                <a:latin typeface="Arial" charset="0"/>
              </a:rPr>
              <a:t>PALSAR-2</a:t>
            </a:r>
            <a:r>
              <a:rPr lang="ja-JP" altLang="en-US" sz="2800" dirty="0" smtClean="0">
                <a:solidFill>
                  <a:prstClr val="black"/>
                </a:solidFill>
                <a:latin typeface="Arial" charset="0"/>
              </a:rPr>
              <a:t>の機能確認の一環として初画像を取得</a:t>
            </a:r>
            <a:endParaRPr lang="en-US" altLang="ja-JP" sz="2800" dirty="0" smtClean="0">
              <a:solidFill>
                <a:prstClr val="black"/>
              </a:solidFill>
              <a:latin typeface="Arial" charset="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endParaRPr lang="en-US" altLang="ja-JP" sz="2800" dirty="0" smtClean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80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6" name="図 5" descr="Figure3_birdsey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82129"/>
            <a:ext cx="9144000" cy="5315783"/>
          </a:xfrm>
          <a:prstGeom prst="rect">
            <a:avLst/>
          </a:prstGeom>
        </p:spPr>
      </p:pic>
      <p:sp>
        <p:nvSpPr>
          <p:cNvPr id="10" name="円/楕円 9"/>
          <p:cNvSpPr/>
          <p:nvPr/>
        </p:nvSpPr>
        <p:spPr>
          <a:xfrm rot="775650">
            <a:off x="2987824" y="2132856"/>
            <a:ext cx="2016224" cy="2376264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7" name="タイトル 4"/>
          <p:cNvSpPr txBox="1">
            <a:spLocks/>
          </p:cNvSpPr>
          <p:nvPr/>
        </p:nvSpPr>
        <p:spPr bwMode="auto">
          <a:xfrm>
            <a:off x="2540001" y="74583"/>
            <a:ext cx="4013200" cy="90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sz="3600" b="1" dirty="0" err="1" smtClean="0">
                <a:solidFill>
                  <a:srgbClr val="000000"/>
                </a:solidFill>
              </a:rPr>
              <a:t>Izu-Oshima</a:t>
            </a:r>
            <a:r>
              <a:rPr lang="en-US" altLang="ja-JP" sz="3600" b="1" dirty="0" smtClean="0">
                <a:solidFill>
                  <a:srgbClr val="000000"/>
                </a:solidFill>
              </a:rPr>
              <a:t> Island</a:t>
            </a:r>
            <a:endParaRPr lang="ja-JP" altLang="ja-JP" sz="3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334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ar 86.ddtmaf_g.jpg" descr="/論文資料/2015/IGARSS2015_invited_session/sar 86.ddtmaf_g.jpg"/>
          <p:cNvPicPr>
            <a:picLocks noChangeAspect="1"/>
          </p:cNvPicPr>
          <p:nvPr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1161216"/>
            <a:ext cx="8382000" cy="564873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976" y="5802868"/>
            <a:ext cx="1456266" cy="364067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55601" y="6171684"/>
            <a:ext cx="2160041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FFFF"/>
                </a:solidFill>
              </a:rPr>
              <a:t>-</a:t>
            </a:r>
            <a:r>
              <a:rPr kumimoji="1" lang="en-US" altLang="ja-JP" dirty="0" smtClean="0">
                <a:solidFill>
                  <a:schemeClr val="bg1"/>
                </a:solidFill>
              </a:rPr>
              <a:t>5.9cm          5.9cm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C827A6-C9C6-41CE-B97D-089704A6B078}" type="slidenum">
              <a:rPr lang="ja-JP" altLang="en-US" smtClean="0"/>
              <a:pPr>
                <a:defRPr/>
              </a:pPr>
              <a:t>5</a:t>
            </a:fld>
            <a:endParaRPr lang="ja-JP" altLang="en-US"/>
          </a:p>
        </p:txBody>
      </p:sp>
      <p:sp>
        <p:nvSpPr>
          <p:cNvPr id="9" name="タイトル 4"/>
          <p:cNvSpPr txBox="1">
            <a:spLocks/>
          </p:cNvSpPr>
          <p:nvPr/>
        </p:nvSpPr>
        <p:spPr bwMode="auto">
          <a:xfrm>
            <a:off x="1879601" y="74583"/>
            <a:ext cx="5503332" cy="57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sz="3600" b="1" dirty="0" smtClean="0">
                <a:solidFill>
                  <a:srgbClr val="000000"/>
                </a:solidFill>
              </a:rPr>
              <a:t>Nepal Earthquake (Apr. 2015)</a:t>
            </a:r>
            <a:endParaRPr lang="ja-JP" altLang="ja-JP" sz="3600" b="1" dirty="0">
              <a:solidFill>
                <a:srgbClr val="00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49866" y="778934"/>
            <a:ext cx="69934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/>
              <a:t>SAR Interferometry for detection of crustal deformation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337680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706090"/>
          </a:xfrm>
        </p:spPr>
        <p:txBody>
          <a:bodyPr>
            <a:normAutofit/>
          </a:bodyPr>
          <a:lstStyle/>
          <a:p>
            <a:r>
              <a:rPr kumimoji="1" lang="en-US" altLang="ja-JP" sz="3200" b="1" dirty="0" smtClean="0"/>
              <a:t>Global forest monitoring</a:t>
            </a:r>
            <a:endParaRPr kumimoji="1" lang="ja-JP" altLang="en-US" sz="3200" b="1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C827A6-C9C6-41CE-B97D-089704A6B078}" type="slidenum">
              <a:rPr lang="ja-JP" altLang="en-US" smtClean="0"/>
              <a:pPr>
                <a:defRPr/>
              </a:pPr>
              <a:t>6</a:t>
            </a:fld>
            <a:endParaRPr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750714"/>
            <a:ext cx="7467600" cy="555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013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C827A6-C9C6-41CE-B97D-089704A6B078}" type="slidenum">
              <a:rPr lang="ja-JP" altLang="en-US" smtClean="0"/>
              <a:pPr>
                <a:defRPr/>
              </a:pPr>
              <a:t>7</a:t>
            </a:fld>
            <a:endParaRPr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/>
          <a:srcRect t="20000" b="16815"/>
          <a:stretch/>
        </p:blipFill>
        <p:spPr>
          <a:xfrm>
            <a:off x="1202265" y="947845"/>
            <a:ext cx="6096002" cy="5777634"/>
          </a:xfrm>
          <a:prstGeom prst="rect">
            <a:avLst/>
          </a:prstGeom>
        </p:spPr>
      </p:pic>
      <p:sp>
        <p:nvSpPr>
          <p:cNvPr id="8" name="タイトル 4"/>
          <p:cNvSpPr txBox="1">
            <a:spLocks/>
          </p:cNvSpPr>
          <p:nvPr/>
        </p:nvSpPr>
        <p:spPr bwMode="auto">
          <a:xfrm>
            <a:off x="152400" y="74583"/>
            <a:ext cx="7992533" cy="90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sz="3600" b="1" dirty="0" smtClean="0">
                <a:solidFill>
                  <a:srgbClr val="000000"/>
                </a:solidFill>
              </a:rPr>
              <a:t>Drift Ice in Okhotsk Sea</a:t>
            </a:r>
            <a:endParaRPr lang="ja-JP" altLang="ja-JP" sz="3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113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58800" y="-8783"/>
            <a:ext cx="8060268" cy="749504"/>
          </a:xfrm>
        </p:spPr>
        <p:txBody>
          <a:bodyPr>
            <a:normAutofit/>
          </a:bodyPr>
          <a:lstStyle/>
          <a:p>
            <a:r>
              <a:rPr kumimoji="1" lang="en-US" altLang="ja-JP" sz="3600" b="1" dirty="0" smtClean="0"/>
              <a:t>ALOS-2 Schedule</a:t>
            </a:r>
            <a:r>
              <a:rPr kumimoji="1" lang="ja-JP" altLang="en-US" sz="3600" b="1" dirty="0" smtClean="0"/>
              <a:t> </a:t>
            </a:r>
            <a:r>
              <a:rPr kumimoji="1" lang="en-US" altLang="ja-JP" sz="3600" b="1" dirty="0" smtClean="0"/>
              <a:t>and</a:t>
            </a:r>
            <a:r>
              <a:rPr kumimoji="1" lang="ja-JP" altLang="en-US" sz="3600" b="1" dirty="0" smtClean="0"/>
              <a:t> </a:t>
            </a:r>
            <a:r>
              <a:rPr kumimoji="1" lang="en-US" altLang="ja-JP" sz="3600" b="1" dirty="0" smtClean="0"/>
              <a:t>status</a:t>
            </a:r>
            <a:endParaRPr kumimoji="1" lang="ja-JP" altLang="en-US" sz="3600" b="1" dirty="0"/>
          </a:p>
        </p:txBody>
      </p:sp>
      <p:sp>
        <p:nvSpPr>
          <p:cNvPr id="3" name="コンテンツ プレースホルダ 1"/>
          <p:cNvSpPr txBox="1">
            <a:spLocks/>
          </p:cNvSpPr>
          <p:nvPr/>
        </p:nvSpPr>
        <p:spPr>
          <a:xfrm>
            <a:off x="114300" y="617750"/>
            <a:ext cx="8686800" cy="306995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70000"/>
              <a:buNone/>
              <a:tabLst>
                <a:tab pos="2057400" algn="l"/>
              </a:tabLst>
            </a:pPr>
            <a:r>
              <a:rPr lang="en-US" altLang="ja-JP" sz="2000" dirty="0" smtClean="0"/>
              <a:t>2014</a:t>
            </a:r>
          </a:p>
          <a:p>
            <a:pPr marL="711200" indent="-355600">
              <a:buSzPct val="70000"/>
              <a:buFont typeface="Wingdings" charset="2"/>
              <a:buChar char="n"/>
              <a:tabLst>
                <a:tab pos="2057400" algn="l"/>
              </a:tabLst>
            </a:pPr>
            <a:r>
              <a:rPr lang="en-US" altLang="ja-JP" sz="2000" dirty="0" smtClean="0"/>
              <a:t>May 24-26 	launched and PALSAR-2 antenna deployed.</a:t>
            </a:r>
          </a:p>
          <a:p>
            <a:pPr marL="711200" indent="-355600">
              <a:buSzPct val="70000"/>
              <a:buFont typeface="Wingdings" charset="2"/>
              <a:buChar char="n"/>
              <a:tabLst>
                <a:tab pos="2057400" algn="l"/>
              </a:tabLst>
            </a:pPr>
            <a:r>
              <a:rPr lang="en-US" altLang="ja-JP" sz="2000" dirty="0" smtClean="0"/>
              <a:t>June 19-21	PALSAR-2 first images were acquired.</a:t>
            </a:r>
          </a:p>
          <a:p>
            <a:pPr marL="711200" indent="-355600">
              <a:buSzPct val="70000"/>
              <a:buFont typeface="Wingdings" charset="2"/>
              <a:buChar char="n"/>
              <a:tabLst>
                <a:tab pos="2057400" algn="l"/>
              </a:tabLst>
            </a:pPr>
            <a:r>
              <a:rPr lang="en-US" altLang="ja-JP" sz="2000" dirty="0" smtClean="0"/>
              <a:t>Aug. 4	Initial Calibration started</a:t>
            </a:r>
            <a:endParaRPr lang="en-US" altLang="ja-JP" sz="2000" dirty="0"/>
          </a:p>
          <a:p>
            <a:pPr marL="711200" indent="-355600">
              <a:buSzPct val="70000"/>
              <a:buFont typeface="Wingdings" charset="2"/>
              <a:buChar char="n"/>
              <a:tabLst>
                <a:tab pos="2057400" algn="l"/>
              </a:tabLst>
            </a:pPr>
            <a:r>
              <a:rPr lang="en-US" altLang="ja-JP" sz="2000" dirty="0" smtClean="0"/>
              <a:t>Aug. 20	Move to the operational observation phase</a:t>
            </a:r>
          </a:p>
          <a:p>
            <a:pPr marL="711200" indent="-355600">
              <a:buSzPct val="70000"/>
              <a:buFont typeface="Wingdings" charset="2"/>
              <a:buChar char="n"/>
              <a:tabLst>
                <a:tab pos="2057400" algn="l"/>
              </a:tabLst>
            </a:pPr>
            <a:r>
              <a:rPr lang="en-US" altLang="ja-JP" sz="2000" dirty="0" smtClean="0"/>
              <a:t>Nov.  25	starts the product distribution </a:t>
            </a:r>
          </a:p>
          <a:p>
            <a:pPr marL="0" indent="0">
              <a:buSzPct val="70000"/>
              <a:buNone/>
              <a:tabLst>
                <a:tab pos="2057400" algn="l"/>
              </a:tabLst>
            </a:pPr>
            <a:r>
              <a:rPr lang="en-US" altLang="ja-JP" sz="2000" dirty="0" smtClean="0"/>
              <a:t>2015〜	</a:t>
            </a:r>
          </a:p>
          <a:p>
            <a:pPr marL="711200" indent="-355600">
              <a:buSzPct val="70000"/>
              <a:buFont typeface="Wingdings" charset="2"/>
              <a:buChar char="n"/>
              <a:tabLst>
                <a:tab pos="2057400" algn="l"/>
              </a:tabLst>
            </a:pPr>
            <a:r>
              <a:rPr lang="en-US" altLang="ja-JP" sz="2000" dirty="0" smtClean="0"/>
              <a:t>Ongoing global observation and the emergency observation</a:t>
            </a:r>
          </a:p>
          <a:p>
            <a:pPr>
              <a:buSzPct val="70000"/>
              <a:tabLst>
                <a:tab pos="2057400" algn="l"/>
              </a:tabLst>
            </a:pPr>
            <a:endParaRPr lang="en-US" altLang="ja-JP" sz="2000" dirty="0"/>
          </a:p>
          <a:p>
            <a:pPr>
              <a:buSzPct val="70000"/>
              <a:buFont typeface="Wingdings" panose="05000000000000000000" pitchFamily="2" charset="2"/>
              <a:buChar char="Ø"/>
              <a:tabLst>
                <a:tab pos="2057400" algn="l"/>
              </a:tabLst>
            </a:pPr>
            <a:endParaRPr lang="en-US" altLang="ja-JP" sz="2000" dirty="0" smtClean="0"/>
          </a:p>
          <a:p>
            <a:pPr>
              <a:buSzPct val="70000"/>
              <a:buFont typeface="Wingdings" panose="05000000000000000000" pitchFamily="2" charset="2"/>
              <a:buChar char="Ø"/>
              <a:tabLst>
                <a:tab pos="2057400" algn="l"/>
              </a:tabLst>
            </a:pPr>
            <a:endParaRPr lang="en-US" altLang="ja-JP" sz="2000" dirty="0" smtClean="0"/>
          </a:p>
        </p:txBody>
      </p:sp>
      <p:pic>
        <p:nvPicPr>
          <p:cNvPr id="6" name="図 5" descr="H-IIA F24 Launch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5867" y="3982077"/>
            <a:ext cx="4811189" cy="2718703"/>
          </a:xfrm>
          <a:prstGeom prst="rect">
            <a:avLst/>
          </a:prstGeom>
        </p:spPr>
      </p:pic>
      <p:sp>
        <p:nvSpPr>
          <p:cNvPr id="7" name="上下矢印 6"/>
          <p:cNvSpPr/>
          <p:nvPr/>
        </p:nvSpPr>
        <p:spPr>
          <a:xfrm>
            <a:off x="7078137" y="1954200"/>
            <a:ext cx="474809" cy="805934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577542" y="2024105"/>
            <a:ext cx="1480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Initial Cal.</a:t>
            </a:r>
          </a:p>
          <a:p>
            <a:r>
              <a:rPr lang="en-US" altLang="ja-JP" dirty="0" smtClean="0"/>
              <a:t>(3.5 months)</a:t>
            </a:r>
            <a:endParaRPr kumimoji="1" lang="ja-JP" altLang="en-US" dirty="0"/>
          </a:p>
        </p:txBody>
      </p:sp>
      <p:sp>
        <p:nvSpPr>
          <p:cNvPr id="9" name="下矢印 8"/>
          <p:cNvSpPr/>
          <p:nvPr/>
        </p:nvSpPr>
        <p:spPr>
          <a:xfrm>
            <a:off x="7078137" y="3009332"/>
            <a:ext cx="474809" cy="130386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552215" y="3350639"/>
            <a:ext cx="1454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Routine Cal.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4A9B48-D9E9-498D-9728-943C92D14D8B}" type="slidenum">
              <a:rPr lang="ja-JP" altLang="en-US" smtClean="0"/>
              <a:pPr>
                <a:defRPr/>
              </a:pPr>
              <a:t>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96999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3334" y="88375"/>
            <a:ext cx="8229600" cy="673629"/>
          </a:xfrm>
        </p:spPr>
        <p:txBody>
          <a:bodyPr>
            <a:normAutofit/>
          </a:bodyPr>
          <a:lstStyle/>
          <a:p>
            <a:r>
              <a:rPr kumimoji="1" lang="en-US" altLang="ja-JP" sz="3600" b="1" dirty="0" smtClean="0"/>
              <a:t>PALSAR-2</a:t>
            </a:r>
            <a:r>
              <a:rPr kumimoji="1" lang="ja-JP" altLang="en-US" sz="3600" b="1" dirty="0" smtClean="0"/>
              <a:t> </a:t>
            </a:r>
            <a:r>
              <a:rPr kumimoji="1" lang="en-US" altLang="ja-JP" sz="3600" b="1" dirty="0" smtClean="0"/>
              <a:t>Calibration</a:t>
            </a:r>
            <a:endParaRPr kumimoji="1" lang="ja-JP" altLang="en-US" sz="36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4000" y="982133"/>
            <a:ext cx="6502400" cy="5739342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ja-JP" sz="3000" dirty="0" smtClean="0"/>
              <a:t>Raw data evaluation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sz="3000" dirty="0" smtClean="0"/>
              <a:t>SAR imaging evaluation </a:t>
            </a:r>
            <a:endParaRPr kumimoji="1" lang="en-US" altLang="ja-JP" sz="3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ja-JP" sz="3000" dirty="0" smtClean="0"/>
              <a:t>Calibration</a:t>
            </a:r>
          </a:p>
          <a:p>
            <a:pPr marL="914400" lvl="1" indent="-514350"/>
            <a:r>
              <a:rPr lang="en-US" altLang="ja-JP" sz="2600" dirty="0" smtClean="0"/>
              <a:t>Radiometry (backscattering coefficient)</a:t>
            </a:r>
          </a:p>
          <a:p>
            <a:pPr marL="914400" lvl="1" indent="-514350"/>
            <a:r>
              <a:rPr lang="en-US" altLang="ja-JP" sz="2600" dirty="0" smtClean="0"/>
              <a:t>Geometry</a:t>
            </a:r>
          </a:p>
          <a:p>
            <a:pPr marL="914400" lvl="1" indent="-514350"/>
            <a:r>
              <a:rPr lang="en-US" altLang="ja-JP" sz="2600" dirty="0" err="1" smtClean="0"/>
              <a:t>Polarimetry</a:t>
            </a:r>
            <a:endParaRPr lang="en-US" altLang="ja-JP" sz="2600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ja-JP" sz="3000" dirty="0" smtClean="0"/>
              <a:t>Image quality </a:t>
            </a:r>
          </a:p>
          <a:p>
            <a:pPr marL="914400" lvl="1" indent="-514350"/>
            <a:r>
              <a:rPr lang="en-US" altLang="ja-JP" sz="2600" dirty="0" smtClean="0"/>
              <a:t>Noise equivalent sigma zero (NESZ)</a:t>
            </a:r>
          </a:p>
          <a:p>
            <a:pPr marL="914400" lvl="1" indent="-514350"/>
            <a:r>
              <a:rPr lang="en-US" altLang="ja-JP" sz="2600" dirty="0" smtClean="0"/>
              <a:t>Signal to ambiguity ratio (range and azimuth) </a:t>
            </a:r>
          </a:p>
          <a:p>
            <a:pPr marL="914400" lvl="1" indent="-514350"/>
            <a:r>
              <a:rPr lang="en-US" altLang="ja-JP" sz="2600" dirty="0" err="1" smtClean="0"/>
              <a:t>Polarimetry</a:t>
            </a:r>
            <a:endParaRPr lang="en-US" altLang="ja-JP" sz="2600" dirty="0" smtClean="0"/>
          </a:p>
          <a:p>
            <a:pPr marL="914400" lvl="1" indent="-514350"/>
            <a:r>
              <a:rPr lang="en-US" altLang="ja-JP" sz="2600" dirty="0" smtClean="0"/>
              <a:t>RFI, </a:t>
            </a:r>
            <a:r>
              <a:rPr lang="en-US" altLang="ja-JP" sz="2600" dirty="0" err="1" smtClean="0"/>
              <a:t>Ionospheric</a:t>
            </a:r>
            <a:r>
              <a:rPr lang="en-US" altLang="ja-JP" sz="2600" dirty="0" smtClean="0"/>
              <a:t> </a:t>
            </a:r>
            <a:r>
              <a:rPr lang="en-US" altLang="ja-JP" sz="2600" dirty="0" smtClean="0"/>
              <a:t>effects</a:t>
            </a:r>
          </a:p>
          <a:p>
            <a:pPr marL="0" indent="0">
              <a:buNone/>
            </a:pPr>
            <a:endParaRPr kumimoji="1"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C827A6-C9C6-41CE-B97D-089704A6B078}" type="slidenum">
              <a:rPr lang="ja-JP" altLang="en-US" smtClean="0"/>
              <a:pPr>
                <a:defRPr/>
              </a:pPr>
              <a:t>9</a:t>
            </a:fld>
            <a:endParaRPr lang="ja-JP" altLang="en-US"/>
          </a:p>
        </p:txBody>
      </p:sp>
      <p:grpSp>
        <p:nvGrpSpPr>
          <p:cNvPr id="12" name="図形グループ 11"/>
          <p:cNvGrpSpPr/>
          <p:nvPr/>
        </p:nvGrpSpPr>
        <p:grpSpPr>
          <a:xfrm>
            <a:off x="6756400" y="1112328"/>
            <a:ext cx="1947333" cy="3205672"/>
            <a:chOff x="254000" y="1159933"/>
            <a:chExt cx="1930400" cy="2672269"/>
          </a:xfrm>
        </p:grpSpPr>
        <p:sp>
          <p:nvSpPr>
            <p:cNvPr id="4" name="テキスト ボックス 3"/>
            <p:cNvSpPr txBox="1"/>
            <p:nvPr/>
          </p:nvSpPr>
          <p:spPr>
            <a:xfrm>
              <a:off x="254000" y="1159933"/>
              <a:ext cx="1930400" cy="3693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 smtClean="0"/>
                <a:t>Raw Signal</a:t>
              </a:r>
              <a:endParaRPr kumimoji="1" lang="ja-JP" altLang="en-US" dirty="0"/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254000" y="2294466"/>
              <a:ext cx="1930400" cy="3693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 smtClean="0"/>
                <a:t>SAR Imaging</a:t>
              </a:r>
              <a:endParaRPr kumimoji="1" lang="ja-JP" altLang="en-US" dirty="0"/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254000" y="3462870"/>
              <a:ext cx="1930400" cy="3693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 smtClean="0"/>
                <a:t>Image product</a:t>
              </a:r>
              <a:endParaRPr kumimoji="1" lang="ja-JP" altLang="en-US" dirty="0"/>
            </a:p>
          </p:txBody>
        </p:sp>
        <p:cxnSp>
          <p:nvCxnSpPr>
            <p:cNvPr id="9" name="直線矢印コネクタ 8"/>
            <p:cNvCxnSpPr>
              <a:stCxn id="4" idx="2"/>
              <a:endCxn id="6" idx="0"/>
            </p:cNvCxnSpPr>
            <p:nvPr/>
          </p:nvCxnSpPr>
          <p:spPr>
            <a:xfrm>
              <a:off x="1219200" y="1529265"/>
              <a:ext cx="0" cy="76520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矢印コネクタ 10"/>
            <p:cNvCxnSpPr/>
            <p:nvPr/>
          </p:nvCxnSpPr>
          <p:spPr>
            <a:xfrm>
              <a:off x="1219200" y="2663798"/>
              <a:ext cx="0" cy="76520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61845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既定の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既定のテーマ.thmx</Template>
  <TotalTime>23036</TotalTime>
  <Words>2317</Words>
  <Application>Microsoft Macintosh PowerPoint</Application>
  <PresentationFormat>画面に合わせる (4:3)</PresentationFormat>
  <Paragraphs>608</Paragraphs>
  <Slides>33</Slides>
  <Notes>6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33</vt:i4>
      </vt:variant>
    </vt:vector>
  </HeadingPairs>
  <TitlesOfParts>
    <vt:vector size="35" baseType="lpstr">
      <vt:lpstr>既定のテーマ</vt:lpstr>
      <vt:lpstr>数式</vt:lpstr>
      <vt:lpstr>Calibration activities of ALOS-2 PALSAR-2</vt:lpstr>
      <vt:lpstr>PowerPoint プレゼンテーション</vt:lpstr>
      <vt:lpstr>ALOS-2 Mission Objectives</vt:lpstr>
      <vt:lpstr>PowerPoint プレゼンテーション</vt:lpstr>
      <vt:lpstr>PowerPoint プレゼンテーション</vt:lpstr>
      <vt:lpstr>Global forest monitoring</vt:lpstr>
      <vt:lpstr>PowerPoint プレゼンテーション</vt:lpstr>
      <vt:lpstr>ALOS-2 Schedule and status</vt:lpstr>
      <vt:lpstr>PALSAR-2 Calibration</vt:lpstr>
      <vt:lpstr>PowerPoint プレゼンテーション</vt:lpstr>
      <vt:lpstr>Global calibration sites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RFI monitoring by JERS-1 SAR (1992-1998)</vt:lpstr>
      <vt:lpstr>RFI monitoring by PALSAR (2010/4-2011/4)</vt:lpstr>
      <vt:lpstr>Summary</vt:lpstr>
      <vt:lpstr>PowerPoint プレゼンテーション</vt:lpstr>
      <vt:lpstr>Bus system operation results  (Power generation)</vt:lpstr>
      <vt:lpstr>Bus system operation results (Attitude control)</vt:lpstr>
      <vt:lpstr>Technical overview of PALSAR-2</vt:lpstr>
      <vt:lpstr>RFI ratio</vt:lpstr>
      <vt:lpstr>PowerPoint プレゼンテーション</vt:lpstr>
    </vt:vector>
  </TitlesOfParts>
  <Company>宇宙航空研究開発機構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PALSAR-2 Calval and current status</dc:title>
  <dc:creator>EORC JAXAshimada</dc:creator>
  <cp:lastModifiedBy>Motohka Takeshi</cp:lastModifiedBy>
  <cp:revision>568</cp:revision>
  <dcterms:created xsi:type="dcterms:W3CDTF">2015-07-07T23:12:37Z</dcterms:created>
  <dcterms:modified xsi:type="dcterms:W3CDTF">2016-02-29T05:57:35Z</dcterms:modified>
</cp:coreProperties>
</file>