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67" r:id="rId2"/>
    <p:sldId id="531" r:id="rId3"/>
    <p:sldId id="547" r:id="rId4"/>
    <p:sldId id="551" r:id="rId5"/>
    <p:sldId id="502" r:id="rId6"/>
    <p:sldId id="532" r:id="rId7"/>
    <p:sldId id="540" r:id="rId8"/>
    <p:sldId id="544" r:id="rId9"/>
    <p:sldId id="472" r:id="rId10"/>
    <p:sldId id="526" r:id="rId11"/>
    <p:sldId id="520" r:id="rId12"/>
    <p:sldId id="527" r:id="rId13"/>
    <p:sldId id="498" r:id="rId14"/>
    <p:sldId id="516" r:id="rId15"/>
    <p:sldId id="552" r:id="rId16"/>
    <p:sldId id="555" r:id="rId17"/>
    <p:sldId id="484" r:id="rId18"/>
    <p:sldId id="515" r:id="rId19"/>
    <p:sldId id="537" r:id="rId20"/>
    <p:sldId id="553" r:id="rId21"/>
    <p:sldId id="517" r:id="rId22"/>
    <p:sldId id="556" r:id="rId23"/>
    <p:sldId id="557" r:id="rId24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77838" indent="-5715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57263" indent="-117475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435100" indent="-176213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914525" indent="-23495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BE0E3"/>
    <a:srgbClr val="FF0000"/>
    <a:srgbClr val="00CC00"/>
    <a:srgbClr val="339966"/>
    <a:srgbClr val="FF0066"/>
    <a:srgbClr val="78AADC"/>
    <a:srgbClr val="0066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中間スタイル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4B1156A-380E-4F78-BDF5-A606A8083BF9}" styleName="中間スタイル 4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スタイル (中間)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22" autoAdjust="0"/>
    <p:restoredTop sz="92350" autoAdjust="0"/>
  </p:normalViewPr>
  <p:slideViewPr>
    <p:cSldViewPr>
      <p:cViewPr varScale="1">
        <p:scale>
          <a:sx n="90" d="100"/>
          <a:sy n="90" d="100"/>
        </p:scale>
        <p:origin x="-26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0193" cy="49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000" y="0"/>
            <a:ext cx="2920193" cy="49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092DA7D-FB9E-48FB-A517-C5BEA9BB1FEF}" type="datetimeFigureOut">
              <a:rPr lang="ja-JP" altLang="en-US"/>
              <a:pPr>
                <a:defRPr/>
              </a:pPr>
              <a:t>2016/2/29</a:t>
            </a:fld>
            <a:endParaRPr lang="en-US" altLang="ja-JP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501"/>
            <a:ext cx="2920193" cy="493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000" y="9371501"/>
            <a:ext cx="2920193" cy="493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862801E-0CBD-40C3-A64A-94A0A560A34F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488897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0193" cy="49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03" tIns="45101" rIns="90203" bIns="45101" numCol="1" anchor="t" anchorCtr="0" compatLnSpc="1">
            <a:prstTxWarp prst="textNoShape">
              <a:avLst/>
            </a:prstTxWarp>
          </a:bodyPr>
          <a:lstStyle>
            <a:lvl1pPr defTabSz="901632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000" y="0"/>
            <a:ext cx="2920193" cy="49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03" tIns="45101" rIns="90203" bIns="45101" numCol="1" anchor="t" anchorCtr="0" compatLnSpc="1">
            <a:prstTxWarp prst="textNoShape">
              <a:avLst/>
            </a:prstTxWarp>
          </a:bodyPr>
          <a:lstStyle>
            <a:lvl1pPr algn="r" defTabSz="901632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41363"/>
            <a:ext cx="4929187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2320" y="4686538"/>
            <a:ext cx="5391124" cy="443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03" tIns="45101" rIns="90203" bIns="451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3076"/>
            <a:ext cx="2920193" cy="49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03" tIns="45101" rIns="90203" bIns="45101" numCol="1" anchor="b" anchorCtr="0" compatLnSpc="1">
            <a:prstTxWarp prst="textNoShape">
              <a:avLst/>
            </a:prstTxWarp>
          </a:bodyPr>
          <a:lstStyle>
            <a:lvl1pPr defTabSz="901632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000" y="9373076"/>
            <a:ext cx="2920193" cy="49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03" tIns="45101" rIns="90203" bIns="45101" numCol="1" anchor="b" anchorCtr="0" compatLnSpc="1">
            <a:prstTxWarp prst="textNoShape">
              <a:avLst/>
            </a:prstTxWarp>
          </a:bodyPr>
          <a:lstStyle>
            <a:lvl1pPr algn="r" defTabSz="901632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8BD9B29-4C69-43BD-8DD1-F4C18039304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996390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77838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57263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435100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914525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394596" algn="l" defTabSz="957838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6pPr>
    <a:lvl7pPr marL="2873515" algn="l" defTabSz="957838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7pPr>
    <a:lvl8pPr marL="3352434" algn="l" defTabSz="957838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8pPr>
    <a:lvl9pPr marL="3831353" algn="l" defTabSz="957838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D9B29-4C69-43BD-8DD1-F4C180393048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03106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AF73F7-171A-4E2F-80DB-D61AB9F897EA}" type="slidenum">
              <a:rPr lang="en-US" altLang="ja-JP" smtClean="0">
                <a:latin typeface="Arial" pitchFamily="34" charset="0"/>
              </a:rPr>
              <a:pPr/>
              <a:t>3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689" y="4686303"/>
            <a:ext cx="5387975" cy="4441825"/>
          </a:xfrm>
          <a:noFill/>
          <a:ln/>
        </p:spPr>
        <p:txBody>
          <a:bodyPr lIns="92514" tIns="46258" rIns="92514" bIns="46258"/>
          <a:lstStyle/>
          <a:p>
            <a:r>
              <a:rPr lang="en-US" altLang="ja-JP" sz="1300" dirty="0">
                <a:latin typeface="Arial" pitchFamily="34" charset="0"/>
              </a:rPr>
              <a:t>GPM is an international mission consisting of the GPM Core Observatory and Constellation Satellites for high accurate and frequent global rainfall observation.</a:t>
            </a:r>
          </a:p>
          <a:p>
            <a:r>
              <a:rPr lang="en-US" altLang="ja-JP" sz="1300" dirty="0">
                <a:latin typeface="Arial" pitchFamily="34" charset="0"/>
              </a:rPr>
              <a:t>- Core Observatory: developed under NASA and JAXA equal partnership. </a:t>
            </a:r>
          </a:p>
          <a:p>
            <a:r>
              <a:rPr lang="en-US" altLang="ja-JP" sz="1300" dirty="0">
                <a:latin typeface="Arial" pitchFamily="34" charset="0"/>
              </a:rPr>
              <a:t>- Constellation satellites: provided by international partners (includes GCOM-W1)</a:t>
            </a:r>
          </a:p>
          <a:p>
            <a:endParaRPr lang="en-US" altLang="ja-JP" sz="1300" dirty="0">
              <a:latin typeface="Arial" pitchFamily="34" charset="0"/>
            </a:endParaRPr>
          </a:p>
          <a:p>
            <a:r>
              <a:rPr lang="en-US" altLang="ja-JP" sz="1300" dirty="0">
                <a:latin typeface="Arial" pitchFamily="34" charset="0"/>
              </a:rPr>
              <a:t>Dual-frequency Precipitation Radar (DPR)</a:t>
            </a:r>
          </a:p>
          <a:p>
            <a:r>
              <a:rPr lang="en-US" altLang="ja-JP" sz="1300" dirty="0">
                <a:latin typeface="Arial" pitchFamily="34" charset="0"/>
              </a:rPr>
              <a:t>- developed by JAXA and NICT </a:t>
            </a:r>
          </a:p>
          <a:p>
            <a:r>
              <a:rPr lang="en-US" altLang="ja-JP" sz="1300" dirty="0">
                <a:latin typeface="Arial" pitchFamily="34" charset="0"/>
              </a:rPr>
              <a:t>- the most sophisticated precipitation radar</a:t>
            </a:r>
          </a:p>
          <a:p>
            <a:r>
              <a:rPr lang="en-US" altLang="ja-JP" sz="1300" dirty="0">
                <a:latin typeface="Arial" pitchFamily="34" charset="0"/>
              </a:rPr>
              <a:t>     - 3D structure of rainfall</a:t>
            </a:r>
          </a:p>
          <a:p>
            <a:r>
              <a:rPr lang="en-US" altLang="ja-JP" sz="1300" dirty="0">
                <a:latin typeface="Arial" pitchFamily="34" charset="0"/>
              </a:rPr>
              <a:t>     - simultaneous dual-frequency observation to detect even weak rainfall and snowfall.</a:t>
            </a:r>
          </a:p>
          <a:p>
            <a:endParaRPr lang="en-US" altLang="ja-JP" sz="1300" dirty="0">
              <a:latin typeface="Arial" pitchFamily="34" charset="0"/>
            </a:endParaRPr>
          </a:p>
          <a:p>
            <a:r>
              <a:rPr lang="en-US" altLang="ja-JP" sz="1300" dirty="0">
                <a:latin typeface="Arial" pitchFamily="34" charset="0"/>
              </a:rPr>
              <a:t>GPM Core Observatory will be launched in early 2014.</a:t>
            </a:r>
          </a:p>
          <a:p>
            <a:endParaRPr lang="ja-JP" altLang="ja-JP" sz="11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272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D9B29-4C69-43BD-8DD1-F4C180393048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D9B29-4C69-43BD-8DD1-F4C180393048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9553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7FD4C-A1A8-4DF1-8763-73BF88CAA2B3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D1EBB-3086-4DD1-87D3-EFB24A5ECFB8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3029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D9B29-4C69-43BD-8DD1-F4C180393048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41485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D9B29-4C69-43BD-8DD1-F4C180393048}" type="slidenum">
              <a:rPr lang="en-US" altLang="ja-JP" smtClean="0"/>
              <a:pPr>
                <a:defRPr/>
              </a:pPr>
              <a:t>22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5635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04023\デスクトップ\PFT復帰確認会\0511_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5" name="Rectangle 19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1144941" y="3616598"/>
            <a:ext cx="5752622" cy="2445582"/>
          </a:xfrm>
        </p:spPr>
        <p:txBody>
          <a:bodyPr tIns="47892"/>
          <a:lstStyle>
            <a:lvl1pPr marL="0" indent="0" algn="l"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9236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279255" y="1722587"/>
            <a:ext cx="6382802" cy="1733053"/>
          </a:xfrm>
        </p:spPr>
        <p:txBody>
          <a:bodyPr lIns="95784" tIns="47892" rIns="95784" bIns="47892" anchor="t"/>
          <a:lstStyle>
            <a:lvl1pPr algn="l">
              <a:defRPr sz="3000">
                <a:solidFill>
                  <a:schemeClr val="tx1"/>
                </a:solidFill>
                <a:latin typeface="+mn-lt"/>
                <a:ea typeface="+mj-ea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ftr" sz="quarter" idx="10"/>
          </p:nvPr>
        </p:nvSpPr>
        <p:spPr>
          <a:xfrm>
            <a:off x="5599113" y="6453188"/>
            <a:ext cx="3544887" cy="4048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18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9116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3701" y="495300"/>
            <a:ext cx="2219324" cy="5881688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85726" y="495300"/>
            <a:ext cx="6505576" cy="5881688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40784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9115" y="495300"/>
            <a:ext cx="8428037" cy="579438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85727" y="1155700"/>
            <a:ext cx="8877300" cy="5221288"/>
          </a:xfrm>
        </p:spPr>
        <p:txBody>
          <a:bodyPr/>
          <a:lstStyle/>
          <a:p>
            <a:pPr lvl="0"/>
            <a:r>
              <a:rPr lang="ja-JP" altLang="en-US" noProof="0" smtClean="0"/>
              <a:t>アイコンをクリックして表を追加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76234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519115" y="495300"/>
            <a:ext cx="8428037" cy="579438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85725" y="1155701"/>
            <a:ext cx="4362450" cy="253365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00576" y="1155701"/>
            <a:ext cx="4362450" cy="253365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85725" y="3841751"/>
            <a:ext cx="4362450" cy="253523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00576" y="3841751"/>
            <a:ext cx="4362450" cy="253523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8719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9115" y="495300"/>
            <a:ext cx="8428037" cy="579438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85725" y="1155700"/>
            <a:ext cx="4362450" cy="5221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00576" y="1155700"/>
            <a:ext cx="4362450" cy="5221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4828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ftr" sz="quarter" idx="10"/>
          </p:nvPr>
        </p:nvSpPr>
        <p:spPr>
          <a:xfrm>
            <a:off x="5216525" y="6443663"/>
            <a:ext cx="3543300" cy="4048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2156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100"/>
            </a:lvl1pPr>
            <a:lvl2pPr marL="478919" indent="0">
              <a:buNone/>
              <a:defRPr sz="1900"/>
            </a:lvl2pPr>
            <a:lvl3pPr marL="957838" indent="0">
              <a:buNone/>
              <a:defRPr sz="1700"/>
            </a:lvl3pPr>
            <a:lvl4pPr marL="1436757" indent="0">
              <a:buNone/>
              <a:defRPr sz="1500"/>
            </a:lvl4pPr>
            <a:lvl5pPr marL="1915677" indent="0">
              <a:buNone/>
              <a:defRPr sz="1500"/>
            </a:lvl5pPr>
            <a:lvl6pPr marL="2394596" indent="0">
              <a:buNone/>
              <a:defRPr sz="1500"/>
            </a:lvl6pPr>
            <a:lvl7pPr marL="2873515" indent="0">
              <a:buNone/>
              <a:defRPr sz="1500"/>
            </a:lvl7pPr>
            <a:lvl8pPr marL="3352434" indent="0">
              <a:buNone/>
              <a:defRPr sz="1500"/>
            </a:lvl8pPr>
            <a:lvl9pPr marL="3831353" indent="0">
              <a:buNone/>
              <a:defRPr sz="15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4589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85725" y="1155700"/>
            <a:ext cx="4362450" cy="522128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00576" y="1155700"/>
            <a:ext cx="4362450" cy="522128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576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19" indent="0">
              <a:buNone/>
              <a:defRPr sz="2100" b="1"/>
            </a:lvl2pPr>
            <a:lvl3pPr marL="957838" indent="0">
              <a:buNone/>
              <a:defRPr sz="1900" b="1"/>
            </a:lvl3pPr>
            <a:lvl4pPr marL="1436757" indent="0">
              <a:buNone/>
              <a:defRPr sz="1700" b="1"/>
            </a:lvl4pPr>
            <a:lvl5pPr marL="1915677" indent="0">
              <a:buNone/>
              <a:defRPr sz="1700" b="1"/>
            </a:lvl5pPr>
            <a:lvl6pPr marL="2394596" indent="0">
              <a:buNone/>
              <a:defRPr sz="1700" b="1"/>
            </a:lvl6pPr>
            <a:lvl7pPr marL="2873515" indent="0">
              <a:buNone/>
              <a:defRPr sz="1700" b="1"/>
            </a:lvl7pPr>
            <a:lvl8pPr marL="3352434" indent="0">
              <a:buNone/>
              <a:defRPr sz="1700" b="1"/>
            </a:lvl8pPr>
            <a:lvl9pPr marL="3831353" indent="0">
              <a:buNone/>
              <a:defRPr sz="17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4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19" indent="0">
              <a:buNone/>
              <a:defRPr sz="2100" b="1"/>
            </a:lvl2pPr>
            <a:lvl3pPr marL="957838" indent="0">
              <a:buNone/>
              <a:defRPr sz="1900" b="1"/>
            </a:lvl3pPr>
            <a:lvl4pPr marL="1436757" indent="0">
              <a:buNone/>
              <a:defRPr sz="1700" b="1"/>
            </a:lvl4pPr>
            <a:lvl5pPr marL="1915677" indent="0">
              <a:buNone/>
              <a:defRPr sz="1700" b="1"/>
            </a:lvl5pPr>
            <a:lvl6pPr marL="2394596" indent="0">
              <a:buNone/>
              <a:defRPr sz="1700" b="1"/>
            </a:lvl6pPr>
            <a:lvl7pPr marL="2873515" indent="0">
              <a:buNone/>
              <a:defRPr sz="1700" b="1"/>
            </a:lvl7pPr>
            <a:lvl8pPr marL="3352434" indent="0">
              <a:buNone/>
              <a:defRPr sz="1700" b="1"/>
            </a:lvl8pPr>
            <a:lvl9pPr marL="3831353" indent="0">
              <a:buNone/>
              <a:defRPr sz="17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4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33747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45987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43736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1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49" y="273053"/>
            <a:ext cx="5111751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919" indent="0">
              <a:buNone/>
              <a:defRPr sz="1300"/>
            </a:lvl2pPr>
            <a:lvl3pPr marL="957838" indent="0">
              <a:buNone/>
              <a:defRPr sz="1000"/>
            </a:lvl3pPr>
            <a:lvl4pPr marL="1436757" indent="0">
              <a:buNone/>
              <a:defRPr sz="900"/>
            </a:lvl4pPr>
            <a:lvl5pPr marL="1915677" indent="0">
              <a:buNone/>
              <a:defRPr sz="900"/>
            </a:lvl5pPr>
            <a:lvl6pPr marL="2394596" indent="0">
              <a:buNone/>
              <a:defRPr sz="900"/>
            </a:lvl6pPr>
            <a:lvl7pPr marL="2873515" indent="0">
              <a:buNone/>
              <a:defRPr sz="900"/>
            </a:lvl7pPr>
            <a:lvl8pPr marL="3352434" indent="0">
              <a:buNone/>
              <a:defRPr sz="900"/>
            </a:lvl8pPr>
            <a:lvl9pPr marL="383135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45731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1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400"/>
            </a:lvl1pPr>
            <a:lvl2pPr marL="478919" indent="0">
              <a:buNone/>
              <a:defRPr sz="2900"/>
            </a:lvl2pPr>
            <a:lvl3pPr marL="957838" indent="0">
              <a:buNone/>
              <a:defRPr sz="2500"/>
            </a:lvl3pPr>
            <a:lvl4pPr marL="1436757" indent="0">
              <a:buNone/>
              <a:defRPr sz="2100"/>
            </a:lvl4pPr>
            <a:lvl5pPr marL="1915677" indent="0">
              <a:buNone/>
              <a:defRPr sz="2100"/>
            </a:lvl5pPr>
            <a:lvl6pPr marL="2394596" indent="0">
              <a:buNone/>
              <a:defRPr sz="2100"/>
            </a:lvl6pPr>
            <a:lvl7pPr marL="2873515" indent="0">
              <a:buNone/>
              <a:defRPr sz="2100"/>
            </a:lvl7pPr>
            <a:lvl8pPr marL="3352434" indent="0">
              <a:buNone/>
              <a:defRPr sz="2100"/>
            </a:lvl8pPr>
            <a:lvl9pPr marL="3831353" indent="0">
              <a:buNone/>
              <a:defRPr sz="21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919" indent="0">
              <a:buNone/>
              <a:defRPr sz="1300"/>
            </a:lvl2pPr>
            <a:lvl3pPr marL="957838" indent="0">
              <a:buNone/>
              <a:defRPr sz="1000"/>
            </a:lvl3pPr>
            <a:lvl4pPr marL="1436757" indent="0">
              <a:buNone/>
              <a:defRPr sz="900"/>
            </a:lvl4pPr>
            <a:lvl5pPr marL="1915677" indent="0">
              <a:buNone/>
              <a:defRPr sz="900"/>
            </a:lvl5pPr>
            <a:lvl6pPr marL="2394596" indent="0">
              <a:buNone/>
              <a:defRPr sz="900"/>
            </a:lvl6pPr>
            <a:lvl7pPr marL="2873515" indent="0">
              <a:buNone/>
              <a:defRPr sz="900"/>
            </a:lvl7pPr>
            <a:lvl8pPr marL="3352434" indent="0">
              <a:buNone/>
              <a:defRPr sz="900"/>
            </a:lvl8pPr>
            <a:lvl9pPr marL="383135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82523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04023\デスクトップ\PFT復帰確認会\0511_02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266700" y="277813"/>
            <a:ext cx="84296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Title</a:t>
            </a:r>
            <a:r>
              <a:rPr lang="ja-JP" altLang="en-US" smtClean="0"/>
              <a:t>を入力してください。</a:t>
            </a:r>
          </a:p>
        </p:txBody>
      </p:sp>
      <p:sp>
        <p:nvSpPr>
          <p:cNvPr id="1028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1155700"/>
            <a:ext cx="8877300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84" tIns="0" rIns="95784" bIns="47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9" name="Rectangle 63"/>
          <p:cNvSpPr>
            <a:spLocks noChangeArrowheads="1"/>
          </p:cNvSpPr>
          <p:nvPr/>
        </p:nvSpPr>
        <p:spPr bwMode="auto">
          <a:xfrm>
            <a:off x="8556625" y="6381750"/>
            <a:ext cx="5397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4" tIns="75420" rIns="95784" bIns="56565" anchor="b"/>
          <a:lstStyle/>
          <a:p>
            <a:pPr algn="r"/>
            <a:r>
              <a:rPr lang="en-US" altLang="ja-JP" sz="1000">
                <a:solidFill>
                  <a:srgbClr val="7F7F7F"/>
                </a:solidFill>
                <a:latin typeface="ＭＳ Ｐゴシック" charset="-128"/>
              </a:rPr>
              <a:t>P</a:t>
            </a:r>
            <a:fld id="{2154CB60-5012-4F49-94DC-0E4E90BF1B45}" type="slidenum">
              <a:rPr lang="en-US" altLang="ja-JP" sz="1000">
                <a:solidFill>
                  <a:srgbClr val="7F7F7F"/>
                </a:solidFill>
                <a:latin typeface="ＭＳ Ｐゴシック" charset="-128"/>
              </a:rPr>
              <a:pPr algn="r"/>
              <a:t>‹#›</a:t>
            </a:fld>
            <a:endParaRPr lang="en-US" altLang="ja-JP" sz="1000">
              <a:solidFill>
                <a:srgbClr val="7F7F7F"/>
              </a:solidFill>
              <a:latin typeface="ＭＳ Ｐゴシック" charset="-128"/>
            </a:endParaRPr>
          </a:p>
        </p:txBody>
      </p:sp>
      <p:sp>
        <p:nvSpPr>
          <p:cNvPr id="1091" name="Rectangle 6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24463" y="6443663"/>
            <a:ext cx="3544887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7892" rIns="95784" bIns="56565" numCol="1" anchor="b" anchorCtr="0" compatLnSpc="1">
            <a:prstTxWarp prst="textNoShape">
              <a:avLst/>
            </a:prstTxWarp>
          </a:bodyPr>
          <a:lstStyle>
            <a:lvl1pPr algn="r">
              <a:defRPr kumimoji="0" sz="1000">
                <a:solidFill>
                  <a:srgbClr val="7F7F7F"/>
                </a:solidFill>
                <a:latin typeface="Tahoma" pitchFamily="34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6" r:id="rId1"/>
    <p:sldLayoutId id="2147484557" r:id="rId2"/>
    <p:sldLayoutId id="2147484544" r:id="rId3"/>
    <p:sldLayoutId id="2147484545" r:id="rId4"/>
    <p:sldLayoutId id="2147484546" r:id="rId5"/>
    <p:sldLayoutId id="2147484547" r:id="rId6"/>
    <p:sldLayoutId id="2147484548" r:id="rId7"/>
    <p:sldLayoutId id="2147484549" r:id="rId8"/>
    <p:sldLayoutId id="2147484550" r:id="rId9"/>
    <p:sldLayoutId id="2147484551" r:id="rId10"/>
    <p:sldLayoutId id="2147484552" r:id="rId11"/>
    <p:sldLayoutId id="2147484553" r:id="rId12"/>
    <p:sldLayoutId id="2147484554" r:id="rId13"/>
    <p:sldLayoutId id="2147484555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1"/>
          </a:solidFill>
          <a:latin typeface="+mj-ea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1"/>
          </a:solidFill>
          <a:latin typeface="ＭＳ Ｐゴシック" pitchFamily="50" charset="-128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1"/>
          </a:solidFill>
          <a:latin typeface="ＭＳ Ｐゴシック" pitchFamily="50" charset="-128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1"/>
          </a:solidFill>
          <a:latin typeface="ＭＳ Ｐゴシック" pitchFamily="50" charset="-128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1"/>
          </a:solidFill>
          <a:latin typeface="ＭＳ Ｐゴシック" pitchFamily="50" charset="-128"/>
          <a:ea typeface="ＭＳ Ｐゴシック" pitchFamily="50" charset="-128"/>
        </a:defRPr>
      </a:lvl5pPr>
      <a:lvl6pPr marL="478919" algn="l" rtl="0" eaLnBrk="1" fontAlgn="base" hangingPunct="1">
        <a:spcBef>
          <a:spcPct val="0"/>
        </a:spcBef>
        <a:spcAft>
          <a:spcPct val="0"/>
        </a:spcAft>
        <a:defRPr kumimoji="1" sz="3800">
          <a:solidFill>
            <a:srgbClr val="003399"/>
          </a:solidFill>
          <a:latin typeface="Arial" charset="0"/>
          <a:ea typeface="ＭＳ Ｐゴシック" pitchFamily="50" charset="-128"/>
        </a:defRPr>
      </a:lvl6pPr>
      <a:lvl7pPr marL="957838" algn="l" rtl="0" eaLnBrk="1" fontAlgn="base" hangingPunct="1">
        <a:spcBef>
          <a:spcPct val="0"/>
        </a:spcBef>
        <a:spcAft>
          <a:spcPct val="0"/>
        </a:spcAft>
        <a:defRPr kumimoji="1" sz="3800">
          <a:solidFill>
            <a:srgbClr val="003399"/>
          </a:solidFill>
          <a:latin typeface="Arial" charset="0"/>
          <a:ea typeface="ＭＳ Ｐゴシック" pitchFamily="50" charset="-128"/>
        </a:defRPr>
      </a:lvl7pPr>
      <a:lvl8pPr marL="1436757" algn="l" rtl="0" eaLnBrk="1" fontAlgn="base" hangingPunct="1">
        <a:spcBef>
          <a:spcPct val="0"/>
        </a:spcBef>
        <a:spcAft>
          <a:spcPct val="0"/>
        </a:spcAft>
        <a:defRPr kumimoji="1" sz="3800">
          <a:solidFill>
            <a:srgbClr val="003399"/>
          </a:solidFill>
          <a:latin typeface="Arial" charset="0"/>
          <a:ea typeface="ＭＳ Ｐゴシック" pitchFamily="50" charset="-128"/>
        </a:defRPr>
      </a:lvl8pPr>
      <a:lvl9pPr marL="1915677" algn="l" rtl="0" eaLnBrk="1" fontAlgn="base" hangingPunct="1">
        <a:spcBef>
          <a:spcPct val="0"/>
        </a:spcBef>
        <a:spcAft>
          <a:spcPct val="0"/>
        </a:spcAft>
        <a:defRPr kumimoji="1" sz="3800">
          <a:solidFill>
            <a:srgbClr val="003399"/>
          </a:solidFill>
          <a:latin typeface="Arial" charset="0"/>
          <a:ea typeface="ＭＳ Ｐゴシック" pitchFamily="50" charset="-128"/>
        </a:defRPr>
      </a:lvl9pPr>
    </p:titleStyle>
    <p:bodyStyle>
      <a:lvl1pPr marL="357188" indent="-357188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kumimoji="1" sz="2900">
          <a:solidFill>
            <a:schemeClr val="tx1"/>
          </a:solidFill>
          <a:latin typeface="+mn-lt"/>
          <a:ea typeface="+mn-ea"/>
          <a:cs typeface="+mn-cs"/>
        </a:defRPr>
      </a:lvl1pPr>
      <a:lvl2pPr marL="776288" indent="-29845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kumimoji="1" sz="2500">
          <a:solidFill>
            <a:schemeClr val="tx1"/>
          </a:solidFill>
          <a:latin typeface="+mn-lt"/>
          <a:ea typeface="+mn-ea"/>
        </a:defRPr>
      </a:lvl2pPr>
      <a:lvl3pPr marL="1195388" indent="-238125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kumimoji="1" sz="2100">
          <a:solidFill>
            <a:schemeClr val="tx1"/>
          </a:solidFill>
          <a:latin typeface="+mn-lt"/>
          <a:ea typeface="+mn-ea"/>
        </a:defRPr>
      </a:lvl3pPr>
      <a:lvl4pPr marL="1674813" indent="-238125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kumimoji="1">
          <a:solidFill>
            <a:schemeClr val="tx1"/>
          </a:solidFill>
          <a:latin typeface="+mn-lt"/>
          <a:ea typeface="+mn-ea"/>
        </a:defRPr>
      </a:lvl4pPr>
      <a:lvl5pPr marL="2154238" indent="-238125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>
          <a:solidFill>
            <a:schemeClr val="tx1"/>
          </a:solidFill>
          <a:latin typeface="+mn-lt"/>
          <a:ea typeface="+mn-ea"/>
        </a:defRPr>
      </a:lvl5pPr>
      <a:lvl6pPr marL="2634055" indent="-239460" algn="l" rtl="0" eaLnBrk="1" fontAlgn="base" hangingPunct="1">
        <a:spcBef>
          <a:spcPct val="20000"/>
        </a:spcBef>
        <a:spcAft>
          <a:spcPct val="0"/>
        </a:spcAft>
        <a:buBlip>
          <a:blip r:embed="rId21"/>
        </a:buBlip>
        <a:defRPr kumimoji="1" sz="1700">
          <a:solidFill>
            <a:schemeClr val="tx1"/>
          </a:solidFill>
          <a:latin typeface="+mn-lt"/>
          <a:ea typeface="+mn-ea"/>
        </a:defRPr>
      </a:lvl6pPr>
      <a:lvl7pPr marL="3112975" indent="-239460" algn="l" rtl="0" eaLnBrk="1" fontAlgn="base" hangingPunct="1">
        <a:spcBef>
          <a:spcPct val="20000"/>
        </a:spcBef>
        <a:spcAft>
          <a:spcPct val="0"/>
        </a:spcAft>
        <a:buBlip>
          <a:blip r:embed="rId21"/>
        </a:buBlip>
        <a:defRPr kumimoji="1" sz="1700">
          <a:solidFill>
            <a:schemeClr val="tx1"/>
          </a:solidFill>
          <a:latin typeface="+mn-lt"/>
          <a:ea typeface="+mn-ea"/>
        </a:defRPr>
      </a:lvl7pPr>
      <a:lvl8pPr marL="3591894" indent="-239460" algn="l" rtl="0" eaLnBrk="1" fontAlgn="base" hangingPunct="1">
        <a:spcBef>
          <a:spcPct val="20000"/>
        </a:spcBef>
        <a:spcAft>
          <a:spcPct val="0"/>
        </a:spcAft>
        <a:buBlip>
          <a:blip r:embed="rId21"/>
        </a:buBlip>
        <a:defRPr kumimoji="1" sz="1700">
          <a:solidFill>
            <a:schemeClr val="tx1"/>
          </a:solidFill>
          <a:latin typeface="+mn-lt"/>
          <a:ea typeface="+mn-ea"/>
        </a:defRPr>
      </a:lvl8pPr>
      <a:lvl9pPr marL="4070813" indent="-239460" algn="l" rtl="0" eaLnBrk="1" fontAlgn="base" hangingPunct="1">
        <a:spcBef>
          <a:spcPct val="20000"/>
        </a:spcBef>
        <a:spcAft>
          <a:spcPct val="0"/>
        </a:spcAft>
        <a:buBlip>
          <a:blip r:embed="rId21"/>
        </a:buBlip>
        <a:defRPr kumimoji="1"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57838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19" algn="l" defTabSz="957838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38" algn="l" defTabSz="957838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57" algn="l" defTabSz="957838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677" algn="l" defTabSz="957838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596" algn="l" defTabSz="957838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515" algn="l" defTabSz="957838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434" algn="l" defTabSz="957838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353" algn="l" defTabSz="957838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1.png"/><Relationship Id="rId7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53276" y="4471368"/>
            <a:ext cx="752892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i="1" dirty="0"/>
              <a:t>Takeshi Masaki, </a:t>
            </a:r>
            <a:r>
              <a:rPr lang="en-US" altLang="ja-JP" i="1" dirty="0" err="1"/>
              <a:t>Kinji</a:t>
            </a:r>
            <a:r>
              <a:rPr lang="en-US" altLang="ja-JP" i="1" dirty="0"/>
              <a:t> </a:t>
            </a:r>
            <a:r>
              <a:rPr lang="en-US" altLang="ja-JP" i="1" dirty="0" smtClean="0"/>
              <a:t>Furukawa, </a:t>
            </a:r>
            <a:r>
              <a:rPr lang="en-US" altLang="ja-JP" i="1" dirty="0" err="1" smtClean="0"/>
              <a:t>Takuji</a:t>
            </a:r>
            <a:r>
              <a:rPr lang="en-US" altLang="ja-JP" i="1" dirty="0" smtClean="0"/>
              <a:t> Kubota, </a:t>
            </a:r>
            <a:r>
              <a:rPr lang="en-US" altLang="ja-JP" i="1" dirty="0"/>
              <a:t>Kaya </a:t>
            </a:r>
            <a:r>
              <a:rPr lang="en-US" altLang="ja-JP" i="1" dirty="0" smtClean="0"/>
              <a:t>Kanemaru,</a:t>
            </a:r>
          </a:p>
          <a:p>
            <a:pPr>
              <a:spcBef>
                <a:spcPts val="600"/>
              </a:spcBef>
            </a:pPr>
            <a:r>
              <a:rPr lang="en-US" altLang="ja-JP" i="1" dirty="0" err="1"/>
              <a:t>Riko</a:t>
            </a:r>
            <a:r>
              <a:rPr lang="en-US" altLang="ja-JP" i="1" dirty="0"/>
              <a:t> Oki*1,Toshio Iguchi </a:t>
            </a:r>
            <a:r>
              <a:rPr lang="en-US" altLang="ja-JP" i="1" dirty="0" smtClean="0"/>
              <a:t>,Hiroshi </a:t>
            </a:r>
            <a:r>
              <a:rPr lang="en-US" altLang="ja-JP" i="1" dirty="0" err="1"/>
              <a:t>Hanado</a:t>
            </a:r>
            <a:r>
              <a:rPr lang="en-US" altLang="ja-JP" i="1" dirty="0" smtClean="0"/>
              <a:t>, *2</a:t>
            </a:r>
            <a:endParaRPr lang="ja-JP" altLang="ja-JP" dirty="0"/>
          </a:p>
          <a:p>
            <a:pPr>
              <a:spcBef>
                <a:spcPts val="600"/>
              </a:spcBef>
            </a:pPr>
            <a:r>
              <a:rPr lang="en-US" altLang="ja-JP" i="1" dirty="0" err="1"/>
              <a:t>Naofumi</a:t>
            </a:r>
            <a:r>
              <a:rPr lang="en-US" altLang="ja-JP" i="1" dirty="0"/>
              <a:t> </a:t>
            </a:r>
            <a:r>
              <a:rPr lang="en-US" altLang="ja-JP" i="1" dirty="0" smtClean="0"/>
              <a:t>Yoshida *3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altLang="ja-JP" sz="1200" i="1" dirty="0"/>
              <a:t>Japan Aerospace Exploration </a:t>
            </a:r>
            <a:r>
              <a:rPr lang="en-US" altLang="ja-JP" sz="1200" i="1" dirty="0" smtClean="0"/>
              <a:t>Agency</a:t>
            </a:r>
          </a:p>
          <a:p>
            <a:pPr>
              <a:spcBef>
                <a:spcPts val="600"/>
              </a:spcBef>
            </a:pPr>
            <a:r>
              <a:rPr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*2: </a:t>
            </a:r>
            <a:r>
              <a:rPr lang="en-US" altLang="ja-JP" sz="1200" i="1" dirty="0"/>
              <a:t>National Institute of Information and Communications </a:t>
            </a:r>
            <a:r>
              <a:rPr lang="en-US" altLang="ja-JP" sz="1200" i="1" dirty="0" smtClean="0"/>
              <a:t>Technology</a:t>
            </a:r>
          </a:p>
          <a:p>
            <a:pPr>
              <a:spcBef>
                <a:spcPts val="600"/>
              </a:spcBef>
            </a:pPr>
            <a:r>
              <a:rPr lang="en-US" altLang="ja-JP" sz="1200" i="1" dirty="0" smtClean="0"/>
              <a:t>*</a:t>
            </a:r>
            <a:r>
              <a:rPr lang="en-US" altLang="ja-JP" sz="1200" i="1" dirty="0" err="1" smtClean="0"/>
              <a:t>3:</a:t>
            </a:r>
            <a:r>
              <a:rPr lang="en-US" altLang="ja-JP" sz="1200" i="1" dirty="0" err="1"/>
              <a:t>Remote</a:t>
            </a:r>
            <a:r>
              <a:rPr lang="en-US" altLang="ja-JP" sz="1200" i="1" dirty="0"/>
              <a:t> Sensing Technology Center of </a:t>
            </a:r>
            <a:r>
              <a:rPr lang="en-US" altLang="ja-JP" sz="1200" i="1" dirty="0" smtClean="0"/>
              <a:t>Japan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283968" y="6528635"/>
            <a:ext cx="48600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ja-JP" sz="12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February 29th</a:t>
            </a:r>
            <a:r>
              <a:rPr lang="en-US" altLang="ja-JP" sz="12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ja-JP" sz="12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2016</a:t>
            </a:r>
            <a:r>
              <a:rPr lang="ja-JP" altLang="en-US" sz="12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　</a:t>
            </a:r>
            <a:r>
              <a:rPr lang="en-US" altLang="ja-JP" sz="12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Annual </a:t>
            </a:r>
            <a:r>
              <a:rPr lang="en-US" altLang="ja-JP" sz="12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Meeting of GRWG+GDWG at </a:t>
            </a:r>
            <a:r>
              <a:rPr lang="en-US" altLang="ja-JP" sz="12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JAXA/TKSC</a:t>
            </a:r>
            <a:endParaRPr lang="ja-JP" altLang="en-US" sz="12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279255" y="1722587"/>
            <a:ext cx="6452985" cy="2138461"/>
          </a:xfrm>
        </p:spPr>
        <p:txBody>
          <a:bodyPr/>
          <a:lstStyle/>
          <a:p>
            <a:r>
              <a:rPr lang="en-US" altLang="ja-JP" sz="4000" b="1" dirty="0" smtClean="0">
                <a:latin typeface="Calibri" panose="020F0502020204030204" pitchFamily="34" charset="0"/>
              </a:rPr>
              <a:t>Calibration activities </a:t>
            </a:r>
            <a:r>
              <a:rPr lang="en-US" altLang="ja-JP" sz="4000" b="1" dirty="0">
                <a:latin typeface="Calibri" panose="020F0502020204030204" pitchFamily="34" charset="0"/>
              </a:rPr>
              <a:t>of </a:t>
            </a:r>
            <a:r>
              <a:rPr lang="en-US" altLang="ja-JP" sz="4000" b="1" dirty="0" smtClean="0">
                <a:latin typeface="Calibri" panose="020F0502020204030204" pitchFamily="34" charset="0"/>
              </a:rPr>
              <a:t/>
            </a:r>
            <a:br>
              <a:rPr lang="en-US" altLang="ja-JP" sz="4000" b="1" dirty="0" smtClean="0">
                <a:latin typeface="Calibri" panose="020F0502020204030204" pitchFamily="34" charset="0"/>
              </a:rPr>
            </a:br>
            <a:r>
              <a:rPr lang="en-US" altLang="ja-JP" sz="4000" b="1" dirty="0" smtClean="0">
                <a:latin typeface="Calibri" panose="020F0502020204030204" pitchFamily="34" charset="0"/>
              </a:rPr>
              <a:t>TRMM &amp; </a:t>
            </a:r>
            <a:r>
              <a:rPr lang="en-US" altLang="ja-JP" sz="4000" b="1" dirty="0">
                <a:latin typeface="Calibri" panose="020F0502020204030204" pitchFamily="34" charset="0"/>
              </a:rPr>
              <a:t>GPM Radars</a:t>
            </a:r>
            <a:endParaRPr kumimoji="1" lang="ja-JP" altLang="en-US" sz="4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9141" y="1739270"/>
            <a:ext cx="4759999" cy="22623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1814" y="4623460"/>
            <a:ext cx="2453287" cy="22375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196246" y="968806"/>
            <a:ext cx="8984266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Calibri" panose="020F0502020204030204" pitchFamily="34" charset="0"/>
                <a:cs typeface="Times New Roman" pitchFamily="18" charset="0"/>
              </a:rPr>
              <a:t>The calibration of DPR is composed of ‘Internal calibration’ and ‘External calibration’</a:t>
            </a:r>
            <a:endParaRPr lang="ja-JP" altLang="en-US" sz="200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7" name="Picture 3" descr="D:\80.写真\20121012_GPMCORE\GPMcore_extrac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8129" y="1387501"/>
            <a:ext cx="2020112" cy="1996063"/>
          </a:xfrm>
          <a:prstGeom prst="rect">
            <a:avLst/>
          </a:prstGeom>
          <a:noFill/>
        </p:spPr>
      </p:pic>
      <p:sp>
        <p:nvSpPr>
          <p:cNvPr id="8" name="角丸四角形 7"/>
          <p:cNvSpPr/>
          <p:nvPr/>
        </p:nvSpPr>
        <p:spPr>
          <a:xfrm>
            <a:off x="2877964" y="2538056"/>
            <a:ext cx="263269" cy="22665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 flipV="1">
            <a:off x="2877964" y="1727200"/>
            <a:ext cx="1236836" cy="8108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2888721" y="2764715"/>
            <a:ext cx="1213379" cy="12389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29049" y="1457909"/>
            <a:ext cx="2030428" cy="369332"/>
          </a:xfrm>
          <a:prstGeom prst="rect">
            <a:avLst/>
          </a:prstGeom>
          <a:ln w="9525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cs typeface="Times New Roman" pitchFamily="18" charset="0"/>
              </a:rPr>
              <a:t>Internal Calibration</a:t>
            </a:r>
            <a:endParaRPr lang="ja-JP" altLang="en-US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24238" y="4569196"/>
            <a:ext cx="2066207" cy="369332"/>
          </a:xfrm>
          <a:prstGeom prst="rect">
            <a:avLst/>
          </a:prstGeom>
          <a:ln w="9525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cs typeface="Times New Roman" pitchFamily="18" charset="0"/>
              </a:rPr>
              <a:t>External Calibration</a:t>
            </a:r>
            <a:endParaRPr lang="ja-JP" altLang="en-US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3" name="Arc 536"/>
          <p:cNvSpPr>
            <a:spLocks/>
          </p:cNvSpPr>
          <p:nvPr/>
        </p:nvSpPr>
        <p:spPr bwMode="auto">
          <a:xfrm rot="299844">
            <a:off x="2561552" y="2659162"/>
            <a:ext cx="567943" cy="2894469"/>
          </a:xfrm>
          <a:custGeom>
            <a:avLst/>
            <a:gdLst>
              <a:gd name="T0" fmla="*/ 2147483647 w 7912"/>
              <a:gd name="T1" fmla="*/ 2147483647 h 21600"/>
              <a:gd name="T2" fmla="*/ 0 w 7912"/>
              <a:gd name="T3" fmla="*/ 2147483647 h 21600"/>
              <a:gd name="T4" fmla="*/ 2147483647 w 7912"/>
              <a:gd name="T5" fmla="*/ 0 h 21600"/>
              <a:gd name="T6" fmla="*/ 0 60000 65536"/>
              <a:gd name="T7" fmla="*/ 0 60000 65536"/>
              <a:gd name="T8" fmla="*/ 0 60000 65536"/>
              <a:gd name="T9" fmla="*/ 0 w 7912"/>
              <a:gd name="T10" fmla="*/ 0 h 21600"/>
              <a:gd name="T11" fmla="*/ 7912 w 791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12" h="21600" fill="none" extrusionOk="0">
                <a:moveTo>
                  <a:pt x="7912" y="21308"/>
                </a:moveTo>
                <a:cubicBezTo>
                  <a:pt x="6742" y="21502"/>
                  <a:pt x="5558" y="21599"/>
                  <a:pt x="4373" y="21600"/>
                </a:cubicBezTo>
                <a:cubicBezTo>
                  <a:pt x="2903" y="21600"/>
                  <a:pt x="1438" y="21450"/>
                  <a:pt x="0" y="21152"/>
                </a:cubicBezTo>
              </a:path>
              <a:path w="7912" h="21600" stroke="0" extrusionOk="0">
                <a:moveTo>
                  <a:pt x="7912" y="21308"/>
                </a:moveTo>
                <a:cubicBezTo>
                  <a:pt x="6742" y="21502"/>
                  <a:pt x="5558" y="21599"/>
                  <a:pt x="4373" y="21600"/>
                </a:cubicBezTo>
                <a:cubicBezTo>
                  <a:pt x="2903" y="21600"/>
                  <a:pt x="1438" y="21450"/>
                  <a:pt x="0" y="21152"/>
                </a:cubicBezTo>
                <a:lnTo>
                  <a:pt x="4373" y="0"/>
                </a:lnTo>
                <a:close/>
              </a:path>
            </a:pathLst>
          </a:custGeom>
          <a:solidFill>
            <a:srgbClr val="FFFF00">
              <a:alpha val="50195"/>
            </a:srgbClr>
          </a:solidFill>
          <a:ln w="9525" cap="rnd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4" name="Arc 544"/>
          <p:cNvSpPr>
            <a:spLocks/>
          </p:cNvSpPr>
          <p:nvPr/>
        </p:nvSpPr>
        <p:spPr bwMode="auto">
          <a:xfrm rot="21388133">
            <a:off x="2402963" y="2812254"/>
            <a:ext cx="471783" cy="2485759"/>
          </a:xfrm>
          <a:custGeom>
            <a:avLst/>
            <a:gdLst>
              <a:gd name="T0" fmla="*/ 2147483647 w 7912"/>
              <a:gd name="T1" fmla="*/ 2147483647 h 21600"/>
              <a:gd name="T2" fmla="*/ 0 w 7912"/>
              <a:gd name="T3" fmla="*/ 2147483647 h 21600"/>
              <a:gd name="T4" fmla="*/ 2147483647 w 7912"/>
              <a:gd name="T5" fmla="*/ 0 h 21600"/>
              <a:gd name="T6" fmla="*/ 0 60000 65536"/>
              <a:gd name="T7" fmla="*/ 0 60000 65536"/>
              <a:gd name="T8" fmla="*/ 0 60000 65536"/>
              <a:gd name="T9" fmla="*/ 0 w 7912"/>
              <a:gd name="T10" fmla="*/ 0 h 21600"/>
              <a:gd name="T11" fmla="*/ 7912 w 791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12" h="21600" fill="none" extrusionOk="0">
                <a:moveTo>
                  <a:pt x="7912" y="21308"/>
                </a:moveTo>
                <a:cubicBezTo>
                  <a:pt x="6742" y="21502"/>
                  <a:pt x="5558" y="21599"/>
                  <a:pt x="4373" y="21600"/>
                </a:cubicBezTo>
                <a:cubicBezTo>
                  <a:pt x="2903" y="21600"/>
                  <a:pt x="1438" y="21450"/>
                  <a:pt x="0" y="21152"/>
                </a:cubicBezTo>
              </a:path>
              <a:path w="7912" h="21600" stroke="0" extrusionOk="0">
                <a:moveTo>
                  <a:pt x="7912" y="21308"/>
                </a:moveTo>
                <a:cubicBezTo>
                  <a:pt x="6742" y="21502"/>
                  <a:pt x="5558" y="21599"/>
                  <a:pt x="4373" y="21600"/>
                </a:cubicBezTo>
                <a:cubicBezTo>
                  <a:pt x="2903" y="21600"/>
                  <a:pt x="1438" y="21450"/>
                  <a:pt x="0" y="21152"/>
                </a:cubicBezTo>
                <a:lnTo>
                  <a:pt x="4373" y="0"/>
                </a:lnTo>
                <a:close/>
              </a:path>
            </a:pathLst>
          </a:custGeom>
          <a:solidFill>
            <a:srgbClr val="00CC66">
              <a:alpha val="50195"/>
            </a:srgbClr>
          </a:solidFill>
          <a:ln w="9525" cap="rnd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7972926" y="572396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latin typeface="Calibri" panose="020F0502020204030204" pitchFamily="34" charset="0"/>
                <a:cs typeface="Times New Roman" pitchFamily="18" charset="0"/>
              </a:rPr>
              <a:t>★</a:t>
            </a:r>
            <a:endParaRPr lang="ja-JP" altLang="en-US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496" y="1974319"/>
            <a:ext cx="26033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【</a:t>
            </a:r>
            <a:r>
              <a:rPr lang="en-US" altLang="ja-JP" sz="20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Purpose</a:t>
            </a:r>
            <a:r>
              <a:rPr lang="en-US" altLang="ja-JP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】</a:t>
            </a:r>
            <a:endParaRPr lang="en-US" altLang="ja-JP" sz="2000" dirty="0" smtClean="0">
              <a:solidFill>
                <a:srgbClr val="000000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r>
              <a:rPr lang="en-US" altLang="ja-JP" sz="20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To </a:t>
            </a:r>
            <a:r>
              <a:rPr lang="en-US" altLang="ja-JP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calibrate the </a:t>
            </a:r>
            <a:r>
              <a:rPr lang="en-US" altLang="ja-JP" sz="20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FCIF-LUT </a:t>
            </a:r>
            <a:r>
              <a:rPr lang="en-US" altLang="ja-JP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which </a:t>
            </a:r>
            <a:r>
              <a:rPr lang="en-US" altLang="ja-JP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converts digital count to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power.</a:t>
            </a:r>
          </a:p>
          <a:p>
            <a:endParaRPr lang="en-US" altLang="ja-JP" sz="20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【Frequency】</a:t>
            </a:r>
            <a:endParaRPr lang="en-US" altLang="ja-JP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Per </a:t>
            </a:r>
            <a:r>
              <a:rPr lang="en-US" altLang="ja-JP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a week on board.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87038" y="4786483"/>
            <a:ext cx="2788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ja-JP" dirty="0">
                <a:latin typeface="Calibri" panose="020F0502020204030204" pitchFamily="34" charset="0"/>
              </a:rPr>
              <a:t>【Frequency】</a:t>
            </a:r>
          </a:p>
          <a:p>
            <a:r>
              <a:rPr lang="en-US" altLang="ja-JP" dirty="0" smtClean="0">
                <a:latin typeface="Calibri" panose="020F0502020204030204" pitchFamily="34" charset="0"/>
              </a:rPr>
              <a:t>It is planed </a:t>
            </a:r>
            <a:r>
              <a:rPr lang="en-US" altLang="ja-JP" dirty="0">
                <a:latin typeface="Calibri" panose="020F0502020204030204" pitchFamily="34" charset="0"/>
              </a:rPr>
              <a:t>10 times in a year at the JAXA tsukuba space center in Japan.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0" r="22765"/>
          <a:stretch/>
        </p:blipFill>
        <p:spPr bwMode="auto">
          <a:xfrm>
            <a:off x="2279210" y="5080905"/>
            <a:ext cx="1132626" cy="174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4075124" y="1368916"/>
            <a:ext cx="50333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Radio Frequency is not tramsmited to out of DPR</a:t>
            </a:r>
            <a:endParaRPr lang="fr-FR" altLang="ja-JP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5496" y="5054749"/>
            <a:ext cx="24010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【Purpose】</a:t>
            </a:r>
          </a:p>
          <a:p>
            <a:r>
              <a:rPr lang="en-US" altLang="ja-JP" sz="20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To </a:t>
            </a:r>
            <a:r>
              <a:rPr lang="en-US" altLang="ja-JP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calibrate the absolute value of the DPR transmitted / received </a:t>
            </a:r>
            <a:r>
              <a:rPr lang="en-US" altLang="ja-JP" sz="20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powers.</a:t>
            </a:r>
            <a:endParaRPr lang="en-US" altLang="ja-JP" sz="2000" dirty="0">
              <a:solidFill>
                <a:srgbClr val="00000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7524328" y="1758188"/>
            <a:ext cx="1367424" cy="143695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118523" y="697945"/>
            <a:ext cx="2432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FCIF</a:t>
            </a:r>
            <a:r>
              <a:rPr lang="en-US" altLang="ja-JP" sz="14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: Frequency Converter &amp; IF</a:t>
            </a:r>
            <a:endParaRPr lang="ja-JP" alt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44352" y="491479"/>
            <a:ext cx="55881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2800" b="1" dirty="0">
                <a:latin typeface="Calibri" panose="020F0502020204030204" pitchFamily="34" charset="0"/>
                <a:ea typeface="+mj-ea"/>
                <a:cs typeface="Times New Roman" pitchFamily="18" charset="0"/>
              </a:rPr>
              <a:t>Concept of DPR calibration(1/2)</a:t>
            </a:r>
            <a:endParaRPr lang="ja-JP" altLang="en-US" sz="2800" b="1" dirty="0">
              <a:latin typeface="Calibri" panose="020F0502020204030204" pitchFamily="34" charset="0"/>
              <a:ea typeface="+mj-ea"/>
              <a:cs typeface="Times New Roman" pitchFamily="18" charset="0"/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 flipV="1">
            <a:off x="3141233" y="2241550"/>
            <a:ext cx="976742" cy="2942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3098382" y="2764715"/>
            <a:ext cx="994193" cy="388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/>
          <p:cNvSpPr/>
          <p:nvPr/>
        </p:nvSpPr>
        <p:spPr>
          <a:xfrm>
            <a:off x="141148" y="91638"/>
            <a:ext cx="2299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3. </a:t>
            </a:r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Calibration </a:t>
            </a:r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status</a:t>
            </a:r>
            <a:endParaRPr lang="ja-JP" altLang="en-US" sz="2000" b="1" dirty="0">
              <a:latin typeface="Calibri" panose="020F0502020204030204" pitchFamily="34" charset="0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 flipV="1">
            <a:off x="5295096" y="1800232"/>
            <a:ext cx="2229232" cy="5435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V="1">
            <a:off x="5310130" y="3195145"/>
            <a:ext cx="2214198" cy="12005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V="1">
            <a:off x="7334882" y="3252745"/>
            <a:ext cx="1483710" cy="11775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V="1">
            <a:off x="7334882" y="1800234"/>
            <a:ext cx="1458598" cy="5435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5096" y="2343770"/>
            <a:ext cx="2039786" cy="2086499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17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6705386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5104886" y="1367003"/>
            <a:ext cx="2162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FCIF-LUT by</a:t>
            </a:r>
          </a:p>
          <a:p>
            <a:r>
              <a:rPr lang="en-US" altLang="ja-JP" sz="20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Internal calibration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099172" y="3227737"/>
            <a:ext cx="24194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Transfer function</a:t>
            </a:r>
          </a:p>
          <a:p>
            <a:r>
              <a:rPr lang="en-US" altLang="ja-JP" sz="20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with offset by external calibration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3" name="右中かっこ 2"/>
          <p:cNvSpPr/>
          <p:nvPr/>
        </p:nvSpPr>
        <p:spPr>
          <a:xfrm>
            <a:off x="7092280" y="1391688"/>
            <a:ext cx="426334" cy="269293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646089" y="2236039"/>
            <a:ext cx="13726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Calibration</a:t>
            </a:r>
          </a:p>
          <a:p>
            <a:r>
              <a:rPr lang="en-US" altLang="ja-JP" sz="20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coefficients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41148" y="1040309"/>
            <a:ext cx="45387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Relationship between internal calibration </a:t>
            </a:r>
          </a:p>
          <a:p>
            <a:r>
              <a:rPr lang="en-US" altLang="ja-JP" sz="20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and external calibration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41148" y="91638"/>
            <a:ext cx="2299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3. </a:t>
            </a:r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Calibration </a:t>
            </a:r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status</a:t>
            </a:r>
            <a:endParaRPr lang="ja-JP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44352" y="491479"/>
            <a:ext cx="55881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2800" b="1" dirty="0">
                <a:latin typeface="Calibri" panose="020F0502020204030204" pitchFamily="34" charset="0"/>
                <a:ea typeface="+mj-ea"/>
                <a:cs typeface="Times New Roman" pitchFamily="18" charset="0"/>
              </a:rPr>
              <a:t>Concept of DPR </a:t>
            </a:r>
            <a:r>
              <a:rPr lang="en-US" altLang="ja-JP" sz="2800" b="1" dirty="0" smtClean="0">
                <a:latin typeface="Calibri" panose="020F0502020204030204" pitchFamily="34" charset="0"/>
                <a:ea typeface="+mj-ea"/>
                <a:cs typeface="Times New Roman" pitchFamily="18" charset="0"/>
              </a:rPr>
              <a:t>calibration(2/2</a:t>
            </a:r>
            <a:r>
              <a:rPr lang="en-US" altLang="ja-JP" sz="2800" b="1" dirty="0">
                <a:latin typeface="Calibri" panose="020F0502020204030204" pitchFamily="34" charset="0"/>
                <a:ea typeface="+mj-ea"/>
                <a:cs typeface="Times New Roman" pitchFamily="18" charset="0"/>
              </a:rPr>
              <a:t>)</a:t>
            </a:r>
            <a:endParaRPr lang="ja-JP" altLang="en-US" sz="2800" b="1" dirty="0">
              <a:latin typeface="Calibri" panose="020F0502020204030204" pitchFamily="34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14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444352" y="491479"/>
            <a:ext cx="55881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2800" b="1" dirty="0">
                <a:latin typeface="Calibri" panose="020F0502020204030204" pitchFamily="34" charset="0"/>
                <a:ea typeface="+mj-ea"/>
                <a:cs typeface="Times New Roman" pitchFamily="18" charset="0"/>
              </a:rPr>
              <a:t>Result of the internal calibration</a:t>
            </a:r>
            <a:endParaRPr lang="ja-JP" altLang="en-US" sz="2800" b="1" dirty="0">
              <a:latin typeface="Calibri" panose="020F0502020204030204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55576" y="6274237"/>
            <a:ext cx="8112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The results of the internal calibration have been stable. </a:t>
            </a:r>
            <a:endParaRPr lang="en-US" altLang="ja-JP" sz="2000" dirty="0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0" y="1052736"/>
            <a:ext cx="7951484" cy="522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141148" y="91638"/>
            <a:ext cx="2299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3. </a:t>
            </a:r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Calibration </a:t>
            </a:r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status</a:t>
            </a:r>
            <a:endParaRPr lang="ja-JP" alt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63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9105" y="1551606"/>
            <a:ext cx="3987351" cy="360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44008"/>
            <a:ext cx="2587999" cy="362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592058" y="1074676"/>
            <a:ext cx="32203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Active Radar Calibrator</a:t>
            </a:r>
            <a:r>
              <a:rPr lang="ja-JP" alt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(ARC)</a:t>
            </a:r>
            <a:endParaRPr lang="ja-JP" alt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761602" y="1043898"/>
            <a:ext cx="39148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The situation of external calibration </a:t>
            </a:r>
            <a:endParaRPr lang="ja-JP" alt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061983" y="4757397"/>
            <a:ext cx="8708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err="1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KuARC</a:t>
            </a:r>
            <a:endParaRPr lang="ja-JP" altLang="en-US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662469" y="4509120"/>
            <a:ext cx="8594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err="1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KaARC</a:t>
            </a:r>
            <a:endParaRPr lang="ja-JP" altLang="en-US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44352" y="491748"/>
            <a:ext cx="67199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2800" b="1" dirty="0">
                <a:latin typeface="Calibri" panose="020F0502020204030204" pitchFamily="34" charset="0"/>
                <a:ea typeface="+mj-ea"/>
                <a:cs typeface="Times New Roman" pitchFamily="18" charset="0"/>
              </a:rPr>
              <a:t>Concept of the external calibration(1/2)</a:t>
            </a:r>
            <a:endParaRPr lang="ja-JP" altLang="en-US" sz="2800" b="1" dirty="0">
              <a:latin typeface="Calibri" panose="020F0502020204030204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5496" y="5222145"/>
            <a:ext cx="43150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W:717mm x D:700mm x H:2167mm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Weight: 130kg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Transmit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power level :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1.2W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Transmit wave type : CW or Pulse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4351771" y="5204900"/>
            <a:ext cx="47345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Two people treat two ARCs for </a:t>
            </a:r>
            <a:r>
              <a:rPr lang="en-US" altLang="ja-JP" sz="20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KuPR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altLang="ja-JP" sz="20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KaPR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in once calibration.</a:t>
            </a:r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The people need to carry out the calibration night and day, since the </a:t>
            </a:r>
            <a:r>
              <a:rPr lang="en-US" altLang="ja-JP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DPR has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sun-asynchronous orbit.</a:t>
            </a:r>
            <a:endParaRPr lang="ja-JP" alt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41148" y="91638"/>
            <a:ext cx="2299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3. Calibration status</a:t>
            </a:r>
            <a:endParaRPr lang="ja-JP" alt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68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80.写真\20121012_GPMCORE\GPMcore_extrac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8379" y="1380838"/>
            <a:ext cx="1175635" cy="1161639"/>
          </a:xfrm>
          <a:prstGeom prst="rect">
            <a:avLst/>
          </a:prstGeom>
          <a:noFill/>
        </p:spPr>
      </p:pic>
      <p:grpSp>
        <p:nvGrpSpPr>
          <p:cNvPr id="3" name="グループ化 2"/>
          <p:cNvGrpSpPr/>
          <p:nvPr/>
        </p:nvGrpSpPr>
        <p:grpSpPr>
          <a:xfrm>
            <a:off x="2104712" y="2272073"/>
            <a:ext cx="392790" cy="2706544"/>
            <a:chOff x="3357319" y="2161790"/>
            <a:chExt cx="392790" cy="2706544"/>
          </a:xfrm>
        </p:grpSpPr>
        <p:sp>
          <p:nvSpPr>
            <p:cNvPr id="4" name="Freeform 9"/>
            <p:cNvSpPr>
              <a:spLocks/>
            </p:cNvSpPr>
            <p:nvPr/>
          </p:nvSpPr>
          <p:spPr bwMode="auto">
            <a:xfrm>
              <a:off x="3357319" y="3513190"/>
              <a:ext cx="392790" cy="679444"/>
            </a:xfrm>
            <a:custGeom>
              <a:avLst/>
              <a:gdLst/>
              <a:ahLst/>
              <a:cxnLst>
                <a:cxn ang="0">
                  <a:pos x="360" y="1168"/>
                </a:cxn>
                <a:cxn ang="0">
                  <a:pos x="0" y="876"/>
                </a:cxn>
                <a:cxn ang="0">
                  <a:pos x="360" y="584"/>
                </a:cxn>
                <a:cxn ang="0">
                  <a:pos x="720" y="292"/>
                </a:cxn>
                <a:cxn ang="0">
                  <a:pos x="360" y="0"/>
                </a:cxn>
              </a:cxnLst>
              <a:rect l="0" t="0" r="r" b="b"/>
              <a:pathLst>
                <a:path w="720" h="1168">
                  <a:moveTo>
                    <a:pt x="360" y="1168"/>
                  </a:moveTo>
                  <a:cubicBezTo>
                    <a:pt x="180" y="1070"/>
                    <a:pt x="0" y="973"/>
                    <a:pt x="0" y="876"/>
                  </a:cubicBezTo>
                  <a:cubicBezTo>
                    <a:pt x="0" y="779"/>
                    <a:pt x="240" y="681"/>
                    <a:pt x="360" y="584"/>
                  </a:cubicBezTo>
                  <a:cubicBezTo>
                    <a:pt x="480" y="487"/>
                    <a:pt x="720" y="389"/>
                    <a:pt x="720" y="292"/>
                  </a:cubicBezTo>
                  <a:cubicBezTo>
                    <a:pt x="720" y="195"/>
                    <a:pt x="540" y="97"/>
                    <a:pt x="360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360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5" name="Freeform 10"/>
            <p:cNvSpPr>
              <a:spLocks/>
            </p:cNvSpPr>
            <p:nvPr/>
          </p:nvSpPr>
          <p:spPr bwMode="auto">
            <a:xfrm>
              <a:off x="3357319" y="2837490"/>
              <a:ext cx="392790" cy="675700"/>
            </a:xfrm>
            <a:custGeom>
              <a:avLst/>
              <a:gdLst/>
              <a:ahLst/>
              <a:cxnLst>
                <a:cxn ang="0">
                  <a:pos x="360" y="1168"/>
                </a:cxn>
                <a:cxn ang="0">
                  <a:pos x="0" y="876"/>
                </a:cxn>
                <a:cxn ang="0">
                  <a:pos x="360" y="584"/>
                </a:cxn>
                <a:cxn ang="0">
                  <a:pos x="720" y="292"/>
                </a:cxn>
                <a:cxn ang="0">
                  <a:pos x="360" y="0"/>
                </a:cxn>
              </a:cxnLst>
              <a:rect l="0" t="0" r="r" b="b"/>
              <a:pathLst>
                <a:path w="720" h="1168">
                  <a:moveTo>
                    <a:pt x="360" y="1168"/>
                  </a:moveTo>
                  <a:cubicBezTo>
                    <a:pt x="180" y="1070"/>
                    <a:pt x="0" y="973"/>
                    <a:pt x="0" y="876"/>
                  </a:cubicBezTo>
                  <a:cubicBezTo>
                    <a:pt x="0" y="779"/>
                    <a:pt x="240" y="681"/>
                    <a:pt x="360" y="584"/>
                  </a:cubicBezTo>
                  <a:cubicBezTo>
                    <a:pt x="480" y="487"/>
                    <a:pt x="720" y="389"/>
                    <a:pt x="720" y="292"/>
                  </a:cubicBezTo>
                  <a:cubicBezTo>
                    <a:pt x="720" y="195"/>
                    <a:pt x="540" y="97"/>
                    <a:pt x="360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360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6" name="Freeform 11"/>
            <p:cNvSpPr>
              <a:spLocks/>
            </p:cNvSpPr>
            <p:nvPr/>
          </p:nvSpPr>
          <p:spPr bwMode="auto">
            <a:xfrm>
              <a:off x="3357319" y="2161790"/>
              <a:ext cx="392790" cy="675700"/>
            </a:xfrm>
            <a:custGeom>
              <a:avLst/>
              <a:gdLst/>
              <a:ahLst/>
              <a:cxnLst>
                <a:cxn ang="0">
                  <a:pos x="360" y="1168"/>
                </a:cxn>
                <a:cxn ang="0">
                  <a:pos x="0" y="876"/>
                </a:cxn>
                <a:cxn ang="0">
                  <a:pos x="360" y="584"/>
                </a:cxn>
                <a:cxn ang="0">
                  <a:pos x="720" y="292"/>
                </a:cxn>
                <a:cxn ang="0">
                  <a:pos x="360" y="0"/>
                </a:cxn>
              </a:cxnLst>
              <a:rect l="0" t="0" r="r" b="b"/>
              <a:pathLst>
                <a:path w="720" h="1168">
                  <a:moveTo>
                    <a:pt x="360" y="1168"/>
                  </a:moveTo>
                  <a:cubicBezTo>
                    <a:pt x="180" y="1070"/>
                    <a:pt x="0" y="973"/>
                    <a:pt x="0" y="876"/>
                  </a:cubicBezTo>
                  <a:cubicBezTo>
                    <a:pt x="0" y="779"/>
                    <a:pt x="240" y="681"/>
                    <a:pt x="360" y="584"/>
                  </a:cubicBezTo>
                  <a:cubicBezTo>
                    <a:pt x="480" y="487"/>
                    <a:pt x="720" y="389"/>
                    <a:pt x="720" y="292"/>
                  </a:cubicBezTo>
                  <a:cubicBezTo>
                    <a:pt x="720" y="195"/>
                    <a:pt x="540" y="97"/>
                    <a:pt x="360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360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3357319" y="4192634"/>
              <a:ext cx="392790" cy="675700"/>
            </a:xfrm>
            <a:custGeom>
              <a:avLst/>
              <a:gdLst/>
              <a:ahLst/>
              <a:cxnLst>
                <a:cxn ang="0">
                  <a:pos x="360" y="1168"/>
                </a:cxn>
                <a:cxn ang="0">
                  <a:pos x="0" y="876"/>
                </a:cxn>
                <a:cxn ang="0">
                  <a:pos x="360" y="584"/>
                </a:cxn>
                <a:cxn ang="0">
                  <a:pos x="720" y="292"/>
                </a:cxn>
                <a:cxn ang="0">
                  <a:pos x="360" y="0"/>
                </a:cxn>
              </a:cxnLst>
              <a:rect l="0" t="0" r="r" b="b"/>
              <a:pathLst>
                <a:path w="720" h="1168">
                  <a:moveTo>
                    <a:pt x="360" y="1168"/>
                  </a:moveTo>
                  <a:cubicBezTo>
                    <a:pt x="180" y="1070"/>
                    <a:pt x="0" y="973"/>
                    <a:pt x="0" y="876"/>
                  </a:cubicBezTo>
                  <a:cubicBezTo>
                    <a:pt x="0" y="779"/>
                    <a:pt x="240" y="681"/>
                    <a:pt x="360" y="584"/>
                  </a:cubicBezTo>
                  <a:cubicBezTo>
                    <a:pt x="480" y="487"/>
                    <a:pt x="720" y="389"/>
                    <a:pt x="720" y="292"/>
                  </a:cubicBezTo>
                  <a:cubicBezTo>
                    <a:pt x="720" y="195"/>
                    <a:pt x="540" y="97"/>
                    <a:pt x="360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360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endParaRPr>
            </a:p>
          </p:txBody>
        </p:sp>
      </p:grpSp>
      <p:sp>
        <p:nvSpPr>
          <p:cNvPr id="8" name="Line 43"/>
          <p:cNvSpPr>
            <a:spLocks noChangeShapeType="1"/>
          </p:cNvSpPr>
          <p:nvPr/>
        </p:nvSpPr>
        <p:spPr bwMode="auto">
          <a:xfrm>
            <a:off x="-39290" y="6107280"/>
            <a:ext cx="3690975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36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9" name="上下矢印 8"/>
          <p:cNvSpPr/>
          <p:nvPr/>
        </p:nvSpPr>
        <p:spPr>
          <a:xfrm>
            <a:off x="3200170" y="2750453"/>
            <a:ext cx="241501" cy="462523"/>
          </a:xfrm>
          <a:prstGeom prst="upDownArrow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41920" y="919173"/>
            <a:ext cx="3054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DPR</a:t>
            </a:r>
            <a:r>
              <a:rPr kumimoji="0" lang="ja-JP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 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receiver system</a:t>
            </a:r>
            <a:endParaRPr kumimoji="0" lang="ja-JP" altLang="en-US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2584905" y="1798959"/>
            <a:ext cx="2054971" cy="743518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R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eceived power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measured by </a:t>
            </a:r>
            <a:r>
              <a:rPr kumimoji="0" lang="en-US" altLang="ja-JP" b="1" kern="0" dirty="0" err="1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DPR</a:t>
            </a:r>
            <a:endParaRPr kumimoji="0" lang="ja-JP" altLang="en-US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2584802" y="3318447"/>
            <a:ext cx="1887920" cy="844769"/>
          </a:xfrm>
          <a:prstGeom prst="roundRect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Received power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estimated by calculation</a:t>
            </a:r>
            <a:endParaRPr kumimoji="0" lang="ja-JP" altLang="en-US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268925" y="1398839"/>
            <a:ext cx="852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DPR</a:t>
            </a:r>
            <a:endParaRPr lang="ja-JP" altLang="en-US" sz="24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51184" y="6149105"/>
            <a:ext cx="8390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JAXA aims that accuracy </a:t>
            </a:r>
            <a:r>
              <a:rPr lang="en-US" altLang="ja-JP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of the </a:t>
            </a:r>
            <a:r>
              <a:rPr lang="en-US" altLang="ja-JP" sz="24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calibration becomes within ±1dB.</a:t>
            </a:r>
            <a:endParaRPr lang="en-US" altLang="ja-JP" sz="2400" dirty="0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0" r="22765"/>
          <a:stretch/>
        </p:blipFill>
        <p:spPr bwMode="auto">
          <a:xfrm>
            <a:off x="1909594" y="4978617"/>
            <a:ext cx="731924" cy="112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0" r="22765"/>
          <a:stretch/>
        </p:blipFill>
        <p:spPr bwMode="auto">
          <a:xfrm>
            <a:off x="1074273" y="4958076"/>
            <a:ext cx="731924" cy="112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正方形/長方形 16"/>
          <p:cNvSpPr/>
          <p:nvPr/>
        </p:nvSpPr>
        <p:spPr>
          <a:xfrm>
            <a:off x="-14808" y="5708474"/>
            <a:ext cx="1300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KaARC</a:t>
            </a:r>
            <a:endParaRPr lang="ja-JP" altLang="en-US" sz="20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1519479" y="2320489"/>
            <a:ext cx="392790" cy="2706544"/>
            <a:chOff x="3357319" y="2161790"/>
            <a:chExt cx="392790" cy="2706544"/>
          </a:xfrm>
        </p:grpSpPr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3357319" y="3513190"/>
              <a:ext cx="392790" cy="679444"/>
            </a:xfrm>
            <a:custGeom>
              <a:avLst/>
              <a:gdLst/>
              <a:ahLst/>
              <a:cxnLst>
                <a:cxn ang="0">
                  <a:pos x="360" y="1168"/>
                </a:cxn>
                <a:cxn ang="0">
                  <a:pos x="0" y="876"/>
                </a:cxn>
                <a:cxn ang="0">
                  <a:pos x="360" y="584"/>
                </a:cxn>
                <a:cxn ang="0">
                  <a:pos x="720" y="292"/>
                </a:cxn>
                <a:cxn ang="0">
                  <a:pos x="360" y="0"/>
                </a:cxn>
              </a:cxnLst>
              <a:rect l="0" t="0" r="r" b="b"/>
              <a:pathLst>
                <a:path w="720" h="1168">
                  <a:moveTo>
                    <a:pt x="360" y="1168"/>
                  </a:moveTo>
                  <a:cubicBezTo>
                    <a:pt x="180" y="1070"/>
                    <a:pt x="0" y="973"/>
                    <a:pt x="0" y="876"/>
                  </a:cubicBezTo>
                  <a:cubicBezTo>
                    <a:pt x="0" y="779"/>
                    <a:pt x="240" y="681"/>
                    <a:pt x="360" y="584"/>
                  </a:cubicBezTo>
                  <a:cubicBezTo>
                    <a:pt x="480" y="487"/>
                    <a:pt x="720" y="389"/>
                    <a:pt x="720" y="292"/>
                  </a:cubicBezTo>
                  <a:cubicBezTo>
                    <a:pt x="720" y="195"/>
                    <a:pt x="540" y="97"/>
                    <a:pt x="360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360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3357319" y="2837490"/>
              <a:ext cx="392790" cy="675700"/>
            </a:xfrm>
            <a:custGeom>
              <a:avLst/>
              <a:gdLst/>
              <a:ahLst/>
              <a:cxnLst>
                <a:cxn ang="0">
                  <a:pos x="360" y="1168"/>
                </a:cxn>
                <a:cxn ang="0">
                  <a:pos x="0" y="876"/>
                </a:cxn>
                <a:cxn ang="0">
                  <a:pos x="360" y="584"/>
                </a:cxn>
                <a:cxn ang="0">
                  <a:pos x="720" y="292"/>
                </a:cxn>
                <a:cxn ang="0">
                  <a:pos x="360" y="0"/>
                </a:cxn>
              </a:cxnLst>
              <a:rect l="0" t="0" r="r" b="b"/>
              <a:pathLst>
                <a:path w="720" h="1168">
                  <a:moveTo>
                    <a:pt x="360" y="1168"/>
                  </a:moveTo>
                  <a:cubicBezTo>
                    <a:pt x="180" y="1070"/>
                    <a:pt x="0" y="973"/>
                    <a:pt x="0" y="876"/>
                  </a:cubicBezTo>
                  <a:cubicBezTo>
                    <a:pt x="0" y="779"/>
                    <a:pt x="240" y="681"/>
                    <a:pt x="360" y="584"/>
                  </a:cubicBezTo>
                  <a:cubicBezTo>
                    <a:pt x="480" y="487"/>
                    <a:pt x="720" y="389"/>
                    <a:pt x="720" y="292"/>
                  </a:cubicBezTo>
                  <a:cubicBezTo>
                    <a:pt x="720" y="195"/>
                    <a:pt x="540" y="97"/>
                    <a:pt x="360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360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3357319" y="2161790"/>
              <a:ext cx="392790" cy="675700"/>
            </a:xfrm>
            <a:custGeom>
              <a:avLst/>
              <a:gdLst/>
              <a:ahLst/>
              <a:cxnLst>
                <a:cxn ang="0">
                  <a:pos x="360" y="1168"/>
                </a:cxn>
                <a:cxn ang="0">
                  <a:pos x="0" y="876"/>
                </a:cxn>
                <a:cxn ang="0">
                  <a:pos x="360" y="584"/>
                </a:cxn>
                <a:cxn ang="0">
                  <a:pos x="720" y="292"/>
                </a:cxn>
                <a:cxn ang="0">
                  <a:pos x="360" y="0"/>
                </a:cxn>
              </a:cxnLst>
              <a:rect l="0" t="0" r="r" b="b"/>
              <a:pathLst>
                <a:path w="720" h="1168">
                  <a:moveTo>
                    <a:pt x="360" y="1168"/>
                  </a:moveTo>
                  <a:cubicBezTo>
                    <a:pt x="180" y="1070"/>
                    <a:pt x="0" y="973"/>
                    <a:pt x="0" y="876"/>
                  </a:cubicBezTo>
                  <a:cubicBezTo>
                    <a:pt x="0" y="779"/>
                    <a:pt x="240" y="681"/>
                    <a:pt x="360" y="584"/>
                  </a:cubicBezTo>
                  <a:cubicBezTo>
                    <a:pt x="480" y="487"/>
                    <a:pt x="720" y="389"/>
                    <a:pt x="720" y="292"/>
                  </a:cubicBezTo>
                  <a:cubicBezTo>
                    <a:pt x="720" y="195"/>
                    <a:pt x="540" y="97"/>
                    <a:pt x="360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360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3357319" y="4192634"/>
              <a:ext cx="392790" cy="675700"/>
            </a:xfrm>
            <a:custGeom>
              <a:avLst/>
              <a:gdLst/>
              <a:ahLst/>
              <a:cxnLst>
                <a:cxn ang="0">
                  <a:pos x="360" y="1168"/>
                </a:cxn>
                <a:cxn ang="0">
                  <a:pos x="0" y="876"/>
                </a:cxn>
                <a:cxn ang="0">
                  <a:pos x="360" y="584"/>
                </a:cxn>
                <a:cxn ang="0">
                  <a:pos x="720" y="292"/>
                </a:cxn>
                <a:cxn ang="0">
                  <a:pos x="360" y="0"/>
                </a:cxn>
              </a:cxnLst>
              <a:rect l="0" t="0" r="r" b="b"/>
              <a:pathLst>
                <a:path w="720" h="1168">
                  <a:moveTo>
                    <a:pt x="360" y="1168"/>
                  </a:moveTo>
                  <a:cubicBezTo>
                    <a:pt x="180" y="1070"/>
                    <a:pt x="0" y="973"/>
                    <a:pt x="0" y="876"/>
                  </a:cubicBezTo>
                  <a:cubicBezTo>
                    <a:pt x="0" y="779"/>
                    <a:pt x="240" y="681"/>
                    <a:pt x="360" y="584"/>
                  </a:cubicBezTo>
                  <a:cubicBezTo>
                    <a:pt x="480" y="487"/>
                    <a:pt x="720" y="389"/>
                    <a:pt x="720" y="292"/>
                  </a:cubicBezTo>
                  <a:cubicBezTo>
                    <a:pt x="720" y="195"/>
                    <a:pt x="540" y="97"/>
                    <a:pt x="360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360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endParaRPr>
            </a:p>
          </p:txBody>
        </p:sp>
      </p:grpSp>
      <p:sp>
        <p:nvSpPr>
          <p:cNvPr id="23" name="正方形/長方形 22"/>
          <p:cNvSpPr/>
          <p:nvPr/>
        </p:nvSpPr>
        <p:spPr>
          <a:xfrm>
            <a:off x="3441671" y="2820647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Compare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pic>
        <p:nvPicPr>
          <p:cNvPr id="24" name="Picture 3" descr="D:\80.写真\20121012_GPMCORE\GPMcore_extrac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0057" y="1380838"/>
            <a:ext cx="1175635" cy="1161639"/>
          </a:xfrm>
          <a:prstGeom prst="rect">
            <a:avLst/>
          </a:prstGeom>
          <a:noFill/>
        </p:spPr>
      </p:pic>
      <p:grpSp>
        <p:nvGrpSpPr>
          <p:cNvPr id="25" name="グループ化 24"/>
          <p:cNvGrpSpPr/>
          <p:nvPr/>
        </p:nvGrpSpPr>
        <p:grpSpPr>
          <a:xfrm rot="10800000">
            <a:off x="5970990" y="2132373"/>
            <a:ext cx="392790" cy="2706544"/>
            <a:chOff x="3357319" y="2161790"/>
            <a:chExt cx="392790" cy="2706544"/>
          </a:xfrm>
        </p:grpSpPr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3357319" y="3513190"/>
              <a:ext cx="392790" cy="679444"/>
            </a:xfrm>
            <a:custGeom>
              <a:avLst/>
              <a:gdLst/>
              <a:ahLst/>
              <a:cxnLst>
                <a:cxn ang="0">
                  <a:pos x="360" y="1168"/>
                </a:cxn>
                <a:cxn ang="0">
                  <a:pos x="0" y="876"/>
                </a:cxn>
                <a:cxn ang="0">
                  <a:pos x="360" y="584"/>
                </a:cxn>
                <a:cxn ang="0">
                  <a:pos x="720" y="292"/>
                </a:cxn>
                <a:cxn ang="0">
                  <a:pos x="360" y="0"/>
                </a:cxn>
              </a:cxnLst>
              <a:rect l="0" t="0" r="r" b="b"/>
              <a:pathLst>
                <a:path w="720" h="1168">
                  <a:moveTo>
                    <a:pt x="360" y="1168"/>
                  </a:moveTo>
                  <a:cubicBezTo>
                    <a:pt x="180" y="1070"/>
                    <a:pt x="0" y="973"/>
                    <a:pt x="0" y="876"/>
                  </a:cubicBezTo>
                  <a:cubicBezTo>
                    <a:pt x="0" y="779"/>
                    <a:pt x="240" y="681"/>
                    <a:pt x="360" y="584"/>
                  </a:cubicBezTo>
                  <a:cubicBezTo>
                    <a:pt x="480" y="487"/>
                    <a:pt x="720" y="389"/>
                    <a:pt x="720" y="292"/>
                  </a:cubicBezTo>
                  <a:cubicBezTo>
                    <a:pt x="720" y="195"/>
                    <a:pt x="540" y="97"/>
                    <a:pt x="360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360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27" name="Freeform 10"/>
            <p:cNvSpPr>
              <a:spLocks/>
            </p:cNvSpPr>
            <p:nvPr/>
          </p:nvSpPr>
          <p:spPr bwMode="auto">
            <a:xfrm>
              <a:off x="3357319" y="2837490"/>
              <a:ext cx="392790" cy="675700"/>
            </a:xfrm>
            <a:custGeom>
              <a:avLst/>
              <a:gdLst/>
              <a:ahLst/>
              <a:cxnLst>
                <a:cxn ang="0">
                  <a:pos x="360" y="1168"/>
                </a:cxn>
                <a:cxn ang="0">
                  <a:pos x="0" y="876"/>
                </a:cxn>
                <a:cxn ang="0">
                  <a:pos x="360" y="584"/>
                </a:cxn>
                <a:cxn ang="0">
                  <a:pos x="720" y="292"/>
                </a:cxn>
                <a:cxn ang="0">
                  <a:pos x="360" y="0"/>
                </a:cxn>
              </a:cxnLst>
              <a:rect l="0" t="0" r="r" b="b"/>
              <a:pathLst>
                <a:path w="720" h="1168">
                  <a:moveTo>
                    <a:pt x="360" y="1168"/>
                  </a:moveTo>
                  <a:cubicBezTo>
                    <a:pt x="180" y="1070"/>
                    <a:pt x="0" y="973"/>
                    <a:pt x="0" y="876"/>
                  </a:cubicBezTo>
                  <a:cubicBezTo>
                    <a:pt x="0" y="779"/>
                    <a:pt x="240" y="681"/>
                    <a:pt x="360" y="584"/>
                  </a:cubicBezTo>
                  <a:cubicBezTo>
                    <a:pt x="480" y="487"/>
                    <a:pt x="720" y="389"/>
                    <a:pt x="720" y="292"/>
                  </a:cubicBezTo>
                  <a:cubicBezTo>
                    <a:pt x="720" y="195"/>
                    <a:pt x="540" y="97"/>
                    <a:pt x="360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360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auto">
            <a:xfrm>
              <a:off x="3357319" y="2161790"/>
              <a:ext cx="392790" cy="675700"/>
            </a:xfrm>
            <a:custGeom>
              <a:avLst/>
              <a:gdLst/>
              <a:ahLst/>
              <a:cxnLst>
                <a:cxn ang="0">
                  <a:pos x="360" y="1168"/>
                </a:cxn>
                <a:cxn ang="0">
                  <a:pos x="0" y="876"/>
                </a:cxn>
                <a:cxn ang="0">
                  <a:pos x="360" y="584"/>
                </a:cxn>
                <a:cxn ang="0">
                  <a:pos x="720" y="292"/>
                </a:cxn>
                <a:cxn ang="0">
                  <a:pos x="360" y="0"/>
                </a:cxn>
              </a:cxnLst>
              <a:rect l="0" t="0" r="r" b="b"/>
              <a:pathLst>
                <a:path w="720" h="1168">
                  <a:moveTo>
                    <a:pt x="360" y="1168"/>
                  </a:moveTo>
                  <a:cubicBezTo>
                    <a:pt x="180" y="1070"/>
                    <a:pt x="0" y="973"/>
                    <a:pt x="0" y="876"/>
                  </a:cubicBezTo>
                  <a:cubicBezTo>
                    <a:pt x="0" y="779"/>
                    <a:pt x="240" y="681"/>
                    <a:pt x="360" y="584"/>
                  </a:cubicBezTo>
                  <a:cubicBezTo>
                    <a:pt x="480" y="487"/>
                    <a:pt x="720" y="389"/>
                    <a:pt x="720" y="292"/>
                  </a:cubicBezTo>
                  <a:cubicBezTo>
                    <a:pt x="720" y="195"/>
                    <a:pt x="540" y="97"/>
                    <a:pt x="360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360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3357319" y="4192634"/>
              <a:ext cx="392790" cy="675700"/>
            </a:xfrm>
            <a:custGeom>
              <a:avLst/>
              <a:gdLst/>
              <a:ahLst/>
              <a:cxnLst>
                <a:cxn ang="0">
                  <a:pos x="360" y="1168"/>
                </a:cxn>
                <a:cxn ang="0">
                  <a:pos x="0" y="876"/>
                </a:cxn>
                <a:cxn ang="0">
                  <a:pos x="360" y="584"/>
                </a:cxn>
                <a:cxn ang="0">
                  <a:pos x="720" y="292"/>
                </a:cxn>
                <a:cxn ang="0">
                  <a:pos x="360" y="0"/>
                </a:cxn>
              </a:cxnLst>
              <a:rect l="0" t="0" r="r" b="b"/>
              <a:pathLst>
                <a:path w="720" h="1168">
                  <a:moveTo>
                    <a:pt x="360" y="1168"/>
                  </a:moveTo>
                  <a:cubicBezTo>
                    <a:pt x="180" y="1070"/>
                    <a:pt x="0" y="973"/>
                    <a:pt x="0" y="876"/>
                  </a:cubicBezTo>
                  <a:cubicBezTo>
                    <a:pt x="0" y="779"/>
                    <a:pt x="240" y="681"/>
                    <a:pt x="360" y="584"/>
                  </a:cubicBezTo>
                  <a:cubicBezTo>
                    <a:pt x="480" y="487"/>
                    <a:pt x="720" y="389"/>
                    <a:pt x="720" y="292"/>
                  </a:cubicBezTo>
                  <a:cubicBezTo>
                    <a:pt x="720" y="195"/>
                    <a:pt x="540" y="97"/>
                    <a:pt x="360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360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endParaRPr>
            </a:p>
          </p:txBody>
        </p:sp>
      </p:grpSp>
      <p:sp>
        <p:nvSpPr>
          <p:cNvPr id="30" name="Line 43"/>
          <p:cNvSpPr>
            <a:spLocks noChangeShapeType="1"/>
          </p:cNvSpPr>
          <p:nvPr/>
        </p:nvSpPr>
        <p:spPr bwMode="auto">
          <a:xfrm>
            <a:off x="4207828" y="6107280"/>
            <a:ext cx="3690975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36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31" name="上下矢印 30"/>
          <p:cNvSpPr/>
          <p:nvPr/>
        </p:nvSpPr>
        <p:spPr>
          <a:xfrm>
            <a:off x="7091848" y="4394593"/>
            <a:ext cx="241501" cy="462523"/>
          </a:xfrm>
          <a:prstGeom prst="upDownArrow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4633598" y="919173"/>
            <a:ext cx="3722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DPR</a:t>
            </a:r>
            <a:r>
              <a:rPr kumimoji="0" lang="ja-JP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 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transmitter system</a:t>
            </a:r>
            <a:endParaRPr kumimoji="0" lang="ja-JP" altLang="en-US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34" name="角丸四角形 33"/>
          <p:cNvSpPr/>
          <p:nvPr/>
        </p:nvSpPr>
        <p:spPr>
          <a:xfrm>
            <a:off x="6876256" y="3502493"/>
            <a:ext cx="2170973" cy="856557"/>
          </a:xfrm>
          <a:prstGeom prst="roundRect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Transmitted </a:t>
            </a:r>
            <a:r>
              <a:rPr kumimoji="0" lang="en-US" altLang="ja-JP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power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estimated by calculation</a:t>
            </a:r>
            <a:endParaRPr kumimoji="0" lang="ja-JP" altLang="en-US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6328236" y="1402014"/>
            <a:ext cx="852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DPR</a:t>
            </a:r>
            <a:endParaRPr lang="ja-JP" altLang="en-US" sz="24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0" r="22765"/>
          <a:stretch/>
        </p:blipFill>
        <p:spPr bwMode="auto">
          <a:xfrm>
            <a:off x="5801272" y="4978617"/>
            <a:ext cx="731924" cy="112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0" r="22765"/>
          <a:stretch/>
        </p:blipFill>
        <p:spPr bwMode="auto">
          <a:xfrm>
            <a:off x="4965951" y="4958076"/>
            <a:ext cx="731924" cy="112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グループ化 37"/>
          <p:cNvGrpSpPr/>
          <p:nvPr/>
        </p:nvGrpSpPr>
        <p:grpSpPr>
          <a:xfrm rot="10800000">
            <a:off x="5436557" y="2180789"/>
            <a:ext cx="392790" cy="2706544"/>
            <a:chOff x="3357319" y="2161790"/>
            <a:chExt cx="392790" cy="2706544"/>
          </a:xfrm>
        </p:grpSpPr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3357319" y="3513190"/>
              <a:ext cx="392790" cy="679444"/>
            </a:xfrm>
            <a:custGeom>
              <a:avLst/>
              <a:gdLst/>
              <a:ahLst/>
              <a:cxnLst>
                <a:cxn ang="0">
                  <a:pos x="360" y="1168"/>
                </a:cxn>
                <a:cxn ang="0">
                  <a:pos x="0" y="876"/>
                </a:cxn>
                <a:cxn ang="0">
                  <a:pos x="360" y="584"/>
                </a:cxn>
                <a:cxn ang="0">
                  <a:pos x="720" y="292"/>
                </a:cxn>
                <a:cxn ang="0">
                  <a:pos x="360" y="0"/>
                </a:cxn>
              </a:cxnLst>
              <a:rect l="0" t="0" r="r" b="b"/>
              <a:pathLst>
                <a:path w="720" h="1168">
                  <a:moveTo>
                    <a:pt x="360" y="1168"/>
                  </a:moveTo>
                  <a:cubicBezTo>
                    <a:pt x="180" y="1070"/>
                    <a:pt x="0" y="973"/>
                    <a:pt x="0" y="876"/>
                  </a:cubicBezTo>
                  <a:cubicBezTo>
                    <a:pt x="0" y="779"/>
                    <a:pt x="240" y="681"/>
                    <a:pt x="360" y="584"/>
                  </a:cubicBezTo>
                  <a:cubicBezTo>
                    <a:pt x="480" y="487"/>
                    <a:pt x="720" y="389"/>
                    <a:pt x="720" y="292"/>
                  </a:cubicBezTo>
                  <a:cubicBezTo>
                    <a:pt x="720" y="195"/>
                    <a:pt x="540" y="97"/>
                    <a:pt x="360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360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3357319" y="2837490"/>
              <a:ext cx="392790" cy="675700"/>
            </a:xfrm>
            <a:custGeom>
              <a:avLst/>
              <a:gdLst/>
              <a:ahLst/>
              <a:cxnLst>
                <a:cxn ang="0">
                  <a:pos x="360" y="1168"/>
                </a:cxn>
                <a:cxn ang="0">
                  <a:pos x="0" y="876"/>
                </a:cxn>
                <a:cxn ang="0">
                  <a:pos x="360" y="584"/>
                </a:cxn>
                <a:cxn ang="0">
                  <a:pos x="720" y="292"/>
                </a:cxn>
                <a:cxn ang="0">
                  <a:pos x="360" y="0"/>
                </a:cxn>
              </a:cxnLst>
              <a:rect l="0" t="0" r="r" b="b"/>
              <a:pathLst>
                <a:path w="720" h="1168">
                  <a:moveTo>
                    <a:pt x="360" y="1168"/>
                  </a:moveTo>
                  <a:cubicBezTo>
                    <a:pt x="180" y="1070"/>
                    <a:pt x="0" y="973"/>
                    <a:pt x="0" y="876"/>
                  </a:cubicBezTo>
                  <a:cubicBezTo>
                    <a:pt x="0" y="779"/>
                    <a:pt x="240" y="681"/>
                    <a:pt x="360" y="584"/>
                  </a:cubicBezTo>
                  <a:cubicBezTo>
                    <a:pt x="480" y="487"/>
                    <a:pt x="720" y="389"/>
                    <a:pt x="720" y="292"/>
                  </a:cubicBezTo>
                  <a:cubicBezTo>
                    <a:pt x="720" y="195"/>
                    <a:pt x="540" y="97"/>
                    <a:pt x="360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360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3357319" y="2161790"/>
              <a:ext cx="392790" cy="675700"/>
            </a:xfrm>
            <a:custGeom>
              <a:avLst/>
              <a:gdLst/>
              <a:ahLst/>
              <a:cxnLst>
                <a:cxn ang="0">
                  <a:pos x="360" y="1168"/>
                </a:cxn>
                <a:cxn ang="0">
                  <a:pos x="0" y="876"/>
                </a:cxn>
                <a:cxn ang="0">
                  <a:pos x="360" y="584"/>
                </a:cxn>
                <a:cxn ang="0">
                  <a:pos x="720" y="292"/>
                </a:cxn>
                <a:cxn ang="0">
                  <a:pos x="360" y="0"/>
                </a:cxn>
              </a:cxnLst>
              <a:rect l="0" t="0" r="r" b="b"/>
              <a:pathLst>
                <a:path w="720" h="1168">
                  <a:moveTo>
                    <a:pt x="360" y="1168"/>
                  </a:moveTo>
                  <a:cubicBezTo>
                    <a:pt x="180" y="1070"/>
                    <a:pt x="0" y="973"/>
                    <a:pt x="0" y="876"/>
                  </a:cubicBezTo>
                  <a:cubicBezTo>
                    <a:pt x="0" y="779"/>
                    <a:pt x="240" y="681"/>
                    <a:pt x="360" y="584"/>
                  </a:cubicBezTo>
                  <a:cubicBezTo>
                    <a:pt x="480" y="487"/>
                    <a:pt x="720" y="389"/>
                    <a:pt x="720" y="292"/>
                  </a:cubicBezTo>
                  <a:cubicBezTo>
                    <a:pt x="720" y="195"/>
                    <a:pt x="540" y="97"/>
                    <a:pt x="360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360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42" name="Freeform 12"/>
            <p:cNvSpPr>
              <a:spLocks/>
            </p:cNvSpPr>
            <p:nvPr/>
          </p:nvSpPr>
          <p:spPr bwMode="auto">
            <a:xfrm>
              <a:off x="3357319" y="4192634"/>
              <a:ext cx="392790" cy="675700"/>
            </a:xfrm>
            <a:custGeom>
              <a:avLst/>
              <a:gdLst/>
              <a:ahLst/>
              <a:cxnLst>
                <a:cxn ang="0">
                  <a:pos x="360" y="1168"/>
                </a:cxn>
                <a:cxn ang="0">
                  <a:pos x="0" y="876"/>
                </a:cxn>
                <a:cxn ang="0">
                  <a:pos x="360" y="584"/>
                </a:cxn>
                <a:cxn ang="0">
                  <a:pos x="720" y="292"/>
                </a:cxn>
                <a:cxn ang="0">
                  <a:pos x="360" y="0"/>
                </a:cxn>
              </a:cxnLst>
              <a:rect l="0" t="0" r="r" b="b"/>
              <a:pathLst>
                <a:path w="720" h="1168">
                  <a:moveTo>
                    <a:pt x="360" y="1168"/>
                  </a:moveTo>
                  <a:cubicBezTo>
                    <a:pt x="180" y="1070"/>
                    <a:pt x="0" y="973"/>
                    <a:pt x="0" y="876"/>
                  </a:cubicBezTo>
                  <a:cubicBezTo>
                    <a:pt x="0" y="779"/>
                    <a:pt x="240" y="681"/>
                    <a:pt x="360" y="584"/>
                  </a:cubicBezTo>
                  <a:cubicBezTo>
                    <a:pt x="480" y="487"/>
                    <a:pt x="720" y="389"/>
                    <a:pt x="720" y="292"/>
                  </a:cubicBezTo>
                  <a:cubicBezTo>
                    <a:pt x="720" y="195"/>
                    <a:pt x="540" y="97"/>
                    <a:pt x="360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360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endParaRPr>
            </a:p>
          </p:txBody>
        </p:sp>
      </p:grpSp>
      <p:sp>
        <p:nvSpPr>
          <p:cNvPr id="43" name="正方形/長方形 42"/>
          <p:cNvSpPr/>
          <p:nvPr/>
        </p:nvSpPr>
        <p:spPr>
          <a:xfrm>
            <a:off x="7333349" y="4441188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Compare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2641518" y="5708474"/>
            <a:ext cx="1300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KuARC</a:t>
            </a:r>
            <a:endParaRPr lang="ja-JP" altLang="en-US" sz="20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3995936" y="5708474"/>
            <a:ext cx="1300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KaARC</a:t>
            </a:r>
            <a:endParaRPr lang="ja-JP" altLang="en-US" sz="20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6519658" y="5708474"/>
            <a:ext cx="1300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KuARC</a:t>
            </a:r>
            <a:endParaRPr lang="ja-JP" altLang="en-US" sz="20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9" name="角丸四角形 48"/>
          <p:cNvSpPr/>
          <p:nvPr/>
        </p:nvSpPr>
        <p:spPr>
          <a:xfrm>
            <a:off x="6799296" y="4954741"/>
            <a:ext cx="2247933" cy="743518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Transmitted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 power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measured by ARC</a:t>
            </a:r>
            <a:endParaRPr kumimoji="0" lang="ja-JP" altLang="en-US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141148" y="91638"/>
            <a:ext cx="2299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3. Calibration status</a:t>
            </a:r>
            <a:endParaRPr lang="ja-JP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444352" y="491748"/>
            <a:ext cx="67199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2800" b="1" dirty="0">
                <a:latin typeface="Calibri" panose="020F0502020204030204" pitchFamily="34" charset="0"/>
                <a:ea typeface="+mj-ea"/>
                <a:cs typeface="Times New Roman" pitchFamily="18" charset="0"/>
              </a:rPr>
              <a:t>Concept of the external </a:t>
            </a:r>
            <a:r>
              <a:rPr lang="en-US" altLang="ja-JP" sz="2800" b="1" dirty="0" smtClean="0">
                <a:latin typeface="Calibri" panose="020F0502020204030204" pitchFamily="34" charset="0"/>
                <a:ea typeface="+mj-ea"/>
                <a:cs typeface="Times New Roman" pitchFamily="18" charset="0"/>
              </a:rPr>
              <a:t>calibration(2/2</a:t>
            </a:r>
            <a:r>
              <a:rPr lang="en-US" altLang="ja-JP" sz="2800" b="1" dirty="0">
                <a:latin typeface="Calibri" panose="020F0502020204030204" pitchFamily="34" charset="0"/>
                <a:ea typeface="+mj-ea"/>
                <a:cs typeface="Times New Roman" pitchFamily="18" charset="0"/>
              </a:rPr>
              <a:t>)</a:t>
            </a:r>
            <a:endParaRPr lang="ja-JP" altLang="en-US" sz="2800" b="1" dirty="0">
              <a:latin typeface="Calibri" panose="020F0502020204030204" pitchFamily="34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90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468497" y="491748"/>
            <a:ext cx="77759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2800" b="1" dirty="0">
                <a:latin typeface="Calibri" panose="020F0502020204030204" pitchFamily="34" charset="0"/>
                <a:ea typeface="+mj-ea"/>
                <a:cs typeface="Times New Roman" pitchFamily="18" charset="0"/>
              </a:rPr>
              <a:t>Trend of TRMM/PR </a:t>
            </a:r>
            <a:r>
              <a:rPr lang="en-US" altLang="ja-JP" sz="2800" b="1" dirty="0" smtClean="0">
                <a:latin typeface="Calibri" panose="020F0502020204030204" pitchFamily="34" charset="0"/>
                <a:ea typeface="+mj-ea"/>
                <a:cs typeface="Times New Roman" pitchFamily="18" charset="0"/>
              </a:rPr>
              <a:t>calibration </a:t>
            </a:r>
            <a:r>
              <a:rPr lang="en-US" altLang="ja-JP" sz="2800" b="1" dirty="0">
                <a:latin typeface="Calibri" panose="020F0502020204030204" pitchFamily="34" charset="0"/>
                <a:ea typeface="+mj-ea"/>
                <a:cs typeface="Times New Roman" pitchFamily="18" charset="0"/>
              </a:rPr>
              <a:t>accuracies</a:t>
            </a:r>
            <a:endParaRPr lang="ja-JP" altLang="en-US" sz="2800" b="1" dirty="0">
              <a:latin typeface="Calibri" panose="020F0502020204030204" pitchFamily="34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8" b="13223"/>
          <a:stretch/>
        </p:blipFill>
        <p:spPr bwMode="auto">
          <a:xfrm>
            <a:off x="107504" y="1126000"/>
            <a:ext cx="5411518" cy="2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7" b="-4275"/>
          <a:stretch/>
        </p:blipFill>
        <p:spPr bwMode="auto">
          <a:xfrm>
            <a:off x="107504" y="3764176"/>
            <a:ext cx="5419971" cy="309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1"/>
          <p:cNvSpPr txBox="1">
            <a:spLocks noChangeArrowheads="1"/>
          </p:cNvSpPr>
          <p:nvPr/>
        </p:nvSpPr>
        <p:spPr bwMode="auto">
          <a:xfrm>
            <a:off x="5682072" y="1124744"/>
            <a:ext cx="31552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kumimoji="1"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7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8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Calibri" pitchFamily="34" charset="0"/>
              </a:rPr>
              <a:t>【</a:t>
            </a:r>
            <a:r>
              <a:rPr lang="en-US" altLang="ja-JP" sz="2400" dirty="0" smtClean="0">
                <a:latin typeface="Calibri" pitchFamily="34" charset="0"/>
              </a:rPr>
              <a:t>TRMM/PR calibration】</a:t>
            </a:r>
            <a:endParaRPr lang="en-US" altLang="ja-JP" sz="2400" dirty="0">
              <a:latin typeface="Calibri" pitchFamily="34" charset="0"/>
            </a:endParaRPr>
          </a:p>
        </p:txBody>
      </p:sp>
      <p:sp>
        <p:nvSpPr>
          <p:cNvPr id="7" name="テキスト ボックス 1"/>
          <p:cNvSpPr txBox="1">
            <a:spLocks noChangeArrowheads="1"/>
          </p:cNvSpPr>
          <p:nvPr/>
        </p:nvSpPr>
        <p:spPr bwMode="auto">
          <a:xfrm>
            <a:off x="676591" y="1135322"/>
            <a:ext cx="40029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kumimoji="1"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7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8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 dirty="0">
                <a:latin typeface="Calibri" pitchFamily="34" charset="0"/>
              </a:rPr>
              <a:t>P</a:t>
            </a:r>
            <a:r>
              <a:rPr lang="en-US" altLang="ja-JP" sz="2000" b="1" dirty="0" smtClean="0">
                <a:latin typeface="Calibri" pitchFamily="34" charset="0"/>
              </a:rPr>
              <a:t>R Transmitter System</a:t>
            </a:r>
            <a:endParaRPr lang="en-US" altLang="ja-JP" sz="2000" b="1" dirty="0">
              <a:latin typeface="Calibri" pitchFamily="34" charset="0"/>
            </a:endParaRPr>
          </a:p>
        </p:txBody>
      </p:sp>
      <p:sp>
        <p:nvSpPr>
          <p:cNvPr id="8" name="テキスト ボックス 1"/>
          <p:cNvSpPr txBox="1">
            <a:spLocks noChangeArrowheads="1"/>
          </p:cNvSpPr>
          <p:nvPr/>
        </p:nvSpPr>
        <p:spPr bwMode="auto">
          <a:xfrm>
            <a:off x="676591" y="3813710"/>
            <a:ext cx="3103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kumimoji="1"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7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8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 dirty="0" smtClean="0">
                <a:latin typeface="Calibri" pitchFamily="34" charset="0"/>
              </a:rPr>
              <a:t>PR Receiver System</a:t>
            </a:r>
            <a:endParaRPr lang="en-US" altLang="ja-JP" sz="2000" b="1" dirty="0">
              <a:latin typeface="Calibri" pitchFamily="34" charset="0"/>
            </a:endParaRPr>
          </a:p>
        </p:txBody>
      </p:sp>
      <p:sp>
        <p:nvSpPr>
          <p:cNvPr id="9" name="テキスト ボックス 1"/>
          <p:cNvSpPr txBox="1">
            <a:spLocks noChangeArrowheads="1"/>
          </p:cNvSpPr>
          <p:nvPr/>
        </p:nvSpPr>
        <p:spPr bwMode="auto">
          <a:xfrm>
            <a:off x="5292080" y="1699778"/>
            <a:ext cx="374441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kumimoji="1"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7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8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Calibri" pitchFamily="34" charset="0"/>
              </a:rPr>
              <a:t>The PR’s calibration is almost same as the DPR calibration method.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ja-JP" sz="2000" dirty="0">
              <a:latin typeface="Calibri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Calibri" pitchFamily="34" charset="0"/>
              </a:rPr>
              <a:t>Calibration accuracies were  satisfied within ±1dB in both transmitter and receiver system.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ja-JP" sz="2000" dirty="0">
              <a:latin typeface="Calibri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Calibri" pitchFamily="34" charset="0"/>
              </a:rPr>
              <a:t>It means that both PR transmit system and PR receive system had worked well.</a:t>
            </a:r>
            <a:endParaRPr lang="en-US" altLang="ja-JP" sz="2000" dirty="0">
              <a:latin typeface="Calibri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41148" y="91638"/>
            <a:ext cx="2299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3. Calibration status</a:t>
            </a:r>
            <a:endParaRPr lang="ja-JP" alt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4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170768" y="2504661"/>
            <a:ext cx="1368152" cy="79208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DPR</a:t>
            </a:r>
            <a:endParaRPr lang="ja-JP" altLang="en-US" sz="24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170768" y="4077072"/>
            <a:ext cx="1368152" cy="792088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DPR/</a:t>
            </a:r>
          </a:p>
          <a:p>
            <a:pPr algn="ctr"/>
            <a:r>
              <a:rPr lang="en-US" altLang="ja-JP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ARC2</a:t>
            </a:r>
            <a:endParaRPr lang="ja-JP" altLang="en-US" sz="24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2313953" y="2504661"/>
            <a:ext cx="1368152" cy="79208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</a:t>
            </a:r>
            <a:endParaRPr lang="ja-JP" altLang="en-US" sz="24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2313953" y="4077072"/>
            <a:ext cx="1368152" cy="792088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PR/</a:t>
            </a:r>
          </a:p>
          <a:p>
            <a:pPr algn="ctr"/>
            <a:r>
              <a:rPr lang="en-US" altLang="ja-JP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ARC</a:t>
            </a:r>
            <a:endParaRPr lang="ja-JP" altLang="en-US" sz="24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直線矢印コネクタ 6"/>
          <p:cNvCxnSpPr>
            <a:stCxn id="5" idx="2"/>
            <a:endCxn id="12" idx="0"/>
          </p:cNvCxnSpPr>
          <p:nvPr/>
        </p:nvCxnSpPr>
        <p:spPr>
          <a:xfrm>
            <a:off x="854844" y="3296749"/>
            <a:ext cx="0" cy="780323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937057" y="3341279"/>
            <a:ext cx="12037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Absolute</a:t>
            </a:r>
          </a:p>
          <a:p>
            <a:pPr algn="ctr"/>
            <a:r>
              <a:rPr lang="en-US" altLang="ja-JP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Calibration</a:t>
            </a:r>
            <a:endParaRPr lang="en-US" altLang="ja-JP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直線矢印コネクタ 15"/>
          <p:cNvCxnSpPr>
            <a:stCxn id="13" idx="2"/>
            <a:endCxn id="14" idx="0"/>
          </p:cNvCxnSpPr>
          <p:nvPr/>
        </p:nvCxnSpPr>
        <p:spPr>
          <a:xfrm>
            <a:off x="2998029" y="3296749"/>
            <a:ext cx="0" cy="780323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円/楕円 19"/>
          <p:cNvSpPr/>
          <p:nvPr/>
        </p:nvSpPr>
        <p:spPr>
          <a:xfrm>
            <a:off x="81705" y="1413703"/>
            <a:ext cx="1476162" cy="725096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DPR</a:t>
            </a:r>
            <a:r>
              <a:rPr kumimoji="1" lang="en-US" altLang="ja-JP" sz="28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σ</a:t>
            </a:r>
            <a:r>
              <a:rPr kumimoji="1" lang="en-US" altLang="ja-JP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kumimoji="1" lang="ja-JP" altLang="en-US" sz="2800" dirty="0">
              <a:solidFill>
                <a:sysClr val="windowText" lastClr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2314088" y="1413703"/>
            <a:ext cx="1476162" cy="725096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</a:t>
            </a:r>
            <a:r>
              <a:rPr kumimoji="1" lang="en-US" altLang="ja-JP" sz="28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σ</a:t>
            </a:r>
            <a:r>
              <a:rPr kumimoji="1" lang="en-US" altLang="ja-JP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kumimoji="1" lang="ja-JP" altLang="en-US" sz="2800" dirty="0">
              <a:solidFill>
                <a:sysClr val="windowText" lastClr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直線矢印コネクタ 21"/>
          <p:cNvCxnSpPr>
            <a:endCxn id="20" idx="6"/>
          </p:cNvCxnSpPr>
          <p:nvPr/>
        </p:nvCxnSpPr>
        <p:spPr>
          <a:xfrm flipH="1">
            <a:off x="1557867" y="1776251"/>
            <a:ext cx="756086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/>
          <p:cNvSpPr/>
          <p:nvPr/>
        </p:nvSpPr>
        <p:spPr>
          <a:xfrm>
            <a:off x="1297147" y="965097"/>
            <a:ext cx="1499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Continuity</a:t>
            </a:r>
            <a:endParaRPr lang="en-US" altLang="ja-JP" sz="24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3" name="直線コネクタ 42"/>
          <p:cNvCxnSpPr>
            <a:stCxn id="20" idx="4"/>
          </p:cNvCxnSpPr>
          <p:nvPr/>
        </p:nvCxnSpPr>
        <p:spPr>
          <a:xfrm>
            <a:off x="819786" y="2138799"/>
            <a:ext cx="0" cy="36586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2962025" y="2138799"/>
            <a:ext cx="0" cy="36586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4067945" y="893033"/>
            <a:ext cx="50440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We need to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conduct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absolute</a:t>
            </a:r>
            <a:r>
              <a:rPr lang="ja-JP" alt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calibration for DPR and PR while maintaining </a:t>
            </a:r>
            <a:r>
              <a:rPr lang="en-US" altLang="ja-JP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the continuity of  σ</a:t>
            </a:r>
            <a:r>
              <a:rPr lang="en-US" altLang="ja-JP" sz="2000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of both.</a:t>
            </a:r>
            <a:endParaRPr lang="en-US" altLang="ja-JP" sz="20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ja-JP" sz="20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altLang="ja-JP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new version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product which will be released </a:t>
            </a:r>
            <a:r>
              <a:rPr lang="en-US" altLang="ja-JP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in March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2016 </a:t>
            </a:r>
            <a:r>
              <a:rPr lang="en-US" altLang="ja-JP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satisfies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the continuity of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the σ</a:t>
            </a:r>
            <a:r>
              <a:rPr lang="en-US" altLang="ja-JP" sz="2000" baseline="-25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ja-JP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A slight offset bias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seemed </a:t>
            </a:r>
            <a:r>
              <a:rPr lang="en-US" altLang="ja-JP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to exist in the results of the DPR external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calibration</a:t>
            </a:r>
            <a:r>
              <a:rPr lang="en-US" altLang="ja-JP" sz="20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.</a:t>
            </a:r>
            <a:endParaRPr lang="en-US" altLang="ja-JP" sz="20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ja-JP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The bias correction will not be applied in the new version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product, </a:t>
            </a:r>
            <a:r>
              <a:rPr lang="en-US" altLang="ja-JP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since </a:t>
            </a:r>
            <a:r>
              <a:rPr lang="en-US" altLang="ja-JP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the DPR external calibration may have some error</a:t>
            </a:r>
            <a:r>
              <a:rPr lang="en-US" altLang="ja-JP" sz="20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ja-JP" sz="2000" dirty="0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After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re-examination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for the error, the bias correction may be applied in future algorithm.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468497" y="491748"/>
            <a:ext cx="77759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2800" b="1" dirty="0" smtClean="0">
                <a:latin typeface="Calibri" panose="020F0502020204030204" pitchFamily="34" charset="0"/>
                <a:ea typeface="+mj-ea"/>
                <a:cs typeface="Times New Roman" pitchFamily="18" charset="0"/>
              </a:rPr>
              <a:t>Current status of the DPR calibration</a:t>
            </a:r>
            <a:endParaRPr lang="ja-JP" altLang="en-US" sz="2800" b="1" dirty="0">
              <a:latin typeface="Calibri" panose="020F0502020204030204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41148" y="91638"/>
            <a:ext cx="2299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3. Calibration status</a:t>
            </a:r>
            <a:endParaRPr lang="ja-JP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3080242" y="3341279"/>
            <a:ext cx="12037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Absolute</a:t>
            </a:r>
          </a:p>
          <a:p>
            <a:pPr algn="ctr"/>
            <a:r>
              <a:rPr lang="en-US" altLang="ja-JP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Calibration</a:t>
            </a:r>
            <a:endParaRPr lang="en-US" altLang="ja-JP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142021" y="6413225"/>
            <a:ext cx="8801202" cy="40011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ja-JP" sz="20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It is very difficult to calibrate while keeping continuity of different sensors.</a:t>
            </a:r>
            <a:endParaRPr lang="ja-JP" altLang="en-US" sz="20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55725" y="5050299"/>
            <a:ext cx="3970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* σ</a:t>
            </a:r>
            <a:r>
              <a:rPr lang="en-US" altLang="ja-JP" sz="1600" baseline="-25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altLang="ja-JP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is the good index for an inter-comparison between different sensors.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1825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正方形/長方形 53"/>
          <p:cNvSpPr/>
          <p:nvPr/>
        </p:nvSpPr>
        <p:spPr>
          <a:xfrm>
            <a:off x="251520" y="1196752"/>
            <a:ext cx="856895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GPM Core Observatory was successfully launched on 28 Feb. 2014 (JST).</a:t>
            </a:r>
            <a:endParaRPr lang="en-US" altLang="ja-JP" sz="28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2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DPR </a:t>
            </a:r>
            <a:r>
              <a:rPr lang="en-US" altLang="ja-JP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has </a:t>
            </a:r>
            <a:r>
              <a:rPr lang="en-US" altLang="ja-JP" sz="2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observed stably after the launch.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The new version product which will be released in March 2016 satisfies the continuity of </a:t>
            </a:r>
            <a:r>
              <a:rPr lang="en-US" altLang="ja-JP" sz="2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σ0 between PR and DPR.</a:t>
            </a:r>
            <a:endParaRPr lang="en-US" altLang="ja-JP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2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Some slight bias were found in DPR external calibration.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2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altLang="ja-JP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increase the accuracy of calibration, JAXA is evaluating </a:t>
            </a:r>
            <a:r>
              <a:rPr lang="en-US" altLang="ja-JP" sz="2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all calibration </a:t>
            </a:r>
            <a:r>
              <a:rPr lang="en-US" altLang="ja-JP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data in more </a:t>
            </a:r>
            <a:r>
              <a:rPr lang="en-US" altLang="ja-JP" sz="2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detail.</a:t>
            </a:r>
          </a:p>
        </p:txBody>
      </p:sp>
      <p:sp>
        <p:nvSpPr>
          <p:cNvPr id="14" name="タイトル 1"/>
          <p:cNvSpPr>
            <a:spLocks noGrp="1"/>
          </p:cNvSpPr>
          <p:nvPr>
            <p:ph type="title"/>
          </p:nvPr>
        </p:nvSpPr>
        <p:spPr>
          <a:xfrm>
            <a:off x="266700" y="352882"/>
            <a:ext cx="8429625" cy="4308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2800" b="1" kern="1200" dirty="0">
                <a:latin typeface="Calibri" panose="020F0502020204030204" pitchFamily="34" charset="0"/>
                <a:cs typeface="Times New Roman" pitchFamily="18" charset="0"/>
              </a:rPr>
              <a:t>4. Summary</a:t>
            </a:r>
            <a:endParaRPr lang="ja-JP" altLang="en-US" sz="2800" b="1" kern="12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17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7774"/>
            <a:ext cx="4427984" cy="338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0" y="5661248"/>
            <a:ext cx="4701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ja-JP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http://www.eorc.jaxa.jp/GPM/index_e.htm</a:t>
            </a:r>
            <a:endParaRPr lang="ja-JP" alt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29" y="1888306"/>
            <a:ext cx="4525436" cy="345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4790942" y="5661248"/>
            <a:ext cx="4419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ja-JP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https://www.gportal.jaxa.jp/gp/top.html</a:t>
            </a:r>
            <a:endParaRPr lang="ja-JP" alt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66700" y="277813"/>
            <a:ext cx="8429625" cy="581025"/>
          </a:xfrm>
        </p:spPr>
        <p:txBody>
          <a:bodyPr/>
          <a:lstStyle/>
          <a:p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Information for </a:t>
            </a:r>
            <a:r>
              <a:rPr lang="en-US" altLang="ja-JP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DPR</a:t>
            </a: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product</a:t>
            </a:r>
            <a:endParaRPr kumimoji="1" lang="ja-JP" alt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88395" y="1375982"/>
            <a:ext cx="46322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ja-JP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To get dataformat, news and so on. </a:t>
            </a:r>
            <a:endParaRPr lang="ja-JP" altLang="en-US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735564" y="1375981"/>
            <a:ext cx="2716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ja-JP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To get DPR product. </a:t>
            </a:r>
            <a:endParaRPr lang="ja-JP" altLang="en-US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021188" y="6165304"/>
            <a:ext cx="2813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b="1" dirty="0">
                <a:solidFill>
                  <a:srgbClr val="0000FF"/>
                </a:solidFill>
                <a:latin typeface="Calibri" panose="020F0502020204030204" pitchFamily="34" charset="0"/>
              </a:rPr>
              <a:t>Please </a:t>
            </a:r>
            <a:r>
              <a:rPr lang="en-US" altLang="ja-JP" sz="32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access !!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6774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471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1"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utline</a:t>
            </a:r>
            <a:endParaRPr kumimoji="1" lang="ja-JP" alt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3292" y="1268760"/>
            <a:ext cx="8629188" cy="5221288"/>
          </a:xfrm>
        </p:spPr>
        <p:txBody>
          <a:bodyPr/>
          <a:lstStyle/>
          <a:p>
            <a:r>
              <a:rPr lang="en-US" altLang="ja-JP" sz="3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1. Introduction</a:t>
            </a:r>
          </a:p>
          <a:p>
            <a:r>
              <a:rPr kumimoji="1" lang="en-US" altLang="ja-JP" sz="3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3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1" lang="en-US" altLang="ja-JP" sz="3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DPR Algorithm </a:t>
            </a:r>
            <a:r>
              <a:rPr kumimoji="1" lang="en-US" altLang="ja-JP" sz="3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status</a:t>
            </a:r>
          </a:p>
          <a:p>
            <a:r>
              <a:rPr lang="en-US" altLang="ja-JP" sz="3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altLang="ja-JP" sz="3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Calibration </a:t>
            </a:r>
            <a:r>
              <a:rPr lang="en-US" altLang="ja-JP" sz="3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status</a:t>
            </a:r>
          </a:p>
          <a:p>
            <a:r>
              <a:rPr lang="en-US" altLang="ja-JP" sz="3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4. S</a:t>
            </a:r>
            <a:r>
              <a:rPr kumimoji="1" lang="en-US" altLang="ja-JP" sz="3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ummary</a:t>
            </a:r>
            <a:endParaRPr kumimoji="1" lang="ja-JP" altLang="en-US" sz="3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99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87824" y="1008112"/>
            <a:ext cx="6048672" cy="5877272"/>
          </a:xfrm>
        </p:spPr>
        <p:txBody>
          <a:bodyPr/>
          <a:lstStyle/>
          <a:p>
            <a:r>
              <a:rPr lang="en-US" altLang="ja-JP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GPM/DPR calibration is </a:t>
            </a:r>
            <a:r>
              <a:rPr lang="en-US" altLang="ja-JP" sz="24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going well</a:t>
            </a:r>
            <a:r>
              <a:rPr lang="en-US" altLang="ja-JP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ja-JP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The internal calibration</a:t>
            </a:r>
          </a:p>
          <a:p>
            <a:pPr lvl="1"/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The DPR’s internal system is calibrated by this calibration.</a:t>
            </a:r>
          </a:p>
          <a:p>
            <a:pPr lvl="1"/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It has been conducted once per a week from the launch.</a:t>
            </a:r>
          </a:p>
          <a:p>
            <a:pPr lvl="1"/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It will be conducted same frequency in future.</a:t>
            </a:r>
          </a:p>
          <a:p>
            <a:r>
              <a:rPr lang="en-US" altLang="ja-JP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altLang="ja-JP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external calibration</a:t>
            </a:r>
            <a:endParaRPr lang="en-US" altLang="ja-JP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altLang="ja-JP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absolute value of the DPR’s received and transmitted powers are </a:t>
            </a:r>
            <a:r>
              <a:rPr lang="en-US" altLang="ja-JP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calibrated by this calibration.</a:t>
            </a:r>
          </a:p>
          <a:p>
            <a:pPr lvl="1"/>
            <a:r>
              <a:rPr lang="en-US" altLang="ja-JP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It has been conducted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10 time in a year.</a:t>
            </a:r>
            <a:endParaRPr lang="en-US" altLang="ja-JP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altLang="ja-JP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It will be conducted same frequency in future.</a:t>
            </a:r>
          </a:p>
          <a:p>
            <a:r>
              <a:rPr lang="en-US" altLang="ja-JP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To increase the accuracy of calibration, JAXA </a:t>
            </a:r>
            <a:r>
              <a:rPr lang="en-US" altLang="ja-JP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is evaluating </a:t>
            </a:r>
            <a:r>
              <a:rPr lang="en-US" altLang="ja-JP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these </a:t>
            </a:r>
            <a:r>
              <a:rPr lang="en-US" altLang="ja-JP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calibration </a:t>
            </a:r>
            <a:r>
              <a:rPr lang="en-US" altLang="ja-JP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data in </a:t>
            </a:r>
            <a:r>
              <a:rPr lang="en-US" altLang="ja-JP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more detail</a:t>
            </a:r>
            <a:r>
              <a:rPr lang="en-US" altLang="ja-JP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1" lang="ja-JP" alt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1" y="277813"/>
            <a:ext cx="8049716" cy="581025"/>
          </a:xfrm>
        </p:spPr>
        <p:txBody>
          <a:bodyPr/>
          <a:lstStyle/>
          <a:p>
            <a:r>
              <a:rPr lang="en-US" altLang="ja-JP" b="1" dirty="0" smtClean="0">
                <a:latin typeface="Calibri" panose="020F0502020204030204" pitchFamily="34" charset="0"/>
              </a:rPr>
              <a:t>GPM / DPR calibration status and plan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409" y="1089780"/>
            <a:ext cx="2134829" cy="298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361" y="4249608"/>
            <a:ext cx="2778463" cy="251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23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work\aerts_desktop\20160226_extCa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" t="10728" r="28832" b="32975"/>
          <a:stretch/>
        </p:blipFill>
        <p:spPr bwMode="auto">
          <a:xfrm>
            <a:off x="5724128" y="4080356"/>
            <a:ext cx="3078866" cy="271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07504" y="899428"/>
            <a:ext cx="4018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＜</a:t>
            </a: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External Calibration on Jun 14, 2015</a:t>
            </a:r>
            <a:r>
              <a:rPr lang="ja-JP" alt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＞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588765" y="1141303"/>
            <a:ext cx="2460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Received power of </a:t>
            </a:r>
            <a:r>
              <a:rPr lang="en-US" altLang="ja-JP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KuPR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8352" y="4059051"/>
            <a:ext cx="57157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These figures show that received power of the DPR during external </a:t>
            </a:r>
            <a:r>
              <a:rPr lang="en-US" altLang="ja-JP" dirty="0">
                <a:latin typeface="Calibri" panose="020F0502020204030204" pitchFamily="34" charset="0"/>
                <a:cs typeface="Times New Roman" panose="02020603050405020304" pitchFamily="18" charset="0"/>
              </a:rPr>
              <a:t>calibration on </a:t>
            </a: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Jun 14</a:t>
            </a:r>
            <a:r>
              <a:rPr lang="en-US" altLang="ja-JP" baseline="30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2015.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ja-JP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The footprint where the received powers are high level shows that the DPR received the transmit power of ARC.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ja-JP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During the external calibration, the DPR observes 4 times density for cross track and 3 </a:t>
            </a:r>
            <a:r>
              <a:rPr lang="en-US" altLang="ja-JP" dirty="0">
                <a:latin typeface="Calibri" panose="020F0502020204030204" pitchFamily="34" charset="0"/>
                <a:cs typeface="Times New Roman" panose="02020603050405020304" pitchFamily="18" charset="0"/>
              </a:rPr>
              <a:t>times density for </a:t>
            </a: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along track corresponding to nominal observation.</a:t>
            </a:r>
            <a:endParaRPr lang="en-US" altLang="ja-JP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141148" y="75982"/>
            <a:ext cx="2454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anose="020F0502020204030204" pitchFamily="34" charset="0"/>
                <a:cs typeface="Times New Roman" pitchFamily="18" charset="0"/>
              </a:rPr>
              <a:t>3. </a:t>
            </a:r>
            <a:r>
              <a:rPr lang="en-US" altLang="ja-JP" dirty="0" err="1">
                <a:latin typeface="Calibri" panose="020F0502020204030204" pitchFamily="34" charset="0"/>
                <a:cs typeface="Times New Roman" pitchFamily="18" charset="0"/>
              </a:rPr>
              <a:t>DPR</a:t>
            </a:r>
            <a:r>
              <a:rPr lang="en-US" altLang="ja-JP" dirty="0">
                <a:latin typeface="Calibri" panose="020F0502020204030204" pitchFamily="34" charset="0"/>
                <a:cs typeface="Times New Roman" pitchFamily="18" charset="0"/>
              </a:rPr>
              <a:t> calibration status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44352" y="445313"/>
            <a:ext cx="55881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Example of external calibration</a:t>
            </a:r>
            <a:endParaRPr lang="ja-JP" altLang="en-US" sz="240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6804248" y="3751274"/>
            <a:ext cx="23384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nominal observation swath</a:t>
            </a:r>
            <a:endParaRPr lang="ja-JP" altLang="en-US" sz="1400" dirty="0"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37437"/>
            <a:ext cx="3038666" cy="242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270" y="1414563"/>
            <a:ext cx="3021198" cy="241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正方形/長方形 28"/>
          <p:cNvSpPr/>
          <p:nvPr/>
        </p:nvSpPr>
        <p:spPr>
          <a:xfrm>
            <a:off x="5724128" y="1141303"/>
            <a:ext cx="2449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Received power of </a:t>
            </a:r>
            <a:r>
              <a:rPr lang="en-US" altLang="ja-JP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KaPR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7" name="フリーフォーム 6"/>
          <p:cNvSpPr/>
          <p:nvPr/>
        </p:nvSpPr>
        <p:spPr>
          <a:xfrm>
            <a:off x="6444867" y="3933022"/>
            <a:ext cx="359381" cy="187286"/>
          </a:xfrm>
          <a:custGeom>
            <a:avLst/>
            <a:gdLst>
              <a:gd name="connsiteX0" fmla="*/ 0 w 616945"/>
              <a:gd name="connsiteY0" fmla="*/ 187286 h 187286"/>
              <a:gd name="connsiteX1" fmla="*/ 154237 w 616945"/>
              <a:gd name="connsiteY1" fmla="*/ 0 h 187286"/>
              <a:gd name="connsiteX2" fmla="*/ 616945 w 616945"/>
              <a:gd name="connsiteY2" fmla="*/ 0 h 18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6945" h="187286">
                <a:moveTo>
                  <a:pt x="0" y="187286"/>
                </a:moveTo>
                <a:lnTo>
                  <a:pt x="154237" y="0"/>
                </a:lnTo>
                <a:lnTo>
                  <a:pt x="616945" y="0"/>
                </a:lnTo>
              </a:path>
            </a:pathLst>
          </a:custGeom>
          <a:noFill/>
          <a:ln w="38100">
            <a:solidFill>
              <a:schemeClr val="tx1"/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5724128" y="5949280"/>
            <a:ext cx="165618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external calibration swath</a:t>
            </a:r>
            <a:endParaRPr lang="ja-JP" altLang="en-US" sz="1400" dirty="0">
              <a:latin typeface="Calibri" panose="020F0502020204030204" pitchFamily="34" charset="0"/>
            </a:endParaRPr>
          </a:p>
        </p:txBody>
      </p:sp>
      <p:sp>
        <p:nvSpPr>
          <p:cNvPr id="31" name="フリーフォーム 30"/>
          <p:cNvSpPr/>
          <p:nvPr/>
        </p:nvSpPr>
        <p:spPr>
          <a:xfrm flipH="1" flipV="1">
            <a:off x="7263560" y="5838984"/>
            <a:ext cx="260766" cy="371906"/>
          </a:xfrm>
          <a:custGeom>
            <a:avLst/>
            <a:gdLst>
              <a:gd name="connsiteX0" fmla="*/ 0 w 616945"/>
              <a:gd name="connsiteY0" fmla="*/ 187286 h 187286"/>
              <a:gd name="connsiteX1" fmla="*/ 154237 w 616945"/>
              <a:gd name="connsiteY1" fmla="*/ 0 h 187286"/>
              <a:gd name="connsiteX2" fmla="*/ 616945 w 616945"/>
              <a:gd name="connsiteY2" fmla="*/ 0 h 18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6945" h="187286">
                <a:moveTo>
                  <a:pt x="0" y="187286"/>
                </a:moveTo>
                <a:lnTo>
                  <a:pt x="154237" y="0"/>
                </a:lnTo>
                <a:lnTo>
                  <a:pt x="616945" y="0"/>
                </a:lnTo>
              </a:path>
            </a:pathLst>
          </a:custGeom>
          <a:noFill/>
          <a:ln w="38100">
            <a:solidFill>
              <a:schemeClr val="tx1"/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7061812" y="906978"/>
            <a:ext cx="20857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★：</a:t>
            </a:r>
            <a:r>
              <a:rPr lang="en-US" altLang="ja-JP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ARC setting point</a:t>
            </a:r>
            <a:endParaRPr lang="en-US" altLang="ja-JP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546238" y="706922"/>
            <a:ext cx="25747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*The power is not calibrated in this figure.</a:t>
            </a:r>
            <a:endParaRPr kumimoji="1" lang="ja-JP" altLang="en-US" sz="1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69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/>
          <a:stretch/>
        </p:blipFill>
        <p:spPr bwMode="auto">
          <a:xfrm>
            <a:off x="4288441" y="1628010"/>
            <a:ext cx="2736061" cy="304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3" y="1629090"/>
            <a:ext cx="2967698" cy="302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グループ化 16"/>
          <p:cNvGrpSpPr/>
          <p:nvPr/>
        </p:nvGrpSpPr>
        <p:grpSpPr>
          <a:xfrm>
            <a:off x="28976" y="3441179"/>
            <a:ext cx="596895" cy="936104"/>
            <a:chOff x="1045783" y="1340768"/>
            <a:chExt cx="596895" cy="936104"/>
          </a:xfrm>
        </p:grpSpPr>
        <p:sp>
          <p:nvSpPr>
            <p:cNvPr id="28" name="テキスト ボックス 27"/>
            <p:cNvSpPr txBox="1"/>
            <p:nvPr/>
          </p:nvSpPr>
          <p:spPr>
            <a:xfrm>
              <a:off x="1045783" y="1556792"/>
              <a:ext cx="5968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KaMS</a:t>
              </a:r>
              <a:endParaRPr kumimoji="1" lang="ja-JP" altLang="en-US" sz="14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1045783" y="1340768"/>
              <a:ext cx="566565" cy="936104"/>
              <a:chOff x="1045783" y="1340768"/>
              <a:chExt cx="566565" cy="936104"/>
            </a:xfrm>
          </p:grpSpPr>
          <p:sp>
            <p:nvSpPr>
              <p:cNvPr id="26" name="テキスト ボックス 25"/>
              <p:cNvSpPr txBox="1"/>
              <p:nvPr/>
            </p:nvSpPr>
            <p:spPr>
              <a:xfrm>
                <a:off x="1045783" y="1340768"/>
                <a:ext cx="5665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err="1" smtClean="0">
                    <a:solidFill>
                      <a:srgbClr val="7030A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KuNS</a:t>
                </a:r>
                <a:endParaRPr kumimoji="1" lang="ja-JP" altLang="en-US" sz="1400" dirty="0">
                  <a:solidFill>
                    <a:srgbClr val="7030A0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1045783" y="1753071"/>
                <a:ext cx="5552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 err="1" smtClean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Ka</a:t>
                </a:r>
                <a:r>
                  <a:rPr kumimoji="1" lang="en-US" altLang="ja-JP" sz="1400" dirty="0" err="1" smtClean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HS</a:t>
                </a:r>
                <a:endParaRPr kumimoji="1" lang="ja-JP" altLang="en-US" sz="14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1045783" y="1969095"/>
                <a:ext cx="3754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>
                    <a:solidFill>
                      <a:srgbClr val="0070C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PR</a:t>
                </a:r>
                <a:endParaRPr kumimoji="1" lang="ja-JP" altLang="en-US" sz="1400" dirty="0">
                  <a:solidFill>
                    <a:srgbClr val="0070C0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6" name="正方形/長方形 35"/>
          <p:cNvSpPr/>
          <p:nvPr/>
        </p:nvSpPr>
        <p:spPr>
          <a:xfrm>
            <a:off x="63412" y="995063"/>
            <a:ext cx="105189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DPR</a:t>
            </a:r>
            <a:r>
              <a:rPr lang="ja-JP" alt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：</a:t>
            </a: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V04</a:t>
            </a:r>
          </a:p>
          <a:p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PR</a:t>
            </a:r>
            <a:r>
              <a:rPr lang="ja-JP" alt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：</a:t>
            </a: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V7</a:t>
            </a:r>
            <a:endParaRPr lang="ja-JP" alt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251896" y="994482"/>
            <a:ext cx="2638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sigma Zero (σ0) Measured</a:t>
            </a:r>
          </a:p>
          <a:p>
            <a:pPr algn="ctr"/>
            <a:r>
              <a:rPr kumimoji="1"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Monthly mean</a:t>
            </a:r>
            <a:endParaRPr kumimoji="1" lang="ja-JP" alt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289778" y="982526"/>
            <a:ext cx="2691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sigma Zero </a:t>
            </a: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altLang="ja-JP" dirty="0">
                <a:latin typeface="Calibri" panose="020F0502020204030204" pitchFamily="34" charset="0"/>
                <a:cs typeface="Times New Roman" panose="02020603050405020304" pitchFamily="18" charset="0"/>
              </a:rPr>
              <a:t>σ0</a:t>
            </a: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) Measured</a:t>
            </a:r>
          </a:p>
          <a:p>
            <a:pPr algn="ctr"/>
            <a:r>
              <a:rPr kumimoji="1"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Deviation from PR</a:t>
            </a:r>
            <a:endParaRPr kumimoji="1" lang="ja-JP" alt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 slight offset bias </a:t>
            </a:r>
            <a:r>
              <a:rPr lang="en-US" altLang="ja-JP" dirty="0">
                <a:latin typeface="Calibri" panose="020F0502020204030204" pitchFamily="34" charset="0"/>
                <a:cs typeface="Times New Roman" panose="02020603050405020304" pitchFamily="18" charset="0"/>
              </a:rPr>
              <a:t>seemed to exist </a:t>
            </a: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in the results </a:t>
            </a:r>
            <a:r>
              <a:rPr lang="en-US" altLang="ja-JP" dirty="0">
                <a:latin typeface="Calibri" panose="020F0502020204030204" pitchFamily="34" charset="0"/>
                <a:cs typeface="Times New Roman" panose="02020603050405020304" pitchFamily="18" charset="0"/>
              </a:rPr>
              <a:t>of the </a:t>
            </a: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DPR </a:t>
            </a:r>
            <a:r>
              <a:rPr lang="en-US" altLang="ja-JP" dirty="0">
                <a:latin typeface="Calibri" panose="020F0502020204030204" pitchFamily="34" charset="0"/>
                <a:cs typeface="Times New Roman" panose="02020603050405020304" pitchFamily="18" charset="0"/>
              </a:rPr>
              <a:t>external calibration </a:t>
            </a: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(not shown) because of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remaining issues for the DPR external calibration’s 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error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.</a:t>
            </a:r>
            <a:endParaRPr lang="en-US" altLang="ja-JP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ja-JP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After the re-examination of the error, the bias correction will be applied in future algorithm (it is not applied to new version products released in March 2016).</a:t>
            </a:r>
            <a:endParaRPr lang="ja-JP" alt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ja-JP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As for the new version products</a:t>
            </a:r>
            <a:r>
              <a:rPr lang="en-US" altLang="ja-JP" dirty="0">
                <a:latin typeface="Calibri" panose="020F0502020204030204" pitchFamily="34" charset="0"/>
                <a:cs typeface="Times New Roman" panose="02020603050405020304" pitchFamily="18" charset="0"/>
              </a:rPr>
              <a:t> released in March 2016</a:t>
            </a: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, the σ0</a:t>
            </a:r>
            <a:r>
              <a:rPr lang="ja-JP" alt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which is one of the calibration index satisfies </a:t>
            </a:r>
            <a:r>
              <a:rPr lang="en-US" altLang="ja-JP" dirty="0">
                <a:latin typeface="Calibri" panose="020F0502020204030204" pitchFamily="34" charset="0"/>
                <a:cs typeface="Times New Roman" panose="02020603050405020304" pitchFamily="18" charset="0"/>
              </a:rPr>
              <a:t>continuity </a:t>
            </a: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well between DPR and PR.</a:t>
            </a:r>
          </a:p>
        </p:txBody>
      </p:sp>
      <p:grpSp>
        <p:nvGrpSpPr>
          <p:cNvPr id="56" name="グループ化 55"/>
          <p:cNvGrpSpPr/>
          <p:nvPr/>
        </p:nvGrpSpPr>
        <p:grpSpPr>
          <a:xfrm>
            <a:off x="3513069" y="3532043"/>
            <a:ext cx="596895" cy="720080"/>
            <a:chOff x="1045783" y="1340768"/>
            <a:chExt cx="596895" cy="720080"/>
          </a:xfrm>
        </p:grpSpPr>
        <p:sp>
          <p:nvSpPr>
            <p:cNvPr id="57" name="テキスト ボックス 56"/>
            <p:cNvSpPr txBox="1"/>
            <p:nvPr/>
          </p:nvSpPr>
          <p:spPr>
            <a:xfrm>
              <a:off x="1045783" y="1556792"/>
              <a:ext cx="5968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KaMS</a:t>
              </a:r>
              <a:endParaRPr kumimoji="1" lang="ja-JP" altLang="en-US" sz="14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" name="グループ化 57"/>
            <p:cNvGrpSpPr/>
            <p:nvPr/>
          </p:nvGrpSpPr>
          <p:grpSpPr>
            <a:xfrm>
              <a:off x="1045783" y="1340768"/>
              <a:ext cx="566565" cy="720080"/>
              <a:chOff x="1045783" y="1340768"/>
              <a:chExt cx="566565" cy="720080"/>
            </a:xfrm>
          </p:grpSpPr>
          <p:sp>
            <p:nvSpPr>
              <p:cNvPr id="59" name="テキスト ボックス 58"/>
              <p:cNvSpPr txBox="1"/>
              <p:nvPr/>
            </p:nvSpPr>
            <p:spPr>
              <a:xfrm>
                <a:off x="1045783" y="1340768"/>
                <a:ext cx="5665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err="1" smtClean="0">
                    <a:solidFill>
                      <a:srgbClr val="7030A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KuNS</a:t>
                </a:r>
                <a:endParaRPr kumimoji="1" lang="ja-JP" altLang="en-US" sz="1400" dirty="0">
                  <a:solidFill>
                    <a:srgbClr val="7030A0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テキスト ボックス 59"/>
              <p:cNvSpPr txBox="1"/>
              <p:nvPr/>
            </p:nvSpPr>
            <p:spPr>
              <a:xfrm>
                <a:off x="1045783" y="1753071"/>
                <a:ext cx="5552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 err="1" smtClean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Ka</a:t>
                </a:r>
                <a:r>
                  <a:rPr kumimoji="1" lang="en-US" altLang="ja-JP" sz="1400" dirty="0" err="1" smtClean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HS</a:t>
                </a:r>
                <a:endParaRPr kumimoji="1" lang="ja-JP" altLang="en-US" sz="14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1" name="正方形/長方形 70"/>
          <p:cNvSpPr/>
          <p:nvPr/>
        </p:nvSpPr>
        <p:spPr>
          <a:xfrm>
            <a:off x="6849565" y="1868428"/>
            <a:ext cx="22230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Difference </a:t>
            </a:r>
            <a:r>
              <a:rPr lang="en-US" altLang="ja-JP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of the </a:t>
            </a:r>
            <a:r>
              <a:rPr lang="en-US" altLang="ja-JP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σ0</a:t>
            </a:r>
            <a:r>
              <a:rPr lang="en-US" altLang="ja-JP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ja-JP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at incidence angle where SD</a:t>
            </a:r>
            <a:r>
              <a:rPr lang="en-US" altLang="ja-JP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ja-JP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is minimum.</a:t>
            </a:r>
          </a:p>
          <a:p>
            <a:endParaRPr lang="en-US" altLang="ja-JP" sz="16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ja-JP" sz="16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KuPR</a:t>
            </a:r>
            <a:r>
              <a:rPr lang="en-US" altLang="ja-JP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– PR (dB)</a:t>
            </a:r>
            <a:r>
              <a:rPr lang="ja-JP" altLang="en-US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：</a:t>
            </a:r>
            <a:endParaRPr lang="en-US" altLang="ja-JP" sz="16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ja-JP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11.2 – 11.1 = +0.1</a:t>
            </a:r>
            <a:endParaRPr lang="en-US" altLang="ja-JP" sz="16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altLang="ja-JP" sz="16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ja-JP" sz="16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KuPR</a:t>
            </a:r>
            <a:r>
              <a:rPr lang="en-US" altLang="ja-JP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ja-JP" sz="16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KaMS</a:t>
            </a:r>
            <a:r>
              <a:rPr lang="en-US" altLang="ja-JP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ja-JP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(dB</a:t>
            </a:r>
            <a:r>
              <a:rPr lang="en-US" altLang="ja-JP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ja-JP" altLang="en-US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：</a:t>
            </a:r>
            <a:endParaRPr lang="en-US" altLang="ja-JP" sz="16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ja-JP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11.2 – 9.7 = +</a:t>
            </a:r>
            <a:r>
              <a:rPr lang="en-US" altLang="ja-JP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1.5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4931" y="1622426"/>
            <a:ext cx="752129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Over </a:t>
            </a:r>
          </a:p>
          <a:p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ocean</a:t>
            </a:r>
            <a:endParaRPr lang="ja-JP" alt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 flipV="1">
            <a:off x="4486416" y="3044825"/>
            <a:ext cx="2365234" cy="1910"/>
          </a:xfrm>
          <a:prstGeom prst="line">
            <a:avLst/>
          </a:prstGeom>
          <a:ln w="28575">
            <a:solidFill>
              <a:srgbClr val="78AAD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/>
          <p:cNvSpPr/>
          <p:nvPr/>
        </p:nvSpPr>
        <p:spPr>
          <a:xfrm>
            <a:off x="444352" y="491479"/>
            <a:ext cx="78720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2800" b="1" dirty="0">
                <a:latin typeface="Calibri" panose="020F0502020204030204" pitchFamily="34" charset="0"/>
                <a:ea typeface="+mj-ea"/>
                <a:cs typeface="Times New Roman" pitchFamily="18" charset="0"/>
              </a:rPr>
              <a:t>Results of </a:t>
            </a:r>
            <a:r>
              <a:rPr lang="en-US" altLang="ja-JP" sz="2800" b="1" dirty="0" smtClean="0">
                <a:latin typeface="Calibri" panose="020F0502020204030204" pitchFamily="34" charset="0"/>
                <a:ea typeface="+mj-ea"/>
                <a:cs typeface="Times New Roman" pitchFamily="18" charset="0"/>
              </a:rPr>
              <a:t>calibration for the DPR</a:t>
            </a:r>
            <a:endParaRPr lang="ja-JP" altLang="en-US" sz="2800" b="1" dirty="0">
              <a:latin typeface="Calibri" panose="020F0502020204030204" pitchFamily="34" charset="0"/>
              <a:ea typeface="+mj-ea"/>
              <a:cs typeface="Times New Roman" pitchFamily="18" charset="0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5364088" y="1839510"/>
            <a:ext cx="0" cy="238157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 flipH="1">
            <a:off x="5400283" y="2754630"/>
            <a:ext cx="261377" cy="24232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V="1">
            <a:off x="5051291" y="3469764"/>
            <a:ext cx="288032" cy="21488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693742" y="1683762"/>
            <a:ext cx="41549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15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686722" y="2204864"/>
            <a:ext cx="41549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815534" y="2852936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815534" y="3429000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738590" y="3995772"/>
            <a:ext cx="37702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-5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 rot="16200000">
            <a:off x="418631" y="2850177"/>
            <a:ext cx="48603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(dB)</a:t>
            </a:r>
            <a:endParaRPr lang="ja-JP" altLang="en-US" sz="1400" dirty="0">
              <a:latin typeface="Calibri" panose="020F050202020403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4148019" y="2852936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 rot="16200000">
            <a:off x="3751116" y="2850177"/>
            <a:ext cx="48603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(dB)</a:t>
            </a:r>
            <a:endParaRPr lang="ja-JP" altLang="en-US" sz="1400" dirty="0">
              <a:latin typeface="Calibri" panose="020F0502020204030204" pitchFamily="34" charset="0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4148019" y="2389530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4148019" y="1899425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4067944" y="3274958"/>
            <a:ext cx="37702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4050958" y="3789040"/>
            <a:ext cx="37702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141148" y="91638"/>
            <a:ext cx="2299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3. Calibration status</a:t>
            </a:r>
            <a:endParaRPr lang="ja-JP" alt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00.GPM\02.DPR_L1B\11.Meeting資料\21.学会\20150706-10_ISTS\03.発表資料\ref\20141109_orb3967_ka_rev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585" y="1214486"/>
            <a:ext cx="3613238" cy="303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" name="Picture 2" descr="D:\00.GPM\02.DPR_L1B\11.Meeting資料\21.学会\20150706-10_ISTS\03.発表資料\ref\20141109_orb3967_ku_rev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69" y="1251338"/>
            <a:ext cx="3586261" cy="3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1201276" y="908720"/>
            <a:ext cx="2813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Received power of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KuPR</a:t>
            </a:r>
            <a:endParaRPr kumimoji="1" lang="ja-JP" alt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33917" y="908720"/>
            <a:ext cx="2698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Received power of </a:t>
            </a:r>
            <a:r>
              <a:rPr kumimoji="1" lang="en-US" altLang="ja-JP" sz="20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KaPR</a:t>
            </a:r>
            <a:endParaRPr kumimoji="1" lang="ja-JP" alt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5245549" y="4829118"/>
            <a:ext cx="3873329" cy="1029248"/>
            <a:chOff x="1792216" y="4960116"/>
            <a:chExt cx="6343587" cy="1908974"/>
          </a:xfrm>
        </p:grpSpPr>
        <p:grpSp>
          <p:nvGrpSpPr>
            <p:cNvPr id="17" name="Group 3"/>
            <p:cNvGrpSpPr>
              <a:grpSpLocks/>
            </p:cNvGrpSpPr>
            <p:nvPr/>
          </p:nvGrpSpPr>
          <p:grpSpPr bwMode="auto">
            <a:xfrm rot="-187496">
              <a:off x="1801741" y="5528441"/>
              <a:ext cx="5961063" cy="279400"/>
              <a:chOff x="403" y="2527"/>
              <a:chExt cx="4032" cy="192"/>
            </a:xfrm>
          </p:grpSpPr>
          <p:sp>
            <p:nvSpPr>
              <p:cNvPr id="18" name="Oval 4"/>
              <p:cNvSpPr>
                <a:spLocks noChangeArrowheads="1"/>
              </p:cNvSpPr>
              <p:nvPr/>
            </p:nvSpPr>
            <p:spPr bwMode="auto">
              <a:xfrm>
                <a:off x="1171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Oval 5"/>
              <p:cNvSpPr>
                <a:spLocks noChangeArrowheads="1"/>
              </p:cNvSpPr>
              <p:nvPr/>
            </p:nvSpPr>
            <p:spPr bwMode="auto">
              <a:xfrm>
                <a:off x="1363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Oval 6"/>
              <p:cNvSpPr>
                <a:spLocks noChangeArrowheads="1"/>
              </p:cNvSpPr>
              <p:nvPr/>
            </p:nvSpPr>
            <p:spPr bwMode="auto">
              <a:xfrm>
                <a:off x="1747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Oval 7"/>
              <p:cNvSpPr>
                <a:spLocks noChangeArrowheads="1"/>
              </p:cNvSpPr>
              <p:nvPr/>
            </p:nvSpPr>
            <p:spPr bwMode="auto">
              <a:xfrm>
                <a:off x="1555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Oval 8"/>
              <p:cNvSpPr>
                <a:spLocks noChangeArrowheads="1"/>
              </p:cNvSpPr>
              <p:nvPr/>
            </p:nvSpPr>
            <p:spPr bwMode="auto">
              <a:xfrm>
                <a:off x="1939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Oval 9"/>
              <p:cNvSpPr>
                <a:spLocks noChangeArrowheads="1"/>
              </p:cNvSpPr>
              <p:nvPr/>
            </p:nvSpPr>
            <p:spPr bwMode="auto">
              <a:xfrm>
                <a:off x="2131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Oval 10"/>
              <p:cNvSpPr>
                <a:spLocks noChangeArrowheads="1"/>
              </p:cNvSpPr>
              <p:nvPr/>
            </p:nvSpPr>
            <p:spPr bwMode="auto">
              <a:xfrm>
                <a:off x="2323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Oval 11"/>
              <p:cNvSpPr>
                <a:spLocks noChangeArrowheads="1"/>
              </p:cNvSpPr>
              <p:nvPr/>
            </p:nvSpPr>
            <p:spPr bwMode="auto">
              <a:xfrm>
                <a:off x="2515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Oval 12"/>
              <p:cNvSpPr>
                <a:spLocks noChangeArrowheads="1"/>
              </p:cNvSpPr>
              <p:nvPr/>
            </p:nvSpPr>
            <p:spPr bwMode="auto">
              <a:xfrm>
                <a:off x="2707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Oval 13"/>
              <p:cNvSpPr>
                <a:spLocks noChangeArrowheads="1"/>
              </p:cNvSpPr>
              <p:nvPr/>
            </p:nvSpPr>
            <p:spPr bwMode="auto">
              <a:xfrm>
                <a:off x="787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Oval 14"/>
              <p:cNvSpPr>
                <a:spLocks noChangeArrowheads="1"/>
              </p:cNvSpPr>
              <p:nvPr/>
            </p:nvSpPr>
            <p:spPr bwMode="auto">
              <a:xfrm>
                <a:off x="2899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Oval 15"/>
              <p:cNvSpPr>
                <a:spLocks noChangeArrowheads="1"/>
              </p:cNvSpPr>
              <p:nvPr/>
            </p:nvSpPr>
            <p:spPr bwMode="auto">
              <a:xfrm>
                <a:off x="4243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Oval 16"/>
              <p:cNvSpPr>
                <a:spLocks noChangeArrowheads="1"/>
              </p:cNvSpPr>
              <p:nvPr/>
            </p:nvSpPr>
            <p:spPr bwMode="auto">
              <a:xfrm>
                <a:off x="4051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Oval 17"/>
              <p:cNvSpPr>
                <a:spLocks noChangeArrowheads="1"/>
              </p:cNvSpPr>
              <p:nvPr/>
            </p:nvSpPr>
            <p:spPr bwMode="auto">
              <a:xfrm>
                <a:off x="3859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Oval 18"/>
              <p:cNvSpPr>
                <a:spLocks noChangeArrowheads="1"/>
              </p:cNvSpPr>
              <p:nvPr/>
            </p:nvSpPr>
            <p:spPr bwMode="auto">
              <a:xfrm>
                <a:off x="3667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19"/>
              <p:cNvSpPr>
                <a:spLocks noChangeArrowheads="1"/>
              </p:cNvSpPr>
              <p:nvPr/>
            </p:nvSpPr>
            <p:spPr bwMode="auto">
              <a:xfrm>
                <a:off x="3475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20"/>
              <p:cNvSpPr>
                <a:spLocks noChangeArrowheads="1"/>
              </p:cNvSpPr>
              <p:nvPr/>
            </p:nvSpPr>
            <p:spPr bwMode="auto">
              <a:xfrm>
                <a:off x="3283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21"/>
              <p:cNvSpPr>
                <a:spLocks noChangeArrowheads="1"/>
              </p:cNvSpPr>
              <p:nvPr/>
            </p:nvSpPr>
            <p:spPr bwMode="auto">
              <a:xfrm>
                <a:off x="3091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22"/>
              <p:cNvSpPr>
                <a:spLocks noChangeArrowheads="1"/>
              </p:cNvSpPr>
              <p:nvPr/>
            </p:nvSpPr>
            <p:spPr bwMode="auto">
              <a:xfrm>
                <a:off x="595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val 23"/>
              <p:cNvSpPr>
                <a:spLocks noChangeArrowheads="1"/>
              </p:cNvSpPr>
              <p:nvPr/>
            </p:nvSpPr>
            <p:spPr bwMode="auto">
              <a:xfrm>
                <a:off x="979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24"/>
              <p:cNvSpPr>
                <a:spLocks noChangeArrowheads="1"/>
              </p:cNvSpPr>
              <p:nvPr/>
            </p:nvSpPr>
            <p:spPr bwMode="auto">
              <a:xfrm>
                <a:off x="403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9" name="Group 25"/>
            <p:cNvGrpSpPr>
              <a:grpSpLocks/>
            </p:cNvGrpSpPr>
            <p:nvPr/>
          </p:nvGrpSpPr>
          <p:grpSpPr bwMode="auto">
            <a:xfrm rot="-187496">
              <a:off x="1801741" y="5247455"/>
              <a:ext cx="5961063" cy="279400"/>
              <a:chOff x="403" y="2527"/>
              <a:chExt cx="4032" cy="192"/>
            </a:xfrm>
          </p:grpSpPr>
          <p:sp>
            <p:nvSpPr>
              <p:cNvPr id="40" name="Oval 26"/>
              <p:cNvSpPr>
                <a:spLocks noChangeArrowheads="1"/>
              </p:cNvSpPr>
              <p:nvPr/>
            </p:nvSpPr>
            <p:spPr bwMode="auto">
              <a:xfrm>
                <a:off x="1171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Oval 27"/>
              <p:cNvSpPr>
                <a:spLocks noChangeArrowheads="1"/>
              </p:cNvSpPr>
              <p:nvPr/>
            </p:nvSpPr>
            <p:spPr bwMode="auto">
              <a:xfrm>
                <a:off x="1363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Oval 28"/>
              <p:cNvSpPr>
                <a:spLocks noChangeArrowheads="1"/>
              </p:cNvSpPr>
              <p:nvPr/>
            </p:nvSpPr>
            <p:spPr bwMode="auto">
              <a:xfrm>
                <a:off x="1747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Oval 29"/>
              <p:cNvSpPr>
                <a:spLocks noChangeArrowheads="1"/>
              </p:cNvSpPr>
              <p:nvPr/>
            </p:nvSpPr>
            <p:spPr bwMode="auto">
              <a:xfrm>
                <a:off x="1555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Oval 30"/>
              <p:cNvSpPr>
                <a:spLocks noChangeArrowheads="1"/>
              </p:cNvSpPr>
              <p:nvPr/>
            </p:nvSpPr>
            <p:spPr bwMode="auto">
              <a:xfrm>
                <a:off x="1939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Oval 31"/>
              <p:cNvSpPr>
                <a:spLocks noChangeArrowheads="1"/>
              </p:cNvSpPr>
              <p:nvPr/>
            </p:nvSpPr>
            <p:spPr bwMode="auto">
              <a:xfrm>
                <a:off x="2131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Oval 32"/>
              <p:cNvSpPr>
                <a:spLocks noChangeArrowheads="1"/>
              </p:cNvSpPr>
              <p:nvPr/>
            </p:nvSpPr>
            <p:spPr bwMode="auto">
              <a:xfrm>
                <a:off x="2323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Oval 33"/>
              <p:cNvSpPr>
                <a:spLocks noChangeArrowheads="1"/>
              </p:cNvSpPr>
              <p:nvPr/>
            </p:nvSpPr>
            <p:spPr bwMode="auto">
              <a:xfrm>
                <a:off x="2515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val 34"/>
              <p:cNvSpPr>
                <a:spLocks noChangeArrowheads="1"/>
              </p:cNvSpPr>
              <p:nvPr/>
            </p:nvSpPr>
            <p:spPr bwMode="auto">
              <a:xfrm>
                <a:off x="2707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val 35"/>
              <p:cNvSpPr>
                <a:spLocks noChangeArrowheads="1"/>
              </p:cNvSpPr>
              <p:nvPr/>
            </p:nvSpPr>
            <p:spPr bwMode="auto">
              <a:xfrm>
                <a:off x="787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Oval 36"/>
              <p:cNvSpPr>
                <a:spLocks noChangeArrowheads="1"/>
              </p:cNvSpPr>
              <p:nvPr/>
            </p:nvSpPr>
            <p:spPr bwMode="auto">
              <a:xfrm>
                <a:off x="2899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37"/>
              <p:cNvSpPr>
                <a:spLocks noChangeArrowheads="1"/>
              </p:cNvSpPr>
              <p:nvPr/>
            </p:nvSpPr>
            <p:spPr bwMode="auto">
              <a:xfrm>
                <a:off x="4243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Oval 38"/>
              <p:cNvSpPr>
                <a:spLocks noChangeArrowheads="1"/>
              </p:cNvSpPr>
              <p:nvPr/>
            </p:nvSpPr>
            <p:spPr bwMode="auto">
              <a:xfrm>
                <a:off x="4051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Oval 39"/>
              <p:cNvSpPr>
                <a:spLocks noChangeArrowheads="1"/>
              </p:cNvSpPr>
              <p:nvPr/>
            </p:nvSpPr>
            <p:spPr bwMode="auto">
              <a:xfrm>
                <a:off x="3859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Oval 40"/>
              <p:cNvSpPr>
                <a:spLocks noChangeArrowheads="1"/>
              </p:cNvSpPr>
              <p:nvPr/>
            </p:nvSpPr>
            <p:spPr bwMode="auto">
              <a:xfrm>
                <a:off x="3667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41"/>
              <p:cNvSpPr>
                <a:spLocks noChangeArrowheads="1"/>
              </p:cNvSpPr>
              <p:nvPr/>
            </p:nvSpPr>
            <p:spPr bwMode="auto">
              <a:xfrm>
                <a:off x="3475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Oval 42"/>
              <p:cNvSpPr>
                <a:spLocks noChangeArrowheads="1"/>
              </p:cNvSpPr>
              <p:nvPr/>
            </p:nvSpPr>
            <p:spPr bwMode="auto">
              <a:xfrm>
                <a:off x="3283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Oval 43"/>
              <p:cNvSpPr>
                <a:spLocks noChangeArrowheads="1"/>
              </p:cNvSpPr>
              <p:nvPr/>
            </p:nvSpPr>
            <p:spPr bwMode="auto">
              <a:xfrm>
                <a:off x="3091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44"/>
              <p:cNvSpPr>
                <a:spLocks noChangeArrowheads="1"/>
              </p:cNvSpPr>
              <p:nvPr/>
            </p:nvSpPr>
            <p:spPr bwMode="auto">
              <a:xfrm>
                <a:off x="595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45"/>
              <p:cNvSpPr>
                <a:spLocks noChangeArrowheads="1"/>
              </p:cNvSpPr>
              <p:nvPr/>
            </p:nvSpPr>
            <p:spPr bwMode="auto">
              <a:xfrm>
                <a:off x="979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46"/>
              <p:cNvSpPr>
                <a:spLocks noChangeArrowheads="1"/>
              </p:cNvSpPr>
              <p:nvPr/>
            </p:nvSpPr>
            <p:spPr bwMode="auto">
              <a:xfrm>
                <a:off x="403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" name="Group 47"/>
            <p:cNvGrpSpPr>
              <a:grpSpLocks/>
            </p:cNvGrpSpPr>
            <p:nvPr/>
          </p:nvGrpSpPr>
          <p:grpSpPr bwMode="auto">
            <a:xfrm rot="-188163">
              <a:off x="3238429" y="5545904"/>
              <a:ext cx="3122612" cy="290512"/>
              <a:chOff x="595" y="1104"/>
              <a:chExt cx="2112" cy="192"/>
            </a:xfrm>
          </p:grpSpPr>
          <p:sp>
            <p:nvSpPr>
              <p:cNvPr id="62" name="Oval 48"/>
              <p:cNvSpPr>
                <a:spLocks noChangeArrowheads="1"/>
              </p:cNvSpPr>
              <p:nvPr/>
            </p:nvSpPr>
            <p:spPr bwMode="auto">
              <a:xfrm>
                <a:off x="1363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Oval 49"/>
              <p:cNvSpPr>
                <a:spLocks noChangeArrowheads="1"/>
              </p:cNvSpPr>
              <p:nvPr/>
            </p:nvSpPr>
            <p:spPr bwMode="auto">
              <a:xfrm>
                <a:off x="1555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Oval 50"/>
              <p:cNvSpPr>
                <a:spLocks noChangeArrowheads="1"/>
              </p:cNvSpPr>
              <p:nvPr/>
            </p:nvSpPr>
            <p:spPr bwMode="auto">
              <a:xfrm>
                <a:off x="1939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51"/>
              <p:cNvSpPr>
                <a:spLocks noChangeArrowheads="1"/>
              </p:cNvSpPr>
              <p:nvPr/>
            </p:nvSpPr>
            <p:spPr bwMode="auto">
              <a:xfrm>
                <a:off x="1747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Oval 52"/>
              <p:cNvSpPr>
                <a:spLocks noChangeArrowheads="1"/>
              </p:cNvSpPr>
              <p:nvPr/>
            </p:nvSpPr>
            <p:spPr bwMode="auto">
              <a:xfrm>
                <a:off x="2131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Oval 53"/>
              <p:cNvSpPr>
                <a:spLocks noChangeArrowheads="1"/>
              </p:cNvSpPr>
              <p:nvPr/>
            </p:nvSpPr>
            <p:spPr bwMode="auto">
              <a:xfrm>
                <a:off x="2323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Oval 54"/>
              <p:cNvSpPr>
                <a:spLocks noChangeArrowheads="1"/>
              </p:cNvSpPr>
              <p:nvPr/>
            </p:nvSpPr>
            <p:spPr bwMode="auto">
              <a:xfrm>
                <a:off x="2515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Oval 55"/>
              <p:cNvSpPr>
                <a:spLocks noChangeArrowheads="1"/>
              </p:cNvSpPr>
              <p:nvPr/>
            </p:nvSpPr>
            <p:spPr bwMode="auto">
              <a:xfrm>
                <a:off x="979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56"/>
              <p:cNvSpPr>
                <a:spLocks noChangeArrowheads="1"/>
              </p:cNvSpPr>
              <p:nvPr/>
            </p:nvSpPr>
            <p:spPr bwMode="auto">
              <a:xfrm>
                <a:off x="787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57"/>
              <p:cNvSpPr>
                <a:spLocks noChangeArrowheads="1"/>
              </p:cNvSpPr>
              <p:nvPr/>
            </p:nvSpPr>
            <p:spPr bwMode="auto">
              <a:xfrm>
                <a:off x="1171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Oval 58"/>
              <p:cNvSpPr>
                <a:spLocks noChangeArrowheads="1"/>
              </p:cNvSpPr>
              <p:nvPr/>
            </p:nvSpPr>
            <p:spPr bwMode="auto">
              <a:xfrm>
                <a:off x="595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3" name="Group 59"/>
            <p:cNvGrpSpPr>
              <a:grpSpLocks/>
            </p:cNvGrpSpPr>
            <p:nvPr/>
          </p:nvGrpSpPr>
          <p:grpSpPr bwMode="auto">
            <a:xfrm rot="-188163">
              <a:off x="3249541" y="5234754"/>
              <a:ext cx="3122613" cy="290512"/>
              <a:chOff x="595" y="1104"/>
              <a:chExt cx="2112" cy="192"/>
            </a:xfrm>
          </p:grpSpPr>
          <p:sp>
            <p:nvSpPr>
              <p:cNvPr id="74" name="Oval 60"/>
              <p:cNvSpPr>
                <a:spLocks noChangeArrowheads="1"/>
              </p:cNvSpPr>
              <p:nvPr/>
            </p:nvSpPr>
            <p:spPr bwMode="auto">
              <a:xfrm>
                <a:off x="1363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Oval 61"/>
              <p:cNvSpPr>
                <a:spLocks noChangeArrowheads="1"/>
              </p:cNvSpPr>
              <p:nvPr/>
            </p:nvSpPr>
            <p:spPr bwMode="auto">
              <a:xfrm>
                <a:off x="1555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Oval 62"/>
              <p:cNvSpPr>
                <a:spLocks noChangeArrowheads="1"/>
              </p:cNvSpPr>
              <p:nvPr/>
            </p:nvSpPr>
            <p:spPr bwMode="auto">
              <a:xfrm>
                <a:off x="1939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Oval 63"/>
              <p:cNvSpPr>
                <a:spLocks noChangeArrowheads="1"/>
              </p:cNvSpPr>
              <p:nvPr/>
            </p:nvSpPr>
            <p:spPr bwMode="auto">
              <a:xfrm>
                <a:off x="1747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Oval 64"/>
              <p:cNvSpPr>
                <a:spLocks noChangeArrowheads="1"/>
              </p:cNvSpPr>
              <p:nvPr/>
            </p:nvSpPr>
            <p:spPr bwMode="auto">
              <a:xfrm>
                <a:off x="2131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Oval 65"/>
              <p:cNvSpPr>
                <a:spLocks noChangeArrowheads="1"/>
              </p:cNvSpPr>
              <p:nvPr/>
            </p:nvSpPr>
            <p:spPr bwMode="auto">
              <a:xfrm>
                <a:off x="2323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Oval 66"/>
              <p:cNvSpPr>
                <a:spLocks noChangeArrowheads="1"/>
              </p:cNvSpPr>
              <p:nvPr/>
            </p:nvSpPr>
            <p:spPr bwMode="auto">
              <a:xfrm>
                <a:off x="2515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Oval 67"/>
              <p:cNvSpPr>
                <a:spLocks noChangeArrowheads="1"/>
              </p:cNvSpPr>
              <p:nvPr/>
            </p:nvSpPr>
            <p:spPr bwMode="auto">
              <a:xfrm>
                <a:off x="979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Oval 68"/>
              <p:cNvSpPr>
                <a:spLocks noChangeArrowheads="1"/>
              </p:cNvSpPr>
              <p:nvPr/>
            </p:nvSpPr>
            <p:spPr bwMode="auto">
              <a:xfrm>
                <a:off x="787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Oval 69"/>
              <p:cNvSpPr>
                <a:spLocks noChangeArrowheads="1"/>
              </p:cNvSpPr>
              <p:nvPr/>
            </p:nvSpPr>
            <p:spPr bwMode="auto">
              <a:xfrm>
                <a:off x="1171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Oval 70"/>
              <p:cNvSpPr>
                <a:spLocks noChangeArrowheads="1"/>
              </p:cNvSpPr>
              <p:nvPr/>
            </p:nvSpPr>
            <p:spPr bwMode="auto">
              <a:xfrm>
                <a:off x="595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5" name="Group 82"/>
            <p:cNvGrpSpPr>
              <a:grpSpLocks/>
            </p:cNvGrpSpPr>
            <p:nvPr/>
          </p:nvGrpSpPr>
          <p:grpSpPr bwMode="auto">
            <a:xfrm rot="-187496">
              <a:off x="1792216" y="4960116"/>
              <a:ext cx="5961063" cy="279400"/>
              <a:chOff x="403" y="2527"/>
              <a:chExt cx="4032" cy="192"/>
            </a:xfrm>
          </p:grpSpPr>
          <p:sp>
            <p:nvSpPr>
              <p:cNvPr id="86" name="Oval 83"/>
              <p:cNvSpPr>
                <a:spLocks noChangeArrowheads="1"/>
              </p:cNvSpPr>
              <p:nvPr/>
            </p:nvSpPr>
            <p:spPr bwMode="auto">
              <a:xfrm>
                <a:off x="1171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Oval 84"/>
              <p:cNvSpPr>
                <a:spLocks noChangeArrowheads="1"/>
              </p:cNvSpPr>
              <p:nvPr/>
            </p:nvSpPr>
            <p:spPr bwMode="auto">
              <a:xfrm>
                <a:off x="1363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Oval 85"/>
              <p:cNvSpPr>
                <a:spLocks noChangeArrowheads="1"/>
              </p:cNvSpPr>
              <p:nvPr/>
            </p:nvSpPr>
            <p:spPr bwMode="auto">
              <a:xfrm>
                <a:off x="1747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Oval 86"/>
              <p:cNvSpPr>
                <a:spLocks noChangeArrowheads="1"/>
              </p:cNvSpPr>
              <p:nvPr/>
            </p:nvSpPr>
            <p:spPr bwMode="auto">
              <a:xfrm>
                <a:off x="1555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Oval 87"/>
              <p:cNvSpPr>
                <a:spLocks noChangeArrowheads="1"/>
              </p:cNvSpPr>
              <p:nvPr/>
            </p:nvSpPr>
            <p:spPr bwMode="auto">
              <a:xfrm>
                <a:off x="1939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Oval 88"/>
              <p:cNvSpPr>
                <a:spLocks noChangeArrowheads="1"/>
              </p:cNvSpPr>
              <p:nvPr/>
            </p:nvSpPr>
            <p:spPr bwMode="auto">
              <a:xfrm>
                <a:off x="2131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Oval 89"/>
              <p:cNvSpPr>
                <a:spLocks noChangeArrowheads="1"/>
              </p:cNvSpPr>
              <p:nvPr/>
            </p:nvSpPr>
            <p:spPr bwMode="auto">
              <a:xfrm>
                <a:off x="2323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Oval 90"/>
              <p:cNvSpPr>
                <a:spLocks noChangeArrowheads="1"/>
              </p:cNvSpPr>
              <p:nvPr/>
            </p:nvSpPr>
            <p:spPr bwMode="auto">
              <a:xfrm>
                <a:off x="2515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Oval 91"/>
              <p:cNvSpPr>
                <a:spLocks noChangeArrowheads="1"/>
              </p:cNvSpPr>
              <p:nvPr/>
            </p:nvSpPr>
            <p:spPr bwMode="auto">
              <a:xfrm>
                <a:off x="2707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Oval 92"/>
              <p:cNvSpPr>
                <a:spLocks noChangeArrowheads="1"/>
              </p:cNvSpPr>
              <p:nvPr/>
            </p:nvSpPr>
            <p:spPr bwMode="auto">
              <a:xfrm>
                <a:off x="787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Oval 93"/>
              <p:cNvSpPr>
                <a:spLocks noChangeArrowheads="1"/>
              </p:cNvSpPr>
              <p:nvPr/>
            </p:nvSpPr>
            <p:spPr bwMode="auto">
              <a:xfrm>
                <a:off x="2899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Oval 94"/>
              <p:cNvSpPr>
                <a:spLocks noChangeArrowheads="1"/>
              </p:cNvSpPr>
              <p:nvPr/>
            </p:nvSpPr>
            <p:spPr bwMode="auto">
              <a:xfrm>
                <a:off x="4243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Oval 95"/>
              <p:cNvSpPr>
                <a:spLocks noChangeArrowheads="1"/>
              </p:cNvSpPr>
              <p:nvPr/>
            </p:nvSpPr>
            <p:spPr bwMode="auto">
              <a:xfrm>
                <a:off x="4051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Oval 96"/>
              <p:cNvSpPr>
                <a:spLocks noChangeArrowheads="1"/>
              </p:cNvSpPr>
              <p:nvPr/>
            </p:nvSpPr>
            <p:spPr bwMode="auto">
              <a:xfrm>
                <a:off x="3859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Oval 97"/>
              <p:cNvSpPr>
                <a:spLocks noChangeArrowheads="1"/>
              </p:cNvSpPr>
              <p:nvPr/>
            </p:nvSpPr>
            <p:spPr bwMode="auto">
              <a:xfrm>
                <a:off x="3667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Oval 98"/>
              <p:cNvSpPr>
                <a:spLocks noChangeArrowheads="1"/>
              </p:cNvSpPr>
              <p:nvPr/>
            </p:nvSpPr>
            <p:spPr bwMode="auto">
              <a:xfrm>
                <a:off x="3475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Oval 99"/>
              <p:cNvSpPr>
                <a:spLocks noChangeArrowheads="1"/>
              </p:cNvSpPr>
              <p:nvPr/>
            </p:nvSpPr>
            <p:spPr bwMode="auto">
              <a:xfrm>
                <a:off x="3283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Oval 100"/>
              <p:cNvSpPr>
                <a:spLocks noChangeArrowheads="1"/>
              </p:cNvSpPr>
              <p:nvPr/>
            </p:nvSpPr>
            <p:spPr bwMode="auto">
              <a:xfrm>
                <a:off x="3091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Oval 101"/>
              <p:cNvSpPr>
                <a:spLocks noChangeArrowheads="1"/>
              </p:cNvSpPr>
              <p:nvPr/>
            </p:nvSpPr>
            <p:spPr bwMode="auto">
              <a:xfrm>
                <a:off x="595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Oval 102"/>
              <p:cNvSpPr>
                <a:spLocks noChangeArrowheads="1"/>
              </p:cNvSpPr>
              <p:nvPr/>
            </p:nvSpPr>
            <p:spPr bwMode="auto">
              <a:xfrm>
                <a:off x="979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Oval 103"/>
              <p:cNvSpPr>
                <a:spLocks noChangeArrowheads="1"/>
              </p:cNvSpPr>
              <p:nvPr/>
            </p:nvSpPr>
            <p:spPr bwMode="auto">
              <a:xfrm>
                <a:off x="403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7" name="Group 104"/>
            <p:cNvGrpSpPr>
              <a:grpSpLocks/>
            </p:cNvGrpSpPr>
            <p:nvPr/>
          </p:nvGrpSpPr>
          <p:grpSpPr bwMode="auto">
            <a:xfrm rot="-187496">
              <a:off x="1803329" y="5815779"/>
              <a:ext cx="5961062" cy="279400"/>
              <a:chOff x="403" y="2527"/>
              <a:chExt cx="4032" cy="192"/>
            </a:xfrm>
          </p:grpSpPr>
          <p:sp>
            <p:nvSpPr>
              <p:cNvPr id="108" name="Oval 105"/>
              <p:cNvSpPr>
                <a:spLocks noChangeArrowheads="1"/>
              </p:cNvSpPr>
              <p:nvPr/>
            </p:nvSpPr>
            <p:spPr bwMode="auto">
              <a:xfrm>
                <a:off x="1171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Oval 106"/>
              <p:cNvSpPr>
                <a:spLocks noChangeArrowheads="1"/>
              </p:cNvSpPr>
              <p:nvPr/>
            </p:nvSpPr>
            <p:spPr bwMode="auto">
              <a:xfrm>
                <a:off x="1363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Oval 107"/>
              <p:cNvSpPr>
                <a:spLocks noChangeArrowheads="1"/>
              </p:cNvSpPr>
              <p:nvPr/>
            </p:nvSpPr>
            <p:spPr bwMode="auto">
              <a:xfrm>
                <a:off x="1747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Oval 108"/>
              <p:cNvSpPr>
                <a:spLocks noChangeArrowheads="1"/>
              </p:cNvSpPr>
              <p:nvPr/>
            </p:nvSpPr>
            <p:spPr bwMode="auto">
              <a:xfrm>
                <a:off x="1555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Oval 109"/>
              <p:cNvSpPr>
                <a:spLocks noChangeArrowheads="1"/>
              </p:cNvSpPr>
              <p:nvPr/>
            </p:nvSpPr>
            <p:spPr bwMode="auto">
              <a:xfrm>
                <a:off x="1939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Oval 110"/>
              <p:cNvSpPr>
                <a:spLocks noChangeArrowheads="1"/>
              </p:cNvSpPr>
              <p:nvPr/>
            </p:nvSpPr>
            <p:spPr bwMode="auto">
              <a:xfrm>
                <a:off x="2131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Oval 111"/>
              <p:cNvSpPr>
                <a:spLocks noChangeArrowheads="1"/>
              </p:cNvSpPr>
              <p:nvPr/>
            </p:nvSpPr>
            <p:spPr bwMode="auto">
              <a:xfrm>
                <a:off x="2323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Oval 112"/>
              <p:cNvSpPr>
                <a:spLocks noChangeArrowheads="1"/>
              </p:cNvSpPr>
              <p:nvPr/>
            </p:nvSpPr>
            <p:spPr bwMode="auto">
              <a:xfrm>
                <a:off x="2515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6" name="Oval 113"/>
              <p:cNvSpPr>
                <a:spLocks noChangeArrowheads="1"/>
              </p:cNvSpPr>
              <p:nvPr/>
            </p:nvSpPr>
            <p:spPr bwMode="auto">
              <a:xfrm>
                <a:off x="2707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7" name="Oval 114"/>
              <p:cNvSpPr>
                <a:spLocks noChangeArrowheads="1"/>
              </p:cNvSpPr>
              <p:nvPr/>
            </p:nvSpPr>
            <p:spPr bwMode="auto">
              <a:xfrm>
                <a:off x="787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8" name="Oval 115"/>
              <p:cNvSpPr>
                <a:spLocks noChangeArrowheads="1"/>
              </p:cNvSpPr>
              <p:nvPr/>
            </p:nvSpPr>
            <p:spPr bwMode="auto">
              <a:xfrm>
                <a:off x="2899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" name="Oval 116"/>
              <p:cNvSpPr>
                <a:spLocks noChangeArrowheads="1"/>
              </p:cNvSpPr>
              <p:nvPr/>
            </p:nvSpPr>
            <p:spPr bwMode="auto">
              <a:xfrm>
                <a:off x="4243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" name="Oval 117"/>
              <p:cNvSpPr>
                <a:spLocks noChangeArrowheads="1"/>
              </p:cNvSpPr>
              <p:nvPr/>
            </p:nvSpPr>
            <p:spPr bwMode="auto">
              <a:xfrm>
                <a:off x="4051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Oval 118"/>
              <p:cNvSpPr>
                <a:spLocks noChangeArrowheads="1"/>
              </p:cNvSpPr>
              <p:nvPr/>
            </p:nvSpPr>
            <p:spPr bwMode="auto">
              <a:xfrm>
                <a:off x="3859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" name="Oval 119"/>
              <p:cNvSpPr>
                <a:spLocks noChangeArrowheads="1"/>
              </p:cNvSpPr>
              <p:nvPr/>
            </p:nvSpPr>
            <p:spPr bwMode="auto">
              <a:xfrm>
                <a:off x="3667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" name="Oval 120"/>
              <p:cNvSpPr>
                <a:spLocks noChangeArrowheads="1"/>
              </p:cNvSpPr>
              <p:nvPr/>
            </p:nvSpPr>
            <p:spPr bwMode="auto">
              <a:xfrm>
                <a:off x="3475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4" name="Oval 121"/>
              <p:cNvSpPr>
                <a:spLocks noChangeArrowheads="1"/>
              </p:cNvSpPr>
              <p:nvPr/>
            </p:nvSpPr>
            <p:spPr bwMode="auto">
              <a:xfrm>
                <a:off x="3283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Oval 122"/>
              <p:cNvSpPr>
                <a:spLocks noChangeArrowheads="1"/>
              </p:cNvSpPr>
              <p:nvPr/>
            </p:nvSpPr>
            <p:spPr bwMode="auto">
              <a:xfrm>
                <a:off x="3091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Oval 123"/>
              <p:cNvSpPr>
                <a:spLocks noChangeArrowheads="1"/>
              </p:cNvSpPr>
              <p:nvPr/>
            </p:nvSpPr>
            <p:spPr bwMode="auto">
              <a:xfrm>
                <a:off x="595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" name="Oval 124"/>
              <p:cNvSpPr>
                <a:spLocks noChangeArrowheads="1"/>
              </p:cNvSpPr>
              <p:nvPr/>
            </p:nvSpPr>
            <p:spPr bwMode="auto">
              <a:xfrm>
                <a:off x="979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Oval 125"/>
              <p:cNvSpPr>
                <a:spLocks noChangeArrowheads="1"/>
              </p:cNvSpPr>
              <p:nvPr/>
            </p:nvSpPr>
            <p:spPr bwMode="auto">
              <a:xfrm>
                <a:off x="403" y="2527"/>
                <a:ext cx="192" cy="192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9" name="Line 126"/>
            <p:cNvSpPr>
              <a:spLocks noChangeShapeType="1"/>
            </p:cNvSpPr>
            <p:nvPr/>
          </p:nvSpPr>
          <p:spPr bwMode="auto">
            <a:xfrm flipV="1">
              <a:off x="1958904" y="5796729"/>
              <a:ext cx="5684837" cy="33020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0" name="Group 127"/>
            <p:cNvGrpSpPr>
              <a:grpSpLocks/>
            </p:cNvGrpSpPr>
            <p:nvPr/>
          </p:nvGrpSpPr>
          <p:grpSpPr bwMode="auto">
            <a:xfrm rot="-188163">
              <a:off x="3240016" y="4960116"/>
              <a:ext cx="3122613" cy="290513"/>
              <a:chOff x="595" y="1104"/>
              <a:chExt cx="2112" cy="192"/>
            </a:xfrm>
          </p:grpSpPr>
          <p:sp>
            <p:nvSpPr>
              <p:cNvPr id="131" name="Oval 128"/>
              <p:cNvSpPr>
                <a:spLocks noChangeArrowheads="1"/>
              </p:cNvSpPr>
              <p:nvPr/>
            </p:nvSpPr>
            <p:spPr bwMode="auto">
              <a:xfrm>
                <a:off x="1363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Oval 129"/>
              <p:cNvSpPr>
                <a:spLocks noChangeArrowheads="1"/>
              </p:cNvSpPr>
              <p:nvPr/>
            </p:nvSpPr>
            <p:spPr bwMode="auto">
              <a:xfrm>
                <a:off x="1555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Oval 130"/>
              <p:cNvSpPr>
                <a:spLocks noChangeArrowheads="1"/>
              </p:cNvSpPr>
              <p:nvPr/>
            </p:nvSpPr>
            <p:spPr bwMode="auto">
              <a:xfrm>
                <a:off x="1939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" name="Oval 131"/>
              <p:cNvSpPr>
                <a:spLocks noChangeArrowheads="1"/>
              </p:cNvSpPr>
              <p:nvPr/>
            </p:nvSpPr>
            <p:spPr bwMode="auto">
              <a:xfrm>
                <a:off x="1747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Oval 132"/>
              <p:cNvSpPr>
                <a:spLocks noChangeArrowheads="1"/>
              </p:cNvSpPr>
              <p:nvPr/>
            </p:nvSpPr>
            <p:spPr bwMode="auto">
              <a:xfrm>
                <a:off x="2131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Oval 133"/>
              <p:cNvSpPr>
                <a:spLocks noChangeArrowheads="1"/>
              </p:cNvSpPr>
              <p:nvPr/>
            </p:nvSpPr>
            <p:spPr bwMode="auto">
              <a:xfrm>
                <a:off x="2323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Oval 134"/>
              <p:cNvSpPr>
                <a:spLocks noChangeArrowheads="1"/>
              </p:cNvSpPr>
              <p:nvPr/>
            </p:nvSpPr>
            <p:spPr bwMode="auto">
              <a:xfrm>
                <a:off x="2515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8" name="Oval 135"/>
              <p:cNvSpPr>
                <a:spLocks noChangeArrowheads="1"/>
              </p:cNvSpPr>
              <p:nvPr/>
            </p:nvSpPr>
            <p:spPr bwMode="auto">
              <a:xfrm>
                <a:off x="979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9" name="Oval 136"/>
              <p:cNvSpPr>
                <a:spLocks noChangeArrowheads="1"/>
              </p:cNvSpPr>
              <p:nvPr/>
            </p:nvSpPr>
            <p:spPr bwMode="auto">
              <a:xfrm>
                <a:off x="787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Oval 137"/>
              <p:cNvSpPr>
                <a:spLocks noChangeArrowheads="1"/>
              </p:cNvSpPr>
              <p:nvPr/>
            </p:nvSpPr>
            <p:spPr bwMode="auto">
              <a:xfrm>
                <a:off x="1171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Oval 138"/>
              <p:cNvSpPr>
                <a:spLocks noChangeArrowheads="1"/>
              </p:cNvSpPr>
              <p:nvPr/>
            </p:nvSpPr>
            <p:spPr bwMode="auto">
              <a:xfrm>
                <a:off x="595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2" name="Group 167"/>
            <p:cNvGrpSpPr>
              <a:grpSpLocks/>
            </p:cNvGrpSpPr>
            <p:nvPr/>
          </p:nvGrpSpPr>
          <p:grpSpPr bwMode="auto">
            <a:xfrm rot="-188163">
              <a:off x="3240016" y="5811016"/>
              <a:ext cx="3122613" cy="290513"/>
              <a:chOff x="595" y="1104"/>
              <a:chExt cx="2112" cy="192"/>
            </a:xfrm>
          </p:grpSpPr>
          <p:sp>
            <p:nvSpPr>
              <p:cNvPr id="143" name="Oval 168"/>
              <p:cNvSpPr>
                <a:spLocks noChangeArrowheads="1"/>
              </p:cNvSpPr>
              <p:nvPr/>
            </p:nvSpPr>
            <p:spPr bwMode="auto">
              <a:xfrm>
                <a:off x="1363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Oval 169"/>
              <p:cNvSpPr>
                <a:spLocks noChangeArrowheads="1"/>
              </p:cNvSpPr>
              <p:nvPr/>
            </p:nvSpPr>
            <p:spPr bwMode="auto">
              <a:xfrm>
                <a:off x="1555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Oval 170"/>
              <p:cNvSpPr>
                <a:spLocks noChangeArrowheads="1"/>
              </p:cNvSpPr>
              <p:nvPr/>
            </p:nvSpPr>
            <p:spPr bwMode="auto">
              <a:xfrm>
                <a:off x="1939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Oval 171"/>
              <p:cNvSpPr>
                <a:spLocks noChangeArrowheads="1"/>
              </p:cNvSpPr>
              <p:nvPr/>
            </p:nvSpPr>
            <p:spPr bwMode="auto">
              <a:xfrm>
                <a:off x="1747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Oval 172"/>
              <p:cNvSpPr>
                <a:spLocks noChangeArrowheads="1"/>
              </p:cNvSpPr>
              <p:nvPr/>
            </p:nvSpPr>
            <p:spPr bwMode="auto">
              <a:xfrm>
                <a:off x="2131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Oval 173"/>
              <p:cNvSpPr>
                <a:spLocks noChangeArrowheads="1"/>
              </p:cNvSpPr>
              <p:nvPr/>
            </p:nvSpPr>
            <p:spPr bwMode="auto">
              <a:xfrm>
                <a:off x="2323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9" name="Oval 174"/>
              <p:cNvSpPr>
                <a:spLocks noChangeArrowheads="1"/>
              </p:cNvSpPr>
              <p:nvPr/>
            </p:nvSpPr>
            <p:spPr bwMode="auto">
              <a:xfrm>
                <a:off x="2515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" name="Oval 175"/>
              <p:cNvSpPr>
                <a:spLocks noChangeArrowheads="1"/>
              </p:cNvSpPr>
              <p:nvPr/>
            </p:nvSpPr>
            <p:spPr bwMode="auto">
              <a:xfrm>
                <a:off x="979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Oval 176"/>
              <p:cNvSpPr>
                <a:spLocks noChangeArrowheads="1"/>
              </p:cNvSpPr>
              <p:nvPr/>
            </p:nvSpPr>
            <p:spPr bwMode="auto">
              <a:xfrm>
                <a:off x="787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Oval 177"/>
              <p:cNvSpPr>
                <a:spLocks noChangeArrowheads="1"/>
              </p:cNvSpPr>
              <p:nvPr/>
            </p:nvSpPr>
            <p:spPr bwMode="auto">
              <a:xfrm>
                <a:off x="1171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" name="Oval 178"/>
              <p:cNvSpPr>
                <a:spLocks noChangeArrowheads="1"/>
              </p:cNvSpPr>
              <p:nvPr/>
            </p:nvSpPr>
            <p:spPr bwMode="auto">
              <a:xfrm>
                <a:off x="595" y="110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4" name="Group 179"/>
            <p:cNvGrpSpPr>
              <a:grpSpLocks/>
            </p:cNvGrpSpPr>
            <p:nvPr/>
          </p:nvGrpSpPr>
          <p:grpSpPr bwMode="auto">
            <a:xfrm rot="-162782">
              <a:off x="3397179" y="5709416"/>
              <a:ext cx="2825750" cy="295275"/>
              <a:chOff x="2707" y="1104"/>
              <a:chExt cx="1920" cy="192"/>
            </a:xfrm>
          </p:grpSpPr>
          <p:sp>
            <p:nvSpPr>
              <p:cNvPr id="155" name="Oval 180" descr="70%"/>
              <p:cNvSpPr>
                <a:spLocks noChangeArrowheads="1"/>
              </p:cNvSpPr>
              <p:nvPr/>
            </p:nvSpPr>
            <p:spPr bwMode="auto">
              <a:xfrm>
                <a:off x="2707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" name="Oval 181" descr="70%"/>
              <p:cNvSpPr>
                <a:spLocks noChangeArrowheads="1"/>
              </p:cNvSpPr>
              <p:nvPr/>
            </p:nvSpPr>
            <p:spPr bwMode="auto">
              <a:xfrm>
                <a:off x="2899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Oval 182" descr="70%"/>
              <p:cNvSpPr>
                <a:spLocks noChangeArrowheads="1"/>
              </p:cNvSpPr>
              <p:nvPr/>
            </p:nvSpPr>
            <p:spPr bwMode="auto">
              <a:xfrm>
                <a:off x="3091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Oval 183" descr="70%"/>
              <p:cNvSpPr>
                <a:spLocks noChangeArrowheads="1"/>
              </p:cNvSpPr>
              <p:nvPr/>
            </p:nvSpPr>
            <p:spPr bwMode="auto">
              <a:xfrm>
                <a:off x="4435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Oval 184" descr="70%"/>
              <p:cNvSpPr>
                <a:spLocks noChangeArrowheads="1"/>
              </p:cNvSpPr>
              <p:nvPr/>
            </p:nvSpPr>
            <p:spPr bwMode="auto">
              <a:xfrm>
                <a:off x="4243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Oval 185" descr="70%"/>
              <p:cNvSpPr>
                <a:spLocks noChangeArrowheads="1"/>
              </p:cNvSpPr>
              <p:nvPr/>
            </p:nvSpPr>
            <p:spPr bwMode="auto">
              <a:xfrm>
                <a:off x="4051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" name="Oval 186" descr="70%"/>
              <p:cNvSpPr>
                <a:spLocks noChangeArrowheads="1"/>
              </p:cNvSpPr>
              <p:nvPr/>
            </p:nvSpPr>
            <p:spPr bwMode="auto">
              <a:xfrm>
                <a:off x="3859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2" name="Oval 187" descr="70%"/>
              <p:cNvSpPr>
                <a:spLocks noChangeArrowheads="1"/>
              </p:cNvSpPr>
              <p:nvPr/>
            </p:nvSpPr>
            <p:spPr bwMode="auto">
              <a:xfrm>
                <a:off x="3667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Oval 188" descr="70%"/>
              <p:cNvSpPr>
                <a:spLocks noChangeArrowheads="1"/>
              </p:cNvSpPr>
              <p:nvPr/>
            </p:nvSpPr>
            <p:spPr bwMode="auto">
              <a:xfrm>
                <a:off x="3475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" name="Oval 189" descr="70%"/>
              <p:cNvSpPr>
                <a:spLocks noChangeArrowheads="1"/>
              </p:cNvSpPr>
              <p:nvPr/>
            </p:nvSpPr>
            <p:spPr bwMode="auto">
              <a:xfrm>
                <a:off x="3283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5" name="Text Box 190"/>
            <p:cNvSpPr txBox="1">
              <a:spLocks noChangeArrowheads="1"/>
            </p:cNvSpPr>
            <p:nvPr/>
          </p:nvSpPr>
          <p:spPr bwMode="auto">
            <a:xfrm>
              <a:off x="1891864" y="6094332"/>
              <a:ext cx="494090" cy="685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800" b="1" dirty="0">
                  <a:solidFill>
                    <a:srgbClr val="000066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66" name="Text Box 191"/>
            <p:cNvSpPr txBox="1">
              <a:spLocks noChangeArrowheads="1"/>
            </p:cNvSpPr>
            <p:nvPr/>
          </p:nvSpPr>
          <p:spPr bwMode="auto">
            <a:xfrm>
              <a:off x="7450066" y="5904679"/>
              <a:ext cx="685737" cy="685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800" b="1">
                  <a:solidFill>
                    <a:srgbClr val="000066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49</a:t>
              </a:r>
            </a:p>
          </p:txBody>
        </p:sp>
        <p:sp>
          <p:nvSpPr>
            <p:cNvPr id="167" name="Text Box 205"/>
            <p:cNvSpPr txBox="1">
              <a:spLocks noChangeArrowheads="1"/>
            </p:cNvSpPr>
            <p:nvPr/>
          </p:nvSpPr>
          <p:spPr bwMode="auto">
            <a:xfrm>
              <a:off x="3055866" y="6107879"/>
              <a:ext cx="685737" cy="685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800" b="1">
                  <a:solidFill>
                    <a:schemeClr val="tx2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13</a:t>
              </a:r>
            </a:p>
          </p:txBody>
        </p:sp>
        <p:sp>
          <p:nvSpPr>
            <p:cNvPr id="168" name="Text Box 206"/>
            <p:cNvSpPr txBox="1">
              <a:spLocks noChangeArrowheads="1"/>
            </p:cNvSpPr>
            <p:nvPr/>
          </p:nvSpPr>
          <p:spPr bwMode="auto">
            <a:xfrm>
              <a:off x="5875265" y="6184080"/>
              <a:ext cx="685737" cy="685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800" b="1" smtClean="0">
                  <a:solidFill>
                    <a:srgbClr val="FF0066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25</a:t>
              </a:r>
              <a:endParaRPr lang="en-US" altLang="ja-JP" sz="1800" b="1">
                <a:solidFill>
                  <a:srgbClr val="FF0066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Line 207"/>
            <p:cNvSpPr>
              <a:spLocks noChangeShapeType="1"/>
            </p:cNvSpPr>
            <p:nvPr/>
          </p:nvSpPr>
          <p:spPr bwMode="auto">
            <a:xfrm flipV="1">
              <a:off x="3488457" y="6141534"/>
              <a:ext cx="2767809" cy="13043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Line 208"/>
            <p:cNvSpPr>
              <a:spLocks noChangeShapeType="1"/>
            </p:cNvSpPr>
            <p:nvPr/>
          </p:nvSpPr>
          <p:spPr bwMode="auto">
            <a:xfrm flipV="1">
              <a:off x="3387654" y="5885629"/>
              <a:ext cx="2868612" cy="168275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Text Box 209"/>
            <p:cNvSpPr txBox="1">
              <a:spLocks noChangeArrowheads="1"/>
            </p:cNvSpPr>
            <p:nvPr/>
          </p:nvSpPr>
          <p:spPr bwMode="auto">
            <a:xfrm>
              <a:off x="6167367" y="5930079"/>
              <a:ext cx="685737" cy="685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800" b="1">
                  <a:solidFill>
                    <a:schemeClr val="tx2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37</a:t>
              </a:r>
            </a:p>
          </p:txBody>
        </p:sp>
        <p:sp>
          <p:nvSpPr>
            <p:cNvPr id="172" name="Text Box 210"/>
            <p:cNvSpPr txBox="1">
              <a:spLocks noChangeArrowheads="1"/>
            </p:cNvSpPr>
            <p:nvPr/>
          </p:nvSpPr>
          <p:spPr bwMode="auto">
            <a:xfrm>
              <a:off x="3296911" y="5752031"/>
              <a:ext cx="685737" cy="685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800" b="1" dirty="0" smtClean="0">
                  <a:solidFill>
                    <a:srgbClr val="FF0066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26</a:t>
              </a:r>
              <a:endParaRPr lang="en-US" altLang="ja-JP" sz="1800" b="1" dirty="0">
                <a:solidFill>
                  <a:srgbClr val="FF0066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Text Box 211"/>
            <p:cNvSpPr txBox="1">
              <a:spLocks noChangeArrowheads="1"/>
            </p:cNvSpPr>
            <p:nvPr/>
          </p:nvSpPr>
          <p:spPr bwMode="auto">
            <a:xfrm>
              <a:off x="5862666" y="5600423"/>
              <a:ext cx="685737" cy="685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800" b="1">
                  <a:solidFill>
                    <a:srgbClr val="FF0066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49</a:t>
              </a:r>
            </a:p>
          </p:txBody>
        </p:sp>
        <p:grpSp>
          <p:nvGrpSpPr>
            <p:cNvPr id="174" name="Group 179"/>
            <p:cNvGrpSpPr>
              <a:grpSpLocks/>
            </p:cNvGrpSpPr>
            <p:nvPr/>
          </p:nvGrpSpPr>
          <p:grpSpPr bwMode="auto">
            <a:xfrm rot="-162782">
              <a:off x="3394376" y="5430789"/>
              <a:ext cx="2825750" cy="295275"/>
              <a:chOff x="2707" y="1104"/>
              <a:chExt cx="1920" cy="192"/>
            </a:xfrm>
          </p:grpSpPr>
          <p:sp>
            <p:nvSpPr>
              <p:cNvPr id="175" name="Oval 180" descr="70%"/>
              <p:cNvSpPr>
                <a:spLocks noChangeArrowheads="1"/>
              </p:cNvSpPr>
              <p:nvPr/>
            </p:nvSpPr>
            <p:spPr bwMode="auto">
              <a:xfrm>
                <a:off x="2707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Oval 181" descr="70%"/>
              <p:cNvSpPr>
                <a:spLocks noChangeArrowheads="1"/>
              </p:cNvSpPr>
              <p:nvPr/>
            </p:nvSpPr>
            <p:spPr bwMode="auto">
              <a:xfrm>
                <a:off x="2899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Oval 182" descr="70%"/>
              <p:cNvSpPr>
                <a:spLocks noChangeArrowheads="1"/>
              </p:cNvSpPr>
              <p:nvPr/>
            </p:nvSpPr>
            <p:spPr bwMode="auto">
              <a:xfrm>
                <a:off x="3091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83" descr="70%"/>
              <p:cNvSpPr>
                <a:spLocks noChangeArrowheads="1"/>
              </p:cNvSpPr>
              <p:nvPr/>
            </p:nvSpPr>
            <p:spPr bwMode="auto">
              <a:xfrm>
                <a:off x="4435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Oval 184" descr="70%"/>
              <p:cNvSpPr>
                <a:spLocks noChangeArrowheads="1"/>
              </p:cNvSpPr>
              <p:nvPr/>
            </p:nvSpPr>
            <p:spPr bwMode="auto">
              <a:xfrm>
                <a:off x="4243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Oval 185" descr="70%"/>
              <p:cNvSpPr>
                <a:spLocks noChangeArrowheads="1"/>
              </p:cNvSpPr>
              <p:nvPr/>
            </p:nvSpPr>
            <p:spPr bwMode="auto">
              <a:xfrm>
                <a:off x="4051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1" name="Oval 186" descr="70%"/>
              <p:cNvSpPr>
                <a:spLocks noChangeArrowheads="1"/>
              </p:cNvSpPr>
              <p:nvPr/>
            </p:nvSpPr>
            <p:spPr bwMode="auto">
              <a:xfrm>
                <a:off x="3859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Oval 187" descr="70%"/>
              <p:cNvSpPr>
                <a:spLocks noChangeArrowheads="1"/>
              </p:cNvSpPr>
              <p:nvPr/>
            </p:nvSpPr>
            <p:spPr bwMode="auto">
              <a:xfrm>
                <a:off x="3667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3" name="Oval 188" descr="70%"/>
              <p:cNvSpPr>
                <a:spLocks noChangeArrowheads="1"/>
              </p:cNvSpPr>
              <p:nvPr/>
            </p:nvSpPr>
            <p:spPr bwMode="auto">
              <a:xfrm>
                <a:off x="3475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Oval 189" descr="70%"/>
              <p:cNvSpPr>
                <a:spLocks noChangeArrowheads="1"/>
              </p:cNvSpPr>
              <p:nvPr/>
            </p:nvSpPr>
            <p:spPr bwMode="auto">
              <a:xfrm>
                <a:off x="3283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5" name="Group 179"/>
            <p:cNvGrpSpPr>
              <a:grpSpLocks/>
            </p:cNvGrpSpPr>
            <p:nvPr/>
          </p:nvGrpSpPr>
          <p:grpSpPr bwMode="auto">
            <a:xfrm rot="-162782">
              <a:off x="3394376" y="5129780"/>
              <a:ext cx="2825750" cy="295275"/>
              <a:chOff x="2707" y="1104"/>
              <a:chExt cx="1920" cy="192"/>
            </a:xfrm>
          </p:grpSpPr>
          <p:sp>
            <p:nvSpPr>
              <p:cNvPr id="186" name="Oval 180" descr="70%"/>
              <p:cNvSpPr>
                <a:spLocks noChangeArrowheads="1"/>
              </p:cNvSpPr>
              <p:nvPr/>
            </p:nvSpPr>
            <p:spPr bwMode="auto">
              <a:xfrm>
                <a:off x="2707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Oval 181" descr="70%"/>
              <p:cNvSpPr>
                <a:spLocks noChangeArrowheads="1"/>
              </p:cNvSpPr>
              <p:nvPr/>
            </p:nvSpPr>
            <p:spPr bwMode="auto">
              <a:xfrm>
                <a:off x="2899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Oval 182" descr="70%"/>
              <p:cNvSpPr>
                <a:spLocks noChangeArrowheads="1"/>
              </p:cNvSpPr>
              <p:nvPr/>
            </p:nvSpPr>
            <p:spPr bwMode="auto">
              <a:xfrm>
                <a:off x="3091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Oval 183" descr="70%"/>
              <p:cNvSpPr>
                <a:spLocks noChangeArrowheads="1"/>
              </p:cNvSpPr>
              <p:nvPr/>
            </p:nvSpPr>
            <p:spPr bwMode="auto">
              <a:xfrm>
                <a:off x="4435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Oval 184" descr="70%"/>
              <p:cNvSpPr>
                <a:spLocks noChangeArrowheads="1"/>
              </p:cNvSpPr>
              <p:nvPr/>
            </p:nvSpPr>
            <p:spPr bwMode="auto">
              <a:xfrm>
                <a:off x="4243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1" name="Oval 185" descr="70%"/>
              <p:cNvSpPr>
                <a:spLocks noChangeArrowheads="1"/>
              </p:cNvSpPr>
              <p:nvPr/>
            </p:nvSpPr>
            <p:spPr bwMode="auto">
              <a:xfrm>
                <a:off x="4051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Oval 186" descr="70%"/>
              <p:cNvSpPr>
                <a:spLocks noChangeArrowheads="1"/>
              </p:cNvSpPr>
              <p:nvPr/>
            </p:nvSpPr>
            <p:spPr bwMode="auto">
              <a:xfrm>
                <a:off x="3859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Oval 187" descr="70%"/>
              <p:cNvSpPr>
                <a:spLocks noChangeArrowheads="1"/>
              </p:cNvSpPr>
              <p:nvPr/>
            </p:nvSpPr>
            <p:spPr bwMode="auto">
              <a:xfrm>
                <a:off x="3667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Oval 188" descr="70%"/>
              <p:cNvSpPr>
                <a:spLocks noChangeArrowheads="1"/>
              </p:cNvSpPr>
              <p:nvPr/>
            </p:nvSpPr>
            <p:spPr bwMode="auto">
              <a:xfrm>
                <a:off x="3475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Oval 189" descr="70%"/>
              <p:cNvSpPr>
                <a:spLocks noChangeArrowheads="1"/>
              </p:cNvSpPr>
              <p:nvPr/>
            </p:nvSpPr>
            <p:spPr bwMode="auto">
              <a:xfrm>
                <a:off x="3283" y="1104"/>
                <a:ext cx="192" cy="192"/>
              </a:xfrm>
              <a:prstGeom prst="ellipse">
                <a:avLst/>
              </a:prstGeom>
              <a:pattFill prst="pct70">
                <a:fgClr>
                  <a:srgbClr val="FF6699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4" name="Text Box 210"/>
            <p:cNvSpPr txBox="1">
              <a:spLocks noChangeArrowheads="1"/>
            </p:cNvSpPr>
            <p:nvPr/>
          </p:nvSpPr>
          <p:spPr bwMode="auto">
            <a:xfrm>
              <a:off x="3284663" y="6112070"/>
              <a:ext cx="494090" cy="685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FF0066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en-US" altLang="ja-JP" sz="1800" b="1">
                <a:solidFill>
                  <a:srgbClr val="FF0066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8" name="テキスト ボックス 207"/>
          <p:cNvSpPr txBox="1"/>
          <p:nvPr/>
        </p:nvSpPr>
        <p:spPr>
          <a:xfrm>
            <a:off x="1690331" y="4077072"/>
            <a:ext cx="1912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Horizontal range</a:t>
            </a:r>
          </a:p>
          <a:p>
            <a:pPr algn="ctr"/>
            <a:r>
              <a:rPr lang="en-US" altLang="ja-JP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altLang="ja-JP" sz="16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AngleBin</a:t>
            </a:r>
            <a:r>
              <a:rPr lang="en-US" altLang="ja-JP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number)</a:t>
            </a:r>
            <a:endParaRPr kumimoji="1" lang="ja-JP" altLang="en-US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9" name="テキスト ボックス 208"/>
          <p:cNvSpPr txBox="1"/>
          <p:nvPr/>
        </p:nvSpPr>
        <p:spPr>
          <a:xfrm rot="16200000">
            <a:off x="-355947" y="2263872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Vertical range</a:t>
            </a:r>
          </a:p>
          <a:p>
            <a:pPr algn="ctr"/>
            <a:r>
              <a:rPr lang="en-US" altLang="ja-JP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altLang="ja-JP" sz="16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RangeBin</a:t>
            </a:r>
            <a:r>
              <a:rPr lang="en-US" altLang="ja-JP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number)</a:t>
            </a:r>
            <a:endParaRPr kumimoji="1" lang="ja-JP" altLang="en-US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6" name="テキスト ボックス 205"/>
          <p:cNvSpPr txBox="1"/>
          <p:nvPr/>
        </p:nvSpPr>
        <p:spPr>
          <a:xfrm>
            <a:off x="5549165" y="4077072"/>
            <a:ext cx="1912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Horizontal range</a:t>
            </a:r>
          </a:p>
          <a:p>
            <a:pPr algn="ctr"/>
            <a:r>
              <a:rPr lang="en-US" altLang="ja-JP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altLang="ja-JP" sz="16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AngleBin</a:t>
            </a:r>
            <a:r>
              <a:rPr lang="en-US" altLang="ja-JP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number)</a:t>
            </a:r>
            <a:endParaRPr kumimoji="1" lang="ja-JP" altLang="en-US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0" name="グループ化 209"/>
          <p:cNvGrpSpPr/>
          <p:nvPr/>
        </p:nvGrpSpPr>
        <p:grpSpPr>
          <a:xfrm>
            <a:off x="2141432" y="5172053"/>
            <a:ext cx="3173929" cy="810535"/>
            <a:chOff x="971600" y="1012726"/>
            <a:chExt cx="5242151" cy="1070340"/>
          </a:xfrm>
        </p:grpSpPr>
        <p:sp>
          <p:nvSpPr>
            <p:cNvPr id="215" name="Oval 216"/>
            <p:cNvSpPr>
              <a:spLocks noChangeArrowheads="1"/>
            </p:cNvSpPr>
            <p:nvPr/>
          </p:nvSpPr>
          <p:spPr bwMode="auto">
            <a:xfrm>
              <a:off x="971600" y="1124744"/>
              <a:ext cx="254000" cy="231775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6" name="Text Box 217"/>
            <p:cNvSpPr txBox="1">
              <a:spLocks noChangeArrowheads="1"/>
            </p:cNvSpPr>
            <p:nvPr/>
          </p:nvSpPr>
          <p:spPr bwMode="auto">
            <a:xfrm>
              <a:off x="1257299" y="1012726"/>
              <a:ext cx="1014334" cy="447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 i="1" dirty="0" err="1" smtClean="0">
                  <a:latin typeface="Calibri" panose="020F0502020204030204" pitchFamily="34" charset="0"/>
                  <a:cs typeface="Times New Roman" pitchFamily="18" charset="0"/>
                </a:rPr>
                <a:t>KuPR</a:t>
              </a:r>
              <a:endParaRPr lang="en-US" altLang="ja-JP" sz="1600" i="1" dirty="0">
                <a:latin typeface="Calibri" panose="020F0502020204030204" pitchFamily="34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217" name="Text Box 218"/>
            <p:cNvSpPr txBox="1">
              <a:spLocks noChangeArrowheads="1"/>
            </p:cNvSpPr>
            <p:nvPr/>
          </p:nvSpPr>
          <p:spPr bwMode="auto">
            <a:xfrm>
              <a:off x="1260475" y="1323408"/>
              <a:ext cx="4953276" cy="447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 i="1" dirty="0" err="1" smtClean="0">
                  <a:latin typeface="Calibri" panose="020F0502020204030204" pitchFamily="34" charset="0"/>
                  <a:cs typeface="Times New Roman" pitchFamily="18" charset="0"/>
                </a:rPr>
                <a:t>KaMS</a:t>
              </a:r>
              <a:r>
                <a:rPr lang="en-US" altLang="ja-JP" sz="1600" i="1" dirty="0" smtClean="0">
                  <a:latin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altLang="ja-JP" sz="1600" i="1" dirty="0">
                  <a:latin typeface="Calibri" panose="020F0502020204030204" pitchFamily="34" charset="0"/>
                  <a:cs typeface="Times New Roman" pitchFamily="18" charset="0"/>
                </a:rPr>
                <a:t>(Matched-beam with </a:t>
              </a:r>
              <a:r>
                <a:rPr lang="en-US" altLang="ja-JP" sz="1600" i="1" dirty="0" err="1">
                  <a:latin typeface="Calibri" panose="020F0502020204030204" pitchFamily="34" charset="0"/>
                  <a:cs typeface="Times New Roman" pitchFamily="18" charset="0"/>
                </a:rPr>
                <a:t>KuPR</a:t>
              </a:r>
              <a:r>
                <a:rPr lang="en-US" altLang="ja-JP" sz="1600" i="1" dirty="0" smtClean="0">
                  <a:latin typeface="Calibri" panose="020F0502020204030204" pitchFamily="34" charset="0"/>
                  <a:cs typeface="Times New Roman" pitchFamily="18" charset="0"/>
                </a:rPr>
                <a:t>)</a:t>
              </a:r>
              <a:endParaRPr lang="en-US" altLang="ja-JP" sz="1600" i="1" dirty="0"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218" name="Oval 219"/>
            <p:cNvSpPr>
              <a:spLocks noChangeArrowheads="1"/>
            </p:cNvSpPr>
            <p:nvPr/>
          </p:nvSpPr>
          <p:spPr bwMode="auto">
            <a:xfrm>
              <a:off x="981190" y="1415368"/>
              <a:ext cx="254000" cy="2317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9" name="Text Box 221"/>
            <p:cNvSpPr txBox="1">
              <a:spLocks noChangeArrowheads="1"/>
            </p:cNvSpPr>
            <p:nvPr/>
          </p:nvSpPr>
          <p:spPr bwMode="auto">
            <a:xfrm>
              <a:off x="1238274" y="1635993"/>
              <a:ext cx="4255696" cy="447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 i="1" dirty="0" err="1" smtClean="0">
                  <a:latin typeface="Calibri" panose="020F0502020204030204" pitchFamily="34" charset="0"/>
                  <a:cs typeface="Times New Roman" pitchFamily="18" charset="0"/>
                </a:rPr>
                <a:t>KaHS</a:t>
              </a:r>
              <a:r>
                <a:rPr lang="en-US" altLang="ja-JP" sz="1600" i="1" dirty="0" smtClean="0">
                  <a:latin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altLang="ja-JP" sz="1600" i="1" dirty="0">
                  <a:latin typeface="Calibri" panose="020F0502020204030204" pitchFamily="34" charset="0"/>
                  <a:cs typeface="Times New Roman" pitchFamily="18" charset="0"/>
                </a:rPr>
                <a:t>(High-sensitivity beam</a:t>
              </a:r>
              <a:r>
                <a:rPr lang="en-US" altLang="ja-JP" sz="1600" i="1" dirty="0" smtClean="0">
                  <a:latin typeface="Calibri" panose="020F0502020204030204" pitchFamily="34" charset="0"/>
                  <a:cs typeface="Times New Roman" pitchFamily="18" charset="0"/>
                </a:rPr>
                <a:t>)</a:t>
              </a:r>
              <a:endParaRPr lang="en-US" altLang="ja-JP" sz="1600" i="1" dirty="0">
                <a:latin typeface="Calibri" panose="020F0502020204030204" pitchFamily="34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220" name="Oval 180" descr="70%"/>
            <p:cNvSpPr>
              <a:spLocks noChangeArrowheads="1"/>
            </p:cNvSpPr>
            <p:nvPr/>
          </p:nvSpPr>
          <p:spPr bwMode="auto">
            <a:xfrm rot="21437218">
              <a:off x="987093" y="1733125"/>
              <a:ext cx="267232" cy="250826"/>
            </a:xfrm>
            <a:prstGeom prst="ellipse">
              <a:avLst/>
            </a:prstGeom>
            <a:pattFill prst="pct70">
              <a:fgClr>
                <a:srgbClr val="FF6699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40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5" name="Picture 2" descr="C:\Users\12529\Desktop\無題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23" y="4783646"/>
            <a:ext cx="1962809" cy="18963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" name="テキスト ボックス 225"/>
          <p:cNvSpPr txBox="1"/>
          <p:nvPr/>
        </p:nvSpPr>
        <p:spPr>
          <a:xfrm>
            <a:off x="232354" y="4398323"/>
            <a:ext cx="17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Nov 9</a:t>
            </a:r>
            <a:r>
              <a:rPr lang="en-US" altLang="ja-JP" baseline="30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2014</a:t>
            </a:r>
            <a:endParaRPr kumimoji="1" lang="ja-JP" alt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7" name="直線矢印コネクタ 226"/>
          <p:cNvCxnSpPr/>
          <p:nvPr/>
        </p:nvCxnSpPr>
        <p:spPr>
          <a:xfrm>
            <a:off x="660890" y="5111185"/>
            <a:ext cx="914305" cy="15500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テキスト ボックス 227"/>
          <p:cNvSpPr txBox="1"/>
          <p:nvPr/>
        </p:nvSpPr>
        <p:spPr>
          <a:xfrm>
            <a:off x="-37425" y="5290174"/>
            <a:ext cx="928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Flight </a:t>
            </a:r>
          </a:p>
          <a:p>
            <a:r>
              <a:rPr lang="en-US" altLang="ja-JP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direction</a:t>
            </a:r>
            <a:endParaRPr kumimoji="1" lang="ja-JP" altLang="en-US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9" name="Picture 8" descr="D:\00.GPM\02.DPR_L1B\11.Meeting資料\21.学会\20141112_14_宇宙科学技術連合\03.発表資料\fig\GPMCOR_KUR_1411091459_1631_003967_1BS_DUB_03B_470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99" t="4467" r="3888" b="50810"/>
          <a:stretch/>
        </p:blipFill>
        <p:spPr bwMode="auto">
          <a:xfrm>
            <a:off x="8297627" y="1317028"/>
            <a:ext cx="578743" cy="273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" name="正方形/長方形 229"/>
          <p:cNvSpPr/>
          <p:nvPr/>
        </p:nvSpPr>
        <p:spPr>
          <a:xfrm>
            <a:off x="8399026" y="956440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dBm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222" name="正方形/長方形 221"/>
          <p:cNvSpPr/>
          <p:nvPr/>
        </p:nvSpPr>
        <p:spPr>
          <a:xfrm>
            <a:off x="444352" y="491479"/>
            <a:ext cx="55881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2800" b="1" dirty="0">
                <a:latin typeface="Calibri" panose="020F0502020204030204" pitchFamily="34" charset="0"/>
                <a:ea typeface="+mj-ea"/>
                <a:cs typeface="Times New Roman" pitchFamily="18" charset="0"/>
              </a:rPr>
              <a:t>Example of </a:t>
            </a:r>
            <a:r>
              <a:rPr lang="en-US" altLang="ja-JP" sz="2800" b="1" dirty="0" err="1">
                <a:latin typeface="Calibri" panose="020F0502020204030204" pitchFamily="34" charset="0"/>
                <a:ea typeface="+mj-ea"/>
                <a:cs typeface="Times New Roman" pitchFamily="18" charset="0"/>
              </a:rPr>
              <a:t>DPR</a:t>
            </a:r>
            <a:r>
              <a:rPr lang="en-US" altLang="ja-JP" sz="2800" b="1" dirty="0">
                <a:latin typeface="Calibri" panose="020F0502020204030204" pitchFamily="34" charset="0"/>
                <a:ea typeface="+mj-ea"/>
                <a:cs typeface="Times New Roman" pitchFamily="18" charset="0"/>
              </a:rPr>
              <a:t> </a:t>
            </a:r>
            <a:r>
              <a:rPr lang="en-US" altLang="ja-JP" sz="2800" b="1" dirty="0" err="1">
                <a:latin typeface="Calibri" panose="020F0502020204030204" pitchFamily="34" charset="0"/>
                <a:ea typeface="+mj-ea"/>
                <a:cs typeface="Times New Roman" pitchFamily="18" charset="0"/>
              </a:rPr>
              <a:t>L1</a:t>
            </a:r>
            <a:r>
              <a:rPr lang="en-US" altLang="ja-JP" sz="2800" b="1" dirty="0">
                <a:latin typeface="Calibri" panose="020F0502020204030204" pitchFamily="34" charset="0"/>
                <a:ea typeface="+mj-ea"/>
                <a:cs typeface="Times New Roman" pitchFamily="18" charset="0"/>
              </a:rPr>
              <a:t> product</a:t>
            </a:r>
            <a:endParaRPr lang="ja-JP" altLang="en-US" sz="2800" b="1" dirty="0">
              <a:latin typeface="Calibri" panose="020F0502020204030204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906744" y="1251338"/>
            <a:ext cx="596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err="1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KaMS</a:t>
            </a:r>
            <a:endParaRPr lang="ja-JP" altLang="en-US" sz="14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4" name="正方形/長方形 223"/>
          <p:cNvSpPr/>
          <p:nvPr/>
        </p:nvSpPr>
        <p:spPr>
          <a:xfrm>
            <a:off x="7282951" y="1237551"/>
            <a:ext cx="555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err="1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KaHS</a:t>
            </a:r>
            <a:endParaRPr lang="ja-JP" altLang="en-US" sz="14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1" name="正方形/長方形 230"/>
          <p:cNvSpPr/>
          <p:nvPr/>
        </p:nvSpPr>
        <p:spPr>
          <a:xfrm>
            <a:off x="989654" y="1317028"/>
            <a:ext cx="560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err="1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KuPR</a:t>
            </a:r>
            <a:endParaRPr lang="ja-JP" altLang="en-US" sz="14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4" name="テキスト ボックス 233"/>
          <p:cNvSpPr txBox="1"/>
          <p:nvPr/>
        </p:nvSpPr>
        <p:spPr>
          <a:xfrm>
            <a:off x="2634499" y="3632226"/>
            <a:ext cx="1535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Ground echo</a:t>
            </a:r>
            <a:endParaRPr kumimoji="1" lang="ja-JP" alt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5" name="テキスト ボックス 234"/>
          <p:cNvSpPr txBox="1"/>
          <p:nvPr/>
        </p:nvSpPr>
        <p:spPr>
          <a:xfrm>
            <a:off x="6505516" y="3632226"/>
            <a:ext cx="1535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Ground echo</a:t>
            </a:r>
            <a:endParaRPr kumimoji="1" lang="ja-JP" alt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直線矢印コネクタ 4"/>
          <p:cNvCxnSpPr>
            <a:stCxn id="234" idx="0"/>
          </p:cNvCxnSpPr>
          <p:nvPr/>
        </p:nvCxnSpPr>
        <p:spPr>
          <a:xfrm flipV="1">
            <a:off x="3402049" y="3284984"/>
            <a:ext cx="15276" cy="3472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直線矢印コネクタ 235"/>
          <p:cNvCxnSpPr/>
          <p:nvPr/>
        </p:nvCxnSpPr>
        <p:spPr>
          <a:xfrm flipV="1">
            <a:off x="7878094" y="3140968"/>
            <a:ext cx="28746" cy="5311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直線矢印コネクタ 236"/>
          <p:cNvCxnSpPr/>
          <p:nvPr/>
        </p:nvCxnSpPr>
        <p:spPr>
          <a:xfrm flipH="1" flipV="1">
            <a:off x="6300192" y="3140968"/>
            <a:ext cx="288032" cy="5311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2156112" y="4869872"/>
            <a:ext cx="1367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Scan pattern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085541" y="6166136"/>
            <a:ext cx="7025900" cy="4616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ja-JP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New version products will be released in March 2016.</a:t>
            </a:r>
            <a:endParaRPr lang="en-US" altLang="ja-JP" sz="24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38" name="正方形/長方形 237"/>
          <p:cNvSpPr/>
          <p:nvPr/>
        </p:nvSpPr>
        <p:spPr>
          <a:xfrm>
            <a:off x="141148" y="91638"/>
            <a:ext cx="22006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Calibri" panose="020F0502020204030204" pitchFamily="34" charset="0"/>
                <a:cs typeface="Times New Roman" pitchFamily="18" charset="0"/>
              </a:rPr>
              <a:t>2</a:t>
            </a:r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. Algorithm status</a:t>
            </a:r>
            <a:endParaRPr lang="ja-JP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39" name="テキスト ボックス 238"/>
          <p:cNvSpPr txBox="1"/>
          <p:nvPr/>
        </p:nvSpPr>
        <p:spPr>
          <a:xfrm>
            <a:off x="6546238" y="706922"/>
            <a:ext cx="25747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*The power is not calibrated in this figure.</a:t>
            </a:r>
            <a:endParaRPr kumimoji="1" lang="ja-JP" altLang="en-US" sz="1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05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491126"/>
            <a:ext cx="8697788" cy="430887"/>
          </a:xfrm>
        </p:spPr>
        <p:txBody>
          <a:bodyPr wrap="square">
            <a:spAutoFit/>
          </a:bodyPr>
          <a:lstStyle/>
          <a:p>
            <a:r>
              <a:rPr lang="en-US" altLang="ja-JP" sz="2800" b="1" kern="1200" dirty="0">
                <a:latin typeface="Calibri" panose="020F0502020204030204" pitchFamily="34" charset="0"/>
                <a:ea typeface="ＭＳ Ｐゴシック" charset="-128"/>
                <a:cs typeface="Times New Roman" pitchFamily="18" charset="0"/>
              </a:rPr>
              <a:t>Global Precipitation Measurement (GPM) </a:t>
            </a:r>
            <a:r>
              <a:rPr lang="en-US" altLang="ja-JP" sz="2800" b="1" kern="1200" dirty="0" smtClean="0">
                <a:latin typeface="Calibri" panose="020F0502020204030204" pitchFamily="34" charset="0"/>
                <a:ea typeface="ＭＳ Ｐゴシック" charset="-128"/>
                <a:cs typeface="Times New Roman" pitchFamily="18" charset="0"/>
              </a:rPr>
              <a:t> mission </a:t>
            </a:r>
            <a:r>
              <a:rPr lang="en-US" altLang="ja-JP" sz="2800" b="1" kern="1200" dirty="0">
                <a:latin typeface="Calibri" panose="020F0502020204030204" pitchFamily="34" charset="0"/>
                <a:ea typeface="ＭＳ Ｐゴシック" charset="-128"/>
                <a:cs typeface="Times New Roman" pitchFamily="18" charset="0"/>
              </a:rPr>
              <a:t>status</a:t>
            </a: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4499992" y="908720"/>
            <a:ext cx="4669442" cy="469359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265113" indent="-265113">
              <a:spcBef>
                <a:spcPts val="600"/>
              </a:spcBef>
              <a:buFont typeface="Wingdings" pitchFamily="2" charset="2"/>
              <a:buChar char="n"/>
              <a:defRPr/>
            </a:pPr>
            <a:r>
              <a:rPr lang="en-US" altLang="ja-JP" dirty="0" smtClean="0">
                <a:latin typeface="Calibri" panose="020F0502020204030204" pitchFamily="34" charset="0"/>
                <a:cs typeface="Arial" pitchFamily="34" charset="0"/>
              </a:rPr>
              <a:t>GPM is an international mission consisting of the GPM Core Observatory and Constellation Satellites for high accurate and frequent global precipitation observation.</a:t>
            </a:r>
          </a:p>
          <a:p>
            <a:pPr marL="265113" indent="-265113">
              <a:spcBef>
                <a:spcPts val="600"/>
              </a:spcBef>
              <a:buFont typeface="Wingdings" pitchFamily="2" charset="2"/>
              <a:buChar char="n"/>
              <a:defRPr/>
            </a:pPr>
            <a:r>
              <a:rPr lang="en-US" altLang="ja-JP" dirty="0" smtClean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Dual-frequency Precipitation Radar (DPR) </a:t>
            </a:r>
            <a:endParaRPr lang="en-US" altLang="ja-JP" dirty="0" smtClean="0">
              <a:latin typeface="Calibri" panose="020F0502020204030204" pitchFamily="34" charset="0"/>
              <a:cs typeface="Arial" pitchFamily="34" charset="0"/>
            </a:endParaRPr>
          </a:p>
          <a:p>
            <a:pPr marL="722313" lvl="1" indent="-265113">
              <a:spcBef>
                <a:spcPts val="600"/>
              </a:spcBef>
              <a:buFont typeface="Wingdings" pitchFamily="2" charset="2"/>
              <a:buChar char="n"/>
              <a:defRPr/>
            </a:pPr>
            <a:r>
              <a:rPr lang="en-US" altLang="ja-JP" sz="1600" dirty="0" smtClean="0">
                <a:latin typeface="Calibri" panose="020F0502020204030204" pitchFamily="34" charset="0"/>
                <a:cs typeface="Arial" pitchFamily="34" charset="0"/>
              </a:rPr>
              <a:t>It was developed by JAXA and NICT </a:t>
            </a:r>
          </a:p>
          <a:p>
            <a:pPr marL="722313" lvl="1" indent="-265113">
              <a:spcBef>
                <a:spcPts val="600"/>
              </a:spcBef>
              <a:buFont typeface="Wingdings" pitchFamily="2" charset="2"/>
              <a:buChar char="n"/>
              <a:defRPr/>
            </a:pPr>
            <a:r>
              <a:rPr lang="en-US" altLang="ja-JP" sz="1600" dirty="0" smtClean="0">
                <a:latin typeface="Calibri" panose="020F0502020204030204" pitchFamily="34" charset="0"/>
                <a:cs typeface="Arial" pitchFamily="34" charset="0"/>
              </a:rPr>
              <a:t>The DPR is composed of two radars: KuPR &amp; </a:t>
            </a:r>
            <a:r>
              <a:rPr lang="en-US" altLang="ja-JP" sz="1600" dirty="0" err="1" smtClean="0">
                <a:latin typeface="Calibri" panose="020F0502020204030204" pitchFamily="34" charset="0"/>
                <a:cs typeface="Arial" pitchFamily="34" charset="0"/>
              </a:rPr>
              <a:t>KaPR</a:t>
            </a:r>
            <a:endParaRPr lang="en-US" altLang="ja-JP" sz="1600" dirty="0" smtClean="0">
              <a:latin typeface="Calibri" panose="020F0502020204030204" pitchFamily="34" charset="0"/>
              <a:cs typeface="Arial" pitchFamily="34" charset="0"/>
            </a:endParaRPr>
          </a:p>
          <a:p>
            <a:pPr marL="265113" indent="-265113">
              <a:spcBef>
                <a:spcPts val="600"/>
              </a:spcBef>
              <a:buFont typeface="Wingdings" pitchFamily="2" charset="2"/>
              <a:buChar char="n"/>
              <a:defRPr/>
            </a:pPr>
            <a:r>
              <a:rPr lang="en-US" altLang="ja-JP" dirty="0" smtClean="0">
                <a:latin typeface="Calibri" panose="020F0502020204030204" pitchFamily="34" charset="0"/>
                <a:cs typeface="Arial" pitchFamily="34" charset="0"/>
              </a:rPr>
              <a:t>GPM </a:t>
            </a:r>
            <a:r>
              <a:rPr lang="en-US" altLang="ja-JP" dirty="0">
                <a:latin typeface="Calibri" panose="020F0502020204030204" pitchFamily="34" charset="0"/>
                <a:cs typeface="Arial" pitchFamily="34" charset="0"/>
              </a:rPr>
              <a:t>Core </a:t>
            </a:r>
            <a:r>
              <a:rPr lang="en-US" altLang="ja-JP" dirty="0" smtClean="0">
                <a:latin typeface="Calibri" panose="020F0502020204030204" pitchFamily="34" charset="0"/>
                <a:cs typeface="Arial" pitchFamily="34" charset="0"/>
              </a:rPr>
              <a:t>Observatory was successfully launched </a:t>
            </a:r>
            <a:r>
              <a:rPr lang="en-US" altLang="ja-JP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on 28 Feb. 2014 (JST).</a:t>
            </a:r>
          </a:p>
          <a:p>
            <a:pPr marL="265113" indent="-265113">
              <a:spcBef>
                <a:spcPts val="600"/>
              </a:spcBef>
              <a:buFont typeface="Wingdings" pitchFamily="2" charset="2"/>
              <a:buChar char="n"/>
              <a:defRPr/>
            </a:pPr>
            <a:r>
              <a:rPr lang="en-US" altLang="ja-JP" dirty="0" smtClean="0">
                <a:latin typeface="Calibri" panose="020F0502020204030204" pitchFamily="34" charset="0"/>
                <a:cs typeface="Arial" pitchFamily="34" charset="0"/>
              </a:rPr>
              <a:t>The DPR </a:t>
            </a:r>
            <a:r>
              <a:rPr lang="en-US" altLang="ja-JP" dirty="0">
                <a:latin typeface="Calibri" panose="020F0502020204030204" pitchFamily="34" charset="0"/>
                <a:cs typeface="Arial" pitchFamily="34" charset="0"/>
              </a:rPr>
              <a:t>has </a:t>
            </a:r>
            <a:r>
              <a:rPr lang="en-US" altLang="ja-JP" dirty="0" smtClean="0">
                <a:latin typeface="Calibri" panose="020F0502020204030204" pitchFamily="34" charset="0"/>
                <a:cs typeface="Arial" pitchFamily="34" charset="0"/>
              </a:rPr>
              <a:t>observed steadily.</a:t>
            </a:r>
            <a:endParaRPr lang="en-US" altLang="ja-JP" b="1" dirty="0" smtClean="0">
              <a:solidFill>
                <a:srgbClr val="FF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65113" indent="-265113">
              <a:spcBef>
                <a:spcPts val="600"/>
              </a:spcBef>
              <a:buFont typeface="Wingdings" pitchFamily="2" charset="2"/>
              <a:buChar char="n"/>
              <a:defRPr/>
            </a:pPr>
            <a:r>
              <a:rPr lang="en-US" altLang="ja-JP" b="1" dirty="0">
                <a:solidFill>
                  <a:srgbClr val="00B050"/>
                </a:solidFill>
                <a:latin typeface="Calibri" panose="020F0502020204030204" pitchFamily="34" charset="0"/>
              </a:rPr>
              <a:t>All GPM standard products were released on </a:t>
            </a:r>
            <a:r>
              <a:rPr lang="en-US" altLang="ja-JP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September 2014.</a:t>
            </a:r>
          </a:p>
          <a:p>
            <a:pPr marL="265113" indent="-265113">
              <a:spcBef>
                <a:spcPts val="600"/>
              </a:spcBef>
              <a:buFont typeface="Wingdings" pitchFamily="2" charset="2"/>
              <a:buChar char="n"/>
              <a:defRPr/>
            </a:pPr>
            <a:r>
              <a:rPr lang="en-US" altLang="ja-JP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New version products will be released in March 2016.</a:t>
            </a:r>
            <a:endParaRPr lang="en-US" altLang="ja-JP" dirty="0" smtClean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53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6124" y="5723964"/>
            <a:ext cx="3030391" cy="101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91" y="4194086"/>
            <a:ext cx="3647115" cy="26192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46" descr="GPM_core1_RGB"/>
          <p:cNvPicPr>
            <a:picLocks noChangeAspect="1" noChangeArrowheads="1"/>
          </p:cNvPicPr>
          <p:nvPr/>
        </p:nvPicPr>
        <p:blipFill rotWithShape="1">
          <a:blip r:embed="rId5" cstate="print"/>
          <a:srcRect l="17653"/>
          <a:stretch/>
        </p:blipFill>
        <p:spPr bwMode="auto">
          <a:xfrm>
            <a:off x="101964" y="980728"/>
            <a:ext cx="3410630" cy="2928938"/>
          </a:xfrm>
          <a:prstGeom prst="rect">
            <a:avLst/>
          </a:prstGeom>
          <a:noFill/>
        </p:spPr>
      </p:pic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2960563" y="2594938"/>
            <a:ext cx="1395413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400" dirty="0" err="1">
                <a:latin typeface="Calibri" panose="020F0502020204030204" pitchFamily="34" charset="0"/>
              </a:rPr>
              <a:t>KuPR</a:t>
            </a:r>
            <a:r>
              <a:rPr lang="en-US" altLang="ja-JP" sz="1400" dirty="0">
                <a:latin typeface="Calibri" panose="020F0502020204030204" pitchFamily="34" charset="0"/>
              </a:rPr>
              <a:t>: 13.6GHz radar (phased array)</a:t>
            </a:r>
            <a:endParaRPr kumimoji="0" lang="en-US" altLang="ja-JP" sz="1400" dirty="0">
              <a:latin typeface="Calibri" panose="020F0502020204030204" pitchFamily="34" charset="0"/>
            </a:endParaRPr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766654" y="3177283"/>
            <a:ext cx="1727200" cy="5035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8000" tIns="36000" rIns="18000" bIns="36000">
            <a:spAutoFit/>
          </a:bodyPr>
          <a:lstStyle/>
          <a:p>
            <a:r>
              <a:rPr lang="en-US" altLang="ja-JP" sz="1400" dirty="0" err="1">
                <a:latin typeface="Calibri" panose="020F0502020204030204" pitchFamily="34" charset="0"/>
              </a:rPr>
              <a:t>KaPR</a:t>
            </a:r>
            <a:r>
              <a:rPr lang="en-US" altLang="ja-JP" sz="1400" dirty="0">
                <a:latin typeface="Calibri" panose="020F0502020204030204" pitchFamily="34" charset="0"/>
              </a:rPr>
              <a:t>: 35.5GHz radar (phased array)</a:t>
            </a:r>
          </a:p>
        </p:txBody>
      </p:sp>
      <p:sp>
        <p:nvSpPr>
          <p:cNvPr id="17" name="Text Box 38"/>
          <p:cNvSpPr txBox="1">
            <a:spLocks noChangeArrowheads="1"/>
          </p:cNvSpPr>
          <p:nvPr/>
        </p:nvSpPr>
        <p:spPr bwMode="auto">
          <a:xfrm>
            <a:off x="2960128" y="1586826"/>
            <a:ext cx="1123950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400">
                <a:latin typeface="Calibri" panose="020F0502020204030204" pitchFamily="34" charset="0"/>
              </a:rPr>
              <a:t>GMI (Microwave Imager)</a:t>
            </a:r>
            <a:endParaRPr kumimoji="0" lang="en-US" altLang="ja-JP" sz="1400">
              <a:latin typeface="Calibri" panose="020F0502020204030204" pitchFamily="34" charset="0"/>
            </a:endParaRPr>
          </a:p>
        </p:txBody>
      </p:sp>
      <p:sp>
        <p:nvSpPr>
          <p:cNvPr id="18" name="Line 39"/>
          <p:cNvSpPr>
            <a:spLocks noChangeShapeType="1"/>
          </p:cNvSpPr>
          <p:nvPr/>
        </p:nvSpPr>
        <p:spPr bwMode="auto">
          <a:xfrm flipH="1">
            <a:off x="2648933" y="1737420"/>
            <a:ext cx="360363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ja-JP" altLang="en-US">
              <a:latin typeface="Calibri" panose="020F0502020204030204" pitchFamily="34" charset="0"/>
            </a:endParaRPr>
          </a:p>
        </p:txBody>
      </p:sp>
      <p:sp>
        <p:nvSpPr>
          <p:cNvPr id="19" name="Line 40"/>
          <p:cNvSpPr>
            <a:spLocks noChangeShapeType="1"/>
          </p:cNvSpPr>
          <p:nvPr/>
        </p:nvSpPr>
        <p:spPr bwMode="auto">
          <a:xfrm flipV="1">
            <a:off x="1098999" y="2907407"/>
            <a:ext cx="513297" cy="26987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ja-JP" altLang="en-US">
              <a:latin typeface="Calibri" panose="020F0502020204030204" pitchFamily="34" charset="0"/>
            </a:endParaRPr>
          </a:p>
        </p:txBody>
      </p:sp>
      <p:sp>
        <p:nvSpPr>
          <p:cNvPr id="20" name="Line 41"/>
          <p:cNvSpPr>
            <a:spLocks noChangeShapeType="1"/>
          </p:cNvSpPr>
          <p:nvPr/>
        </p:nvSpPr>
        <p:spPr bwMode="auto">
          <a:xfrm flipH="1" flipV="1">
            <a:off x="2737833" y="2726432"/>
            <a:ext cx="225425" cy="46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ja-JP" altLang="en-US">
              <a:latin typeface="Calibri" panose="020F0502020204030204" pitchFamily="34" charset="0"/>
            </a:endParaRPr>
          </a:p>
        </p:txBody>
      </p:sp>
      <p:sp>
        <p:nvSpPr>
          <p:cNvPr id="22" name="テキスト ボックス 6"/>
          <p:cNvSpPr txBox="1">
            <a:spLocks noChangeArrowheads="1"/>
          </p:cNvSpPr>
          <p:nvPr/>
        </p:nvSpPr>
        <p:spPr bwMode="auto">
          <a:xfrm>
            <a:off x="52114" y="5354632"/>
            <a:ext cx="125156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dirty="0">
                <a:latin typeface="Calibri" panose="020F0502020204030204" pitchFamily="34" charset="0"/>
              </a:rPr>
              <a:t>Core</a:t>
            </a:r>
          </a:p>
          <a:p>
            <a:r>
              <a:rPr lang="en-US" altLang="ja-JP" sz="1400" b="1" dirty="0" smtClean="0">
                <a:latin typeface="Calibri" panose="020F0502020204030204" pitchFamily="34" charset="0"/>
              </a:rPr>
              <a:t>Observatory</a:t>
            </a:r>
            <a:br>
              <a:rPr lang="en-US" altLang="ja-JP" sz="1400" b="1" dirty="0" smtClean="0">
                <a:latin typeface="Calibri" panose="020F0502020204030204" pitchFamily="34" charset="0"/>
              </a:rPr>
            </a:br>
            <a:r>
              <a:rPr lang="en-US" altLang="ja-JP" sz="1400" b="1" dirty="0" smtClean="0">
                <a:latin typeface="Calibri" panose="020F0502020204030204" pitchFamily="34" charset="0"/>
              </a:rPr>
              <a:t>by NASA-JAXA</a:t>
            </a:r>
            <a:endParaRPr lang="ja-JP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23" name="テキスト ボックス 7"/>
          <p:cNvSpPr txBox="1">
            <a:spLocks noChangeArrowheads="1"/>
          </p:cNvSpPr>
          <p:nvPr/>
        </p:nvSpPr>
        <p:spPr bwMode="auto">
          <a:xfrm>
            <a:off x="3374876" y="4077072"/>
            <a:ext cx="15571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b="1" dirty="0">
                <a:latin typeface="Calibri" panose="020F0502020204030204" pitchFamily="34" charset="0"/>
              </a:rPr>
              <a:t>Constellation </a:t>
            </a:r>
          </a:p>
          <a:p>
            <a:r>
              <a:rPr lang="en-US" altLang="ja-JP" sz="1400" b="1" dirty="0" smtClean="0">
                <a:latin typeface="Calibri" panose="020F0502020204030204" pitchFamily="34" charset="0"/>
              </a:rPr>
              <a:t>Satellites by international partners</a:t>
            </a:r>
            <a:endParaRPr lang="ja-JP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01964" y="1101354"/>
            <a:ext cx="4187542" cy="27363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altLang="ja-JP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GPM </a:t>
            </a:r>
            <a:r>
              <a:rPr lang="en-US" altLang="ja-JP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Core Observatory</a:t>
            </a:r>
            <a:endParaRPr kumimoji="1" lang="ja-JP" altLang="en-US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2" name="下矢印 31"/>
          <p:cNvSpPr/>
          <p:nvPr/>
        </p:nvSpPr>
        <p:spPr>
          <a:xfrm flipV="1">
            <a:off x="916209" y="3909666"/>
            <a:ext cx="132938" cy="576064"/>
          </a:xfrm>
          <a:prstGeom prst="downArrow">
            <a:avLst>
              <a:gd name="adj1" fmla="val 50000"/>
              <a:gd name="adj2" fmla="val 139948"/>
            </a:avLst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</a:endParaRPr>
          </a:p>
        </p:txBody>
      </p:sp>
      <p:sp>
        <p:nvSpPr>
          <p:cNvPr id="33" name="AutoShape 9"/>
          <p:cNvSpPr>
            <a:spLocks noChangeArrowheads="1"/>
          </p:cNvSpPr>
          <p:nvPr/>
        </p:nvSpPr>
        <p:spPr bwMode="auto">
          <a:xfrm rot="16200000">
            <a:off x="3168087" y="5724109"/>
            <a:ext cx="1200415" cy="7866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41148" y="91638"/>
            <a:ext cx="1769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Calibri" panose="020F0502020204030204" pitchFamily="34" charset="0"/>
                <a:cs typeface="Times New Roman" pitchFamily="18" charset="0"/>
              </a:rPr>
              <a:t>1. Introduction</a:t>
            </a:r>
            <a:endParaRPr lang="ja-JP" alt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7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125" y="1073283"/>
            <a:ext cx="5002213" cy="5483874"/>
          </a:xfrm>
          <a:solidFill>
            <a:schemeClr val="bg1"/>
          </a:solidFill>
        </p:spPr>
        <p:txBody>
          <a:bodyPr>
            <a:noAutofit/>
          </a:bodyPr>
          <a:lstStyle/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ja-JP" sz="1800" b="0" dirty="0">
                <a:latin typeface="Calibri" panose="020F0502020204030204" pitchFamily="34" charset="0"/>
              </a:rPr>
              <a:t>Completion of </a:t>
            </a:r>
            <a:r>
              <a:rPr lang="en-US" altLang="ja-JP" sz="1800" b="0" dirty="0" smtClean="0">
                <a:latin typeface="Calibri" panose="020F0502020204030204" pitchFamily="34" charset="0"/>
              </a:rPr>
              <a:t>Precipitation Radar (PR) </a:t>
            </a:r>
            <a:r>
              <a:rPr lang="en-US" altLang="ja-JP" sz="1800" b="0" dirty="0">
                <a:latin typeface="Calibri" panose="020F0502020204030204" pitchFamily="34" charset="0"/>
              </a:rPr>
              <a:t>Normal Mission </a:t>
            </a:r>
            <a:r>
              <a:rPr lang="en-US" altLang="ja-JP" sz="1800" b="0" dirty="0" smtClean="0">
                <a:latin typeface="Calibri" panose="020F0502020204030204" pitchFamily="34" charset="0"/>
              </a:rPr>
              <a:t>Operation on 7</a:t>
            </a:r>
            <a:r>
              <a:rPr lang="en-US" altLang="ja-JP" sz="1800" b="0" baseline="30000" dirty="0" smtClean="0">
                <a:latin typeface="Calibri" panose="020F0502020204030204" pitchFamily="34" charset="0"/>
              </a:rPr>
              <a:t>th</a:t>
            </a:r>
            <a:r>
              <a:rPr lang="en-US" altLang="ja-JP" sz="1800" b="0" dirty="0" smtClean="0">
                <a:latin typeface="Calibri" panose="020F0502020204030204" pitchFamily="34" charset="0"/>
              </a:rPr>
              <a:t> October 2014, due to lack of fuel. Completion </a:t>
            </a:r>
            <a:r>
              <a:rPr lang="en-US" altLang="ja-JP" sz="1800" b="0" dirty="0">
                <a:latin typeface="Calibri" panose="020F0502020204030204" pitchFamily="34" charset="0"/>
              </a:rPr>
              <a:t>of </a:t>
            </a:r>
            <a:r>
              <a:rPr lang="en-US" altLang="ja-JP" sz="1800" b="0" dirty="0" smtClean="0">
                <a:latin typeface="Calibri" panose="020F0502020204030204" pitchFamily="34" charset="0"/>
              </a:rPr>
              <a:t>PR extra operation on 1</a:t>
            </a:r>
            <a:r>
              <a:rPr lang="en-US" altLang="ja-JP" sz="1800" b="0" baseline="30000" dirty="0" smtClean="0">
                <a:latin typeface="Calibri" panose="020F0502020204030204" pitchFamily="34" charset="0"/>
              </a:rPr>
              <a:t>st</a:t>
            </a:r>
            <a:r>
              <a:rPr lang="en-US" altLang="ja-JP" sz="1800" b="0" dirty="0" smtClean="0">
                <a:latin typeface="Calibri" panose="020F0502020204030204" pitchFamily="34" charset="0"/>
              </a:rPr>
              <a:t> </a:t>
            </a:r>
            <a:r>
              <a:rPr lang="en-US" altLang="ja-JP" sz="1800" b="0" dirty="0">
                <a:latin typeface="Calibri" panose="020F0502020204030204" pitchFamily="34" charset="0"/>
              </a:rPr>
              <a:t>April 2015</a:t>
            </a:r>
            <a:r>
              <a:rPr lang="en-US" altLang="ja-JP" sz="1800" b="0" dirty="0" smtClean="0">
                <a:latin typeface="Calibri" panose="020F0502020204030204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ja-JP" sz="1800" b="0" dirty="0" smtClean="0">
                <a:latin typeface="Calibri" panose="020F0502020204030204" pitchFamily="34" charset="0"/>
              </a:rPr>
              <a:t>Completion </a:t>
            </a:r>
            <a:r>
              <a:rPr lang="en-US" altLang="ja-JP" sz="1800" b="0" dirty="0">
                <a:latin typeface="Calibri" panose="020F0502020204030204" pitchFamily="34" charset="0"/>
              </a:rPr>
              <a:t>of TRMM Microwave Imager (TMI) on </a:t>
            </a:r>
            <a:r>
              <a:rPr lang="en-US" altLang="ja-JP" sz="1800" b="0" dirty="0" smtClean="0">
                <a:latin typeface="Calibri" panose="020F0502020204030204" pitchFamily="34" charset="0"/>
              </a:rPr>
              <a:t>8</a:t>
            </a:r>
            <a:r>
              <a:rPr lang="en-US" altLang="ja-JP" sz="1800" b="0" baseline="30000" dirty="0" smtClean="0">
                <a:latin typeface="Calibri" panose="020F0502020204030204" pitchFamily="34" charset="0"/>
              </a:rPr>
              <a:t>th</a:t>
            </a:r>
            <a:r>
              <a:rPr lang="en-US" altLang="ja-JP" sz="1800" b="0" dirty="0" smtClean="0">
                <a:latin typeface="Calibri" panose="020F0502020204030204" pitchFamily="34" charset="0"/>
              </a:rPr>
              <a:t> April 2015.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ja-JP" sz="1800" dirty="0">
                <a:latin typeface="Calibri" panose="020F0502020204030204" pitchFamily="34" charset="0"/>
              </a:rPr>
              <a:t>The </a:t>
            </a:r>
            <a:r>
              <a:rPr lang="en-US" altLang="ja-JP" sz="1800" dirty="0" smtClean="0">
                <a:latin typeface="Calibri" panose="020F0502020204030204" pitchFamily="34" charset="0"/>
              </a:rPr>
              <a:t>TRMM spacecraft </a:t>
            </a:r>
            <a:r>
              <a:rPr lang="en-US" altLang="ja-JP" sz="1800" dirty="0">
                <a:latin typeface="Calibri" panose="020F0502020204030204" pitchFamily="34" charset="0"/>
              </a:rPr>
              <a:t>re-entered the Earth’s atmosphere on June 15, </a:t>
            </a:r>
            <a:r>
              <a:rPr lang="en-US" altLang="ja-JP" sz="1800" dirty="0" smtClean="0">
                <a:latin typeface="Calibri" panose="020F0502020204030204" pitchFamily="34" charset="0"/>
              </a:rPr>
              <a:t>2015 over </a:t>
            </a:r>
            <a:r>
              <a:rPr lang="en-US" altLang="ja-JP" sz="1800" dirty="0">
                <a:latin typeface="Calibri" panose="020F0502020204030204" pitchFamily="34" charset="0"/>
              </a:rPr>
              <a:t>the South Indian Ocean</a:t>
            </a:r>
            <a:endParaRPr lang="en-US" altLang="ja-JP" sz="1800" b="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US" altLang="ja-JP" sz="2000" b="0" dirty="0">
              <a:latin typeface="Calibri" panose="020F0502020204030204" pitchFamily="34" charset="0"/>
            </a:endParaRPr>
          </a:p>
        </p:txBody>
      </p:sp>
      <p:graphicFrame>
        <p:nvGraphicFramePr>
          <p:cNvPr id="9220" name="Group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06021157"/>
              </p:ext>
            </p:extLst>
          </p:nvPr>
        </p:nvGraphicFramePr>
        <p:xfrm>
          <a:off x="160908" y="3222746"/>
          <a:ext cx="3887787" cy="3230590"/>
        </p:xfrm>
        <a:graphic>
          <a:graphicData uri="http://schemas.openxmlformats.org/drawingml/2006/table">
            <a:tbl>
              <a:tblPr/>
              <a:tblGrid>
                <a:gridCol w="1171575"/>
                <a:gridCol w="2716212"/>
              </a:tblGrid>
              <a:tr h="3047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Launch</a:t>
                      </a:r>
                    </a:p>
                  </a:txBody>
                  <a:tcPr marT="45691" marB="456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28 Nov. 1997 (JST)</a:t>
                      </a:r>
                    </a:p>
                  </a:txBody>
                  <a:tcPr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Altitude</a:t>
                      </a:r>
                    </a:p>
                  </a:txBody>
                  <a:tcPr marT="45691" marB="456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About 350km (since 2001, boosted to 402km to extend mission operation</a:t>
                      </a: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）</a:t>
                      </a:r>
                    </a:p>
                  </a:txBody>
                  <a:tcPr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Inc. angle</a:t>
                      </a:r>
                    </a:p>
                  </a:txBody>
                  <a:tcPr marT="45691" marB="456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About 35 degree, non-sun-synchronous orbit</a:t>
                      </a:r>
                    </a:p>
                  </a:txBody>
                  <a:tcPr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Design life</a:t>
                      </a:r>
                    </a:p>
                  </a:txBody>
                  <a:tcPr marT="45691" marB="456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3-year and 2month (completed on April 2015)</a:t>
                      </a:r>
                    </a:p>
                  </a:txBody>
                  <a:tcPr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81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Instruments</a:t>
                      </a:r>
                    </a:p>
                  </a:txBody>
                  <a:tcPr marT="45691" marB="456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Precipitation Radar (PR)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TRMM Microwave Imager (TMI) Visible Infrared Scanner (VIRS)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Lightning Imaging Sensor (LIS)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CERES (not in operation)</a:t>
                      </a:r>
                    </a:p>
                  </a:txBody>
                  <a:tcPr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3272" name="Picture 24" descr="tr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45" y="1260596"/>
            <a:ext cx="2232025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2411983" y="1135183"/>
            <a:ext cx="1655762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5"/>
              </a:buBlip>
              <a:defRPr kumimoji="1"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6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7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US-Japan joint mission</a:t>
            </a:r>
            <a:r>
              <a:rPr lang="en-US" altLang="ja-JP" sz="1400" b="1" dirty="0">
                <a:solidFill>
                  <a:srgbClr val="CC0000"/>
                </a:solidFill>
                <a:latin typeface="Calibri" panose="020F0502020204030204" pitchFamily="34" charset="0"/>
              </a:rPr>
              <a:t/>
            </a:r>
            <a:br>
              <a:rPr lang="en-US" altLang="ja-JP" sz="1400" b="1" dirty="0">
                <a:solidFill>
                  <a:srgbClr val="CC0000"/>
                </a:solidFill>
                <a:latin typeface="Calibri" panose="020F0502020204030204" pitchFamily="34" charset="0"/>
              </a:rPr>
            </a:br>
            <a:r>
              <a:rPr lang="en-US" altLang="ja-JP" sz="1400" b="1" dirty="0">
                <a:solidFill>
                  <a:srgbClr val="CC0000"/>
                </a:solidFill>
                <a:latin typeface="Calibri" panose="020F0502020204030204" pitchFamily="34" charset="0"/>
              </a:rPr>
              <a:t/>
            </a:r>
            <a:br>
              <a:rPr lang="en-US" altLang="ja-JP" sz="1400" b="1" dirty="0">
                <a:solidFill>
                  <a:srgbClr val="CC0000"/>
                </a:solidFill>
                <a:latin typeface="Calibri" panose="020F0502020204030204" pitchFamily="34" charset="0"/>
              </a:rPr>
            </a:br>
            <a:r>
              <a:rPr lang="en-US" altLang="ja-JP" sz="1400" b="1" dirty="0">
                <a:solidFill>
                  <a:srgbClr val="CC0000"/>
                </a:solidFill>
                <a:latin typeface="Calibri" panose="020F0502020204030204" pitchFamily="34" charset="0"/>
              </a:rPr>
              <a:t>Japan: PR, launch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400" b="1" dirty="0">
                <a:solidFill>
                  <a:srgbClr val="CC0000"/>
                </a:solidFill>
                <a:latin typeface="Calibri" panose="020F0502020204030204" pitchFamily="34" charset="0"/>
              </a:rPr>
              <a:t>US: satellite, TMI, VIRS, CERES, LIS, operation</a:t>
            </a:r>
            <a:endParaRPr lang="en-US" altLang="ja-JP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3274" name="Rectangle 26"/>
          <p:cNvSpPr>
            <a:spLocks noChangeArrowheads="1"/>
          </p:cNvSpPr>
          <p:nvPr/>
        </p:nvSpPr>
        <p:spPr bwMode="auto">
          <a:xfrm>
            <a:off x="160908" y="1135183"/>
            <a:ext cx="3887787" cy="19431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5"/>
              </a:buBlip>
              <a:defRPr kumimoji="1"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6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7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246876"/>
            <a:ext cx="4320480" cy="2160240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141148" y="91638"/>
            <a:ext cx="1769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Calibri" panose="020F0502020204030204" pitchFamily="34" charset="0"/>
                <a:cs typeface="Times New Roman" pitchFamily="18" charset="0"/>
              </a:rPr>
              <a:t>1. Introduction</a:t>
            </a:r>
            <a:endParaRPr lang="ja-JP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66700" y="491126"/>
            <a:ext cx="86977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78919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003399"/>
                </a:solidFill>
                <a:latin typeface="Arial" charset="0"/>
                <a:ea typeface="ＭＳ Ｐゴシック" pitchFamily="50" charset="-128"/>
              </a:defRPr>
            </a:lvl6pPr>
            <a:lvl7pPr marL="957838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003399"/>
                </a:solidFill>
                <a:latin typeface="Arial" charset="0"/>
                <a:ea typeface="ＭＳ Ｐゴシック" pitchFamily="50" charset="-128"/>
              </a:defRPr>
            </a:lvl7pPr>
            <a:lvl8pPr marL="1436757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003399"/>
                </a:solidFill>
                <a:latin typeface="Arial" charset="0"/>
                <a:ea typeface="ＭＳ Ｐゴシック" pitchFamily="50" charset="-128"/>
              </a:defRPr>
            </a:lvl8pPr>
            <a:lvl9pPr marL="1915677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003399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800" b="1" dirty="0">
                <a:latin typeface="Calibri" panose="020F0502020204030204" pitchFamily="34" charset="0"/>
                <a:ea typeface="ＭＳ Ｐゴシック" charset="-128"/>
                <a:cs typeface="Times New Roman" pitchFamily="18" charset="0"/>
              </a:rPr>
              <a:t>Tropical Rainfall Measuring Mission (TRMM)</a:t>
            </a:r>
            <a:endParaRPr lang="en-US" altLang="ja-JP" sz="2800" b="1" kern="1200" dirty="0">
              <a:latin typeface="Calibri" panose="020F0502020204030204" pitchFamily="34" charset="0"/>
              <a:ea typeface="ＭＳ Ｐゴシック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8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55" y="1313695"/>
            <a:ext cx="8799488" cy="54996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Oval 293"/>
          <p:cNvSpPr>
            <a:spLocks noChangeArrowheads="1"/>
          </p:cNvSpPr>
          <p:nvPr/>
        </p:nvSpPr>
        <p:spPr bwMode="auto">
          <a:xfrm rot="1002201">
            <a:off x="4365334" y="5046426"/>
            <a:ext cx="73025" cy="73025"/>
          </a:xfrm>
          <a:prstGeom prst="ellipse">
            <a:avLst/>
          </a:prstGeom>
          <a:solidFill>
            <a:srgbClr val="00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0" name="Oval 293"/>
          <p:cNvSpPr>
            <a:spLocks noChangeArrowheads="1"/>
          </p:cNvSpPr>
          <p:nvPr/>
        </p:nvSpPr>
        <p:spPr bwMode="auto">
          <a:xfrm rot="1002201">
            <a:off x="4331964" y="4979795"/>
            <a:ext cx="73025" cy="73025"/>
          </a:xfrm>
          <a:prstGeom prst="ellipse">
            <a:avLst/>
          </a:prstGeom>
          <a:solidFill>
            <a:srgbClr val="00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1" name="Oval 293"/>
          <p:cNvSpPr>
            <a:spLocks noChangeArrowheads="1"/>
          </p:cNvSpPr>
          <p:nvPr/>
        </p:nvSpPr>
        <p:spPr bwMode="auto">
          <a:xfrm rot="1002201">
            <a:off x="4160885" y="4646550"/>
            <a:ext cx="73025" cy="73025"/>
          </a:xfrm>
          <a:prstGeom prst="ellipse">
            <a:avLst/>
          </a:prstGeom>
          <a:solidFill>
            <a:srgbClr val="00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2" name="Oval 293"/>
          <p:cNvSpPr>
            <a:spLocks noChangeArrowheads="1"/>
          </p:cNvSpPr>
          <p:nvPr/>
        </p:nvSpPr>
        <p:spPr bwMode="auto">
          <a:xfrm rot="1002201">
            <a:off x="4191393" y="4709128"/>
            <a:ext cx="73025" cy="73025"/>
          </a:xfrm>
          <a:prstGeom prst="ellipse">
            <a:avLst/>
          </a:prstGeom>
          <a:solidFill>
            <a:srgbClr val="00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3" name="Oval 293"/>
          <p:cNvSpPr>
            <a:spLocks noChangeArrowheads="1"/>
          </p:cNvSpPr>
          <p:nvPr/>
        </p:nvSpPr>
        <p:spPr bwMode="auto">
          <a:xfrm rot="1002201">
            <a:off x="4221978" y="4775453"/>
            <a:ext cx="73025" cy="730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4" name="Oval 293"/>
          <p:cNvSpPr>
            <a:spLocks noChangeArrowheads="1"/>
          </p:cNvSpPr>
          <p:nvPr/>
        </p:nvSpPr>
        <p:spPr bwMode="auto">
          <a:xfrm rot="1002201">
            <a:off x="4256579" y="4845303"/>
            <a:ext cx="73025" cy="730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5" name="Oval 293"/>
          <p:cNvSpPr>
            <a:spLocks noChangeArrowheads="1"/>
          </p:cNvSpPr>
          <p:nvPr/>
        </p:nvSpPr>
        <p:spPr bwMode="auto">
          <a:xfrm rot="1002201">
            <a:off x="4296389" y="4912993"/>
            <a:ext cx="73025" cy="73025"/>
          </a:xfrm>
          <a:prstGeom prst="ellipse">
            <a:avLst/>
          </a:prstGeom>
          <a:solidFill>
            <a:srgbClr val="00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8" name="Rectangle 538"/>
          <p:cNvSpPr>
            <a:spLocks noChangeArrowheads="1"/>
          </p:cNvSpPr>
          <p:nvPr/>
        </p:nvSpPr>
        <p:spPr bwMode="auto">
          <a:xfrm>
            <a:off x="3136023" y="5724934"/>
            <a:ext cx="1727559" cy="64697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2075" tIns="46038" rIns="92075" bIns="46038">
            <a:spAutoFit/>
          </a:bodyPr>
          <a:lstStyle/>
          <a:p>
            <a:pPr algn="ctr" defTabSz="762000"/>
            <a:r>
              <a:rPr lang="en-US" altLang="ja-JP" smtClean="0">
                <a:latin typeface="Calibri" panose="020F0502020204030204" pitchFamily="34" charset="0"/>
                <a:cs typeface="Times New Roman" pitchFamily="18" charset="0"/>
              </a:rPr>
              <a:t>Foot print size  about 5km</a:t>
            </a:r>
            <a:endParaRPr lang="en-US" altLang="ja-JP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2" name="Line 540"/>
          <p:cNvSpPr>
            <a:spLocks noChangeShapeType="1"/>
          </p:cNvSpPr>
          <p:nvPr/>
        </p:nvSpPr>
        <p:spPr bwMode="auto">
          <a:xfrm>
            <a:off x="4200723" y="5487193"/>
            <a:ext cx="1588" cy="246063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6" name="Line 541"/>
          <p:cNvSpPr>
            <a:spLocks noChangeShapeType="1"/>
          </p:cNvSpPr>
          <p:nvPr/>
        </p:nvSpPr>
        <p:spPr bwMode="auto">
          <a:xfrm flipH="1">
            <a:off x="3938786" y="5506243"/>
            <a:ext cx="7938" cy="215900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7" name="Oval 293"/>
          <p:cNvSpPr>
            <a:spLocks noChangeArrowheads="1"/>
          </p:cNvSpPr>
          <p:nvPr/>
        </p:nvSpPr>
        <p:spPr bwMode="auto">
          <a:xfrm rot="1002201">
            <a:off x="4296097" y="5077057"/>
            <a:ext cx="73025" cy="73025"/>
          </a:xfrm>
          <a:prstGeom prst="ellipse">
            <a:avLst/>
          </a:prstGeom>
          <a:solidFill>
            <a:srgbClr val="00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9" name="Oval 293"/>
          <p:cNvSpPr>
            <a:spLocks noChangeArrowheads="1"/>
          </p:cNvSpPr>
          <p:nvPr/>
        </p:nvSpPr>
        <p:spPr bwMode="auto">
          <a:xfrm rot="1002201">
            <a:off x="4262727" y="5010426"/>
            <a:ext cx="73025" cy="73025"/>
          </a:xfrm>
          <a:prstGeom prst="ellipse">
            <a:avLst/>
          </a:prstGeom>
          <a:solidFill>
            <a:srgbClr val="00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50" name="Oval 293"/>
          <p:cNvSpPr>
            <a:spLocks noChangeArrowheads="1"/>
          </p:cNvSpPr>
          <p:nvPr/>
        </p:nvSpPr>
        <p:spPr bwMode="auto">
          <a:xfrm rot="1002201">
            <a:off x="4091648" y="4677181"/>
            <a:ext cx="73025" cy="73025"/>
          </a:xfrm>
          <a:prstGeom prst="ellipse">
            <a:avLst/>
          </a:prstGeom>
          <a:solidFill>
            <a:srgbClr val="00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51" name="Oval 293"/>
          <p:cNvSpPr>
            <a:spLocks noChangeArrowheads="1"/>
          </p:cNvSpPr>
          <p:nvPr/>
        </p:nvSpPr>
        <p:spPr bwMode="auto">
          <a:xfrm rot="1002201">
            <a:off x="4122156" y="4739759"/>
            <a:ext cx="73025" cy="73025"/>
          </a:xfrm>
          <a:prstGeom prst="ellipse">
            <a:avLst/>
          </a:prstGeom>
          <a:solidFill>
            <a:srgbClr val="00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52" name="Oval 293"/>
          <p:cNvSpPr>
            <a:spLocks noChangeArrowheads="1"/>
          </p:cNvSpPr>
          <p:nvPr/>
        </p:nvSpPr>
        <p:spPr bwMode="auto">
          <a:xfrm rot="1002201">
            <a:off x="4152741" y="4806084"/>
            <a:ext cx="73025" cy="730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53" name="Oval 293"/>
          <p:cNvSpPr>
            <a:spLocks noChangeArrowheads="1"/>
          </p:cNvSpPr>
          <p:nvPr/>
        </p:nvSpPr>
        <p:spPr bwMode="auto">
          <a:xfrm rot="1002201">
            <a:off x="4187342" y="4875934"/>
            <a:ext cx="73025" cy="730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54" name="Oval 293"/>
          <p:cNvSpPr>
            <a:spLocks noChangeArrowheads="1"/>
          </p:cNvSpPr>
          <p:nvPr/>
        </p:nvSpPr>
        <p:spPr bwMode="auto">
          <a:xfrm rot="1002201">
            <a:off x="4227152" y="4943624"/>
            <a:ext cx="73025" cy="73025"/>
          </a:xfrm>
          <a:prstGeom prst="ellipse">
            <a:avLst/>
          </a:prstGeom>
          <a:solidFill>
            <a:srgbClr val="00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55" name="Oval 547"/>
          <p:cNvSpPr>
            <a:spLocks noChangeArrowheads="1"/>
          </p:cNvSpPr>
          <p:nvPr/>
        </p:nvSpPr>
        <p:spPr bwMode="auto">
          <a:xfrm>
            <a:off x="4218499" y="3488077"/>
            <a:ext cx="252413" cy="12541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33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56" name="Oval 548"/>
          <p:cNvSpPr>
            <a:spLocks noChangeArrowheads="1"/>
          </p:cNvSpPr>
          <p:nvPr/>
        </p:nvSpPr>
        <p:spPr bwMode="auto">
          <a:xfrm>
            <a:off x="4218198" y="3354728"/>
            <a:ext cx="252413" cy="10636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33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57" name="Line 550"/>
          <p:cNvSpPr>
            <a:spLocks noChangeShapeType="1"/>
          </p:cNvSpPr>
          <p:nvPr/>
        </p:nvSpPr>
        <p:spPr bwMode="auto">
          <a:xfrm flipH="1">
            <a:off x="4431159" y="3446236"/>
            <a:ext cx="238125" cy="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59" name="Line 552"/>
          <p:cNvSpPr>
            <a:spLocks noChangeShapeType="1"/>
          </p:cNvSpPr>
          <p:nvPr/>
        </p:nvSpPr>
        <p:spPr bwMode="auto">
          <a:xfrm>
            <a:off x="4540697" y="3227161"/>
            <a:ext cx="1588" cy="228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0" name="Line 553"/>
          <p:cNvSpPr>
            <a:spLocks noChangeShapeType="1"/>
          </p:cNvSpPr>
          <p:nvPr/>
        </p:nvSpPr>
        <p:spPr bwMode="auto">
          <a:xfrm>
            <a:off x="4537755" y="3544162"/>
            <a:ext cx="1588" cy="228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stealth" w="med" len="med"/>
            <a:tailEnd type="none" w="sm" len="sm"/>
          </a:ln>
        </p:spPr>
        <p:txBody>
          <a:bodyPr/>
          <a:lstStyle/>
          <a:p>
            <a:endParaRPr lang="ja-JP" altLang="en-US" sz="240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1" name="Line 550"/>
          <p:cNvSpPr>
            <a:spLocks noChangeShapeType="1"/>
          </p:cNvSpPr>
          <p:nvPr/>
        </p:nvSpPr>
        <p:spPr bwMode="auto">
          <a:xfrm flipH="1">
            <a:off x="4427984" y="3541372"/>
            <a:ext cx="238125" cy="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4" name="Rectangle 538"/>
          <p:cNvSpPr>
            <a:spLocks noChangeArrowheads="1"/>
          </p:cNvSpPr>
          <p:nvPr/>
        </p:nvSpPr>
        <p:spPr bwMode="auto">
          <a:xfrm>
            <a:off x="318475" y="2531171"/>
            <a:ext cx="1582282" cy="92397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2075" tIns="46038" rIns="92075" bIns="46038">
            <a:spAutoFit/>
          </a:bodyPr>
          <a:lstStyle/>
          <a:p>
            <a:pPr algn="ctr" defTabSz="762000"/>
            <a:r>
              <a:rPr lang="en-US" altLang="ja-JP" smtClean="0">
                <a:latin typeface="Calibri" panose="020F0502020204030204" pitchFamily="34" charset="0"/>
                <a:cs typeface="Times New Roman" pitchFamily="18" charset="0"/>
              </a:rPr>
              <a:t>Swath</a:t>
            </a:r>
            <a:endParaRPr lang="en-US" altLang="ja-JP">
              <a:latin typeface="Calibri" panose="020F0502020204030204" pitchFamily="34" charset="0"/>
              <a:cs typeface="Times New Roman" pitchFamily="18" charset="0"/>
            </a:endParaRPr>
          </a:p>
          <a:p>
            <a:pPr algn="ctr" defTabSz="762000"/>
            <a:r>
              <a:rPr lang="en-US" altLang="ja-JP" err="1">
                <a:latin typeface="Calibri" panose="020F0502020204030204" pitchFamily="34" charset="0"/>
                <a:cs typeface="Times New Roman" pitchFamily="18" charset="0"/>
              </a:rPr>
              <a:t>KuPR</a:t>
            </a:r>
            <a:r>
              <a:rPr lang="ja-JP" altLang="en-US">
                <a:latin typeface="Calibri" panose="020F0502020204030204" pitchFamily="34" charset="0"/>
                <a:cs typeface="Times New Roman" pitchFamily="18" charset="0"/>
              </a:rPr>
              <a:t>：</a:t>
            </a:r>
            <a:r>
              <a:rPr lang="en-US" altLang="ja-JP">
                <a:latin typeface="Calibri" panose="020F0502020204030204" pitchFamily="34" charset="0"/>
                <a:cs typeface="Times New Roman" pitchFamily="18" charset="0"/>
              </a:rPr>
              <a:t>245km</a:t>
            </a:r>
          </a:p>
          <a:p>
            <a:pPr algn="ctr" defTabSz="762000"/>
            <a:r>
              <a:rPr lang="en-US" altLang="ja-JP" err="1">
                <a:latin typeface="Calibri" panose="020F0502020204030204" pitchFamily="34" charset="0"/>
                <a:cs typeface="Times New Roman" pitchFamily="18" charset="0"/>
              </a:rPr>
              <a:t>KaPR</a:t>
            </a:r>
            <a:r>
              <a:rPr lang="ja-JP" altLang="en-US">
                <a:latin typeface="Calibri" panose="020F0502020204030204" pitchFamily="34" charset="0"/>
                <a:cs typeface="Times New Roman" pitchFamily="18" charset="0"/>
              </a:rPr>
              <a:t>：</a:t>
            </a:r>
            <a:r>
              <a:rPr lang="en-US" altLang="ja-JP">
                <a:latin typeface="Calibri" panose="020F0502020204030204" pitchFamily="34" charset="0"/>
                <a:cs typeface="Times New Roman" pitchFamily="18" charset="0"/>
              </a:rPr>
              <a:t>125km</a:t>
            </a:r>
          </a:p>
        </p:txBody>
      </p:sp>
      <p:cxnSp>
        <p:nvCxnSpPr>
          <p:cNvPr id="3" name="直線矢印コネクタ 2"/>
          <p:cNvCxnSpPr/>
          <p:nvPr/>
        </p:nvCxnSpPr>
        <p:spPr>
          <a:xfrm>
            <a:off x="1848982" y="3478666"/>
            <a:ext cx="922818" cy="1243663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/>
          <p:cNvCxnSpPr/>
          <p:nvPr/>
        </p:nvCxnSpPr>
        <p:spPr>
          <a:xfrm>
            <a:off x="1848982" y="3495448"/>
            <a:ext cx="1354866" cy="1121789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3" descr="D:\80.写真\20121012_GPMCORE\GPMcore_extrac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8999" y="1162509"/>
            <a:ext cx="1273540" cy="1258379"/>
          </a:xfrm>
          <a:prstGeom prst="rect">
            <a:avLst/>
          </a:prstGeom>
          <a:noFill/>
        </p:spPr>
      </p:pic>
      <p:sp>
        <p:nvSpPr>
          <p:cNvPr id="68" name="Rectangle 538"/>
          <p:cNvSpPr>
            <a:spLocks noChangeArrowheads="1"/>
          </p:cNvSpPr>
          <p:nvPr/>
        </p:nvSpPr>
        <p:spPr bwMode="auto">
          <a:xfrm>
            <a:off x="7161763" y="1102533"/>
            <a:ext cx="1420291" cy="64697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2075" tIns="46038" rIns="92075" bIns="46038">
            <a:spAutoFit/>
          </a:bodyPr>
          <a:lstStyle/>
          <a:p>
            <a:pPr algn="ctr" defTabSz="762000"/>
            <a:r>
              <a:rPr lang="en-US" altLang="ja-JP" smtClean="0">
                <a:latin typeface="Calibri" panose="020F0502020204030204" pitchFamily="34" charset="0"/>
                <a:cs typeface="Times New Roman" pitchFamily="18" charset="0"/>
              </a:rPr>
              <a:t>Inclination</a:t>
            </a:r>
          </a:p>
          <a:p>
            <a:pPr algn="ctr" defTabSz="762000"/>
            <a:r>
              <a:rPr lang="en-US" altLang="ja-JP" smtClean="0">
                <a:latin typeface="Calibri" panose="020F0502020204030204" pitchFamily="34" charset="0"/>
                <a:cs typeface="Times New Roman" pitchFamily="18" charset="0"/>
              </a:rPr>
              <a:t>65 degrees</a:t>
            </a:r>
            <a:endParaRPr lang="en-US" altLang="ja-JP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71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1749506"/>
            <a:ext cx="2092539" cy="183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57"/>
          <p:cNvSpPr>
            <a:spLocks noChangeArrowheads="1"/>
          </p:cNvSpPr>
          <p:nvPr/>
        </p:nvSpPr>
        <p:spPr bwMode="auto">
          <a:xfrm rot="-8824004">
            <a:off x="4077134" y="5078355"/>
            <a:ext cx="254000" cy="4683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037 w 21600"/>
              <a:gd name="T13" fmla="*/ 6037 h 21600"/>
              <a:gd name="T14" fmla="*/ 15563 w 21600"/>
              <a:gd name="T15" fmla="*/ 1556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474" y="21600"/>
                </a:lnTo>
                <a:lnTo>
                  <a:pt x="13126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CC99">
              <a:alpha val="58038"/>
            </a:srgbClr>
          </a:solidFill>
          <a:ln w="12700" algn="ctr">
            <a:solidFill>
              <a:srgbClr val="0099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1" name="Oval 539"/>
          <p:cNvSpPr>
            <a:spLocks noChangeArrowheads="1"/>
          </p:cNvSpPr>
          <p:nvPr/>
        </p:nvSpPr>
        <p:spPr bwMode="auto">
          <a:xfrm>
            <a:off x="3948058" y="5396705"/>
            <a:ext cx="254000" cy="231775"/>
          </a:xfrm>
          <a:prstGeom prst="ellipse">
            <a:avLst/>
          </a:prstGeom>
          <a:solidFill>
            <a:srgbClr val="00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550221" y="949243"/>
            <a:ext cx="1704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GPM</a:t>
            </a:r>
            <a:r>
              <a:rPr lang="en-US" altLang="ja-JP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/DPR</a:t>
            </a:r>
            <a:endParaRPr lang="ja-JP" altLang="en-US" sz="24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371754" y="5506243"/>
            <a:ext cx="3580018" cy="1016305"/>
          </a:xfrm>
          <a:prstGeom prst="rect">
            <a:avLst/>
          </a:prstGeom>
          <a:solidFill>
            <a:schemeClr val="accent3">
              <a:lumMod val="95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2075" tIns="46038" rIns="92075" bIns="46038">
            <a:spAutoFit/>
          </a:bodyPr>
          <a:lstStyle/>
          <a:p>
            <a:pPr defTabSz="762000"/>
            <a:r>
              <a:rPr lang="en-US" altLang="ja-JP" sz="2000" dirty="0" smtClean="0">
                <a:latin typeface="Calibri" panose="020F0502020204030204" pitchFamily="34" charset="0"/>
                <a:cs typeface="Times New Roman" pitchFamily="18" charset="0"/>
              </a:rPr>
              <a:t>DPR (and PR) can observe t</a:t>
            </a:r>
            <a:r>
              <a:rPr lang="en-US" altLang="ja-JP" sz="2000" dirty="0" smtClean="0">
                <a:latin typeface="Calibri" panose="020F0502020204030204" pitchFamily="34" charset="0"/>
              </a:rPr>
              <a:t>hree </a:t>
            </a:r>
            <a:r>
              <a:rPr lang="en-US" altLang="ja-JP" sz="2000" dirty="0">
                <a:latin typeface="Calibri" panose="020F0502020204030204" pitchFamily="34" charset="0"/>
              </a:rPr>
              <a:t>dimensional structure </a:t>
            </a:r>
            <a:r>
              <a:rPr lang="en-US" altLang="ja-JP" sz="2000" dirty="0" smtClean="0">
                <a:latin typeface="Calibri" panose="020F0502020204030204" pitchFamily="34" charset="0"/>
              </a:rPr>
              <a:t>of precipitation.</a:t>
            </a:r>
            <a:endParaRPr lang="en-US" altLang="ja-JP" sz="2000" dirty="0" smtClean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3" name="Rectangle 538"/>
          <p:cNvSpPr>
            <a:spLocks noChangeArrowheads="1"/>
          </p:cNvSpPr>
          <p:nvPr/>
        </p:nvSpPr>
        <p:spPr bwMode="auto">
          <a:xfrm>
            <a:off x="212667" y="3961306"/>
            <a:ext cx="1823628" cy="92397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2075" tIns="46038" rIns="92075" bIns="46038">
            <a:spAutoFit/>
          </a:bodyPr>
          <a:lstStyle/>
          <a:p>
            <a:pPr algn="ctr" defTabSz="762000"/>
            <a:r>
              <a:rPr lang="en-US" altLang="ja-JP" dirty="0" smtClean="0">
                <a:latin typeface="Calibri" panose="020F0502020204030204" pitchFamily="34" charset="0"/>
                <a:cs typeface="Times New Roman" pitchFamily="18" charset="0"/>
              </a:rPr>
              <a:t>Frequency</a:t>
            </a:r>
          </a:p>
          <a:p>
            <a:pPr algn="ctr" defTabSz="762000"/>
            <a:r>
              <a:rPr lang="en-US" altLang="ja-JP" dirty="0" err="1" smtClean="0">
                <a:latin typeface="Calibri" panose="020F0502020204030204" pitchFamily="34" charset="0"/>
                <a:cs typeface="Times New Roman" pitchFamily="18" charset="0"/>
              </a:rPr>
              <a:t>KuPR</a:t>
            </a:r>
            <a:r>
              <a:rPr lang="en-US" altLang="ja-JP" dirty="0" smtClean="0">
                <a:latin typeface="Calibri" panose="020F0502020204030204" pitchFamily="34" charset="0"/>
                <a:cs typeface="Times New Roman" pitchFamily="18" charset="0"/>
              </a:rPr>
              <a:t>: 13.6 GHz</a:t>
            </a:r>
          </a:p>
          <a:p>
            <a:pPr algn="ctr" defTabSz="762000"/>
            <a:r>
              <a:rPr lang="en-US" altLang="ja-JP" dirty="0" err="1" smtClean="0">
                <a:latin typeface="Calibri" panose="020F0502020204030204" pitchFamily="34" charset="0"/>
                <a:cs typeface="Times New Roman" pitchFamily="18" charset="0"/>
              </a:rPr>
              <a:t>KaPR</a:t>
            </a:r>
            <a:r>
              <a:rPr lang="en-US" altLang="ja-JP" dirty="0" smtClean="0">
                <a:latin typeface="Calibri" panose="020F0502020204030204" pitchFamily="34" charset="0"/>
                <a:cs typeface="Times New Roman" pitchFamily="18" charset="0"/>
              </a:rPr>
              <a:t>: 35.5 GHz</a:t>
            </a:r>
            <a:endParaRPr lang="en-US" altLang="ja-JP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4" name="Rectangle 538"/>
          <p:cNvSpPr>
            <a:spLocks noChangeArrowheads="1"/>
          </p:cNvSpPr>
          <p:nvPr/>
        </p:nvSpPr>
        <p:spPr bwMode="auto">
          <a:xfrm>
            <a:off x="5437042" y="1341317"/>
            <a:ext cx="1066076" cy="64697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2075" tIns="46038" rIns="92075" bIns="46038">
            <a:spAutoFit/>
          </a:bodyPr>
          <a:lstStyle/>
          <a:p>
            <a:pPr algn="ctr" defTabSz="762000"/>
            <a:r>
              <a:rPr lang="en-US" altLang="ja-JP" dirty="0" smtClean="0">
                <a:latin typeface="Calibri" panose="020F0502020204030204" pitchFamily="34" charset="0"/>
                <a:cs typeface="Times New Roman" pitchFamily="18" charset="0"/>
              </a:rPr>
              <a:t>Fight</a:t>
            </a:r>
          </a:p>
          <a:p>
            <a:pPr algn="ctr" defTabSz="762000"/>
            <a:r>
              <a:rPr lang="en-US" altLang="ja-JP" dirty="0" smtClean="0">
                <a:latin typeface="Calibri" panose="020F0502020204030204" pitchFamily="34" charset="0"/>
                <a:cs typeface="Times New Roman" pitchFamily="18" charset="0"/>
              </a:rPr>
              <a:t>direction</a:t>
            </a:r>
            <a:endParaRPr lang="en-US" altLang="ja-JP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5052475" y="1628802"/>
            <a:ext cx="349936" cy="36002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3136023" y="2924944"/>
            <a:ext cx="802763" cy="482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</a:endParaRPr>
          </a:p>
        </p:txBody>
      </p:sp>
      <p:sp>
        <p:nvSpPr>
          <p:cNvPr id="69" name="Rectangle 538"/>
          <p:cNvSpPr>
            <a:spLocks noChangeArrowheads="1"/>
          </p:cNvSpPr>
          <p:nvPr/>
        </p:nvSpPr>
        <p:spPr bwMode="auto">
          <a:xfrm>
            <a:off x="4702538" y="3033462"/>
            <a:ext cx="1799634" cy="92397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2075" tIns="46038" rIns="92075" bIns="46038">
            <a:spAutoFit/>
          </a:bodyPr>
          <a:lstStyle/>
          <a:p>
            <a:pPr algn="ctr" defTabSz="762000"/>
            <a:r>
              <a:rPr lang="en-US" altLang="ja-JP" smtClean="0">
                <a:latin typeface="Calibri" panose="020F0502020204030204" pitchFamily="34" charset="0"/>
                <a:cs typeface="Times New Roman" pitchFamily="18" charset="0"/>
              </a:rPr>
              <a:t>Range resolution</a:t>
            </a:r>
            <a:endParaRPr lang="en-US" altLang="ja-JP">
              <a:latin typeface="Calibri" panose="020F0502020204030204" pitchFamily="34" charset="0"/>
              <a:cs typeface="Times New Roman" pitchFamily="18" charset="0"/>
            </a:endParaRPr>
          </a:p>
          <a:p>
            <a:pPr algn="ctr" defTabSz="762000"/>
            <a:r>
              <a:rPr lang="en-US" altLang="ja-JP" err="1">
                <a:latin typeface="Calibri" panose="020F0502020204030204" pitchFamily="34" charset="0"/>
                <a:cs typeface="Times New Roman" pitchFamily="18" charset="0"/>
              </a:rPr>
              <a:t>KuPR</a:t>
            </a:r>
            <a:r>
              <a:rPr lang="ja-JP" altLang="en-US">
                <a:latin typeface="Calibri" panose="020F0502020204030204" pitchFamily="34" charset="0"/>
                <a:cs typeface="Times New Roman" pitchFamily="18" charset="0"/>
              </a:rPr>
              <a:t>：</a:t>
            </a:r>
            <a:r>
              <a:rPr lang="en-US" altLang="ja-JP" smtClean="0">
                <a:latin typeface="Calibri" panose="020F0502020204030204" pitchFamily="34" charset="0"/>
                <a:cs typeface="Times New Roman" pitchFamily="18" charset="0"/>
              </a:rPr>
              <a:t>250m</a:t>
            </a:r>
            <a:endParaRPr lang="en-US" altLang="ja-JP">
              <a:latin typeface="Calibri" panose="020F0502020204030204" pitchFamily="34" charset="0"/>
              <a:cs typeface="Times New Roman" pitchFamily="18" charset="0"/>
            </a:endParaRPr>
          </a:p>
          <a:p>
            <a:pPr algn="ctr" defTabSz="762000"/>
            <a:r>
              <a:rPr lang="en-US" altLang="ja-JP" err="1">
                <a:latin typeface="Calibri" panose="020F0502020204030204" pitchFamily="34" charset="0"/>
                <a:cs typeface="Times New Roman" pitchFamily="18" charset="0"/>
              </a:rPr>
              <a:t>KaPR</a:t>
            </a:r>
            <a:r>
              <a:rPr lang="ja-JP" altLang="en-US" smtClean="0">
                <a:latin typeface="Calibri" panose="020F0502020204030204" pitchFamily="34" charset="0"/>
                <a:cs typeface="Times New Roman" pitchFamily="18" charset="0"/>
              </a:rPr>
              <a:t>：</a:t>
            </a:r>
            <a:r>
              <a:rPr lang="en-US" altLang="ja-JP" smtClean="0">
                <a:latin typeface="Calibri" panose="020F0502020204030204" pitchFamily="34" charset="0"/>
                <a:cs typeface="Times New Roman" pitchFamily="18" charset="0"/>
              </a:rPr>
              <a:t>250/500m</a:t>
            </a:r>
            <a:endParaRPr lang="en-US" altLang="ja-JP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6" name="Rectangle 538"/>
          <p:cNvSpPr>
            <a:spLocks noChangeArrowheads="1"/>
          </p:cNvSpPr>
          <p:nvPr/>
        </p:nvSpPr>
        <p:spPr bwMode="auto">
          <a:xfrm>
            <a:off x="2519981" y="2580188"/>
            <a:ext cx="1431401" cy="64697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2075" tIns="46038" rIns="92075" bIns="46038">
            <a:spAutoFit/>
          </a:bodyPr>
          <a:lstStyle/>
          <a:p>
            <a:pPr algn="ctr" defTabSz="762000"/>
            <a:r>
              <a:rPr lang="en-US" altLang="ja-JP" smtClean="0">
                <a:latin typeface="Calibri" panose="020F0502020204030204" pitchFamily="34" charset="0"/>
                <a:cs typeface="Times New Roman" pitchFamily="18" charset="0"/>
              </a:rPr>
              <a:t>Altitude</a:t>
            </a:r>
          </a:p>
          <a:p>
            <a:pPr algn="ctr" defTabSz="762000"/>
            <a:r>
              <a:rPr lang="en-US" altLang="ja-JP" smtClean="0">
                <a:latin typeface="Calibri" panose="020F0502020204030204" pitchFamily="34" charset="0"/>
                <a:cs typeface="Times New Roman" pitchFamily="18" charset="0"/>
              </a:rPr>
              <a:t>about 407km</a:t>
            </a:r>
            <a:endParaRPr lang="en-US" altLang="ja-JP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141148" y="91638"/>
            <a:ext cx="1769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Calibri" panose="020F0502020204030204" pitchFamily="34" charset="0"/>
                <a:cs typeface="Times New Roman" pitchFamily="18" charset="0"/>
              </a:rPr>
              <a:t>1. Introduction</a:t>
            </a:r>
            <a:endParaRPr lang="ja-JP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48" name="Rectangle 2"/>
          <p:cNvSpPr txBox="1">
            <a:spLocks noChangeArrowheads="1"/>
          </p:cNvSpPr>
          <p:nvPr/>
        </p:nvSpPr>
        <p:spPr bwMode="auto">
          <a:xfrm>
            <a:off x="266700" y="491126"/>
            <a:ext cx="86977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478919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003399"/>
                </a:solidFill>
                <a:latin typeface="Arial" charset="0"/>
                <a:ea typeface="ＭＳ Ｐゴシック" pitchFamily="50" charset="-128"/>
              </a:defRPr>
            </a:lvl6pPr>
            <a:lvl7pPr marL="957838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003399"/>
                </a:solidFill>
                <a:latin typeface="Arial" charset="0"/>
                <a:ea typeface="ＭＳ Ｐゴシック" pitchFamily="50" charset="-128"/>
              </a:defRPr>
            </a:lvl7pPr>
            <a:lvl8pPr marL="1436757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003399"/>
                </a:solidFill>
                <a:latin typeface="Arial" charset="0"/>
                <a:ea typeface="ＭＳ Ｐゴシック" pitchFamily="50" charset="-128"/>
              </a:defRPr>
            </a:lvl8pPr>
            <a:lvl9pPr marL="1915677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003399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800" b="1" dirty="0" smtClean="0">
                <a:latin typeface="Calibri" panose="020F0502020204030204" pitchFamily="34" charset="0"/>
                <a:cs typeface="Times New Roman" pitchFamily="18" charset="0"/>
              </a:rPr>
              <a:t>DPR </a:t>
            </a:r>
            <a:r>
              <a:rPr lang="en-US" altLang="ja-JP" sz="2800" b="1" dirty="0">
                <a:latin typeface="Calibri" panose="020F0502020204030204" pitchFamily="34" charset="0"/>
                <a:cs typeface="Times New Roman" pitchFamily="18" charset="0"/>
              </a:rPr>
              <a:t>specification</a:t>
            </a:r>
            <a:endParaRPr lang="en-US" altLang="ja-JP" sz="2800" b="1" kern="1200" dirty="0">
              <a:latin typeface="Calibri" panose="020F0502020204030204" pitchFamily="34" charset="0"/>
              <a:ea typeface="ＭＳ Ｐゴシック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38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77900"/>
            <a:ext cx="8497888" cy="564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直線矢印コネクタ 6"/>
          <p:cNvCxnSpPr/>
          <p:nvPr/>
        </p:nvCxnSpPr>
        <p:spPr>
          <a:xfrm>
            <a:off x="1493180" y="4293096"/>
            <a:ext cx="5976664" cy="1368152"/>
          </a:xfrm>
          <a:prstGeom prst="straightConnector1">
            <a:avLst/>
          </a:prstGeom>
          <a:ln w="63500">
            <a:solidFill>
              <a:srgbClr val="FFC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/>
          <p:cNvSpPr/>
          <p:nvPr/>
        </p:nvSpPr>
        <p:spPr>
          <a:xfrm rot="900000">
            <a:off x="3796709" y="4976327"/>
            <a:ext cx="825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2.4m</a:t>
            </a:r>
            <a:endParaRPr lang="ja-JP" altLang="en-US" sz="24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itchFamily="18" charset="0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7589587" y="3450772"/>
            <a:ext cx="558540" cy="2232249"/>
          </a:xfrm>
          <a:prstGeom prst="straightConnector1">
            <a:avLst/>
          </a:prstGeom>
          <a:ln w="63500">
            <a:solidFill>
              <a:srgbClr val="FFC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 rot="17002653">
            <a:off x="7744730" y="4179414"/>
            <a:ext cx="825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2.4m</a:t>
            </a:r>
            <a:endParaRPr lang="ja-JP" altLang="en-US" sz="24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itchFamily="18" charset="0"/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H="1">
            <a:off x="7424074" y="5683021"/>
            <a:ext cx="69379" cy="941617"/>
          </a:xfrm>
          <a:prstGeom prst="straightConnector1">
            <a:avLst/>
          </a:prstGeom>
          <a:ln w="63500">
            <a:solidFill>
              <a:srgbClr val="FFC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7458884" y="5922997"/>
            <a:ext cx="825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0.6m</a:t>
            </a:r>
            <a:endParaRPr lang="ja-JP" alt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itchFamily="18" charset="0"/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5036705" y="2420888"/>
            <a:ext cx="2376264" cy="216024"/>
          </a:xfrm>
          <a:prstGeom prst="straightConnector1">
            <a:avLst/>
          </a:prstGeom>
          <a:ln w="63500">
            <a:solidFill>
              <a:srgbClr val="FFFF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V="1">
            <a:off x="7412969" y="2204864"/>
            <a:ext cx="347937" cy="386003"/>
          </a:xfrm>
          <a:prstGeom prst="straightConnector1">
            <a:avLst/>
          </a:prstGeom>
          <a:ln w="63500">
            <a:solidFill>
              <a:srgbClr val="FFFF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V="1">
            <a:off x="7412969" y="2590868"/>
            <a:ext cx="0" cy="694116"/>
          </a:xfrm>
          <a:prstGeom prst="straightConnector1">
            <a:avLst/>
          </a:prstGeom>
          <a:ln w="63500">
            <a:solidFill>
              <a:srgbClr val="FFFF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/>
          <p:cNvSpPr/>
          <p:nvPr/>
        </p:nvSpPr>
        <p:spPr>
          <a:xfrm rot="18783243">
            <a:off x="7461717" y="2207633"/>
            <a:ext cx="825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1.0m</a:t>
            </a:r>
            <a:endParaRPr lang="ja-JP" alt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7450612" y="2791942"/>
            <a:ext cx="825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0.6m</a:t>
            </a:r>
            <a:endParaRPr lang="ja-JP" alt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5811902" y="2175247"/>
            <a:ext cx="825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1.4m</a:t>
            </a:r>
            <a:endParaRPr lang="ja-JP" alt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5940152" y="5805264"/>
            <a:ext cx="971741" cy="46166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b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450kg</a:t>
            </a:r>
            <a:endParaRPr lang="ja-JP" altLang="en-US" sz="24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7185922" y="1465577"/>
            <a:ext cx="971741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330kg</a:t>
            </a:r>
            <a:endParaRPr lang="ja-JP" alt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539552" y="1055057"/>
            <a:ext cx="10095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At </a:t>
            </a:r>
            <a:r>
              <a:rPr lang="en-US" altLang="ja-JP" sz="2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JAXA</a:t>
            </a:r>
            <a:endParaRPr lang="en-US" altLang="ja-JP" sz="2000" b="1" dirty="0" smtClean="0">
              <a:solidFill>
                <a:schemeClr val="bg1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032501" y="1455167"/>
            <a:ext cx="83798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KaPR</a:t>
            </a:r>
            <a:endParaRPr lang="ja-JP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806499" y="5802133"/>
            <a:ext cx="85138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KuPR</a:t>
            </a:r>
            <a:endParaRPr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444352" y="491479"/>
            <a:ext cx="55881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2800" b="1" dirty="0">
                <a:latin typeface="Calibri" panose="020F0502020204030204" pitchFamily="34" charset="0"/>
                <a:ea typeface="+mj-ea"/>
                <a:cs typeface="Times New Roman" pitchFamily="18" charset="0"/>
              </a:rPr>
              <a:t>Photograph of the DPR</a:t>
            </a:r>
            <a:endParaRPr lang="ja-JP" altLang="en-US" sz="2800" b="1" dirty="0">
              <a:latin typeface="Calibri" panose="020F0502020204030204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141148" y="91638"/>
            <a:ext cx="1769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Calibri" panose="020F0502020204030204" pitchFamily="34" charset="0"/>
                <a:cs typeface="Times New Roman" pitchFamily="18" charset="0"/>
              </a:rPr>
              <a:t>1. Introduction</a:t>
            </a:r>
            <a:endParaRPr lang="ja-JP" alt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99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827584" y="976394"/>
            <a:ext cx="7560840" cy="58816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044918"/>
            <a:ext cx="3780420" cy="570769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043608" y="5988037"/>
            <a:ext cx="40324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Launch </a:t>
            </a:r>
            <a:r>
              <a:rPr lang="en-US" altLang="ja-JP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1" lang="en-US" altLang="ja-JP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rom the JAXA </a:t>
            </a:r>
            <a:r>
              <a:rPr kumimoji="1" lang="en-US" altLang="ja-JP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Tanegashima</a:t>
            </a:r>
            <a:r>
              <a:rPr kumimoji="1" lang="en-US" altLang="ja-JP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Space Center by the H-</a:t>
            </a:r>
            <a:r>
              <a:rPr kumimoji="1" lang="en-US" altLang="ja-JP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IIA</a:t>
            </a:r>
            <a:r>
              <a:rPr kumimoji="1" lang="en-US" altLang="ja-JP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ja-JP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F23</a:t>
            </a:r>
            <a:r>
              <a:rPr kumimoji="1" lang="en-US" altLang="ja-JP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rocket</a:t>
            </a:r>
            <a:endParaRPr kumimoji="1" lang="ja-JP" altLang="en-US" b="1" dirty="0" smtClean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4079845"/>
            <a:ext cx="3612518" cy="269408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026686" y="6093296"/>
            <a:ext cx="320384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Separation of the spacecraft</a:t>
            </a:r>
            <a:endParaRPr kumimoji="1" lang="ja-JP" altLang="en-US" sz="2000" dirty="0" smtClean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902" y="1414118"/>
            <a:ext cx="3279416" cy="273284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026686" y="3832196"/>
            <a:ext cx="111917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NASA</a:t>
            </a:r>
            <a:endParaRPr kumimoji="1" lang="ja-JP" altLang="en-US" sz="1200" b="1" dirty="0" smtClean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543407" y="4369106"/>
            <a:ext cx="68712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JAXA</a:t>
            </a:r>
            <a:endParaRPr kumimoji="1" lang="ja-JP" altLang="en-US" sz="1200" b="1" dirty="0" smtClean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27584" y="6564101"/>
            <a:ext cx="111917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JAX</a:t>
            </a:r>
            <a:r>
              <a:rPr kumimoji="1" lang="en-US" altLang="ja-JP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kumimoji="1" lang="ja-JP" altLang="en-US" sz="1200" b="1" dirty="0" smtClean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36296" y="3157369"/>
            <a:ext cx="72008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050" b="1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CG image</a:t>
            </a:r>
            <a:endParaRPr kumimoji="1" lang="ja-JP" altLang="en-US" sz="1050" b="1" smtClean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8311" y="943240"/>
            <a:ext cx="7059386" cy="970888"/>
          </a:xfrm>
        </p:spPr>
        <p:txBody>
          <a:bodyPr/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GPM Core Observatory was successfully launched on 28 Feb. 2014 (JST).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444352" y="491479"/>
            <a:ext cx="55881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2800" b="1" dirty="0">
                <a:latin typeface="Calibri" panose="020F0502020204030204" pitchFamily="34" charset="0"/>
                <a:ea typeface="+mj-ea"/>
                <a:cs typeface="Times New Roman" pitchFamily="18" charset="0"/>
              </a:rPr>
              <a:t>GPM core observatory launch </a:t>
            </a:r>
            <a:endParaRPr lang="ja-JP" altLang="en-US" sz="2800" b="1" dirty="0">
              <a:latin typeface="Calibri" panose="020F0502020204030204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41148" y="91638"/>
            <a:ext cx="1769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Calibri" panose="020F0502020204030204" pitchFamily="34" charset="0"/>
                <a:cs typeface="Times New Roman" pitchFamily="18" charset="0"/>
              </a:rPr>
              <a:t>1. Introduction</a:t>
            </a:r>
            <a:endParaRPr lang="ja-JP" alt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5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9" y="468348"/>
            <a:ext cx="8820471" cy="3693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2400" b="1" kern="1200" dirty="0">
                <a:latin typeface="Calibri" panose="020F0502020204030204" pitchFamily="34" charset="0"/>
                <a:cs typeface="Times New Roman" pitchFamily="18" charset="0"/>
              </a:rPr>
              <a:t>NASA-JAXA Joint First Images </a:t>
            </a:r>
            <a:r>
              <a:rPr lang="en-US" altLang="ja-JP" sz="2400" b="1" kern="1200" dirty="0" smtClean="0">
                <a:latin typeface="Calibri" panose="020F0502020204030204" pitchFamily="34" charset="0"/>
                <a:cs typeface="Times New Roman" pitchFamily="18" charset="0"/>
              </a:rPr>
              <a:t>from the </a:t>
            </a:r>
            <a:r>
              <a:rPr lang="en-US" altLang="ja-JP" sz="2400" b="1" kern="1200" dirty="0">
                <a:latin typeface="Calibri" panose="020F0502020204030204" pitchFamily="34" charset="0"/>
                <a:cs typeface="Times New Roman" pitchFamily="18" charset="0"/>
              </a:rPr>
              <a:t>GPM Core Observatory</a:t>
            </a:r>
            <a:endParaRPr lang="ja-JP" altLang="en-US" sz="2400" b="1" kern="120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7016750" y="6463778"/>
            <a:ext cx="2133600" cy="365125"/>
          </a:xfrm>
          <a:prstGeom prst="rect">
            <a:avLst/>
          </a:prstGeom>
        </p:spPr>
        <p:txBody>
          <a:bodyPr/>
          <a:lstStyle/>
          <a:p>
            <a:fld id="{EEA4C283-799E-4856-80BB-512D6780412E}" type="slidenum">
              <a:rPr lang="ja-JP" altLang="en-US" smtClean="0">
                <a:latin typeface="Calibri" panose="020F0502020204030204" pitchFamily="34" charset="0"/>
              </a:rPr>
              <a:pPr/>
              <a:t>8</a:t>
            </a:fld>
            <a:endParaRPr lang="ja-JP" altLang="en-US" dirty="0">
              <a:latin typeface="Calibri" panose="020F0502020204030204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72" y="1052736"/>
            <a:ext cx="5120569" cy="288032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919" y="4005064"/>
            <a:ext cx="5120569" cy="288032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08" y="1052736"/>
            <a:ext cx="3456383" cy="194421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139952" y="1079158"/>
            <a:ext cx="115212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JAXA/NASA</a:t>
            </a:r>
            <a:endParaRPr kumimoji="1" lang="ja-JP" altLang="en-US" sz="11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79912" y="6525344"/>
            <a:ext cx="115212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NASA/JAXA</a:t>
            </a:r>
            <a:endParaRPr kumimoji="1" lang="ja-JP" altLang="en-US" sz="11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61708" y="2709296"/>
            <a:ext cx="115212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NASA/JAXA</a:t>
            </a:r>
            <a:endParaRPr kumimoji="1" lang="ja-JP" altLang="en-US" sz="105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91072" y="4005064"/>
            <a:ext cx="32288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kumimoji="1" lang="ja-JP" altLang="en-US" sz="900" dirty="0" smtClean="0">
              <a:latin typeface="Calibri" panose="020F050202020403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44098" y="3039342"/>
            <a:ext cx="345638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Calibri" panose="020F0502020204030204" pitchFamily="34" charset="0"/>
              </a:rPr>
              <a:t>↑ </a:t>
            </a:r>
            <a:r>
              <a:rPr lang="ja-JP" altLang="en-US" sz="1600" dirty="0" smtClean="0">
                <a:latin typeface="Calibri" panose="020F0502020204030204" pitchFamily="34" charset="0"/>
              </a:rPr>
              <a:t> </a:t>
            </a:r>
            <a:r>
              <a:rPr lang="en-US" altLang="ja-JP" sz="1600" dirty="0" smtClean="0">
                <a:latin typeface="Calibri" panose="020F0502020204030204" pitchFamily="34" charset="0"/>
              </a:rPr>
              <a:t>GMI 36-GHz H TB is overlaying to the Geostationary IR provided by JMA and NOAA.</a:t>
            </a:r>
            <a:endParaRPr kumimoji="1" lang="ja-JP" altLang="en-US" sz="1600" dirty="0" smtClean="0">
              <a:latin typeface="Calibri" panose="020F050202020403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0053" y="3933056"/>
            <a:ext cx="373953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latin typeface="Calibri" panose="020F0502020204030204" pitchFamily="34" charset="0"/>
              </a:rPr>
              <a:t>↑ </a:t>
            </a:r>
            <a:r>
              <a:rPr lang="en-US" altLang="ja-JP" sz="2000" dirty="0" smtClean="0">
                <a:latin typeface="Calibri" panose="020F0502020204030204" pitchFamily="34" charset="0"/>
              </a:rPr>
              <a:t>T</a:t>
            </a:r>
            <a:r>
              <a:rPr kumimoji="1" lang="en-US" altLang="ja-JP" sz="2000" dirty="0" smtClean="0">
                <a:latin typeface="Calibri" panose="020F0502020204030204" pitchFamily="34" charset="0"/>
              </a:rPr>
              <a:t>hree dimensional structure of precipitation captured by DPR. </a:t>
            </a:r>
            <a:endParaRPr kumimoji="1" lang="ja-JP" altLang="en-US" sz="2000" dirty="0" smtClean="0">
              <a:latin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-63368" y="6340678"/>
            <a:ext cx="39476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dirty="0" smtClean="0">
                <a:latin typeface="Calibri" panose="020F0502020204030204" pitchFamily="34" charset="0"/>
              </a:rPr>
              <a:t>→</a:t>
            </a:r>
            <a:r>
              <a:rPr lang="en-US" altLang="ja-JP" dirty="0" smtClean="0">
                <a:latin typeface="Calibri" panose="020F0502020204030204" pitchFamily="34" charset="0"/>
              </a:rPr>
              <a:t>Surface precipitation captured by GMI.</a:t>
            </a:r>
            <a:endParaRPr kumimoji="1" lang="ja-JP" altLang="en-US" dirty="0" smtClean="0">
              <a:latin typeface="Calibri" panose="020F0502020204030204" pitchFamily="34" charset="0"/>
            </a:endParaRPr>
          </a:p>
        </p:txBody>
      </p:sp>
      <p:sp>
        <p:nvSpPr>
          <p:cNvPr id="11" name="角丸四角形 10"/>
          <p:cNvSpPr/>
          <p:nvPr/>
        </p:nvSpPr>
        <p:spPr>
          <a:xfrm flipH="1">
            <a:off x="275888" y="4732018"/>
            <a:ext cx="3269181" cy="1323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>
                <a:solidFill>
                  <a:schemeClr val="tx1"/>
                </a:solidFill>
                <a:latin typeface="Calibri" panose="020F0502020204030204" pitchFamily="34" charset="0"/>
              </a:rPr>
              <a:t>Extratropical Cyclone over the northwest Pacific Ocean (around 40N, 167E) around 1330Z on 10 Mar. 2014.</a:t>
            </a:r>
            <a:endParaRPr kumimoji="1" lang="ja-JP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41148" y="91638"/>
            <a:ext cx="1769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Calibri" panose="020F0502020204030204" pitchFamily="34" charset="0"/>
                <a:cs typeface="Times New Roman" pitchFamily="18" charset="0"/>
              </a:rPr>
              <a:t>1. Introduction</a:t>
            </a:r>
            <a:endParaRPr lang="ja-JP" alt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9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フローチャート: 処理 99"/>
          <p:cNvSpPr/>
          <p:nvPr/>
        </p:nvSpPr>
        <p:spPr>
          <a:xfrm>
            <a:off x="323528" y="2475570"/>
            <a:ext cx="6229171" cy="1479075"/>
          </a:xfrm>
          <a:prstGeom prst="flowChartProcess">
            <a:avLst/>
          </a:prstGeom>
          <a:noFill/>
          <a:ln w="2540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</a:endParaRPr>
          </a:p>
        </p:txBody>
      </p:sp>
      <p:pic>
        <p:nvPicPr>
          <p:cNvPr id="101" name="Picture 4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939" y="875914"/>
            <a:ext cx="629257" cy="60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" name="フローチャート : 磁気ディスク 101"/>
          <p:cNvSpPr/>
          <p:nvPr/>
        </p:nvSpPr>
        <p:spPr>
          <a:xfrm>
            <a:off x="681009" y="1700808"/>
            <a:ext cx="1345117" cy="576064"/>
          </a:xfrm>
          <a:prstGeom prst="flowChartMagneticDisk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L0 product</a:t>
            </a: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03" name="正方形/長方形 102"/>
          <p:cNvSpPr/>
          <p:nvPr/>
        </p:nvSpPr>
        <p:spPr>
          <a:xfrm>
            <a:off x="2146525" y="1503845"/>
            <a:ext cx="2981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u="sng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HK / Science Telemetry</a:t>
            </a:r>
          </a:p>
        </p:txBody>
      </p:sp>
      <p:sp>
        <p:nvSpPr>
          <p:cNvPr id="104" name="正方形/長方形 103"/>
          <p:cNvSpPr/>
          <p:nvPr/>
        </p:nvSpPr>
        <p:spPr>
          <a:xfrm>
            <a:off x="2357030" y="1774557"/>
            <a:ext cx="2547492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Observation data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Satellite altitude</a:t>
            </a:r>
            <a:endParaRPr lang="ja-JP" altLang="en-US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05" name="正方形/長方形 104"/>
          <p:cNvSpPr/>
          <p:nvPr/>
        </p:nvSpPr>
        <p:spPr>
          <a:xfrm>
            <a:off x="4904521" y="1764277"/>
            <a:ext cx="2547492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Sensor Temperature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Sensor Status </a:t>
            </a:r>
            <a:r>
              <a:rPr lang="en-US" altLang="ja-JP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etc</a:t>
            </a:r>
            <a:endParaRPr lang="ja-JP" altLang="en-US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06" name="正方形/長方形 105"/>
          <p:cNvSpPr/>
          <p:nvPr/>
        </p:nvSpPr>
        <p:spPr>
          <a:xfrm>
            <a:off x="4435248" y="1504121"/>
            <a:ext cx="3486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b="1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＜</a:t>
            </a:r>
            <a:r>
              <a:rPr lang="en-US" altLang="ja-JP" b="1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APID sorted Data</a:t>
            </a:r>
            <a:r>
              <a:rPr lang="ja-JP" altLang="en-US" b="1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＞</a:t>
            </a:r>
            <a:endParaRPr lang="ja-JP" altLang="en-US" b="1">
              <a:solidFill>
                <a:srgbClr val="0000FF"/>
              </a:solidFill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cxnSp>
        <p:nvCxnSpPr>
          <p:cNvPr id="107" name="直線矢印コネクタ 106"/>
          <p:cNvCxnSpPr>
            <a:stCxn id="102" idx="3"/>
            <a:endCxn id="108" idx="0"/>
          </p:cNvCxnSpPr>
          <p:nvPr/>
        </p:nvCxnSpPr>
        <p:spPr>
          <a:xfrm flipH="1">
            <a:off x="1353567" y="2276872"/>
            <a:ext cx="1" cy="28803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08" name="フローチャート: 処理 107"/>
          <p:cNvSpPr/>
          <p:nvPr/>
        </p:nvSpPr>
        <p:spPr>
          <a:xfrm>
            <a:off x="539552" y="2564904"/>
            <a:ext cx="1628030" cy="604892"/>
          </a:xfrm>
          <a:prstGeom prst="flowChartProcess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1" u="none" strike="noStrike" kern="0" cap="none" spc="0" normalizeH="0" baseline="0" noProof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L1 algorithm</a:t>
            </a:r>
            <a:endParaRPr kumimoji="0" lang="ja-JP" altLang="en-US" sz="2000" b="1" i="1" u="none" strike="noStrike" kern="0" cap="none" spc="0" normalizeH="0" baseline="0" noProof="0" smtClean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09" name="正方形/長方形 108"/>
          <p:cNvSpPr/>
          <p:nvPr/>
        </p:nvSpPr>
        <p:spPr>
          <a:xfrm>
            <a:off x="2174679" y="2636912"/>
            <a:ext cx="3537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u="sng" dirty="0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Transformation and Calibration</a:t>
            </a:r>
          </a:p>
        </p:txBody>
      </p:sp>
      <p:sp>
        <p:nvSpPr>
          <p:cNvPr id="110" name="正方形/長方形 109"/>
          <p:cNvSpPr/>
          <p:nvPr/>
        </p:nvSpPr>
        <p:spPr>
          <a:xfrm>
            <a:off x="2385184" y="2907349"/>
            <a:ext cx="3955624" cy="101566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sz="2000" b="1" smtClean="0">
                <a:solidFill>
                  <a:srgbClr val="FF0000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Transmitted/Received Power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sz="2000" b="1" smtClean="0">
                <a:solidFill>
                  <a:srgbClr val="FF0000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Scan Time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sz="2000" b="1" err="1" smtClean="0">
                <a:solidFill>
                  <a:srgbClr val="FF0000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Geolocation</a:t>
            </a:r>
            <a:r>
              <a:rPr lang="en-US" altLang="ja-JP" sz="2000" b="1" smtClean="0">
                <a:solidFill>
                  <a:srgbClr val="FF0000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      </a:t>
            </a:r>
            <a:r>
              <a:rPr lang="en-US" altLang="ja-JP" sz="2000" b="1" err="1" smtClean="0">
                <a:solidFill>
                  <a:srgbClr val="FF0000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etc</a:t>
            </a:r>
            <a:endParaRPr lang="ja-JP" altLang="en-US" sz="2000" b="1">
              <a:solidFill>
                <a:srgbClr val="FF0000"/>
              </a:solidFill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11" name="正方形/長方形 110"/>
          <p:cNvSpPr/>
          <p:nvPr/>
        </p:nvSpPr>
        <p:spPr>
          <a:xfrm>
            <a:off x="4883911" y="2427258"/>
            <a:ext cx="16607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600" b="1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＜</a:t>
            </a:r>
            <a:r>
              <a:rPr lang="en-US" altLang="ja-JP" sz="1600" b="1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Swath</a:t>
            </a:r>
            <a:r>
              <a:rPr lang="ja-JP" altLang="en-US" sz="1600" b="1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　</a:t>
            </a:r>
            <a:r>
              <a:rPr lang="en-US" altLang="ja-JP" sz="1600" b="1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Data</a:t>
            </a:r>
            <a:r>
              <a:rPr lang="ja-JP" altLang="en-US" sz="1600" b="1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＞</a:t>
            </a:r>
            <a:endParaRPr lang="ja-JP" altLang="en-US" sz="1600" b="1">
              <a:solidFill>
                <a:srgbClr val="0000FF"/>
              </a:solidFill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12" name="フローチャート : 磁気ディスク 111"/>
          <p:cNvSpPr/>
          <p:nvPr/>
        </p:nvSpPr>
        <p:spPr>
          <a:xfrm>
            <a:off x="681009" y="3284984"/>
            <a:ext cx="1345117" cy="576064"/>
          </a:xfrm>
          <a:prstGeom prst="flowChartMagneticDisk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L1 product</a:t>
            </a: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cxnSp>
        <p:nvCxnSpPr>
          <p:cNvPr id="113" name="直線矢印コネクタ 112"/>
          <p:cNvCxnSpPr>
            <a:stCxn id="112" idx="3"/>
            <a:endCxn id="115" idx="0"/>
          </p:cNvCxnSpPr>
          <p:nvPr/>
        </p:nvCxnSpPr>
        <p:spPr>
          <a:xfrm flipH="1">
            <a:off x="1353567" y="3861048"/>
            <a:ext cx="1" cy="18719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4" name="直線矢印コネクタ 113"/>
          <p:cNvCxnSpPr>
            <a:stCxn id="108" idx="2"/>
            <a:endCxn id="112" idx="0"/>
          </p:cNvCxnSpPr>
          <p:nvPr/>
        </p:nvCxnSpPr>
        <p:spPr>
          <a:xfrm>
            <a:off x="1353567" y="3169796"/>
            <a:ext cx="1" cy="30720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15" name="フローチャート: 処理 114"/>
          <p:cNvSpPr/>
          <p:nvPr/>
        </p:nvSpPr>
        <p:spPr>
          <a:xfrm>
            <a:off x="539552" y="4048244"/>
            <a:ext cx="1628030" cy="604892"/>
          </a:xfrm>
          <a:prstGeom prst="flowChartProcess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1" u="none" strike="noStrike" kern="0" cap="none" spc="0" normalizeH="0" baseline="0" noProof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L2 algorithm</a:t>
            </a:r>
            <a:endParaRPr kumimoji="0" lang="ja-JP" altLang="en-US" sz="2000" b="1" i="1" u="none" strike="noStrike" kern="0" cap="none" spc="0" normalizeH="0" baseline="0" noProof="0" smtClean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16" name="フローチャート : 磁気ディスク 115"/>
          <p:cNvSpPr/>
          <p:nvPr/>
        </p:nvSpPr>
        <p:spPr>
          <a:xfrm>
            <a:off x="681009" y="4725144"/>
            <a:ext cx="1345117" cy="576064"/>
          </a:xfrm>
          <a:prstGeom prst="flowChartMagneticDisk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L2 product</a:t>
            </a: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cxnSp>
        <p:nvCxnSpPr>
          <p:cNvPr id="117" name="直線矢印コネクタ 116"/>
          <p:cNvCxnSpPr>
            <a:stCxn id="115" idx="2"/>
            <a:endCxn id="116" idx="0"/>
          </p:cNvCxnSpPr>
          <p:nvPr/>
        </p:nvCxnSpPr>
        <p:spPr>
          <a:xfrm>
            <a:off x="1353567" y="4653136"/>
            <a:ext cx="1" cy="26402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18" name="フローチャート: 処理 117"/>
          <p:cNvSpPr/>
          <p:nvPr/>
        </p:nvSpPr>
        <p:spPr>
          <a:xfrm>
            <a:off x="539552" y="5517232"/>
            <a:ext cx="1628030" cy="604892"/>
          </a:xfrm>
          <a:prstGeom prst="flowChartProcess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1" u="none" strike="noStrike" kern="0" cap="none" spc="0" normalizeH="0" baseline="0" noProof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L3 algorithm</a:t>
            </a:r>
            <a:endParaRPr kumimoji="0" lang="ja-JP" altLang="en-US" sz="2000" b="1" i="1" u="none" strike="noStrike" kern="0" cap="none" spc="0" normalizeH="0" baseline="0" noProof="0" smtClean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cxnSp>
        <p:nvCxnSpPr>
          <p:cNvPr id="119" name="直線矢印コネクタ 118"/>
          <p:cNvCxnSpPr>
            <a:stCxn id="116" idx="3"/>
            <a:endCxn id="118" idx="0"/>
          </p:cNvCxnSpPr>
          <p:nvPr/>
        </p:nvCxnSpPr>
        <p:spPr>
          <a:xfrm flipH="1">
            <a:off x="1353567" y="5301208"/>
            <a:ext cx="1" cy="21602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20" name="フローチャート : 磁気ディスク 119"/>
          <p:cNvSpPr/>
          <p:nvPr/>
        </p:nvSpPr>
        <p:spPr>
          <a:xfrm>
            <a:off x="681009" y="6215858"/>
            <a:ext cx="1345117" cy="576064"/>
          </a:xfrm>
          <a:prstGeom prst="flowChartMagneticDisk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L3 product</a:t>
            </a: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cxnSp>
        <p:nvCxnSpPr>
          <p:cNvPr id="121" name="直線矢印コネクタ 120"/>
          <p:cNvCxnSpPr>
            <a:stCxn id="118" idx="2"/>
            <a:endCxn id="120" idx="0"/>
          </p:cNvCxnSpPr>
          <p:nvPr/>
        </p:nvCxnSpPr>
        <p:spPr>
          <a:xfrm>
            <a:off x="1353567" y="6122124"/>
            <a:ext cx="1" cy="28575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22" name="直線矢印コネクタ 121"/>
          <p:cNvCxnSpPr>
            <a:endCxn id="102" idx="0"/>
          </p:cNvCxnSpPr>
          <p:nvPr/>
        </p:nvCxnSpPr>
        <p:spPr>
          <a:xfrm>
            <a:off x="1353568" y="1461018"/>
            <a:ext cx="0" cy="43181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pic>
        <p:nvPicPr>
          <p:cNvPr id="123" name="Picture 3" descr="D:\00.GPM\02.DPR_L1B\10.検証資料\04.Synthetic_data\10.検証結果\v03\02.anal\01.tmp_result\20121026_one_granul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9148" y="2819300"/>
            <a:ext cx="2244056" cy="1191760"/>
          </a:xfrm>
          <a:prstGeom prst="rect">
            <a:avLst/>
          </a:prstGeom>
          <a:noFill/>
        </p:spPr>
      </p:pic>
      <p:pic>
        <p:nvPicPr>
          <p:cNvPr id="124" name="Picture 3" descr="D:\00.GPM\02.DPR_L1B\10.検証資料\04.Synthetic_data\10.検証結果\v03\02.anal\01.tmp_result\Version2\pruse30h_vprfMatched\echoPower_Scan3899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21286" y="1764277"/>
            <a:ext cx="1091594" cy="1209258"/>
          </a:xfrm>
          <a:prstGeom prst="rect">
            <a:avLst/>
          </a:prstGeom>
          <a:noFill/>
        </p:spPr>
      </p:pic>
      <p:sp>
        <p:nvSpPr>
          <p:cNvPr id="125" name="正方形/長方形 124"/>
          <p:cNvSpPr/>
          <p:nvPr/>
        </p:nvSpPr>
        <p:spPr>
          <a:xfrm>
            <a:off x="2174678" y="4149080"/>
            <a:ext cx="2829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u="sng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Calculate Physical value</a:t>
            </a:r>
          </a:p>
        </p:txBody>
      </p:sp>
      <p:sp>
        <p:nvSpPr>
          <p:cNvPr id="126" name="正方形/長方形 125"/>
          <p:cNvSpPr/>
          <p:nvPr/>
        </p:nvSpPr>
        <p:spPr>
          <a:xfrm>
            <a:off x="2385184" y="4491524"/>
            <a:ext cx="1901080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Rain Rate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Rain Type</a:t>
            </a:r>
            <a:endParaRPr lang="ja-JP" altLang="en-US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27" name="正方形/長方形 126"/>
          <p:cNvSpPr/>
          <p:nvPr/>
        </p:nvSpPr>
        <p:spPr>
          <a:xfrm>
            <a:off x="4139952" y="4481244"/>
            <a:ext cx="3666983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DSD </a:t>
            </a:r>
            <a:r>
              <a:rPr lang="en-US" altLang="ja-JP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(Drop Size Distribution)</a:t>
            </a:r>
            <a:r>
              <a:rPr lang="ja-JP" altLang="en-US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　</a:t>
            </a:r>
            <a:endParaRPr lang="en-US" altLang="ja-JP" smtClean="0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Radar Reflectivity factor </a:t>
            </a:r>
            <a:r>
              <a:rPr lang="en-US" altLang="ja-JP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etc</a:t>
            </a:r>
            <a:endParaRPr lang="en-US" altLang="ja-JP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28" name="正方形/長方形 127"/>
          <p:cNvSpPr/>
          <p:nvPr/>
        </p:nvSpPr>
        <p:spPr>
          <a:xfrm>
            <a:off x="4765473" y="4155358"/>
            <a:ext cx="1843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b="1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＜</a:t>
            </a:r>
            <a:r>
              <a:rPr lang="en-US" altLang="ja-JP" b="1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Swath</a:t>
            </a:r>
            <a:r>
              <a:rPr lang="ja-JP" altLang="en-US" b="1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　</a:t>
            </a:r>
            <a:r>
              <a:rPr lang="en-US" altLang="ja-JP" b="1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Data</a:t>
            </a:r>
            <a:r>
              <a:rPr lang="ja-JP" altLang="en-US" b="1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＞</a:t>
            </a:r>
            <a:endParaRPr lang="ja-JP" altLang="en-US" b="1">
              <a:solidFill>
                <a:srgbClr val="0000FF"/>
              </a:solidFill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29" name="正方形/長方形 128"/>
          <p:cNvSpPr/>
          <p:nvPr/>
        </p:nvSpPr>
        <p:spPr>
          <a:xfrm>
            <a:off x="2208614" y="5589240"/>
            <a:ext cx="2695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u="sng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Calculate Statistic value</a:t>
            </a:r>
          </a:p>
        </p:txBody>
      </p:sp>
      <p:sp>
        <p:nvSpPr>
          <p:cNvPr id="130" name="正方形/長方形 129"/>
          <p:cNvSpPr/>
          <p:nvPr/>
        </p:nvSpPr>
        <p:spPr>
          <a:xfrm>
            <a:off x="2419118" y="5931684"/>
            <a:ext cx="1901080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Daily Mean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Monthly Mean</a:t>
            </a:r>
            <a:endParaRPr lang="ja-JP" altLang="en-US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31" name="正方形/長方形 130"/>
          <p:cNvSpPr/>
          <p:nvPr/>
        </p:nvSpPr>
        <p:spPr>
          <a:xfrm>
            <a:off x="4218682" y="5921404"/>
            <a:ext cx="1959585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Grided data</a:t>
            </a:r>
            <a:endParaRPr lang="en-US" altLang="ja-JP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32" name="正方形/長方形 131"/>
          <p:cNvSpPr/>
          <p:nvPr/>
        </p:nvSpPr>
        <p:spPr>
          <a:xfrm>
            <a:off x="4765473" y="5589240"/>
            <a:ext cx="2233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b="1" dirty="0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＜</a:t>
            </a:r>
            <a:r>
              <a:rPr lang="en-US" altLang="ja-JP" b="1" dirty="0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Global Grid Data</a:t>
            </a:r>
            <a:r>
              <a:rPr lang="ja-JP" altLang="en-US" b="1" dirty="0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＞</a:t>
            </a:r>
            <a:endParaRPr lang="ja-JP" altLang="en-US" b="1" dirty="0">
              <a:solidFill>
                <a:srgbClr val="0000FF"/>
              </a:solidFill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34" name="正方形/長方形 133"/>
          <p:cNvSpPr/>
          <p:nvPr/>
        </p:nvSpPr>
        <p:spPr>
          <a:xfrm>
            <a:off x="8255040" y="1766905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power</a:t>
            </a:r>
            <a:endParaRPr lang="ja-JP" altLang="en-US">
              <a:solidFill>
                <a:prstClr val="white"/>
              </a:solidFill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36" name="正方形/長方形 135"/>
          <p:cNvSpPr/>
          <p:nvPr/>
        </p:nvSpPr>
        <p:spPr>
          <a:xfrm>
            <a:off x="6797914" y="2880998"/>
            <a:ext cx="1281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err="1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geolocation</a:t>
            </a:r>
            <a:endParaRPr lang="ja-JP" altLang="en-US">
              <a:solidFill>
                <a:prstClr val="white"/>
              </a:solidFill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pic>
        <p:nvPicPr>
          <p:cNvPr id="137" name="Picture 40" descr="2Drain2km_ku_a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02" r="15524"/>
          <a:stretch/>
        </p:blipFill>
        <p:spPr bwMode="auto">
          <a:xfrm>
            <a:off x="7851731" y="4328916"/>
            <a:ext cx="750380" cy="125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正方形/長方形 137"/>
          <p:cNvSpPr/>
          <p:nvPr/>
        </p:nvSpPr>
        <p:spPr>
          <a:xfrm>
            <a:off x="7709306" y="4216404"/>
            <a:ext cx="107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Times New Roman" pitchFamily="18" charset="0"/>
              </a:rPr>
              <a:t>Rain Rate</a:t>
            </a:r>
            <a:endParaRPr lang="ja-JP" altLang="en-US" dirty="0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Times New Roman" pitchFamily="18" charset="0"/>
            </a:endParaRPr>
          </a:p>
        </p:txBody>
      </p:sp>
      <p:pic>
        <p:nvPicPr>
          <p:cNvPr id="139" name="Picture 2" descr="D:\80.写真\other\電波2画像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0194">
            <a:off x="1605089" y="1157235"/>
            <a:ext cx="997904" cy="16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355" y="986323"/>
            <a:ext cx="655303" cy="5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" name="Picture 2" descr="D:\80.写真\other\電波2画像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0194">
            <a:off x="3467977" y="1175629"/>
            <a:ext cx="997904" cy="16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3" descr="D:\80.写真\20121012_GPMCORE\GPMcore_extrac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64" y="767348"/>
            <a:ext cx="842232" cy="832206"/>
          </a:xfrm>
          <a:prstGeom prst="rect">
            <a:avLst/>
          </a:prstGeom>
          <a:noFill/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369" y="5868341"/>
            <a:ext cx="2160240" cy="923581"/>
          </a:xfrm>
          <a:prstGeom prst="rect">
            <a:avLst/>
          </a:prstGeom>
        </p:spPr>
      </p:pic>
      <p:sp>
        <p:nvSpPr>
          <p:cNvPr id="47" name="正方形/長方形 46"/>
          <p:cNvSpPr/>
          <p:nvPr/>
        </p:nvSpPr>
        <p:spPr>
          <a:xfrm>
            <a:off x="7058499" y="5523491"/>
            <a:ext cx="1935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err="1" smtClean="0">
                <a:latin typeface="Calibri" panose="020F0502020204030204" pitchFamily="34" charset="0"/>
                <a:cs typeface="Times New Roman" pitchFamily="18" charset="0"/>
              </a:rPr>
              <a:t>Grided</a:t>
            </a:r>
            <a:r>
              <a:rPr lang="en-US" altLang="ja-JP" smtClean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altLang="ja-JP" err="1" smtClean="0">
                <a:latin typeface="Calibri" panose="020F0502020204030204" pitchFamily="34" charset="0"/>
                <a:cs typeface="Times New Roman" pitchFamily="18" charset="0"/>
              </a:rPr>
              <a:t>Precip</a:t>
            </a:r>
            <a:r>
              <a:rPr lang="en-US" altLang="ja-JP" smtClean="0">
                <a:latin typeface="Calibri" panose="020F0502020204030204" pitchFamily="34" charset="0"/>
                <a:cs typeface="Times New Roman" pitchFamily="18" charset="0"/>
              </a:rPr>
              <a:t> Rate</a:t>
            </a:r>
            <a:endParaRPr lang="ja-JP" altLang="en-US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444352" y="491479"/>
            <a:ext cx="55881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2800" b="1" dirty="0">
                <a:latin typeface="Calibri" panose="020F0502020204030204" pitchFamily="34" charset="0"/>
                <a:ea typeface="+mj-ea"/>
                <a:cs typeface="Times New Roman" pitchFamily="18" charset="0"/>
              </a:rPr>
              <a:t>DPR data processing flow</a:t>
            </a:r>
            <a:endParaRPr lang="ja-JP" altLang="en-US" sz="2800" b="1" dirty="0">
              <a:latin typeface="Calibri" panose="020F0502020204030204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141148" y="91638"/>
            <a:ext cx="27007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Calibri" panose="020F0502020204030204" pitchFamily="34" charset="0"/>
                <a:cs typeface="Times New Roman" pitchFamily="18" charset="0"/>
              </a:rPr>
              <a:t>2</a:t>
            </a:r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altLang="ja-JP" sz="2000" b="1" dirty="0">
                <a:latin typeface="Calibri" panose="020F0502020204030204" pitchFamily="34" charset="0"/>
                <a:cs typeface="Times New Roman" pitchFamily="18" charset="0"/>
              </a:rPr>
              <a:t>DPR Algorithm </a:t>
            </a:r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status</a:t>
            </a:r>
            <a:endParaRPr lang="ja-JP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352025" y="3883694"/>
            <a:ext cx="8166445" cy="153888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altLang="ja-JP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New version products will be released in March </a:t>
            </a:r>
            <a:r>
              <a:rPr lang="en-US" altLang="ja-JP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2016.</a:t>
            </a:r>
          </a:p>
          <a:p>
            <a:pPr algn="ctr">
              <a:spcBef>
                <a:spcPts val="600"/>
              </a:spcBef>
              <a:defRPr/>
            </a:pPr>
            <a:r>
              <a:rPr lang="en-US" altLang="ja-JP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Please access ‘ G-portal ’ to get the data.</a:t>
            </a:r>
          </a:p>
          <a:p>
            <a:pPr algn="ctr">
              <a:spcBef>
                <a:spcPts val="600"/>
              </a:spcBef>
              <a:defRPr/>
            </a:pPr>
            <a:r>
              <a:rPr lang="fr-FR" altLang="ja-JP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https://</a:t>
            </a:r>
            <a:r>
              <a:rPr lang="fr-FR" altLang="ja-JP" sz="28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www.gportal.jaxa.jp/gp/top.html</a:t>
            </a:r>
            <a:endParaRPr lang="en-US" altLang="ja-JP" sz="2800" dirty="0">
              <a:solidFill>
                <a:srgbClr val="FF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93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theme/theme1.xml><?xml version="1.0" encoding="utf-8"?>
<a:theme xmlns:a="http://schemas.openxmlformats.org/drawingml/2006/main" name="【新テンプレート】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 wrap="none" lIns="0" tIns="0" rIns="0" bIns="0" rtlCol="0">
        <a:spAutoFit/>
      </a:bodyPr>
      <a:lstStyle>
        <a:defPPr>
          <a:defRPr kumimoji="1" sz="1200"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31915</TotalTime>
  <Words>1829</Words>
  <Application>Microsoft Office PowerPoint</Application>
  <PresentationFormat>画面に合わせる (4:3)</PresentationFormat>
  <Paragraphs>372</Paragraphs>
  <Slides>23</Slides>
  <Notes>10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4" baseType="lpstr">
      <vt:lpstr>【新テンプレート】</vt:lpstr>
      <vt:lpstr>Calibration activities of  TRMM &amp; GPM Radars</vt:lpstr>
      <vt:lpstr>Outline</vt:lpstr>
      <vt:lpstr>Global Precipitation Measurement (GPM)  mission status</vt:lpstr>
      <vt:lpstr>PowerPoint プレゼンテーション</vt:lpstr>
      <vt:lpstr>PowerPoint プレゼンテーション</vt:lpstr>
      <vt:lpstr>PowerPoint プレゼンテーション</vt:lpstr>
      <vt:lpstr>GPM Core Observatory was successfully launched on 28 Feb. 2014 (JST).</vt:lpstr>
      <vt:lpstr>NASA-JAXA Joint First Images from the GPM Core Observatory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4. Summary</vt:lpstr>
      <vt:lpstr>Information for DPR product</vt:lpstr>
      <vt:lpstr>backup</vt:lpstr>
      <vt:lpstr>GPM / DPR calibration status and plan</vt:lpstr>
      <vt:lpstr>PowerPoint プレゼンテーション</vt:lpstr>
      <vt:lpstr>PowerPoint プレゼンテーション</vt:lpstr>
      <vt:lpstr>PowerPoint プレゼンテーション</vt:lpstr>
    </vt:vector>
  </TitlesOfParts>
  <Company>宇宙航空研究開発機構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ikeda</dc:creator>
  <cp:lastModifiedBy>正木　岳志</cp:lastModifiedBy>
  <cp:revision>680</cp:revision>
  <cp:lastPrinted>2014-03-14T05:39:33Z</cp:lastPrinted>
  <dcterms:created xsi:type="dcterms:W3CDTF">2011-05-16T08:05:08Z</dcterms:created>
  <dcterms:modified xsi:type="dcterms:W3CDTF">2016-02-29T00:16:13Z</dcterms:modified>
</cp:coreProperties>
</file>