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69" r:id="rId1"/>
  </p:sldMasterIdLst>
  <p:notesMasterIdLst>
    <p:notesMasterId r:id="rId16"/>
  </p:notesMasterIdLst>
  <p:handoutMasterIdLst>
    <p:handoutMasterId r:id="rId17"/>
  </p:handoutMasterIdLst>
  <p:sldIdLst>
    <p:sldId id="575" r:id="rId2"/>
    <p:sldId id="576" r:id="rId3"/>
    <p:sldId id="577" r:id="rId4"/>
    <p:sldId id="579" r:id="rId5"/>
    <p:sldId id="578" r:id="rId6"/>
    <p:sldId id="580" r:id="rId7"/>
    <p:sldId id="581" r:id="rId8"/>
    <p:sldId id="582" r:id="rId9"/>
    <p:sldId id="583" r:id="rId10"/>
    <p:sldId id="584" r:id="rId11"/>
    <p:sldId id="586" r:id="rId12"/>
    <p:sldId id="585" r:id="rId13"/>
    <p:sldId id="589" r:id="rId14"/>
    <p:sldId id="590" r:id="rId15"/>
  </p:sldIdLst>
  <p:sldSz cx="9906000" cy="6858000" type="A4"/>
  <p:notesSz cx="6934200" cy="9220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E0B55"/>
    <a:srgbClr val="00B5EF"/>
    <a:srgbClr val="EE2D24"/>
    <a:srgbClr val="A2DADE"/>
    <a:srgbClr val="C7A775"/>
    <a:srgbClr val="CDE3A0"/>
    <a:srgbClr val="EFC8D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napToObjects="1">
      <p:cViewPr varScale="1">
        <p:scale>
          <a:sx n="118" d="100"/>
          <a:sy n="118" d="100"/>
        </p:scale>
        <p:origin x="-1302" y="-108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52" d="100"/>
          <a:sy n="52" d="100"/>
        </p:scale>
        <p:origin x="-1848" y="-78"/>
      </p:cViewPr>
      <p:guideLst>
        <p:guide orient="horz" pos="2904"/>
        <p:guide pos="2183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00320" eaLnBrk="0" hangingPunct="0"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endParaRPr lang="de-DE" alt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69779" y="1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00320" eaLnBrk="0" hangingPunct="0"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endParaRPr lang="de-DE" altLang="en-US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028147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00320" eaLnBrk="0" hangingPunct="0"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endParaRPr lang="de-DE" altLang="en-US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782292" y="9028147"/>
            <a:ext cx="18755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00320" eaLnBrk="0" hangingPunct="0"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fld id="{A46A3650-0455-48BB-8962-998CF83A74C5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94626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374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8" tIns="44985" rIns="89968" bIns="44985" numCol="1" anchor="t" anchorCtr="0" compatLnSpc="1">
            <a:prstTxWarp prst="textNoShape">
              <a:avLst/>
            </a:prstTxWarp>
          </a:bodyPr>
          <a:lstStyle>
            <a:lvl1pPr defTabSz="900320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0461" y="0"/>
            <a:ext cx="300374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8" tIns="44985" rIns="89968" bIns="44985" numCol="1" anchor="t" anchorCtr="0" compatLnSpc="1">
            <a:prstTxWarp prst="textNoShape">
              <a:avLst/>
            </a:prstTxWarp>
          </a:bodyPr>
          <a:lstStyle>
            <a:lvl1pPr algn="r" defTabSz="900320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 alt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1550" y="690563"/>
            <a:ext cx="4991100" cy="3455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480" y="4378119"/>
            <a:ext cx="5087240" cy="415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8" tIns="44985" rIns="89968" bIns="44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59190"/>
            <a:ext cx="300374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8" tIns="44985" rIns="89968" bIns="44985" numCol="1" anchor="b" anchorCtr="0" compatLnSpc="1">
            <a:prstTxWarp prst="textNoShape">
              <a:avLst/>
            </a:prstTxWarp>
          </a:bodyPr>
          <a:lstStyle>
            <a:lvl1pPr defTabSz="900320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0461" y="8759190"/>
            <a:ext cx="300374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8" tIns="44985" rIns="89968" bIns="44985" numCol="1" anchor="b" anchorCtr="0" compatLnSpc="1">
            <a:prstTxWarp prst="textNoShape">
              <a:avLst/>
            </a:prstTxWarp>
          </a:bodyPr>
          <a:lstStyle>
            <a:lvl1pPr algn="r" defTabSz="900320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AEB767E-8553-45A7-B046-685CD6D9FE53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78574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165100" y="1219200"/>
            <a:ext cx="9575800" cy="0"/>
          </a:xfrm>
          <a:prstGeom prst="line">
            <a:avLst/>
          </a:prstGeom>
          <a:noFill/>
          <a:ln w="57150" cmpd="thinThick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pic>
        <p:nvPicPr>
          <p:cNvPr id="5" name="Picture 14" descr="GSICS3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1685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29 February - March 4 2016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GSICS GRWG/GDWG Annual Meeting   Tsukuba, Japan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35CE4-D2A8-4161-91C9-CC23A6584C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54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165100" y="1219200"/>
            <a:ext cx="9575800" cy="0"/>
          </a:xfrm>
          <a:prstGeom prst="line">
            <a:avLst/>
          </a:prstGeom>
          <a:noFill/>
          <a:ln w="57150" cmpd="thinThick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pic>
        <p:nvPicPr>
          <p:cNvPr id="5" name="Picture 14" descr="GSICS3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1685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7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8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9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10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11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29 February - March 4 2016</a:t>
            </a:r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GSICS GRWG/GDWG Annual Meeting   Tsukuba, Japan</a:t>
            </a:r>
            <a:endParaRPr lang="en-US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ED8E1-D1FE-4068-BEE1-928EBDA113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0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 altLang="en-US" smtClean="0"/>
              <a:t>29 February - March 4 2016</a:t>
            </a:r>
            <a:endParaRPr lang="en-US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 altLang="en-US" smtClean="0"/>
              <a:t>GSICS GRWG/GDWG Annual Meeting   Tsukuba, Japan</a:t>
            </a:r>
            <a:endParaRPr lang="en-U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4064BE7-0F06-4412-AB66-FF22208426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1" r:id="rId1"/>
    <p:sldLayoutId id="2147484702" r:id="rId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9197" y="1448780"/>
            <a:ext cx="8420100" cy="1470025"/>
          </a:xfrm>
        </p:spPr>
        <p:txBody>
          <a:bodyPr/>
          <a:lstStyle/>
          <a:p>
            <a:r>
              <a:rPr lang="en-US" dirty="0" smtClean="0"/>
              <a:t>Intercalibration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SAPHIR </a:t>
            </a:r>
            <a:r>
              <a:rPr lang="en-US" dirty="0" smtClean="0"/>
              <a:t>and </a:t>
            </a:r>
            <a:r>
              <a:rPr lang="en-US" dirty="0" smtClean="0"/>
              <a:t>ATMS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27" y="3564015"/>
            <a:ext cx="69342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Isaac Moradi and Ralph Ferraro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Univ. of Maryland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NOAA/NESDIS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5CE4-D2A8-4161-91C9-CC23A6584C4A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29 February - March 4 2016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GSICS GRWG/GDWG Annual Meeting   Tsukuba, Japan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704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trends, including MHS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" t="14218" r="1165" b="19748"/>
          <a:stretch/>
        </p:blipFill>
        <p:spPr>
          <a:xfrm>
            <a:off x="182469" y="1417638"/>
            <a:ext cx="9136015" cy="463363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29 February - March 4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GSICS GRWG/GDWG Annual Meeting   Tsukuba, Japan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D8E1-D1FE-4068-BEE1-928EBDA1136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841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Radiosondes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" t="17389" r="2011" b="14314"/>
          <a:stretch/>
        </p:blipFill>
        <p:spPr>
          <a:xfrm>
            <a:off x="1027688" y="1673805"/>
            <a:ext cx="7885752" cy="416982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29 February - March 4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GSICS GRWG/GDWG Annual Meeting   Tsukuba, Japan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D8E1-D1FE-4068-BEE1-928EBDA11364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758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25" y="53625"/>
            <a:ext cx="8915400" cy="1143000"/>
          </a:xfrm>
        </p:spPr>
        <p:txBody>
          <a:bodyPr/>
          <a:lstStyle/>
          <a:p>
            <a:r>
              <a:rPr lang="en-US" dirty="0"/>
              <a:t>Routine Monitoring </a:t>
            </a:r>
            <a:r>
              <a:rPr lang="en-US" dirty="0" smtClean="0"/>
              <a:t>- 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solidFill>
                  <a:srgbClr val="0070C0"/>
                </a:solidFill>
              </a:rPr>
              <a:t>http://www.star.nesdis.noaa.gov/star/mw-calval.php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29 February - March 4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GSICS GRWG/GDWG Annual Meeting   Tsukuba, Japan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D8E1-D1FE-4068-BEE1-928EBDA11364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2" t="9566" r="20326"/>
          <a:stretch/>
        </p:blipFill>
        <p:spPr bwMode="auto">
          <a:xfrm>
            <a:off x="2184980" y="1367846"/>
            <a:ext cx="5454033" cy="498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733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on that page…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29 February - March 4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GSICS GRWG/GDWG Annual Meeting   Tsukuba, Japan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D8E1-D1FE-4068-BEE1-928EBDA11364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9" y="1328103"/>
            <a:ext cx="2656124" cy="259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27" y="1321916"/>
            <a:ext cx="2539610" cy="250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215" y="1332363"/>
            <a:ext cx="2669669" cy="262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289" y="4014065"/>
            <a:ext cx="2570021" cy="258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00" y="3917265"/>
            <a:ext cx="2702432" cy="266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387" y="4689140"/>
            <a:ext cx="2103461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Plots for all 4 similar 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channel pairs are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a</a:t>
            </a:r>
            <a:r>
              <a:rPr lang="en-US" sz="1400" dirty="0" smtClean="0">
                <a:solidFill>
                  <a:srgbClr val="0070C0"/>
                </a:solidFill>
              </a:rPr>
              <a:t>vailable</a:t>
            </a:r>
          </a:p>
        </p:txBody>
      </p:sp>
    </p:spTree>
    <p:extLst>
      <p:ext uri="{BB962C8B-B14F-4D97-AF65-F5344CB8AC3E}">
        <p14:creationId xmlns:p14="http://schemas.microsoft.com/office/powerpoint/2010/main" val="1470480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44" y="1313765"/>
            <a:ext cx="9631070" cy="4525963"/>
          </a:xfrm>
        </p:spPr>
        <p:txBody>
          <a:bodyPr/>
          <a:lstStyle/>
          <a:p>
            <a:r>
              <a:rPr lang="en-US" sz="2800" dirty="0" smtClean="0"/>
              <a:t>SAPHIR and ATMS observations show very good consistency!</a:t>
            </a:r>
          </a:p>
          <a:p>
            <a:r>
              <a:rPr lang="en-US" sz="2800" dirty="0" smtClean="0"/>
              <a:t>Despite being tropical focus, SAPHIR provides excellent cross-calibration with POES satellites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More chances for co-locations than amongst POES themselves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Minimal surface effects in tropical environment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Potential limitations on cold target values</a:t>
            </a:r>
          </a:p>
          <a:p>
            <a:r>
              <a:rPr lang="en-US" sz="2800" dirty="0" smtClean="0"/>
              <a:t>Useful references: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29 February - March 4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GSICS GRWG/GDWG Annual Meeting   Tsukuba, Japan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D8E1-D1FE-4068-BEE1-928EBDA11364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" t="39815" r="6634" b="14756"/>
          <a:stretch/>
        </p:blipFill>
        <p:spPr bwMode="auto">
          <a:xfrm>
            <a:off x="3827875" y="4554125"/>
            <a:ext cx="5668415" cy="17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44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3200"/>
            <a:ext cx="89154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84" y="1346200"/>
            <a:ext cx="3825425" cy="4525963"/>
          </a:xfrm>
        </p:spPr>
        <p:txBody>
          <a:bodyPr/>
          <a:lstStyle/>
          <a:p>
            <a:r>
              <a:rPr lang="en-US" sz="2400" dirty="0" smtClean="0"/>
              <a:t>The M-T SAPHIR humidity sounder provides an opportunity to cross-calibrate (in tropics) with other similar sensors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Here we focus on comparisons with S-NPP ATMS</a:t>
            </a:r>
          </a:p>
          <a:p>
            <a:r>
              <a:rPr lang="en-US" sz="2400" dirty="0" smtClean="0"/>
              <a:t>Launch dates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S-NPP 10/2011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M-T 11/2011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29 February - March 4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GSICS GRWG/GDWG Annual Meeting   Tsukuba, Japan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D8E1-D1FE-4068-BEE1-928EBDA11364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t="13556" r="6444" b="40963"/>
          <a:stretch/>
        </p:blipFill>
        <p:spPr bwMode="auto">
          <a:xfrm>
            <a:off x="4005445" y="1261212"/>
            <a:ext cx="5853100" cy="180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606475" y="3068960"/>
            <a:ext cx="4757015" cy="3287390"/>
            <a:chOff x="4606475" y="3068960"/>
            <a:chExt cx="4757015" cy="328739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424"/>
            <a:stretch/>
          </p:blipFill>
          <p:spPr bwMode="auto">
            <a:xfrm>
              <a:off x="4606475" y="3068960"/>
              <a:ext cx="4757015" cy="3287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4862990" y="4419110"/>
              <a:ext cx="427547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862990" y="5049180"/>
              <a:ext cx="427547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803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SAPHIR vs. ATMS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29 February - March 4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GSICS GRWG/GDWG Annual Meeting   Tsukuba, Japan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D8E1-D1FE-4068-BEE1-928EBDA11364}" type="slidenum">
              <a:rPr lang="en-US" altLang="en-US" smtClean="0"/>
              <a:pPr/>
              <a:t>3</a:t>
            </a:fld>
            <a:endParaRPr lang="en-US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667991"/>
              </p:ext>
            </p:extLst>
          </p:nvPr>
        </p:nvGraphicFramePr>
        <p:xfrm>
          <a:off x="362489" y="1808820"/>
          <a:ext cx="328536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166"/>
                <a:gridCol w="18002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SAPHIR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183.31</a:t>
                      </a:r>
                      <a:r>
                        <a:rPr lang="en-US" u="sng" dirty="0" smtClean="0"/>
                        <a:t>+</a:t>
                      </a:r>
                      <a:r>
                        <a:rPr lang="en-US" u="none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183.31</a:t>
                      </a:r>
                      <a:r>
                        <a:rPr lang="en-US" u="sng" dirty="0" smtClean="0"/>
                        <a:t>+</a:t>
                      </a:r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183.31</a:t>
                      </a:r>
                      <a:r>
                        <a:rPr lang="en-US" u="sng" dirty="0" smtClean="0"/>
                        <a:t>+</a:t>
                      </a:r>
                      <a:r>
                        <a:rPr lang="en-US" u="none" dirty="0" smtClean="0"/>
                        <a:t>1.8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183.31</a:t>
                      </a:r>
                      <a:r>
                        <a:rPr lang="en-US" u="sng" dirty="0" smtClean="0"/>
                        <a:t>+</a:t>
                      </a:r>
                      <a:r>
                        <a:rPr lang="en-US" u="none" dirty="0" smtClean="0"/>
                        <a:t>1.10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183.31</a:t>
                      </a:r>
                      <a:r>
                        <a:rPr lang="en-US" u="sng" dirty="0" smtClean="0"/>
                        <a:t>+</a:t>
                      </a:r>
                      <a:r>
                        <a:rPr lang="en-US" u="none" dirty="0" smtClean="0"/>
                        <a:t>3.0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183.31</a:t>
                      </a:r>
                      <a:r>
                        <a:rPr lang="en-US" u="sng" dirty="0" smtClean="0"/>
                        <a:t>+</a:t>
                      </a:r>
                      <a:r>
                        <a:rPr lang="en-US" u="none" dirty="0" smtClean="0"/>
                        <a:t>2.80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183.31</a:t>
                      </a:r>
                      <a:r>
                        <a:rPr lang="en-US" u="sng" dirty="0" smtClean="0"/>
                        <a:t>+</a:t>
                      </a:r>
                      <a:r>
                        <a:rPr lang="en-US" u="none" dirty="0" smtClean="0"/>
                        <a:t>4.5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183.31</a:t>
                      </a:r>
                      <a:r>
                        <a:rPr lang="en-US" u="sng" dirty="0" smtClean="0"/>
                        <a:t>+</a:t>
                      </a:r>
                      <a:r>
                        <a:rPr lang="en-US" u="none" dirty="0" smtClean="0"/>
                        <a:t>4.20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183.31</a:t>
                      </a:r>
                      <a:r>
                        <a:rPr lang="en-US" u="sng" dirty="0" smtClean="0"/>
                        <a:t>+</a:t>
                      </a:r>
                      <a:r>
                        <a:rPr lang="en-US" u="none" dirty="0" smtClean="0"/>
                        <a:t>7.0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183.31</a:t>
                      </a:r>
                      <a:r>
                        <a:rPr lang="en-US" u="sng" dirty="0" smtClean="0"/>
                        <a:t>+</a:t>
                      </a:r>
                      <a:r>
                        <a:rPr lang="en-US" u="none" dirty="0" smtClean="0"/>
                        <a:t>6.80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183.31</a:t>
                      </a:r>
                      <a:r>
                        <a:rPr lang="en-US" u="sng" dirty="0" smtClean="0"/>
                        <a:t>+</a:t>
                      </a:r>
                      <a:r>
                        <a:rPr lang="en-US" u="none" dirty="0" smtClean="0"/>
                        <a:t>11.0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1667635" y="2438890"/>
            <a:ext cx="270030" cy="270030"/>
          </a:xfrm>
          <a:prstGeom prst="straightConnector1">
            <a:avLst/>
          </a:prstGeom>
          <a:ln>
            <a:headEnd type="triangl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3085" y="4644135"/>
            <a:ext cx="3347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70C0"/>
                </a:solidFill>
              </a:rPr>
              <a:t>Notes:</a:t>
            </a:r>
          </a:p>
          <a:p>
            <a:endParaRPr lang="en-US" sz="1000" dirty="0" smtClean="0">
              <a:solidFill>
                <a:srgbClr val="0070C0"/>
              </a:solidFill>
            </a:endParaRPr>
          </a:p>
          <a:p>
            <a:pPr marL="228600" indent="-228600">
              <a:buAutoNum type="arabicPeriod"/>
            </a:pPr>
            <a:r>
              <a:rPr lang="en-US" sz="1000" dirty="0" smtClean="0">
                <a:solidFill>
                  <a:srgbClr val="0070C0"/>
                </a:solidFill>
              </a:rPr>
              <a:t>Bandwidths vary, SAPHIR tends to be smaller</a:t>
            </a:r>
          </a:p>
          <a:p>
            <a:pPr marL="228600" indent="-228600">
              <a:buAutoNum type="arabicPeriod"/>
            </a:pPr>
            <a:r>
              <a:rPr lang="en-US" sz="1000" dirty="0" smtClean="0">
                <a:solidFill>
                  <a:srgbClr val="0070C0"/>
                </a:solidFill>
              </a:rPr>
              <a:t>NEDT varies, ATMS tends to be smaller</a:t>
            </a:r>
            <a:endParaRPr lang="en-US" sz="10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333" y="1431203"/>
            <a:ext cx="5827157" cy="411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62489" y="2213865"/>
            <a:ext cx="1440161" cy="315035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02" y="3656013"/>
            <a:ext cx="154305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891752" y="2573905"/>
            <a:ext cx="1440161" cy="315035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23557" y="3656013"/>
            <a:ext cx="1440161" cy="315035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5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470" y="1600200"/>
            <a:ext cx="9541060" cy="4525963"/>
          </a:xfrm>
        </p:spPr>
        <p:txBody>
          <a:bodyPr/>
          <a:lstStyle/>
          <a:p>
            <a:r>
              <a:rPr lang="en-US" dirty="0" smtClean="0"/>
              <a:t>Co-locations (Jan 2012 – Dec 2015)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Close to nadir (geometry critical – cross scan sensors)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Within 1 hour and 50 km (satellite and radiosonde)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(Also included GPS-RO, not showing here, however)</a:t>
            </a:r>
          </a:p>
          <a:p>
            <a:r>
              <a:rPr lang="en-US" dirty="0" smtClean="0"/>
              <a:t>Data filtering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Ice water path criteria (TB</a:t>
            </a:r>
            <a:r>
              <a:rPr lang="en-US" baseline="-25000" dirty="0" smtClean="0">
                <a:solidFill>
                  <a:srgbClr val="0070C0"/>
                </a:solidFill>
              </a:rPr>
              <a:t>183</a:t>
            </a:r>
            <a:r>
              <a:rPr lang="en-US" u="sng" baseline="-25000" dirty="0" smtClean="0">
                <a:solidFill>
                  <a:srgbClr val="0070C0"/>
                </a:solidFill>
              </a:rPr>
              <a:t>+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 – TB</a:t>
            </a:r>
            <a:r>
              <a:rPr lang="en-US" baseline="-25000" dirty="0" smtClean="0">
                <a:solidFill>
                  <a:srgbClr val="0070C0"/>
                </a:solidFill>
              </a:rPr>
              <a:t>183</a:t>
            </a:r>
            <a:r>
              <a:rPr lang="en-US" u="sng" baseline="-25000" dirty="0" smtClean="0">
                <a:solidFill>
                  <a:srgbClr val="0070C0"/>
                </a:solidFill>
              </a:rPr>
              <a:t>+</a:t>
            </a:r>
            <a:r>
              <a:rPr lang="en-US" baseline="-25000" dirty="0" smtClean="0">
                <a:solidFill>
                  <a:srgbClr val="0070C0"/>
                </a:solidFill>
              </a:rPr>
              <a:t>7</a:t>
            </a:r>
            <a:r>
              <a:rPr lang="en-US" dirty="0" smtClean="0">
                <a:solidFill>
                  <a:srgbClr val="0070C0"/>
                </a:solidFill>
              </a:rPr>
              <a:t>) &lt; -15 K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Additional threshold on </a:t>
            </a:r>
            <a:r>
              <a:rPr lang="en-US" dirty="0">
                <a:solidFill>
                  <a:srgbClr val="0070C0"/>
                </a:solidFill>
              </a:rPr>
              <a:t>TB</a:t>
            </a:r>
            <a:r>
              <a:rPr lang="en-US" baseline="-25000" dirty="0">
                <a:solidFill>
                  <a:srgbClr val="0070C0"/>
                </a:solidFill>
              </a:rPr>
              <a:t>183</a:t>
            </a:r>
            <a:r>
              <a:rPr lang="en-US" u="sng" baseline="-25000" dirty="0">
                <a:solidFill>
                  <a:srgbClr val="0070C0"/>
                </a:solidFill>
              </a:rPr>
              <a:t>+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&gt; 240 K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29 February - March 4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GSICS GRWG/GDWG Annual Meeting   Tsukuba, Japan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D8E1-D1FE-4068-BEE1-928EBDA1136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14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Direct comparisons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t="14404" r="1507" b="16006"/>
          <a:stretch/>
        </p:blipFill>
        <p:spPr>
          <a:xfrm>
            <a:off x="812540" y="1417638"/>
            <a:ext cx="8737656" cy="466665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29 February - March 4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GSICS GRWG/GDWG Annual Meeting   Tsukuba, Japan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D8E1-D1FE-4068-BEE1-928EBDA1136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36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Conditional Differences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" t="11412" r="771" b="19373"/>
          <a:stretch/>
        </p:blipFill>
        <p:spPr>
          <a:xfrm>
            <a:off x="1024467" y="1628799"/>
            <a:ext cx="8094133" cy="42754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29 February - March 4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GSICS GRWG/GDWG Annual Meeting   Tsukuba, Japan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D8E1-D1FE-4068-BEE1-928EBDA11364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37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to Colocation Time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t="14218" b="18064"/>
          <a:stretch/>
        </p:blipFill>
        <p:spPr>
          <a:xfrm>
            <a:off x="947555" y="1628800"/>
            <a:ext cx="8131638" cy="418546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29 February - March 4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GSICS GRWG/GDWG Annual Meeting   Tsukuba, Japan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D8E1-D1FE-4068-BEE1-928EBDA1136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191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to Colocation Distance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" t="14966" r="1867" b="18251"/>
          <a:stretch/>
        </p:blipFill>
        <p:spPr>
          <a:xfrm>
            <a:off x="947555" y="1583794"/>
            <a:ext cx="8119810" cy="42754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29 February - March 4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GSICS GRWG/GDWG Annual Meeting   Tsukuba, Japan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D8E1-D1FE-4068-BEE1-928EBDA11364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83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over Time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14591" b="16941"/>
          <a:stretch/>
        </p:blipFill>
        <p:spPr>
          <a:xfrm>
            <a:off x="567267" y="1538790"/>
            <a:ext cx="8571198" cy="443918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29 February - March 4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GSICS GRWG/GDWG Annual Meeting   Tsukuba, Japan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D8E1-D1FE-4068-BEE1-928EBDA1136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675796"/>
      </p:ext>
    </p:extLst>
  </p:cSld>
  <p:clrMapOvr>
    <a:masterClrMapping/>
  </p:clrMapOvr>
</p:sld>
</file>

<file path=ppt/theme/theme1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_Office Theme">
      <a:majorFont>
        <a:latin typeface=""/>
        <a:ea typeface="MS PGothic"/>
        <a:cs typeface="ＭＳ Ｐゴシック"/>
      </a:majorFont>
      <a:minorFont>
        <a:latin typeface=""/>
        <a:ea typeface="MS PGothic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28961</TotalTime>
  <Words>428</Words>
  <Application>Microsoft Office PowerPoint</Application>
  <PresentationFormat>A4 Paper (210x297 mm)</PresentationFormat>
  <Paragraphs>97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15_Office Theme</vt:lpstr>
      <vt:lpstr>Intercalibration of  SAPHIR and ATMS</vt:lpstr>
      <vt:lpstr>Motivation</vt:lpstr>
      <vt:lpstr>SAPHIR vs. ATMS</vt:lpstr>
      <vt:lpstr>Methodology</vt:lpstr>
      <vt:lpstr>Results – Direct comparisons</vt:lpstr>
      <vt:lpstr>Results – Conditional Differences</vt:lpstr>
      <vt:lpstr>Sensitivity to Colocation Time</vt:lpstr>
      <vt:lpstr>Sensitivity to Colocation Distance</vt:lpstr>
      <vt:lpstr>Trends over Time</vt:lpstr>
      <vt:lpstr>More trends, including MHS</vt:lpstr>
      <vt:lpstr>ARM Radiosondes</vt:lpstr>
      <vt:lpstr>Routine Monitoring -  http://www.star.nesdis.noaa.gov/star/mw-calval.php</vt:lpstr>
      <vt:lpstr>What’s on that page…</vt:lpstr>
      <vt:lpstr>Summary</vt:lpstr>
    </vt:vector>
  </TitlesOfParts>
  <Company>Eumetsat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Ralph Ferraro</cp:lastModifiedBy>
  <cp:revision>1132</cp:revision>
  <cp:lastPrinted>2016-02-22T14:43:21Z</cp:lastPrinted>
  <dcterms:created xsi:type="dcterms:W3CDTF">2010-08-23T13:48:26Z</dcterms:created>
  <dcterms:modified xsi:type="dcterms:W3CDTF">2016-02-23T15:35:52Z</dcterms:modified>
</cp:coreProperties>
</file>