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6" r:id="rId4"/>
    <p:sldId id="288" r:id="rId5"/>
    <p:sldId id="259" r:id="rId6"/>
    <p:sldId id="273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81" r:id="rId15"/>
    <p:sldId id="267" r:id="rId16"/>
    <p:sldId id="268" r:id="rId17"/>
    <p:sldId id="269" r:id="rId18"/>
    <p:sldId id="270" r:id="rId19"/>
    <p:sldId id="271" r:id="rId20"/>
    <p:sldId id="282" r:id="rId21"/>
    <p:sldId id="285" r:id="rId22"/>
    <p:sldId id="283" r:id="rId23"/>
    <p:sldId id="257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000" autoAdjust="0"/>
  </p:normalViewPr>
  <p:slideViewPr>
    <p:cSldViewPr>
      <p:cViewPr varScale="1">
        <p:scale>
          <a:sx n="53" d="100"/>
          <a:sy n="5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EC640-DB89-4D33-86F9-1C3773F7DD75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347F-6437-4725-853B-90310BAE4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18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We</a:t>
            </a:r>
            <a:r>
              <a:rPr kumimoji="1" lang="en-US" altLang="ja-JP" baseline="0" smtClean="0"/>
              <a:t> have the slow rotation AMSR-E data in AMSR2 operation period.</a:t>
            </a:r>
          </a:p>
          <a:p>
            <a:r>
              <a:rPr kumimoji="1" lang="en-US" altLang="ja-JP" baseline="0" smtClean="0"/>
              <a:t>We first compared the slow rotation AMSR-E data and the AMSR2 data.</a:t>
            </a:r>
          </a:p>
          <a:p>
            <a:r>
              <a:rPr kumimoji="1" lang="en-US" altLang="ja-JP" baseline="0" smtClean="0"/>
              <a:t>Then, we compared the past AMSR-E data in the nominal rotation mode and the AMSR2 data.</a:t>
            </a:r>
          </a:p>
          <a:p>
            <a:r>
              <a:rPr kumimoji="1" lang="en-US" altLang="ja-JP" baseline="0" smtClean="0"/>
              <a:t>Finally, we tried to compare the AMSR2 data and the TMI or GMI data in double difference method.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C347F-6437-4725-853B-90310BAE4BF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5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So,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this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slide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the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double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difference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values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measured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Tb,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for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each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channels.</a:t>
            </a:r>
          </a:p>
          <a:p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2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groups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of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plots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are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for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ocean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rainforest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area.</a:t>
            </a:r>
          </a:p>
          <a:p>
            <a:r>
              <a:rPr lang="en-US" altLang="ja-JP" baseline="0" dirty="0" smtClean="0">
                <a:ea typeface="ＭＳ Ｐゴシック" charset="-128"/>
              </a:rPr>
              <a:t>Positive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trend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dependency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measured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Tb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seen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smtClean="0">
                <a:ea typeface="ＭＳ Ｐゴシック" charset="-128"/>
              </a:rPr>
              <a:t>in</a:t>
            </a:r>
            <a:r>
              <a:rPr lang="ja-JP" altLang="en-US" baseline="0" smtClean="0">
                <a:ea typeface="ＭＳ Ｐゴシック" charset="-128"/>
              </a:rPr>
              <a:t> </a:t>
            </a:r>
            <a:r>
              <a:rPr lang="en-US" altLang="ja-JP" baseline="0" smtClean="0">
                <a:ea typeface="ＭＳ Ｐゴシック" charset="-128"/>
              </a:rPr>
              <a:t>AMSR-E</a:t>
            </a:r>
            <a:r>
              <a:rPr lang="ja-JP" altLang="en-US" baseline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applicable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also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to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this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chart.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4A48CB-3E15-4751-B66B-AD494ED5A868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summary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of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the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comparison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with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TMI.</a:t>
            </a:r>
          </a:p>
          <a:p>
            <a:r>
              <a:rPr lang="en-US" altLang="ja-JP" dirty="0" smtClean="0">
                <a:ea typeface="ＭＳ Ｐゴシック" charset="-128"/>
              </a:rPr>
              <a:t>This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figure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looks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similar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to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one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smtClean="0">
                <a:ea typeface="ＭＳ Ｐゴシック" charset="-128"/>
              </a:rPr>
              <a:t>for</a:t>
            </a:r>
            <a:r>
              <a:rPr lang="ja-JP" altLang="en-US" baseline="0" smtClean="0">
                <a:ea typeface="ＭＳ Ｐゴシック" charset="-128"/>
              </a:rPr>
              <a:t> </a:t>
            </a:r>
            <a:r>
              <a:rPr lang="en-US" altLang="ja-JP" baseline="0" smtClean="0">
                <a:ea typeface="ＭＳ Ｐゴシック" charset="-128"/>
              </a:rPr>
              <a:t>AMSR-E.</a:t>
            </a:r>
            <a:r>
              <a:rPr lang="ja-JP" altLang="en-US" baseline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It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is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reasonable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smtClean="0">
                <a:ea typeface="ＭＳ Ｐゴシック" charset="-128"/>
              </a:rPr>
              <a:t>because</a:t>
            </a:r>
            <a:r>
              <a:rPr lang="ja-JP" altLang="en-US" baseline="0" smtClean="0">
                <a:ea typeface="ＭＳ Ｐゴシック" charset="-128"/>
              </a:rPr>
              <a:t> </a:t>
            </a:r>
            <a:r>
              <a:rPr lang="en-US" altLang="ja-JP" baseline="0" smtClean="0">
                <a:ea typeface="ＭＳ Ｐゴシック" charset="-128"/>
              </a:rPr>
              <a:t>AMSR-E</a:t>
            </a:r>
            <a:r>
              <a:rPr lang="ja-JP" altLang="en-US" baseline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Tb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was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calibrated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based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TMI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SSMI.</a:t>
            </a:r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734FD27-44B2-4648-8822-E3561A0C6868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next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slide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trend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of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the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calibration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differences,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AMSR2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–TMI,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from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July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2012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to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last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month,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one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half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year.</a:t>
            </a:r>
            <a:endParaRPr lang="en-US" altLang="ja-JP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Red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and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black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are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for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ascending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descending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orbits,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respectively.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endParaRPr lang="en-US" altLang="ja-JP" baseline="0" dirty="0" smtClean="0">
              <a:ea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circles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cross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marks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for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ocean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rainforest,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respectively.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endParaRPr lang="en-US" altLang="ja-JP" baseline="0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In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89Ghz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channels,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the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plots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for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ocean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and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rainforest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are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overlapped.</a:t>
            </a:r>
          </a:p>
          <a:p>
            <a:endParaRPr lang="en-US" altLang="ja-JP" dirty="0" smtClean="0">
              <a:ea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We</a:t>
            </a:r>
            <a:r>
              <a:rPr lang="ja-JP" altLang="en-US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made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same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chart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for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the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AMSR-E,</a:t>
            </a:r>
            <a:r>
              <a:rPr lang="ja-JP" altLang="en-US" baseline="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confirmed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that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pitchFamily="50" charset="-128"/>
              </a:rPr>
              <a:t>s</a:t>
            </a:r>
            <a:r>
              <a:rPr lang="en-US" altLang="ja-JP" sz="1100" dirty="0" smtClean="0"/>
              <a:t>easonal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variation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is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smaller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than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that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of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AMSR-E.</a:t>
            </a:r>
            <a:endParaRPr lang="en-US" altLang="ja-JP" sz="1100" dirty="0" smtClean="0">
              <a:latin typeface="Arial" charset="0"/>
              <a:sym typeface="Wingdings" pitchFamily="2" charset="2"/>
            </a:endParaRPr>
          </a:p>
          <a:p>
            <a:endParaRPr lang="en-US" altLang="ja-JP" dirty="0" smtClean="0">
              <a:ea typeface="ＭＳ Ｐゴシック" charset="-128"/>
            </a:endParaRPr>
          </a:p>
          <a:p>
            <a:endParaRPr lang="en-US" altLang="ja-JP" dirty="0" smtClean="0">
              <a:ea typeface="ＭＳ Ｐゴシック" charset="-128"/>
            </a:endParaRPr>
          </a:p>
          <a:p>
            <a:endParaRPr lang="en-US" altLang="ja-JP" dirty="0" smtClean="0">
              <a:ea typeface="ＭＳ Ｐゴシック" charset="-128"/>
            </a:endParaRPr>
          </a:p>
          <a:p>
            <a:endParaRPr lang="en-US" altLang="ja-JP" dirty="0" smtClean="0">
              <a:ea typeface="ＭＳ Ｐゴシック" charset="-128"/>
            </a:endParaRPr>
          </a:p>
          <a:p>
            <a:endParaRPr lang="ja-JP" altLang="en-US" dirty="0" smtClean="0">
              <a:ea typeface="ＭＳ Ｐゴシック" charset="-128"/>
            </a:endParaRPr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BD4AB8-EADC-4046-B47E-0F111FA236FF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100" dirty="0" smtClean="0">
                <a:ea typeface="ＭＳ Ｐゴシック" charset="-128"/>
              </a:rPr>
              <a:t>The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first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comparison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is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direct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comparison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with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AMSR-E.</a:t>
            </a:r>
          </a:p>
          <a:p>
            <a:endParaRPr lang="en-US" altLang="ja-JP" sz="1100" dirty="0" smtClean="0">
              <a:ea typeface="ＭＳ Ｐゴシック" charset="-128"/>
            </a:endParaRPr>
          </a:p>
          <a:p>
            <a:r>
              <a:rPr lang="en-US" altLang="ja-JP" sz="1100" dirty="0" smtClean="0">
                <a:ea typeface="ＭＳ Ｐゴシック" charset="-128"/>
              </a:rPr>
              <a:t>Observation frequencies and incidence angles of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AMSR2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and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AMSR-E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are identical except for 7.3GHz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channel.</a:t>
            </a:r>
          </a:p>
          <a:p>
            <a:r>
              <a:rPr lang="en-US" altLang="ja-JP" sz="1100" dirty="0" smtClean="0">
                <a:ea typeface="ＭＳ Ｐゴシック" charset="-128"/>
              </a:rPr>
              <a:t>It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means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smtClean="0">
                <a:ea typeface="ＭＳ Ｐゴシック" charset="-128"/>
              </a:rPr>
              <a:t>that</a:t>
            </a:r>
            <a:r>
              <a:rPr lang="ja-JP" altLang="en-US" sz="1100" smtClean="0">
                <a:ea typeface="ＭＳ Ｐゴシック" charset="-128"/>
              </a:rPr>
              <a:t> </a:t>
            </a:r>
            <a:r>
              <a:rPr lang="en-US" altLang="ja-JP" sz="1100" smtClean="0">
                <a:latin typeface="Arial" charset="0"/>
              </a:rPr>
              <a:t>Frequency and</a:t>
            </a:r>
            <a:r>
              <a:rPr lang="ja-JP" altLang="en-US" sz="110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angle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correction is not required to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smtClean="0">
                <a:latin typeface="Arial" charset="0"/>
              </a:rPr>
              <a:t>compare AMSR2 </a:t>
            </a:r>
            <a:r>
              <a:rPr lang="en-US" altLang="ja-JP" sz="1100" dirty="0" smtClean="0">
                <a:latin typeface="Arial" charset="0"/>
              </a:rPr>
              <a:t>with AMSR-E</a:t>
            </a:r>
            <a:r>
              <a:rPr lang="ja-JP" altLang="en-US" sz="1100" baseline="0" dirty="0" smtClean="0">
                <a:latin typeface="Arial" charset="0"/>
              </a:rPr>
              <a:t> </a:t>
            </a:r>
            <a:r>
              <a:rPr lang="en-US" altLang="ja-JP" sz="1100" baseline="0" dirty="0" smtClean="0">
                <a:latin typeface="Arial" charset="0"/>
              </a:rPr>
              <a:t>measurement.</a:t>
            </a:r>
          </a:p>
          <a:p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AMSR-E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is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good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reference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to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evaluate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AMSR2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data.</a:t>
            </a:r>
          </a:p>
          <a:p>
            <a:endParaRPr lang="en-US" altLang="ja-JP" sz="1100" baseline="0" dirty="0" smtClean="0">
              <a:latin typeface="Arial" charset="0"/>
              <a:ea typeface="ＭＳ Ｐゴシック" charset="-128"/>
            </a:endParaRPr>
          </a:p>
          <a:p>
            <a:r>
              <a:rPr lang="en-US" altLang="ja-JP" sz="1100" dirty="0" smtClean="0">
                <a:latin typeface="Arial" charset="0"/>
              </a:rPr>
              <a:t>AMSR-E resumed observation in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Dec 2012 with slow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rotation speed.</a:t>
            </a:r>
          </a:p>
          <a:p>
            <a:r>
              <a:rPr lang="en-US" altLang="ja-JP" sz="1100" dirty="0" smtClean="0">
                <a:latin typeface="Arial" charset="0"/>
              </a:rPr>
              <a:t>Modification of </a:t>
            </a:r>
            <a:r>
              <a:rPr lang="en-US" altLang="ja-JP" sz="1100" dirty="0" err="1" smtClean="0">
                <a:latin typeface="Arial" charset="0"/>
              </a:rPr>
              <a:t>geolocation</a:t>
            </a:r>
            <a:r>
              <a:rPr lang="en-US" altLang="ja-JP" sz="1100" dirty="0" smtClean="0">
                <a:latin typeface="Arial" charset="0"/>
              </a:rPr>
              <a:t> and radiometric correction software was necessary.</a:t>
            </a:r>
          </a:p>
          <a:p>
            <a:r>
              <a:rPr lang="en-US" altLang="ja-JP" sz="1100" dirty="0" smtClean="0">
                <a:latin typeface="Arial" charset="0"/>
              </a:rPr>
              <a:t>Now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we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have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3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month</a:t>
            </a:r>
            <a:r>
              <a:rPr lang="ja-JP" altLang="en-US" sz="1100" baseline="0" dirty="0" smtClean="0">
                <a:latin typeface="Arial" charset="0"/>
              </a:rPr>
              <a:t> </a:t>
            </a:r>
            <a:r>
              <a:rPr lang="en-US" altLang="ja-JP" sz="1100" baseline="0" dirty="0" smtClean="0">
                <a:latin typeface="Arial" charset="0"/>
              </a:rPr>
              <a:t>data.</a:t>
            </a:r>
            <a:endParaRPr lang="en-US" altLang="ja-JP" sz="1100" dirty="0" smtClean="0">
              <a:latin typeface="Arial" charset="0"/>
            </a:endParaRPr>
          </a:p>
          <a:p>
            <a:endParaRPr lang="en-US" altLang="ja-JP" sz="1100" dirty="0" smtClean="0">
              <a:latin typeface="Arial" charset="0"/>
            </a:endParaRPr>
          </a:p>
          <a:p>
            <a:r>
              <a:rPr lang="en-US" altLang="ja-JP" sz="1100" dirty="0" smtClean="0">
                <a:latin typeface="Arial" charset="0"/>
              </a:rPr>
              <a:t>Observation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data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is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sparse,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like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this,</a:t>
            </a:r>
            <a:r>
              <a:rPr lang="ja-JP" altLang="en-US" sz="1100" dirty="0" smtClean="0">
                <a:latin typeface="Arial" charset="0"/>
              </a:rPr>
              <a:t> </a:t>
            </a:r>
            <a:r>
              <a:rPr lang="en-US" altLang="ja-JP" sz="1100" dirty="0" smtClean="0">
                <a:latin typeface="Arial" charset="0"/>
              </a:rPr>
              <a:t>but amount is reasonable for global-scale analysis.</a:t>
            </a:r>
          </a:p>
          <a:p>
            <a:endParaRPr lang="en-US" altLang="ja-JP" sz="1100" dirty="0" smtClean="0">
              <a:latin typeface="Arial" charset="0"/>
            </a:endParaRPr>
          </a:p>
          <a:p>
            <a:r>
              <a:rPr lang="en-US" altLang="ja-JP" sz="1100" dirty="0" smtClean="0">
                <a:solidFill>
                  <a:srgbClr val="FF0000"/>
                </a:solidFill>
                <a:latin typeface="Arial" charset="0"/>
              </a:rPr>
              <a:t>The</a:t>
            </a:r>
            <a:r>
              <a:rPr lang="ja-JP" altLang="en-US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Arial" charset="0"/>
              </a:rPr>
              <a:t>next</a:t>
            </a:r>
            <a:r>
              <a:rPr lang="ja-JP" altLang="en-US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Arial" charset="0"/>
              </a:rPr>
              <a:t>slide</a:t>
            </a:r>
            <a:r>
              <a:rPr lang="ja-JP" altLang="en-US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Arial" charset="0"/>
              </a:rPr>
              <a:t>shows</a:t>
            </a:r>
            <a:r>
              <a:rPr lang="ja-JP" altLang="en-US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Arial" charset="0"/>
              </a:rPr>
              <a:t>difference</a:t>
            </a:r>
            <a:r>
              <a:rPr lang="ja-JP" altLang="en-US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Arial" charset="0"/>
              </a:rPr>
              <a:t>of</a:t>
            </a:r>
            <a:r>
              <a:rPr lang="ja-JP" altLang="en-US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  <a:latin typeface="Arial" charset="0"/>
              </a:rPr>
              <a:t>Tb,</a:t>
            </a:r>
            <a:r>
              <a:rPr lang="ja-JP" altLang="en-US" sz="11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</a:rPr>
              <a:t>this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baseline="0" dirty="0" smtClean="0">
                <a:solidFill>
                  <a:srgbClr val="FF0000"/>
                </a:solidFill>
                <a:latin typeface="Arial" charset="0"/>
              </a:rPr>
              <a:t>AMSR2</a:t>
            </a:r>
            <a:r>
              <a:rPr lang="ja-JP" altLang="en-US" sz="1100" baseline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baseline="0" smtClean="0">
                <a:solidFill>
                  <a:srgbClr val="FF0000"/>
                </a:solidFill>
                <a:latin typeface="Arial" charset="0"/>
              </a:rPr>
              <a:t>minus</a:t>
            </a:r>
            <a:r>
              <a:rPr lang="ja-JP" altLang="en-US" sz="1100" baseline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1100" baseline="0" smtClean="0">
                <a:solidFill>
                  <a:srgbClr val="FF0000"/>
                </a:solidFill>
                <a:latin typeface="Arial" charset="0"/>
              </a:rPr>
              <a:t>AMSR-E.</a:t>
            </a:r>
            <a:endParaRPr lang="en-US" altLang="ja-JP" sz="1100" dirty="0" smtClean="0">
              <a:solidFill>
                <a:srgbClr val="FF0000"/>
              </a:solidFill>
              <a:latin typeface="Arial" charset="0"/>
            </a:endParaRPr>
          </a:p>
          <a:p>
            <a:endParaRPr lang="ja-JP" altLang="en-US" sz="11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75C61D-A2D9-4EB7-88BB-0529DC103F89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mtClean="0"/>
              <a:t>We can see the parabolic shape other than 18.7 H.</a:t>
            </a:r>
          </a:p>
          <a:p>
            <a:endParaRPr kumimoji="1" lang="en-US" altLang="ja-JP" smtClean="0"/>
          </a:p>
          <a:p>
            <a:r>
              <a:rPr kumimoji="1" lang="en-US" altLang="ja-JP" smtClean="0"/>
              <a:t>The</a:t>
            </a:r>
            <a:r>
              <a:rPr kumimoji="1" lang="ja-JP" altLang="en-US" smtClean="0"/>
              <a:t> </a:t>
            </a:r>
            <a:r>
              <a:rPr kumimoji="1" lang="en-US" altLang="ja-JP" dirty="0" smtClean="0"/>
              <a:t>vertical-axis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Tb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difference</a:t>
            </a:r>
            <a:r>
              <a:rPr kumimoji="1" lang="en-US" altLang="ja-JP" baseline="0" smtClean="0"/>
              <a:t>,</a:t>
            </a:r>
            <a:r>
              <a:rPr kumimoji="1" lang="ja-JP" altLang="en-US" baseline="0" smtClean="0"/>
              <a:t> </a:t>
            </a:r>
            <a:r>
              <a:rPr kumimoji="1" lang="en-US" altLang="ja-JP" baseline="0" smtClean="0"/>
              <a:t>AMSR2</a:t>
            </a:r>
            <a:r>
              <a:rPr kumimoji="1" lang="ja-JP" altLang="en-US" baseline="0" smtClean="0"/>
              <a:t> </a:t>
            </a:r>
            <a:r>
              <a:rPr kumimoji="1" lang="en-US" altLang="ja-JP" baseline="0" smtClean="0"/>
              <a:t>–</a:t>
            </a:r>
            <a:r>
              <a:rPr kumimoji="1" lang="ja-JP" altLang="en-US" baseline="0" smtClean="0"/>
              <a:t> </a:t>
            </a:r>
            <a:r>
              <a:rPr kumimoji="1" lang="en-US" altLang="ja-JP" baseline="0" smtClean="0"/>
              <a:t>AMSR-E,</a:t>
            </a:r>
            <a:r>
              <a:rPr kumimoji="1" lang="ja-JP" altLang="en-US" baseline="0" smtClean="0"/>
              <a:t> </a:t>
            </a:r>
            <a:r>
              <a:rPr kumimoji="1" lang="en-US" altLang="ja-JP" baseline="0" dirty="0" smtClean="0"/>
              <a:t>for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each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channels.</a:t>
            </a:r>
          </a:p>
          <a:p>
            <a:r>
              <a:rPr kumimoji="1" lang="en-US" altLang="ja-JP" baseline="0" dirty="0" smtClean="0"/>
              <a:t>The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horizontal-axis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AMSR2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measured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Tb.</a:t>
            </a:r>
          </a:p>
          <a:p>
            <a:r>
              <a:rPr kumimoji="1" lang="en-US" altLang="ja-JP" baseline="0" dirty="0" smtClean="0"/>
              <a:t>Data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period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3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month,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ascending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smtClean="0"/>
              <a:t>orbit</a:t>
            </a:r>
            <a:r>
              <a:rPr kumimoji="1" lang="en-US" altLang="ja-JP" baseline="0" smtClean="0"/>
              <a:t>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24D2E-E184-40A3-9704-EB6FE480203D}" type="slidenum">
              <a:rPr lang="ja-JP" altLang="en-US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902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slide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for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descending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orbit.</a:t>
            </a:r>
          </a:p>
          <a:p>
            <a:endParaRPr kumimoji="1" lang="en-US" altLang="ja-JP" baseline="0" dirty="0" smtClean="0"/>
          </a:p>
          <a:p>
            <a:r>
              <a:rPr lang="en-US" altLang="ja-JP" dirty="0" smtClean="0"/>
              <a:t>We</a:t>
            </a:r>
            <a:r>
              <a:rPr lang="ja-JP" altLang="en-US" dirty="0" smtClean="0"/>
              <a:t> </a:t>
            </a:r>
            <a:r>
              <a:rPr lang="en-US" altLang="ja-JP" dirty="0" smtClean="0"/>
              <a:t>can</a:t>
            </a:r>
            <a:r>
              <a:rPr lang="ja-JP" altLang="en-US" dirty="0" smtClean="0"/>
              <a:t> </a:t>
            </a:r>
            <a:r>
              <a:rPr lang="en-US" altLang="ja-JP" dirty="0" smtClean="0"/>
              <a:t>find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that</a:t>
            </a:r>
            <a:r>
              <a:rPr lang="ja-JP" altLang="en-US" dirty="0" smtClean="0"/>
              <a:t> </a:t>
            </a:r>
            <a:r>
              <a:rPr lang="en-US" altLang="ja-JP" dirty="0" smtClean="0"/>
              <a:t>AMSR2</a:t>
            </a:r>
            <a:r>
              <a:rPr lang="ja-JP" altLang="en-US" dirty="0" smtClean="0"/>
              <a:t> </a:t>
            </a:r>
            <a:r>
              <a:rPr lang="en-US" altLang="ja-JP" dirty="0" smtClean="0"/>
              <a:t>Tb</a:t>
            </a:r>
            <a:r>
              <a:rPr lang="ja-JP" altLang="en-US" dirty="0" smtClean="0"/>
              <a:t> </a:t>
            </a:r>
            <a:r>
              <a:rPr lang="en-US" altLang="ja-JP" dirty="0" smtClean="0"/>
              <a:t>tend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show positive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bias</a:t>
            </a:r>
            <a:r>
              <a:rPr lang="ja-JP" altLang="en-US" dirty="0" smtClean="0"/>
              <a:t> </a:t>
            </a:r>
            <a:r>
              <a:rPr lang="en-US" altLang="ja-JP" dirty="0" smtClean="0"/>
              <a:t>up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4</a:t>
            </a:r>
            <a:r>
              <a:rPr lang="ja-JP" altLang="en-US" dirty="0" smtClean="0"/>
              <a:t> </a:t>
            </a:r>
            <a:r>
              <a:rPr lang="en-US" altLang="ja-JP" dirty="0" smtClean="0"/>
              <a:t>or</a:t>
            </a:r>
            <a:r>
              <a:rPr lang="ja-JP" altLang="en-US" dirty="0" smtClean="0"/>
              <a:t> </a:t>
            </a:r>
            <a:r>
              <a:rPr lang="en-US" altLang="ja-JP" dirty="0" smtClean="0"/>
              <a:t>5K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comparing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AMSR-E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r>
              <a:rPr lang="ja-JP" altLang="en-US" dirty="0" smtClean="0"/>
              <a:t> </a:t>
            </a:r>
            <a:r>
              <a:rPr lang="en-US" altLang="ja-JP" dirty="0" smtClean="0"/>
              <a:t>many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channels.</a:t>
            </a:r>
          </a:p>
          <a:p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bias</a:t>
            </a:r>
            <a:r>
              <a:rPr lang="ja-JP" altLang="en-US" dirty="0" smtClean="0"/>
              <a:t> </a:t>
            </a:r>
            <a:r>
              <a:rPr lang="en-US" altLang="ja-JP" dirty="0" smtClean="0"/>
              <a:t>varies</a:t>
            </a:r>
            <a:r>
              <a:rPr lang="ja-JP" altLang="en-US" dirty="0" smtClean="0"/>
              <a:t> </a:t>
            </a:r>
            <a:r>
              <a:rPr lang="en-US" altLang="ja-JP" dirty="0" smtClean="0"/>
              <a:t>depending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on</a:t>
            </a:r>
            <a:r>
              <a:rPr lang="ja-JP" altLang="en-US" dirty="0" smtClean="0"/>
              <a:t> </a:t>
            </a:r>
            <a:r>
              <a:rPr lang="en-US" altLang="ja-JP" dirty="0" smtClean="0"/>
              <a:t>measured</a:t>
            </a:r>
            <a:r>
              <a:rPr lang="ja-JP" altLang="en-US" dirty="0" smtClean="0"/>
              <a:t> </a:t>
            </a:r>
            <a:r>
              <a:rPr lang="en-US" altLang="ja-JP" dirty="0" smtClean="0"/>
              <a:t>Tb.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For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example,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in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18GHz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H-pol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channel,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left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group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of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plots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ocean,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right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group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rainforest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area.</a:t>
            </a:r>
          </a:p>
          <a:p>
            <a:r>
              <a:rPr kumimoji="1" lang="en-US" altLang="ja-JP" baseline="0" dirty="0" smtClean="0"/>
              <a:t>The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bias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ocean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area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4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K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so,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bias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rainforest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area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0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K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less.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>
                <a:solidFill>
                  <a:srgbClr val="FF0000"/>
                </a:solidFill>
              </a:rPr>
              <a:t>The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next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slide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is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a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summary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of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these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charts…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24D2E-E184-40A3-9704-EB6FE480203D}" type="slidenum">
              <a:rPr lang="ja-JP" altLang="en-US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0102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Horizontal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axis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each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channel,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6GHz-V,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6GHz-H,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…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so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forth.</a:t>
            </a:r>
          </a:p>
          <a:p>
            <a:r>
              <a:rPr kumimoji="1" lang="en-US" altLang="ja-JP" baseline="0" dirty="0" smtClean="0"/>
              <a:t>Blue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line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bias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over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ocean,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Green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line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is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the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one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over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rainforest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area.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Cold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end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Warm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end.</a:t>
            </a:r>
          </a:p>
          <a:p>
            <a:r>
              <a:rPr kumimoji="1" lang="en-US" altLang="ja-JP" baseline="0" dirty="0" smtClean="0"/>
              <a:t>Solid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dash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lines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are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biased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for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ascending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and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descending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orbit.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>
                <a:solidFill>
                  <a:srgbClr val="FF0000"/>
                </a:solidFill>
              </a:rPr>
              <a:t>The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Points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are: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1</a:t>
            </a:r>
            <a:r>
              <a:rPr kumimoji="1" lang="en-US" altLang="ja-JP" baseline="0" smtClean="0"/>
              <a:t>.</a:t>
            </a:r>
            <a:r>
              <a:rPr kumimoji="1" lang="ja-JP" altLang="en-US" baseline="0" smtClean="0"/>
              <a:t> </a:t>
            </a:r>
            <a:r>
              <a:rPr lang="en-US" altLang="ja-JP" smtClean="0"/>
              <a:t>AMSR2</a:t>
            </a:r>
            <a:r>
              <a:rPr lang="ja-JP" altLang="en-US" smtClean="0"/>
              <a:t> </a:t>
            </a:r>
            <a:r>
              <a:rPr lang="en-US" altLang="ja-JP" dirty="0" smtClean="0"/>
              <a:t>Tb</a:t>
            </a:r>
            <a:r>
              <a:rPr lang="ja-JP" altLang="en-US" dirty="0" smtClean="0"/>
              <a:t> </a:t>
            </a:r>
            <a:r>
              <a:rPr lang="en-US" altLang="ja-JP" dirty="0" smtClean="0"/>
              <a:t>tend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be</a:t>
            </a:r>
            <a:r>
              <a:rPr lang="ja-JP" altLang="en-US" dirty="0" smtClean="0"/>
              <a:t> </a:t>
            </a:r>
            <a:r>
              <a:rPr lang="en-US" altLang="ja-JP" dirty="0" smtClean="0"/>
              <a:t>higher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than</a:t>
            </a:r>
            <a:r>
              <a:rPr lang="ja-JP" altLang="en-US" dirty="0" smtClean="0"/>
              <a:t> </a:t>
            </a:r>
            <a:r>
              <a:rPr lang="en-US" altLang="ja-JP" dirty="0" smtClean="0"/>
              <a:t>AMSR-E</a:t>
            </a:r>
            <a:r>
              <a:rPr lang="ja-JP" altLang="en-US" dirty="0" smtClean="0"/>
              <a:t> </a:t>
            </a:r>
            <a:r>
              <a:rPr lang="en-US" altLang="ja-JP" dirty="0" smtClean="0"/>
              <a:t>Tb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2.</a:t>
            </a:r>
            <a:r>
              <a:rPr kumimoji="1" lang="ja-JP" altLang="en-US" baseline="0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differences,</a:t>
            </a:r>
            <a:r>
              <a:rPr lang="ja-JP" altLang="en-US" dirty="0" smtClean="0"/>
              <a:t> </a:t>
            </a:r>
            <a:r>
              <a:rPr lang="en-US" altLang="ja-JP" dirty="0" smtClean="0"/>
              <a:t>AMSR2</a:t>
            </a:r>
            <a:r>
              <a:rPr lang="ja-JP" altLang="en-US" dirty="0" smtClean="0"/>
              <a:t> </a:t>
            </a:r>
            <a:r>
              <a:rPr lang="en-US" altLang="ja-JP" smtClean="0"/>
              <a:t>–</a:t>
            </a:r>
            <a:r>
              <a:rPr lang="ja-JP" altLang="en-US" smtClean="0"/>
              <a:t> </a:t>
            </a:r>
            <a:r>
              <a:rPr lang="en-US" altLang="ja-JP" smtClean="0"/>
              <a:t>AMSR-E,</a:t>
            </a:r>
            <a:r>
              <a:rPr lang="ja-JP" altLang="en-US" smtClean="0"/>
              <a:t> </a:t>
            </a:r>
            <a:r>
              <a:rPr lang="en-US" altLang="ja-JP" dirty="0" smtClean="0"/>
              <a:t>over</a:t>
            </a:r>
            <a:r>
              <a:rPr lang="ja-JP" altLang="en-US" dirty="0" smtClean="0"/>
              <a:t> </a:t>
            </a:r>
            <a:r>
              <a:rPr lang="en-US" altLang="ja-JP" dirty="0" smtClean="0"/>
              <a:t>ocean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higher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than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ones</a:t>
            </a:r>
            <a:r>
              <a:rPr lang="ja-JP" altLang="en-US" dirty="0" smtClean="0"/>
              <a:t> </a:t>
            </a:r>
            <a:r>
              <a:rPr lang="en-US" altLang="ja-JP" dirty="0" smtClean="0"/>
              <a:t>over</a:t>
            </a:r>
            <a:r>
              <a:rPr lang="ja-JP" altLang="en-US" dirty="0" smtClean="0"/>
              <a:t> </a:t>
            </a:r>
            <a:r>
              <a:rPr lang="en-US" altLang="ja-JP" dirty="0" smtClean="0"/>
              <a:t>rainforest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3.</a:t>
            </a:r>
            <a:r>
              <a:rPr kumimoji="1" lang="ja-JP" altLang="en-US" baseline="0" dirty="0" smtClean="0"/>
              <a:t> </a:t>
            </a:r>
            <a:r>
              <a:rPr lang="en-US" altLang="ja-JP" dirty="0" smtClean="0"/>
              <a:t>Difference</a:t>
            </a:r>
            <a:r>
              <a:rPr lang="ja-JP" altLang="en-US" dirty="0" smtClean="0"/>
              <a:t> </a:t>
            </a:r>
            <a:r>
              <a:rPr lang="en-US" altLang="ja-JP" dirty="0" smtClean="0"/>
              <a:t>between</a:t>
            </a:r>
            <a:r>
              <a:rPr lang="ja-JP" altLang="en-US" dirty="0" smtClean="0"/>
              <a:t> </a:t>
            </a:r>
            <a:r>
              <a:rPr lang="en-US" altLang="ja-JP" dirty="0" smtClean="0"/>
              <a:t>ascending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descending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orbits</a:t>
            </a:r>
            <a:r>
              <a:rPr lang="ja-JP" altLang="en-US" dirty="0" smtClean="0"/>
              <a:t> </a:t>
            </a: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small.</a:t>
            </a:r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I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mtClean="0">
                <a:solidFill>
                  <a:srgbClr val="FF0000"/>
                </a:solidFill>
              </a:rPr>
              <a:t>said</a:t>
            </a:r>
            <a:r>
              <a:rPr kumimoji="1" lang="ja-JP" altLang="en-US" smtClean="0">
                <a:solidFill>
                  <a:srgbClr val="FF0000"/>
                </a:solidFill>
              </a:rPr>
              <a:t> </a:t>
            </a:r>
            <a:r>
              <a:rPr kumimoji="1" lang="en-US" altLang="ja-JP" smtClean="0">
                <a:solidFill>
                  <a:srgbClr val="FF0000"/>
                </a:solidFill>
              </a:rPr>
              <a:t>AMSR-E</a:t>
            </a:r>
            <a:r>
              <a:rPr kumimoji="1" lang="ja-JP" altLang="en-US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is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good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reference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to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check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AMSR2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data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quality,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but</a:t>
            </a:r>
            <a:r>
              <a:rPr kumimoji="1" lang="ja-JP" altLang="en-US" baseline="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aseline="0" dirty="0" smtClean="0">
                <a:solidFill>
                  <a:srgbClr val="FF0000"/>
                </a:solidFill>
              </a:rPr>
              <a:t>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24D2E-E184-40A3-9704-EB6FE480203D}" type="slidenum">
              <a:rPr lang="ja-JP" altLang="en-US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253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1100" dirty="0" smtClean="0"/>
              <a:t>Geometric and radiometric correction methods for the L1S are not identical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to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the</a:t>
            </a:r>
            <a:r>
              <a:rPr lang="ja-JP" altLang="en-US" sz="1100" baseline="0" dirty="0" smtClean="0"/>
              <a:t> </a:t>
            </a:r>
            <a:r>
              <a:rPr lang="en-US" altLang="ja-JP" sz="1100" smtClean="0"/>
              <a:t>past</a:t>
            </a:r>
            <a:r>
              <a:rPr lang="ja-JP" altLang="en-US" sz="1100" smtClean="0"/>
              <a:t> </a:t>
            </a:r>
            <a:r>
              <a:rPr lang="en-US" altLang="ja-JP" sz="1100" smtClean="0"/>
              <a:t>operational</a:t>
            </a:r>
            <a:r>
              <a:rPr lang="ja-JP" altLang="en-US" sz="1100" smtClean="0"/>
              <a:t> </a:t>
            </a:r>
            <a:r>
              <a:rPr lang="en-US" altLang="ja-JP" sz="1100" smtClean="0"/>
              <a:t>ones</a:t>
            </a:r>
            <a:r>
              <a:rPr lang="en-US" altLang="ja-JP" sz="1100" dirty="0" smtClean="0"/>
              <a:t>.</a:t>
            </a:r>
          </a:p>
          <a:p>
            <a:pPr>
              <a:defRPr/>
            </a:pPr>
            <a:r>
              <a:rPr lang="en-US" altLang="ja-JP" sz="1100" dirty="0" smtClean="0">
                <a:solidFill>
                  <a:srgbClr val="FF0000"/>
                </a:solidFill>
              </a:rPr>
              <a:t>So,</a:t>
            </a:r>
            <a:r>
              <a:rPr lang="ja-JP" altLang="en-US" sz="1100" dirty="0" smtClean="0">
                <a:solidFill>
                  <a:srgbClr val="FF0000"/>
                </a:solidFill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</a:rPr>
              <a:t>just</a:t>
            </a:r>
            <a:r>
              <a:rPr lang="ja-JP" altLang="en-US" sz="1100" dirty="0" smtClean="0">
                <a:solidFill>
                  <a:srgbClr val="FF0000"/>
                </a:solidFill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</a:rPr>
              <a:t>in</a:t>
            </a:r>
            <a:r>
              <a:rPr lang="ja-JP" altLang="en-US" sz="1100" dirty="0" smtClean="0">
                <a:solidFill>
                  <a:srgbClr val="FF0000"/>
                </a:solidFill>
              </a:rPr>
              <a:t> </a:t>
            </a:r>
            <a:r>
              <a:rPr lang="en-US" altLang="ja-JP" sz="1100" dirty="0" smtClean="0">
                <a:solidFill>
                  <a:srgbClr val="FF0000"/>
                </a:solidFill>
              </a:rPr>
              <a:t>case,</a:t>
            </a:r>
            <a:r>
              <a:rPr lang="ja-JP" altLang="en-US" sz="1100" dirty="0" smtClean="0">
                <a:solidFill>
                  <a:srgbClr val="FF0000"/>
                </a:solidFill>
              </a:rPr>
              <a:t> </a:t>
            </a:r>
            <a:r>
              <a:rPr lang="en-US" altLang="ja-JP" sz="1100" dirty="0" smtClean="0"/>
              <a:t>Current AMSR2 is compared with past but operational AMSR-E L1B data statistically.</a:t>
            </a:r>
          </a:p>
          <a:p>
            <a:pPr>
              <a:defRPr/>
            </a:pPr>
            <a:endParaRPr lang="en-US" altLang="ja-JP" sz="1100" dirty="0" smtClean="0"/>
          </a:p>
          <a:p>
            <a:pPr>
              <a:defRPr/>
            </a:pPr>
            <a:r>
              <a:rPr lang="en-US" altLang="ja-JP" sz="1100" dirty="0" smtClean="0"/>
              <a:t>Approach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is:</a:t>
            </a:r>
          </a:p>
          <a:p>
            <a:pPr>
              <a:defRPr/>
            </a:pPr>
            <a:r>
              <a:rPr lang="en-US" altLang="ja-JP" sz="1100" dirty="0" smtClean="0"/>
              <a:t>Firstly,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compute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AMSR2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single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difference.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Single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difference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is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observed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Tb</a:t>
            </a:r>
            <a:r>
              <a:rPr lang="ja-JP" altLang="en-US" sz="1100" baseline="0" dirty="0" smtClean="0"/>
              <a:t> </a:t>
            </a:r>
            <a:r>
              <a:rPr lang="en-US" altLang="ja-JP" sz="1100" baseline="0" smtClean="0"/>
              <a:t>–</a:t>
            </a:r>
            <a:r>
              <a:rPr lang="ja-JP" altLang="en-US" sz="1100" baseline="0" smtClean="0"/>
              <a:t> </a:t>
            </a:r>
            <a:r>
              <a:rPr lang="en-US" altLang="ja-JP" sz="1100" baseline="0" smtClean="0"/>
              <a:t>simulated,</a:t>
            </a:r>
            <a:r>
              <a:rPr lang="ja-JP" altLang="en-US" sz="1100" baseline="0" smtClean="0"/>
              <a:t> </a:t>
            </a:r>
            <a:r>
              <a:rPr lang="en-US" altLang="ja-JP" sz="1100" baseline="0" dirty="0" smtClean="0"/>
              <a:t>simulated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Tb.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over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cloud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free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ocean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and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rainforest.</a:t>
            </a:r>
          </a:p>
          <a:p>
            <a:pPr>
              <a:defRPr/>
            </a:pPr>
            <a:r>
              <a:rPr lang="en-US" altLang="ja-JP" sz="1100" dirty="0" smtClean="0"/>
              <a:t>Next,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obtain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a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typical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SD,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mode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or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mean,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from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its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histogram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like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this.</a:t>
            </a:r>
          </a:p>
          <a:p>
            <a:pPr>
              <a:defRPr/>
            </a:pPr>
            <a:r>
              <a:rPr lang="en-US" altLang="ja-JP" sz="1100" baseline="0" dirty="0" smtClean="0"/>
              <a:t>And,</a:t>
            </a:r>
            <a:r>
              <a:rPr lang="ja-JP" altLang="en-US" sz="1100" baseline="0" dirty="0" smtClean="0"/>
              <a:t> </a:t>
            </a:r>
            <a:r>
              <a:rPr lang="en-US" altLang="ja-JP" sz="1100" dirty="0" smtClean="0"/>
              <a:t>obtain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a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typical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SD</a:t>
            </a:r>
            <a:r>
              <a:rPr lang="ja-JP" altLang="en-US" sz="1100" dirty="0" smtClean="0"/>
              <a:t> </a:t>
            </a:r>
            <a:r>
              <a:rPr lang="en-US" altLang="ja-JP" sz="1100" smtClean="0"/>
              <a:t>for</a:t>
            </a:r>
            <a:r>
              <a:rPr lang="ja-JP" altLang="en-US" sz="1100" smtClean="0"/>
              <a:t> </a:t>
            </a:r>
            <a:r>
              <a:rPr lang="en-US" altLang="ja-JP" sz="1100" smtClean="0"/>
              <a:t>AMSR-E</a:t>
            </a:r>
            <a:r>
              <a:rPr lang="ja-JP" altLang="en-US" sz="1100" smtClean="0"/>
              <a:t> </a:t>
            </a:r>
            <a:r>
              <a:rPr lang="en-US" altLang="ja-JP" sz="1100" dirty="0" smtClean="0"/>
              <a:t>L1B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in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2011,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in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a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similar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way.</a:t>
            </a:r>
          </a:p>
          <a:p>
            <a:pPr>
              <a:defRPr/>
            </a:pPr>
            <a:r>
              <a:rPr lang="en-US" altLang="ja-JP" sz="1100" dirty="0" smtClean="0"/>
              <a:t>SD(AMSR2) </a:t>
            </a:r>
            <a:r>
              <a:rPr lang="en-US" altLang="ja-JP" sz="1100" smtClean="0"/>
              <a:t>– SD(AMSR-E) </a:t>
            </a:r>
            <a:r>
              <a:rPr lang="en-US" altLang="ja-JP" sz="1100" dirty="0" smtClean="0"/>
              <a:t>seems to show calibration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difference between both satellites.</a:t>
            </a:r>
          </a:p>
          <a:p>
            <a:pPr>
              <a:defRPr/>
            </a:pPr>
            <a:endParaRPr lang="en-US" altLang="ja-JP" sz="1100" dirty="0" smtClean="0"/>
          </a:p>
          <a:p>
            <a:pPr>
              <a:defRPr/>
            </a:pPr>
            <a:endParaRPr lang="en-US" altLang="ja-JP" sz="1100" dirty="0" smtClean="0"/>
          </a:p>
          <a:p>
            <a:pPr>
              <a:defRPr/>
            </a:pPr>
            <a:r>
              <a:rPr lang="ja-JP" altLang="en-US" sz="1100" dirty="0" smtClean="0"/>
              <a:t>なぜ観測値のヒストグラム同士の比較ではなく、ＲＴＭをはさむのか？</a:t>
            </a:r>
            <a:endParaRPr lang="en-US" altLang="ja-JP" sz="1100" dirty="0" smtClean="0"/>
          </a:p>
          <a:p>
            <a:pPr>
              <a:defRPr/>
            </a:pPr>
            <a:r>
              <a:rPr lang="ja-JP" altLang="en-US" sz="1100" dirty="0" smtClean="0"/>
              <a:t>→　大気場が去年と今年で同じとは限らないから。</a:t>
            </a:r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E079192-8B3E-48C3-AF9B-8DC2AA4F1D18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result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for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each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channels.</a:t>
            </a:r>
          </a:p>
          <a:p>
            <a:r>
              <a:rPr lang="en-US" altLang="ja-JP" dirty="0" smtClean="0">
                <a:ea typeface="ＭＳ Ｐゴシック" charset="-128"/>
              </a:rPr>
              <a:t>The result of this indirect comparison</a:t>
            </a:r>
            <a:r>
              <a:rPr lang="en-US" altLang="ja-JP" baseline="0" dirty="0" smtClean="0">
                <a:ea typeface="ＭＳ Ｐゴシック" charset="-128"/>
              </a:rPr>
              <a:t> and that of direct comparison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show good agreement.</a:t>
            </a:r>
            <a:endParaRPr lang="en-US" altLang="ja-JP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2A5294-32CC-4C0A-B13F-782C6EA3B928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1100" dirty="0" smtClean="0">
                <a:ea typeface="ＭＳ Ｐゴシック" charset="-128"/>
              </a:rPr>
              <a:t>The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third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reference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is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the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TMI.</a:t>
            </a:r>
          </a:p>
          <a:p>
            <a:r>
              <a:rPr lang="en-US" altLang="ja-JP" sz="1100" dirty="0" smtClean="0">
                <a:ea typeface="ＭＳ Ｐゴシック" charset="-128"/>
              </a:rPr>
              <a:t>TRMM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is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/>
              <a:t>Non-sun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synchronous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orbit,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it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is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convenient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to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make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collocation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data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with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AMSR2.</a:t>
            </a:r>
          </a:p>
          <a:p>
            <a:endParaRPr lang="en-US" altLang="ja-JP" sz="1100" dirty="0" smtClean="0">
              <a:ea typeface="ＭＳ Ｐゴシック" charset="-128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dirty="0" smtClean="0">
                <a:ea typeface="ＭＳ Ｐゴシック" charset="-128"/>
              </a:rPr>
              <a:t>To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/>
              <a:t>cancels out Tb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biases brought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by differences such as observation frequency and incidence angle,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we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adopted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double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difference</a:t>
            </a:r>
            <a:r>
              <a:rPr lang="ja-JP" altLang="en-US" sz="1100" baseline="0" dirty="0" smtClean="0"/>
              <a:t> </a:t>
            </a:r>
            <a:r>
              <a:rPr lang="en-US" altLang="ja-JP" sz="1100" baseline="0" dirty="0" smtClean="0"/>
              <a:t>approach.</a:t>
            </a:r>
            <a:endParaRPr lang="en-US" altLang="ja-JP" sz="1100" dirty="0" smtClean="0"/>
          </a:p>
          <a:p>
            <a:r>
              <a:rPr lang="en-US" altLang="ja-JP" sz="1100" dirty="0" smtClean="0">
                <a:ea typeface="ＭＳ Ｐゴシック" charset="-128"/>
              </a:rPr>
              <a:t>The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approach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is:</a:t>
            </a:r>
          </a:p>
          <a:p>
            <a:pPr marL="228600" indent="-228600">
              <a:buAutoNum type="arabicPeriod"/>
            </a:pPr>
            <a:r>
              <a:rPr lang="en-US" altLang="ja-JP" sz="1100" dirty="0" smtClean="0">
                <a:ea typeface="ＭＳ Ｐゴシック" charset="-128"/>
              </a:rPr>
              <a:t>compute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the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Single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Difference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for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both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of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AMSR2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and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TMI,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observed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Tb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smtClean="0">
                <a:ea typeface="ＭＳ Ｐゴシック" charset="-128"/>
              </a:rPr>
              <a:t>–</a:t>
            </a:r>
            <a:r>
              <a:rPr lang="ja-JP" altLang="en-US" sz="1100" baseline="0" smtClean="0">
                <a:ea typeface="ＭＳ Ｐゴシック" charset="-128"/>
              </a:rPr>
              <a:t> </a:t>
            </a:r>
            <a:r>
              <a:rPr lang="en-US" altLang="ja-JP" sz="1100" baseline="0" smtClean="0">
                <a:ea typeface="ＭＳ Ｐゴシック" charset="-128"/>
              </a:rPr>
              <a:t>simulated</a:t>
            </a:r>
            <a:r>
              <a:rPr lang="ja-JP" altLang="en-US" sz="1100" baseline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Tb.</a:t>
            </a:r>
          </a:p>
          <a:p>
            <a:pPr marL="228600" indent="-228600">
              <a:buAutoNum type="arabicPeriod"/>
            </a:pPr>
            <a:r>
              <a:rPr lang="en-US" altLang="ja-JP" sz="1100" baseline="0" dirty="0" smtClean="0">
                <a:ea typeface="ＭＳ Ｐゴシック" charset="-128"/>
              </a:rPr>
              <a:t>The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Double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Difference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is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SD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of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AMSR2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–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SD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of</a:t>
            </a:r>
            <a:r>
              <a:rPr lang="ja-JP" altLang="en-US" sz="1100" baseline="0" dirty="0" smtClean="0">
                <a:ea typeface="ＭＳ Ｐゴシック" charset="-128"/>
              </a:rPr>
              <a:t> </a:t>
            </a:r>
            <a:r>
              <a:rPr lang="en-US" altLang="ja-JP" sz="1100" baseline="0" dirty="0" smtClean="0">
                <a:ea typeface="ＭＳ Ｐゴシック" charset="-128"/>
              </a:rPr>
              <a:t>TMI.</a:t>
            </a:r>
          </a:p>
          <a:p>
            <a:pPr marL="0" indent="0">
              <a:buNone/>
            </a:pPr>
            <a:endParaRPr lang="en-US" altLang="ja-JP" sz="1100" baseline="0" dirty="0" smtClean="0">
              <a:ea typeface="ＭＳ Ｐゴシック" charset="-128"/>
            </a:endParaRPr>
          </a:p>
          <a:p>
            <a:r>
              <a:rPr lang="en-US" altLang="ja-JP" sz="1100" dirty="0" smtClean="0">
                <a:ea typeface="ＭＳ Ｐゴシック" charset="-128"/>
              </a:rPr>
              <a:t>It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means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calibration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difference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between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AMSR2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and</a:t>
            </a:r>
            <a:r>
              <a:rPr lang="ja-JP" altLang="en-US" sz="1100" dirty="0" smtClean="0">
                <a:ea typeface="ＭＳ Ｐゴシック" charset="-128"/>
              </a:rPr>
              <a:t> </a:t>
            </a:r>
            <a:r>
              <a:rPr lang="en-US" altLang="ja-JP" sz="1100" dirty="0" smtClean="0">
                <a:ea typeface="ＭＳ Ｐゴシック" charset="-128"/>
              </a:rPr>
              <a:t>TMI.</a:t>
            </a:r>
          </a:p>
          <a:p>
            <a:endParaRPr lang="en-US" altLang="ja-JP" sz="1100" dirty="0" smtClean="0">
              <a:ea typeface="ＭＳ Ｐゴシック" charset="-128"/>
            </a:endParaRPr>
          </a:p>
          <a:p>
            <a:endParaRPr lang="en-US" altLang="ja-JP" sz="1100" dirty="0" smtClean="0">
              <a:ea typeface="ＭＳ Ｐゴシック" charset="-128"/>
            </a:endParaRPr>
          </a:p>
          <a:p>
            <a:endParaRPr lang="en-US" altLang="ja-JP" sz="1100" dirty="0" smtClean="0">
              <a:ea typeface="ＭＳ Ｐゴシック" charset="-128"/>
            </a:endParaRPr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45FE79-0ACF-40C7-AD3B-329EBE2F0CF8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This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is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example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of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Double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difference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value,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by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AMSR2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18GHz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H-pol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TMI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19GHz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H-pol.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endParaRPr lang="en-US" altLang="ja-JP" baseline="0" dirty="0" smtClean="0">
              <a:ea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>
              <a:ea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ea typeface="ＭＳ Ｐゴシック" charset="-128"/>
              </a:rPr>
              <a:t>Orbital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inclination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angle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of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TRMM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is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around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35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degrees,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so,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collocation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data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is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spread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from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equator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to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mid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latitude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area,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like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this.</a:t>
            </a:r>
            <a:endParaRPr lang="ja-JP" altLang="en-US" dirty="0" smtClean="0">
              <a:ea typeface="ＭＳ Ｐゴシック" charset="-128"/>
            </a:endParaRPr>
          </a:p>
          <a:p>
            <a:r>
              <a:rPr lang="en-US" altLang="ja-JP" baseline="0" dirty="0" smtClean="0">
                <a:ea typeface="ＭＳ Ｐゴシック" charset="-128"/>
              </a:rPr>
              <a:t>Colors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mean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values.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Purple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area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means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0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K,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green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area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is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around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3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or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4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K.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ea typeface="ＭＳ Ｐゴシック" charset="-128"/>
              </a:rPr>
              <a:t>We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can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find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relatively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large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calibration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difference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around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US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coastal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area.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It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solidFill>
                  <a:srgbClr val="FF0000"/>
                </a:solidFill>
                <a:ea typeface="ＭＳ Ｐゴシック" charset="-128"/>
              </a:rPr>
              <a:t>is</a:t>
            </a:r>
            <a:r>
              <a:rPr kumimoji="1" lang="en-US" altLang="ja-JP" sz="1100" kern="120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too localized and large </a:t>
            </a:r>
            <a:r>
              <a:rPr kumimoji="1" lang="en-US" altLang="ja-JP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to be of natural origin.</a:t>
            </a:r>
            <a:r>
              <a:rPr kumimoji="1" lang="ja-JP" altLang="en-US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It</a:t>
            </a:r>
            <a:r>
              <a:rPr kumimoji="1" lang="ja-JP" altLang="en-US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seems</a:t>
            </a:r>
            <a:r>
              <a:rPr kumimoji="1" lang="ja-JP" altLang="en-US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to</a:t>
            </a:r>
            <a:r>
              <a:rPr kumimoji="1" lang="ja-JP" altLang="en-US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be</a:t>
            </a:r>
            <a:r>
              <a:rPr kumimoji="1" lang="ja-JP" altLang="en-US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RFI</a:t>
            </a:r>
            <a:r>
              <a:rPr kumimoji="1" lang="ja-JP" altLang="en-US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signature.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>
              <a:ea typeface="ＭＳ Ｐゴシック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>
                <a:ea typeface="ＭＳ Ｐゴシック" charset="-128"/>
              </a:rPr>
              <a:t>In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this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lang="en-US" altLang="ja-JP" baseline="0" dirty="0" smtClean="0">
                <a:ea typeface="ＭＳ Ｐゴシック" charset="-128"/>
              </a:rPr>
              <a:t>case,</a:t>
            </a:r>
            <a:r>
              <a:rPr lang="ja-JP" altLang="en-US" baseline="0" dirty="0" smtClean="0">
                <a:ea typeface="ＭＳ Ｐゴシック" charset="-128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This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figures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show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that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the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calibration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difference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is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almost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positive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value,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and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tend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to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be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small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in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equator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region,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and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relatively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larger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in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mid-latitude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area.</a:t>
            </a:r>
            <a:r>
              <a:rPr kumimoji="1" lang="ja-JP" altLang="en-US" sz="110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endParaRPr kumimoji="1" lang="en-US" altLang="ja-JP" sz="110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+mn-cs"/>
            </a:endParaRPr>
          </a:p>
          <a:p>
            <a:endParaRPr kumimoji="1" lang="en-US" altLang="ja-JP" sz="110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+mn-cs"/>
            </a:endParaRPr>
          </a:p>
          <a:p>
            <a:r>
              <a:rPr kumimoji="1" lang="en-US" altLang="ja-JP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This</a:t>
            </a:r>
            <a:r>
              <a:rPr kumimoji="1" lang="ja-JP" altLang="en-US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pattern</a:t>
            </a:r>
            <a:r>
              <a:rPr kumimoji="1" lang="ja-JP" altLang="en-US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implies</a:t>
            </a:r>
            <a:r>
              <a:rPr kumimoji="1" lang="ja-JP" altLang="en-US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that the calibration difference correlate</a:t>
            </a:r>
            <a:r>
              <a:rPr kumimoji="1" lang="ja-JP" altLang="en-US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with</a:t>
            </a:r>
            <a:r>
              <a:rPr kumimoji="1" lang="ja-JP" altLang="en-US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measured</a:t>
            </a:r>
            <a:r>
              <a:rPr kumimoji="1" lang="ja-JP" altLang="en-US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100" kern="1200" baseline="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itchFamily="50" charset="-128"/>
                <a:cs typeface="+mn-cs"/>
              </a:rPr>
              <a:t>Tb.</a:t>
            </a:r>
          </a:p>
          <a:p>
            <a:endParaRPr kumimoji="1" lang="en-US" altLang="ja-JP" sz="110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0C8547D-7748-4F34-BF99-FDE5401010B6}" type="slidenum">
              <a:rPr lang="ja-JP" altLang="en-US" sz="12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ja-JP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5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36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10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77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5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74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6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52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7226-50BB-447B-A4D2-AD223F375BCF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EF3D9-A3BF-46DF-AB00-DD8D928A7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9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err="1"/>
              <a:t>Intercalibration</a:t>
            </a:r>
            <a:r>
              <a:rPr lang="en-US" altLang="ja-JP" sz="3600"/>
              <a:t> </a:t>
            </a:r>
            <a:r>
              <a:rPr lang="en-US" altLang="ja-JP" sz="3600" smtClean="0"/>
              <a:t>of </a:t>
            </a:r>
            <a:br>
              <a:rPr lang="en-US" altLang="ja-JP" sz="3600" smtClean="0"/>
            </a:br>
            <a:r>
              <a:rPr lang="en-US" altLang="ja-JP" sz="3600" smtClean="0"/>
              <a:t>AMSR2 and PMW radiometers</a:t>
            </a:r>
            <a:endParaRPr kumimoji="1" lang="ja-JP" altLang="en-US" sz="360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98984"/>
          </a:xfrm>
        </p:spPr>
        <p:txBody>
          <a:bodyPr>
            <a:normAutofit/>
          </a:bodyPr>
          <a:lstStyle/>
          <a:p>
            <a:r>
              <a:rPr lang="en-US" altLang="ja-JP" sz="2000">
                <a:solidFill>
                  <a:schemeClr val="tx1"/>
                </a:solidFill>
              </a:rPr>
              <a:t>Takashi Maeda</a:t>
            </a:r>
            <a:r>
              <a:rPr kumimoji="1" lang="en-US" altLang="ja-JP" sz="2000" smtClean="0">
                <a:solidFill>
                  <a:schemeClr val="tx1"/>
                </a:solidFill>
              </a:rPr>
              <a:t>(JAXA/EORC), </a:t>
            </a:r>
            <a:r>
              <a:rPr lang="en-US" altLang="ja-JP" sz="2000" smtClean="0">
                <a:solidFill>
                  <a:schemeClr val="tx1"/>
                </a:solidFill>
              </a:rPr>
              <a:t>Arata Okuyama (JMA), </a:t>
            </a:r>
          </a:p>
          <a:p>
            <a:r>
              <a:rPr lang="en-US" altLang="ja-JP" sz="2000" smtClean="0">
                <a:solidFill>
                  <a:schemeClr val="tx1"/>
                </a:solidFill>
              </a:rPr>
              <a:t>Kazufumi Kobayashi (RESTEC), Mieko Seki (RESTEC), </a:t>
            </a:r>
          </a:p>
          <a:p>
            <a:r>
              <a:rPr lang="en-US" altLang="ja-JP" sz="2000" smtClean="0">
                <a:solidFill>
                  <a:schemeClr val="tx1"/>
                </a:solidFill>
              </a:rPr>
              <a:t>Keiji Imaoka (Yamaguchi Univ.), Misako Kachi (JAXA/EORC)</a:t>
            </a:r>
          </a:p>
        </p:txBody>
      </p:sp>
    </p:spTree>
    <p:extLst>
      <p:ext uri="{BB962C8B-B14F-4D97-AF65-F5344CB8AC3E}">
        <p14:creationId xmlns:p14="http://schemas.microsoft.com/office/powerpoint/2010/main" val="530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128125" cy="1143000"/>
          </a:xfrm>
        </p:spPr>
        <p:txBody>
          <a:bodyPr/>
          <a:lstStyle/>
          <a:p>
            <a:r>
              <a:rPr lang="en-US" altLang="ja-JP" sz="3600" smtClean="0"/>
              <a:t>AMSR2</a:t>
            </a:r>
            <a:r>
              <a:rPr lang="ja-JP" altLang="en-US" sz="3600" smtClean="0"/>
              <a:t> </a:t>
            </a:r>
            <a:r>
              <a:rPr lang="en-US" altLang="ja-JP" sz="3600" smtClean="0"/>
              <a:t>-</a:t>
            </a:r>
            <a:r>
              <a:rPr lang="ja-JP" altLang="en-US" sz="3600" smtClean="0"/>
              <a:t> </a:t>
            </a:r>
            <a:r>
              <a:rPr lang="en-US" altLang="ja-JP" sz="3600" smtClean="0"/>
              <a:t>Current AMSR-E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smtClean="0"/>
              <a:t>over</a:t>
            </a:r>
            <a:r>
              <a:rPr lang="ja-JP" altLang="en-US" sz="3200" smtClean="0"/>
              <a:t> </a:t>
            </a:r>
            <a:r>
              <a:rPr lang="en-US" altLang="ja-JP" sz="3200" smtClean="0"/>
              <a:t>the </a:t>
            </a:r>
            <a:r>
              <a:rPr lang="en-US" altLang="ja-JP" sz="3200" smtClean="0">
                <a:solidFill>
                  <a:srgbClr val="0070C0"/>
                </a:solidFill>
              </a:rPr>
              <a:t>ocean</a:t>
            </a:r>
            <a:r>
              <a:rPr lang="ja-JP" altLang="en-US" sz="3200" smtClean="0"/>
              <a:t> </a:t>
            </a:r>
            <a:r>
              <a:rPr lang="en-US" altLang="ja-JP" sz="3200" smtClean="0"/>
              <a:t>and</a:t>
            </a:r>
            <a:r>
              <a:rPr lang="ja-JP" altLang="en-US" sz="3200" smtClean="0"/>
              <a:t> </a:t>
            </a:r>
            <a:r>
              <a:rPr lang="en-US" altLang="ja-JP" sz="3200" smtClean="0">
                <a:solidFill>
                  <a:srgbClr val="00B050"/>
                </a:solidFill>
              </a:rPr>
              <a:t>rainforest</a:t>
            </a:r>
            <a:r>
              <a:rPr lang="ja-JP" altLang="en-US" sz="3200" smtClean="0">
                <a:solidFill>
                  <a:srgbClr val="00B050"/>
                </a:solidFill>
              </a:rPr>
              <a:t> </a:t>
            </a:r>
            <a:r>
              <a:rPr lang="en-US" altLang="ja-JP" sz="3200" smtClean="0">
                <a:solidFill>
                  <a:srgbClr val="00B050"/>
                </a:solidFill>
              </a:rPr>
              <a:t>areas</a:t>
            </a:r>
            <a:endParaRPr lang="ja-JP" altLang="en-US" dirty="0" smtClean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6431" y="1740048"/>
            <a:ext cx="4619625" cy="43532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ja-JP" smtClean="0"/>
              <a:t>The AMSR2</a:t>
            </a:r>
            <a:r>
              <a:rPr lang="ja-JP" altLang="en-US" smtClean="0"/>
              <a:t> </a:t>
            </a:r>
            <a:r>
              <a:rPr lang="en-US" altLang="ja-JP" smtClean="0"/>
              <a:t>Tb</a:t>
            </a:r>
            <a:r>
              <a:rPr lang="ja-JP" altLang="en-US" smtClean="0"/>
              <a:t> </a:t>
            </a:r>
            <a:r>
              <a:rPr lang="en-US" altLang="ja-JP" smtClean="0"/>
              <a:t>was</a:t>
            </a:r>
            <a:r>
              <a:rPr lang="ja-JP" altLang="en-US" smtClean="0"/>
              <a:t> </a:t>
            </a:r>
            <a:r>
              <a:rPr lang="en-US" altLang="ja-JP" dirty="0" smtClean="0"/>
              <a:t>higher</a:t>
            </a:r>
            <a:r>
              <a:rPr lang="ja-JP" altLang="en-US" dirty="0" smtClean="0"/>
              <a:t> </a:t>
            </a:r>
            <a:r>
              <a:rPr lang="en-US" altLang="ja-JP" smtClean="0"/>
              <a:t>than</a:t>
            </a:r>
            <a:r>
              <a:rPr lang="ja-JP" altLang="en-US" smtClean="0"/>
              <a:t> </a:t>
            </a:r>
            <a:r>
              <a:rPr lang="en-US" altLang="ja-JP" smtClean="0"/>
              <a:t>the AMSR-E</a:t>
            </a:r>
            <a:r>
              <a:rPr lang="ja-JP" altLang="en-US" smtClean="0"/>
              <a:t> </a:t>
            </a:r>
            <a:r>
              <a:rPr lang="en-US" altLang="ja-JP" smtClean="0"/>
              <a:t>Tb.</a:t>
            </a:r>
            <a:endParaRPr lang="en-US" altLang="ja-JP" dirty="0" smtClean="0"/>
          </a:p>
          <a:p>
            <a:pPr lvl="1">
              <a:lnSpc>
                <a:spcPct val="120000"/>
              </a:lnSpc>
              <a:defRPr/>
            </a:pPr>
            <a:r>
              <a:rPr lang="en-US" altLang="ja-JP" dirty="0" smtClean="0"/>
              <a:t>0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+4</a:t>
            </a:r>
            <a:r>
              <a:rPr lang="ja-JP" altLang="en-US" dirty="0" smtClean="0"/>
              <a:t> </a:t>
            </a:r>
            <a:r>
              <a:rPr lang="en-US" altLang="ja-JP" dirty="0" smtClean="0"/>
              <a:t>K</a:t>
            </a:r>
            <a:r>
              <a:rPr lang="ja-JP" altLang="en-US" dirty="0" smtClean="0"/>
              <a:t> </a:t>
            </a:r>
            <a:r>
              <a:rPr lang="en-US" altLang="ja-JP" smtClean="0"/>
              <a:t>over</a:t>
            </a:r>
            <a:r>
              <a:rPr lang="ja-JP" altLang="en-US" smtClean="0"/>
              <a:t> </a:t>
            </a:r>
            <a:r>
              <a:rPr lang="en-US" altLang="ja-JP" smtClean="0"/>
              <a:t>the </a:t>
            </a:r>
            <a:r>
              <a:rPr lang="en-US" altLang="ja-JP" smtClean="0">
                <a:solidFill>
                  <a:srgbClr val="0070C0"/>
                </a:solidFill>
              </a:rPr>
              <a:t>ocean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ja-JP" dirty="0" smtClean="0"/>
              <a:t>-1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+3</a:t>
            </a:r>
            <a:r>
              <a:rPr lang="ja-JP" altLang="en-US" dirty="0" smtClean="0"/>
              <a:t> </a:t>
            </a:r>
            <a:r>
              <a:rPr lang="en-US" altLang="ja-JP" dirty="0" smtClean="0"/>
              <a:t>K</a:t>
            </a:r>
            <a:r>
              <a:rPr lang="ja-JP" altLang="en-US" dirty="0" smtClean="0"/>
              <a:t> </a:t>
            </a:r>
            <a:r>
              <a:rPr lang="en-US" altLang="ja-JP" smtClean="0"/>
              <a:t>over</a:t>
            </a:r>
            <a:r>
              <a:rPr lang="ja-JP" altLang="en-US" smtClean="0"/>
              <a:t> </a:t>
            </a:r>
            <a:r>
              <a:rPr lang="en-US" altLang="ja-JP" smtClean="0">
                <a:solidFill>
                  <a:srgbClr val="00B050"/>
                </a:solidFill>
              </a:rPr>
              <a:t>rainforest</a:t>
            </a:r>
            <a:r>
              <a:rPr lang="ja-JP" altLang="en-US" smtClean="0">
                <a:solidFill>
                  <a:srgbClr val="00B050"/>
                </a:solidFill>
              </a:rPr>
              <a:t> </a:t>
            </a:r>
            <a:r>
              <a:rPr lang="en-US" altLang="ja-JP" smtClean="0">
                <a:solidFill>
                  <a:srgbClr val="00B050"/>
                </a:solidFill>
              </a:rPr>
              <a:t>areas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marL="2286000" lvl="4" indent="-457200">
              <a:lnSpc>
                <a:spcPct val="120000"/>
              </a:lnSpc>
              <a:buFont typeface="+mj-lt"/>
              <a:buAutoNum type="arabicPeriod"/>
              <a:defRPr/>
            </a:pPr>
            <a:endParaRPr lang="en-US" altLang="ja-JP" dirty="0" smtClean="0"/>
          </a:p>
          <a:p>
            <a:pPr marL="514350" indent="-514350">
              <a:lnSpc>
                <a:spcPct val="120000"/>
              </a:lnSpc>
              <a:buFont typeface="+mj-ea"/>
              <a:buAutoNum type="arabicPeriod"/>
              <a:defRPr/>
            </a:pPr>
            <a:r>
              <a:rPr lang="en-US" altLang="ja-JP" smtClean="0"/>
              <a:t>The</a:t>
            </a:r>
            <a:r>
              <a:rPr lang="ja-JP" altLang="en-US" smtClean="0"/>
              <a:t> </a:t>
            </a:r>
            <a:r>
              <a:rPr lang="en-US" altLang="ja-JP" smtClean="0"/>
              <a:t>differences (AMSR2</a:t>
            </a:r>
            <a:r>
              <a:rPr lang="ja-JP" altLang="en-US" smtClean="0"/>
              <a:t> </a:t>
            </a:r>
            <a:r>
              <a:rPr lang="en-US" altLang="ja-JP" smtClean="0"/>
              <a:t>- AMSR-E)</a:t>
            </a:r>
            <a:r>
              <a:rPr lang="ja-JP" altLang="en-US" smtClean="0"/>
              <a:t> </a:t>
            </a:r>
            <a:r>
              <a:rPr lang="en-US" altLang="ja-JP" smtClean="0"/>
              <a:t>over</a:t>
            </a:r>
            <a:r>
              <a:rPr lang="ja-JP" altLang="en-US" smtClean="0"/>
              <a:t> </a:t>
            </a:r>
            <a:r>
              <a:rPr lang="en-US" altLang="ja-JP" smtClean="0"/>
              <a:t>the </a:t>
            </a:r>
            <a:r>
              <a:rPr lang="en-US" altLang="ja-JP" smtClean="0">
                <a:solidFill>
                  <a:srgbClr val="0070C0"/>
                </a:solidFill>
              </a:rPr>
              <a:t>ocean</a:t>
            </a:r>
            <a:r>
              <a:rPr lang="ja-JP" altLang="en-US" smtClean="0"/>
              <a:t> </a:t>
            </a:r>
            <a:r>
              <a:rPr lang="en-US" altLang="ja-JP" smtClean="0"/>
              <a:t>were</a:t>
            </a:r>
            <a:r>
              <a:rPr lang="ja-JP" altLang="en-US" smtClean="0"/>
              <a:t> </a:t>
            </a:r>
            <a:r>
              <a:rPr lang="en-US" altLang="ja-JP" dirty="0" smtClean="0"/>
              <a:t>higher</a:t>
            </a:r>
            <a:r>
              <a:rPr lang="ja-JP" altLang="en-US" dirty="0" smtClean="0"/>
              <a:t> </a:t>
            </a:r>
            <a:r>
              <a:rPr lang="en-US" altLang="ja-JP" smtClean="0"/>
              <a:t>than</a:t>
            </a:r>
            <a:r>
              <a:rPr lang="ja-JP" altLang="en-US" smtClean="0"/>
              <a:t> </a:t>
            </a:r>
            <a:r>
              <a:rPr lang="en-US" altLang="ja-JP" smtClean="0"/>
              <a:t>those over</a:t>
            </a:r>
            <a:r>
              <a:rPr lang="ja-JP" altLang="en-US" smtClean="0"/>
              <a:t> </a:t>
            </a:r>
            <a:r>
              <a:rPr lang="en-US" altLang="ja-JP" smtClean="0">
                <a:solidFill>
                  <a:srgbClr val="00B050"/>
                </a:solidFill>
              </a:rPr>
              <a:t>rainforest</a:t>
            </a:r>
            <a:r>
              <a:rPr lang="ja-JP" altLang="en-US" smtClean="0">
                <a:solidFill>
                  <a:srgbClr val="00B050"/>
                </a:solidFill>
              </a:rPr>
              <a:t> </a:t>
            </a:r>
            <a:r>
              <a:rPr lang="en-US" altLang="ja-JP" smtClean="0">
                <a:solidFill>
                  <a:srgbClr val="00B050"/>
                </a:solidFill>
              </a:rPr>
              <a:t>areas</a:t>
            </a:r>
            <a:r>
              <a:rPr lang="en-US" altLang="ja-JP" smtClean="0"/>
              <a:t>.</a:t>
            </a:r>
            <a:endParaRPr lang="en-US" altLang="ja-JP" dirty="0" smtClean="0"/>
          </a:p>
          <a:p>
            <a:pPr marL="2286000" lvl="4" indent="-457200">
              <a:lnSpc>
                <a:spcPct val="120000"/>
              </a:lnSpc>
              <a:buFont typeface="+mj-lt"/>
              <a:buAutoNum type="arabicPeriod"/>
              <a:defRPr/>
            </a:pPr>
            <a:endParaRPr lang="en-US" altLang="ja-JP" dirty="0" smtClean="0"/>
          </a:p>
          <a:p>
            <a:pPr marL="514350" indent="-514350">
              <a:lnSpc>
                <a:spcPct val="120000"/>
              </a:lnSpc>
              <a:buFont typeface="+mj-ea"/>
              <a:buAutoNum type="arabicPeriod"/>
              <a:defRPr/>
            </a:pPr>
            <a:r>
              <a:rPr lang="en-US" altLang="ja-JP" smtClean="0"/>
              <a:t>The difference</a:t>
            </a:r>
            <a:r>
              <a:rPr lang="ja-JP" altLang="en-US" smtClean="0"/>
              <a:t> </a:t>
            </a:r>
            <a:r>
              <a:rPr lang="en-US" altLang="ja-JP" dirty="0"/>
              <a:t>between</a:t>
            </a:r>
            <a:r>
              <a:rPr lang="ja-JP" altLang="en-US" dirty="0"/>
              <a:t> </a:t>
            </a:r>
            <a:r>
              <a:rPr lang="en-US" altLang="ja-JP" dirty="0"/>
              <a:t>ascending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/>
              <a:t>descending</a:t>
            </a:r>
            <a:r>
              <a:rPr lang="ja-JP" altLang="en-US"/>
              <a:t> </a:t>
            </a:r>
            <a:r>
              <a:rPr lang="en-US" altLang="ja-JP" smtClean="0"/>
              <a:t>tracks</a:t>
            </a:r>
            <a:r>
              <a:rPr lang="ja-JP" altLang="en-US" smtClean="0"/>
              <a:t> </a:t>
            </a:r>
            <a:r>
              <a:rPr lang="en-US" altLang="ja-JP" smtClean="0"/>
              <a:t>was</a:t>
            </a:r>
            <a:r>
              <a:rPr lang="ja-JP" altLang="en-US" smtClean="0"/>
              <a:t> </a:t>
            </a:r>
            <a:r>
              <a:rPr lang="en-US" altLang="ja-JP" dirty="0" smtClean="0"/>
              <a:t>less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than</a:t>
            </a:r>
            <a:r>
              <a:rPr lang="ja-JP" altLang="en-US" dirty="0" smtClean="0"/>
              <a:t> </a:t>
            </a:r>
            <a:r>
              <a:rPr lang="en-US" altLang="ja-JP" smtClean="0"/>
              <a:t>0.5</a:t>
            </a:r>
            <a:r>
              <a:rPr lang="ja-JP" altLang="en-US" smtClean="0"/>
              <a:t> </a:t>
            </a:r>
            <a:r>
              <a:rPr lang="en-US" altLang="ja-JP" smtClean="0"/>
              <a:t>K.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199AD6-A4F0-45F5-AA09-FE9382AFE56C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08" y="2276475"/>
            <a:ext cx="390048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テキスト ボックス 5"/>
          <p:cNvSpPr txBox="1">
            <a:spLocks noChangeArrowheads="1"/>
          </p:cNvSpPr>
          <p:nvPr/>
        </p:nvSpPr>
        <p:spPr bwMode="auto">
          <a:xfrm>
            <a:off x="6863208" y="4775200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200"/>
              <a:t>Dec.</a:t>
            </a:r>
            <a:r>
              <a:rPr lang="ja-JP" altLang="en-US" sz="1200"/>
              <a:t> </a:t>
            </a:r>
            <a:r>
              <a:rPr lang="en-US" altLang="ja-JP" sz="1200"/>
              <a:t>2012</a:t>
            </a:r>
            <a:r>
              <a:rPr lang="ja-JP" altLang="en-US" sz="1200"/>
              <a:t> </a:t>
            </a:r>
            <a:r>
              <a:rPr lang="en-US" altLang="ja-JP" sz="1200"/>
              <a:t>–</a:t>
            </a:r>
            <a:r>
              <a:rPr lang="ja-JP" altLang="en-US" sz="1200"/>
              <a:t> </a:t>
            </a:r>
            <a:r>
              <a:rPr lang="en-US" altLang="ja-JP" sz="1200"/>
              <a:t>Feb.</a:t>
            </a:r>
            <a:r>
              <a:rPr lang="ja-JP" altLang="en-US" sz="1200"/>
              <a:t> </a:t>
            </a:r>
            <a:r>
              <a:rPr lang="en-US" altLang="ja-JP" sz="1200"/>
              <a:t>2013</a:t>
            </a:r>
            <a:endParaRPr lang="ja-JP" altLang="en-US" sz="12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06171" y="2636838"/>
            <a:ext cx="11430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/>
              <a:t>over</a:t>
            </a:r>
            <a:r>
              <a:rPr lang="ja-JP" altLang="en-US" sz="1400"/>
              <a:t> </a:t>
            </a:r>
            <a:r>
              <a:rPr lang="en-US" altLang="ja-JP" sz="1400" smtClean="0"/>
              <a:t>the ocean</a:t>
            </a:r>
            <a:endParaRPr lang="en-US" altLang="ja-JP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67808" y="4400550"/>
            <a:ext cx="1143000" cy="7386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/>
              <a:t>over</a:t>
            </a:r>
            <a:r>
              <a:rPr lang="ja-JP" altLang="en-US" sz="1400"/>
              <a:t> </a:t>
            </a:r>
            <a:r>
              <a:rPr lang="en-US" altLang="ja-JP" sz="1400" smtClean="0"/>
              <a:t>rainforest areas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0922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Intercalibration results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altLang="ja-JP" smtClean="0"/>
              <a:t>AMSR2</a:t>
            </a:r>
            <a:r>
              <a:rPr lang="ja-JP" altLang="en-US" smtClean="0"/>
              <a:t> </a:t>
            </a:r>
            <a:r>
              <a:rPr lang="en-US" altLang="ja-JP" smtClean="0"/>
              <a:t>vs</a:t>
            </a:r>
            <a:r>
              <a:rPr lang="ja-JP" altLang="en-US" smtClean="0"/>
              <a:t> </a:t>
            </a:r>
            <a:r>
              <a:rPr lang="en-US" altLang="ja-JP" smtClean="0"/>
              <a:t>AMSR-E</a:t>
            </a:r>
            <a:r>
              <a:rPr lang="ja-JP" altLang="en-US" smtClean="0"/>
              <a:t> </a:t>
            </a:r>
            <a:r>
              <a:rPr lang="en-US" altLang="ja-JP" smtClean="0"/>
              <a:t>in</a:t>
            </a:r>
            <a:r>
              <a:rPr lang="ja-JP" altLang="en-US" smtClean="0"/>
              <a:t> </a:t>
            </a:r>
            <a:r>
              <a:rPr lang="en-US" altLang="ja-JP" smtClean="0"/>
              <a:t>slow</a:t>
            </a:r>
            <a:r>
              <a:rPr lang="ja-JP" altLang="en-US" smtClean="0"/>
              <a:t> </a:t>
            </a:r>
            <a:r>
              <a:rPr lang="en-US" altLang="ja-JP" smtClean="0"/>
              <a:t>rotation</a:t>
            </a:r>
            <a:r>
              <a:rPr lang="ja-JP" altLang="en-US" smtClean="0"/>
              <a:t> </a:t>
            </a:r>
            <a:r>
              <a:rPr lang="en-US" altLang="ja-JP" smtClean="0"/>
              <a:t>mode 					(`Current' AMSR-E)</a:t>
            </a:r>
          </a:p>
          <a:p>
            <a:pPr marL="514350" indent="-457200">
              <a:buFont typeface="+mj-lt"/>
              <a:buAutoNum type="arabicPeriod"/>
            </a:pPr>
            <a:endParaRPr lang="en-US" altLang="ja-JP" smtClean="0"/>
          </a:p>
          <a:p>
            <a:pPr marL="514350" indent="-457200">
              <a:buFont typeface="+mj-lt"/>
              <a:buAutoNum type="arabicPeriod"/>
            </a:pPr>
            <a:r>
              <a:rPr lang="en-US" altLang="ja-JP" smtClean="0">
                <a:solidFill>
                  <a:srgbClr val="FF0000"/>
                </a:solidFill>
              </a:rPr>
              <a:t>AMSR2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vs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AMSR-E in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operational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mode   						(`Past' AMSR-E)</a:t>
            </a:r>
          </a:p>
          <a:p>
            <a:pPr marL="514350" indent="-457200">
              <a:buFont typeface="+mj-lt"/>
              <a:buAutoNum type="arabicPeriod"/>
            </a:pPr>
            <a:endParaRPr lang="en-US" altLang="ja-JP" smtClean="0"/>
          </a:p>
          <a:p>
            <a:pPr marL="514350" indent="-457200">
              <a:buFont typeface="+mj-lt"/>
              <a:buAutoNum type="arabicPeriod"/>
            </a:pPr>
            <a:r>
              <a:rPr lang="en-US" altLang="ja-JP" smtClean="0"/>
              <a:t>AMSR2</a:t>
            </a:r>
            <a:r>
              <a:rPr lang="ja-JP" altLang="en-US" smtClean="0"/>
              <a:t> </a:t>
            </a:r>
            <a:r>
              <a:rPr lang="en-US" altLang="ja-JP" smtClean="0"/>
              <a:t>vs TMI or GMI</a:t>
            </a:r>
          </a:p>
        </p:txBody>
      </p:sp>
    </p:spTree>
    <p:extLst>
      <p:ext uri="{BB962C8B-B14F-4D97-AF65-F5344CB8AC3E}">
        <p14:creationId xmlns:p14="http://schemas.microsoft.com/office/powerpoint/2010/main" val="4792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0" y="433388"/>
            <a:ext cx="9144000" cy="692150"/>
          </a:xfrm>
        </p:spPr>
        <p:txBody>
          <a:bodyPr>
            <a:noAutofit/>
          </a:bodyPr>
          <a:lstStyle/>
          <a:p>
            <a:r>
              <a:rPr lang="en-US" altLang="ja-JP" sz="3600" smtClean="0"/>
              <a:t>Comparison</a:t>
            </a:r>
            <a:r>
              <a:rPr lang="ja-JP" altLang="en-US" sz="3600" smtClean="0"/>
              <a:t> </a:t>
            </a:r>
            <a:r>
              <a:rPr lang="en-US" altLang="ja-JP" sz="3600" smtClean="0"/>
              <a:t>with</a:t>
            </a:r>
            <a:r>
              <a:rPr lang="ja-JP" altLang="en-US" sz="3600" smtClean="0"/>
              <a:t> </a:t>
            </a:r>
            <a:r>
              <a:rPr lang="en-US" altLang="ja-JP" sz="3600" smtClean="0"/>
              <a:t>the `Past' AMSR-E</a:t>
            </a:r>
            <a:endParaRPr lang="ja-JP" altLang="en-US" sz="3600" dirty="0" smtClean="0"/>
          </a:p>
        </p:txBody>
      </p:sp>
      <p:sp>
        <p:nvSpPr>
          <p:cNvPr id="1945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975" cy="3888432"/>
          </a:xfrm>
        </p:spPr>
        <p:txBody>
          <a:bodyPr>
            <a:noAutofit/>
          </a:bodyPr>
          <a:lstStyle/>
          <a:p>
            <a:r>
              <a:rPr lang="en-US" altLang="ja-JP" sz="2000" smtClean="0"/>
              <a:t>AMSR2 is compared with the </a:t>
            </a:r>
            <a:r>
              <a:rPr lang="en-US" altLang="ja-JP" sz="2000" smtClean="0"/>
              <a:t>operational</a:t>
            </a:r>
            <a:r>
              <a:rPr lang="ja-JP" altLang="en-US" sz="2000" smtClean="0"/>
              <a:t> </a:t>
            </a:r>
            <a:r>
              <a:rPr lang="en-US" altLang="ja-JP" sz="2000"/>
              <a:t>`past</a:t>
            </a:r>
            <a:r>
              <a:rPr lang="en-US" altLang="ja-JP" sz="2000"/>
              <a:t>' </a:t>
            </a:r>
            <a:r>
              <a:rPr lang="en-US" altLang="ja-JP" sz="2000" smtClean="0"/>
              <a:t>AMSR-E </a:t>
            </a:r>
            <a:r>
              <a:rPr lang="en-US" altLang="ja-JP" sz="2000" smtClean="0"/>
              <a:t>L1B</a:t>
            </a:r>
            <a:r>
              <a:rPr lang="ja-JP" altLang="en-US" sz="2000" smtClean="0"/>
              <a:t> </a:t>
            </a:r>
            <a:r>
              <a:rPr lang="en-US" altLang="ja-JP" sz="2000" smtClean="0"/>
              <a:t>data</a:t>
            </a:r>
            <a:r>
              <a:rPr lang="ja-JP" altLang="en-US" sz="2000" smtClean="0"/>
              <a:t> </a:t>
            </a:r>
            <a:r>
              <a:rPr lang="en-US" altLang="ja-JP" sz="2000" smtClean="0"/>
              <a:t>statistically:</a:t>
            </a:r>
          </a:p>
          <a:p>
            <a:pPr marL="400050" lvl="1" indent="0">
              <a:buNone/>
            </a:pPr>
            <a:r>
              <a:rPr lang="en-US" altLang="ja-JP" sz="1800" b="1" u="sng" smtClean="0"/>
              <a:t>Methodology</a:t>
            </a:r>
            <a:r>
              <a:rPr lang="en-US" altLang="ja-JP" sz="1800" smtClean="0"/>
              <a:t> </a:t>
            </a:r>
            <a:r>
              <a:rPr lang="en-US" altLang="ja-JP" sz="1800" smtClean="0">
                <a:solidFill>
                  <a:srgbClr val="FF0000"/>
                </a:solidFill>
              </a:rPr>
              <a:t>(Double Difference Technique)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1800" dirty="0"/>
              <a:t>S</a:t>
            </a:r>
            <a:r>
              <a:rPr lang="en-US" altLang="ja-JP" sz="1800" smtClean="0"/>
              <a:t>tep </a:t>
            </a:r>
            <a:r>
              <a:rPr lang="en-US" altLang="ja-JP" sz="1800" dirty="0" smtClean="0"/>
              <a:t>1</a:t>
            </a:r>
            <a:r>
              <a:rPr lang="en-US" altLang="ja-JP" sz="1800" smtClean="0"/>
              <a:t>: </a:t>
            </a:r>
            <a:r>
              <a:rPr lang="en-US" altLang="ja-JP" sz="1800" smtClean="0"/>
              <a:t>calculate</a:t>
            </a:r>
            <a:r>
              <a:rPr lang="ja-JP" altLang="en-US" sz="1800" smtClean="0"/>
              <a:t> </a:t>
            </a:r>
            <a:r>
              <a:rPr lang="en-US" altLang="ja-JP" sz="1800" dirty="0" smtClean="0"/>
              <a:t>AMSR2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SD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(Single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Difference:</a:t>
            </a:r>
            <a:r>
              <a:rPr lang="ja-JP" altLang="en-US" sz="1800" dirty="0" smtClean="0"/>
              <a:t> </a:t>
            </a:r>
            <a:r>
              <a:rPr lang="en-US" altLang="ja-JP" sz="1800" err="1" smtClean="0"/>
              <a:t>obs</a:t>
            </a:r>
            <a:r>
              <a:rPr lang="en-US" altLang="ja-JP" sz="1800" smtClean="0"/>
              <a:t>. Tb</a:t>
            </a:r>
            <a:r>
              <a:rPr lang="ja-JP" altLang="en-US" sz="1800" smtClean="0"/>
              <a:t> </a:t>
            </a:r>
            <a:r>
              <a:rPr lang="en-US" altLang="ja-JP" sz="1800" smtClean="0"/>
              <a:t>–</a:t>
            </a:r>
            <a:r>
              <a:rPr lang="ja-JP" altLang="en-US" sz="1800" smtClean="0"/>
              <a:t> </a:t>
            </a:r>
            <a:r>
              <a:rPr lang="en-US" altLang="ja-JP" sz="1800" smtClean="0"/>
              <a:t>simulated</a:t>
            </a:r>
            <a:r>
              <a:rPr lang="ja-JP" altLang="en-US" sz="1800" smtClean="0"/>
              <a:t> </a:t>
            </a:r>
            <a:r>
              <a:rPr lang="en-US" altLang="ja-JP" sz="1800" smtClean="0"/>
              <a:t>Tb) over </a:t>
            </a:r>
            <a:r>
              <a:rPr lang="en-US" altLang="ja-JP" sz="1800" smtClean="0"/>
              <a:t>the cloud-free </a:t>
            </a:r>
            <a:r>
              <a:rPr lang="en-US" altLang="ja-JP" sz="1800" dirty="0" smtClean="0">
                <a:solidFill>
                  <a:srgbClr val="0070C0"/>
                </a:solidFill>
              </a:rPr>
              <a:t>ocean</a:t>
            </a:r>
            <a:r>
              <a:rPr lang="en-US" altLang="ja-JP" sz="1800" dirty="0" smtClean="0"/>
              <a:t> </a:t>
            </a:r>
            <a:r>
              <a:rPr lang="en-US" altLang="ja-JP" sz="1800" smtClean="0"/>
              <a:t>and </a:t>
            </a:r>
            <a:r>
              <a:rPr lang="en-US" altLang="ja-JP" sz="1800" smtClean="0">
                <a:solidFill>
                  <a:srgbClr val="00B050"/>
                </a:solidFill>
              </a:rPr>
              <a:t>rainforest </a:t>
            </a:r>
            <a:r>
              <a:rPr lang="en-US" altLang="ja-JP" sz="1800" smtClean="0">
                <a:solidFill>
                  <a:srgbClr val="00B050"/>
                </a:solidFill>
              </a:rPr>
              <a:t>areas</a:t>
            </a:r>
            <a:r>
              <a:rPr lang="en-US" altLang="ja-JP" sz="1800" smtClean="0"/>
              <a:t>, and  </a:t>
            </a:r>
            <a:r>
              <a:rPr lang="en-US" altLang="ja-JP" sz="1800" smtClean="0"/>
              <a:t>obtain </a:t>
            </a:r>
            <a:r>
              <a:rPr lang="en-US" altLang="ja-JP" sz="1800" dirty="0" smtClean="0"/>
              <a:t>a typical SD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from a histogram.</a:t>
            </a:r>
          </a:p>
          <a:p>
            <a:pPr lvl="1"/>
            <a:r>
              <a:rPr lang="en-US" altLang="ja-JP" sz="1800"/>
              <a:t>S</a:t>
            </a:r>
            <a:r>
              <a:rPr lang="en-US" altLang="ja-JP" sz="1800" smtClean="0"/>
              <a:t>tep </a:t>
            </a:r>
            <a:r>
              <a:rPr lang="en-US" altLang="ja-JP" sz="1800" dirty="0"/>
              <a:t>2</a:t>
            </a:r>
            <a:r>
              <a:rPr lang="en-US" altLang="ja-JP" sz="1800" smtClean="0"/>
              <a:t>: </a:t>
            </a:r>
            <a:r>
              <a:rPr lang="en-US" altLang="ja-JP" sz="1800" dirty="0" smtClean="0"/>
              <a:t>obtain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a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typical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SD</a:t>
            </a:r>
            <a:r>
              <a:rPr lang="ja-JP" altLang="en-US" sz="1800" dirty="0" smtClean="0"/>
              <a:t> </a:t>
            </a:r>
            <a:r>
              <a:rPr lang="en-US" altLang="ja-JP" sz="1800"/>
              <a:t>for</a:t>
            </a:r>
            <a:r>
              <a:rPr lang="ja-JP" altLang="en-US" sz="1800"/>
              <a:t> </a:t>
            </a:r>
            <a:r>
              <a:rPr lang="en-US" altLang="ja-JP" sz="1800" smtClean="0"/>
              <a:t>AMSR-E</a:t>
            </a:r>
            <a:r>
              <a:rPr lang="ja-JP" altLang="en-US" sz="1800" smtClean="0"/>
              <a:t> </a:t>
            </a:r>
            <a:r>
              <a:rPr lang="en-US" altLang="ja-JP" sz="1800" dirty="0"/>
              <a:t>L1B</a:t>
            </a:r>
            <a:r>
              <a:rPr lang="ja-JP" altLang="en-US" sz="1800" dirty="0"/>
              <a:t> </a:t>
            </a:r>
            <a:r>
              <a:rPr lang="en-US" altLang="ja-JP" sz="1800" dirty="0"/>
              <a:t>in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2011,</a:t>
            </a:r>
            <a:r>
              <a:rPr lang="ja-JP" altLang="en-US" sz="1800" dirty="0" smtClean="0"/>
              <a:t> </a:t>
            </a:r>
            <a:r>
              <a:rPr lang="en-US" altLang="ja-JP" sz="1800" dirty="0"/>
              <a:t>in</a:t>
            </a:r>
            <a:r>
              <a:rPr lang="ja-JP" altLang="en-US" sz="1800" dirty="0"/>
              <a:t> </a:t>
            </a:r>
            <a:r>
              <a:rPr lang="en-US" altLang="ja-JP" sz="1800" dirty="0"/>
              <a:t>a</a:t>
            </a:r>
            <a:r>
              <a:rPr lang="ja-JP" altLang="en-US" sz="1800" dirty="0"/>
              <a:t> </a:t>
            </a:r>
            <a:r>
              <a:rPr lang="en-US" altLang="ja-JP" sz="1800" dirty="0"/>
              <a:t>similar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way.</a:t>
            </a:r>
          </a:p>
          <a:p>
            <a:pPr lvl="1"/>
            <a:r>
              <a:rPr lang="en-US" altLang="ja-JP" sz="1800"/>
              <a:t>S</a:t>
            </a:r>
            <a:r>
              <a:rPr lang="en-US" altLang="ja-JP" sz="1800" smtClean="0"/>
              <a:t>tep </a:t>
            </a:r>
            <a:r>
              <a:rPr lang="en-US" altLang="ja-JP" sz="1800" dirty="0"/>
              <a:t>3</a:t>
            </a:r>
            <a:r>
              <a:rPr lang="en-US" altLang="ja-JP" sz="1800" smtClean="0"/>
              <a:t>: calculate </a:t>
            </a:r>
            <a:r>
              <a:rPr lang="en-US" altLang="ja-JP" sz="1800" smtClean="0">
                <a:solidFill>
                  <a:srgbClr val="FF0000"/>
                </a:solidFill>
              </a:rPr>
              <a:t>SD(AMSR2</a:t>
            </a:r>
            <a:r>
              <a:rPr lang="en-US" altLang="ja-JP" sz="1800" dirty="0" smtClean="0">
                <a:solidFill>
                  <a:srgbClr val="FF0000"/>
                </a:solidFill>
              </a:rPr>
              <a:t>) </a:t>
            </a:r>
            <a:r>
              <a:rPr lang="en-US" altLang="ja-JP" sz="1800" smtClean="0">
                <a:solidFill>
                  <a:srgbClr val="FF0000"/>
                </a:solidFill>
              </a:rPr>
              <a:t>– SD(AMSR-E) (</a:t>
            </a:r>
            <a:r>
              <a:rPr lang="ja-JP" altLang="en-US" sz="1800" smtClean="0">
                <a:solidFill>
                  <a:srgbClr val="FF0000"/>
                </a:solidFill>
              </a:rPr>
              <a:t>≡</a:t>
            </a:r>
            <a:r>
              <a:rPr lang="en-US" altLang="ja-JP" sz="1800" smtClean="0">
                <a:solidFill>
                  <a:srgbClr val="FF0000"/>
                </a:solidFill>
              </a:rPr>
              <a:t>DD; Double Difference)</a:t>
            </a:r>
            <a:r>
              <a:rPr lang="en-US" altLang="ja-JP" sz="1800" smtClean="0"/>
              <a:t> </a:t>
            </a:r>
            <a:r>
              <a:rPr lang="en-US" altLang="ja-JP" sz="1800" smtClean="0"/>
              <a:t>representing</a:t>
            </a:r>
            <a:r>
              <a:rPr lang="en-US" altLang="ja-JP" sz="1800" smtClean="0"/>
              <a:t> </a:t>
            </a:r>
            <a:r>
              <a:rPr lang="en-US" altLang="ja-JP" sz="1800" dirty="0" smtClean="0"/>
              <a:t>Tb </a:t>
            </a:r>
            <a:r>
              <a:rPr lang="en-US" altLang="ja-JP" sz="1800" smtClean="0"/>
              <a:t>difference </a:t>
            </a:r>
            <a:r>
              <a:rPr lang="en-US" altLang="ja-JP" sz="1800" smtClean="0"/>
              <a:t>trend between </a:t>
            </a:r>
            <a:r>
              <a:rPr lang="en-US" altLang="ja-JP" sz="1800" smtClean="0"/>
              <a:t>AMSR2 and AMSR-E</a:t>
            </a:r>
            <a:r>
              <a:rPr lang="en-US" altLang="ja-JP" sz="1800" smtClean="0"/>
              <a:t>.</a:t>
            </a:r>
          </a:p>
          <a:p>
            <a:pPr marL="457200" lvl="1" indent="0">
              <a:buNone/>
            </a:pPr>
            <a:r>
              <a:rPr lang="en-US" altLang="ja-JP" sz="1800"/>
              <a:t>Radiative</a:t>
            </a:r>
            <a:r>
              <a:rPr lang="ja-JP" altLang="en-US" sz="1800"/>
              <a:t> </a:t>
            </a:r>
            <a:r>
              <a:rPr lang="en-US" altLang="ja-JP" sz="1800"/>
              <a:t>transfer</a:t>
            </a:r>
            <a:r>
              <a:rPr lang="ja-JP" altLang="en-US" sz="1800"/>
              <a:t> </a:t>
            </a:r>
            <a:r>
              <a:rPr lang="en-US" altLang="ja-JP" sz="1800"/>
              <a:t>model</a:t>
            </a:r>
            <a:r>
              <a:rPr lang="ja-JP" altLang="en-US" sz="1800"/>
              <a:t> </a:t>
            </a:r>
            <a:r>
              <a:rPr lang="en-US" altLang="ja-JP" sz="1800"/>
              <a:t>was</a:t>
            </a:r>
            <a:r>
              <a:rPr lang="ja-JP" altLang="en-US" sz="1800"/>
              <a:t> </a:t>
            </a:r>
            <a:r>
              <a:rPr lang="en-US" altLang="ja-JP" sz="1800"/>
              <a:t>RTTOV.</a:t>
            </a:r>
            <a:r>
              <a:rPr lang="ja-JP" altLang="en-US" sz="1800"/>
              <a:t> </a:t>
            </a:r>
            <a:r>
              <a:rPr lang="en-US" altLang="ja-JP" sz="1800"/>
              <a:t>NWP</a:t>
            </a:r>
            <a:r>
              <a:rPr lang="ja-JP" altLang="en-US" sz="1800"/>
              <a:t> </a:t>
            </a:r>
            <a:r>
              <a:rPr lang="en-US" altLang="ja-JP" sz="1800"/>
              <a:t>dataset</a:t>
            </a:r>
            <a:r>
              <a:rPr lang="ja-JP" altLang="en-US" sz="1800"/>
              <a:t> </a:t>
            </a:r>
            <a:r>
              <a:rPr lang="en-US" altLang="ja-JP" sz="1800"/>
              <a:t>to</a:t>
            </a:r>
            <a:r>
              <a:rPr lang="ja-JP" altLang="en-US" sz="1800"/>
              <a:t> </a:t>
            </a:r>
            <a:r>
              <a:rPr lang="en-US" altLang="ja-JP" sz="1800"/>
              <a:t>input</a:t>
            </a:r>
            <a:r>
              <a:rPr lang="ja-JP" altLang="en-US" sz="1800"/>
              <a:t> </a:t>
            </a:r>
            <a:r>
              <a:rPr lang="en-US" altLang="ja-JP" sz="1800"/>
              <a:t>to</a:t>
            </a:r>
            <a:r>
              <a:rPr lang="ja-JP" altLang="en-US" sz="1800"/>
              <a:t> </a:t>
            </a:r>
            <a:r>
              <a:rPr lang="en-US" altLang="ja-JP" sz="1800"/>
              <a:t>RTM</a:t>
            </a:r>
            <a:r>
              <a:rPr lang="ja-JP" altLang="en-US" sz="1800"/>
              <a:t> </a:t>
            </a:r>
            <a:r>
              <a:rPr lang="en-US" altLang="ja-JP" sz="1800"/>
              <a:t>was</a:t>
            </a:r>
            <a:r>
              <a:rPr lang="ja-JP" altLang="en-US" sz="1800"/>
              <a:t> </a:t>
            </a:r>
            <a:r>
              <a:rPr lang="en-US" altLang="ja-JP" sz="1800"/>
              <a:t>JMA</a:t>
            </a:r>
            <a:r>
              <a:rPr lang="ja-JP" altLang="en-US" sz="1800"/>
              <a:t> </a:t>
            </a:r>
            <a:r>
              <a:rPr lang="en-US" altLang="ja-JP" sz="1800"/>
              <a:t>objective</a:t>
            </a:r>
            <a:r>
              <a:rPr lang="ja-JP" altLang="en-US" sz="1800"/>
              <a:t> </a:t>
            </a:r>
            <a:r>
              <a:rPr lang="en-US" altLang="ja-JP" sz="1800"/>
              <a:t>analysis.</a:t>
            </a:r>
          </a:p>
          <a:p>
            <a:pPr marL="400050" lvl="1" indent="0">
              <a:buNone/>
            </a:pPr>
            <a:r>
              <a:rPr lang="en-US" altLang="ja-JP" sz="1800" b="1" u="sng" smtClean="0"/>
              <a:t>Data </a:t>
            </a:r>
            <a:r>
              <a:rPr lang="en-US" altLang="ja-JP" sz="1800" b="1" u="sng" smtClean="0"/>
              <a:t>period</a:t>
            </a:r>
            <a:endParaRPr lang="en-US" altLang="ja-JP" sz="1800" b="1" u="sng" dirty="0" smtClean="0"/>
          </a:p>
          <a:p>
            <a:pPr lvl="1"/>
            <a:r>
              <a:rPr lang="en-US" altLang="ja-JP" sz="1800" dirty="0" smtClean="0"/>
              <a:t>AMSR-E: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Oct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2010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Sep</a:t>
            </a:r>
            <a:r>
              <a:rPr lang="ja-JP" altLang="en-US" sz="1800" dirty="0" smtClean="0"/>
              <a:t> </a:t>
            </a:r>
            <a:r>
              <a:rPr lang="en-US" altLang="ja-JP" sz="1800" smtClean="0"/>
              <a:t>2011</a:t>
            </a:r>
            <a:r>
              <a:rPr lang="ja-JP" altLang="en-US" sz="1800" smtClean="0"/>
              <a:t> </a:t>
            </a:r>
            <a:r>
              <a:rPr lang="ja-JP" altLang="en-US" sz="1800" smtClean="0"/>
              <a:t> </a:t>
            </a:r>
            <a:r>
              <a:rPr lang="en-US" altLang="ja-JP" sz="1800" smtClean="0"/>
              <a:t>/ AMSR2</a:t>
            </a:r>
            <a:r>
              <a:rPr lang="en-US" altLang="ja-JP" sz="1800" dirty="0" smtClean="0"/>
              <a:t>: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Jul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2012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Jun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2013</a:t>
            </a:r>
          </a:p>
        </p:txBody>
      </p:sp>
      <p:grpSp>
        <p:nvGrpSpPr>
          <p:cNvPr id="19461" name="グループ化 22"/>
          <p:cNvGrpSpPr>
            <a:grpSpLocks/>
          </p:cNvGrpSpPr>
          <p:nvPr/>
        </p:nvGrpSpPr>
        <p:grpSpPr bwMode="auto">
          <a:xfrm>
            <a:off x="1547664" y="5075063"/>
            <a:ext cx="6254750" cy="1738313"/>
            <a:chOff x="1619672" y="5084763"/>
            <a:chExt cx="6254750" cy="1738312"/>
          </a:xfrm>
        </p:grpSpPr>
        <p:pic>
          <p:nvPicPr>
            <p:cNvPr id="19464" name="Picture 2" descr="D:\okuyama\10_GCOM-W\02_その他報告\201302xx_提出版補正値\O-C\Img_07_09_all\img_omc_result_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134950"/>
              <a:ext cx="1814951" cy="165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2" descr="D:\okuyama\10_GCOM-W\02_その他報告\201302xx_提出版補正値\O-C\Img_07_09_all\img_omc_result_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655" y="5154865"/>
              <a:ext cx="1815029" cy="160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6" name="グループ化 8"/>
            <p:cNvGrpSpPr>
              <a:grpSpLocks noChangeAspect="1"/>
            </p:cNvGrpSpPr>
            <p:nvPr/>
          </p:nvGrpSpPr>
          <p:grpSpPr bwMode="auto">
            <a:xfrm>
              <a:off x="5962764" y="5115691"/>
              <a:ext cx="1831020" cy="1707384"/>
              <a:chOff x="3563888" y="-99392"/>
              <a:chExt cx="2520280" cy="2304256"/>
            </a:xfrm>
          </p:grpSpPr>
          <p:pic>
            <p:nvPicPr>
              <p:cNvPr id="19474" name="Picture 2" descr="D:\okuyama\10_GCOM-W\02_その他報告\201302xx_提出版補正値\O-C\Img_07_09_all\img_omc_result_1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-99392"/>
                <a:ext cx="2520280" cy="2304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" descr="D:\okuyama\10_GCOM-W\02_その他報告\201302xx_提出版補正値\O-C\Img_07_09_all\img_omc_result_11.pn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445" y="79375"/>
                <a:ext cx="2016224" cy="18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467" name="テキスト ボックス 9"/>
            <p:cNvSpPr txBox="1">
              <a:spLocks noChangeArrowheads="1"/>
            </p:cNvSpPr>
            <p:nvPr/>
          </p:nvSpPr>
          <p:spPr bwMode="auto">
            <a:xfrm>
              <a:off x="1713396" y="6136381"/>
              <a:ext cx="1800580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smtClean="0">
                  <a:latin typeface="Arial" charset="0"/>
                </a:rPr>
                <a:t>AMSR2 </a:t>
              </a:r>
              <a:r>
                <a:rPr lang="en-US" altLang="ja-JP" sz="1200">
                  <a:latin typeface="Arial" charset="0"/>
                </a:rPr>
                <a:t>(2012)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Arial" charset="0"/>
                </a:rPr>
                <a:t>O(obs) – C(RTTOV)</a:t>
              </a:r>
              <a:endParaRPr lang="ja-JP" altLang="en-US" sz="1200">
                <a:latin typeface="Arial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 bwMode="auto">
            <a:xfrm>
              <a:off x="7226722" y="5084763"/>
              <a:ext cx="647700" cy="3079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400" b="1" dirty="0"/>
                <a:t>Diff</a:t>
              </a:r>
              <a:endParaRPr lang="ja-JP" altLang="en-US" sz="1400" b="1" dirty="0"/>
            </a:p>
          </p:txBody>
        </p:sp>
        <p:cxnSp>
          <p:nvCxnSpPr>
            <p:cNvPr id="15" name="直線矢印コネクタ 14"/>
            <p:cNvCxnSpPr/>
            <p:nvPr/>
          </p:nvCxnSpPr>
          <p:spPr bwMode="auto">
            <a:xfrm>
              <a:off x="6866360" y="5205413"/>
              <a:ext cx="269875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テキスト ボックス 16"/>
            <p:cNvSpPr txBox="1">
              <a:spLocks noChangeArrowheads="1"/>
            </p:cNvSpPr>
            <p:nvPr/>
          </p:nvSpPr>
          <p:spPr bwMode="auto">
            <a:xfrm>
              <a:off x="3946115" y="6115601"/>
              <a:ext cx="1728557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Arial" charset="0"/>
                </a:rPr>
                <a:t>AMSR-E (2011)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latin typeface="Arial" charset="0"/>
                </a:rPr>
                <a:t>O(obs) – C(RTTOV)</a:t>
              </a:r>
              <a:endParaRPr lang="ja-JP" altLang="en-US" sz="1200">
                <a:latin typeface="Arial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 bwMode="auto">
            <a:xfrm>
              <a:off x="3297660" y="5765801"/>
              <a:ext cx="777875" cy="338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/>
                <a:t>minus</a:t>
              </a:r>
              <a:endParaRPr lang="ja-JP" altLang="en-US" sz="1600" b="1" dirty="0"/>
            </a:p>
          </p:txBody>
        </p:sp>
        <p:cxnSp>
          <p:nvCxnSpPr>
            <p:cNvPr id="24" name="直線矢印コネクタ 23"/>
            <p:cNvCxnSpPr/>
            <p:nvPr/>
          </p:nvCxnSpPr>
          <p:spPr bwMode="auto">
            <a:xfrm flipH="1" flipV="1">
              <a:off x="2794422" y="5283201"/>
              <a:ext cx="215900" cy="2159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 bwMode="auto">
            <a:xfrm flipH="1" flipV="1">
              <a:off x="4861347" y="5283201"/>
              <a:ext cx="215900" cy="2159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右矢印 20"/>
          <p:cNvSpPr/>
          <p:nvPr/>
        </p:nvSpPr>
        <p:spPr>
          <a:xfrm>
            <a:off x="5579914" y="5147716"/>
            <a:ext cx="360363" cy="2873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スライド番号プレースホルダ 3"/>
          <p:cNvSpPr txBox="1">
            <a:spLocks/>
          </p:cNvSpPr>
          <p:nvPr/>
        </p:nvSpPr>
        <p:spPr>
          <a:xfrm>
            <a:off x="8676455" y="-52239"/>
            <a:ext cx="53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AFCB5CCD-6275-4EF1-AD28-DF0016982562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18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CBAB77-BB3E-4116-AD17-80F4AA8CE724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2525"/>
            <a:ext cx="54737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33825"/>
            <a:ext cx="54737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651500" y="1196752"/>
            <a:ext cx="3384550" cy="3381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smtClean="0"/>
              <a:t>SD(AMSR2:2012</a:t>
            </a:r>
            <a:r>
              <a:rPr lang="en-US" altLang="ja-JP" sz="1600" dirty="0"/>
              <a:t>)–SD(AMSR-E:2011)</a:t>
            </a:r>
            <a:endParaRPr lang="ja-JP" altLang="en-US" sz="1600" dirty="0"/>
          </a:p>
        </p:txBody>
      </p:sp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773014"/>
            <a:ext cx="3579812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867400" y="1941289"/>
            <a:ext cx="1158875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400" dirty="0"/>
              <a:t>over</a:t>
            </a:r>
            <a:r>
              <a:rPr lang="ja-JP" altLang="en-US" sz="1400" dirty="0"/>
              <a:t> </a:t>
            </a:r>
            <a:r>
              <a:rPr lang="en-US" altLang="ja-JP" sz="1400" dirty="0"/>
              <a:t>ocean</a:t>
            </a:r>
            <a:endParaRPr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64438" y="4755927"/>
            <a:ext cx="1374775" cy="3079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400" dirty="0"/>
              <a:t>over</a:t>
            </a:r>
            <a:r>
              <a:rPr lang="ja-JP" altLang="en-US" sz="1400" dirty="0"/>
              <a:t> </a:t>
            </a:r>
            <a:r>
              <a:rPr lang="en-US" altLang="ja-JP" sz="1400" dirty="0"/>
              <a:t>rainforest</a:t>
            </a:r>
            <a:endParaRPr lang="ja-JP" altLang="en-US" sz="1400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0" y="433388"/>
            <a:ext cx="9144000" cy="692150"/>
          </a:xfrm>
        </p:spPr>
        <p:txBody>
          <a:bodyPr>
            <a:noAutofit/>
          </a:bodyPr>
          <a:lstStyle/>
          <a:p>
            <a:r>
              <a:rPr lang="en-US" altLang="ja-JP" sz="3600" smtClean="0"/>
              <a:t>Indirect</a:t>
            </a:r>
            <a:r>
              <a:rPr lang="ja-JP" altLang="en-US" sz="3600" smtClean="0"/>
              <a:t> </a:t>
            </a:r>
            <a:r>
              <a:rPr lang="en-US" altLang="ja-JP" sz="3600" smtClean="0"/>
              <a:t>comparison</a:t>
            </a:r>
            <a:r>
              <a:rPr lang="ja-JP" altLang="en-US" sz="3600" smtClean="0"/>
              <a:t> </a:t>
            </a:r>
            <a:r>
              <a:rPr lang="en-US" altLang="ja-JP" sz="3600" smtClean="0"/>
              <a:t>with</a:t>
            </a:r>
            <a:r>
              <a:rPr lang="ja-JP" altLang="en-US" sz="3600" smtClean="0"/>
              <a:t> </a:t>
            </a:r>
            <a:r>
              <a:rPr lang="en-US" altLang="ja-JP" sz="3600" smtClean="0"/>
              <a:t>the `Past' AMSR-E</a:t>
            </a:r>
            <a:endParaRPr lang="ja-JP" altLang="en-US" sz="3600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5472608" y="5247432"/>
            <a:ext cx="35638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ja-JP" smtClean="0"/>
              <a:t>Similarly, the AMSR2</a:t>
            </a:r>
            <a:r>
              <a:rPr lang="ja-JP" altLang="en-US" smtClean="0"/>
              <a:t> </a:t>
            </a:r>
            <a:r>
              <a:rPr lang="en-US" altLang="ja-JP"/>
              <a:t>Tb</a:t>
            </a:r>
            <a:r>
              <a:rPr lang="ja-JP" altLang="en-US"/>
              <a:t> </a:t>
            </a:r>
            <a:r>
              <a:rPr lang="en-US" altLang="ja-JP"/>
              <a:t>was</a:t>
            </a:r>
            <a:r>
              <a:rPr lang="ja-JP" altLang="en-US"/>
              <a:t> </a:t>
            </a:r>
            <a:r>
              <a:rPr lang="en-US" altLang="ja-JP"/>
              <a:t>higher</a:t>
            </a:r>
            <a:r>
              <a:rPr lang="ja-JP" altLang="en-US"/>
              <a:t> </a:t>
            </a:r>
            <a:r>
              <a:rPr lang="en-US" altLang="ja-JP"/>
              <a:t>than</a:t>
            </a:r>
            <a:r>
              <a:rPr lang="ja-JP" altLang="en-US"/>
              <a:t> </a:t>
            </a:r>
            <a:r>
              <a:rPr lang="en-US" altLang="ja-JP" smtClean="0"/>
              <a:t>the AMSR-E</a:t>
            </a:r>
            <a:r>
              <a:rPr lang="ja-JP" altLang="en-US" smtClean="0"/>
              <a:t> </a:t>
            </a:r>
            <a:r>
              <a:rPr lang="en-US" altLang="ja-JP" smtClean="0"/>
              <a:t>Tb:</a:t>
            </a:r>
            <a:endParaRPr lang="en-US" altLang="ja-JP"/>
          </a:p>
          <a:p>
            <a:pPr lvl="1">
              <a:lnSpc>
                <a:spcPct val="120000"/>
              </a:lnSpc>
              <a:defRPr/>
            </a:pPr>
            <a:r>
              <a:rPr lang="en-US" altLang="ja-JP"/>
              <a:t>0</a:t>
            </a:r>
            <a:r>
              <a:rPr lang="ja-JP" altLang="en-US"/>
              <a:t> </a:t>
            </a:r>
            <a:r>
              <a:rPr lang="en-US" altLang="ja-JP"/>
              <a:t>to</a:t>
            </a:r>
            <a:r>
              <a:rPr lang="ja-JP" altLang="en-US"/>
              <a:t> </a:t>
            </a:r>
            <a:r>
              <a:rPr lang="en-US" altLang="ja-JP"/>
              <a:t>+4</a:t>
            </a:r>
            <a:r>
              <a:rPr lang="ja-JP" altLang="en-US"/>
              <a:t> </a:t>
            </a:r>
            <a:r>
              <a:rPr lang="en-US" altLang="ja-JP"/>
              <a:t>K</a:t>
            </a:r>
            <a:r>
              <a:rPr lang="ja-JP" altLang="en-US"/>
              <a:t> </a:t>
            </a:r>
            <a:r>
              <a:rPr lang="en-US" altLang="ja-JP"/>
              <a:t>over</a:t>
            </a:r>
            <a:r>
              <a:rPr lang="ja-JP" altLang="en-US"/>
              <a:t> </a:t>
            </a:r>
            <a:r>
              <a:rPr lang="en-US" altLang="ja-JP"/>
              <a:t>the </a:t>
            </a:r>
            <a:r>
              <a:rPr lang="en-US" altLang="ja-JP">
                <a:solidFill>
                  <a:srgbClr val="0070C0"/>
                </a:solidFill>
              </a:rPr>
              <a:t>ocean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ja-JP"/>
              <a:t>-1</a:t>
            </a:r>
            <a:r>
              <a:rPr lang="ja-JP" altLang="en-US"/>
              <a:t> </a:t>
            </a:r>
            <a:r>
              <a:rPr lang="en-US" altLang="ja-JP"/>
              <a:t>to</a:t>
            </a:r>
            <a:r>
              <a:rPr lang="ja-JP" altLang="en-US"/>
              <a:t> </a:t>
            </a:r>
            <a:r>
              <a:rPr lang="en-US" altLang="ja-JP"/>
              <a:t>+3</a:t>
            </a:r>
            <a:r>
              <a:rPr lang="ja-JP" altLang="en-US"/>
              <a:t> </a:t>
            </a:r>
            <a:r>
              <a:rPr lang="en-US" altLang="ja-JP"/>
              <a:t>K</a:t>
            </a:r>
            <a:r>
              <a:rPr lang="ja-JP" altLang="en-US"/>
              <a:t> </a:t>
            </a:r>
            <a:r>
              <a:rPr lang="en-US" altLang="ja-JP"/>
              <a:t>over</a:t>
            </a:r>
            <a:r>
              <a:rPr lang="ja-JP" altLang="en-US"/>
              <a:t> </a:t>
            </a:r>
            <a:r>
              <a:rPr lang="en-US" altLang="ja-JP">
                <a:solidFill>
                  <a:srgbClr val="00B050"/>
                </a:solidFill>
              </a:rPr>
              <a:t>rainforest</a:t>
            </a:r>
            <a:r>
              <a:rPr lang="ja-JP" altLang="en-US">
                <a:solidFill>
                  <a:srgbClr val="00B050"/>
                </a:solidFill>
              </a:rPr>
              <a:t> </a:t>
            </a:r>
            <a:r>
              <a:rPr lang="en-US" altLang="ja-JP">
                <a:solidFill>
                  <a:srgbClr val="00B050"/>
                </a:solidFill>
              </a:rPr>
              <a:t>areas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60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Intercalibration results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altLang="ja-JP" smtClean="0"/>
              <a:t>AMSR2</a:t>
            </a:r>
            <a:r>
              <a:rPr lang="ja-JP" altLang="en-US" smtClean="0"/>
              <a:t> </a:t>
            </a:r>
            <a:r>
              <a:rPr lang="en-US" altLang="ja-JP" smtClean="0"/>
              <a:t>vs</a:t>
            </a:r>
            <a:r>
              <a:rPr lang="ja-JP" altLang="en-US" smtClean="0"/>
              <a:t> </a:t>
            </a:r>
            <a:r>
              <a:rPr lang="en-US" altLang="ja-JP" smtClean="0"/>
              <a:t>AMSR-E</a:t>
            </a:r>
            <a:r>
              <a:rPr lang="ja-JP" altLang="en-US" smtClean="0"/>
              <a:t> </a:t>
            </a:r>
            <a:r>
              <a:rPr lang="en-US" altLang="ja-JP" smtClean="0"/>
              <a:t>in</a:t>
            </a:r>
            <a:r>
              <a:rPr lang="ja-JP" altLang="en-US" smtClean="0"/>
              <a:t> </a:t>
            </a:r>
            <a:r>
              <a:rPr lang="en-US" altLang="ja-JP" smtClean="0"/>
              <a:t>slow</a:t>
            </a:r>
            <a:r>
              <a:rPr lang="ja-JP" altLang="en-US" smtClean="0"/>
              <a:t> </a:t>
            </a:r>
            <a:r>
              <a:rPr lang="en-US" altLang="ja-JP" smtClean="0"/>
              <a:t>rotation</a:t>
            </a:r>
            <a:r>
              <a:rPr lang="ja-JP" altLang="en-US" smtClean="0"/>
              <a:t> </a:t>
            </a:r>
            <a:r>
              <a:rPr lang="en-US" altLang="ja-JP" smtClean="0"/>
              <a:t>mode 					(`Current' AMSR-E)</a:t>
            </a:r>
          </a:p>
          <a:p>
            <a:pPr marL="514350" indent="-457200">
              <a:buFont typeface="+mj-lt"/>
              <a:buAutoNum type="arabicPeriod"/>
            </a:pPr>
            <a:endParaRPr lang="en-US" altLang="ja-JP" smtClean="0"/>
          </a:p>
          <a:p>
            <a:pPr marL="514350" indent="-457200">
              <a:buFont typeface="+mj-lt"/>
              <a:buAutoNum type="arabicPeriod"/>
            </a:pPr>
            <a:r>
              <a:rPr lang="en-US" altLang="ja-JP" smtClean="0"/>
              <a:t>AMSR2</a:t>
            </a:r>
            <a:r>
              <a:rPr lang="ja-JP" altLang="en-US" smtClean="0"/>
              <a:t> </a:t>
            </a:r>
            <a:r>
              <a:rPr lang="en-US" altLang="ja-JP" smtClean="0"/>
              <a:t>vs</a:t>
            </a:r>
            <a:r>
              <a:rPr lang="ja-JP" altLang="en-US" smtClean="0"/>
              <a:t> </a:t>
            </a:r>
            <a:r>
              <a:rPr lang="en-US" altLang="ja-JP" smtClean="0"/>
              <a:t>AMSR-E in</a:t>
            </a:r>
            <a:r>
              <a:rPr lang="ja-JP" altLang="en-US" smtClean="0"/>
              <a:t> </a:t>
            </a:r>
            <a:r>
              <a:rPr lang="en-US" altLang="ja-JP" smtClean="0"/>
              <a:t>operational</a:t>
            </a:r>
            <a:r>
              <a:rPr lang="ja-JP" altLang="en-US" smtClean="0"/>
              <a:t> </a:t>
            </a:r>
            <a:r>
              <a:rPr lang="en-US" altLang="ja-JP" smtClean="0"/>
              <a:t>mode   						(`Past' AMSR-E)</a:t>
            </a:r>
          </a:p>
          <a:p>
            <a:pPr marL="514350" indent="-457200">
              <a:buFont typeface="+mj-lt"/>
              <a:buAutoNum type="arabicPeriod"/>
            </a:pPr>
            <a:endParaRPr lang="en-US" altLang="ja-JP" smtClean="0"/>
          </a:p>
          <a:p>
            <a:pPr marL="514350" indent="-457200">
              <a:buFont typeface="+mj-lt"/>
              <a:buAutoNum type="arabicPeriod"/>
            </a:pPr>
            <a:r>
              <a:rPr lang="en-US" altLang="ja-JP" smtClean="0">
                <a:solidFill>
                  <a:srgbClr val="FF0000"/>
                </a:solidFill>
              </a:rPr>
              <a:t>AMSR2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vs TMI or GMI</a:t>
            </a:r>
          </a:p>
        </p:txBody>
      </p:sp>
    </p:spTree>
    <p:extLst>
      <p:ext uri="{BB962C8B-B14F-4D97-AF65-F5344CB8AC3E}">
        <p14:creationId xmlns:p14="http://schemas.microsoft.com/office/powerpoint/2010/main" val="4792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6712"/>
            <a:ext cx="8507413" cy="56166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smtClean="0"/>
              <a:t>Because the TMI and GMI were not in a sun</a:t>
            </a:r>
            <a:r>
              <a:rPr lang="ja-JP" altLang="en-US" sz="2400" smtClean="0"/>
              <a:t> </a:t>
            </a:r>
            <a:r>
              <a:rPr lang="en-US" altLang="ja-JP" sz="2400" dirty="0"/>
              <a:t>synchronous</a:t>
            </a:r>
            <a:r>
              <a:rPr lang="ja-JP" altLang="en-US" sz="2400" dirty="0"/>
              <a:t> </a:t>
            </a:r>
            <a:r>
              <a:rPr lang="en-US" altLang="ja-JP" sz="2400" dirty="0"/>
              <a:t>orbit,</a:t>
            </a:r>
            <a:r>
              <a:rPr lang="ja-JP" altLang="en-US" sz="2400" dirty="0"/>
              <a:t> </a:t>
            </a:r>
            <a:r>
              <a:rPr lang="en-US" altLang="ja-JP" sz="2400" dirty="0"/>
              <a:t>it</a:t>
            </a:r>
            <a:r>
              <a:rPr lang="ja-JP" altLang="en-US" sz="2400" dirty="0"/>
              <a:t> </a:t>
            </a:r>
            <a:r>
              <a:rPr lang="en-US" altLang="ja-JP" sz="2400" dirty="0"/>
              <a:t>is</a:t>
            </a:r>
            <a:r>
              <a:rPr lang="ja-JP" altLang="en-US" sz="2400" dirty="0"/>
              <a:t> </a:t>
            </a:r>
            <a:r>
              <a:rPr lang="en-US" altLang="ja-JP" sz="2400" dirty="0"/>
              <a:t>convenient</a:t>
            </a:r>
            <a:r>
              <a:rPr lang="ja-JP" altLang="en-US" sz="2400" dirty="0"/>
              <a:t> </a:t>
            </a:r>
            <a:r>
              <a:rPr lang="en-US" altLang="ja-JP" sz="2400" dirty="0"/>
              <a:t>to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make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collocation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data</a:t>
            </a:r>
            <a:r>
              <a:rPr lang="ja-JP" altLang="en-US" sz="2400" dirty="0" smtClean="0"/>
              <a:t> </a:t>
            </a:r>
            <a:r>
              <a:rPr lang="en-US" altLang="ja-JP" sz="2400" smtClean="0"/>
              <a:t>with</a:t>
            </a:r>
            <a:r>
              <a:rPr lang="ja-JP" altLang="en-US" sz="2400" smtClean="0"/>
              <a:t> </a:t>
            </a:r>
            <a:r>
              <a:rPr lang="en-US" altLang="ja-JP" sz="2400" smtClean="0"/>
              <a:t>the AMSR2, but observation</a:t>
            </a:r>
            <a:r>
              <a:rPr lang="ja-JP" altLang="en-US" sz="2400" smtClean="0"/>
              <a:t> </a:t>
            </a:r>
            <a:r>
              <a:rPr lang="en-US" altLang="ja-JP" sz="2400" dirty="0" smtClean="0"/>
              <a:t>frequency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incidence</a:t>
            </a:r>
            <a:r>
              <a:rPr lang="ja-JP" altLang="en-US" sz="2400" dirty="0" smtClean="0"/>
              <a:t> </a:t>
            </a:r>
            <a:r>
              <a:rPr lang="en-US" altLang="ja-JP" sz="2400" smtClean="0"/>
              <a:t>angle</a:t>
            </a:r>
            <a:r>
              <a:rPr lang="ja-JP" altLang="en-US" sz="2400" smtClean="0"/>
              <a:t> </a:t>
            </a:r>
            <a:r>
              <a:rPr lang="en-US" altLang="ja-JP" sz="2400" smtClean="0"/>
              <a:t>were</a:t>
            </a:r>
            <a:r>
              <a:rPr lang="ja-JP" altLang="en-US" sz="2400" smtClean="0"/>
              <a:t> </a:t>
            </a:r>
            <a:r>
              <a:rPr lang="en-US" altLang="ja-JP" sz="2400" smtClean="0"/>
              <a:t>not identical.</a:t>
            </a:r>
            <a:endParaRPr lang="en-US" altLang="ja-JP" sz="2400" dirty="0" smtClean="0"/>
          </a:p>
          <a:p>
            <a:pPr>
              <a:defRPr/>
            </a:pPr>
            <a:r>
              <a:rPr lang="en-US" altLang="ja-JP" sz="2400" b="1" u="sng" smtClean="0"/>
              <a:t>Double Difference Technique</a:t>
            </a:r>
            <a:r>
              <a:rPr lang="en-US" altLang="ja-JP" sz="2400" smtClean="0"/>
              <a:t> is suitable to cancel out Tb</a:t>
            </a:r>
            <a:r>
              <a:rPr lang="ja-JP" altLang="en-US" sz="2400" smtClean="0"/>
              <a:t> </a:t>
            </a:r>
            <a:r>
              <a:rPr lang="en-US" altLang="ja-JP" sz="2400" smtClean="0"/>
              <a:t>biases caused</a:t>
            </a:r>
            <a:r>
              <a:rPr lang="ja-JP" altLang="en-US" sz="2400" smtClean="0"/>
              <a:t> </a:t>
            </a:r>
            <a:r>
              <a:rPr lang="en-US" altLang="ja-JP" sz="2400" smtClean="0"/>
              <a:t>by differences such as observation frequency and incidence angle.</a:t>
            </a:r>
          </a:p>
          <a:p>
            <a:pPr marL="400050" lvl="1" indent="0">
              <a:buNone/>
              <a:defRPr/>
            </a:pPr>
            <a:r>
              <a:rPr lang="en-US" altLang="ja-JP" sz="2400" b="1" u="sng" smtClean="0"/>
              <a:t>Methodology</a:t>
            </a:r>
            <a:endParaRPr lang="en-US" altLang="ja-JP" sz="2400" b="1" u="sng" dirty="0" smtClean="0"/>
          </a:p>
          <a:p>
            <a:pPr lvl="1">
              <a:defRPr/>
            </a:pPr>
            <a:r>
              <a:rPr lang="en-US" altLang="ja-JP" sz="2000" dirty="0" smtClean="0"/>
              <a:t>step 1</a:t>
            </a:r>
            <a:r>
              <a:rPr lang="en-US" altLang="ja-JP" sz="2000" smtClean="0"/>
              <a:t>: </a:t>
            </a:r>
            <a:r>
              <a:rPr lang="en-US" altLang="ja-JP" sz="2000" smtClean="0"/>
              <a:t>make collocation </a:t>
            </a:r>
            <a:r>
              <a:rPr lang="en-US" altLang="ja-JP" sz="2000" dirty="0" smtClean="0"/>
              <a:t>dataset </a:t>
            </a:r>
            <a:r>
              <a:rPr lang="en-US" altLang="ja-JP" sz="2000" smtClean="0"/>
              <a:t>from AMSR2 </a:t>
            </a:r>
            <a:r>
              <a:rPr lang="en-US" altLang="ja-JP" sz="2000" dirty="0" smtClean="0"/>
              <a:t>and TMI</a:t>
            </a:r>
            <a:r>
              <a:rPr lang="en-US" altLang="ja-JP" sz="2000" smtClean="0"/>
              <a:t>. </a:t>
            </a:r>
            <a:r>
              <a:rPr lang="en-US" altLang="ja-JP" sz="2000" smtClean="0"/>
              <a:t>(within 15minutes </a:t>
            </a:r>
            <a:r>
              <a:rPr lang="en-US" altLang="ja-JP" sz="2000" smtClean="0"/>
              <a:t>and </a:t>
            </a:r>
            <a:r>
              <a:rPr lang="en-US" altLang="ja-JP" sz="2000" smtClean="0"/>
              <a:t>±0.1 degrees)</a:t>
            </a:r>
            <a:endParaRPr lang="en-US" altLang="ja-JP" sz="2000" dirty="0" smtClean="0"/>
          </a:p>
          <a:p>
            <a:pPr lvl="1">
              <a:defRPr/>
            </a:pPr>
            <a:r>
              <a:rPr lang="en-US" altLang="ja-JP" sz="2000" dirty="0" smtClean="0"/>
              <a:t>step 2</a:t>
            </a:r>
            <a:r>
              <a:rPr lang="en-US" altLang="ja-JP" sz="2000" smtClean="0"/>
              <a:t>: </a:t>
            </a:r>
            <a:r>
              <a:rPr lang="en-US" altLang="ja-JP" sz="2000" smtClean="0"/>
              <a:t>calculate SD (</a:t>
            </a:r>
            <a:r>
              <a:rPr lang="en-US" altLang="ja-JP" sz="2000" dirty="0" smtClean="0"/>
              <a:t>single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difference)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for both </a:t>
            </a:r>
            <a:r>
              <a:rPr lang="en-US" altLang="ja-JP" sz="2000" smtClean="0"/>
              <a:t>of AMSR2 </a:t>
            </a:r>
            <a:r>
              <a:rPr lang="en-US" altLang="ja-JP" sz="2000" dirty="0" smtClean="0"/>
              <a:t>and TMI.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altLang="ja-JP" sz="2000" dirty="0"/>
              <a:t>	</a:t>
            </a:r>
            <a:r>
              <a:rPr lang="en-US" altLang="ja-JP" sz="2000" dirty="0" smtClean="0">
                <a:solidFill>
                  <a:srgbClr val="FF0000"/>
                </a:solidFill>
              </a:rPr>
              <a:t>SD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smtClean="0">
                <a:solidFill>
                  <a:srgbClr val="FF0000"/>
                </a:solidFill>
              </a:rPr>
              <a:t>=</a:t>
            </a:r>
            <a:r>
              <a:rPr lang="ja-JP" altLang="en-US" sz="2000" smtClean="0">
                <a:solidFill>
                  <a:srgbClr val="FF0000"/>
                </a:solidFill>
              </a:rPr>
              <a:t> </a:t>
            </a:r>
            <a:r>
              <a:rPr lang="en-US" altLang="ja-JP" sz="2000" smtClean="0">
                <a:solidFill>
                  <a:srgbClr val="FF0000"/>
                </a:solidFill>
              </a:rPr>
              <a:t>(Observed</a:t>
            </a:r>
            <a:r>
              <a:rPr lang="ja-JP" altLang="en-US" sz="200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Tb)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smtClean="0">
                <a:solidFill>
                  <a:srgbClr val="FF0000"/>
                </a:solidFill>
              </a:rPr>
              <a:t>–</a:t>
            </a:r>
            <a:r>
              <a:rPr lang="ja-JP" altLang="en-US" sz="2000" smtClean="0">
                <a:solidFill>
                  <a:srgbClr val="FF0000"/>
                </a:solidFill>
              </a:rPr>
              <a:t> </a:t>
            </a:r>
            <a:r>
              <a:rPr lang="en-US" altLang="ja-JP" sz="2000" smtClean="0">
                <a:solidFill>
                  <a:srgbClr val="FF0000"/>
                </a:solidFill>
              </a:rPr>
              <a:t>(Simulated</a:t>
            </a:r>
            <a:r>
              <a:rPr lang="ja-JP" altLang="en-US" sz="200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Tb)</a:t>
            </a:r>
          </a:p>
          <a:p>
            <a:pPr lvl="1">
              <a:defRPr/>
            </a:pPr>
            <a:r>
              <a:rPr lang="en-US" altLang="ja-JP" sz="2000" dirty="0" smtClean="0"/>
              <a:t>step 3</a:t>
            </a:r>
            <a:r>
              <a:rPr lang="en-US" altLang="ja-JP" sz="2000" smtClean="0"/>
              <a:t>: </a:t>
            </a:r>
            <a:r>
              <a:rPr lang="en-US" altLang="ja-JP" sz="2000" smtClean="0"/>
              <a:t>calculate</a:t>
            </a:r>
            <a:r>
              <a:rPr lang="ja-JP" altLang="en-US" sz="2000" smtClean="0"/>
              <a:t> </a:t>
            </a:r>
            <a:r>
              <a:rPr lang="en-US" altLang="ja-JP" sz="2000" smtClean="0"/>
              <a:t>DD (</a:t>
            </a:r>
            <a:r>
              <a:rPr lang="en-US" altLang="ja-JP" sz="2000" dirty="0" smtClean="0"/>
              <a:t>double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difference)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altLang="ja-JP" sz="2000" dirty="0"/>
              <a:t>	</a:t>
            </a:r>
            <a:r>
              <a:rPr lang="en-US" altLang="ja-JP" sz="2000" dirty="0" smtClean="0">
                <a:solidFill>
                  <a:srgbClr val="FF0000"/>
                </a:solidFill>
              </a:rPr>
              <a:t>DD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=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SD(AMSR2)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smtClean="0">
                <a:solidFill>
                  <a:srgbClr val="FF0000"/>
                </a:solidFill>
              </a:rPr>
              <a:t>–</a:t>
            </a:r>
            <a:r>
              <a:rPr lang="ja-JP" altLang="en-US" sz="2000" smtClean="0">
                <a:solidFill>
                  <a:srgbClr val="FF0000"/>
                </a:solidFill>
              </a:rPr>
              <a:t> </a:t>
            </a:r>
            <a:r>
              <a:rPr lang="en-US" altLang="ja-JP" sz="2000" smtClean="0">
                <a:solidFill>
                  <a:srgbClr val="FF0000"/>
                </a:solidFill>
              </a:rPr>
              <a:t>SD(TMI or GMI)</a:t>
            </a:r>
            <a:r>
              <a:rPr lang="en-US" altLang="ja-JP" sz="2000" smtClean="0"/>
              <a:t> </a:t>
            </a:r>
            <a:endParaRPr lang="en-US" altLang="ja-JP" sz="2000" dirty="0" smtClean="0"/>
          </a:p>
          <a:p>
            <a:pPr marL="457200" lvl="1" indent="0">
              <a:buNone/>
              <a:defRPr/>
            </a:pPr>
            <a:r>
              <a:rPr lang="en-US" altLang="ja-JP" sz="2000" dirty="0"/>
              <a:t>Radiative</a:t>
            </a:r>
            <a:r>
              <a:rPr lang="ja-JP" altLang="en-US" sz="2000" dirty="0"/>
              <a:t> </a:t>
            </a:r>
            <a:r>
              <a:rPr lang="en-US" altLang="ja-JP" sz="2000" dirty="0"/>
              <a:t>transfer</a:t>
            </a:r>
            <a:r>
              <a:rPr lang="ja-JP" altLang="en-US" sz="2000" dirty="0"/>
              <a:t> </a:t>
            </a:r>
            <a:r>
              <a:rPr lang="en-US" altLang="ja-JP" sz="2000"/>
              <a:t>model</a:t>
            </a:r>
            <a:r>
              <a:rPr lang="ja-JP" altLang="en-US" sz="2000"/>
              <a:t> </a:t>
            </a:r>
            <a:r>
              <a:rPr lang="en-US" altLang="ja-JP" sz="2000" smtClean="0"/>
              <a:t>was</a:t>
            </a:r>
            <a:r>
              <a:rPr lang="ja-JP" altLang="en-US" sz="2000" smtClean="0"/>
              <a:t> </a:t>
            </a:r>
            <a:r>
              <a:rPr lang="en-US" altLang="ja-JP" sz="2000" dirty="0"/>
              <a:t>RTTOV.</a:t>
            </a:r>
            <a:r>
              <a:rPr lang="ja-JP" altLang="en-US" sz="2000" dirty="0"/>
              <a:t> </a:t>
            </a:r>
            <a:r>
              <a:rPr lang="en-US" altLang="ja-JP" sz="2000" dirty="0"/>
              <a:t>NWP</a:t>
            </a:r>
            <a:r>
              <a:rPr lang="ja-JP" altLang="en-US" sz="2000" dirty="0"/>
              <a:t> </a:t>
            </a:r>
            <a:r>
              <a:rPr lang="en-US" altLang="ja-JP" sz="2000" dirty="0"/>
              <a:t>dataset</a:t>
            </a:r>
            <a:r>
              <a:rPr lang="ja-JP" altLang="en-US" sz="2000" dirty="0"/>
              <a:t> </a:t>
            </a:r>
            <a:r>
              <a:rPr lang="en-US" altLang="ja-JP" sz="2000"/>
              <a:t>to</a:t>
            </a:r>
            <a:r>
              <a:rPr lang="ja-JP" altLang="en-US" sz="2000"/>
              <a:t> </a:t>
            </a:r>
            <a:r>
              <a:rPr lang="en-US" altLang="ja-JP" sz="2000" smtClean="0"/>
              <a:t>input</a:t>
            </a:r>
            <a:r>
              <a:rPr lang="ja-JP" altLang="en-US" sz="2000" smtClean="0"/>
              <a:t> </a:t>
            </a:r>
            <a:r>
              <a:rPr lang="en-US" altLang="ja-JP" sz="2000" smtClean="0"/>
              <a:t>to</a:t>
            </a:r>
            <a:r>
              <a:rPr lang="ja-JP" altLang="en-US" sz="2000" smtClean="0"/>
              <a:t> </a:t>
            </a:r>
            <a:r>
              <a:rPr lang="en-US" altLang="ja-JP" sz="2000"/>
              <a:t>RTM</a:t>
            </a:r>
            <a:r>
              <a:rPr lang="ja-JP" altLang="en-US" sz="2000"/>
              <a:t> </a:t>
            </a:r>
            <a:r>
              <a:rPr lang="en-US" altLang="ja-JP" sz="2000" smtClean="0"/>
              <a:t>was</a:t>
            </a:r>
            <a:r>
              <a:rPr lang="ja-JP" altLang="en-US" sz="2000" smtClean="0"/>
              <a:t> </a:t>
            </a:r>
            <a:r>
              <a:rPr lang="en-US" altLang="ja-JP" sz="2000" dirty="0"/>
              <a:t>JMA</a:t>
            </a:r>
            <a:r>
              <a:rPr lang="ja-JP" altLang="en-US" sz="2000" dirty="0"/>
              <a:t> </a:t>
            </a:r>
            <a:r>
              <a:rPr lang="en-US" altLang="ja-JP" sz="2000" dirty="0"/>
              <a:t>objective</a:t>
            </a:r>
            <a:r>
              <a:rPr lang="ja-JP" altLang="en-US" sz="2000" dirty="0"/>
              <a:t> </a:t>
            </a:r>
            <a:r>
              <a:rPr lang="en-US" altLang="ja-JP" sz="2000"/>
              <a:t>analysis</a:t>
            </a:r>
            <a:r>
              <a:rPr lang="en-US" altLang="ja-JP" sz="2000" smtClean="0"/>
              <a:t>.</a:t>
            </a:r>
            <a:endParaRPr lang="en-US" altLang="ja-JP" sz="2000" dirty="0"/>
          </a:p>
        </p:txBody>
      </p:sp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765175"/>
          </a:xfrm>
        </p:spPr>
        <p:txBody>
          <a:bodyPr>
            <a:normAutofit/>
          </a:bodyPr>
          <a:lstStyle/>
          <a:p>
            <a:r>
              <a:rPr lang="en-US" altLang="ja-JP" sz="4000" smtClean="0"/>
              <a:t>Comparison</a:t>
            </a:r>
            <a:r>
              <a:rPr lang="ja-JP" altLang="en-US" sz="4000" smtClean="0"/>
              <a:t> </a:t>
            </a:r>
            <a:r>
              <a:rPr lang="en-US" altLang="ja-JP" sz="4000" smtClean="0"/>
              <a:t>with</a:t>
            </a:r>
            <a:r>
              <a:rPr lang="ja-JP" altLang="en-US" sz="4000" smtClean="0"/>
              <a:t> </a:t>
            </a:r>
            <a:r>
              <a:rPr lang="en-US" altLang="ja-JP" sz="4000" smtClean="0"/>
              <a:t>TMI or GMI</a:t>
            </a:r>
            <a:endParaRPr lang="ja-JP" altLang="en-US" sz="4000" smtClean="0"/>
          </a:p>
        </p:txBody>
      </p:sp>
    </p:spTree>
    <p:extLst>
      <p:ext uri="{BB962C8B-B14F-4D97-AF65-F5344CB8AC3E}">
        <p14:creationId xmlns:p14="http://schemas.microsoft.com/office/powerpoint/2010/main" val="39263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okuyama\10_GCOM-W\12_会合・発表資料\20130903_AMSRTIM\図_DD地図投影\img2_ams2_A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777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2" descr="D:\okuyama\10_GCOM-W\12_会合・発表資料\20130903_AMSRTIM\図_DD地図投影\img2_ams2_D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8777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252413" y="1116013"/>
            <a:ext cx="1439862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/>
              <a:t>Ascending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413" y="3995738"/>
            <a:ext cx="1439862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dirty="0"/>
              <a:t>Descending</a:t>
            </a:r>
            <a:endParaRPr lang="ja-JP" altLang="en-US" dirty="0"/>
          </a:p>
        </p:txBody>
      </p:sp>
      <p:sp>
        <p:nvSpPr>
          <p:cNvPr id="13318" name="タイトル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36613"/>
          </a:xfrm>
        </p:spPr>
        <p:txBody>
          <a:bodyPr/>
          <a:lstStyle/>
          <a:p>
            <a:r>
              <a:rPr lang="en-US" altLang="ja-JP" smtClean="0"/>
              <a:t>DD of AMSR2 and TMI</a:t>
            </a:r>
            <a:endParaRPr lang="ja-JP" altLang="en-US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3138" y="735013"/>
            <a:ext cx="712787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400" dirty="0"/>
              <a:t>AMSR2(O-C:</a:t>
            </a:r>
            <a:r>
              <a:rPr lang="ja-JP" altLang="en-US" sz="2400" dirty="0"/>
              <a:t> </a:t>
            </a:r>
            <a:r>
              <a:rPr lang="en-US" altLang="ja-JP" sz="2400" dirty="0"/>
              <a:t>18.7GHz</a:t>
            </a:r>
            <a:r>
              <a:rPr lang="ja-JP" altLang="en-US" sz="2400" dirty="0"/>
              <a:t> </a:t>
            </a:r>
            <a:r>
              <a:rPr lang="en-US" altLang="ja-JP" sz="2400" dirty="0"/>
              <a:t>H)</a:t>
            </a:r>
            <a:r>
              <a:rPr lang="ja-JP" altLang="en-US" sz="2400" dirty="0"/>
              <a:t> </a:t>
            </a:r>
            <a:r>
              <a:rPr lang="en-US" altLang="ja-JP" sz="2400" dirty="0"/>
              <a:t>–</a:t>
            </a:r>
            <a:r>
              <a:rPr lang="ja-JP" altLang="en-US" sz="2400" dirty="0"/>
              <a:t> </a:t>
            </a:r>
            <a:r>
              <a:rPr lang="en-US" altLang="ja-JP" sz="2400" dirty="0"/>
              <a:t>TMI(O-C:</a:t>
            </a:r>
            <a:r>
              <a:rPr lang="ja-JP" altLang="en-US" sz="2400" dirty="0"/>
              <a:t> </a:t>
            </a:r>
            <a:r>
              <a:rPr lang="en-US" altLang="ja-JP" sz="2400" dirty="0"/>
              <a:t>19.35GHz</a:t>
            </a:r>
            <a:r>
              <a:rPr lang="ja-JP" altLang="en-US" sz="2400" dirty="0"/>
              <a:t> </a:t>
            </a:r>
            <a:r>
              <a:rPr lang="en-US" altLang="ja-JP" sz="2400" dirty="0"/>
              <a:t>H)</a:t>
            </a:r>
            <a:endParaRPr lang="ja-JP" altLang="en-US" sz="2400" dirty="0"/>
          </a:p>
        </p:txBody>
      </p:sp>
      <p:sp>
        <p:nvSpPr>
          <p:cNvPr id="10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7290089" y="-52239"/>
            <a:ext cx="1917700" cy="365125"/>
          </a:xfrm>
        </p:spPr>
        <p:txBody>
          <a:bodyPr/>
          <a:lstStyle/>
          <a:p>
            <a:pPr>
              <a:defRPr/>
            </a:pPr>
            <a:fld id="{4F47E9F2-7DBC-48D1-A5FC-48056A16B6F8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68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6" descr="D:\okuyama\10_GCOM-W\13_論文作成\図\Fig2_jma\img_tbbDdJMA_A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80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14375" y="980728"/>
            <a:ext cx="6572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/>
              <a:t>10</a:t>
            </a:r>
          </a:p>
          <a:p>
            <a:pPr algn="r"/>
            <a:endParaRPr lang="en-US" altLang="ja-JP"/>
          </a:p>
          <a:p>
            <a:pPr algn="r"/>
            <a:endParaRPr kumimoji="1" lang="en-US" altLang="ja-JP" smtClean="0"/>
          </a:p>
          <a:p>
            <a:pPr algn="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4375" y="2007343"/>
            <a:ext cx="6572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/>
              <a:t>0</a:t>
            </a:r>
          </a:p>
          <a:p>
            <a:pPr algn="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70B070-90DE-439B-8534-32FB87F1C685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pic>
        <p:nvPicPr>
          <p:cNvPr id="14339" name="Picture 2" descr="D:\okuyama\10_GCOM-W\13_論文作成\図\Fig2_jma\img_tbbDdJMA_A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8625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D:\okuyama\10_GCOM-W\13_論文作成\図\Fig2_jma\img_tbbDdJMA_A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625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D:\okuyama\10_GCOM-W\13_論文作成\図\Fig2_jma\img_tbbDdJMA_A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25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D:\okuyama\10_GCOM-W\13_論文作成\図\Fig2_jma\img_tbbDdJMA_A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8625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D:\okuyama\10_GCOM-W\13_論文作成\図\Fig2_jma\img_tbbDdJMA_A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080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D:\okuyama\10_GCOM-W\13_論文作成\図\Fig2_jma\img_tbbDdJMA_A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080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D:\okuyama\10_GCOM-W\13_論文作成\図\Fig2_jma\img_tbbDdJMA_A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080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D:\okuyama\10_GCOM-W\13_論文作成\図\Fig2_jma\img_tbbDdJMA_A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1" descr="D:\okuyama\10_GCOM-W\13_論文作成\図\Fig2_jma\img_tbbDdJMA_A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2" descr="D:\okuyama\10_GCOM-W\13_論文作成\図\Fig2_jma\img_tbbDdJMA_A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85273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タイトル 1"/>
          <p:cNvSpPr txBox="1">
            <a:spLocks/>
          </p:cNvSpPr>
          <p:nvPr/>
        </p:nvSpPr>
        <p:spPr bwMode="auto">
          <a:xfrm>
            <a:off x="0" y="21590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4000"/>
              <a:t>DD of AMSR2 and </a:t>
            </a:r>
            <a:r>
              <a:rPr lang="en-US" altLang="ja-JP" sz="4000" smtClean="0"/>
              <a:t>TMI (Ascending)</a:t>
            </a:r>
            <a:endParaRPr lang="ja-JP" altLang="en-US" sz="4000" dirty="0">
              <a:solidFill>
                <a:schemeClr val="tx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52500" y="849313"/>
            <a:ext cx="3600450" cy="276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dirty="0"/>
              <a:t>10.6(AMSR2) – 10.7(TMI)</a:t>
            </a:r>
            <a:endParaRPr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32363" y="836613"/>
            <a:ext cx="3600450" cy="276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dirty="0"/>
              <a:t>18.7(AMSR2) – 19.4(TMI)</a:t>
            </a:r>
            <a:endParaRPr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0113" y="2835275"/>
            <a:ext cx="1800225" cy="277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dirty="0"/>
              <a:t>23.8(AMSR2) – 19.4(TMI)</a:t>
            </a:r>
            <a:endParaRPr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68875" y="2833688"/>
            <a:ext cx="3563938" cy="276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dirty="0"/>
              <a:t>36.5(AMSR2) – 37.0(TMI)</a:t>
            </a:r>
            <a:endParaRPr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68875" y="4826000"/>
            <a:ext cx="3563938" cy="277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dirty="0"/>
              <a:t>89.0B(AMSR2) – 85.5(TMI)</a:t>
            </a:r>
            <a:endParaRPr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62025" y="4841875"/>
            <a:ext cx="3600450" cy="277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dirty="0"/>
              <a:t>89.0A(AMSR2) – 85.5(TMI)</a:t>
            </a:r>
            <a:endParaRPr lang="ja-JP" altLang="en-US" sz="1200" dirty="0"/>
          </a:p>
        </p:txBody>
      </p:sp>
      <p:sp>
        <p:nvSpPr>
          <p:cNvPr id="14357" name="テキスト ボックス 4"/>
          <p:cNvSpPr txBox="1">
            <a:spLocks noChangeArrowheads="1"/>
          </p:cNvSpPr>
          <p:nvPr/>
        </p:nvSpPr>
        <p:spPr bwMode="auto">
          <a:xfrm>
            <a:off x="2051050" y="119697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V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59" name="テキスト ボックス 24"/>
          <p:cNvSpPr txBox="1">
            <a:spLocks noChangeArrowheads="1"/>
          </p:cNvSpPr>
          <p:nvPr/>
        </p:nvSpPr>
        <p:spPr bwMode="auto">
          <a:xfrm>
            <a:off x="3995738" y="1208088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H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0" name="テキスト ボックス 25"/>
          <p:cNvSpPr txBox="1">
            <a:spLocks noChangeArrowheads="1"/>
          </p:cNvSpPr>
          <p:nvPr/>
        </p:nvSpPr>
        <p:spPr bwMode="auto">
          <a:xfrm>
            <a:off x="6011863" y="1196975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V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1" name="テキスト ボックス 26"/>
          <p:cNvSpPr txBox="1">
            <a:spLocks noChangeArrowheads="1"/>
          </p:cNvSpPr>
          <p:nvPr/>
        </p:nvSpPr>
        <p:spPr bwMode="auto">
          <a:xfrm>
            <a:off x="8027988" y="1208088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H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2" name="テキスト ボックス 27"/>
          <p:cNvSpPr txBox="1">
            <a:spLocks noChangeArrowheads="1"/>
          </p:cNvSpPr>
          <p:nvPr/>
        </p:nvSpPr>
        <p:spPr bwMode="auto">
          <a:xfrm>
            <a:off x="6011863" y="3141663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V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3" name="テキスト ボックス 28"/>
          <p:cNvSpPr txBox="1">
            <a:spLocks noChangeArrowheads="1"/>
          </p:cNvSpPr>
          <p:nvPr/>
        </p:nvSpPr>
        <p:spPr bwMode="auto">
          <a:xfrm>
            <a:off x="8027988" y="3152775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H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4" name="テキスト ボックス 29"/>
          <p:cNvSpPr txBox="1">
            <a:spLocks noChangeArrowheads="1"/>
          </p:cNvSpPr>
          <p:nvPr/>
        </p:nvSpPr>
        <p:spPr bwMode="auto">
          <a:xfrm>
            <a:off x="6011863" y="5157788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V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5" name="テキスト ボックス 30"/>
          <p:cNvSpPr txBox="1">
            <a:spLocks noChangeArrowheads="1"/>
          </p:cNvSpPr>
          <p:nvPr/>
        </p:nvSpPr>
        <p:spPr bwMode="auto">
          <a:xfrm>
            <a:off x="8027988" y="51689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H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6" name="テキスト ボックス 31"/>
          <p:cNvSpPr txBox="1">
            <a:spLocks noChangeArrowheads="1"/>
          </p:cNvSpPr>
          <p:nvPr/>
        </p:nvSpPr>
        <p:spPr bwMode="auto">
          <a:xfrm>
            <a:off x="2051050" y="3141663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V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7" name="テキスト ボックス 33"/>
          <p:cNvSpPr txBox="1">
            <a:spLocks noChangeArrowheads="1"/>
          </p:cNvSpPr>
          <p:nvPr/>
        </p:nvSpPr>
        <p:spPr bwMode="auto">
          <a:xfrm>
            <a:off x="2051050" y="5157788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V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14368" name="テキスト ボックス 34"/>
          <p:cNvSpPr txBox="1">
            <a:spLocks noChangeArrowheads="1"/>
          </p:cNvSpPr>
          <p:nvPr/>
        </p:nvSpPr>
        <p:spPr bwMode="auto">
          <a:xfrm>
            <a:off x="3995738" y="51689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latin typeface="Arial" charset="0"/>
              </a:rPr>
              <a:t>H</a:t>
            </a:r>
            <a:endParaRPr lang="ja-JP" altLang="en-US" sz="1200" i="1">
              <a:latin typeface="Arial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71775" y="3182938"/>
            <a:ext cx="180022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dirty="0"/>
              <a:t>July</a:t>
            </a:r>
            <a:r>
              <a:rPr lang="ja-JP" altLang="en-US" sz="1200" dirty="0"/>
              <a:t> </a:t>
            </a:r>
            <a:r>
              <a:rPr lang="en-US" altLang="ja-JP" sz="1200" dirty="0"/>
              <a:t>2012</a:t>
            </a:r>
            <a:r>
              <a:rPr lang="ja-JP" altLang="en-US" sz="1200" dirty="0"/>
              <a:t> </a:t>
            </a:r>
            <a:r>
              <a:rPr lang="en-US" altLang="ja-JP" sz="1200" dirty="0"/>
              <a:t>to</a:t>
            </a:r>
            <a:r>
              <a:rPr lang="ja-JP" altLang="en-US" sz="1200" dirty="0"/>
              <a:t> </a:t>
            </a:r>
            <a:r>
              <a:rPr lang="en-US" altLang="ja-JP" sz="1200" dirty="0"/>
              <a:t>June</a:t>
            </a:r>
            <a:r>
              <a:rPr lang="ja-JP" altLang="en-US" sz="1200" dirty="0"/>
              <a:t> </a:t>
            </a:r>
            <a:r>
              <a:rPr lang="en-US" altLang="ja-JP" sz="1200" dirty="0"/>
              <a:t>2013</a:t>
            </a:r>
            <a:r>
              <a:rPr lang="ja-JP" altLang="en-US" sz="1200" dirty="0"/>
              <a:t> </a:t>
            </a:r>
            <a:r>
              <a:rPr lang="en-US" altLang="ja-JP" sz="1200" dirty="0"/>
              <a:t>Ascending</a:t>
            </a:r>
            <a:r>
              <a:rPr lang="ja-JP" altLang="en-US" sz="1200" dirty="0"/>
              <a:t> </a:t>
            </a:r>
            <a:r>
              <a:rPr lang="en-US" altLang="ja-JP" sz="1200" dirty="0"/>
              <a:t>orbit</a:t>
            </a:r>
            <a:endParaRPr lang="ja-JP" altLang="en-US" sz="1200" dirty="0"/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-526578" y="1768450"/>
            <a:ext cx="2006600" cy="30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 dirty="0" smtClean="0"/>
              <a:t>AMSR2</a:t>
            </a:r>
            <a:r>
              <a:rPr lang="ja-JP" altLang="en-US" sz="1400" dirty="0" smtClean="0"/>
              <a:t> </a:t>
            </a:r>
            <a:r>
              <a:rPr lang="en-US" altLang="ja-JP" sz="1400" dirty="0"/>
              <a:t>–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TMI</a:t>
            </a:r>
            <a:endParaRPr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592263" y="2370138"/>
            <a:ext cx="110807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altLang="ja-JP" sz="1400" dirty="0"/>
              <a:t>obs.</a:t>
            </a:r>
            <a:r>
              <a:rPr lang="ja-JP" altLang="en-US" sz="1400" dirty="0"/>
              <a:t> </a:t>
            </a:r>
            <a:r>
              <a:rPr lang="en-US" altLang="ja-JP" sz="1400" dirty="0"/>
              <a:t>Tb</a:t>
            </a:r>
            <a:endParaRPr lang="ja-JP" altLang="en-US" sz="1400" dirty="0"/>
          </a:p>
        </p:txBody>
      </p:sp>
      <p:sp>
        <p:nvSpPr>
          <p:cNvPr id="14372" name="テキスト ボックス 1"/>
          <p:cNvSpPr txBox="1">
            <a:spLocks noChangeArrowheads="1"/>
          </p:cNvSpPr>
          <p:nvPr/>
        </p:nvSpPr>
        <p:spPr bwMode="auto">
          <a:xfrm>
            <a:off x="2673350" y="3935413"/>
            <a:ext cx="2046288" cy="6461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1200" dirty="0">
                <a:latin typeface="Arial" charset="0"/>
                <a:sym typeface="Wingdings" pitchFamily="2" charset="2"/>
              </a:rPr>
              <a:t>the</a:t>
            </a:r>
            <a:r>
              <a:rPr lang="ja-JP" altLang="en-US" sz="1200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200" dirty="0">
                <a:latin typeface="Arial" charset="0"/>
                <a:sym typeface="Wingdings" pitchFamily="2" charset="2"/>
              </a:rPr>
              <a:t>double</a:t>
            </a:r>
            <a:r>
              <a:rPr lang="ja-JP" altLang="en-US" sz="1200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200" dirty="0">
                <a:latin typeface="Arial" charset="0"/>
                <a:sym typeface="Wingdings" pitchFamily="2" charset="2"/>
              </a:rPr>
              <a:t>difference</a:t>
            </a:r>
            <a:r>
              <a:rPr lang="ja-JP" altLang="en-US" sz="1200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200" dirty="0">
                <a:latin typeface="Arial" charset="0"/>
                <a:sym typeface="Wingdings" pitchFamily="2" charset="2"/>
              </a:rPr>
              <a:t>varies</a:t>
            </a:r>
            <a:r>
              <a:rPr lang="ja-JP" altLang="en-US" sz="1200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200" dirty="0">
                <a:latin typeface="Arial" charset="0"/>
                <a:sym typeface="Wingdings" pitchFamily="2" charset="2"/>
              </a:rPr>
              <a:t>depending</a:t>
            </a:r>
            <a:r>
              <a:rPr lang="ja-JP" altLang="en-US" sz="1200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200" dirty="0">
                <a:latin typeface="Arial" charset="0"/>
                <a:sym typeface="Wingdings" pitchFamily="2" charset="2"/>
              </a:rPr>
              <a:t>on</a:t>
            </a:r>
            <a:r>
              <a:rPr lang="ja-JP" altLang="en-US" sz="1200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200" dirty="0">
                <a:latin typeface="Arial" charset="0"/>
                <a:sym typeface="Wingdings" pitchFamily="2" charset="2"/>
              </a:rPr>
              <a:t>measured</a:t>
            </a:r>
            <a:r>
              <a:rPr lang="ja-JP" altLang="en-US" sz="1200" dirty="0">
                <a:latin typeface="Arial" charset="0"/>
                <a:sym typeface="Wingdings" pitchFamily="2" charset="2"/>
              </a:rPr>
              <a:t> </a:t>
            </a:r>
            <a:r>
              <a:rPr lang="en-US" altLang="ja-JP" sz="1200" dirty="0">
                <a:latin typeface="Arial" charset="0"/>
                <a:sym typeface="Wingdings" pitchFamily="2" charset="2"/>
              </a:rPr>
              <a:t>Tb.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14375" y="2483604"/>
            <a:ext cx="657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/>
              <a:t>-4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6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782888"/>
            <a:ext cx="352901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ja-JP" smtClean="0"/>
              <a:t>DD of AMSR2 and TMI</a:t>
            </a:r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31DE58-1EA7-4770-A3F5-42CF7ED344F4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15365" name="コンテンツ プレースホルダ 2"/>
          <p:cNvSpPr>
            <a:spLocks noGrp="1"/>
          </p:cNvSpPr>
          <p:nvPr>
            <p:ph idx="1"/>
          </p:nvPr>
        </p:nvSpPr>
        <p:spPr>
          <a:xfrm>
            <a:off x="971550" y="1052513"/>
            <a:ext cx="7777163" cy="1296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1600" smtClean="0"/>
              <a:t>Cloud-free </a:t>
            </a:r>
            <a:r>
              <a:rPr lang="en-US" altLang="ja-JP" sz="1600" dirty="0" smtClean="0">
                <a:solidFill>
                  <a:srgbClr val="0070C0"/>
                </a:solidFill>
              </a:rPr>
              <a:t>ocean</a:t>
            </a:r>
            <a:r>
              <a:rPr lang="en-US" altLang="ja-JP" sz="1600" dirty="0" smtClean="0"/>
              <a:t> and </a:t>
            </a:r>
            <a:r>
              <a:rPr lang="en-US" altLang="ja-JP" sz="1600" smtClean="0">
                <a:solidFill>
                  <a:srgbClr val="00B050"/>
                </a:solidFill>
              </a:rPr>
              <a:t>rainforest areas</a:t>
            </a:r>
            <a:endParaRPr lang="en-US" altLang="ja-JP" sz="16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ja-JP" sz="1600" dirty="0" smtClean="0"/>
              <a:t>Jul.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2012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to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June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2013</a:t>
            </a:r>
          </a:p>
          <a:p>
            <a:pPr>
              <a:lnSpc>
                <a:spcPct val="80000"/>
              </a:lnSpc>
            </a:pPr>
            <a:r>
              <a:rPr lang="en-US" altLang="ja-JP" sz="1600" dirty="0" smtClean="0"/>
              <a:t>AMSR2 </a:t>
            </a:r>
            <a:r>
              <a:rPr lang="en-US" altLang="ja-JP" sz="1600" dirty="0" err="1" smtClean="0"/>
              <a:t>Tbs</a:t>
            </a:r>
            <a:r>
              <a:rPr lang="en-US" altLang="ja-JP" sz="1600" dirty="0" smtClean="0"/>
              <a:t> are 0 to 5 K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higher than TMI </a:t>
            </a:r>
            <a:r>
              <a:rPr lang="en-US" altLang="ja-JP" sz="1600" dirty="0" err="1" smtClean="0"/>
              <a:t>Tbs</a:t>
            </a:r>
            <a:endParaRPr lang="en-US" altLang="ja-JP" sz="1600" dirty="0" smtClean="0"/>
          </a:p>
          <a:p>
            <a:pPr>
              <a:lnSpc>
                <a:spcPct val="80000"/>
              </a:lnSpc>
            </a:pPr>
            <a:r>
              <a:rPr lang="en-US" altLang="ja-JP" sz="1600" dirty="0" smtClean="0"/>
              <a:t>Tb differences </a:t>
            </a:r>
            <a:r>
              <a:rPr lang="en-US" altLang="ja-JP" sz="1600" smtClean="0"/>
              <a:t>over</a:t>
            </a:r>
            <a:r>
              <a:rPr lang="ja-JP" altLang="en-US" sz="1600" smtClean="0"/>
              <a:t> </a:t>
            </a:r>
            <a:r>
              <a:rPr lang="en-US" altLang="ja-JP" sz="1600" smtClean="0"/>
              <a:t>the </a:t>
            </a:r>
            <a:r>
              <a:rPr lang="en-US" altLang="ja-JP" sz="1600" smtClean="0">
                <a:solidFill>
                  <a:srgbClr val="0070C0"/>
                </a:solidFill>
              </a:rPr>
              <a:t>ocean</a:t>
            </a:r>
            <a:r>
              <a:rPr lang="en-US" altLang="ja-JP" sz="1600" smtClean="0"/>
              <a:t> </a:t>
            </a:r>
            <a:r>
              <a:rPr lang="en-US" altLang="ja-JP" sz="1600" dirty="0" smtClean="0"/>
              <a:t>and over </a:t>
            </a:r>
            <a:r>
              <a:rPr lang="en-US" altLang="ja-JP" sz="1600" dirty="0" smtClean="0">
                <a:solidFill>
                  <a:srgbClr val="00B050"/>
                </a:solidFill>
              </a:rPr>
              <a:t>rainforest areas</a:t>
            </a:r>
            <a:r>
              <a:rPr lang="en-US" altLang="ja-JP" sz="1600" dirty="0" smtClean="0"/>
              <a:t> are different from each other.</a:t>
            </a:r>
          </a:p>
          <a:p>
            <a:pPr>
              <a:lnSpc>
                <a:spcPct val="80000"/>
              </a:lnSpc>
            </a:pPr>
            <a:r>
              <a:rPr lang="en-US" altLang="ja-JP" sz="1600" dirty="0" smtClean="0"/>
              <a:t>The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double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differences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based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ERA-Interim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is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almost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same.</a:t>
            </a:r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4319587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22788"/>
            <a:ext cx="431958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435600" y="2349500"/>
            <a:ext cx="3240088" cy="368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mtClean="0"/>
              <a:t>AMSR2(SD) </a:t>
            </a:r>
            <a:r>
              <a:rPr lang="en-US" altLang="ja-JP"/>
              <a:t>– </a:t>
            </a:r>
            <a:r>
              <a:rPr lang="en-US" altLang="ja-JP" smtClean="0"/>
              <a:t>TMI(SD)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5600" y="2924175"/>
            <a:ext cx="1158875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400" dirty="0"/>
              <a:t>over</a:t>
            </a:r>
            <a:r>
              <a:rPr lang="ja-JP" altLang="en-US" sz="1400" dirty="0"/>
              <a:t> </a:t>
            </a:r>
            <a:r>
              <a:rPr lang="en-US" altLang="ja-JP" sz="1400" dirty="0"/>
              <a:t>ocean</a:t>
            </a:r>
            <a:endParaRPr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35825" y="6145213"/>
            <a:ext cx="1374775" cy="3079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400" dirty="0"/>
              <a:t>over</a:t>
            </a:r>
            <a:r>
              <a:rPr lang="ja-JP" altLang="en-US" sz="1400" dirty="0"/>
              <a:t> </a:t>
            </a:r>
            <a:r>
              <a:rPr lang="en-US" altLang="ja-JP" sz="1400" dirty="0"/>
              <a:t>rainforest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910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t="18022" r="9819" b="7453"/>
          <a:stretch/>
        </p:blipFill>
        <p:spPr bwMode="auto">
          <a:xfrm>
            <a:off x="342000" y="975907"/>
            <a:ext cx="8384728" cy="583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82637"/>
          </a:xfrm>
        </p:spPr>
        <p:txBody>
          <a:bodyPr/>
          <a:lstStyle/>
          <a:p>
            <a:r>
              <a:rPr lang="en-US" altLang="ja-JP" sz="4000" smtClean="0"/>
              <a:t>DD of AMSR2 and TMI (Seasonal trend)</a:t>
            </a:r>
            <a:endParaRPr lang="ja-JP" altLang="en-US" sz="4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D24884-F49E-4590-9A5F-19887C4616E2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grpSp>
        <p:nvGrpSpPr>
          <p:cNvPr id="16391" name="グループ化 5"/>
          <p:cNvGrpSpPr>
            <a:grpSpLocks/>
          </p:cNvGrpSpPr>
          <p:nvPr/>
        </p:nvGrpSpPr>
        <p:grpSpPr bwMode="auto">
          <a:xfrm>
            <a:off x="2771800" y="4263182"/>
            <a:ext cx="1487487" cy="461962"/>
            <a:chOff x="2951820" y="4221088"/>
            <a:chExt cx="1487161" cy="46166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131168" y="4221088"/>
              <a:ext cx="1307813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200" dirty="0"/>
                <a:t>over</a:t>
              </a:r>
              <a:r>
                <a:rPr lang="ja-JP" altLang="en-US" sz="1200" dirty="0"/>
                <a:t> </a:t>
              </a:r>
              <a:r>
                <a:rPr lang="en-US" altLang="ja-JP" sz="1200" dirty="0"/>
                <a:t>ocean</a:t>
              </a:r>
            </a:p>
            <a:p>
              <a:pPr>
                <a:defRPr/>
              </a:pPr>
              <a:r>
                <a:rPr lang="en-US" altLang="ja-JP" sz="1200" smtClean="0"/>
                <a:t>over</a:t>
              </a:r>
              <a:r>
                <a:rPr lang="ja-JP" altLang="en-US" sz="1200" smtClean="0"/>
                <a:t> </a:t>
              </a:r>
              <a:r>
                <a:rPr lang="en-US" altLang="ja-JP" sz="1200" smtClean="0"/>
                <a:t>rainforest</a:t>
              </a:r>
              <a:endParaRPr lang="ja-JP" altLang="en-US" sz="1200" dirty="0"/>
            </a:p>
          </p:txBody>
        </p:sp>
        <p:sp>
          <p:nvSpPr>
            <p:cNvPr id="2" name="円/楕円 1"/>
            <p:cNvSpPr/>
            <p:nvPr/>
          </p:nvSpPr>
          <p:spPr>
            <a:xfrm>
              <a:off x="2988324" y="4292479"/>
              <a:ext cx="142844" cy="14437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" name="乗算記号 2"/>
            <p:cNvSpPr/>
            <p:nvPr/>
          </p:nvSpPr>
          <p:spPr>
            <a:xfrm>
              <a:off x="2951820" y="4446368"/>
              <a:ext cx="215853" cy="230039"/>
            </a:xfrm>
            <a:prstGeom prst="mathMultiply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6392" name="テキスト ボックス 10"/>
          <p:cNvSpPr txBox="1">
            <a:spLocks noChangeArrowheads="1"/>
          </p:cNvSpPr>
          <p:nvPr/>
        </p:nvSpPr>
        <p:spPr bwMode="auto">
          <a:xfrm>
            <a:off x="2416175" y="3068960"/>
            <a:ext cx="2022475" cy="10081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tabLst>
                <a:tab pos="180000" algn="l"/>
              </a:tabLst>
            </a:pPr>
            <a:r>
              <a:rPr lang="en-US" altLang="ja-JP" sz="1400" dirty="0" smtClean="0"/>
              <a:t>Seasonal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variation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of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the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bias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is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smaller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than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that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of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AMSR-E.</a:t>
            </a:r>
            <a:endParaRPr lang="en-US" altLang="ja-JP" sz="1400" dirty="0"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99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Introduction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smtClean="0"/>
              <a:t>The GCOM-W research project team in JAXA/EORC has dealed with intercalibration between AMSR2 and other PMW radiometers t</a:t>
            </a:r>
            <a:r>
              <a:rPr kumimoji="1" lang="en-US" altLang="ja-JP" sz="2800" smtClean="0"/>
              <a:t>o increase the availability of retrieval algorithms for AMSR2.</a:t>
            </a:r>
          </a:p>
          <a:p>
            <a:endParaRPr kumimoji="1" lang="en-US" altLang="ja-JP" sz="2800" smtClean="0"/>
          </a:p>
          <a:p>
            <a:r>
              <a:rPr kumimoji="1" lang="en-US" altLang="ja-JP" sz="2800" smtClean="0"/>
              <a:t>Mr. Okuyama promoted this work when he belonged to JAXA/EORC.</a:t>
            </a:r>
          </a:p>
        </p:txBody>
      </p:sp>
    </p:spTree>
    <p:extLst>
      <p:ext uri="{BB962C8B-B14F-4D97-AF65-F5344CB8AC3E}">
        <p14:creationId xmlns:p14="http://schemas.microsoft.com/office/powerpoint/2010/main" val="37308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 descr="BT_DEPENDENCE_201400_g_A_89H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25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6" name="図 35" descr="BT_DEPENDENCE_201400_g_A_89V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7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5" name="図 34" descr="BT_DEPENDENCE_201400_g_A_89H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3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4" name="図 33" descr="BT_DEPENDENCE_201400_g_A_89V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3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3" name="図 32" descr="BT_DEPENDENCE_201400_g_A_36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25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2" name="図 31" descr="BT_DEPENDENCE_201400_g_A_36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97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1" name="図 30" descr="BT_DEPENDENCE_201400_g_A_23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3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0" name="図 29" descr="BT_DEPENDENCE_201400_g_A_18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25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9" name="図 28" descr="BT_DEPENDENCE_201400_g_A_18V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397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8" name="図 27" descr="BT_DEPENDENCE_201400_g_A_10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83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7" name="図 26" descr="BT_DEPENDENCE_201400_g_A_10V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3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644705" y="6356350"/>
            <a:ext cx="2133600" cy="365125"/>
          </a:xfrm>
        </p:spPr>
        <p:txBody>
          <a:bodyPr/>
          <a:lstStyle/>
          <a:p>
            <a:pPr>
              <a:defRPr/>
            </a:pPr>
            <a:fld id="{61CC3E52-13DF-484E-8322-A19C21736183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4" name="テキスト ボックス 13"/>
          <p:cNvSpPr txBox="1">
            <a:spLocks noChangeArrowheads="1"/>
          </p:cNvSpPr>
          <p:nvPr/>
        </p:nvSpPr>
        <p:spPr bwMode="auto">
          <a:xfrm>
            <a:off x="99161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/>
              <a:t>10V</a:t>
            </a:r>
            <a:endParaRPr lang="ja-JP" altLang="en-US" dirty="0"/>
          </a:p>
        </p:txBody>
      </p:sp>
      <p:sp>
        <p:nvSpPr>
          <p:cNvPr id="5" name="テキスト ボックス 14"/>
          <p:cNvSpPr txBox="1">
            <a:spLocks noChangeArrowheads="1"/>
          </p:cNvSpPr>
          <p:nvPr/>
        </p:nvSpPr>
        <p:spPr bwMode="auto">
          <a:xfrm>
            <a:off x="322364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10H</a:t>
            </a:r>
            <a:endParaRPr lang="ja-JP" altLang="en-US"/>
          </a:p>
        </p:txBody>
      </p:sp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545566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19V</a:t>
            </a:r>
            <a:endParaRPr lang="ja-JP" altLang="en-US" dirty="0"/>
          </a:p>
        </p:txBody>
      </p:sp>
      <p:sp>
        <p:nvSpPr>
          <p:cNvPr id="7" name="テキスト ボックス 16"/>
          <p:cNvSpPr txBox="1">
            <a:spLocks noChangeArrowheads="1"/>
          </p:cNvSpPr>
          <p:nvPr/>
        </p:nvSpPr>
        <p:spPr bwMode="auto">
          <a:xfrm>
            <a:off x="768769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19H</a:t>
            </a:r>
            <a:endParaRPr lang="ja-JP" altLang="en-US" dirty="0"/>
          </a:p>
        </p:txBody>
      </p:sp>
      <p:sp>
        <p:nvSpPr>
          <p:cNvPr id="8" name="テキスト ボックス 17"/>
          <p:cNvSpPr txBox="1">
            <a:spLocks noChangeArrowheads="1"/>
          </p:cNvSpPr>
          <p:nvPr/>
        </p:nvSpPr>
        <p:spPr bwMode="auto">
          <a:xfrm>
            <a:off x="991618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24V</a:t>
            </a:r>
            <a:endParaRPr lang="ja-JP" altLang="en-US" dirty="0"/>
          </a:p>
        </p:txBody>
      </p:sp>
      <p:sp>
        <p:nvSpPr>
          <p:cNvPr id="9" name="テキスト ボックス 19"/>
          <p:cNvSpPr txBox="1">
            <a:spLocks noChangeArrowheads="1"/>
          </p:cNvSpPr>
          <p:nvPr/>
        </p:nvSpPr>
        <p:spPr bwMode="auto">
          <a:xfrm>
            <a:off x="5455668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37V</a:t>
            </a:r>
            <a:endParaRPr lang="ja-JP" altLang="en-US" dirty="0"/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7687693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37H</a:t>
            </a:r>
            <a:endParaRPr lang="ja-JP" altLang="en-US" dirty="0"/>
          </a:p>
        </p:txBody>
      </p:sp>
      <p:sp>
        <p:nvSpPr>
          <p:cNvPr id="11" name="テキスト ボックス 21"/>
          <p:cNvSpPr txBox="1">
            <a:spLocks noChangeArrowheads="1"/>
          </p:cNvSpPr>
          <p:nvPr/>
        </p:nvSpPr>
        <p:spPr bwMode="auto">
          <a:xfrm>
            <a:off x="918593" y="46228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89VA</a:t>
            </a:r>
            <a:endParaRPr lang="ja-JP" altLang="en-US" dirty="0"/>
          </a:p>
        </p:txBody>
      </p:sp>
      <p:sp>
        <p:nvSpPr>
          <p:cNvPr id="12" name="テキスト ボックス 22"/>
          <p:cNvSpPr txBox="1">
            <a:spLocks noChangeArrowheads="1"/>
          </p:cNvSpPr>
          <p:nvPr/>
        </p:nvSpPr>
        <p:spPr bwMode="auto">
          <a:xfrm>
            <a:off x="3079180" y="4622800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89HA</a:t>
            </a:r>
            <a:endParaRPr lang="ja-JP" altLang="en-US" dirty="0"/>
          </a:p>
        </p:txBody>
      </p:sp>
      <p:sp>
        <p:nvSpPr>
          <p:cNvPr id="13" name="テキスト ボックス 19"/>
          <p:cNvSpPr txBox="1">
            <a:spLocks noChangeArrowheads="1"/>
          </p:cNvSpPr>
          <p:nvPr/>
        </p:nvSpPr>
        <p:spPr bwMode="auto">
          <a:xfrm>
            <a:off x="5383585" y="462240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89VB</a:t>
            </a:r>
            <a:endParaRPr lang="ja-JP" altLang="en-US" dirty="0"/>
          </a:p>
        </p:txBody>
      </p:sp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7615833" y="4622400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89HB</a:t>
            </a:r>
            <a:endParaRPr lang="ja-JP" altLang="en-US" dirty="0"/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smtClean="0"/>
              <a:t>DD of AMSR2 and GMI (Ascending)</a:t>
            </a:r>
            <a:endParaRPr lang="ja-JP" altLang="en-US" sz="4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-26168" y="980728"/>
            <a:ext cx="6572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/>
              <a:t>6</a:t>
            </a:r>
          </a:p>
          <a:p>
            <a:pPr algn="r"/>
            <a:endParaRPr lang="en-US" altLang="ja-JP"/>
          </a:p>
          <a:p>
            <a:pPr algn="r"/>
            <a:endParaRPr kumimoji="1" lang="en-US" altLang="ja-JP" smtClean="0"/>
          </a:p>
          <a:p>
            <a:pPr algn="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-26168" y="1558533"/>
            <a:ext cx="6572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/>
              <a:t>0</a:t>
            </a:r>
          </a:p>
          <a:p>
            <a:pPr algn="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-26168" y="2132856"/>
            <a:ext cx="657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/>
              <a:t>-8</a:t>
            </a:r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-867121" y="1624434"/>
            <a:ext cx="2006600" cy="306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400" smtClean="0"/>
              <a:t>AMSR2</a:t>
            </a:r>
            <a:r>
              <a:rPr lang="ja-JP" altLang="en-US" sz="1400" smtClean="0"/>
              <a:t> </a:t>
            </a:r>
            <a:r>
              <a:rPr lang="en-US" altLang="ja-JP" sz="1400" smtClean="0"/>
              <a:t>–GMI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72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 descr="BT_DEPENDENCE_201400_g_B_89H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25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7" name="図 46" descr="BT_DEPENDENCE_201400_g_B_89V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7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6" name="図 45" descr="BT_DEPENDENCE_201400_g_B_89H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3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5" name="図 44" descr="BT_DEPENDENCE_201400_g_B_89V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3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4" name="図 43" descr="BT_DEPENDENCE_201400_g_B_36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25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3" name="図 42" descr="BT_DEPENDENCE_201400_g_B_36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97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2" name="図 41" descr="BT_DEPENDENCE_201400_g_B_23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3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1" name="図 40" descr="BT_DEPENDENCE_201400_g_B_18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25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40" name="図 39" descr="BT_DEPENDENCE_201400_g_B_18V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397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9" name="図 38" descr="BT_DEPENDENCE_201400_g_B_10H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83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8" name="図 37" descr="BT_DEPENDENCE_201400_g_B_10V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3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644705" y="6356350"/>
            <a:ext cx="2133600" cy="365125"/>
          </a:xfrm>
        </p:spPr>
        <p:txBody>
          <a:bodyPr/>
          <a:lstStyle/>
          <a:p>
            <a:pPr>
              <a:defRPr/>
            </a:pPr>
            <a:fld id="{61CC3E52-13DF-484E-8322-A19C21736183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4" name="テキスト ボックス 13"/>
          <p:cNvSpPr txBox="1">
            <a:spLocks noChangeArrowheads="1"/>
          </p:cNvSpPr>
          <p:nvPr/>
        </p:nvSpPr>
        <p:spPr bwMode="auto">
          <a:xfrm>
            <a:off x="99161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/>
              <a:t>10V</a:t>
            </a:r>
            <a:endParaRPr lang="ja-JP" altLang="en-US" dirty="0"/>
          </a:p>
        </p:txBody>
      </p:sp>
      <p:sp>
        <p:nvSpPr>
          <p:cNvPr id="5" name="テキスト ボックス 14"/>
          <p:cNvSpPr txBox="1">
            <a:spLocks noChangeArrowheads="1"/>
          </p:cNvSpPr>
          <p:nvPr/>
        </p:nvSpPr>
        <p:spPr bwMode="auto">
          <a:xfrm>
            <a:off x="322364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err="1"/>
              <a:t>10H</a:t>
            </a:r>
            <a:endParaRPr lang="ja-JP" altLang="en-US"/>
          </a:p>
        </p:txBody>
      </p:sp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545566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19V</a:t>
            </a:r>
            <a:endParaRPr lang="ja-JP" altLang="en-US" dirty="0"/>
          </a:p>
        </p:txBody>
      </p:sp>
      <p:sp>
        <p:nvSpPr>
          <p:cNvPr id="7" name="テキスト ボックス 16"/>
          <p:cNvSpPr txBox="1">
            <a:spLocks noChangeArrowheads="1"/>
          </p:cNvSpPr>
          <p:nvPr/>
        </p:nvSpPr>
        <p:spPr bwMode="auto">
          <a:xfrm>
            <a:off x="768769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19H</a:t>
            </a:r>
            <a:endParaRPr lang="ja-JP" altLang="en-US" dirty="0"/>
          </a:p>
        </p:txBody>
      </p:sp>
      <p:sp>
        <p:nvSpPr>
          <p:cNvPr id="8" name="テキスト ボックス 17"/>
          <p:cNvSpPr txBox="1">
            <a:spLocks noChangeArrowheads="1"/>
          </p:cNvSpPr>
          <p:nvPr/>
        </p:nvSpPr>
        <p:spPr bwMode="auto">
          <a:xfrm>
            <a:off x="991618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24V</a:t>
            </a:r>
            <a:endParaRPr lang="ja-JP" altLang="en-US" dirty="0"/>
          </a:p>
        </p:txBody>
      </p:sp>
      <p:sp>
        <p:nvSpPr>
          <p:cNvPr id="9" name="テキスト ボックス 19"/>
          <p:cNvSpPr txBox="1">
            <a:spLocks noChangeArrowheads="1"/>
          </p:cNvSpPr>
          <p:nvPr/>
        </p:nvSpPr>
        <p:spPr bwMode="auto">
          <a:xfrm>
            <a:off x="5455668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37V</a:t>
            </a:r>
            <a:endParaRPr lang="ja-JP" altLang="en-US" dirty="0"/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7687693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37H</a:t>
            </a:r>
            <a:endParaRPr lang="ja-JP" altLang="en-US" dirty="0"/>
          </a:p>
        </p:txBody>
      </p:sp>
      <p:sp>
        <p:nvSpPr>
          <p:cNvPr id="11" name="テキスト ボックス 21"/>
          <p:cNvSpPr txBox="1">
            <a:spLocks noChangeArrowheads="1"/>
          </p:cNvSpPr>
          <p:nvPr/>
        </p:nvSpPr>
        <p:spPr bwMode="auto">
          <a:xfrm>
            <a:off x="918593" y="46228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89VA</a:t>
            </a:r>
            <a:endParaRPr lang="ja-JP" altLang="en-US" dirty="0"/>
          </a:p>
        </p:txBody>
      </p:sp>
      <p:sp>
        <p:nvSpPr>
          <p:cNvPr id="12" name="テキスト ボックス 22"/>
          <p:cNvSpPr txBox="1">
            <a:spLocks noChangeArrowheads="1"/>
          </p:cNvSpPr>
          <p:nvPr/>
        </p:nvSpPr>
        <p:spPr bwMode="auto">
          <a:xfrm>
            <a:off x="3079180" y="4622800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89HA</a:t>
            </a:r>
            <a:endParaRPr lang="ja-JP" altLang="en-US" dirty="0"/>
          </a:p>
        </p:txBody>
      </p:sp>
      <p:sp>
        <p:nvSpPr>
          <p:cNvPr id="13" name="テキスト ボックス 19"/>
          <p:cNvSpPr txBox="1">
            <a:spLocks noChangeArrowheads="1"/>
          </p:cNvSpPr>
          <p:nvPr/>
        </p:nvSpPr>
        <p:spPr bwMode="auto">
          <a:xfrm>
            <a:off x="5383585" y="462240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89VB</a:t>
            </a:r>
            <a:endParaRPr lang="ja-JP" altLang="en-US" dirty="0"/>
          </a:p>
        </p:txBody>
      </p:sp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7615833" y="4622400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89HB</a:t>
            </a:r>
            <a:endParaRPr lang="ja-JP" altLang="en-US" dirty="0"/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smtClean="0"/>
              <a:t>DD of AMSR2 and GMI (A+D)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63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 descr="BT_DEPENDENCE_201400_g_B_89HB_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25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6" name="図 35" descr="BT_DEPENDENCE_201400_g_B_89VB_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7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5" name="図 34" descr="BT_DEPENDENCE_201400_g_B_89HA_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3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4" name="図 33" descr="BT_DEPENDENCE_201400_g_B_89VA_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304" y="4902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3" name="図 32" descr="BT_DEPENDENCE_201400_g_B_36H_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25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2" name="図 31" descr="BT_DEPENDENCE_201400_g_B_36V_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97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1" name="図 30" descr="BT_DEPENDENCE_201400_g_B_23V_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304" y="28955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30" name="図 29" descr="BT_DEPENDENCE_201400_g_B_18H_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25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9" name="図 28" descr="BT_DEPENDENCE_201400_g_B_18V_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397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8" name="図 27" descr="BT_DEPENDENCE_201400_g_B_10H_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283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pic>
        <p:nvPicPr>
          <p:cNvPr id="27" name="図 26" descr="BT_DEPENDENCE_201400_g_B_10V_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9304" y="838199"/>
            <a:ext cx="2286000" cy="1905000"/>
          </a:xfrm>
          <a:prstGeom prst="rect">
            <a:avLst/>
          </a:prstGeom>
          <a:solidFill>
            <a:scrgbClr r="0" g="0" b="0"/>
          </a:solidFill>
        </p:spPr>
      </p:pic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644705" y="6356350"/>
            <a:ext cx="2133600" cy="365125"/>
          </a:xfrm>
        </p:spPr>
        <p:txBody>
          <a:bodyPr/>
          <a:lstStyle/>
          <a:p>
            <a:pPr>
              <a:defRPr/>
            </a:pPr>
            <a:fld id="{61CC3E52-13DF-484E-8322-A19C21736183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4" name="テキスト ボックス 13"/>
          <p:cNvSpPr txBox="1">
            <a:spLocks noChangeArrowheads="1"/>
          </p:cNvSpPr>
          <p:nvPr/>
        </p:nvSpPr>
        <p:spPr bwMode="auto">
          <a:xfrm>
            <a:off x="99161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/>
              <a:t>10V</a:t>
            </a:r>
            <a:endParaRPr lang="ja-JP" altLang="en-US" dirty="0"/>
          </a:p>
        </p:txBody>
      </p:sp>
      <p:sp>
        <p:nvSpPr>
          <p:cNvPr id="5" name="テキスト ボックス 14"/>
          <p:cNvSpPr txBox="1">
            <a:spLocks noChangeArrowheads="1"/>
          </p:cNvSpPr>
          <p:nvPr/>
        </p:nvSpPr>
        <p:spPr bwMode="auto">
          <a:xfrm>
            <a:off x="322364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10H</a:t>
            </a:r>
            <a:endParaRPr lang="ja-JP" altLang="en-US"/>
          </a:p>
        </p:txBody>
      </p:sp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5455668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19V</a:t>
            </a:r>
            <a:endParaRPr lang="ja-JP" altLang="en-US" dirty="0"/>
          </a:p>
        </p:txBody>
      </p:sp>
      <p:sp>
        <p:nvSpPr>
          <p:cNvPr id="7" name="テキスト ボックス 16"/>
          <p:cNvSpPr txBox="1">
            <a:spLocks noChangeArrowheads="1"/>
          </p:cNvSpPr>
          <p:nvPr/>
        </p:nvSpPr>
        <p:spPr bwMode="auto">
          <a:xfrm>
            <a:off x="7687693" y="692150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19H</a:t>
            </a:r>
            <a:endParaRPr lang="ja-JP" altLang="en-US" dirty="0"/>
          </a:p>
        </p:txBody>
      </p:sp>
      <p:sp>
        <p:nvSpPr>
          <p:cNvPr id="8" name="テキスト ボックス 17"/>
          <p:cNvSpPr txBox="1">
            <a:spLocks noChangeArrowheads="1"/>
          </p:cNvSpPr>
          <p:nvPr/>
        </p:nvSpPr>
        <p:spPr bwMode="auto">
          <a:xfrm>
            <a:off x="991618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24V</a:t>
            </a:r>
            <a:endParaRPr lang="ja-JP" altLang="en-US" dirty="0"/>
          </a:p>
        </p:txBody>
      </p:sp>
      <p:sp>
        <p:nvSpPr>
          <p:cNvPr id="9" name="テキスト ボックス 19"/>
          <p:cNvSpPr txBox="1">
            <a:spLocks noChangeArrowheads="1"/>
          </p:cNvSpPr>
          <p:nvPr/>
        </p:nvSpPr>
        <p:spPr bwMode="auto">
          <a:xfrm>
            <a:off x="5455668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37V</a:t>
            </a:r>
            <a:endParaRPr lang="ja-JP" altLang="en-US" dirty="0"/>
          </a:p>
        </p:txBody>
      </p:sp>
      <p:sp>
        <p:nvSpPr>
          <p:cNvPr id="10" name="テキスト ボックス 20"/>
          <p:cNvSpPr txBox="1">
            <a:spLocks noChangeArrowheads="1"/>
          </p:cNvSpPr>
          <p:nvPr/>
        </p:nvSpPr>
        <p:spPr bwMode="auto">
          <a:xfrm>
            <a:off x="7687693" y="26368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37H</a:t>
            </a:r>
            <a:endParaRPr lang="ja-JP" altLang="en-US" dirty="0"/>
          </a:p>
        </p:txBody>
      </p:sp>
      <p:sp>
        <p:nvSpPr>
          <p:cNvPr id="11" name="テキスト ボックス 21"/>
          <p:cNvSpPr txBox="1">
            <a:spLocks noChangeArrowheads="1"/>
          </p:cNvSpPr>
          <p:nvPr/>
        </p:nvSpPr>
        <p:spPr bwMode="auto">
          <a:xfrm>
            <a:off x="918593" y="4622800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89VA</a:t>
            </a:r>
            <a:endParaRPr lang="ja-JP" altLang="en-US" dirty="0"/>
          </a:p>
        </p:txBody>
      </p:sp>
      <p:sp>
        <p:nvSpPr>
          <p:cNvPr id="12" name="テキスト ボックス 22"/>
          <p:cNvSpPr txBox="1">
            <a:spLocks noChangeArrowheads="1"/>
          </p:cNvSpPr>
          <p:nvPr/>
        </p:nvSpPr>
        <p:spPr bwMode="auto">
          <a:xfrm>
            <a:off x="3079180" y="4622800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89HA</a:t>
            </a:r>
            <a:endParaRPr lang="ja-JP" altLang="en-US" dirty="0"/>
          </a:p>
        </p:txBody>
      </p:sp>
      <p:sp>
        <p:nvSpPr>
          <p:cNvPr id="13" name="テキスト ボックス 19"/>
          <p:cNvSpPr txBox="1">
            <a:spLocks noChangeArrowheads="1"/>
          </p:cNvSpPr>
          <p:nvPr/>
        </p:nvSpPr>
        <p:spPr bwMode="auto">
          <a:xfrm>
            <a:off x="5383585" y="462240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89VB</a:t>
            </a:r>
            <a:endParaRPr lang="ja-JP" altLang="en-US" dirty="0"/>
          </a:p>
        </p:txBody>
      </p:sp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7615833" y="4622400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/>
              <a:t>89HB</a:t>
            </a:r>
            <a:endParaRPr lang="ja-JP" altLang="en-US" dirty="0"/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457200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smtClean="0"/>
              <a:t>DD of AMSR2 and GMI (A+D)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93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Summary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2400" smtClean="0"/>
              <a:t>AMSR2 Tb has a positive bias for AMSR-E, TMI and GMI Tb.</a:t>
            </a:r>
          </a:p>
          <a:p>
            <a:endParaRPr kumimoji="1" lang="en-US" altLang="ja-JP" sz="2400" smtClean="0"/>
          </a:p>
          <a:p>
            <a:r>
              <a:rPr kumimoji="1" lang="en-US" altLang="ja-JP" sz="2400" smtClean="0"/>
              <a:t>However</a:t>
            </a:r>
            <a:r>
              <a:rPr kumimoji="1" lang="en-US" altLang="ja-JP" sz="2400" smtClean="0"/>
              <a:t>, AMSR2 Tb's positive bias for GMI Tb was relatively small.</a:t>
            </a:r>
          </a:p>
          <a:p>
            <a:endParaRPr lang="en-US" altLang="ja-JP" sz="2400" smtClean="0"/>
          </a:p>
          <a:p>
            <a:r>
              <a:rPr lang="en-US" altLang="ja-JP" sz="2400"/>
              <a:t>From </a:t>
            </a:r>
            <a:r>
              <a:rPr lang="en-US" altLang="ja-JP" sz="2400" smtClean="0"/>
              <a:t>a parabolic-shape </a:t>
            </a:r>
            <a:r>
              <a:rPr lang="en-US" altLang="ja-JP" sz="2400"/>
              <a:t>approximate </a:t>
            </a:r>
            <a:r>
              <a:rPr lang="en-US" altLang="ja-JP" sz="2400" smtClean="0"/>
              <a:t>curve, </a:t>
            </a:r>
            <a:r>
              <a:rPr lang="en-US" altLang="ja-JP" sz="2400"/>
              <a:t>we suspect the validity of the AMSR2 receiver's non-linearity parameters.</a:t>
            </a:r>
          </a:p>
          <a:p>
            <a:endParaRPr lang="en-US" altLang="ja-JP" sz="2400" smtClean="0"/>
          </a:p>
          <a:p>
            <a:r>
              <a:rPr lang="en-US" altLang="ja-JP" sz="2400" smtClean="0"/>
              <a:t>We </a:t>
            </a:r>
            <a:r>
              <a:rPr lang="en-US" altLang="ja-JP" sz="2400"/>
              <a:t>are now ongoing to </a:t>
            </a:r>
            <a:r>
              <a:rPr lang="en-US" altLang="ja-JP" sz="2400" smtClean="0"/>
              <a:t>validate</a:t>
            </a:r>
            <a:r>
              <a:rPr lang="ja-JP" altLang="en-US" sz="2400"/>
              <a:t> </a:t>
            </a:r>
            <a:r>
              <a:rPr lang="en-US" altLang="ja-JP" sz="2400"/>
              <a:t>the AMSR2 algorithms for geophysical values using various PMW radiometers' Tb converted to the </a:t>
            </a:r>
            <a:r>
              <a:rPr lang="en-US" altLang="ja-JP" sz="2400" i="1" smtClean="0"/>
              <a:t>quasi</a:t>
            </a:r>
            <a:r>
              <a:rPr lang="en-US" altLang="ja-JP" sz="2400" smtClean="0"/>
              <a:t>-AMSR2 Tb by </a:t>
            </a:r>
            <a:r>
              <a:rPr lang="en-US" altLang="ja-JP" sz="2400"/>
              <a:t>intercalibration results</a:t>
            </a:r>
            <a:r>
              <a:rPr lang="en-US" altLang="ja-JP" sz="2400" smtClean="0"/>
              <a:t>.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0313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Rectangle 5"/>
          <p:cNvSpPr>
            <a:spLocks noChangeArrowheads="1"/>
          </p:cNvSpPr>
          <p:nvPr/>
        </p:nvSpPr>
        <p:spPr bwMode="auto">
          <a:xfrm>
            <a:off x="241249" y="1092125"/>
            <a:ext cx="8651925" cy="53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Times New Roman" pitchFamily="18" charset="0"/>
                <a:ea typeface="ＭＳ Ｐ明朝" charset="-128"/>
                <a:cs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The main mission of the 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GCOM-W 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satellite is to monitor the global water 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cycle, for which it 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has onboard </a:t>
            </a: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Microwave Scanning Radiometer-2 (AMSR2</a:t>
            </a:r>
            <a:r>
              <a:rPr lang="en-US" altLang="ja-JP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ja-JP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AMSR2 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is a multifrequency total-power microwave radiometer that 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rotates in 40 rpm and detects </a:t>
            </a: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vertically and horizontally polarized microwave energy emitted from the Earth’s surface and the atmosphere as 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ja-JP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brightness </a:t>
            </a: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(</a:t>
            </a:r>
            <a:r>
              <a:rPr lang="en-US" altLang="ja-JP" sz="2000" i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altLang="ja-JP" sz="1600" i="1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ja-JP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図 11" descr="GCOM-W1-Deploy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6342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AMSR2 onboard GCOM-W </a:t>
            </a:r>
            <a:r>
              <a:rPr lang="en-US" altLang="ja-JP" smtClean="0"/>
              <a:t>satellite </a:t>
            </a:r>
            <a:endParaRPr lang="ja-JP" altLang="en-US" dirty="0"/>
          </a:p>
        </p:txBody>
      </p:sp>
      <p:graphicFrame>
        <p:nvGraphicFramePr>
          <p:cNvPr id="6174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17106"/>
              </p:ext>
            </p:extLst>
          </p:nvPr>
        </p:nvGraphicFramePr>
        <p:xfrm>
          <a:off x="323528" y="2195310"/>
          <a:ext cx="4825528" cy="2601842"/>
        </p:xfrm>
        <a:graphic>
          <a:graphicData uri="http://schemas.openxmlformats.org/drawingml/2006/table">
            <a:tbl>
              <a:tblPr/>
              <a:tblGrid>
                <a:gridCol w="1740354"/>
                <a:gridCol w="3085174"/>
              </a:tblGrid>
              <a:tr h="1225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Orbit</a:t>
                      </a: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Sun synchronous orbit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Altitude: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699.6km 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(on Equator)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Inclination: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98.186°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itchFamily="18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Local sun time: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30±15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min</a:t>
                      </a:r>
                      <a:endParaRPr kumimoji="1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Life</a:t>
                      </a: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5 years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Launch</a:t>
                      </a: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May 17, 2011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by H-IIA Rocket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Satellite scale</a:t>
                      </a: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5.1m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X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) * 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17.5m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Y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) * 3.4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m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Satellite mass</a:t>
                      </a: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明朝" charset="-128"/>
                          <a:cs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Total </a:t>
                      </a:r>
                      <a:r>
                        <a:rPr kumimoji="1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1,911kg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</a:txBody>
                  <a:tcPr marL="160194" marR="1601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A87A-F265-4F82-92C5-431451BD8A23}" type="slidenum">
              <a:rPr lang="ja-JP" altLang="en-US" smtClean="0"/>
              <a:pPr/>
              <a:t>3</a:t>
            </a:fld>
            <a:endParaRPr lang="en-US" altLang="ja-JP"/>
          </a:p>
        </p:txBody>
      </p:sp>
      <p:sp>
        <p:nvSpPr>
          <p:cNvPr id="6" name="円/楕円 5"/>
          <p:cNvSpPr/>
          <p:nvPr/>
        </p:nvSpPr>
        <p:spPr>
          <a:xfrm>
            <a:off x="6012260" y="1628800"/>
            <a:ext cx="1872854" cy="230549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70" name="テキスト ボックス 6"/>
          <p:cNvSpPr txBox="1">
            <a:spLocks noChangeArrowheads="1"/>
          </p:cNvSpPr>
          <p:nvPr/>
        </p:nvSpPr>
        <p:spPr bwMode="auto">
          <a:xfrm>
            <a:off x="5220072" y="1764556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AMSR2</a:t>
            </a:r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AMSR2</a:t>
            </a:r>
            <a:endParaRPr lang="en-US" altLang="ja-JP"/>
          </a:p>
        </p:txBody>
      </p:sp>
      <p:sp>
        <p:nvSpPr>
          <p:cNvPr id="7171" name="コンテンツ プレースホルダ 5"/>
          <p:cNvSpPr>
            <a:spLocks noGrp="1"/>
          </p:cNvSpPr>
          <p:nvPr>
            <p:ph idx="1"/>
          </p:nvPr>
        </p:nvSpPr>
        <p:spPr>
          <a:xfrm>
            <a:off x="179512" y="1055712"/>
            <a:ext cx="8712968" cy="5181600"/>
          </a:xfrm>
        </p:spPr>
        <p:txBody>
          <a:bodyPr/>
          <a:lstStyle/>
          <a:p>
            <a:pPr marL="0" indent="0">
              <a:buNone/>
            </a:pPr>
            <a:endParaRPr lang="en-US" altLang="ja-JP" sz="2000" smtClean="0"/>
          </a:p>
          <a:p>
            <a:pPr marL="0" indent="0">
              <a:buNone/>
            </a:pPr>
            <a:endParaRPr lang="en-US" altLang="ja-JP" sz="2000"/>
          </a:p>
          <a:p>
            <a:pPr marL="0" indent="0">
              <a:buNone/>
            </a:pPr>
            <a:endParaRPr lang="en-US" altLang="ja-JP" sz="2000" smtClean="0"/>
          </a:p>
          <a:p>
            <a:pPr marL="0" indent="0">
              <a:buNone/>
            </a:pPr>
            <a:endParaRPr lang="en-US" altLang="ja-JP" sz="2000"/>
          </a:p>
          <a:p>
            <a:pPr marL="0" indent="0">
              <a:buNone/>
            </a:pPr>
            <a:endParaRPr lang="en-US" altLang="ja-JP" sz="2000" smtClean="0"/>
          </a:p>
          <a:p>
            <a:pPr marL="0" indent="0">
              <a:buNone/>
            </a:pPr>
            <a:endParaRPr lang="en-US" altLang="ja-JP" sz="2000"/>
          </a:p>
          <a:p>
            <a:pPr marL="0" indent="0">
              <a:buNone/>
            </a:pPr>
            <a:endParaRPr lang="en-US" altLang="ja-JP" sz="2000" smtClean="0"/>
          </a:p>
        </p:txBody>
      </p:sp>
      <p:sp>
        <p:nvSpPr>
          <p:cNvPr id="9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C35A87A-F265-4F82-92C5-431451BD8A23}" type="slidenum">
              <a:rPr lang="ja-JP" altLang="en-US" smtClean="0"/>
              <a:pPr algn="r"/>
              <a:t>4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88" y="2204864"/>
            <a:ext cx="91694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Target PMW radiometers</a:t>
            </a:r>
            <a:endParaRPr kumimoji="1" lang="ja-JP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42950" y="1414463"/>
            <a:ext cx="7685088" cy="4606925"/>
            <a:chOff x="468" y="891"/>
            <a:chExt cx="4841" cy="2902"/>
          </a:xfrm>
        </p:grpSpPr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2237" y="1911"/>
              <a:ext cx="608" cy="564"/>
            </a:xfrm>
            <a:custGeom>
              <a:avLst/>
              <a:gdLst>
                <a:gd name="T0" fmla="*/ 1199 w 1199"/>
                <a:gd name="T1" fmla="*/ 0 h 1113"/>
                <a:gd name="T2" fmla="*/ 1199 w 1199"/>
                <a:gd name="T3" fmla="*/ 0 h 1113"/>
                <a:gd name="T4" fmla="*/ 0 w 1199"/>
                <a:gd name="T5" fmla="*/ 111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9" h="1113">
                  <a:moveTo>
                    <a:pt x="1199" y="0"/>
                  </a:moveTo>
                  <a:lnTo>
                    <a:pt x="1199" y="0"/>
                  </a:lnTo>
                  <a:lnTo>
                    <a:pt x="0" y="1113"/>
                  </a:lnTo>
                </a:path>
              </a:pathLst>
            </a:custGeom>
            <a:noFill/>
            <a:ln w="42863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8" y="891"/>
              <a:ext cx="4841" cy="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446" y="890"/>
              <a:ext cx="1069" cy="1002"/>
            </a:xfrm>
            <a:custGeom>
              <a:avLst/>
              <a:gdLst>
                <a:gd name="T0" fmla="*/ 0 w 2109"/>
                <a:gd name="T1" fmla="*/ 988 h 1977"/>
                <a:gd name="T2" fmla="*/ 0 w 2109"/>
                <a:gd name="T3" fmla="*/ 988 h 1977"/>
                <a:gd name="T4" fmla="*/ 1055 w 2109"/>
                <a:gd name="T5" fmla="*/ 0 h 1977"/>
                <a:gd name="T6" fmla="*/ 2109 w 2109"/>
                <a:gd name="T7" fmla="*/ 988 h 1977"/>
                <a:gd name="T8" fmla="*/ 1055 w 2109"/>
                <a:gd name="T9" fmla="*/ 1977 h 1977"/>
                <a:gd name="T10" fmla="*/ 0 w 2109"/>
                <a:gd name="T11" fmla="*/ 988 h 1977"/>
                <a:gd name="T12" fmla="*/ 0 w 2109"/>
                <a:gd name="T13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9" h="1977">
                  <a:moveTo>
                    <a:pt x="0" y="988"/>
                  </a:moveTo>
                  <a:lnTo>
                    <a:pt x="0" y="988"/>
                  </a:lnTo>
                  <a:cubicBezTo>
                    <a:pt x="0" y="442"/>
                    <a:pt x="472" y="0"/>
                    <a:pt x="1055" y="0"/>
                  </a:cubicBezTo>
                  <a:cubicBezTo>
                    <a:pt x="1637" y="0"/>
                    <a:pt x="2109" y="442"/>
                    <a:pt x="2109" y="988"/>
                  </a:cubicBezTo>
                  <a:cubicBezTo>
                    <a:pt x="2109" y="1535"/>
                    <a:pt x="1637" y="1977"/>
                    <a:pt x="1055" y="1977"/>
                  </a:cubicBezTo>
                  <a:cubicBezTo>
                    <a:pt x="472" y="1977"/>
                    <a:pt x="0" y="1535"/>
                    <a:pt x="0" y="988"/>
                  </a:cubicBezTo>
                  <a:lnTo>
                    <a:pt x="0" y="988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67" y="1311"/>
              <a:ext cx="55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AMSR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136" y="1311"/>
              <a:ext cx="2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-E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98" y="1317"/>
              <a:ext cx="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68" y="1758"/>
              <a:ext cx="749" cy="465"/>
            </a:xfrm>
            <a:custGeom>
              <a:avLst/>
              <a:gdLst>
                <a:gd name="T0" fmla="*/ 0 w 1478"/>
                <a:gd name="T1" fmla="*/ 460 h 920"/>
                <a:gd name="T2" fmla="*/ 0 w 1478"/>
                <a:gd name="T3" fmla="*/ 460 h 920"/>
                <a:gd name="T4" fmla="*/ 739 w 1478"/>
                <a:gd name="T5" fmla="*/ 0 h 920"/>
                <a:gd name="T6" fmla="*/ 1478 w 1478"/>
                <a:gd name="T7" fmla="*/ 460 h 920"/>
                <a:gd name="T8" fmla="*/ 739 w 1478"/>
                <a:gd name="T9" fmla="*/ 920 h 920"/>
                <a:gd name="T10" fmla="*/ 0 w 1478"/>
                <a:gd name="T11" fmla="*/ 460 h 920"/>
                <a:gd name="T12" fmla="*/ 0 w 1478"/>
                <a:gd name="T13" fmla="*/ 46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8" h="920">
                  <a:moveTo>
                    <a:pt x="0" y="460"/>
                  </a:moveTo>
                  <a:lnTo>
                    <a:pt x="0" y="460"/>
                  </a:lnTo>
                  <a:cubicBezTo>
                    <a:pt x="0" y="206"/>
                    <a:pt x="330" y="0"/>
                    <a:pt x="739" y="0"/>
                  </a:cubicBezTo>
                  <a:cubicBezTo>
                    <a:pt x="1147" y="0"/>
                    <a:pt x="1478" y="206"/>
                    <a:pt x="1478" y="460"/>
                  </a:cubicBezTo>
                  <a:cubicBezTo>
                    <a:pt x="1478" y="715"/>
                    <a:pt x="1147" y="920"/>
                    <a:pt x="739" y="920"/>
                  </a:cubicBezTo>
                  <a:cubicBezTo>
                    <a:pt x="330" y="920"/>
                    <a:pt x="0" y="715"/>
                    <a:pt x="0" y="460"/>
                  </a:cubicBezTo>
                  <a:lnTo>
                    <a:pt x="0" y="46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55" y="1814"/>
              <a:ext cx="27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Po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853" y="1814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l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90" y="1814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979" y="1814"/>
              <a:ext cx="17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42" y="2003"/>
              <a:ext cx="3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MW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30" y="2003"/>
              <a:ext cx="19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47" y="2009"/>
              <a:ext cx="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737" y="3045"/>
              <a:ext cx="3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Double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672" y="3153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740" y="3153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761" y="3153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786" y="3153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812" y="315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865" y="3153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949" y="315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002" y="3153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101" y="3156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981" y="1919"/>
              <a:ext cx="0" cy="540"/>
            </a:xfrm>
            <a:custGeom>
              <a:avLst/>
              <a:gdLst>
                <a:gd name="T0" fmla="*/ 0 h 1066"/>
                <a:gd name="T1" fmla="*/ 0 h 1066"/>
                <a:gd name="T2" fmla="*/ 1066 h 10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66">
                  <a:moveTo>
                    <a:pt x="0" y="0"/>
                  </a:moveTo>
                  <a:lnTo>
                    <a:pt x="0" y="0"/>
                  </a:lnTo>
                  <a:lnTo>
                    <a:pt x="0" y="1066"/>
                  </a:lnTo>
                </a:path>
              </a:pathLst>
            </a:custGeom>
            <a:noFill/>
            <a:ln w="428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913" y="1892"/>
              <a:ext cx="136" cy="135"/>
            </a:xfrm>
            <a:custGeom>
              <a:avLst/>
              <a:gdLst>
                <a:gd name="T0" fmla="*/ 0 w 267"/>
                <a:gd name="T1" fmla="*/ 267 h 267"/>
                <a:gd name="T2" fmla="*/ 0 w 267"/>
                <a:gd name="T3" fmla="*/ 267 h 267"/>
                <a:gd name="T4" fmla="*/ 133 w 267"/>
                <a:gd name="T5" fmla="*/ 0 h 267"/>
                <a:gd name="T6" fmla="*/ 267 w 267"/>
                <a:gd name="T7" fmla="*/ 267 h 267"/>
                <a:gd name="T8" fmla="*/ 0 w 267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7">
                  <a:moveTo>
                    <a:pt x="0" y="267"/>
                  </a:moveTo>
                  <a:lnTo>
                    <a:pt x="0" y="267"/>
                  </a:lnTo>
                  <a:lnTo>
                    <a:pt x="133" y="0"/>
                  </a:lnTo>
                  <a:lnTo>
                    <a:pt x="267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913" y="2351"/>
              <a:ext cx="136" cy="135"/>
            </a:xfrm>
            <a:custGeom>
              <a:avLst/>
              <a:gdLst>
                <a:gd name="T0" fmla="*/ 267 w 267"/>
                <a:gd name="T1" fmla="*/ 0 h 267"/>
                <a:gd name="T2" fmla="*/ 267 w 267"/>
                <a:gd name="T3" fmla="*/ 0 h 267"/>
                <a:gd name="T4" fmla="*/ 133 w 267"/>
                <a:gd name="T5" fmla="*/ 267 h 267"/>
                <a:gd name="T6" fmla="*/ 0 w 267"/>
                <a:gd name="T7" fmla="*/ 0 h 267"/>
                <a:gd name="T8" fmla="*/ 267 w 267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7">
                  <a:moveTo>
                    <a:pt x="267" y="0"/>
                  </a:moveTo>
                  <a:lnTo>
                    <a:pt x="267" y="0"/>
                  </a:lnTo>
                  <a:lnTo>
                    <a:pt x="133" y="267"/>
                  </a:lnTo>
                  <a:lnTo>
                    <a:pt x="0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380" y="1762"/>
              <a:ext cx="1036" cy="854"/>
            </a:xfrm>
            <a:custGeom>
              <a:avLst/>
              <a:gdLst>
                <a:gd name="T0" fmla="*/ 2044 w 2044"/>
                <a:gd name="T1" fmla="*/ 0 h 1686"/>
                <a:gd name="T2" fmla="*/ 2044 w 2044"/>
                <a:gd name="T3" fmla="*/ 0 h 1686"/>
                <a:gd name="T4" fmla="*/ 0 w 2044"/>
                <a:gd name="T5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4" h="1686">
                  <a:moveTo>
                    <a:pt x="2044" y="0"/>
                  </a:moveTo>
                  <a:lnTo>
                    <a:pt x="2044" y="0"/>
                  </a:lnTo>
                  <a:lnTo>
                    <a:pt x="0" y="1686"/>
                  </a:lnTo>
                </a:path>
              </a:pathLst>
            </a:custGeom>
            <a:noFill/>
            <a:ln w="428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290" y="1745"/>
              <a:ext cx="147" cy="138"/>
            </a:xfrm>
            <a:custGeom>
              <a:avLst/>
              <a:gdLst>
                <a:gd name="T0" fmla="*/ 169 w 290"/>
                <a:gd name="T1" fmla="*/ 273 h 273"/>
                <a:gd name="T2" fmla="*/ 169 w 290"/>
                <a:gd name="T3" fmla="*/ 273 h 273"/>
                <a:gd name="T4" fmla="*/ 290 w 290"/>
                <a:gd name="T5" fmla="*/ 0 h 273"/>
                <a:gd name="T6" fmla="*/ 0 w 290"/>
                <a:gd name="T7" fmla="*/ 67 h 273"/>
                <a:gd name="T8" fmla="*/ 169 w 290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73">
                  <a:moveTo>
                    <a:pt x="169" y="273"/>
                  </a:moveTo>
                  <a:lnTo>
                    <a:pt x="169" y="273"/>
                  </a:lnTo>
                  <a:lnTo>
                    <a:pt x="290" y="0"/>
                  </a:lnTo>
                  <a:lnTo>
                    <a:pt x="0" y="67"/>
                  </a:lnTo>
                  <a:lnTo>
                    <a:pt x="169" y="2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358" y="2495"/>
              <a:ext cx="148" cy="138"/>
            </a:xfrm>
            <a:custGeom>
              <a:avLst/>
              <a:gdLst>
                <a:gd name="T0" fmla="*/ 121 w 291"/>
                <a:gd name="T1" fmla="*/ 0 h 273"/>
                <a:gd name="T2" fmla="*/ 121 w 291"/>
                <a:gd name="T3" fmla="*/ 0 h 273"/>
                <a:gd name="T4" fmla="*/ 0 w 291"/>
                <a:gd name="T5" fmla="*/ 273 h 273"/>
                <a:gd name="T6" fmla="*/ 291 w 291"/>
                <a:gd name="T7" fmla="*/ 206 h 273"/>
                <a:gd name="T8" fmla="*/ 121 w 291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73">
                  <a:moveTo>
                    <a:pt x="121" y="0"/>
                  </a:moveTo>
                  <a:lnTo>
                    <a:pt x="121" y="0"/>
                  </a:lnTo>
                  <a:lnTo>
                    <a:pt x="0" y="273"/>
                  </a:lnTo>
                  <a:lnTo>
                    <a:pt x="291" y="20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810" y="1919"/>
              <a:ext cx="4" cy="540"/>
            </a:xfrm>
            <a:custGeom>
              <a:avLst/>
              <a:gdLst>
                <a:gd name="T0" fmla="*/ 8 w 8"/>
                <a:gd name="T1" fmla="*/ 0 h 1066"/>
                <a:gd name="T2" fmla="*/ 8 w 8"/>
                <a:gd name="T3" fmla="*/ 0 h 1066"/>
                <a:gd name="T4" fmla="*/ 0 w 8"/>
                <a:gd name="T5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66">
                  <a:moveTo>
                    <a:pt x="8" y="0"/>
                  </a:moveTo>
                  <a:lnTo>
                    <a:pt x="8" y="0"/>
                  </a:lnTo>
                  <a:lnTo>
                    <a:pt x="0" y="1066"/>
                  </a:lnTo>
                </a:path>
              </a:pathLst>
            </a:custGeom>
            <a:noFill/>
            <a:ln w="428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746" y="1892"/>
              <a:ext cx="135" cy="135"/>
            </a:xfrm>
            <a:custGeom>
              <a:avLst/>
              <a:gdLst>
                <a:gd name="T0" fmla="*/ 267 w 267"/>
                <a:gd name="T1" fmla="*/ 268 h 268"/>
                <a:gd name="T2" fmla="*/ 267 w 267"/>
                <a:gd name="T3" fmla="*/ 268 h 268"/>
                <a:gd name="T4" fmla="*/ 135 w 267"/>
                <a:gd name="T5" fmla="*/ 0 h 268"/>
                <a:gd name="T6" fmla="*/ 0 w 267"/>
                <a:gd name="T7" fmla="*/ 266 h 268"/>
                <a:gd name="T8" fmla="*/ 267 w 267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8">
                  <a:moveTo>
                    <a:pt x="267" y="268"/>
                  </a:moveTo>
                  <a:lnTo>
                    <a:pt x="267" y="268"/>
                  </a:lnTo>
                  <a:lnTo>
                    <a:pt x="135" y="0"/>
                  </a:lnTo>
                  <a:lnTo>
                    <a:pt x="0" y="266"/>
                  </a:lnTo>
                  <a:lnTo>
                    <a:pt x="267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743" y="2351"/>
              <a:ext cx="136" cy="135"/>
            </a:xfrm>
            <a:custGeom>
              <a:avLst/>
              <a:gdLst>
                <a:gd name="T0" fmla="*/ 0 w 267"/>
                <a:gd name="T1" fmla="*/ 0 h 268"/>
                <a:gd name="T2" fmla="*/ 0 w 267"/>
                <a:gd name="T3" fmla="*/ 0 h 268"/>
                <a:gd name="T4" fmla="*/ 132 w 267"/>
                <a:gd name="T5" fmla="*/ 268 h 268"/>
                <a:gd name="T6" fmla="*/ 267 w 267"/>
                <a:gd name="T7" fmla="*/ 2 h 268"/>
                <a:gd name="T8" fmla="*/ 0 w 267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8">
                  <a:moveTo>
                    <a:pt x="0" y="0"/>
                  </a:moveTo>
                  <a:lnTo>
                    <a:pt x="0" y="0"/>
                  </a:lnTo>
                  <a:lnTo>
                    <a:pt x="132" y="268"/>
                  </a:lnTo>
                  <a:lnTo>
                    <a:pt x="26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524" y="1195"/>
              <a:ext cx="737" cy="0"/>
            </a:xfrm>
            <a:custGeom>
              <a:avLst/>
              <a:gdLst>
                <a:gd name="T0" fmla="*/ 1454 w 1454"/>
                <a:gd name="T1" fmla="*/ 1454 w 1454"/>
                <a:gd name="T2" fmla="*/ 0 w 14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54">
                  <a:moveTo>
                    <a:pt x="1454" y="0"/>
                  </a:moveTo>
                  <a:lnTo>
                    <a:pt x="1454" y="0"/>
                  </a:lnTo>
                  <a:lnTo>
                    <a:pt x="0" y="0"/>
                  </a:lnTo>
                </a:path>
              </a:pathLst>
            </a:custGeom>
            <a:noFill/>
            <a:ln w="42863" cap="flat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153" y="1128"/>
              <a:ext cx="135" cy="134"/>
            </a:xfrm>
            <a:custGeom>
              <a:avLst/>
              <a:gdLst>
                <a:gd name="T0" fmla="*/ 0 w 267"/>
                <a:gd name="T1" fmla="*/ 266 h 266"/>
                <a:gd name="T2" fmla="*/ 0 w 267"/>
                <a:gd name="T3" fmla="*/ 266 h 266"/>
                <a:gd name="T4" fmla="*/ 267 w 267"/>
                <a:gd name="T5" fmla="*/ 133 h 266"/>
                <a:gd name="T6" fmla="*/ 0 w 267"/>
                <a:gd name="T7" fmla="*/ 0 h 266"/>
                <a:gd name="T8" fmla="*/ 0 w 267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6">
                  <a:moveTo>
                    <a:pt x="0" y="266"/>
                  </a:moveTo>
                  <a:lnTo>
                    <a:pt x="0" y="266"/>
                  </a:lnTo>
                  <a:lnTo>
                    <a:pt x="267" y="133"/>
                  </a:lnTo>
                  <a:lnTo>
                    <a:pt x="0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496" y="1128"/>
              <a:ext cx="136" cy="134"/>
            </a:xfrm>
            <a:custGeom>
              <a:avLst/>
              <a:gdLst>
                <a:gd name="T0" fmla="*/ 267 w 267"/>
                <a:gd name="T1" fmla="*/ 0 h 266"/>
                <a:gd name="T2" fmla="*/ 267 w 267"/>
                <a:gd name="T3" fmla="*/ 0 h 266"/>
                <a:gd name="T4" fmla="*/ 0 w 267"/>
                <a:gd name="T5" fmla="*/ 133 h 266"/>
                <a:gd name="T6" fmla="*/ 267 w 267"/>
                <a:gd name="T7" fmla="*/ 266 h 266"/>
                <a:gd name="T8" fmla="*/ 267 w 267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6">
                  <a:moveTo>
                    <a:pt x="267" y="0"/>
                  </a:moveTo>
                  <a:lnTo>
                    <a:pt x="267" y="0"/>
                  </a:lnTo>
                  <a:lnTo>
                    <a:pt x="0" y="133"/>
                  </a:lnTo>
                  <a:lnTo>
                    <a:pt x="267" y="266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499" y="924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68" y="924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589" y="924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673" y="924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ct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747" y="924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773" y="924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873" y="924"/>
              <a:ext cx="17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mp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004" y="92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057" y="92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109" y="924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so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209" y="924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262" y="924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742" y="1032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(2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2826" y="1032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rp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2909" y="1032"/>
              <a:ext cx="1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m)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3020" y="1035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2542" y="2987"/>
              <a:ext cx="706" cy="0"/>
            </a:xfrm>
            <a:custGeom>
              <a:avLst/>
              <a:gdLst>
                <a:gd name="T0" fmla="*/ 1393 w 1393"/>
                <a:gd name="T1" fmla="*/ 1393 w 1393"/>
                <a:gd name="T2" fmla="*/ 0 w 13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93">
                  <a:moveTo>
                    <a:pt x="1393" y="0"/>
                  </a:moveTo>
                  <a:lnTo>
                    <a:pt x="1393" y="0"/>
                  </a:lnTo>
                  <a:lnTo>
                    <a:pt x="0" y="0"/>
                  </a:lnTo>
                </a:path>
              </a:pathLst>
            </a:custGeom>
            <a:noFill/>
            <a:ln w="428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140" y="2919"/>
              <a:ext cx="135" cy="135"/>
            </a:xfrm>
            <a:custGeom>
              <a:avLst/>
              <a:gdLst>
                <a:gd name="T0" fmla="*/ 0 w 267"/>
                <a:gd name="T1" fmla="*/ 266 h 266"/>
                <a:gd name="T2" fmla="*/ 0 w 267"/>
                <a:gd name="T3" fmla="*/ 266 h 266"/>
                <a:gd name="T4" fmla="*/ 267 w 267"/>
                <a:gd name="T5" fmla="*/ 133 h 266"/>
                <a:gd name="T6" fmla="*/ 0 w 267"/>
                <a:gd name="T7" fmla="*/ 0 h 266"/>
                <a:gd name="T8" fmla="*/ 0 w 267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6">
                  <a:moveTo>
                    <a:pt x="0" y="266"/>
                  </a:moveTo>
                  <a:lnTo>
                    <a:pt x="0" y="266"/>
                  </a:lnTo>
                  <a:lnTo>
                    <a:pt x="267" y="133"/>
                  </a:lnTo>
                  <a:lnTo>
                    <a:pt x="0" y="0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515" y="2919"/>
              <a:ext cx="135" cy="135"/>
            </a:xfrm>
            <a:custGeom>
              <a:avLst/>
              <a:gdLst>
                <a:gd name="T0" fmla="*/ 266 w 266"/>
                <a:gd name="T1" fmla="*/ 0 h 266"/>
                <a:gd name="T2" fmla="*/ 266 w 266"/>
                <a:gd name="T3" fmla="*/ 0 h 266"/>
                <a:gd name="T4" fmla="*/ 0 w 266"/>
                <a:gd name="T5" fmla="*/ 133 h 266"/>
                <a:gd name="T6" fmla="*/ 266 w 266"/>
                <a:gd name="T7" fmla="*/ 266 h 266"/>
                <a:gd name="T8" fmla="*/ 266 w 266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6">
                  <a:moveTo>
                    <a:pt x="266" y="0"/>
                  </a:moveTo>
                  <a:lnTo>
                    <a:pt x="266" y="0"/>
                  </a:lnTo>
                  <a:lnTo>
                    <a:pt x="0" y="133"/>
                  </a:lnTo>
                  <a:lnTo>
                    <a:pt x="266" y="26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280" y="890"/>
              <a:ext cx="1069" cy="1002"/>
            </a:xfrm>
            <a:custGeom>
              <a:avLst/>
              <a:gdLst>
                <a:gd name="T0" fmla="*/ 0 w 2108"/>
                <a:gd name="T1" fmla="*/ 988 h 1977"/>
                <a:gd name="T2" fmla="*/ 0 w 2108"/>
                <a:gd name="T3" fmla="*/ 988 h 1977"/>
                <a:gd name="T4" fmla="*/ 1054 w 2108"/>
                <a:gd name="T5" fmla="*/ 0 h 1977"/>
                <a:gd name="T6" fmla="*/ 2108 w 2108"/>
                <a:gd name="T7" fmla="*/ 988 h 1977"/>
                <a:gd name="T8" fmla="*/ 1054 w 2108"/>
                <a:gd name="T9" fmla="*/ 1977 h 1977"/>
                <a:gd name="T10" fmla="*/ 0 w 2108"/>
                <a:gd name="T11" fmla="*/ 988 h 1977"/>
                <a:gd name="T12" fmla="*/ 0 w 2108"/>
                <a:gd name="T13" fmla="*/ 988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8" h="1977">
                  <a:moveTo>
                    <a:pt x="0" y="988"/>
                  </a:moveTo>
                  <a:lnTo>
                    <a:pt x="0" y="988"/>
                  </a:lnTo>
                  <a:cubicBezTo>
                    <a:pt x="0" y="442"/>
                    <a:pt x="472" y="0"/>
                    <a:pt x="1054" y="0"/>
                  </a:cubicBezTo>
                  <a:cubicBezTo>
                    <a:pt x="1636" y="0"/>
                    <a:pt x="2108" y="442"/>
                    <a:pt x="2108" y="988"/>
                  </a:cubicBezTo>
                  <a:cubicBezTo>
                    <a:pt x="2108" y="1535"/>
                    <a:pt x="1636" y="1977"/>
                    <a:pt x="1054" y="1977"/>
                  </a:cubicBezTo>
                  <a:cubicBezTo>
                    <a:pt x="472" y="1977"/>
                    <a:pt x="0" y="1535"/>
                    <a:pt x="0" y="988"/>
                  </a:cubicBezTo>
                  <a:lnTo>
                    <a:pt x="0" y="988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3537" y="1311"/>
              <a:ext cx="55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AMSR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4006" y="1311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2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4096" y="1317"/>
              <a:ext cx="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446" y="2486"/>
              <a:ext cx="1069" cy="1002"/>
            </a:xfrm>
            <a:custGeom>
              <a:avLst/>
              <a:gdLst>
                <a:gd name="T0" fmla="*/ 0 w 2109"/>
                <a:gd name="T1" fmla="*/ 989 h 1978"/>
                <a:gd name="T2" fmla="*/ 0 w 2109"/>
                <a:gd name="T3" fmla="*/ 989 h 1978"/>
                <a:gd name="T4" fmla="*/ 1055 w 2109"/>
                <a:gd name="T5" fmla="*/ 0 h 1978"/>
                <a:gd name="T6" fmla="*/ 2109 w 2109"/>
                <a:gd name="T7" fmla="*/ 989 h 1978"/>
                <a:gd name="T8" fmla="*/ 1055 w 2109"/>
                <a:gd name="T9" fmla="*/ 1978 h 1978"/>
                <a:gd name="T10" fmla="*/ 0 w 2109"/>
                <a:gd name="T11" fmla="*/ 989 h 1978"/>
                <a:gd name="T12" fmla="*/ 0 w 2109"/>
                <a:gd name="T13" fmla="*/ 989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9" h="1978">
                  <a:moveTo>
                    <a:pt x="0" y="989"/>
                  </a:moveTo>
                  <a:lnTo>
                    <a:pt x="0" y="989"/>
                  </a:lnTo>
                  <a:cubicBezTo>
                    <a:pt x="0" y="443"/>
                    <a:pt x="472" y="0"/>
                    <a:pt x="1055" y="0"/>
                  </a:cubicBezTo>
                  <a:cubicBezTo>
                    <a:pt x="1637" y="0"/>
                    <a:pt x="2109" y="443"/>
                    <a:pt x="2109" y="989"/>
                  </a:cubicBezTo>
                  <a:cubicBezTo>
                    <a:pt x="2109" y="1535"/>
                    <a:pt x="1637" y="1978"/>
                    <a:pt x="1055" y="1978"/>
                  </a:cubicBezTo>
                  <a:cubicBezTo>
                    <a:pt x="472" y="1978"/>
                    <a:pt x="0" y="1535"/>
                    <a:pt x="0" y="989"/>
                  </a:cubicBezTo>
                  <a:lnTo>
                    <a:pt x="0" y="989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843" y="2907"/>
              <a:ext cx="17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T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942" y="2907"/>
              <a:ext cx="2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MI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2122" y="2913"/>
              <a:ext cx="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3275" y="2486"/>
              <a:ext cx="1070" cy="1002"/>
            </a:xfrm>
            <a:custGeom>
              <a:avLst/>
              <a:gdLst>
                <a:gd name="T0" fmla="*/ 0 w 2110"/>
                <a:gd name="T1" fmla="*/ 989 h 1978"/>
                <a:gd name="T2" fmla="*/ 0 w 2110"/>
                <a:gd name="T3" fmla="*/ 989 h 1978"/>
                <a:gd name="T4" fmla="*/ 1055 w 2110"/>
                <a:gd name="T5" fmla="*/ 0 h 1978"/>
                <a:gd name="T6" fmla="*/ 2110 w 2110"/>
                <a:gd name="T7" fmla="*/ 989 h 1978"/>
                <a:gd name="T8" fmla="*/ 1055 w 2110"/>
                <a:gd name="T9" fmla="*/ 1978 h 1978"/>
                <a:gd name="T10" fmla="*/ 0 w 2110"/>
                <a:gd name="T11" fmla="*/ 989 h 1978"/>
                <a:gd name="T12" fmla="*/ 0 w 2110"/>
                <a:gd name="T13" fmla="*/ 989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0" h="1978">
                  <a:moveTo>
                    <a:pt x="0" y="989"/>
                  </a:moveTo>
                  <a:lnTo>
                    <a:pt x="0" y="989"/>
                  </a:lnTo>
                  <a:cubicBezTo>
                    <a:pt x="0" y="443"/>
                    <a:pt x="472" y="0"/>
                    <a:pt x="1055" y="0"/>
                  </a:cubicBezTo>
                  <a:cubicBezTo>
                    <a:pt x="1637" y="0"/>
                    <a:pt x="2110" y="443"/>
                    <a:pt x="2110" y="989"/>
                  </a:cubicBezTo>
                  <a:cubicBezTo>
                    <a:pt x="2110" y="1535"/>
                    <a:pt x="1637" y="1978"/>
                    <a:pt x="1055" y="1978"/>
                  </a:cubicBezTo>
                  <a:cubicBezTo>
                    <a:pt x="472" y="1978"/>
                    <a:pt x="0" y="1535"/>
                    <a:pt x="0" y="989"/>
                  </a:cubicBezTo>
                  <a:lnTo>
                    <a:pt x="0" y="989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3659" y="2907"/>
              <a:ext cx="20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G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3785" y="2907"/>
              <a:ext cx="26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MI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3965" y="2913"/>
              <a:ext cx="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1503" y="2039"/>
              <a:ext cx="3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Double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1438" y="2147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507" y="2147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527" y="2147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552" y="2147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1579" y="214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1631" y="2147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1715" y="214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768" y="2147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1868" y="2150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4039" y="2039"/>
              <a:ext cx="3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Double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3974" y="2148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4042" y="2148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4063" y="214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4087" y="214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4114" y="214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167" y="2148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4251" y="2148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4303" y="2148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4403" y="2151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2528" y="2048"/>
              <a:ext cx="712" cy="278"/>
            </a:xfrm>
            <a:custGeom>
              <a:avLst/>
              <a:gdLst>
                <a:gd name="T0" fmla="*/ 0 w 1406"/>
                <a:gd name="T1" fmla="*/ 0 h 549"/>
                <a:gd name="T2" fmla="*/ 0 w 1406"/>
                <a:gd name="T3" fmla="*/ 0 h 549"/>
                <a:gd name="T4" fmla="*/ 1406 w 1406"/>
                <a:gd name="T5" fmla="*/ 0 h 549"/>
                <a:gd name="T6" fmla="*/ 1406 w 1406"/>
                <a:gd name="T7" fmla="*/ 549 h 549"/>
                <a:gd name="T8" fmla="*/ 0 w 1406"/>
                <a:gd name="T9" fmla="*/ 549 h 549"/>
                <a:gd name="T10" fmla="*/ 0 w 1406"/>
                <a:gd name="T1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6" h="549">
                  <a:moveTo>
                    <a:pt x="0" y="0"/>
                  </a:moveTo>
                  <a:lnTo>
                    <a:pt x="0" y="0"/>
                  </a:lnTo>
                  <a:lnTo>
                    <a:pt x="1406" y="0"/>
                  </a:lnTo>
                  <a:lnTo>
                    <a:pt x="1406" y="549"/>
                  </a:lnTo>
                  <a:lnTo>
                    <a:pt x="0" y="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2736" y="2083"/>
              <a:ext cx="3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Double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2671" y="2191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2739" y="2191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2760" y="2191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2785" y="2191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2811" y="219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2864" y="2191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2948" y="2191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3001" y="2191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3100" y="2194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3" name="Freeform 101"/>
            <p:cNvSpPr>
              <a:spLocks noEditPoints="1"/>
            </p:cNvSpPr>
            <p:nvPr/>
          </p:nvSpPr>
          <p:spPr bwMode="auto">
            <a:xfrm>
              <a:off x="1295" y="2392"/>
              <a:ext cx="3248" cy="1306"/>
            </a:xfrm>
            <a:custGeom>
              <a:avLst/>
              <a:gdLst>
                <a:gd name="T0" fmla="*/ 187 w 6408"/>
                <a:gd name="T1" fmla="*/ 0 h 2580"/>
                <a:gd name="T2" fmla="*/ 560 w 6408"/>
                <a:gd name="T3" fmla="*/ 0 h 2580"/>
                <a:gd name="T4" fmla="*/ 853 w 6408"/>
                <a:gd name="T5" fmla="*/ 0 h 2580"/>
                <a:gd name="T6" fmla="*/ 1120 w 6408"/>
                <a:gd name="T7" fmla="*/ 0 h 2580"/>
                <a:gd name="T8" fmla="*/ 1493 w 6408"/>
                <a:gd name="T9" fmla="*/ 0 h 2580"/>
                <a:gd name="T10" fmla="*/ 1787 w 6408"/>
                <a:gd name="T11" fmla="*/ 0 h 2580"/>
                <a:gd name="T12" fmla="*/ 2053 w 6408"/>
                <a:gd name="T13" fmla="*/ 0 h 2580"/>
                <a:gd name="T14" fmla="*/ 2427 w 6408"/>
                <a:gd name="T15" fmla="*/ 0 h 2580"/>
                <a:gd name="T16" fmla="*/ 2720 w 6408"/>
                <a:gd name="T17" fmla="*/ 0 h 2580"/>
                <a:gd name="T18" fmla="*/ 2987 w 6408"/>
                <a:gd name="T19" fmla="*/ 0 h 2580"/>
                <a:gd name="T20" fmla="*/ 3360 w 6408"/>
                <a:gd name="T21" fmla="*/ 0 h 2580"/>
                <a:gd name="T22" fmla="*/ 3653 w 6408"/>
                <a:gd name="T23" fmla="*/ 0 h 2580"/>
                <a:gd name="T24" fmla="*/ 3920 w 6408"/>
                <a:gd name="T25" fmla="*/ 0 h 2580"/>
                <a:gd name="T26" fmla="*/ 4293 w 6408"/>
                <a:gd name="T27" fmla="*/ 0 h 2580"/>
                <a:gd name="T28" fmla="*/ 4587 w 6408"/>
                <a:gd name="T29" fmla="*/ 0 h 2580"/>
                <a:gd name="T30" fmla="*/ 4853 w 6408"/>
                <a:gd name="T31" fmla="*/ 0 h 2580"/>
                <a:gd name="T32" fmla="*/ 5227 w 6408"/>
                <a:gd name="T33" fmla="*/ 0 h 2580"/>
                <a:gd name="T34" fmla="*/ 5520 w 6408"/>
                <a:gd name="T35" fmla="*/ 0 h 2580"/>
                <a:gd name="T36" fmla="*/ 5787 w 6408"/>
                <a:gd name="T37" fmla="*/ 0 h 2580"/>
                <a:gd name="T38" fmla="*/ 6160 w 6408"/>
                <a:gd name="T39" fmla="*/ 0 h 2580"/>
                <a:gd name="T40" fmla="*/ 6408 w 6408"/>
                <a:gd name="T41" fmla="*/ 0 h 2580"/>
                <a:gd name="T42" fmla="*/ 6408 w 6408"/>
                <a:gd name="T43" fmla="*/ 312 h 2580"/>
                <a:gd name="T44" fmla="*/ 6408 w 6408"/>
                <a:gd name="T45" fmla="*/ 605 h 2580"/>
                <a:gd name="T46" fmla="*/ 6408 w 6408"/>
                <a:gd name="T47" fmla="*/ 872 h 2580"/>
                <a:gd name="T48" fmla="*/ 6408 w 6408"/>
                <a:gd name="T49" fmla="*/ 1245 h 2580"/>
                <a:gd name="T50" fmla="*/ 6408 w 6408"/>
                <a:gd name="T51" fmla="*/ 1538 h 2580"/>
                <a:gd name="T52" fmla="*/ 6408 w 6408"/>
                <a:gd name="T53" fmla="*/ 1805 h 2580"/>
                <a:gd name="T54" fmla="*/ 6408 w 6408"/>
                <a:gd name="T55" fmla="*/ 2178 h 2580"/>
                <a:gd name="T56" fmla="*/ 6408 w 6408"/>
                <a:gd name="T57" fmla="*/ 2472 h 2580"/>
                <a:gd name="T58" fmla="*/ 6250 w 6408"/>
                <a:gd name="T59" fmla="*/ 2580 h 2580"/>
                <a:gd name="T60" fmla="*/ 5957 w 6408"/>
                <a:gd name="T61" fmla="*/ 2580 h 2580"/>
                <a:gd name="T62" fmla="*/ 5690 w 6408"/>
                <a:gd name="T63" fmla="*/ 2580 h 2580"/>
                <a:gd name="T64" fmla="*/ 5317 w 6408"/>
                <a:gd name="T65" fmla="*/ 2580 h 2580"/>
                <a:gd name="T66" fmla="*/ 5023 w 6408"/>
                <a:gd name="T67" fmla="*/ 2580 h 2580"/>
                <a:gd name="T68" fmla="*/ 4757 w 6408"/>
                <a:gd name="T69" fmla="*/ 2580 h 2580"/>
                <a:gd name="T70" fmla="*/ 4383 w 6408"/>
                <a:gd name="T71" fmla="*/ 2580 h 2580"/>
                <a:gd name="T72" fmla="*/ 4090 w 6408"/>
                <a:gd name="T73" fmla="*/ 2580 h 2580"/>
                <a:gd name="T74" fmla="*/ 3823 w 6408"/>
                <a:gd name="T75" fmla="*/ 2580 h 2580"/>
                <a:gd name="T76" fmla="*/ 3450 w 6408"/>
                <a:gd name="T77" fmla="*/ 2580 h 2580"/>
                <a:gd name="T78" fmla="*/ 3157 w 6408"/>
                <a:gd name="T79" fmla="*/ 2580 h 2580"/>
                <a:gd name="T80" fmla="*/ 2890 w 6408"/>
                <a:gd name="T81" fmla="*/ 2580 h 2580"/>
                <a:gd name="T82" fmla="*/ 2517 w 6408"/>
                <a:gd name="T83" fmla="*/ 2580 h 2580"/>
                <a:gd name="T84" fmla="*/ 2223 w 6408"/>
                <a:gd name="T85" fmla="*/ 2580 h 2580"/>
                <a:gd name="T86" fmla="*/ 1957 w 6408"/>
                <a:gd name="T87" fmla="*/ 2580 h 2580"/>
                <a:gd name="T88" fmla="*/ 1583 w 6408"/>
                <a:gd name="T89" fmla="*/ 2580 h 2580"/>
                <a:gd name="T90" fmla="*/ 1290 w 6408"/>
                <a:gd name="T91" fmla="*/ 2580 h 2580"/>
                <a:gd name="T92" fmla="*/ 1023 w 6408"/>
                <a:gd name="T93" fmla="*/ 2580 h 2580"/>
                <a:gd name="T94" fmla="*/ 650 w 6408"/>
                <a:gd name="T95" fmla="*/ 2580 h 2580"/>
                <a:gd name="T96" fmla="*/ 357 w 6408"/>
                <a:gd name="T97" fmla="*/ 2580 h 2580"/>
                <a:gd name="T98" fmla="*/ 90 w 6408"/>
                <a:gd name="T99" fmla="*/ 2580 h 2580"/>
                <a:gd name="T100" fmla="*/ 0 w 6408"/>
                <a:gd name="T101" fmla="*/ 2377 h 2580"/>
                <a:gd name="T102" fmla="*/ 0 w 6408"/>
                <a:gd name="T103" fmla="*/ 2110 h 2580"/>
                <a:gd name="T104" fmla="*/ 0 w 6408"/>
                <a:gd name="T105" fmla="*/ 1737 h 2580"/>
                <a:gd name="T106" fmla="*/ 0 w 6408"/>
                <a:gd name="T107" fmla="*/ 1443 h 2580"/>
                <a:gd name="T108" fmla="*/ 0 w 6408"/>
                <a:gd name="T109" fmla="*/ 1177 h 2580"/>
                <a:gd name="T110" fmla="*/ 0 w 6408"/>
                <a:gd name="T111" fmla="*/ 803 h 2580"/>
                <a:gd name="T112" fmla="*/ 0 w 6408"/>
                <a:gd name="T113" fmla="*/ 510 h 2580"/>
                <a:gd name="T114" fmla="*/ 0 w 6408"/>
                <a:gd name="T115" fmla="*/ 243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08" h="2580">
                  <a:moveTo>
                    <a:pt x="0" y="0"/>
                  </a:moveTo>
                  <a:lnTo>
                    <a:pt x="0" y="0"/>
                  </a:lnTo>
                  <a:lnTo>
                    <a:pt x="107" y="0"/>
                  </a:lnTo>
                  <a:moveTo>
                    <a:pt x="187" y="0"/>
                  </a:moveTo>
                  <a:lnTo>
                    <a:pt x="187" y="0"/>
                  </a:lnTo>
                  <a:lnTo>
                    <a:pt x="293" y="0"/>
                  </a:lnTo>
                  <a:moveTo>
                    <a:pt x="373" y="0"/>
                  </a:moveTo>
                  <a:lnTo>
                    <a:pt x="373" y="0"/>
                  </a:lnTo>
                  <a:lnTo>
                    <a:pt x="480" y="0"/>
                  </a:lnTo>
                  <a:moveTo>
                    <a:pt x="560" y="0"/>
                  </a:moveTo>
                  <a:lnTo>
                    <a:pt x="560" y="0"/>
                  </a:lnTo>
                  <a:lnTo>
                    <a:pt x="667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853" y="0"/>
                  </a:lnTo>
                  <a:moveTo>
                    <a:pt x="933" y="0"/>
                  </a:moveTo>
                  <a:lnTo>
                    <a:pt x="933" y="0"/>
                  </a:lnTo>
                  <a:lnTo>
                    <a:pt x="1040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227" y="0"/>
                  </a:lnTo>
                  <a:moveTo>
                    <a:pt x="1307" y="0"/>
                  </a:moveTo>
                  <a:lnTo>
                    <a:pt x="1307" y="0"/>
                  </a:lnTo>
                  <a:lnTo>
                    <a:pt x="1413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600" y="0"/>
                  </a:lnTo>
                  <a:moveTo>
                    <a:pt x="1680" y="0"/>
                  </a:moveTo>
                  <a:lnTo>
                    <a:pt x="1680" y="0"/>
                  </a:lnTo>
                  <a:lnTo>
                    <a:pt x="1787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973" y="0"/>
                  </a:lnTo>
                  <a:moveTo>
                    <a:pt x="2053" y="0"/>
                  </a:moveTo>
                  <a:lnTo>
                    <a:pt x="2053" y="0"/>
                  </a:lnTo>
                  <a:lnTo>
                    <a:pt x="2160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347" y="0"/>
                  </a:lnTo>
                  <a:moveTo>
                    <a:pt x="2427" y="0"/>
                  </a:moveTo>
                  <a:lnTo>
                    <a:pt x="2427" y="0"/>
                  </a:lnTo>
                  <a:lnTo>
                    <a:pt x="2533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720" y="0"/>
                  </a:lnTo>
                  <a:moveTo>
                    <a:pt x="2800" y="0"/>
                  </a:moveTo>
                  <a:lnTo>
                    <a:pt x="2800" y="0"/>
                  </a:lnTo>
                  <a:lnTo>
                    <a:pt x="2907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93" y="0"/>
                  </a:lnTo>
                  <a:moveTo>
                    <a:pt x="3173" y="0"/>
                  </a:moveTo>
                  <a:lnTo>
                    <a:pt x="3173" y="0"/>
                  </a:lnTo>
                  <a:lnTo>
                    <a:pt x="3280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467" y="0"/>
                  </a:lnTo>
                  <a:moveTo>
                    <a:pt x="3547" y="0"/>
                  </a:moveTo>
                  <a:lnTo>
                    <a:pt x="3547" y="0"/>
                  </a:lnTo>
                  <a:lnTo>
                    <a:pt x="3653" y="0"/>
                  </a:lnTo>
                  <a:moveTo>
                    <a:pt x="3733" y="0"/>
                  </a:moveTo>
                  <a:lnTo>
                    <a:pt x="3733" y="0"/>
                  </a:lnTo>
                  <a:lnTo>
                    <a:pt x="3840" y="0"/>
                  </a:lnTo>
                  <a:moveTo>
                    <a:pt x="3920" y="0"/>
                  </a:moveTo>
                  <a:lnTo>
                    <a:pt x="3920" y="0"/>
                  </a:lnTo>
                  <a:lnTo>
                    <a:pt x="4027" y="0"/>
                  </a:lnTo>
                  <a:moveTo>
                    <a:pt x="4107" y="0"/>
                  </a:moveTo>
                  <a:lnTo>
                    <a:pt x="4107" y="0"/>
                  </a:lnTo>
                  <a:lnTo>
                    <a:pt x="4213" y="0"/>
                  </a:lnTo>
                  <a:moveTo>
                    <a:pt x="4293" y="0"/>
                  </a:moveTo>
                  <a:lnTo>
                    <a:pt x="4293" y="0"/>
                  </a:lnTo>
                  <a:lnTo>
                    <a:pt x="4400" y="0"/>
                  </a:lnTo>
                  <a:moveTo>
                    <a:pt x="4480" y="0"/>
                  </a:moveTo>
                  <a:lnTo>
                    <a:pt x="4480" y="0"/>
                  </a:lnTo>
                  <a:lnTo>
                    <a:pt x="4587" y="0"/>
                  </a:lnTo>
                  <a:moveTo>
                    <a:pt x="4667" y="0"/>
                  </a:moveTo>
                  <a:lnTo>
                    <a:pt x="4667" y="0"/>
                  </a:lnTo>
                  <a:lnTo>
                    <a:pt x="4773" y="0"/>
                  </a:lnTo>
                  <a:moveTo>
                    <a:pt x="4853" y="0"/>
                  </a:moveTo>
                  <a:lnTo>
                    <a:pt x="4853" y="0"/>
                  </a:lnTo>
                  <a:lnTo>
                    <a:pt x="4960" y="0"/>
                  </a:lnTo>
                  <a:moveTo>
                    <a:pt x="5040" y="0"/>
                  </a:moveTo>
                  <a:lnTo>
                    <a:pt x="5040" y="0"/>
                  </a:lnTo>
                  <a:lnTo>
                    <a:pt x="5147" y="0"/>
                  </a:lnTo>
                  <a:moveTo>
                    <a:pt x="5227" y="0"/>
                  </a:moveTo>
                  <a:lnTo>
                    <a:pt x="5227" y="0"/>
                  </a:lnTo>
                  <a:lnTo>
                    <a:pt x="5333" y="0"/>
                  </a:lnTo>
                  <a:moveTo>
                    <a:pt x="5413" y="0"/>
                  </a:moveTo>
                  <a:lnTo>
                    <a:pt x="5413" y="0"/>
                  </a:lnTo>
                  <a:lnTo>
                    <a:pt x="5520" y="0"/>
                  </a:lnTo>
                  <a:moveTo>
                    <a:pt x="5600" y="0"/>
                  </a:moveTo>
                  <a:lnTo>
                    <a:pt x="5600" y="0"/>
                  </a:lnTo>
                  <a:lnTo>
                    <a:pt x="5707" y="0"/>
                  </a:lnTo>
                  <a:moveTo>
                    <a:pt x="5787" y="0"/>
                  </a:moveTo>
                  <a:lnTo>
                    <a:pt x="5787" y="0"/>
                  </a:lnTo>
                  <a:lnTo>
                    <a:pt x="5893" y="0"/>
                  </a:lnTo>
                  <a:moveTo>
                    <a:pt x="5973" y="0"/>
                  </a:moveTo>
                  <a:lnTo>
                    <a:pt x="5973" y="0"/>
                  </a:lnTo>
                  <a:lnTo>
                    <a:pt x="6080" y="0"/>
                  </a:lnTo>
                  <a:moveTo>
                    <a:pt x="6160" y="0"/>
                  </a:moveTo>
                  <a:lnTo>
                    <a:pt x="6160" y="0"/>
                  </a:lnTo>
                  <a:lnTo>
                    <a:pt x="6267" y="0"/>
                  </a:lnTo>
                  <a:moveTo>
                    <a:pt x="6347" y="0"/>
                  </a:moveTo>
                  <a:lnTo>
                    <a:pt x="6347" y="0"/>
                  </a:lnTo>
                  <a:lnTo>
                    <a:pt x="6408" y="0"/>
                  </a:lnTo>
                  <a:lnTo>
                    <a:pt x="6408" y="45"/>
                  </a:lnTo>
                  <a:moveTo>
                    <a:pt x="6408" y="125"/>
                  </a:moveTo>
                  <a:lnTo>
                    <a:pt x="6408" y="125"/>
                  </a:lnTo>
                  <a:lnTo>
                    <a:pt x="6408" y="232"/>
                  </a:lnTo>
                  <a:moveTo>
                    <a:pt x="6408" y="312"/>
                  </a:moveTo>
                  <a:lnTo>
                    <a:pt x="6408" y="312"/>
                  </a:lnTo>
                  <a:lnTo>
                    <a:pt x="6408" y="418"/>
                  </a:lnTo>
                  <a:moveTo>
                    <a:pt x="6408" y="498"/>
                  </a:moveTo>
                  <a:lnTo>
                    <a:pt x="6408" y="498"/>
                  </a:lnTo>
                  <a:lnTo>
                    <a:pt x="6408" y="605"/>
                  </a:lnTo>
                  <a:moveTo>
                    <a:pt x="6408" y="685"/>
                  </a:moveTo>
                  <a:lnTo>
                    <a:pt x="6408" y="685"/>
                  </a:lnTo>
                  <a:lnTo>
                    <a:pt x="6408" y="792"/>
                  </a:lnTo>
                  <a:moveTo>
                    <a:pt x="6408" y="872"/>
                  </a:moveTo>
                  <a:lnTo>
                    <a:pt x="6408" y="872"/>
                  </a:lnTo>
                  <a:lnTo>
                    <a:pt x="6408" y="978"/>
                  </a:lnTo>
                  <a:moveTo>
                    <a:pt x="6408" y="1058"/>
                  </a:moveTo>
                  <a:lnTo>
                    <a:pt x="6408" y="1058"/>
                  </a:lnTo>
                  <a:lnTo>
                    <a:pt x="6408" y="1165"/>
                  </a:lnTo>
                  <a:moveTo>
                    <a:pt x="6408" y="1245"/>
                  </a:moveTo>
                  <a:lnTo>
                    <a:pt x="6408" y="1245"/>
                  </a:lnTo>
                  <a:lnTo>
                    <a:pt x="6408" y="1352"/>
                  </a:lnTo>
                  <a:moveTo>
                    <a:pt x="6408" y="1432"/>
                  </a:moveTo>
                  <a:lnTo>
                    <a:pt x="6408" y="1432"/>
                  </a:lnTo>
                  <a:lnTo>
                    <a:pt x="6408" y="1538"/>
                  </a:lnTo>
                  <a:moveTo>
                    <a:pt x="6408" y="1618"/>
                  </a:moveTo>
                  <a:lnTo>
                    <a:pt x="6408" y="1618"/>
                  </a:lnTo>
                  <a:lnTo>
                    <a:pt x="6408" y="1725"/>
                  </a:lnTo>
                  <a:moveTo>
                    <a:pt x="6408" y="1805"/>
                  </a:moveTo>
                  <a:lnTo>
                    <a:pt x="6408" y="1805"/>
                  </a:lnTo>
                  <a:lnTo>
                    <a:pt x="6408" y="1912"/>
                  </a:lnTo>
                  <a:moveTo>
                    <a:pt x="6408" y="1992"/>
                  </a:moveTo>
                  <a:lnTo>
                    <a:pt x="6408" y="1992"/>
                  </a:lnTo>
                  <a:lnTo>
                    <a:pt x="6408" y="2098"/>
                  </a:lnTo>
                  <a:moveTo>
                    <a:pt x="6408" y="2178"/>
                  </a:moveTo>
                  <a:lnTo>
                    <a:pt x="6408" y="2178"/>
                  </a:lnTo>
                  <a:lnTo>
                    <a:pt x="6408" y="2285"/>
                  </a:lnTo>
                  <a:moveTo>
                    <a:pt x="6408" y="2365"/>
                  </a:moveTo>
                  <a:lnTo>
                    <a:pt x="6408" y="2365"/>
                  </a:lnTo>
                  <a:lnTo>
                    <a:pt x="6408" y="2472"/>
                  </a:lnTo>
                  <a:moveTo>
                    <a:pt x="6408" y="2552"/>
                  </a:moveTo>
                  <a:lnTo>
                    <a:pt x="6408" y="2552"/>
                  </a:lnTo>
                  <a:lnTo>
                    <a:pt x="6408" y="2580"/>
                  </a:lnTo>
                  <a:lnTo>
                    <a:pt x="6330" y="2580"/>
                  </a:lnTo>
                  <a:moveTo>
                    <a:pt x="6250" y="2580"/>
                  </a:moveTo>
                  <a:lnTo>
                    <a:pt x="6250" y="2580"/>
                  </a:lnTo>
                  <a:lnTo>
                    <a:pt x="6143" y="2580"/>
                  </a:lnTo>
                  <a:moveTo>
                    <a:pt x="6063" y="2580"/>
                  </a:moveTo>
                  <a:lnTo>
                    <a:pt x="6063" y="2580"/>
                  </a:lnTo>
                  <a:lnTo>
                    <a:pt x="5957" y="2580"/>
                  </a:lnTo>
                  <a:moveTo>
                    <a:pt x="5877" y="2580"/>
                  </a:moveTo>
                  <a:lnTo>
                    <a:pt x="5877" y="2580"/>
                  </a:lnTo>
                  <a:lnTo>
                    <a:pt x="5770" y="2580"/>
                  </a:lnTo>
                  <a:moveTo>
                    <a:pt x="5690" y="2580"/>
                  </a:moveTo>
                  <a:lnTo>
                    <a:pt x="5690" y="2580"/>
                  </a:lnTo>
                  <a:lnTo>
                    <a:pt x="5583" y="2580"/>
                  </a:lnTo>
                  <a:moveTo>
                    <a:pt x="5503" y="2580"/>
                  </a:moveTo>
                  <a:lnTo>
                    <a:pt x="5503" y="2580"/>
                  </a:lnTo>
                  <a:lnTo>
                    <a:pt x="5397" y="2580"/>
                  </a:lnTo>
                  <a:moveTo>
                    <a:pt x="5317" y="2580"/>
                  </a:moveTo>
                  <a:lnTo>
                    <a:pt x="5317" y="2580"/>
                  </a:lnTo>
                  <a:lnTo>
                    <a:pt x="5210" y="2580"/>
                  </a:lnTo>
                  <a:moveTo>
                    <a:pt x="5130" y="2580"/>
                  </a:moveTo>
                  <a:lnTo>
                    <a:pt x="5130" y="2580"/>
                  </a:lnTo>
                  <a:lnTo>
                    <a:pt x="5023" y="2580"/>
                  </a:lnTo>
                  <a:moveTo>
                    <a:pt x="4943" y="2580"/>
                  </a:moveTo>
                  <a:lnTo>
                    <a:pt x="4943" y="2580"/>
                  </a:lnTo>
                  <a:lnTo>
                    <a:pt x="4837" y="2580"/>
                  </a:lnTo>
                  <a:moveTo>
                    <a:pt x="4757" y="2580"/>
                  </a:moveTo>
                  <a:lnTo>
                    <a:pt x="4757" y="2580"/>
                  </a:lnTo>
                  <a:lnTo>
                    <a:pt x="4650" y="2580"/>
                  </a:lnTo>
                  <a:moveTo>
                    <a:pt x="4570" y="2580"/>
                  </a:moveTo>
                  <a:lnTo>
                    <a:pt x="4570" y="2580"/>
                  </a:lnTo>
                  <a:lnTo>
                    <a:pt x="4463" y="2580"/>
                  </a:lnTo>
                  <a:moveTo>
                    <a:pt x="4383" y="2580"/>
                  </a:moveTo>
                  <a:lnTo>
                    <a:pt x="4383" y="2580"/>
                  </a:lnTo>
                  <a:lnTo>
                    <a:pt x="4277" y="2580"/>
                  </a:lnTo>
                  <a:moveTo>
                    <a:pt x="4197" y="2580"/>
                  </a:moveTo>
                  <a:lnTo>
                    <a:pt x="4197" y="2580"/>
                  </a:lnTo>
                  <a:lnTo>
                    <a:pt x="4090" y="2580"/>
                  </a:lnTo>
                  <a:moveTo>
                    <a:pt x="4010" y="2580"/>
                  </a:moveTo>
                  <a:lnTo>
                    <a:pt x="4010" y="2580"/>
                  </a:lnTo>
                  <a:lnTo>
                    <a:pt x="3903" y="2580"/>
                  </a:lnTo>
                  <a:moveTo>
                    <a:pt x="3823" y="2580"/>
                  </a:moveTo>
                  <a:lnTo>
                    <a:pt x="3823" y="2580"/>
                  </a:lnTo>
                  <a:lnTo>
                    <a:pt x="3717" y="2580"/>
                  </a:lnTo>
                  <a:moveTo>
                    <a:pt x="3637" y="2580"/>
                  </a:moveTo>
                  <a:lnTo>
                    <a:pt x="3637" y="2580"/>
                  </a:lnTo>
                  <a:lnTo>
                    <a:pt x="3530" y="2580"/>
                  </a:lnTo>
                  <a:moveTo>
                    <a:pt x="3450" y="2580"/>
                  </a:moveTo>
                  <a:lnTo>
                    <a:pt x="3450" y="2580"/>
                  </a:lnTo>
                  <a:lnTo>
                    <a:pt x="3343" y="2580"/>
                  </a:lnTo>
                  <a:moveTo>
                    <a:pt x="3263" y="2580"/>
                  </a:moveTo>
                  <a:lnTo>
                    <a:pt x="3263" y="2580"/>
                  </a:lnTo>
                  <a:lnTo>
                    <a:pt x="3157" y="2580"/>
                  </a:lnTo>
                  <a:moveTo>
                    <a:pt x="3077" y="2580"/>
                  </a:moveTo>
                  <a:lnTo>
                    <a:pt x="3077" y="2580"/>
                  </a:lnTo>
                  <a:lnTo>
                    <a:pt x="2970" y="2580"/>
                  </a:lnTo>
                  <a:moveTo>
                    <a:pt x="2890" y="2580"/>
                  </a:moveTo>
                  <a:lnTo>
                    <a:pt x="2890" y="2580"/>
                  </a:lnTo>
                  <a:lnTo>
                    <a:pt x="2783" y="2580"/>
                  </a:lnTo>
                  <a:moveTo>
                    <a:pt x="2703" y="2580"/>
                  </a:moveTo>
                  <a:lnTo>
                    <a:pt x="2703" y="2580"/>
                  </a:lnTo>
                  <a:lnTo>
                    <a:pt x="2597" y="2580"/>
                  </a:lnTo>
                  <a:moveTo>
                    <a:pt x="2517" y="2580"/>
                  </a:moveTo>
                  <a:lnTo>
                    <a:pt x="2517" y="2580"/>
                  </a:lnTo>
                  <a:lnTo>
                    <a:pt x="2410" y="2580"/>
                  </a:lnTo>
                  <a:moveTo>
                    <a:pt x="2330" y="2580"/>
                  </a:moveTo>
                  <a:lnTo>
                    <a:pt x="2330" y="2580"/>
                  </a:lnTo>
                  <a:lnTo>
                    <a:pt x="2223" y="2580"/>
                  </a:lnTo>
                  <a:moveTo>
                    <a:pt x="2143" y="2580"/>
                  </a:moveTo>
                  <a:lnTo>
                    <a:pt x="2143" y="2580"/>
                  </a:lnTo>
                  <a:lnTo>
                    <a:pt x="2037" y="2580"/>
                  </a:lnTo>
                  <a:moveTo>
                    <a:pt x="1957" y="2580"/>
                  </a:moveTo>
                  <a:lnTo>
                    <a:pt x="1957" y="2580"/>
                  </a:lnTo>
                  <a:lnTo>
                    <a:pt x="1850" y="2580"/>
                  </a:lnTo>
                  <a:moveTo>
                    <a:pt x="1770" y="2580"/>
                  </a:moveTo>
                  <a:lnTo>
                    <a:pt x="1770" y="2580"/>
                  </a:lnTo>
                  <a:lnTo>
                    <a:pt x="1663" y="2580"/>
                  </a:lnTo>
                  <a:moveTo>
                    <a:pt x="1583" y="2580"/>
                  </a:moveTo>
                  <a:lnTo>
                    <a:pt x="1583" y="2580"/>
                  </a:lnTo>
                  <a:lnTo>
                    <a:pt x="1477" y="2580"/>
                  </a:lnTo>
                  <a:moveTo>
                    <a:pt x="1397" y="2580"/>
                  </a:moveTo>
                  <a:lnTo>
                    <a:pt x="1397" y="2580"/>
                  </a:lnTo>
                  <a:lnTo>
                    <a:pt x="1290" y="2580"/>
                  </a:lnTo>
                  <a:moveTo>
                    <a:pt x="1210" y="2580"/>
                  </a:moveTo>
                  <a:lnTo>
                    <a:pt x="1210" y="2580"/>
                  </a:lnTo>
                  <a:lnTo>
                    <a:pt x="1103" y="2580"/>
                  </a:lnTo>
                  <a:moveTo>
                    <a:pt x="1023" y="2580"/>
                  </a:moveTo>
                  <a:lnTo>
                    <a:pt x="1023" y="2580"/>
                  </a:lnTo>
                  <a:lnTo>
                    <a:pt x="917" y="2580"/>
                  </a:lnTo>
                  <a:moveTo>
                    <a:pt x="837" y="2580"/>
                  </a:moveTo>
                  <a:lnTo>
                    <a:pt x="837" y="2580"/>
                  </a:lnTo>
                  <a:lnTo>
                    <a:pt x="730" y="2580"/>
                  </a:lnTo>
                  <a:moveTo>
                    <a:pt x="650" y="2580"/>
                  </a:moveTo>
                  <a:lnTo>
                    <a:pt x="650" y="2580"/>
                  </a:lnTo>
                  <a:lnTo>
                    <a:pt x="543" y="2580"/>
                  </a:lnTo>
                  <a:moveTo>
                    <a:pt x="463" y="2580"/>
                  </a:moveTo>
                  <a:lnTo>
                    <a:pt x="463" y="2580"/>
                  </a:lnTo>
                  <a:lnTo>
                    <a:pt x="357" y="2580"/>
                  </a:lnTo>
                  <a:moveTo>
                    <a:pt x="277" y="2580"/>
                  </a:moveTo>
                  <a:lnTo>
                    <a:pt x="277" y="2580"/>
                  </a:lnTo>
                  <a:lnTo>
                    <a:pt x="170" y="2580"/>
                  </a:lnTo>
                  <a:moveTo>
                    <a:pt x="90" y="2580"/>
                  </a:moveTo>
                  <a:lnTo>
                    <a:pt x="90" y="2580"/>
                  </a:lnTo>
                  <a:lnTo>
                    <a:pt x="0" y="2580"/>
                  </a:lnTo>
                  <a:lnTo>
                    <a:pt x="0" y="2563"/>
                  </a:lnTo>
                  <a:moveTo>
                    <a:pt x="0" y="2483"/>
                  </a:moveTo>
                  <a:lnTo>
                    <a:pt x="0" y="2483"/>
                  </a:lnTo>
                  <a:lnTo>
                    <a:pt x="0" y="2377"/>
                  </a:lnTo>
                  <a:moveTo>
                    <a:pt x="0" y="2297"/>
                  </a:moveTo>
                  <a:lnTo>
                    <a:pt x="0" y="2297"/>
                  </a:lnTo>
                  <a:lnTo>
                    <a:pt x="0" y="2190"/>
                  </a:lnTo>
                  <a:moveTo>
                    <a:pt x="0" y="2110"/>
                  </a:moveTo>
                  <a:lnTo>
                    <a:pt x="0" y="2110"/>
                  </a:lnTo>
                  <a:lnTo>
                    <a:pt x="0" y="2003"/>
                  </a:lnTo>
                  <a:moveTo>
                    <a:pt x="0" y="1923"/>
                  </a:moveTo>
                  <a:lnTo>
                    <a:pt x="0" y="1923"/>
                  </a:lnTo>
                  <a:lnTo>
                    <a:pt x="0" y="1817"/>
                  </a:lnTo>
                  <a:moveTo>
                    <a:pt x="0" y="1737"/>
                  </a:moveTo>
                  <a:lnTo>
                    <a:pt x="0" y="1737"/>
                  </a:lnTo>
                  <a:lnTo>
                    <a:pt x="0" y="1630"/>
                  </a:lnTo>
                  <a:moveTo>
                    <a:pt x="0" y="1550"/>
                  </a:moveTo>
                  <a:lnTo>
                    <a:pt x="0" y="1550"/>
                  </a:lnTo>
                  <a:lnTo>
                    <a:pt x="0" y="1443"/>
                  </a:lnTo>
                  <a:moveTo>
                    <a:pt x="0" y="1363"/>
                  </a:moveTo>
                  <a:lnTo>
                    <a:pt x="0" y="1363"/>
                  </a:lnTo>
                  <a:lnTo>
                    <a:pt x="0" y="1257"/>
                  </a:lnTo>
                  <a:moveTo>
                    <a:pt x="0" y="1177"/>
                  </a:moveTo>
                  <a:lnTo>
                    <a:pt x="0" y="1177"/>
                  </a:lnTo>
                  <a:lnTo>
                    <a:pt x="0" y="1070"/>
                  </a:lnTo>
                  <a:moveTo>
                    <a:pt x="0" y="990"/>
                  </a:moveTo>
                  <a:lnTo>
                    <a:pt x="0" y="990"/>
                  </a:lnTo>
                  <a:lnTo>
                    <a:pt x="0" y="883"/>
                  </a:lnTo>
                  <a:moveTo>
                    <a:pt x="0" y="803"/>
                  </a:moveTo>
                  <a:lnTo>
                    <a:pt x="0" y="803"/>
                  </a:lnTo>
                  <a:lnTo>
                    <a:pt x="0" y="697"/>
                  </a:lnTo>
                  <a:moveTo>
                    <a:pt x="0" y="617"/>
                  </a:moveTo>
                  <a:lnTo>
                    <a:pt x="0" y="617"/>
                  </a:lnTo>
                  <a:lnTo>
                    <a:pt x="0" y="510"/>
                  </a:lnTo>
                  <a:moveTo>
                    <a:pt x="0" y="430"/>
                  </a:moveTo>
                  <a:lnTo>
                    <a:pt x="0" y="430"/>
                  </a:lnTo>
                  <a:lnTo>
                    <a:pt x="0" y="323"/>
                  </a:lnTo>
                  <a:moveTo>
                    <a:pt x="0" y="243"/>
                  </a:moveTo>
                  <a:lnTo>
                    <a:pt x="0" y="243"/>
                  </a:lnTo>
                  <a:lnTo>
                    <a:pt x="0" y="137"/>
                  </a:lnTo>
                  <a:moveTo>
                    <a:pt x="0" y="5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1921" y="3580"/>
              <a:ext cx="1916" cy="213"/>
            </a:xfrm>
            <a:custGeom>
              <a:avLst/>
              <a:gdLst>
                <a:gd name="T0" fmla="*/ 0 w 3780"/>
                <a:gd name="T1" fmla="*/ 0 h 420"/>
                <a:gd name="T2" fmla="*/ 0 w 3780"/>
                <a:gd name="T3" fmla="*/ 0 h 420"/>
                <a:gd name="T4" fmla="*/ 3780 w 3780"/>
                <a:gd name="T5" fmla="*/ 0 h 420"/>
                <a:gd name="T6" fmla="*/ 3780 w 3780"/>
                <a:gd name="T7" fmla="*/ 420 h 420"/>
                <a:gd name="T8" fmla="*/ 0 w 3780"/>
                <a:gd name="T9" fmla="*/ 420 h 420"/>
                <a:gd name="T10" fmla="*/ 0 w 3780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0" h="420">
                  <a:moveTo>
                    <a:pt x="0" y="0"/>
                  </a:moveTo>
                  <a:lnTo>
                    <a:pt x="0" y="0"/>
                  </a:lnTo>
                  <a:lnTo>
                    <a:pt x="3780" y="0"/>
                  </a:lnTo>
                  <a:lnTo>
                    <a:pt x="3780" y="420"/>
                  </a:lnTo>
                  <a:lnTo>
                    <a:pt x="0" y="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2223" y="3619"/>
              <a:ext cx="15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2321" y="361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2396" y="361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2471" y="3619"/>
              <a:ext cx="24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-su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2659" y="361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2734" y="3619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2771" y="3619"/>
              <a:ext cx="26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syn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2982" y="3619"/>
              <a:ext cx="20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ch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3125" y="3619"/>
              <a:ext cx="18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3245" y="361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320" y="361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396" y="361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u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3471" y="3619"/>
              <a:ext cx="1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s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3538" y="3624"/>
              <a:ext cx="5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564" y="1758"/>
              <a:ext cx="750" cy="465"/>
            </a:xfrm>
            <a:custGeom>
              <a:avLst/>
              <a:gdLst>
                <a:gd name="T0" fmla="*/ 0 w 1478"/>
                <a:gd name="T1" fmla="*/ 460 h 920"/>
                <a:gd name="T2" fmla="*/ 0 w 1478"/>
                <a:gd name="T3" fmla="*/ 460 h 920"/>
                <a:gd name="T4" fmla="*/ 739 w 1478"/>
                <a:gd name="T5" fmla="*/ 0 h 920"/>
                <a:gd name="T6" fmla="*/ 1478 w 1478"/>
                <a:gd name="T7" fmla="*/ 460 h 920"/>
                <a:gd name="T8" fmla="*/ 739 w 1478"/>
                <a:gd name="T9" fmla="*/ 920 h 920"/>
                <a:gd name="T10" fmla="*/ 0 w 1478"/>
                <a:gd name="T11" fmla="*/ 460 h 920"/>
                <a:gd name="T12" fmla="*/ 0 w 1478"/>
                <a:gd name="T13" fmla="*/ 46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8" h="920">
                  <a:moveTo>
                    <a:pt x="0" y="460"/>
                  </a:moveTo>
                  <a:lnTo>
                    <a:pt x="0" y="460"/>
                  </a:lnTo>
                  <a:cubicBezTo>
                    <a:pt x="0" y="206"/>
                    <a:pt x="331" y="0"/>
                    <a:pt x="739" y="0"/>
                  </a:cubicBezTo>
                  <a:cubicBezTo>
                    <a:pt x="1148" y="0"/>
                    <a:pt x="1478" y="206"/>
                    <a:pt x="1478" y="460"/>
                  </a:cubicBezTo>
                  <a:cubicBezTo>
                    <a:pt x="1478" y="715"/>
                    <a:pt x="1148" y="920"/>
                    <a:pt x="739" y="920"/>
                  </a:cubicBezTo>
                  <a:cubicBezTo>
                    <a:pt x="331" y="920"/>
                    <a:pt x="0" y="715"/>
                    <a:pt x="0" y="460"/>
                  </a:cubicBezTo>
                  <a:lnTo>
                    <a:pt x="0" y="46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4752" y="1814"/>
              <a:ext cx="27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Po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4950" y="1814"/>
              <a:ext cx="11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l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4986" y="1814"/>
              <a:ext cx="16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5076" y="1814"/>
              <a:ext cx="17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4738" y="2003"/>
              <a:ext cx="3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MW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5027" y="2003"/>
              <a:ext cx="19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5144" y="2009"/>
              <a:ext cx="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4362" y="2245"/>
              <a:ext cx="561" cy="720"/>
            </a:xfrm>
            <a:custGeom>
              <a:avLst/>
              <a:gdLst>
                <a:gd name="T0" fmla="*/ 1107 w 1107"/>
                <a:gd name="T1" fmla="*/ 0 h 1422"/>
                <a:gd name="T2" fmla="*/ 1107 w 1107"/>
                <a:gd name="T3" fmla="*/ 0 h 1422"/>
                <a:gd name="T4" fmla="*/ 0 w 1107"/>
                <a:gd name="T5" fmla="*/ 1422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7" h="1422">
                  <a:moveTo>
                    <a:pt x="1107" y="0"/>
                  </a:moveTo>
                  <a:lnTo>
                    <a:pt x="1107" y="0"/>
                  </a:lnTo>
                  <a:lnTo>
                    <a:pt x="0" y="1422"/>
                  </a:lnTo>
                </a:path>
              </a:pathLst>
            </a:custGeom>
            <a:noFill/>
            <a:ln w="428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4803" y="2223"/>
              <a:ext cx="137" cy="149"/>
            </a:xfrm>
            <a:custGeom>
              <a:avLst/>
              <a:gdLst>
                <a:gd name="T0" fmla="*/ 211 w 269"/>
                <a:gd name="T1" fmla="*/ 293 h 293"/>
                <a:gd name="T2" fmla="*/ 211 w 269"/>
                <a:gd name="T3" fmla="*/ 293 h 293"/>
                <a:gd name="T4" fmla="*/ 269 w 269"/>
                <a:gd name="T5" fmla="*/ 0 h 293"/>
                <a:gd name="T6" fmla="*/ 0 w 269"/>
                <a:gd name="T7" fmla="*/ 129 h 293"/>
                <a:gd name="T8" fmla="*/ 211 w 269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93">
                  <a:moveTo>
                    <a:pt x="211" y="293"/>
                  </a:moveTo>
                  <a:lnTo>
                    <a:pt x="211" y="293"/>
                  </a:lnTo>
                  <a:lnTo>
                    <a:pt x="269" y="0"/>
                  </a:lnTo>
                  <a:lnTo>
                    <a:pt x="0" y="129"/>
                  </a:lnTo>
                  <a:lnTo>
                    <a:pt x="211" y="2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4345" y="2839"/>
              <a:ext cx="136" cy="148"/>
            </a:xfrm>
            <a:custGeom>
              <a:avLst/>
              <a:gdLst>
                <a:gd name="T0" fmla="*/ 58 w 269"/>
                <a:gd name="T1" fmla="*/ 0 h 292"/>
                <a:gd name="T2" fmla="*/ 58 w 269"/>
                <a:gd name="T3" fmla="*/ 0 h 292"/>
                <a:gd name="T4" fmla="*/ 0 w 269"/>
                <a:gd name="T5" fmla="*/ 292 h 292"/>
                <a:gd name="T6" fmla="*/ 269 w 269"/>
                <a:gd name="T7" fmla="*/ 164 h 292"/>
                <a:gd name="T8" fmla="*/ 58 w 269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92">
                  <a:moveTo>
                    <a:pt x="58" y="0"/>
                  </a:moveTo>
                  <a:lnTo>
                    <a:pt x="58" y="0"/>
                  </a:lnTo>
                  <a:lnTo>
                    <a:pt x="0" y="292"/>
                  </a:lnTo>
                  <a:lnTo>
                    <a:pt x="269" y="16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28"/>
            <p:cNvSpPr>
              <a:spLocks/>
            </p:cNvSpPr>
            <p:nvPr/>
          </p:nvSpPr>
          <p:spPr bwMode="auto">
            <a:xfrm>
              <a:off x="859" y="2245"/>
              <a:ext cx="570" cy="720"/>
            </a:xfrm>
            <a:custGeom>
              <a:avLst/>
              <a:gdLst>
                <a:gd name="T0" fmla="*/ 0 w 1125"/>
                <a:gd name="T1" fmla="*/ 0 h 1423"/>
                <a:gd name="T2" fmla="*/ 0 w 1125"/>
                <a:gd name="T3" fmla="*/ 0 h 1423"/>
                <a:gd name="T4" fmla="*/ 1125 w 1125"/>
                <a:gd name="T5" fmla="*/ 1423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5" h="1423">
                  <a:moveTo>
                    <a:pt x="0" y="0"/>
                  </a:moveTo>
                  <a:lnTo>
                    <a:pt x="0" y="0"/>
                  </a:lnTo>
                  <a:lnTo>
                    <a:pt x="1125" y="1423"/>
                  </a:lnTo>
                </a:path>
              </a:pathLst>
            </a:custGeom>
            <a:noFill/>
            <a:ln w="428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29"/>
            <p:cNvSpPr>
              <a:spLocks/>
            </p:cNvSpPr>
            <p:nvPr/>
          </p:nvSpPr>
          <p:spPr bwMode="auto">
            <a:xfrm>
              <a:off x="842" y="2223"/>
              <a:ext cx="137" cy="148"/>
            </a:xfrm>
            <a:custGeom>
              <a:avLst/>
              <a:gdLst>
                <a:gd name="T0" fmla="*/ 61 w 270"/>
                <a:gd name="T1" fmla="*/ 292 h 292"/>
                <a:gd name="T2" fmla="*/ 61 w 270"/>
                <a:gd name="T3" fmla="*/ 292 h 292"/>
                <a:gd name="T4" fmla="*/ 0 w 270"/>
                <a:gd name="T5" fmla="*/ 0 h 292"/>
                <a:gd name="T6" fmla="*/ 270 w 270"/>
                <a:gd name="T7" fmla="*/ 127 h 292"/>
                <a:gd name="T8" fmla="*/ 61 w 270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92">
                  <a:moveTo>
                    <a:pt x="61" y="292"/>
                  </a:moveTo>
                  <a:lnTo>
                    <a:pt x="61" y="292"/>
                  </a:lnTo>
                  <a:lnTo>
                    <a:pt x="0" y="0"/>
                  </a:lnTo>
                  <a:lnTo>
                    <a:pt x="270" y="127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1309" y="2839"/>
              <a:ext cx="137" cy="148"/>
            </a:xfrm>
            <a:custGeom>
              <a:avLst/>
              <a:gdLst>
                <a:gd name="T0" fmla="*/ 210 w 270"/>
                <a:gd name="T1" fmla="*/ 0 h 292"/>
                <a:gd name="T2" fmla="*/ 210 w 270"/>
                <a:gd name="T3" fmla="*/ 0 h 292"/>
                <a:gd name="T4" fmla="*/ 270 w 270"/>
                <a:gd name="T5" fmla="*/ 292 h 292"/>
                <a:gd name="T6" fmla="*/ 0 w 270"/>
                <a:gd name="T7" fmla="*/ 166 h 292"/>
                <a:gd name="T8" fmla="*/ 210 w 270"/>
                <a:gd name="T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92">
                  <a:moveTo>
                    <a:pt x="210" y="0"/>
                  </a:moveTo>
                  <a:lnTo>
                    <a:pt x="210" y="0"/>
                  </a:lnTo>
                  <a:lnTo>
                    <a:pt x="270" y="292"/>
                  </a:lnTo>
                  <a:lnTo>
                    <a:pt x="0" y="16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694" y="2558"/>
              <a:ext cx="3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Double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629" y="2667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697" y="2667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718" y="2667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743" y="2667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769" y="266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822" y="2667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906" y="2667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1" name="Rectangle 139"/>
            <p:cNvSpPr>
              <a:spLocks noChangeArrowheads="1"/>
            </p:cNvSpPr>
            <p:nvPr/>
          </p:nvSpPr>
          <p:spPr bwMode="auto">
            <a:xfrm>
              <a:off x="959" y="2667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1059" y="2670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3" name="Rectangle 141"/>
            <p:cNvSpPr>
              <a:spLocks noChangeArrowheads="1"/>
            </p:cNvSpPr>
            <p:nvPr/>
          </p:nvSpPr>
          <p:spPr bwMode="auto">
            <a:xfrm>
              <a:off x="4793" y="2535"/>
              <a:ext cx="3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Double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4728" y="2643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5" name="Rectangle 143"/>
            <p:cNvSpPr>
              <a:spLocks noChangeArrowheads="1"/>
            </p:cNvSpPr>
            <p:nvPr/>
          </p:nvSpPr>
          <p:spPr bwMode="auto">
            <a:xfrm>
              <a:off x="4797" y="2643"/>
              <a:ext cx="6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6" name="Rectangle 144"/>
            <p:cNvSpPr>
              <a:spLocks noChangeArrowheads="1"/>
            </p:cNvSpPr>
            <p:nvPr/>
          </p:nvSpPr>
          <p:spPr bwMode="auto">
            <a:xfrm>
              <a:off x="4817" y="2643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7" name="Rectangle 145"/>
            <p:cNvSpPr>
              <a:spLocks noChangeArrowheads="1"/>
            </p:cNvSpPr>
            <p:nvPr/>
          </p:nvSpPr>
          <p:spPr bwMode="auto">
            <a:xfrm>
              <a:off x="4842" y="2643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f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8" name="Rectangle 146"/>
            <p:cNvSpPr>
              <a:spLocks noChangeArrowheads="1"/>
            </p:cNvSpPr>
            <p:nvPr/>
          </p:nvSpPr>
          <p:spPr bwMode="auto">
            <a:xfrm>
              <a:off x="4869" y="264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49" name="Rectangle 147"/>
            <p:cNvSpPr>
              <a:spLocks noChangeArrowheads="1"/>
            </p:cNvSpPr>
            <p:nvPr/>
          </p:nvSpPr>
          <p:spPr bwMode="auto">
            <a:xfrm>
              <a:off x="4921" y="2643"/>
              <a:ext cx="1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5005" y="264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5058" y="2643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ce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158" y="2646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3" name="Freeform 151"/>
            <p:cNvSpPr>
              <a:spLocks/>
            </p:cNvSpPr>
            <p:nvPr/>
          </p:nvSpPr>
          <p:spPr bwMode="auto">
            <a:xfrm>
              <a:off x="2123" y="1919"/>
              <a:ext cx="0" cy="540"/>
            </a:xfrm>
            <a:custGeom>
              <a:avLst/>
              <a:gdLst>
                <a:gd name="T0" fmla="*/ 0 h 1066"/>
                <a:gd name="T1" fmla="*/ 0 h 1066"/>
                <a:gd name="T2" fmla="*/ 1066 h 10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66">
                  <a:moveTo>
                    <a:pt x="0" y="0"/>
                  </a:moveTo>
                  <a:lnTo>
                    <a:pt x="0" y="0"/>
                  </a:lnTo>
                  <a:lnTo>
                    <a:pt x="0" y="1066"/>
                  </a:lnTo>
                </a:path>
              </a:pathLst>
            </a:custGeom>
            <a:noFill/>
            <a:ln w="42863" cap="flat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2055" y="1892"/>
              <a:ext cx="136" cy="135"/>
            </a:xfrm>
            <a:custGeom>
              <a:avLst/>
              <a:gdLst>
                <a:gd name="T0" fmla="*/ 0 w 267"/>
                <a:gd name="T1" fmla="*/ 267 h 267"/>
                <a:gd name="T2" fmla="*/ 0 w 267"/>
                <a:gd name="T3" fmla="*/ 267 h 267"/>
                <a:gd name="T4" fmla="*/ 133 w 267"/>
                <a:gd name="T5" fmla="*/ 0 h 267"/>
                <a:gd name="T6" fmla="*/ 267 w 267"/>
                <a:gd name="T7" fmla="*/ 267 h 267"/>
                <a:gd name="T8" fmla="*/ 0 w 267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7">
                  <a:moveTo>
                    <a:pt x="0" y="267"/>
                  </a:moveTo>
                  <a:lnTo>
                    <a:pt x="0" y="267"/>
                  </a:lnTo>
                  <a:lnTo>
                    <a:pt x="133" y="0"/>
                  </a:lnTo>
                  <a:lnTo>
                    <a:pt x="267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2055" y="2351"/>
              <a:ext cx="136" cy="135"/>
            </a:xfrm>
            <a:custGeom>
              <a:avLst/>
              <a:gdLst>
                <a:gd name="T0" fmla="*/ 267 w 267"/>
                <a:gd name="T1" fmla="*/ 0 h 267"/>
                <a:gd name="T2" fmla="*/ 267 w 267"/>
                <a:gd name="T3" fmla="*/ 0 h 267"/>
                <a:gd name="T4" fmla="*/ 133 w 267"/>
                <a:gd name="T5" fmla="*/ 267 h 267"/>
                <a:gd name="T6" fmla="*/ 0 w 267"/>
                <a:gd name="T7" fmla="*/ 0 h 267"/>
                <a:gd name="T8" fmla="*/ 267 w 267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67">
                  <a:moveTo>
                    <a:pt x="267" y="0"/>
                  </a:moveTo>
                  <a:lnTo>
                    <a:pt x="267" y="0"/>
                  </a:lnTo>
                  <a:lnTo>
                    <a:pt x="133" y="267"/>
                  </a:lnTo>
                  <a:lnTo>
                    <a:pt x="0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2720" y="1893"/>
              <a:ext cx="145" cy="141"/>
            </a:xfrm>
            <a:custGeom>
              <a:avLst/>
              <a:gdLst>
                <a:gd name="T0" fmla="*/ 181 w 286"/>
                <a:gd name="T1" fmla="*/ 279 h 279"/>
                <a:gd name="T2" fmla="*/ 181 w 286"/>
                <a:gd name="T3" fmla="*/ 279 h 279"/>
                <a:gd name="T4" fmla="*/ 286 w 286"/>
                <a:gd name="T5" fmla="*/ 0 h 279"/>
                <a:gd name="T6" fmla="*/ 0 w 286"/>
                <a:gd name="T7" fmla="*/ 84 h 279"/>
                <a:gd name="T8" fmla="*/ 181 w 286"/>
                <a:gd name="T9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79">
                  <a:moveTo>
                    <a:pt x="181" y="279"/>
                  </a:moveTo>
                  <a:lnTo>
                    <a:pt x="181" y="279"/>
                  </a:lnTo>
                  <a:lnTo>
                    <a:pt x="286" y="0"/>
                  </a:lnTo>
                  <a:lnTo>
                    <a:pt x="0" y="84"/>
                  </a:lnTo>
                  <a:lnTo>
                    <a:pt x="181" y="279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2217" y="2352"/>
              <a:ext cx="145" cy="141"/>
            </a:xfrm>
            <a:custGeom>
              <a:avLst/>
              <a:gdLst>
                <a:gd name="T0" fmla="*/ 105 w 286"/>
                <a:gd name="T1" fmla="*/ 0 h 279"/>
                <a:gd name="T2" fmla="*/ 105 w 286"/>
                <a:gd name="T3" fmla="*/ 0 h 279"/>
                <a:gd name="T4" fmla="*/ 0 w 286"/>
                <a:gd name="T5" fmla="*/ 279 h 279"/>
                <a:gd name="T6" fmla="*/ 286 w 286"/>
                <a:gd name="T7" fmla="*/ 195 h 279"/>
                <a:gd name="T8" fmla="*/ 105 w 286"/>
                <a:gd name="T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79">
                  <a:moveTo>
                    <a:pt x="105" y="0"/>
                  </a:moveTo>
                  <a:lnTo>
                    <a:pt x="105" y="0"/>
                  </a:lnTo>
                  <a:lnTo>
                    <a:pt x="0" y="279"/>
                  </a:lnTo>
                  <a:lnTo>
                    <a:pt x="286" y="19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2295" y="1941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2364" y="1941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1" name="Rectangle 159"/>
            <p:cNvSpPr>
              <a:spLocks noChangeArrowheads="1"/>
            </p:cNvSpPr>
            <p:nvPr/>
          </p:nvSpPr>
          <p:spPr bwMode="auto">
            <a:xfrm>
              <a:off x="2432" y="1941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-D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2" name="Rectangle 160"/>
            <p:cNvSpPr>
              <a:spLocks noChangeArrowheads="1"/>
            </p:cNvSpPr>
            <p:nvPr/>
          </p:nvSpPr>
          <p:spPr bwMode="auto">
            <a:xfrm>
              <a:off x="2532" y="1941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2601" y="1944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2532" y="1427"/>
              <a:ext cx="737" cy="0"/>
            </a:xfrm>
            <a:custGeom>
              <a:avLst/>
              <a:gdLst>
                <a:gd name="T0" fmla="*/ 1455 w 1455"/>
                <a:gd name="T1" fmla="*/ 1455 w 1455"/>
                <a:gd name="T2" fmla="*/ 0 w 14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55">
                  <a:moveTo>
                    <a:pt x="1455" y="0"/>
                  </a:moveTo>
                  <a:lnTo>
                    <a:pt x="1455" y="0"/>
                  </a:lnTo>
                  <a:lnTo>
                    <a:pt x="0" y="0"/>
                  </a:lnTo>
                </a:path>
              </a:pathLst>
            </a:custGeom>
            <a:noFill/>
            <a:ln w="42863" cap="flat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3161" y="1359"/>
              <a:ext cx="135" cy="135"/>
            </a:xfrm>
            <a:custGeom>
              <a:avLst/>
              <a:gdLst>
                <a:gd name="T0" fmla="*/ 0 w 266"/>
                <a:gd name="T1" fmla="*/ 267 h 267"/>
                <a:gd name="T2" fmla="*/ 0 w 266"/>
                <a:gd name="T3" fmla="*/ 267 h 267"/>
                <a:gd name="T4" fmla="*/ 266 w 266"/>
                <a:gd name="T5" fmla="*/ 134 h 267"/>
                <a:gd name="T6" fmla="*/ 0 w 266"/>
                <a:gd name="T7" fmla="*/ 0 h 267"/>
                <a:gd name="T8" fmla="*/ 0 w 266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7">
                  <a:moveTo>
                    <a:pt x="0" y="267"/>
                  </a:moveTo>
                  <a:lnTo>
                    <a:pt x="0" y="267"/>
                  </a:lnTo>
                  <a:lnTo>
                    <a:pt x="266" y="134"/>
                  </a:lnTo>
                  <a:lnTo>
                    <a:pt x="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2505" y="1359"/>
              <a:ext cx="135" cy="135"/>
            </a:xfrm>
            <a:custGeom>
              <a:avLst/>
              <a:gdLst>
                <a:gd name="T0" fmla="*/ 266 w 266"/>
                <a:gd name="T1" fmla="*/ 0 h 267"/>
                <a:gd name="T2" fmla="*/ 266 w 266"/>
                <a:gd name="T3" fmla="*/ 0 h 267"/>
                <a:gd name="T4" fmla="*/ 0 w 266"/>
                <a:gd name="T5" fmla="*/ 134 h 267"/>
                <a:gd name="T6" fmla="*/ 266 w 266"/>
                <a:gd name="T7" fmla="*/ 267 h 267"/>
                <a:gd name="T8" fmla="*/ 266 w 266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67">
                  <a:moveTo>
                    <a:pt x="266" y="0"/>
                  </a:moveTo>
                  <a:lnTo>
                    <a:pt x="266" y="0"/>
                  </a:lnTo>
                  <a:lnTo>
                    <a:pt x="0" y="134"/>
                  </a:lnTo>
                  <a:lnTo>
                    <a:pt x="266" y="26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Rectangle 165"/>
            <p:cNvSpPr>
              <a:spLocks noChangeArrowheads="1"/>
            </p:cNvSpPr>
            <p:nvPr/>
          </p:nvSpPr>
          <p:spPr bwMode="auto">
            <a:xfrm>
              <a:off x="2689" y="1535"/>
              <a:ext cx="16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Pa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/>
          </p:nvSpPr>
          <p:spPr bwMode="auto">
            <a:xfrm>
              <a:off x="2805" y="1535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st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9" name="Rectangle 167"/>
            <p:cNvSpPr>
              <a:spLocks noChangeArrowheads="1"/>
            </p:cNvSpPr>
            <p:nvPr/>
          </p:nvSpPr>
          <p:spPr bwMode="auto">
            <a:xfrm>
              <a:off x="2878" y="1535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0" name="Rectangle 168"/>
            <p:cNvSpPr>
              <a:spLocks noChangeArrowheads="1"/>
            </p:cNvSpPr>
            <p:nvPr/>
          </p:nvSpPr>
          <p:spPr bwMode="auto">
            <a:xfrm>
              <a:off x="2905" y="153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d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1" name="Rectangle 169"/>
            <p:cNvSpPr>
              <a:spLocks noChangeArrowheads="1"/>
            </p:cNvSpPr>
            <p:nvPr/>
          </p:nvSpPr>
          <p:spPr bwMode="auto">
            <a:xfrm>
              <a:off x="2958" y="153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2" name="Rectangle 170"/>
            <p:cNvSpPr>
              <a:spLocks noChangeArrowheads="1"/>
            </p:cNvSpPr>
            <p:nvPr/>
          </p:nvSpPr>
          <p:spPr bwMode="auto">
            <a:xfrm>
              <a:off x="3010" y="1535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t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3036" y="1535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3089" y="1535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2644" y="1643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co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2744" y="1643"/>
              <a:ext cx="17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mp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2876" y="164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a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2929" y="164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ri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2981" y="1643"/>
              <a:ext cx="14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so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3081" y="1643"/>
              <a:ext cx="9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3366FF"/>
                  </a:solidFill>
                  <a:effectLst/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rPr>
                <a:t>n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81" name="Rectangle 179"/>
            <p:cNvSpPr>
              <a:spLocks noChangeArrowheads="1"/>
            </p:cNvSpPr>
            <p:nvPr/>
          </p:nvSpPr>
          <p:spPr bwMode="auto">
            <a:xfrm>
              <a:off x="3133" y="1646"/>
              <a:ext cx="40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pic>
        <p:nvPicPr>
          <p:cNvPr id="182" name="図 11" descr="GCOM-W1-Deploy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153" y="1196752"/>
            <a:ext cx="1924223" cy="86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31" descr="Aqua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348" y="1196752"/>
            <a:ext cx="1573529" cy="1024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88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Intercalibration results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altLang="ja-JP" smtClean="0">
                <a:solidFill>
                  <a:srgbClr val="FF0000"/>
                </a:solidFill>
              </a:rPr>
              <a:t>AMSR2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vs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AMSR-E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in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slow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rotation</a:t>
            </a:r>
            <a:r>
              <a:rPr lang="ja-JP" altLang="en-US" smtClean="0">
                <a:solidFill>
                  <a:srgbClr val="FF0000"/>
                </a:solidFill>
              </a:rPr>
              <a:t> </a:t>
            </a:r>
            <a:r>
              <a:rPr lang="en-US" altLang="ja-JP" smtClean="0">
                <a:solidFill>
                  <a:srgbClr val="FF0000"/>
                </a:solidFill>
              </a:rPr>
              <a:t>mode 					(`Current' AMSR-E)</a:t>
            </a:r>
          </a:p>
          <a:p>
            <a:pPr marL="514350" indent="-457200">
              <a:buFont typeface="+mj-lt"/>
              <a:buAutoNum type="arabicPeriod"/>
            </a:pPr>
            <a:endParaRPr lang="en-US" altLang="ja-JP" smtClean="0"/>
          </a:p>
          <a:p>
            <a:pPr marL="514350" indent="-457200">
              <a:buFont typeface="+mj-lt"/>
              <a:buAutoNum type="arabicPeriod"/>
            </a:pPr>
            <a:r>
              <a:rPr lang="en-US" altLang="ja-JP" smtClean="0"/>
              <a:t>AMSR2</a:t>
            </a:r>
            <a:r>
              <a:rPr lang="ja-JP" altLang="en-US" smtClean="0"/>
              <a:t> </a:t>
            </a:r>
            <a:r>
              <a:rPr lang="en-US" altLang="ja-JP" smtClean="0"/>
              <a:t>vs</a:t>
            </a:r>
            <a:r>
              <a:rPr lang="ja-JP" altLang="en-US" smtClean="0"/>
              <a:t> </a:t>
            </a:r>
            <a:r>
              <a:rPr lang="en-US" altLang="ja-JP" smtClean="0"/>
              <a:t>AMSR-E in</a:t>
            </a:r>
            <a:r>
              <a:rPr lang="ja-JP" altLang="en-US" smtClean="0"/>
              <a:t> </a:t>
            </a:r>
            <a:r>
              <a:rPr lang="en-US" altLang="ja-JP" smtClean="0"/>
              <a:t>operational</a:t>
            </a:r>
            <a:r>
              <a:rPr lang="ja-JP" altLang="en-US" smtClean="0"/>
              <a:t> </a:t>
            </a:r>
            <a:r>
              <a:rPr lang="en-US" altLang="ja-JP" smtClean="0"/>
              <a:t>mode   						(`Past' AMSR-E)</a:t>
            </a:r>
          </a:p>
          <a:p>
            <a:pPr marL="514350" indent="-457200">
              <a:buFont typeface="+mj-lt"/>
              <a:buAutoNum type="arabicPeriod"/>
            </a:pPr>
            <a:endParaRPr lang="en-US" altLang="ja-JP" smtClean="0"/>
          </a:p>
          <a:p>
            <a:pPr marL="514350" indent="-457200">
              <a:buFont typeface="+mj-lt"/>
              <a:buAutoNum type="arabicPeriod"/>
            </a:pPr>
            <a:r>
              <a:rPr lang="en-US" altLang="ja-JP" smtClean="0"/>
              <a:t>AMSR2</a:t>
            </a:r>
            <a:r>
              <a:rPr lang="ja-JP" altLang="en-US" smtClean="0"/>
              <a:t> </a:t>
            </a:r>
            <a:r>
              <a:rPr lang="en-US" altLang="ja-JP" smtClean="0"/>
              <a:t>vs TMI or GMI</a:t>
            </a:r>
          </a:p>
        </p:txBody>
      </p:sp>
    </p:spTree>
    <p:extLst>
      <p:ext uri="{BB962C8B-B14F-4D97-AF65-F5344CB8AC3E}">
        <p14:creationId xmlns:p14="http://schemas.microsoft.com/office/powerpoint/2010/main" val="26136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図 13" descr="am2_glo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978298"/>
            <a:ext cx="44958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図 14" descr="ame_glo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006873"/>
            <a:ext cx="44005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テキスト ボックス 15"/>
          <p:cNvSpPr txBox="1">
            <a:spLocks noChangeArrowheads="1"/>
          </p:cNvSpPr>
          <p:nvPr/>
        </p:nvSpPr>
        <p:spPr bwMode="auto">
          <a:xfrm>
            <a:off x="1359004" y="6300028"/>
            <a:ext cx="1915909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Arial" charset="0"/>
              </a:rPr>
              <a:t>AMSR2</a:t>
            </a:r>
            <a:r>
              <a:rPr lang="ja-JP" altLang="en-US" sz="1800" dirty="0" smtClean="0">
                <a:latin typeface="Arial" charset="0"/>
              </a:rPr>
              <a:t> </a:t>
            </a:r>
            <a:r>
              <a:rPr lang="en-US" altLang="ja-JP" sz="1800" dirty="0" smtClean="0">
                <a:latin typeface="Arial" charset="0"/>
              </a:rPr>
              <a:t>23V </a:t>
            </a:r>
            <a:r>
              <a:rPr lang="en-US" altLang="ja-JP" sz="1800" dirty="0" err="1" smtClean="0">
                <a:latin typeface="Arial" charset="0"/>
              </a:rPr>
              <a:t>Dsc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18438" name="テキスト ボックス 16"/>
          <p:cNvSpPr txBox="1">
            <a:spLocks noChangeArrowheads="1"/>
          </p:cNvSpPr>
          <p:nvPr/>
        </p:nvSpPr>
        <p:spPr bwMode="auto">
          <a:xfrm>
            <a:off x="5530780" y="6300028"/>
            <a:ext cx="2608406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charset="0"/>
              </a:rPr>
              <a:t>AMSR-E </a:t>
            </a:r>
            <a:r>
              <a:rPr lang="en-US" altLang="ja-JP" sz="1800" dirty="0" smtClean="0">
                <a:latin typeface="Arial" charset="0"/>
              </a:rPr>
              <a:t>2rpm</a:t>
            </a:r>
            <a:r>
              <a:rPr lang="ja-JP" altLang="en-US" sz="1800" dirty="0" smtClean="0">
                <a:latin typeface="Arial" charset="0"/>
              </a:rPr>
              <a:t> </a:t>
            </a:r>
            <a:r>
              <a:rPr lang="en-US" altLang="ja-JP" sz="1800" dirty="0" smtClean="0">
                <a:latin typeface="Arial" charset="0"/>
              </a:rPr>
              <a:t>23V </a:t>
            </a:r>
            <a:r>
              <a:rPr lang="en-US" altLang="ja-JP" sz="1800" dirty="0" err="1" smtClean="0">
                <a:latin typeface="Arial" charset="0"/>
              </a:rPr>
              <a:t>Dsc</a:t>
            </a:r>
            <a:endParaRPr lang="ja-JP" altLang="en-US" sz="1800" dirty="0">
              <a:latin typeface="Arial" charset="0"/>
            </a:endParaRPr>
          </a:p>
        </p:txBody>
      </p:sp>
      <p:sp>
        <p:nvSpPr>
          <p:cNvPr id="18439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124744"/>
            <a:ext cx="8652197" cy="1997298"/>
          </a:xfrm>
        </p:spPr>
        <p:txBody>
          <a:bodyPr>
            <a:noAutofit/>
          </a:bodyPr>
          <a:lstStyle/>
          <a:p>
            <a:r>
              <a:rPr lang="en-US" altLang="ja-JP" sz="1600" dirty="0">
                <a:latin typeface="Arial" charset="0"/>
              </a:rPr>
              <a:t>Observation </a:t>
            </a:r>
            <a:r>
              <a:rPr lang="en-US" altLang="ja-JP" sz="1600">
                <a:latin typeface="Arial" charset="0"/>
              </a:rPr>
              <a:t>frequencies </a:t>
            </a:r>
            <a:r>
              <a:rPr lang="en-US" altLang="ja-JP" sz="1600" smtClean="0">
                <a:latin typeface="Arial" charset="0"/>
              </a:rPr>
              <a:t>and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dirty="0" smtClean="0">
                <a:latin typeface="Arial" charset="0"/>
              </a:rPr>
              <a:t>incidence</a:t>
            </a:r>
            <a:r>
              <a:rPr lang="ja-JP" altLang="en-US" sz="1600" dirty="0" smtClean="0">
                <a:latin typeface="Arial" charset="0"/>
              </a:rPr>
              <a:t> </a:t>
            </a:r>
            <a:r>
              <a:rPr lang="en-US" altLang="ja-JP" sz="1600" smtClean="0">
                <a:latin typeface="Arial" charset="0"/>
              </a:rPr>
              <a:t>angles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smtClean="0">
                <a:latin typeface="Arial" charset="0"/>
              </a:rPr>
              <a:t>of AMSR2 and AMSR-E are identical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smtClean="0">
                <a:latin typeface="Arial" charset="0"/>
              </a:rPr>
              <a:t>though AMSR2 does not have a 7.3-GHz channel. </a:t>
            </a:r>
            <a:endParaRPr lang="en-US" altLang="ja-JP" sz="1600" dirty="0">
              <a:latin typeface="Arial" charset="0"/>
            </a:endParaRPr>
          </a:p>
          <a:p>
            <a:pPr lvl="1"/>
            <a:r>
              <a:rPr lang="en-US" altLang="ja-JP" sz="1600" smtClean="0">
                <a:latin typeface="Arial" charset="0"/>
              </a:rPr>
              <a:t>We don't have to consider frequency </a:t>
            </a:r>
            <a:r>
              <a:rPr lang="en-US" altLang="ja-JP" sz="1600" smtClean="0">
                <a:latin typeface="Arial" charset="0"/>
              </a:rPr>
              <a:t>and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dirty="0" smtClean="0">
                <a:latin typeface="Arial" charset="0"/>
              </a:rPr>
              <a:t>angle</a:t>
            </a:r>
            <a:r>
              <a:rPr lang="ja-JP" altLang="en-US" sz="1600" dirty="0" smtClean="0">
                <a:latin typeface="Arial" charset="0"/>
              </a:rPr>
              <a:t> </a:t>
            </a:r>
            <a:r>
              <a:rPr lang="en-US" altLang="ja-JP" sz="1600" smtClean="0">
                <a:latin typeface="Arial" charset="0"/>
              </a:rPr>
              <a:t>correction </a:t>
            </a:r>
            <a:r>
              <a:rPr lang="en-US" altLang="ja-JP" sz="1600" smtClean="0">
                <a:latin typeface="Arial" charset="0"/>
              </a:rPr>
              <a:t>to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>
                <a:latin typeface="Arial" charset="0"/>
              </a:rPr>
              <a:t>compare </a:t>
            </a:r>
            <a:r>
              <a:rPr lang="en-US" altLang="ja-JP" sz="1600" smtClean="0">
                <a:latin typeface="Arial" charset="0"/>
              </a:rPr>
              <a:t>the AMSR2 data with the </a:t>
            </a:r>
            <a:r>
              <a:rPr lang="en-US" altLang="ja-JP" sz="1600" smtClean="0">
                <a:latin typeface="Arial" charset="0"/>
              </a:rPr>
              <a:t>AMSR-E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smtClean="0">
                <a:latin typeface="Arial" charset="0"/>
              </a:rPr>
              <a:t>data</a:t>
            </a:r>
            <a:r>
              <a:rPr lang="en-US" altLang="ja-JP" sz="1600" smtClean="0">
                <a:latin typeface="Arial" charset="0"/>
              </a:rPr>
              <a:t>.</a:t>
            </a:r>
            <a:endParaRPr lang="en-US" altLang="ja-JP" sz="1600" dirty="0">
              <a:latin typeface="Arial" charset="0"/>
            </a:endParaRPr>
          </a:p>
          <a:p>
            <a:pPr lvl="1"/>
            <a:r>
              <a:rPr lang="en-US" altLang="ja-JP" sz="1600" smtClean="0">
                <a:latin typeface="Arial" charset="0"/>
              </a:rPr>
              <a:t>We can compare Tb in a wide range over </a:t>
            </a:r>
            <a:r>
              <a:rPr lang="en-US" altLang="ja-JP" sz="1600" dirty="0">
                <a:latin typeface="Arial" charset="0"/>
              </a:rPr>
              <a:t>land, ice, and ocean.</a:t>
            </a:r>
          </a:p>
          <a:p>
            <a:r>
              <a:rPr lang="en-US" altLang="ja-JP" sz="1600" dirty="0">
                <a:latin typeface="Arial" charset="0"/>
              </a:rPr>
              <a:t>AMSR-E </a:t>
            </a:r>
            <a:r>
              <a:rPr lang="en-US" altLang="ja-JP" sz="1600">
                <a:latin typeface="Arial" charset="0"/>
              </a:rPr>
              <a:t>resumed </a:t>
            </a:r>
            <a:r>
              <a:rPr lang="en-US" altLang="ja-JP" sz="1600" smtClean="0">
                <a:latin typeface="Arial" charset="0"/>
              </a:rPr>
              <a:t>observation in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dirty="0" smtClean="0">
                <a:latin typeface="Arial" charset="0"/>
              </a:rPr>
              <a:t>Dec </a:t>
            </a:r>
            <a:r>
              <a:rPr lang="en-US" altLang="ja-JP" sz="1600" smtClean="0">
                <a:latin typeface="Arial" charset="0"/>
              </a:rPr>
              <a:t>2012 </a:t>
            </a:r>
            <a:r>
              <a:rPr lang="en-US" altLang="ja-JP" sz="1600" smtClean="0">
                <a:latin typeface="Arial" charset="0"/>
              </a:rPr>
              <a:t>in slow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dirty="0" smtClean="0">
                <a:latin typeface="Arial" charset="0"/>
              </a:rPr>
              <a:t>rotation </a:t>
            </a:r>
            <a:r>
              <a:rPr lang="en-US" altLang="ja-JP" sz="1600" smtClean="0">
                <a:latin typeface="Arial" charset="0"/>
              </a:rPr>
              <a:t>speed.</a:t>
            </a:r>
            <a:endParaRPr lang="en-US" altLang="ja-JP" sz="1600" dirty="0" smtClean="0">
              <a:latin typeface="Arial" charset="0"/>
            </a:endParaRPr>
          </a:p>
          <a:p>
            <a:r>
              <a:rPr lang="en-US" altLang="ja-JP" sz="1600" smtClean="0">
                <a:latin typeface="Arial" charset="0"/>
              </a:rPr>
              <a:t>Observation data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smtClean="0">
                <a:latin typeface="Arial" charset="0"/>
              </a:rPr>
              <a:t>was</a:t>
            </a:r>
            <a:r>
              <a:rPr lang="ja-JP" altLang="en-US" sz="1600" smtClean="0">
                <a:latin typeface="Arial" charset="0"/>
              </a:rPr>
              <a:t> </a:t>
            </a:r>
            <a:r>
              <a:rPr lang="en-US" altLang="ja-JP" sz="1600" dirty="0" smtClean="0">
                <a:latin typeface="Arial" charset="0"/>
              </a:rPr>
              <a:t>sparse</a:t>
            </a:r>
            <a:r>
              <a:rPr lang="ja-JP" altLang="en-US" sz="1600" dirty="0" smtClean="0">
                <a:latin typeface="Arial" charset="0"/>
              </a:rPr>
              <a:t> </a:t>
            </a:r>
            <a:r>
              <a:rPr lang="en-US" altLang="ja-JP" sz="1600" smtClean="0">
                <a:latin typeface="Arial" charset="0"/>
              </a:rPr>
              <a:t>but the data amount was sufficient for </a:t>
            </a:r>
            <a:r>
              <a:rPr lang="en-US" altLang="ja-JP" sz="1600" dirty="0" smtClean="0">
                <a:latin typeface="Arial" charset="0"/>
              </a:rPr>
              <a:t>global-scale </a:t>
            </a:r>
            <a:r>
              <a:rPr lang="en-US" altLang="ja-JP" sz="1600" smtClean="0">
                <a:latin typeface="Arial" charset="0"/>
              </a:rPr>
              <a:t>analysis.</a:t>
            </a:r>
            <a:endParaRPr lang="en-US" altLang="ja-JP" sz="1600" dirty="0" smtClean="0">
              <a:latin typeface="Arial" charset="0"/>
            </a:endParaRPr>
          </a:p>
        </p:txBody>
      </p:sp>
      <p:sp>
        <p:nvSpPr>
          <p:cNvPr id="18440" name="タイトル 1"/>
          <p:cNvSpPr>
            <a:spLocks noGrp="1"/>
          </p:cNvSpPr>
          <p:nvPr>
            <p:ph type="title"/>
          </p:nvPr>
        </p:nvSpPr>
        <p:spPr>
          <a:xfrm>
            <a:off x="0" y="490761"/>
            <a:ext cx="9144000" cy="561975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Direct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comparison</a:t>
            </a:r>
            <a:r>
              <a:rPr lang="ja-JP" altLang="en-US" sz="3600" dirty="0" smtClean="0"/>
              <a:t> </a:t>
            </a:r>
            <a:r>
              <a:rPr lang="en-US" altLang="ja-JP" sz="3600" smtClean="0"/>
              <a:t>with</a:t>
            </a:r>
            <a:r>
              <a:rPr lang="ja-JP" altLang="en-US" sz="3600" smtClean="0"/>
              <a:t> </a:t>
            </a:r>
            <a:r>
              <a:rPr lang="en-US" altLang="ja-JP" sz="3600" smtClean="0"/>
              <a:t>the `Current' AMSR-E</a:t>
            </a:r>
            <a:endParaRPr lang="ja-JP" altLang="en-US" sz="3600" dirty="0" smtClean="0">
              <a:cs typeface="Arial" charset="0"/>
            </a:endParaRPr>
          </a:p>
        </p:txBody>
      </p:sp>
      <p:sp>
        <p:nvSpPr>
          <p:cNvPr id="18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8676455" y="-52239"/>
            <a:ext cx="531333" cy="365125"/>
          </a:xfrm>
        </p:spPr>
        <p:txBody>
          <a:bodyPr/>
          <a:lstStyle/>
          <a:p>
            <a:pPr>
              <a:defRPr/>
            </a:pPr>
            <a:fld id="{AFCB5CCD-6275-4EF1-AD28-DF0016982562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20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D:\okuyama\10_GCOM-W\12_会合・発表資料\20140115_GCOM_PI_WS\Img01\img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107504" y="332433"/>
            <a:ext cx="8928992" cy="936327"/>
          </a:xfrm>
        </p:spPr>
        <p:txBody>
          <a:bodyPr/>
          <a:lstStyle/>
          <a:p>
            <a:r>
              <a:rPr lang="en-US" altLang="ja-JP" sz="3600" dirty="0"/>
              <a:t>Tb</a:t>
            </a:r>
            <a:r>
              <a:rPr lang="ja-JP" altLang="en-US" sz="3600" dirty="0"/>
              <a:t> </a:t>
            </a:r>
            <a:r>
              <a:rPr lang="en-US" altLang="ja-JP" sz="3600"/>
              <a:t>difference</a:t>
            </a:r>
            <a:r>
              <a:rPr lang="ja-JP" altLang="en-US" sz="3600"/>
              <a:t> </a:t>
            </a:r>
            <a:r>
              <a:rPr lang="en-US" altLang="ja-JP" sz="3600" smtClean="0"/>
              <a:t>(</a:t>
            </a:r>
            <a:r>
              <a:rPr lang="en-US" altLang="ja-JP" sz="3600" dirty="0" smtClean="0"/>
              <a:t>Ascending)</a:t>
            </a:r>
            <a:endParaRPr lang="ja-JP" altLang="en-US" sz="3600" dirty="0" smtClean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79388" y="1475135"/>
            <a:ext cx="7632700" cy="3402012"/>
            <a:chOff x="179388" y="1763713"/>
            <a:chExt cx="7632700" cy="340201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79388" y="17637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6.9V</a:t>
              </a:r>
              <a:endParaRPr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84438" y="17637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6.9H</a:t>
              </a:r>
              <a:endParaRPr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16463" y="17637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10.6V</a:t>
              </a:r>
              <a:endParaRPr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019925" y="1763713"/>
              <a:ext cx="792163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10.6H</a:t>
              </a:r>
              <a:endParaRPr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79388" y="32750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18.7V</a:t>
              </a:r>
              <a:endParaRPr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84438" y="32750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18.7H</a:t>
              </a:r>
              <a:endParaRPr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16463" y="32750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23.8V</a:t>
              </a:r>
              <a:endParaRPr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019925" y="3275013"/>
              <a:ext cx="792163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23.8H</a:t>
              </a:r>
              <a:endParaRPr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9388" y="4797425"/>
              <a:ext cx="792162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36.5V</a:t>
              </a:r>
              <a:endParaRPr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484438" y="4797425"/>
              <a:ext cx="792162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36.5H</a:t>
              </a:r>
              <a:endParaRPr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16463" y="4797425"/>
              <a:ext cx="792162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89.0V</a:t>
              </a:r>
              <a:endParaRPr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019925" y="4797425"/>
              <a:ext cx="792163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89.0H</a:t>
              </a:r>
              <a:endParaRPr lang="ja-JP" altLang="en-US" dirty="0"/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5508625" y="6165849"/>
            <a:ext cx="3563937" cy="646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dirty="0" smtClean="0"/>
              <a:t>x-axis:</a:t>
            </a:r>
            <a:r>
              <a:rPr lang="ja-JP" altLang="en-US" dirty="0" smtClean="0"/>
              <a:t> </a:t>
            </a:r>
            <a:r>
              <a:rPr lang="en-US" altLang="ja-JP" dirty="0" smtClean="0"/>
              <a:t>AMSR2(</a:t>
            </a:r>
            <a:r>
              <a:rPr lang="en-US" altLang="ja-JP" dirty="0" err="1" smtClean="0"/>
              <a:t>obs</a:t>
            </a:r>
            <a:r>
              <a:rPr lang="ja-JP" altLang="en-US" dirty="0" smtClean="0"/>
              <a:t> </a:t>
            </a:r>
            <a:r>
              <a:rPr lang="en-US" altLang="ja-JP" dirty="0" smtClean="0"/>
              <a:t>Tb)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y-axis:</a:t>
            </a:r>
            <a:r>
              <a:rPr lang="ja-JP" altLang="en-US" dirty="0"/>
              <a:t> </a:t>
            </a:r>
            <a:r>
              <a:rPr lang="en-US" altLang="ja-JP" dirty="0"/>
              <a:t>AMSR2(</a:t>
            </a:r>
            <a:r>
              <a:rPr lang="en-US" altLang="ja-JP" dirty="0" err="1"/>
              <a:t>obs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–</a:t>
            </a:r>
            <a:r>
              <a:rPr lang="ja-JP" altLang="en-US" dirty="0"/>
              <a:t> </a:t>
            </a:r>
            <a:r>
              <a:rPr lang="en-US" altLang="ja-JP" dirty="0"/>
              <a:t>AMSR-E(</a:t>
            </a:r>
            <a:r>
              <a:rPr lang="en-US" altLang="ja-JP" dirty="0" err="1"/>
              <a:t>obs</a:t>
            </a:r>
            <a:r>
              <a:rPr lang="en-US" altLang="ja-JP" dirty="0"/>
              <a:t>)</a:t>
            </a:r>
          </a:p>
        </p:txBody>
      </p:sp>
      <p:sp>
        <p:nvSpPr>
          <p:cNvPr id="37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8676455" y="-52239"/>
            <a:ext cx="531333" cy="365125"/>
          </a:xfrm>
        </p:spPr>
        <p:txBody>
          <a:bodyPr/>
          <a:lstStyle/>
          <a:p>
            <a:pPr>
              <a:defRPr/>
            </a:pPr>
            <a:fld id="{AFCB5CCD-6275-4EF1-AD28-DF0016982562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53944" y="1218238"/>
            <a:ext cx="251628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1600" dirty="0" smtClean="0"/>
              <a:t>Dec.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2012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–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Feb.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2013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0837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805264"/>
            <a:ext cx="9036496" cy="916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1800" dirty="0" smtClean="0"/>
              <a:t>AMSR2</a:t>
            </a:r>
            <a:r>
              <a:rPr lang="ja-JP" altLang="en-US" sz="1800" dirty="0" smtClean="0"/>
              <a:t> </a:t>
            </a:r>
            <a:r>
              <a:rPr lang="en-US" altLang="ja-JP" sz="1800" smtClean="0"/>
              <a:t>Tb</a:t>
            </a:r>
            <a:r>
              <a:rPr lang="ja-JP" altLang="en-US" sz="1800" smtClean="0"/>
              <a:t> </a:t>
            </a:r>
            <a:r>
              <a:rPr lang="en-US" altLang="ja-JP" sz="1800" smtClean="0"/>
              <a:t>has a positive</a:t>
            </a:r>
            <a:r>
              <a:rPr lang="ja-JP" altLang="en-US" sz="1800" smtClean="0"/>
              <a:t> </a:t>
            </a:r>
            <a:r>
              <a:rPr lang="en-US" altLang="ja-JP" sz="1800" smtClean="0"/>
              <a:t>bias</a:t>
            </a:r>
            <a:r>
              <a:rPr lang="ja-JP" altLang="en-US" sz="1800" smtClean="0"/>
              <a:t> </a:t>
            </a:r>
            <a:r>
              <a:rPr lang="en-US" altLang="ja-JP" sz="1800" dirty="0" smtClean="0"/>
              <a:t>up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to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5K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comparing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with</a:t>
            </a:r>
            <a:r>
              <a:rPr lang="ja-JP" altLang="en-US" sz="1800" dirty="0" smtClean="0"/>
              <a:t> </a:t>
            </a:r>
            <a:r>
              <a:rPr lang="en-US" altLang="ja-JP" sz="1800" smtClean="0"/>
              <a:t>AMSR-E</a:t>
            </a:r>
            <a:r>
              <a:rPr lang="ja-JP" altLang="en-US" sz="1800" smtClean="0"/>
              <a:t> </a:t>
            </a:r>
            <a:r>
              <a:rPr lang="en-US" altLang="ja-JP" sz="1800" smtClean="0"/>
              <a:t>Tb in</a:t>
            </a:r>
            <a:r>
              <a:rPr lang="ja-JP" altLang="en-US" sz="1800" smtClean="0"/>
              <a:t> </a:t>
            </a:r>
            <a:r>
              <a:rPr lang="en-US" altLang="ja-JP" sz="1800" dirty="0" smtClean="0"/>
              <a:t>many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channels.</a:t>
            </a:r>
          </a:p>
          <a:p>
            <a:r>
              <a:rPr lang="en-US" altLang="ja-JP" sz="1800" dirty="0" smtClean="0"/>
              <a:t>The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bias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varies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depending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on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measured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Tb.</a:t>
            </a:r>
          </a:p>
          <a:p>
            <a:endParaRPr lang="ja-JP" altLang="en-US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2C4842-4DC5-44A8-B28A-453E1321BCBB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pic>
        <p:nvPicPr>
          <p:cNvPr id="10245" name="Picture 3" descr="D:\okuyama\10_GCOM-W\12_会合・発表資料\20140115_GCOM_PI_WS\Img01\img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179388" y="1467148"/>
            <a:ext cx="7632700" cy="3402012"/>
            <a:chOff x="179388" y="1763713"/>
            <a:chExt cx="7632700" cy="3402012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179388" y="17637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6.9V</a:t>
              </a:r>
              <a:endParaRPr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484438" y="17637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6.9H</a:t>
              </a:r>
              <a:endParaRPr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716463" y="17637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10.6V</a:t>
              </a:r>
              <a:endParaRPr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019925" y="1763713"/>
              <a:ext cx="792163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10.6H</a:t>
              </a:r>
              <a:endParaRPr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79388" y="32750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18.7V</a:t>
              </a:r>
              <a:endParaRPr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484438" y="32750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18.7H</a:t>
              </a:r>
              <a:endParaRPr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716463" y="3275013"/>
              <a:ext cx="792162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23.8V</a:t>
              </a:r>
              <a:endParaRPr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019925" y="3275013"/>
              <a:ext cx="792163" cy="369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23.8H</a:t>
              </a:r>
              <a:endParaRPr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79388" y="4797425"/>
              <a:ext cx="792162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36.5V</a:t>
              </a:r>
              <a:endParaRPr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484438" y="4797425"/>
              <a:ext cx="792162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36.5H</a:t>
              </a:r>
              <a:endParaRPr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716463" y="4797425"/>
              <a:ext cx="792162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89.0V</a:t>
              </a:r>
              <a:endParaRPr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019925" y="4797425"/>
              <a:ext cx="792163" cy="368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b">
              <a:spAutoFit/>
            </a:bodyPr>
            <a:lstStyle/>
            <a:p>
              <a:pPr>
                <a:defRPr/>
              </a:pPr>
              <a:r>
                <a:rPr lang="en-US" altLang="ja-JP" dirty="0"/>
                <a:t>89.0H</a:t>
              </a:r>
              <a:endParaRPr lang="ja-JP" altLang="en-US" dirty="0"/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title"/>
          </p:nvPr>
        </p:nvSpPr>
        <p:spPr>
          <a:xfrm>
            <a:off x="107504" y="332433"/>
            <a:ext cx="8928992" cy="936327"/>
          </a:xfrm>
        </p:spPr>
        <p:txBody>
          <a:bodyPr/>
          <a:lstStyle/>
          <a:p>
            <a:r>
              <a:rPr lang="en-US" altLang="ja-JP" sz="3600" dirty="0"/>
              <a:t>Tb</a:t>
            </a:r>
            <a:r>
              <a:rPr lang="ja-JP" altLang="en-US" sz="3600" dirty="0"/>
              <a:t> </a:t>
            </a:r>
            <a:r>
              <a:rPr lang="en-US" altLang="ja-JP" sz="3600"/>
              <a:t>difference</a:t>
            </a:r>
            <a:r>
              <a:rPr lang="ja-JP" altLang="en-US" sz="3600"/>
              <a:t> </a:t>
            </a:r>
            <a:r>
              <a:rPr lang="en-US" altLang="ja-JP" sz="3600" smtClean="0"/>
              <a:t>(</a:t>
            </a:r>
            <a:r>
              <a:rPr lang="en-US" altLang="ja-JP" sz="3600" dirty="0" smtClean="0"/>
              <a:t>Descending)</a:t>
            </a:r>
            <a:endParaRPr lang="ja-JP" altLang="en-US" sz="36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53944" y="1218238"/>
            <a:ext cx="251628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ja-JP" sz="1600" dirty="0" smtClean="0"/>
              <a:t>Dec.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2012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–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Feb.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2013</a:t>
            </a:r>
            <a:endParaRPr lang="en-US" altLang="ja-JP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08625" y="6165849"/>
            <a:ext cx="3563937" cy="646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dirty="0" smtClean="0"/>
              <a:t>x-axis:</a:t>
            </a:r>
            <a:r>
              <a:rPr lang="ja-JP" altLang="en-US" dirty="0" smtClean="0"/>
              <a:t> </a:t>
            </a:r>
            <a:r>
              <a:rPr lang="en-US" altLang="ja-JP" dirty="0" smtClean="0"/>
              <a:t>AMSR2(</a:t>
            </a:r>
            <a:r>
              <a:rPr lang="en-US" altLang="ja-JP" dirty="0" err="1" smtClean="0"/>
              <a:t>obs</a:t>
            </a:r>
            <a:r>
              <a:rPr lang="ja-JP" altLang="en-US" dirty="0" smtClean="0"/>
              <a:t> </a:t>
            </a:r>
            <a:r>
              <a:rPr lang="en-US" altLang="ja-JP" dirty="0" smtClean="0"/>
              <a:t>Tb)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y-axis:</a:t>
            </a:r>
            <a:r>
              <a:rPr lang="ja-JP" altLang="en-US" dirty="0"/>
              <a:t> </a:t>
            </a:r>
            <a:r>
              <a:rPr lang="en-US" altLang="ja-JP" dirty="0"/>
              <a:t>AMSR2(</a:t>
            </a:r>
            <a:r>
              <a:rPr lang="en-US" altLang="ja-JP" dirty="0" err="1"/>
              <a:t>obs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r>
              <a:rPr lang="en-US" altLang="ja-JP" dirty="0"/>
              <a:t>–</a:t>
            </a:r>
            <a:r>
              <a:rPr lang="ja-JP" altLang="en-US" dirty="0"/>
              <a:t> </a:t>
            </a:r>
            <a:r>
              <a:rPr lang="en-US" altLang="ja-JP" dirty="0"/>
              <a:t>AMSR-E(</a:t>
            </a:r>
            <a:r>
              <a:rPr lang="en-US" altLang="ja-JP" dirty="0" err="1"/>
              <a:t>obs</a:t>
            </a:r>
            <a:r>
              <a:rPr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11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2211</Words>
  <Application>Microsoft Office PowerPoint</Application>
  <PresentationFormat>画面に合わせる (4:3)</PresentationFormat>
  <Paragraphs>473</Paragraphs>
  <Slides>23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Intercalibration of  AMSR2 and PMW radiometers</vt:lpstr>
      <vt:lpstr>Introduction</vt:lpstr>
      <vt:lpstr>AMSR2 onboard GCOM-W satellite </vt:lpstr>
      <vt:lpstr>AMSR2</vt:lpstr>
      <vt:lpstr>Target PMW radiometers</vt:lpstr>
      <vt:lpstr>Intercalibration results</vt:lpstr>
      <vt:lpstr>Direct comparison with the `Current' AMSR-E</vt:lpstr>
      <vt:lpstr>Tb difference (Ascending)</vt:lpstr>
      <vt:lpstr>Tb difference (Descending)</vt:lpstr>
      <vt:lpstr>AMSR2 - Current AMSR-E over the ocean and rainforest areas</vt:lpstr>
      <vt:lpstr>Intercalibration results</vt:lpstr>
      <vt:lpstr>Comparison with the `Past' AMSR-E</vt:lpstr>
      <vt:lpstr>Indirect comparison with the `Past' AMSR-E</vt:lpstr>
      <vt:lpstr>Intercalibration results</vt:lpstr>
      <vt:lpstr>Comparison with TMI or GMI</vt:lpstr>
      <vt:lpstr>DD of AMSR2 and TMI</vt:lpstr>
      <vt:lpstr>PowerPoint プレゼンテーション</vt:lpstr>
      <vt:lpstr>DD of AMSR2 and TMI</vt:lpstr>
      <vt:lpstr>DD of AMSR2 and TMI (Seasonal trend)</vt:lpstr>
      <vt:lpstr>PowerPoint プレゼンテーション</vt:lpstr>
      <vt:lpstr>PowerPoint プレゼンテーション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2016-02-23T02:13:55Z</dcterms:created>
  <dcterms:modified xsi:type="dcterms:W3CDTF">2016-02-29T06:10:46Z</dcterms:modified>
</cp:coreProperties>
</file>