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6"/>
  </p:notesMasterIdLst>
  <p:handoutMasterIdLst>
    <p:handoutMasterId r:id="rId17"/>
  </p:handoutMasterIdLst>
  <p:sldIdLst>
    <p:sldId id="256" r:id="rId2"/>
    <p:sldId id="486" r:id="rId3"/>
    <p:sldId id="521" r:id="rId4"/>
    <p:sldId id="573" r:id="rId5"/>
    <p:sldId id="574" r:id="rId6"/>
    <p:sldId id="575" r:id="rId7"/>
    <p:sldId id="579" r:id="rId8"/>
    <p:sldId id="524" r:id="rId9"/>
    <p:sldId id="581" r:id="rId10"/>
    <p:sldId id="577" r:id="rId11"/>
    <p:sldId id="507" r:id="rId12"/>
    <p:sldId id="578" r:id="rId13"/>
    <p:sldId id="580" r:id="rId14"/>
    <p:sldId id="519" r:id="rId15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3333FF"/>
    <a:srgbClr val="EE2D24"/>
    <a:srgbClr val="009900"/>
    <a:srgbClr val="A2DADE"/>
    <a:srgbClr val="4E0B55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2" autoAdjust="0"/>
    <p:restoredTop sz="90110" autoAdjust="0"/>
  </p:normalViewPr>
  <p:slideViewPr>
    <p:cSldViewPr snapToGrid="0">
      <p:cViewPr varScale="1">
        <p:scale>
          <a:sx n="71" d="100"/>
          <a:sy n="71" d="100"/>
        </p:scale>
        <p:origin x="-408" y="-10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2928"/>
        <p:guide pos="2207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ali\Documents\gsics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GUMS Membership</a:t>
            </a:r>
          </a:p>
        </c:rich>
      </c:tx>
      <c:layout>
        <c:manualLayout>
          <c:xMode val="edge"/>
          <c:yMode val="edge"/>
          <c:x val="0.38675849825711384"/>
          <c:y val="3.3057851239669422E-2"/>
        </c:manualLayout>
      </c:layout>
    </c:title>
    <c:plotArea>
      <c:layout>
        <c:manualLayout>
          <c:layoutTarget val="inner"/>
          <c:xMode val="edge"/>
          <c:yMode val="edge"/>
          <c:x val="0.19320628399710951"/>
          <c:y val="0.15822794877913024"/>
          <c:w val="0.67359022151216663"/>
          <c:h val="0.68587463757113221"/>
        </c:manualLayout>
      </c:layout>
      <c:barChart>
        <c:barDir val="col"/>
        <c:grouping val="clustered"/>
        <c:ser>
          <c:idx val="0"/>
          <c:order val="0"/>
          <c:tx>
            <c:v>Registration in GUMS</c:v>
          </c:tx>
          <c:cat>
            <c:numRef>
              <c:f>Sheet1!$A$47:$A$57</c:f>
              <c:numCache>
                <c:formatCode>[$-409]mmm\-yy;@</c:formatCode>
                <c:ptCount val="11"/>
                <c:pt idx="0">
                  <c:v>42095</c:v>
                </c:pt>
                <c:pt idx="1">
                  <c:v>42139</c:v>
                </c:pt>
                <c:pt idx="2">
                  <c:v>42170</c:v>
                </c:pt>
                <c:pt idx="3">
                  <c:v>42200</c:v>
                </c:pt>
                <c:pt idx="4">
                  <c:v>42231</c:v>
                </c:pt>
                <c:pt idx="5">
                  <c:v>42262</c:v>
                </c:pt>
                <c:pt idx="6">
                  <c:v>42292</c:v>
                </c:pt>
                <c:pt idx="7">
                  <c:v>42323</c:v>
                </c:pt>
                <c:pt idx="8">
                  <c:v>42353</c:v>
                </c:pt>
                <c:pt idx="9">
                  <c:v>42384</c:v>
                </c:pt>
                <c:pt idx="10">
                  <c:v>42415</c:v>
                </c:pt>
              </c:numCache>
            </c:numRef>
          </c:cat>
          <c:val>
            <c:numRef>
              <c:f>Sheet1!$B$47:$B$57</c:f>
              <c:numCache>
                <c:formatCode>General</c:formatCode>
                <c:ptCount val="11"/>
                <c:pt idx="0">
                  <c:v>271</c:v>
                </c:pt>
                <c:pt idx="1">
                  <c:v>272</c:v>
                </c:pt>
                <c:pt idx="2">
                  <c:v>273</c:v>
                </c:pt>
                <c:pt idx="3">
                  <c:v>283</c:v>
                </c:pt>
                <c:pt idx="4">
                  <c:v>283</c:v>
                </c:pt>
                <c:pt idx="5">
                  <c:v>282</c:v>
                </c:pt>
                <c:pt idx="6">
                  <c:v>285</c:v>
                </c:pt>
                <c:pt idx="7">
                  <c:v>289</c:v>
                </c:pt>
                <c:pt idx="8">
                  <c:v>288</c:v>
                </c:pt>
                <c:pt idx="9">
                  <c:v>290</c:v>
                </c:pt>
                <c:pt idx="10">
                  <c:v>292</c:v>
                </c:pt>
              </c:numCache>
            </c:numRef>
          </c:val>
        </c:ser>
        <c:axId val="51385088"/>
        <c:axId val="51387776"/>
      </c:barChart>
      <c:dateAx>
        <c:axId val="51385088"/>
        <c:scaling>
          <c:orientation val="minMax"/>
        </c:scaling>
        <c:axPos val="b"/>
        <c:numFmt formatCode="[$-409]mmm\-yy;@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387776"/>
        <c:crosses val="autoZero"/>
        <c:auto val="1"/>
        <c:lblOffset val="100"/>
        <c:baseTimeUnit val="months"/>
      </c:dateAx>
      <c:valAx>
        <c:axId val="51387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138508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en-US"/>
          </a:p>
        </c:txPr>
      </c:legendEntry>
      <c:layout>
        <c:manualLayout>
          <c:xMode val="edge"/>
          <c:yMode val="edge"/>
          <c:x val="0.20625914514308899"/>
          <c:y val="0.28125261201853879"/>
          <c:w val="0.22338062814611931"/>
          <c:h val="6.6420251187609816E-2"/>
        </c:manualLayout>
      </c:layout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28 February 2016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774170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28 February 2016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610708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28 February 2016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dirty="0" smtClean="0">
                <a:solidFill>
                  <a:srgbClr val="C00000"/>
                </a:solidFill>
              </a:rPr>
              <a:t>Four</a:t>
            </a:r>
            <a:r>
              <a:rPr lang="en-US" sz="1200" u="sng" baseline="0" dirty="0" smtClean="0">
                <a:solidFill>
                  <a:srgbClr val="C00000"/>
                </a:solidFill>
              </a:rPr>
              <a:t> demonstration products (NOAA) have ended production.</a:t>
            </a:r>
          </a:p>
          <a:p>
            <a:r>
              <a:rPr lang="en-US" sz="1200" u="sng" baseline="0" dirty="0" smtClean="0">
                <a:solidFill>
                  <a:srgbClr val="C00000"/>
                </a:solidFill>
              </a:rPr>
              <a:t>There are two prototype products.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28 February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28 February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894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226916"/>
            <a:ext cx="8915400" cy="489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" y="6488115"/>
            <a:ext cx="6272213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 dirty="0" smtClean="0">
                <a:solidFill>
                  <a:schemeClr val="tx1"/>
                </a:solidFill>
              </a:rPr>
              <a:t>Feb, 2016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fld id="{ED0F9CEB-5A3B-41CC-A276-34566D4505EC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99815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cs.google.com/forms/d/1sXbhrq85aPa5Yh-gycNleX47CKkdjDZgb2lMY97-6sY/viewfor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tar.nesdis.noaa.gov/smcd/GCC/instrInfo-srf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2b. GSICS Coordination Centre (GCC) </a:t>
            </a:r>
            <a:br>
              <a:rPr lang="en-US" sz="3600" dirty="0" smtClean="0"/>
            </a:br>
            <a:r>
              <a:rPr lang="en-GB" sz="3600" b="1" smtClean="0"/>
              <a:t>2015-2016 </a:t>
            </a:r>
            <a:endParaRPr lang="en-GB" sz="3600" b="1" dirty="0" smtClean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347003" y="4301803"/>
            <a:ext cx="6934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Larry Flynn and </a:t>
            </a:r>
            <a:r>
              <a:rPr lang="en-US" sz="2400" b="1" dirty="0" err="1" smtClean="0">
                <a:solidFill>
                  <a:srgbClr val="002060"/>
                </a:solidFill>
              </a:rPr>
              <a:t>Manik</a:t>
            </a:r>
            <a:r>
              <a:rPr lang="en-US" sz="2400" b="1" dirty="0" smtClean="0">
                <a:solidFill>
                  <a:srgbClr val="002060"/>
                </a:solidFill>
              </a:rPr>
              <a:t> Bali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2016 GSICS Annual Meeting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Tsukuba, Japan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Feb 29-4 Mar,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4" y="391884"/>
            <a:ext cx="5332021" cy="676895"/>
          </a:xfrm>
        </p:spPr>
        <p:txBody>
          <a:bodyPr/>
          <a:lstStyle/>
          <a:p>
            <a:r>
              <a:rPr lang="en-US" dirty="0" smtClean="0"/>
              <a:t>User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34" y="3856516"/>
            <a:ext cx="9452759" cy="1831765"/>
          </a:xfrm>
        </p:spPr>
        <p:txBody>
          <a:bodyPr/>
          <a:lstStyle/>
          <a:p>
            <a:r>
              <a:rPr lang="en-US" sz="1800" dirty="0" smtClean="0"/>
              <a:t>Ep-16  assigned actions on GCC that were aimed at collecting Requirements and Expectations from Potential Users  of GSICS Products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7030A0"/>
                </a:solidFill>
              </a:rPr>
              <a:t>We want to make our products more useful to community.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GCC collected questions from each subgroup (IR, MW, UV and VIS, GRWG ,GDWG) which were put to potential users to understand their expectations  (See </a:t>
            </a:r>
            <a:r>
              <a:rPr lang="en-US" sz="1800" dirty="0" smtClean="0">
                <a:hlinkClick r:id="rId2"/>
              </a:rPr>
              <a:t>here</a:t>
            </a:r>
            <a:r>
              <a:rPr lang="en-US" sz="1800" dirty="0" smtClean="0"/>
              <a:t> ).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GCC put an-online version of the questionnaire and opened it to the scientific community.</a:t>
            </a:r>
            <a:r>
              <a:rPr lang="en-US" sz="2800" dirty="0" smtClean="0"/>
              <a:t>                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838" t="13863" b="6931"/>
          <a:stretch>
            <a:fillRect/>
          </a:stretch>
        </p:blipFill>
        <p:spPr bwMode="auto">
          <a:xfrm>
            <a:off x="0" y="1076447"/>
            <a:ext cx="9906000" cy="257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1273" y="5875883"/>
            <a:ext cx="792084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Add in your expectations from GSICS by filling out the Questionnaire and participating in discussions during 7c User Feedback.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26918" y="250887"/>
            <a:ext cx="6863939" cy="663513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108" charset="-128"/>
              </a:rPr>
              <a:t>Near-term Goals for 2016-2017</a:t>
            </a:r>
            <a:endParaRPr lang="en-GB" sz="3200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9441" y="1140077"/>
            <a:ext cx="9066126" cy="5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GSICS Procedure for Product Acceptance </a:t>
            </a:r>
          </a:p>
          <a:p>
            <a:pPr marL="685800" lvl="1" indent="-228600">
              <a:buSzPct val="80000"/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Support inclusion of New Products 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Coordination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coordinate efforts to establish the GSICS baseline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algorithms, especially those for the GEO solar reflective channels,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provide communication between the developing group and users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GSICS Quarterly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Continue to create and distribute this important link to the GSICS community.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Support Reviews of GSICS Products, Deliverables and Resources 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Meeting Support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Joint Meeting, GSICS Web Meetings and QA4EO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telcons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685800" lvl="1" indent="-228600" eaLnBrk="1" hangingPunct="1">
              <a:spcBef>
                <a:spcPct val="20000"/>
              </a:spcBef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Organization of GSICS 7</a:t>
            </a:r>
            <a:r>
              <a:rPr lang="en-US" sz="2000" i="1" baseline="30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rd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Users Workshop at NCWCP, USA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Gather more user Requirements</a:t>
            </a:r>
          </a:p>
          <a:p>
            <a:pPr marL="228600" indent="-228600" eaLnBrk="1" hangingPunct="1"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Facilitate WMO Appreciation nominations.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Users’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50063"/>
            <a:ext cx="8915400" cy="115746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Welcome to the GSICS Users’ WORKSHOP 2016 at</a:t>
            </a:r>
          </a:p>
          <a:p>
            <a:pPr algn="ctr">
              <a:buNone/>
            </a:pPr>
            <a:r>
              <a:rPr lang="en-US" dirty="0" smtClean="0"/>
              <a:t>NOAA NCWCP, College Park, MD USA</a:t>
            </a:r>
          </a:p>
          <a:p>
            <a:pPr algn="ctr">
              <a:buNone/>
            </a:pPr>
            <a:r>
              <a:rPr lang="en-US" dirty="0" smtClean="0"/>
              <a:t>as part of the JPSS Annual Science Team Meeting 8-12 Aug 2016</a:t>
            </a:r>
            <a:endParaRPr lang="en-US" dirty="0"/>
          </a:p>
        </p:txBody>
      </p:sp>
      <p:pic>
        <p:nvPicPr>
          <p:cNvPr id="40962" name="Picture 2" descr="photo: NOAA Center for Weather and Climate Predi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409" y="2887649"/>
            <a:ext cx="7576459" cy="2946093"/>
          </a:xfrm>
          <a:prstGeom prst="rect">
            <a:avLst/>
          </a:prstGeom>
          <a:noFill/>
        </p:spPr>
      </p:pic>
      <p:sp>
        <p:nvSpPr>
          <p:cNvPr id="40964" name="AutoShape 4" descr="Image result for welcome in chin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Image result for welcome in chin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Image result for welcome in chin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0" name="Picture 10" descr="http://www.chinese-symbols.com/chinese-symbols/w/welcom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266"/>
          <a:stretch>
            <a:fillRect/>
          </a:stretch>
        </p:blipFill>
        <p:spPr bwMode="auto">
          <a:xfrm>
            <a:off x="347250" y="2872139"/>
            <a:ext cx="578730" cy="62204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0972" name="Picture 12" descr="http://img-cache.cdn.gaiaonline.com/36ae44fda39ad1175411eda5b9a3cfcd/http:/i88.photobucket.com/albums/k166/mattt11819/kanji/istockphoto_2565836_vector_japanes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3" t="10105" r="15299" b="10105"/>
          <a:stretch>
            <a:fillRect/>
          </a:stretch>
        </p:blipFill>
        <p:spPr bwMode="auto">
          <a:xfrm>
            <a:off x="1441067" y="3098397"/>
            <a:ext cx="687740" cy="1266855"/>
          </a:xfrm>
          <a:prstGeom prst="rect">
            <a:avLst/>
          </a:prstGeom>
          <a:noFill/>
          <a:effectLst/>
        </p:spPr>
      </p:pic>
      <p:pic>
        <p:nvPicPr>
          <p:cNvPr id="40974" name="Picture 14" descr="http://www.desicomments.com/dc3/05/256795/2567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031" y="4185201"/>
            <a:ext cx="880277" cy="97129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325633" y="6149381"/>
            <a:ext cx="6689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Web site for last year’s meeting including the agenda and presentations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http://www.star.nesdis.noaa.gov/star/meeting_2015JPSSAnnual.php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6982" y="3255710"/>
            <a:ext cx="1351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err="1" smtClean="0">
                <a:solidFill>
                  <a:schemeClr val="tx1"/>
                </a:solidFill>
              </a:rPr>
              <a:t>Bienvenue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0647" y="3788143"/>
            <a:ext cx="1478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Willkommen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5" name="Picture 10" descr="http://www.chinese-symbols.com/chinese-symbols/w/welcome.gif"/>
          <p:cNvPicPr>
            <a:picLocks noChangeAspect="1" noChangeArrowheads="1"/>
          </p:cNvPicPr>
          <p:nvPr/>
        </p:nvPicPr>
        <p:blipFill>
          <a:blip r:embed="rId3" cstate="print"/>
          <a:srcRect l="48573"/>
          <a:stretch>
            <a:fillRect/>
          </a:stretch>
        </p:blipFill>
        <p:spPr bwMode="auto">
          <a:xfrm>
            <a:off x="347245" y="3464378"/>
            <a:ext cx="610711" cy="62204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47092" y="2908465"/>
            <a:ext cx="1337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0" dirty="0" smtClean="0">
                <a:solidFill>
                  <a:schemeClr val="tx1"/>
                </a:solidFill>
              </a:rPr>
              <a:t>환영합니다 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5" y="1009879"/>
            <a:ext cx="9412642" cy="5900202"/>
          </a:xfrm>
        </p:spPr>
        <p:txBody>
          <a:bodyPr/>
          <a:lstStyle/>
          <a:p>
            <a:r>
              <a:rPr lang="en-US" dirty="0" smtClean="0"/>
              <a:t>GSICS Coordination Center continues to support and coordinate exchanges of ideas within GSICS.</a:t>
            </a:r>
          </a:p>
          <a:p>
            <a:r>
              <a:rPr lang="en-US" dirty="0" smtClean="0"/>
              <a:t>Review of MSG2/3- IASI product completed and Product in Operational Status.</a:t>
            </a:r>
          </a:p>
          <a:p>
            <a:r>
              <a:rPr lang="en-US" dirty="0" smtClean="0"/>
              <a:t>Newsletter,  GPPA fine tuning,  Meeting Support, Entity Categorization.</a:t>
            </a:r>
          </a:p>
          <a:p>
            <a:r>
              <a:rPr lang="en-US" dirty="0" smtClean="0"/>
              <a:t>List of GCC talks at this meeting</a:t>
            </a:r>
          </a:p>
          <a:p>
            <a:pPr lvl="1"/>
            <a:r>
              <a:rPr lang="en-US" b="0" dirty="0" smtClean="0"/>
              <a:t>2b GCC Annual Report</a:t>
            </a:r>
          </a:p>
          <a:p>
            <a:pPr lvl="1"/>
            <a:r>
              <a:rPr lang="en-US" b="0" dirty="0" smtClean="0"/>
              <a:t>2s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/>
              <a:t>Defining GSICS Products</a:t>
            </a:r>
          </a:p>
          <a:p>
            <a:pPr lvl="1"/>
            <a:r>
              <a:rPr lang="en-US" b="0" dirty="0" smtClean="0"/>
              <a:t>2u GPPA growing pains</a:t>
            </a:r>
          </a:p>
          <a:p>
            <a:pPr lvl="1"/>
            <a:r>
              <a:rPr lang="en-US" b="0" dirty="0" smtClean="0"/>
              <a:t>3e Selecting References</a:t>
            </a:r>
          </a:p>
          <a:p>
            <a:pPr lvl="1"/>
            <a:r>
              <a:rPr lang="en-US" b="0" dirty="0" smtClean="0"/>
              <a:t>7b/c </a:t>
            </a:r>
            <a:r>
              <a:rPr lang="en-US" b="0" dirty="0" err="1" smtClean="0"/>
              <a:t>Strawman</a:t>
            </a:r>
            <a:r>
              <a:rPr lang="en-US" b="0" dirty="0" smtClean="0"/>
              <a:t> User Requirements Document and User Survey</a:t>
            </a:r>
          </a:p>
          <a:p>
            <a:pPr lvl="1"/>
            <a:r>
              <a:rPr lang="en-US" b="0" dirty="0" smtClean="0"/>
              <a:t>7g GSICS Quarterly Special Issues/Editors</a:t>
            </a:r>
          </a:p>
          <a:p>
            <a:pPr lvl="1"/>
            <a:r>
              <a:rPr lang="en-US" b="0" dirty="0" smtClean="0"/>
              <a:t>7h User Interaction &amp; 2016 Users’ Workshop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058" y="2778826"/>
            <a:ext cx="5206835" cy="973776"/>
          </a:xfrm>
        </p:spPr>
        <p:txBody>
          <a:bodyPr/>
          <a:lstStyle/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        Thank You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8" y="359607"/>
            <a:ext cx="3978234" cy="568511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904" y="1124692"/>
            <a:ext cx="8220648" cy="5299257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GCC Activities</a:t>
            </a:r>
          </a:p>
          <a:p>
            <a:pPr lvl="1"/>
            <a:r>
              <a:rPr lang="en-US" i="1" dirty="0" smtClean="0"/>
              <a:t>Registrations in GUMS</a:t>
            </a:r>
          </a:p>
          <a:p>
            <a:pPr lvl="1"/>
            <a:r>
              <a:rPr lang="en-US" i="1" dirty="0" smtClean="0"/>
              <a:t>GSICS Quarterly Newsletter</a:t>
            </a:r>
          </a:p>
          <a:p>
            <a:pPr lvl="1"/>
            <a:r>
              <a:rPr lang="en-US" i="1" dirty="0" smtClean="0"/>
              <a:t>Meeting Support</a:t>
            </a:r>
          </a:p>
          <a:p>
            <a:pPr lvl="1"/>
            <a:r>
              <a:rPr lang="en-US" i="1" dirty="0" smtClean="0"/>
              <a:t>GPPA and Product Acceptance.</a:t>
            </a:r>
          </a:p>
          <a:p>
            <a:pPr lvl="1"/>
            <a:r>
              <a:rPr lang="en-US" i="1" dirty="0" smtClean="0"/>
              <a:t>SRF Kiosk</a:t>
            </a:r>
          </a:p>
          <a:p>
            <a:pPr lvl="1"/>
            <a:r>
              <a:rPr lang="en-US" i="1" dirty="0" smtClean="0"/>
              <a:t>Product Versioning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GSICS Product Status</a:t>
            </a:r>
          </a:p>
          <a:p>
            <a:r>
              <a:rPr lang="en-US" dirty="0" smtClean="0"/>
              <a:t>GSICS Instrument performance Summary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GSICS Users Feedback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Near Term goals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Summary</a:t>
            </a:r>
          </a:p>
          <a:p>
            <a:pPr lvl="1"/>
            <a:endParaRPr lang="en-US" i="1" dirty="0" smtClean="0">
              <a:solidFill>
                <a:srgbClr val="000000"/>
              </a:solidFill>
            </a:endParaRPr>
          </a:p>
          <a:p>
            <a:pPr marL="514350" indent="-457200">
              <a:buNone/>
            </a:pPr>
            <a:endParaRPr lang="en-US" i="1" dirty="0" smtClean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GCC Activities - Registrations in GUMS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92582" y="6185270"/>
            <a:ext cx="464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Interest in GSICS activities growing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70390" y="1169044"/>
          <a:ext cx="9294471" cy="490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GSICS Activities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3687"/>
            <a:ext cx="7836061" cy="4525963"/>
          </a:xfrm>
        </p:spPr>
        <p:txBody>
          <a:bodyPr/>
          <a:lstStyle/>
          <a:p>
            <a:r>
              <a:rPr lang="en-US" dirty="0" smtClean="0"/>
              <a:t>Newsletter four new Issues of GSICS Newsletter published</a:t>
            </a:r>
          </a:p>
          <a:p>
            <a:pPr lvl="1"/>
            <a:r>
              <a:rPr lang="en-US" dirty="0" smtClean="0"/>
              <a:t>Over 25 Research Articles , 15 Topics of News  to which 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     Over 70  Scientists contributed as Authors + Co-Authors.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Reviewed contemporary journal policy on content sharing</a:t>
            </a:r>
          </a:p>
          <a:p>
            <a:r>
              <a:rPr lang="en-US" dirty="0" smtClean="0">
                <a:sym typeface="Wingdings" pitchFamily="2" charset="2"/>
              </a:rPr>
              <a:t> Meeting Support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10 Web-meetings + GSICS Users Workshop </a:t>
            </a:r>
          </a:p>
          <a:p>
            <a:r>
              <a:rPr lang="en-US" dirty="0" smtClean="0">
                <a:sym typeface="Wingdings" pitchFamily="2" charset="2"/>
              </a:rPr>
              <a:t>Supported CEOS </a:t>
            </a:r>
            <a:r>
              <a:rPr lang="en-US" dirty="0" smtClean="0"/>
              <a:t>WGCV-ACSG and</a:t>
            </a:r>
            <a:r>
              <a:rPr lang="en-US" dirty="0" smtClean="0">
                <a:sym typeface="Wingdings" pitchFamily="2" charset="2"/>
              </a:rPr>
              <a:t> GSICS UV Meeting at NCWCP</a:t>
            </a:r>
          </a:p>
          <a:p>
            <a:r>
              <a:rPr lang="en-US" dirty="0" smtClean="0">
                <a:sym typeface="Wingdings" pitchFamily="2" charset="2"/>
              </a:rPr>
              <a:t>GPPA  Fine Tuned the GPPA  and proposed review paths to producers ( Prime and DCC products).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MSG 2/3 –IASI review completed in six months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More discussion in agenda under 7.u.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5727" y="4907634"/>
            <a:ext cx="1790273" cy="1425333"/>
          </a:xfrm>
          <a:prstGeom prst="rect">
            <a:avLst/>
          </a:prstGeo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318" y="1237613"/>
            <a:ext cx="1613064" cy="2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5223" y="1704843"/>
            <a:ext cx="1640772" cy="20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7934" y="2361920"/>
            <a:ext cx="1708066" cy="2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GSICS Activities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75" y="1335480"/>
            <a:ext cx="8231711" cy="5522519"/>
          </a:xfrm>
        </p:spPr>
        <p:txBody>
          <a:bodyPr/>
          <a:lstStyle/>
          <a:p>
            <a:r>
              <a:rPr lang="en-US" dirty="0" smtClean="0"/>
              <a:t>Review the GSICS versioning paradigm.</a:t>
            </a:r>
          </a:p>
          <a:p>
            <a:pPr lvl="1"/>
            <a:r>
              <a:rPr lang="en-US" sz="1800" dirty="0" smtClean="0"/>
              <a:t>Agencies  encouraged to pick the versioning best suited for their needs provided the versioning is well documented and visible to the users. </a:t>
            </a:r>
          </a:p>
          <a:p>
            <a:endParaRPr lang="en-US" sz="1400" dirty="0" smtClean="0"/>
          </a:p>
          <a:p>
            <a:r>
              <a:rPr lang="en-US" dirty="0" smtClean="0"/>
              <a:t>Updated the Instrument Info </a:t>
            </a:r>
            <a:r>
              <a:rPr lang="en-US" dirty="0" smtClean="0"/>
              <a:t>Kiosk </a:t>
            </a:r>
            <a:r>
              <a:rPr lang="en-US" dirty="0" smtClean="0"/>
              <a:t>with the SRF </a:t>
            </a:r>
            <a:r>
              <a:rPr lang="en-US" dirty="0" err="1" smtClean="0"/>
              <a:t>netCDF</a:t>
            </a:r>
            <a:r>
              <a:rPr lang="en-US" dirty="0" smtClean="0"/>
              <a:t> files and Hyperlinks to the SRF data</a:t>
            </a:r>
          </a:p>
          <a:p>
            <a:pPr lvl="1"/>
            <a:r>
              <a:rPr lang="en-US" sz="1800" dirty="0" smtClean="0"/>
              <a:t>Updated Instrument kiosk and SRF information available </a:t>
            </a:r>
            <a:r>
              <a:rPr lang="en-US" sz="1800" dirty="0" smtClean="0">
                <a:hlinkClick r:id="rId2"/>
              </a:rPr>
              <a:t>here</a:t>
            </a:r>
            <a:r>
              <a:rPr lang="en-US" sz="1800" dirty="0" smtClean="0"/>
              <a:t> .</a:t>
            </a:r>
          </a:p>
          <a:p>
            <a:pPr lvl="1"/>
            <a:endParaRPr lang="en-US" sz="1600" dirty="0" smtClean="0"/>
          </a:p>
          <a:p>
            <a:pPr>
              <a:buNone/>
            </a:pPr>
            <a:r>
              <a:rPr lang="en-US" dirty="0" smtClean="0"/>
              <a:t>Selection of Reference Instrument (discussion in 3e)</a:t>
            </a:r>
          </a:p>
          <a:p>
            <a:pPr lvl="1">
              <a:buNone/>
            </a:pPr>
            <a:r>
              <a:rPr lang="en-US" dirty="0" smtClean="0"/>
              <a:t>GCC evaluated the  criterion to select reference suggested </a:t>
            </a:r>
          </a:p>
          <a:p>
            <a:pPr lvl="1">
              <a:buNone/>
            </a:pPr>
            <a:r>
              <a:rPr lang="en-US" dirty="0" smtClean="0"/>
              <a:t>by Tim </a:t>
            </a:r>
            <a:r>
              <a:rPr lang="en-US" dirty="0" err="1" smtClean="0"/>
              <a:t>Hewison</a:t>
            </a:r>
            <a:r>
              <a:rPr lang="en-US" dirty="0" smtClean="0"/>
              <a:t> and proposed a process of selection. </a:t>
            </a:r>
          </a:p>
          <a:p>
            <a:pPr lvl="1">
              <a:buNone/>
            </a:pPr>
            <a:r>
              <a:rPr lang="en-US" dirty="0" smtClean="0"/>
              <a:t>Presented the work in JPSS Science meeting.</a:t>
            </a:r>
          </a:p>
          <a:p>
            <a:pPr lvl="1">
              <a:buNone/>
            </a:pPr>
            <a:r>
              <a:rPr lang="en-US" sz="1500" i="1" dirty="0" smtClean="0"/>
              <a:t> (With contributions from JMA, KMA, EUMETSAT and NOAA</a:t>
            </a:r>
            <a:r>
              <a:rPr lang="en-US" sz="1500" i="1" dirty="0" smtClean="0"/>
              <a:t>)</a:t>
            </a:r>
            <a:endParaRPr lang="en-US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508" y="3481153"/>
            <a:ext cx="2362492" cy="167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831" y="5219496"/>
            <a:ext cx="2352011" cy="163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GSICS Activities (3)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26" y="1412111"/>
            <a:ext cx="8915400" cy="3266768"/>
          </a:xfrm>
        </p:spPr>
        <p:txBody>
          <a:bodyPr/>
          <a:lstStyle/>
          <a:p>
            <a:r>
              <a:rPr lang="en-US" sz="2800" dirty="0" smtClean="0"/>
              <a:t>GCC to review FCDR inter-calibration requirements, in the framework of the GSICS User Product Guidance, to identify common inter-calibration types, which are not specialized to specific applications, and report to GRWG. These could be considered as potential future GSICS products.</a:t>
            </a:r>
            <a:endParaRPr lang="en-US" sz="2800" u="sng" dirty="0" smtClean="0"/>
          </a:p>
          <a:p>
            <a:pPr lvl="1"/>
            <a:r>
              <a:rPr lang="en-US" sz="2800" u="sng" dirty="0" smtClean="0"/>
              <a:t>IR – Reviewed FIDUCEO project report.</a:t>
            </a:r>
          </a:p>
          <a:p>
            <a:pPr lvl="1"/>
            <a:r>
              <a:rPr lang="en-US" sz="2800" u="sng" dirty="0" smtClean="0"/>
              <a:t>MW – User feedback from MW FCDR taken.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Proposed Entity Categorization (Talk 2s)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22404"/>
            <a:ext cx="8915400" cy="4525963"/>
          </a:xfrm>
        </p:spPr>
        <p:txBody>
          <a:bodyPr/>
          <a:lstStyle/>
          <a:p>
            <a:pPr lvl="0"/>
            <a:r>
              <a:rPr lang="en-US" sz="2800" dirty="0" smtClean="0"/>
              <a:t>Core products </a:t>
            </a:r>
          </a:p>
          <a:p>
            <a:pPr lvl="1"/>
            <a:r>
              <a:rPr lang="en-US" sz="2400" dirty="0" smtClean="0"/>
              <a:t>Subject to GPPA</a:t>
            </a:r>
          </a:p>
          <a:p>
            <a:r>
              <a:rPr lang="en-US" sz="2800" dirty="0" smtClean="0"/>
              <a:t>Models and data sets </a:t>
            </a:r>
          </a:p>
          <a:p>
            <a:pPr lvl="1"/>
            <a:r>
              <a:rPr lang="en-US" sz="2400" dirty="0" smtClean="0"/>
              <a:t>These should be reviewed by GSICS and recommended for use (or not). </a:t>
            </a:r>
          </a:p>
          <a:p>
            <a:pPr lvl="0"/>
            <a:r>
              <a:rPr lang="en-US" sz="2800" dirty="0" smtClean="0"/>
              <a:t>Tools </a:t>
            </a:r>
          </a:p>
          <a:p>
            <a:pPr lvl="1"/>
            <a:r>
              <a:rPr lang="en-US" sz="2400" dirty="0" smtClean="0"/>
              <a:t>These are made available because GRWG members find them useful. </a:t>
            </a:r>
          </a:p>
          <a:p>
            <a:pPr lvl="0"/>
            <a:r>
              <a:rPr lang="en-US" sz="2800" dirty="0" smtClean="0"/>
              <a:t>GSICS Documents</a:t>
            </a:r>
          </a:p>
          <a:p>
            <a:pPr lvl="0"/>
            <a:r>
              <a:rPr lang="en-US" sz="2800" dirty="0" smtClean="0"/>
              <a:t>GPRC and OSCAR Documents and Resources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621" y="6069089"/>
            <a:ext cx="803283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Discussion of proposed acceptance processes for each Category in Talk 2u 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680" y="446899"/>
            <a:ext cx="5379523" cy="475375"/>
          </a:xfrm>
        </p:spPr>
        <p:txBody>
          <a:bodyPr/>
          <a:lstStyle/>
          <a:p>
            <a:r>
              <a:rPr lang="en-US" sz="3600" dirty="0" smtClean="0"/>
              <a:t>GSICS-Product status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552" y="1403989"/>
            <a:ext cx="8629827" cy="830997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Operational        4 product   [4 EUMETSAT]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Preoperational   4 products [4 NOAA]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Demonstration 27 products [4 EUMETSAT, 13 NOAA, 6 JMA]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81891" y="2465329"/>
            <a:ext cx="8752114" cy="90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EUMETSAT,</a:t>
            </a:r>
            <a:r>
              <a:rPr kumimoji="0" lang="en-US" sz="2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ISRO</a:t>
            </a:r>
            <a:r>
              <a:rPr kumimoji="0" lang="en-US" sz="2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KMA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Submitted their cross calibration products to GCC for review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696" y="3723528"/>
            <a:ext cx="8714935" cy="2662267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tx1"/>
                </a:solidFill>
              </a:rPr>
              <a:t>GCC initiated the GPPA review process for these new products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Review Process Status</a:t>
            </a:r>
          </a:p>
          <a:p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ISRO INSAT IASI Product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KMA COMS- IASI Product</a:t>
            </a:r>
          </a:p>
          <a:p>
            <a:pPr lvl="2"/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EUMETSAT DCC Product </a:t>
            </a:r>
          </a:p>
          <a:p>
            <a:pPr lvl="2"/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EUMETSAT Prime Product</a:t>
            </a:r>
          </a:p>
          <a:p>
            <a:pPr lvl="2"/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3098" y="4456253"/>
            <a:ext cx="53942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 </a:t>
            </a:r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Initial GPAT review sent to producer for implementation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 </a:t>
            </a:r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Initial GPAT review sent to producer for implementation</a:t>
            </a:r>
          </a:p>
          <a:p>
            <a:pPr lvl="2">
              <a:buFont typeface="Wingdings" pitchFamily="2" charset="2"/>
              <a:buChar char="à"/>
            </a:pPr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Proposed GPPA tuning,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GCC Connected with Users</a:t>
            </a:r>
          </a:p>
          <a:p>
            <a:pPr lvl="2">
              <a:buFont typeface="Wingdings" pitchFamily="2" charset="2"/>
              <a:buChar char="à"/>
            </a:pPr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Proposed GPPA tuning, 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received one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GSICS Instrument Performance 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aim is to provide a summary of in-orbit performance of monitored instrument, e.g., recent statistics compiled from GSICS products showing how well the products are doing.</a:t>
            </a:r>
          </a:p>
          <a:p>
            <a:r>
              <a:rPr lang="en-US" sz="2800" dirty="0" smtClean="0"/>
              <a:t>We are extracting statistical performance metrics and will </a:t>
            </a:r>
            <a:r>
              <a:rPr lang="en-US" sz="2800" dirty="0" smtClean="0"/>
              <a:t>present them </a:t>
            </a:r>
            <a:r>
              <a:rPr lang="en-US" sz="2800" dirty="0" smtClean="0"/>
              <a:t>to characterize the measurements.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62316</TotalTime>
  <Words>833</Words>
  <Application>Microsoft Office PowerPoint</Application>
  <PresentationFormat>A4 Paper (210x297 mm)</PresentationFormat>
  <Paragraphs>137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2b. GSICS Coordination Centre (GCC)  2015-2016 </vt:lpstr>
      <vt:lpstr>Outline</vt:lpstr>
      <vt:lpstr>GCC Activities - Registrations in GUMS</vt:lpstr>
      <vt:lpstr>GSICS Activities (1)</vt:lpstr>
      <vt:lpstr>GSICS Activities (2)</vt:lpstr>
      <vt:lpstr>GSICS Activities (3)</vt:lpstr>
      <vt:lpstr>Proposed Entity Categorization (Talk 2s)</vt:lpstr>
      <vt:lpstr>GSICS-Product status</vt:lpstr>
      <vt:lpstr>GSICS Instrument Performance Summary</vt:lpstr>
      <vt:lpstr>User Feedback</vt:lpstr>
      <vt:lpstr>Near-term Goals for 2016-2017</vt:lpstr>
      <vt:lpstr>2016 Users’ Workshop</vt:lpstr>
      <vt:lpstr>Summary</vt:lpstr>
      <vt:lpstr>Slide 14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lawrence.e.flynn</cp:lastModifiedBy>
  <cp:revision>2077</cp:revision>
  <cp:lastPrinted>2006-03-06T14:11:17Z</cp:lastPrinted>
  <dcterms:created xsi:type="dcterms:W3CDTF">2010-09-10T00:53:07Z</dcterms:created>
  <dcterms:modified xsi:type="dcterms:W3CDTF">2016-02-29T01:39:09Z</dcterms:modified>
</cp:coreProperties>
</file>