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714" r:id="rId2"/>
    <p:sldId id="715" r:id="rId3"/>
    <p:sldId id="721" r:id="rId4"/>
    <p:sldId id="739" r:id="rId5"/>
    <p:sldId id="732" r:id="rId6"/>
    <p:sldId id="735" r:id="rId7"/>
    <p:sldId id="740" r:id="rId8"/>
    <p:sldId id="738" r:id="rId9"/>
    <p:sldId id="737" r:id="rId10"/>
    <p:sldId id="730" r:id="rId11"/>
    <p:sldId id="731" r:id="rId12"/>
    <p:sldId id="734" r:id="rId13"/>
    <p:sldId id="678" r:id="rId14"/>
    <p:sldId id="733" r:id="rId15"/>
    <p:sldId id="723" r:id="rId16"/>
    <p:sldId id="725" r:id="rId17"/>
    <p:sldId id="726" r:id="rId18"/>
    <p:sldId id="727" r:id="rId19"/>
    <p:sldId id="729" r:id="rId20"/>
    <p:sldId id="719" r:id="rId21"/>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8">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8000"/>
    <a:srgbClr val="5F5F5F"/>
    <a:srgbClr val="333333"/>
    <a:srgbClr val="CC3300"/>
    <a:srgbClr val="80008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89722" autoAdjust="0"/>
  </p:normalViewPr>
  <p:slideViewPr>
    <p:cSldViewPr snapToGrid="0">
      <p:cViewPr varScale="1">
        <p:scale>
          <a:sx n="82" d="100"/>
          <a:sy n="82" d="100"/>
        </p:scale>
        <p:origin x="40" y="48"/>
      </p:cViewPr>
      <p:guideLst>
        <p:guide orient="horz" pos="2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394" y="-84"/>
      </p:cViewPr>
      <p:guideLst>
        <p:guide orient="horz" pos="3126"/>
        <p:guide pos="2142"/>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270339" name="Rectangle 3"/>
          <p:cNvSpPr>
            <a:spLocks noGrp="1" noChangeArrowheads="1"/>
          </p:cNvSpPr>
          <p:nvPr>
            <p:ph type="dt" sz="quarter"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270340" name="Rectangle 4"/>
          <p:cNvSpPr>
            <a:spLocks noGrp="1" noChangeArrowheads="1"/>
          </p:cNvSpPr>
          <p:nvPr>
            <p:ph type="ftr" sz="quarter" idx="2"/>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270341" name="Rectangle 5"/>
          <p:cNvSpPr>
            <a:spLocks noGrp="1" noChangeArrowheads="1"/>
          </p:cNvSpPr>
          <p:nvPr>
            <p:ph type="sldNum" sz="quarter" idx="3"/>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5D828D66-AEB5-4DE2-AE3C-788B6F5E35E5}" type="slidenum">
              <a:rPr lang="en-US"/>
              <a:pPr>
                <a:defRPr/>
              </a:pPr>
              <a:t>‹#›</a:t>
            </a:fld>
            <a:endParaRPr lang="en-US"/>
          </a:p>
        </p:txBody>
      </p:sp>
    </p:spTree>
    <p:extLst>
      <p:ext uri="{BB962C8B-B14F-4D97-AF65-F5344CB8AC3E}">
        <p14:creationId xmlns:p14="http://schemas.microsoft.com/office/powerpoint/2010/main" val="2526420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defTabSz="922338">
              <a:defRPr sz="1200"/>
            </a:lvl1pPr>
          </a:lstStyle>
          <a:p>
            <a:pPr>
              <a:defRPr/>
            </a:pPr>
            <a:endParaRPr lang="en-US"/>
          </a:p>
        </p:txBody>
      </p:sp>
      <p:sp>
        <p:nvSpPr>
          <p:cNvPr id="39939" name="Rectangle 3"/>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vl1pPr>
          </a:lstStyle>
          <a:p>
            <a:pPr>
              <a:defRPr/>
            </a:pPr>
            <a:endParaRPr lang="en-US"/>
          </a:p>
        </p:txBody>
      </p:sp>
      <p:sp>
        <p:nvSpPr>
          <p:cNvPr id="7172" name="Rectangle 4"/>
          <p:cNvSpPr>
            <a:spLocks noGrp="1" noRot="1" noChangeAspect="1" noChangeArrowheads="1" noTextEdit="1"/>
          </p:cNvSpPr>
          <p:nvPr>
            <p:ph type="sldImg" idx="2"/>
          </p:nvPr>
        </p:nvSpPr>
        <p:spPr bwMode="auto">
          <a:xfrm>
            <a:off x="917575" y="746125"/>
            <a:ext cx="4962525" cy="3722688"/>
          </a:xfrm>
          <a:prstGeom prst="rect">
            <a:avLst/>
          </a:prstGeom>
          <a:noFill/>
          <a:ln w="9525">
            <a:solidFill>
              <a:srgbClr val="000000"/>
            </a:solidFill>
            <a:miter lim="800000"/>
            <a:headEnd/>
            <a:tailEnd/>
          </a:ln>
        </p:spPr>
      </p:sp>
      <p:sp>
        <p:nvSpPr>
          <p:cNvPr id="39942" name="Rectangle 6"/>
          <p:cNvSpPr>
            <a:spLocks noGrp="1" noChangeArrowheads="1"/>
          </p:cNvSpPr>
          <p:nvPr>
            <p:ph type="ftr" sz="quarter" idx="4"/>
          </p:nvPr>
        </p:nvSpPr>
        <p:spPr bwMode="auto">
          <a:xfrm>
            <a:off x="0"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defTabSz="922338">
              <a:defRPr sz="1200"/>
            </a:lvl1pPr>
          </a:lstStyle>
          <a:p>
            <a:pPr>
              <a:defRPr/>
            </a:pPr>
            <a:endParaRPr lang="en-US"/>
          </a:p>
        </p:txBody>
      </p:sp>
      <p:sp>
        <p:nvSpPr>
          <p:cNvPr id="39943" name="Rectangle 7"/>
          <p:cNvSpPr>
            <a:spLocks noGrp="1" noChangeArrowheads="1"/>
          </p:cNvSpPr>
          <p:nvPr>
            <p:ph type="sldNum" sz="quarter" idx="5"/>
          </p:nvPr>
        </p:nvSpPr>
        <p:spPr bwMode="auto">
          <a:xfrm>
            <a:off x="3849688" y="9429750"/>
            <a:ext cx="2946400" cy="495300"/>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vl1pPr>
          </a:lstStyle>
          <a:p>
            <a:pPr>
              <a:defRPr/>
            </a:pPr>
            <a:fld id="{D2E840EC-3661-47EA-B292-7ED791E1B58E}" type="slidenum">
              <a:rPr lang="en-US"/>
              <a:pPr>
                <a:defRPr/>
              </a:pPr>
              <a:t>‹#›</a:t>
            </a:fld>
            <a:endParaRPr lang="en-US"/>
          </a:p>
        </p:txBody>
      </p:sp>
    </p:spTree>
    <p:extLst>
      <p:ext uri="{BB962C8B-B14F-4D97-AF65-F5344CB8AC3E}">
        <p14:creationId xmlns:p14="http://schemas.microsoft.com/office/powerpoint/2010/main" val="3087299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9AD4F94-4851-4065-BA9C-947A644B85B9}" type="slidenum">
              <a:rPr lang="en-US" smtClean="0"/>
              <a:pPr/>
              <a:t>1</a:t>
            </a:fld>
            <a:endParaRPr 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679450" y="4716463"/>
            <a:ext cx="5438775" cy="4464050"/>
          </a:xfrm>
          <a:prstGeom prst="rect">
            <a:avLst/>
          </a:prstGeom>
          <a:noFill/>
          <a:ln/>
        </p:spPr>
        <p:txBody>
          <a:bodyPr/>
          <a:lstStyle/>
          <a:p>
            <a:pPr eaLnBrk="1" hangingPunct="1"/>
            <a:endParaRPr lang="en-GB" smtClean="0"/>
          </a:p>
        </p:txBody>
      </p:sp>
    </p:spTree>
    <p:extLst>
      <p:ext uri="{BB962C8B-B14F-4D97-AF65-F5344CB8AC3E}">
        <p14:creationId xmlns:p14="http://schemas.microsoft.com/office/powerpoint/2010/main" val="94341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6463"/>
            <a:ext cx="5438775" cy="4464050"/>
          </a:xfrm>
          <a:prstGeom prst="rect">
            <a:avLst/>
          </a:prstGeom>
        </p:spPr>
        <p:txBody>
          <a:bodyPr>
            <a:normAutofit/>
          </a:bodyPr>
          <a:lstStyle/>
          <a:p>
            <a:r>
              <a:rPr lang="en-GB" dirty="0" smtClean="0"/>
              <a:t>Collaboration</a:t>
            </a:r>
            <a:r>
              <a:rPr lang="en-GB" baseline="0" dirty="0" smtClean="0"/>
              <a:t> Server service improvements; GSICS product mirror and new product notification and distribution.</a:t>
            </a:r>
            <a:endParaRPr lang="en-GB" dirty="0"/>
          </a:p>
        </p:txBody>
      </p:sp>
      <p:sp>
        <p:nvSpPr>
          <p:cNvPr id="4" name="Slide Number Placeholder 3"/>
          <p:cNvSpPr>
            <a:spLocks noGrp="1"/>
          </p:cNvSpPr>
          <p:nvPr>
            <p:ph type="sldNum" sz="quarter" idx="10"/>
          </p:nvPr>
        </p:nvSpPr>
        <p:spPr/>
        <p:txBody>
          <a:bodyPr/>
          <a:lstStyle/>
          <a:p>
            <a:pPr>
              <a:defRPr/>
            </a:pPr>
            <a:fld id="{D2E840EC-3661-47EA-B292-7ED791E1B58E}" type="slidenum">
              <a:rPr lang="en-US" smtClean="0"/>
              <a:pPr>
                <a:defRPr/>
              </a:pPr>
              <a:t>3</a:t>
            </a:fld>
            <a:endParaRPr lang="en-US"/>
          </a:p>
        </p:txBody>
      </p:sp>
    </p:spTree>
    <p:extLst>
      <p:ext uri="{BB962C8B-B14F-4D97-AF65-F5344CB8AC3E}">
        <p14:creationId xmlns:p14="http://schemas.microsoft.com/office/powerpoint/2010/main" val="232365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6463"/>
            <a:ext cx="5438775" cy="4464050"/>
          </a:xfrm>
          <a:prstGeom prst="rect">
            <a:avLst/>
          </a:prstGeom>
        </p:spPr>
        <p:txBody>
          <a:bodyPr>
            <a:normAutofit/>
          </a:bodyPr>
          <a:lstStyle/>
          <a:p>
            <a:r>
              <a:rPr lang="en-GB" dirty="0" smtClean="0"/>
              <a:t>Collaboration</a:t>
            </a:r>
            <a:r>
              <a:rPr lang="en-GB" baseline="0" dirty="0" smtClean="0"/>
              <a:t> Server service improvements; GSICS product mirror and new product notification and distribution.</a:t>
            </a:r>
            <a:endParaRPr lang="en-GB" dirty="0"/>
          </a:p>
        </p:txBody>
      </p:sp>
      <p:sp>
        <p:nvSpPr>
          <p:cNvPr id="4" name="Slide Number Placeholder 3"/>
          <p:cNvSpPr>
            <a:spLocks noGrp="1"/>
          </p:cNvSpPr>
          <p:nvPr>
            <p:ph type="sldNum" sz="quarter" idx="10"/>
          </p:nvPr>
        </p:nvSpPr>
        <p:spPr/>
        <p:txBody>
          <a:bodyPr/>
          <a:lstStyle/>
          <a:p>
            <a:pPr>
              <a:defRPr/>
            </a:pPr>
            <a:fld id="{D2E840EC-3661-47EA-B292-7ED791E1B58E}" type="slidenum">
              <a:rPr lang="en-US" smtClean="0"/>
              <a:pPr>
                <a:defRPr/>
              </a:pPr>
              <a:t>5</a:t>
            </a:fld>
            <a:endParaRPr lang="en-US"/>
          </a:p>
        </p:txBody>
      </p:sp>
    </p:spTree>
    <p:extLst>
      <p:ext uri="{BB962C8B-B14F-4D97-AF65-F5344CB8AC3E}">
        <p14:creationId xmlns:p14="http://schemas.microsoft.com/office/powerpoint/2010/main" val="132468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450" y="4714875"/>
            <a:ext cx="5438775" cy="4467225"/>
          </a:xfrm>
          <a:prstGeom prst="rect">
            <a:avLst/>
          </a:prstGeom>
        </p:spPr>
        <p:txBody>
          <a:bodyPr/>
          <a:lstStyle/>
          <a:p>
            <a:pPr rtl="0"/>
            <a:r>
              <a:rPr lang="en-US" altLang="ja-JP" sz="1200" b="0" i="0" u="none" strike="noStrike" kern="1200" baseline="0" dirty="0" smtClean="0">
                <a:solidFill>
                  <a:schemeClr val="tx1"/>
                </a:solidFill>
                <a:latin typeface="Arial" charset="0"/>
                <a:ea typeface="+mn-ea"/>
                <a:cs typeface="+mn-cs"/>
              </a:rPr>
              <a:t>Members of the GDWG have produced some developments that are currently residing in their own software version controlling systems. While subversion fulfil our software version control needs at EUMETSAT, it cannot be used for collaboration developments. For example, the GSICS Calibration Products Plotting Tool.</a:t>
            </a:r>
            <a:br>
              <a:rPr lang="en-US" altLang="ja-JP" sz="1200" b="0" i="0" u="none" strike="noStrike" kern="1200" baseline="0" dirty="0" smtClean="0">
                <a:solidFill>
                  <a:schemeClr val="tx1"/>
                </a:solidFill>
                <a:latin typeface="Arial" charset="0"/>
                <a:ea typeface="+mn-ea"/>
                <a:cs typeface="+mn-cs"/>
              </a:rPr>
            </a:br>
            <a:r>
              <a:rPr lang="en-US" altLang="ja-JP" sz="1200" b="0" i="0" u="none" strike="noStrike" kern="1200" baseline="0" dirty="0" smtClean="0">
                <a:solidFill>
                  <a:schemeClr val="tx1"/>
                </a:solidFill>
                <a:latin typeface="Arial" charset="0"/>
                <a:ea typeface="+mn-ea"/>
                <a:cs typeface="+mn-cs"/>
              </a:rPr>
              <a:t>EUMETSAT has developed this tools for </a:t>
            </a:r>
            <a:r>
              <a:rPr lang="en-US" altLang="ja-JP" sz="1200" b="0" i="0" u="none" strike="noStrike" kern="1200" baseline="0" dirty="0" err="1" smtClean="0">
                <a:solidFill>
                  <a:schemeClr val="tx1"/>
                </a:solidFill>
                <a:latin typeface="Arial" charset="0"/>
                <a:ea typeface="+mn-ea"/>
                <a:cs typeface="+mn-cs"/>
              </a:rPr>
              <a:t>visualising</a:t>
            </a:r>
            <a:r>
              <a:rPr lang="en-US" altLang="ja-JP" sz="1200" b="0" i="0" u="none" strike="noStrike" kern="1200" baseline="0" dirty="0" smtClean="0">
                <a:solidFill>
                  <a:schemeClr val="tx1"/>
                </a:solidFill>
                <a:latin typeface="Arial" charset="0"/>
                <a:ea typeface="+mn-ea"/>
                <a:cs typeface="+mn-cs"/>
              </a:rPr>
              <a:t> the contents of the GEOLEOIR Calibration product. This tool needs to be updated for each new GSICS product types, and at present, only EUMETSAT can update this tool. We need a mechanism to provide all GDWG members with the ability to update this tool, and any other GSICS software.</a:t>
            </a:r>
            <a:br>
              <a:rPr lang="en-US" altLang="ja-JP" sz="1200" b="0" i="0" u="none" strike="noStrike" kern="1200" baseline="0" dirty="0" smtClean="0">
                <a:solidFill>
                  <a:schemeClr val="tx1"/>
                </a:solidFill>
                <a:latin typeface="Arial" charset="0"/>
                <a:ea typeface="+mn-ea"/>
                <a:cs typeface="+mn-cs"/>
              </a:rPr>
            </a:br>
            <a:r>
              <a:rPr lang="en-US" altLang="ja-JP" sz="1200" b="0" i="0" u="none" strike="noStrike" kern="1200" baseline="0" dirty="0" smtClean="0">
                <a:solidFill>
                  <a:schemeClr val="tx1"/>
                </a:solidFill>
                <a:latin typeface="Arial" charset="0"/>
                <a:ea typeface="+mn-ea"/>
                <a:cs typeface="+mn-cs"/>
              </a:rPr>
              <a:t>GitHub is a software version control system that supports collaboration developments across the internet.</a:t>
            </a:r>
            <a:br>
              <a:rPr lang="en-US" altLang="ja-JP" sz="1200" b="0" i="0" u="none" strike="noStrike" kern="1200" baseline="0" dirty="0" smtClean="0">
                <a:solidFill>
                  <a:schemeClr val="tx1"/>
                </a:solidFill>
                <a:latin typeface="Arial" charset="0"/>
                <a:ea typeface="+mn-ea"/>
                <a:cs typeface="+mn-cs"/>
              </a:rPr>
            </a:br>
            <a:r>
              <a:rPr lang="en-US" altLang="ja-JP" sz="1200" b="0" i="0" u="none" strike="noStrike" kern="1200" baseline="0" dirty="0" smtClean="0">
                <a:solidFill>
                  <a:schemeClr val="tx1"/>
                </a:solidFill>
                <a:latin typeface="Arial" charset="0"/>
                <a:ea typeface="+mn-ea"/>
                <a:cs typeface="+mn-cs"/>
              </a:rPr>
              <a:t>Not sure if Asia has access to </a:t>
            </a:r>
            <a:r>
              <a:rPr lang="en-US" altLang="ja-JP" sz="1200" b="0" i="0" u="none" strike="noStrike" kern="1200" baseline="0" dirty="0" err="1" smtClean="0">
                <a:solidFill>
                  <a:schemeClr val="tx1"/>
                </a:solidFill>
                <a:latin typeface="Arial" charset="0"/>
                <a:ea typeface="+mn-ea"/>
                <a:cs typeface="+mn-cs"/>
              </a:rPr>
              <a:t>GutHub</a:t>
            </a:r>
            <a:r>
              <a:rPr lang="en-US" altLang="ja-JP" sz="1200" b="0" i="0" u="none" strike="noStrike" kern="1200" baseline="0" dirty="0" smtClean="0">
                <a:solidFill>
                  <a:schemeClr val="tx1"/>
                </a:solidFill>
                <a:latin typeface="Arial" charset="0"/>
                <a:ea typeface="+mn-ea"/>
                <a:cs typeface="+mn-cs"/>
              </a:rPr>
              <a:t> and/or similar systems, and this is what we would like KMA to investigate and propose a way forward such that the GDWG can perform collaboration developments.</a:t>
            </a:r>
          </a:p>
        </p:txBody>
      </p:sp>
      <p:sp>
        <p:nvSpPr>
          <p:cNvPr id="4" name="スライド番号プレースホルダー 3"/>
          <p:cNvSpPr>
            <a:spLocks noGrp="1"/>
          </p:cNvSpPr>
          <p:nvPr>
            <p:ph type="sldNum" sz="quarter" idx="10"/>
          </p:nvPr>
        </p:nvSpPr>
        <p:spPr/>
        <p:txBody>
          <a:bodyPr/>
          <a:lstStyle/>
          <a:p>
            <a:pPr>
              <a:defRPr/>
            </a:pPr>
            <a:fld id="{D2E840EC-3661-47EA-B292-7ED791E1B58E}" type="slidenum">
              <a:rPr lang="en-US" smtClean="0"/>
              <a:pPr>
                <a:defRPr/>
              </a:pPr>
              <a:t>6</a:t>
            </a:fld>
            <a:endParaRPr lang="en-US"/>
          </a:p>
        </p:txBody>
      </p:sp>
    </p:spTree>
    <p:extLst>
      <p:ext uri="{BB962C8B-B14F-4D97-AF65-F5344CB8AC3E}">
        <p14:creationId xmlns:p14="http://schemas.microsoft.com/office/powerpoint/2010/main" val="1057706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202" y="4715373"/>
            <a:ext cx="5437271" cy="4466329"/>
          </a:xfrm>
          <a:prstGeom prst="rect">
            <a:avLst/>
          </a:prstGeom>
        </p:spPr>
        <p:txBody>
          <a:bodyPr lIns="62938" tIns="31469" rIns="62938" bIns="31469">
            <a:normAutofit/>
          </a:bodyPr>
          <a:lstStyle/>
          <a:p>
            <a:pPr>
              <a:buFont typeface="Arial" pitchFamily="34" charset="0"/>
              <a:buNone/>
            </a:pPr>
            <a:r>
              <a:rPr lang="en-GB" dirty="0" smtClean="0"/>
              <a:t>Guidelines, conventions</a:t>
            </a:r>
            <a:r>
              <a:rPr lang="en-GB" baseline="0" dirty="0" smtClean="0"/>
              <a:t> and standards; using the netCDF as the format for data exchange, use of the WMO file naming convention for data and product identification, using CF conventions where possible to organise the netCDF array structures, and specifying meta-data.</a:t>
            </a:r>
          </a:p>
          <a:p>
            <a:pPr>
              <a:buFont typeface="Arial" pitchFamily="34" charset="0"/>
              <a:buNone/>
            </a:pPr>
            <a:endParaRPr lang="en-GB" baseline="0" dirty="0" smtClean="0"/>
          </a:p>
          <a:p>
            <a:pPr>
              <a:buFont typeface="Arial" pitchFamily="34" charset="0"/>
              <a:buNone/>
            </a:pPr>
            <a:r>
              <a:rPr lang="en-GB" baseline="0" dirty="0" smtClean="0"/>
              <a:t>GSICS collaboration servers are the platforms for data exchange and GSICS product distribution.</a:t>
            </a:r>
            <a:endParaRPr lang="en-GB" dirty="0" smtClean="0"/>
          </a:p>
          <a:p>
            <a:pPr>
              <a:buFont typeface="Arial" pitchFamily="34" charset="0"/>
              <a:buNone/>
            </a:pPr>
            <a:endParaRPr lang="en-GB" dirty="0" smtClean="0"/>
          </a:p>
          <a:p>
            <a:pPr>
              <a:buFont typeface="Arial" pitchFamily="34" charset="0"/>
              <a:buNone/>
            </a:pPr>
            <a:r>
              <a:rPr lang="en-GB" dirty="0" smtClean="0"/>
              <a:t>GSICS</a:t>
            </a:r>
            <a:r>
              <a:rPr lang="en-GB" baseline="0" dirty="0" smtClean="0"/>
              <a:t> tools and utilities; GSICS products plotting tool, automate the GSICS products netCDF </a:t>
            </a:r>
            <a:r>
              <a:rPr lang="en-GB" baseline="0" dirty="0" err="1" smtClean="0"/>
              <a:t>ncml</a:t>
            </a:r>
            <a:r>
              <a:rPr lang="en-GB" baseline="0" dirty="0" smtClean="0"/>
              <a:t> validation, provide framework for the development of GSICS products in netCDF (in progress).</a:t>
            </a:r>
          </a:p>
          <a:p>
            <a:pPr>
              <a:buFont typeface="Arial" pitchFamily="34" charset="0"/>
              <a:buNone/>
            </a:pPr>
            <a:endParaRPr lang="en-GB" baseline="0" dirty="0" smtClean="0"/>
          </a:p>
          <a:p>
            <a:pPr>
              <a:buFont typeface="Arial" pitchFamily="34" charset="0"/>
              <a:buNone/>
            </a:pPr>
            <a:r>
              <a:rPr lang="en-GB" baseline="0" dirty="0" smtClean="0"/>
              <a:t>GSICS products generation framework simplifies and speeds up GSICS product development.  This is needed as our partners are not all aware of how to develop the netCDF format.  Framework provide a structure to create netCDF files through configuration, a </a:t>
            </a:r>
            <a:r>
              <a:rPr lang="en-GB" baseline="0" dirty="0" err="1" smtClean="0"/>
              <a:t>ncml</a:t>
            </a:r>
            <a:r>
              <a:rPr lang="en-GB" baseline="0" dirty="0" smtClean="0"/>
              <a:t> file defining the netCDF, and the implementation of mapping classes to populate the netCDF file from the native data.</a:t>
            </a:r>
          </a:p>
          <a:p>
            <a:pPr>
              <a:buFont typeface="Arial" pitchFamily="34" charset="0"/>
              <a:buNone/>
            </a:pPr>
            <a:endParaRPr lang="en-GB" baseline="0" dirty="0" smtClean="0"/>
          </a:p>
          <a:p>
            <a:pPr>
              <a:buFont typeface="Arial" pitchFamily="34" charset="0"/>
              <a:buNone/>
            </a:pPr>
            <a:endParaRPr lang="en-GB" baseline="0" dirty="0" smtClean="0"/>
          </a:p>
          <a:p>
            <a:pPr>
              <a:buFont typeface="Arial" pitchFamily="34" charset="0"/>
              <a:buNone/>
            </a:pP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10</a:t>
            </a:fld>
            <a:endParaRPr lang="de-DE"/>
          </a:p>
        </p:txBody>
      </p:sp>
    </p:spTree>
    <p:extLst>
      <p:ext uri="{BB962C8B-B14F-4D97-AF65-F5344CB8AC3E}">
        <p14:creationId xmlns:p14="http://schemas.microsoft.com/office/powerpoint/2010/main" val="123064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202" y="4715373"/>
            <a:ext cx="5437271" cy="4466329"/>
          </a:xfrm>
          <a:prstGeom prst="rect">
            <a:avLst/>
          </a:prstGeom>
        </p:spPr>
        <p:txBody>
          <a:bodyPr lIns="62938" tIns="31469" rIns="62938" bIns="31469">
            <a:normAutofit/>
          </a:bodyPr>
          <a:lstStyle/>
          <a:p>
            <a:pPr>
              <a:buFont typeface="Arial" pitchFamily="34" charset="0"/>
              <a:buNone/>
            </a:pPr>
            <a:r>
              <a:rPr lang="en-GB" baseline="0" dirty="0" smtClean="0"/>
              <a:t>netCDF is currently using the classic data model; simply and works with all netCDF tools.  Limitations with data types, lack of data structures and file size, enhance data mode provides these new features.</a:t>
            </a:r>
          </a:p>
          <a:p>
            <a:pPr>
              <a:buFont typeface="Arial" pitchFamily="34" charset="0"/>
              <a:buNone/>
            </a:pPr>
            <a:endParaRPr lang="en-GB" baseline="0" dirty="0" smtClean="0"/>
          </a:p>
          <a:p>
            <a:pPr>
              <a:buFont typeface="Arial" pitchFamily="34" charset="0"/>
              <a:buNone/>
            </a:pPr>
            <a:r>
              <a:rPr lang="en-GB" baseline="0" dirty="0" smtClean="0"/>
              <a:t>We need a easy way to do </a:t>
            </a:r>
            <a:r>
              <a:rPr lang="en-GB" baseline="0" smtClean="0"/>
              <a:t>work together; </a:t>
            </a:r>
            <a:r>
              <a:rPr lang="en-GB" baseline="0" dirty="0" smtClean="0"/>
              <a:t>documents and software developments – look for free tools to do this.</a:t>
            </a:r>
            <a:br>
              <a:rPr lang="en-GB" baseline="0" dirty="0" smtClean="0"/>
            </a:br>
            <a:endParaRPr lang="en-GB" baseline="0" dirty="0" smtClean="0"/>
          </a:p>
          <a:p>
            <a:pPr>
              <a:buFont typeface="Arial" pitchFamily="34" charset="0"/>
              <a:buNone/>
            </a:pPr>
            <a:r>
              <a:rPr lang="en-GB" baseline="0" dirty="0" smtClean="0"/>
              <a:t>As part of data preservation for the GSICS products, we need to replicate all operational GSICS products across the GSICS servers.</a:t>
            </a:r>
          </a:p>
          <a:p>
            <a:pPr>
              <a:buFont typeface="Arial" pitchFamily="34" charset="0"/>
              <a:buNone/>
            </a:pPr>
            <a:endParaRPr lang="en-GB" baseline="0" dirty="0" smtClean="0"/>
          </a:p>
          <a:p>
            <a:pPr>
              <a:buFont typeface="Arial" pitchFamily="34" charset="0"/>
              <a:buNone/>
            </a:pPr>
            <a:r>
              <a:rPr lang="en-GB" baseline="0" dirty="0" smtClean="0"/>
              <a:t>Automated distribution of GSICS products would be very useful for users who are regularly using them for their operational systems.  </a:t>
            </a:r>
            <a:endParaRPr lang="en-GB"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11</a:t>
            </a:fld>
            <a:endParaRPr lang="de-DE"/>
          </a:p>
        </p:txBody>
      </p:sp>
    </p:spTree>
    <p:extLst>
      <p:ext uri="{BB962C8B-B14F-4D97-AF65-F5344CB8AC3E}">
        <p14:creationId xmlns:p14="http://schemas.microsoft.com/office/powerpoint/2010/main" val="257621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C616E1F4-C91A-4F44-BD9C-370F412BC276}" type="slidenum">
              <a:rPr lang="en-US" smtClean="0"/>
              <a:pPr/>
              <a:t>13</a:t>
            </a:fld>
            <a:endParaRPr lang="en-US"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679450" y="4716463"/>
            <a:ext cx="5438775" cy="4464050"/>
          </a:xfrm>
          <a:prstGeom prst="rect">
            <a:avLst/>
          </a:prstGeom>
          <a:noFill/>
          <a:ln/>
        </p:spPr>
        <p:txBody>
          <a:bodyPr/>
          <a:lstStyle/>
          <a:p>
            <a:pPr eaLnBrk="1" hangingPunct="1"/>
            <a:r>
              <a:rPr lang="en-US" dirty="0" smtClean="0"/>
              <a:t>Questions?</a:t>
            </a:r>
          </a:p>
        </p:txBody>
      </p:sp>
    </p:spTree>
    <p:extLst>
      <p:ext uri="{BB962C8B-B14F-4D97-AF65-F5344CB8AC3E}">
        <p14:creationId xmlns:p14="http://schemas.microsoft.com/office/powerpoint/2010/main" val="122074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6463"/>
            <a:ext cx="5438775" cy="4464050"/>
          </a:xfrm>
          <a:prstGeom prst="rect">
            <a:avLst/>
          </a:prstGeom>
        </p:spPr>
        <p:txBody>
          <a:bodyPr>
            <a:normAutofit/>
          </a:bodyPr>
          <a:lstStyle/>
          <a:p>
            <a:r>
              <a:rPr lang="en-GB" dirty="0" smtClean="0"/>
              <a:t>Product developers</a:t>
            </a:r>
            <a:r>
              <a:rPr lang="en-GB" baseline="0" dirty="0" smtClean="0"/>
              <a:t> – framework, Users – notification and download tools.</a:t>
            </a:r>
            <a:endParaRPr lang="en-GB" dirty="0"/>
          </a:p>
        </p:txBody>
      </p:sp>
      <p:sp>
        <p:nvSpPr>
          <p:cNvPr id="4" name="Slide Number Placeholder 3"/>
          <p:cNvSpPr>
            <a:spLocks noGrp="1"/>
          </p:cNvSpPr>
          <p:nvPr>
            <p:ph type="sldNum" sz="quarter" idx="10"/>
          </p:nvPr>
        </p:nvSpPr>
        <p:spPr/>
        <p:txBody>
          <a:bodyPr/>
          <a:lstStyle/>
          <a:p>
            <a:pPr>
              <a:defRPr/>
            </a:pPr>
            <a:fld id="{D2E840EC-3661-47EA-B292-7ED791E1B58E}" type="slidenum">
              <a:rPr lang="en-US" smtClean="0"/>
              <a:pPr>
                <a:defRPr/>
              </a:pPr>
              <a:t>19</a:t>
            </a:fld>
            <a:endParaRPr lang="en-US"/>
          </a:p>
        </p:txBody>
      </p:sp>
    </p:spTree>
    <p:extLst>
      <p:ext uri="{BB962C8B-B14F-4D97-AF65-F5344CB8AC3E}">
        <p14:creationId xmlns:p14="http://schemas.microsoft.com/office/powerpoint/2010/main" val="84231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629400" y="640080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57200" y="1600200"/>
            <a:ext cx="82296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457200" y="6400800"/>
            <a:ext cx="5646738" cy="244475"/>
          </a:xfrm>
          <a:prstGeom prst="rect">
            <a:avLst/>
          </a:prstGeom>
          <a:noFill/>
          <a:ln w="9525">
            <a:noFill/>
            <a:miter lim="800000"/>
            <a:headEnd/>
            <a:tailEnd/>
          </a:ln>
          <a:effectLst/>
        </p:spPr>
        <p:txBody>
          <a:bodyPr/>
          <a:lstStyle/>
          <a:p>
            <a:pPr>
              <a:defRPr/>
            </a:pPr>
            <a:r>
              <a:rPr lang="it-IT" sz="1000" b="1" dirty="0"/>
              <a:t>GSICS </a:t>
            </a:r>
            <a:r>
              <a:rPr lang="en-GB" sz="1000" b="1" dirty="0" smtClean="0"/>
              <a:t>2016</a:t>
            </a:r>
            <a:r>
              <a:rPr lang="en-GB" sz="1000" b="1" baseline="0" dirty="0" smtClean="0"/>
              <a:t> – Plenary Session, GDWG Report</a:t>
            </a:r>
            <a:endParaRPr lang="en-US" sz="1000" b="1" dirty="0"/>
          </a:p>
        </p:txBody>
      </p:sp>
      <p:sp>
        <p:nvSpPr>
          <p:cNvPr id="1035" name="Line 11"/>
          <p:cNvSpPr>
            <a:spLocks noChangeShapeType="1"/>
          </p:cNvSpPr>
          <p:nvPr/>
        </p:nvSpPr>
        <p:spPr bwMode="auto">
          <a:xfrm flipV="1">
            <a:off x="457200" y="6324600"/>
            <a:ext cx="8229600" cy="0"/>
          </a:xfrm>
          <a:prstGeom prst="line">
            <a:avLst/>
          </a:prstGeom>
          <a:noFill/>
          <a:ln w="38100">
            <a:solidFill>
              <a:srgbClr val="0000FF"/>
            </a:solidFill>
            <a:round/>
            <a:headEnd/>
            <a:tailEnd/>
          </a:ln>
          <a:effectLst/>
        </p:spPr>
        <p:txBody>
          <a:bodyPr/>
          <a:lstStyle/>
          <a:p>
            <a:pPr>
              <a:defRPr/>
            </a:pPr>
            <a:endParaRPr lang="en-GB"/>
          </a:p>
        </p:txBody>
      </p:sp>
      <p:sp>
        <p:nvSpPr>
          <p:cNvPr id="1037" name="Rectangle 13"/>
          <p:cNvSpPr>
            <a:spLocks noChangeArrowheads="1"/>
          </p:cNvSpPr>
          <p:nvPr/>
        </p:nvSpPr>
        <p:spPr bwMode="auto">
          <a:xfrm>
            <a:off x="6553200" y="6477000"/>
            <a:ext cx="2133600" cy="244475"/>
          </a:xfrm>
          <a:prstGeom prst="rect">
            <a:avLst/>
          </a:prstGeom>
          <a:noFill/>
          <a:ln w="9525">
            <a:noFill/>
            <a:miter lim="800000"/>
            <a:headEnd/>
            <a:tailEnd/>
          </a:ln>
          <a:effectLst/>
        </p:spPr>
        <p:txBody>
          <a:bodyPr/>
          <a:lstStyle/>
          <a:p>
            <a:pPr algn="r">
              <a:defRPr/>
            </a:pPr>
            <a:endParaRPr lang="en-GB" sz="1400"/>
          </a:p>
        </p:txBody>
      </p:sp>
      <p:pic>
        <p:nvPicPr>
          <p:cNvPr id="2" name="Picture 18" descr="GLOGO_small"/>
          <p:cNvPicPr>
            <a:picLocks noChangeAspect="1" noChangeArrowheads="1"/>
          </p:cNvPicPr>
          <p:nvPr/>
        </p:nvPicPr>
        <p:blipFill>
          <a:blip r:embed="rId13" cstate="print"/>
          <a:srcRect/>
          <a:stretch>
            <a:fillRect/>
          </a:stretch>
        </p:blipFill>
        <p:spPr bwMode="auto">
          <a:xfrm>
            <a:off x="37971413" y="854075"/>
            <a:ext cx="4102100" cy="4102100"/>
          </a:xfrm>
          <a:prstGeom prst="rect">
            <a:avLst/>
          </a:prstGeom>
          <a:noFill/>
          <a:ln w="9525">
            <a:noFill/>
            <a:miter lim="800000"/>
            <a:headEnd/>
            <a:tailEnd/>
          </a:ln>
        </p:spPr>
      </p:pic>
      <p:pic>
        <p:nvPicPr>
          <p:cNvPr id="1033" name="Picture 19" descr="GLOGO_small"/>
          <p:cNvPicPr>
            <a:picLocks noChangeAspect="1" noChangeArrowheads="1"/>
          </p:cNvPicPr>
          <p:nvPr/>
        </p:nvPicPr>
        <p:blipFill>
          <a:blip r:embed="rId13" cstate="print"/>
          <a:srcRect/>
          <a:stretch>
            <a:fillRect/>
          </a:stretch>
        </p:blipFill>
        <p:spPr bwMode="auto">
          <a:xfrm>
            <a:off x="38123813" y="1006475"/>
            <a:ext cx="4102100" cy="4102100"/>
          </a:xfrm>
          <a:prstGeom prst="rect">
            <a:avLst/>
          </a:prstGeom>
          <a:noFill/>
          <a:ln w="9525">
            <a:noFill/>
            <a:miter lim="800000"/>
            <a:headEnd/>
            <a:tailEnd/>
          </a:ln>
        </p:spPr>
      </p:pic>
      <p:pic>
        <p:nvPicPr>
          <p:cNvPr id="1034" name="Picture 20" descr="GLOGO_small"/>
          <p:cNvPicPr>
            <a:picLocks noChangeAspect="1" noChangeArrowheads="1"/>
          </p:cNvPicPr>
          <p:nvPr/>
        </p:nvPicPr>
        <p:blipFill>
          <a:blip r:embed="rId13" cstate="print"/>
          <a:srcRect/>
          <a:stretch>
            <a:fillRect/>
          </a:stretch>
        </p:blipFill>
        <p:spPr bwMode="auto">
          <a:xfrm>
            <a:off x="37866638" y="815975"/>
            <a:ext cx="4102100" cy="4102100"/>
          </a:xfrm>
          <a:prstGeom prst="rect">
            <a:avLst/>
          </a:prstGeom>
          <a:noFill/>
          <a:ln w="9525">
            <a:noFill/>
            <a:miter lim="800000"/>
            <a:headEnd/>
            <a:tailEnd/>
          </a:ln>
        </p:spPr>
      </p:pic>
      <p:pic>
        <p:nvPicPr>
          <p:cNvPr id="3" name="Picture 2" descr="C:\Users\miu\Dropbox\gsics_WG_logo.jpg"/>
          <p:cNvPicPr>
            <a:picLocks noChangeAspect="1" noChangeArrowheads="1"/>
          </p:cNvPicPr>
          <p:nvPr userDrawn="1"/>
        </p:nvPicPr>
        <p:blipFill>
          <a:blip r:embed="rId14" cstate="print"/>
          <a:srcRect/>
          <a:stretch>
            <a:fillRect/>
          </a:stretch>
        </p:blipFill>
        <p:spPr bwMode="auto">
          <a:xfrm>
            <a:off x="366183" y="330201"/>
            <a:ext cx="2815396" cy="719666"/>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onedrive.live.com/edit.aspx?resid=EBA6F4C13559A6B!116&amp;id=documents&amp;authkey=!AD6eG7w6tg_C6yE&amp;activeCell='Sheet1'!F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smtClean="0"/>
              <a:pPr/>
              <a:t>1</a:t>
            </a:fld>
            <a:endParaRPr lang="en-US" smtClean="0"/>
          </a:p>
        </p:txBody>
      </p:sp>
      <p:sp>
        <p:nvSpPr>
          <p:cNvPr id="2051" name="Rectangle 2"/>
          <p:cNvSpPr>
            <a:spLocks noGrp="1" noChangeArrowheads="1"/>
          </p:cNvSpPr>
          <p:nvPr>
            <p:ph type="ctrTitle"/>
          </p:nvPr>
        </p:nvSpPr>
        <p:spPr bwMode="auto">
          <a:xfrm>
            <a:off x="668338" y="1727200"/>
            <a:ext cx="7772400" cy="165981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IE" sz="4800" dirty="0" smtClean="0">
                <a:solidFill>
                  <a:srgbClr val="0000FF"/>
                </a:solidFill>
              </a:rPr>
              <a:t>GDWG Report 2015 / 2016</a:t>
            </a:r>
            <a:endParaRPr lang="en-US" sz="4800" dirty="0" smtClean="0">
              <a:solidFill>
                <a:srgbClr val="0000FF"/>
              </a:solidFill>
            </a:endParaRPr>
          </a:p>
        </p:txBody>
      </p:sp>
      <p:sp>
        <p:nvSpPr>
          <p:cNvPr id="2052" name="Rectangle 3"/>
          <p:cNvSpPr>
            <a:spLocks noGrp="1" noChangeArrowheads="1"/>
          </p:cNvSpPr>
          <p:nvPr>
            <p:ph type="subTitle" idx="1"/>
          </p:nvPr>
        </p:nvSpPr>
        <p:spPr>
          <a:xfrm>
            <a:off x="914400" y="2914650"/>
            <a:ext cx="7315200" cy="2876550"/>
          </a:xfrm>
        </p:spPr>
        <p:txBody>
          <a:bodyPr/>
          <a:lstStyle/>
          <a:p>
            <a:pPr eaLnBrk="1" hangingPunct="1">
              <a:lnSpc>
                <a:spcPct val="80000"/>
              </a:lnSpc>
              <a:spcBef>
                <a:spcPct val="100000"/>
              </a:spcBef>
              <a:spcAft>
                <a:spcPct val="100000"/>
              </a:spcAft>
            </a:pPr>
            <a:endParaRPr lang="en-US" sz="2800" b="1" dirty="0" smtClean="0">
              <a:solidFill>
                <a:schemeClr val="accent2"/>
              </a:solidFill>
              <a:latin typeface="Times New Roman" pitchFamily="18" charset="0"/>
            </a:endParaRPr>
          </a:p>
          <a:p>
            <a:pPr eaLnBrk="1" hangingPunct="1">
              <a:lnSpc>
                <a:spcPct val="80000"/>
              </a:lnSpc>
            </a:pPr>
            <a:r>
              <a:rPr lang="en-US" altLang="zh-CN" sz="2000" b="1" dirty="0" smtClean="0">
                <a:latin typeface="Times New Roman" pitchFamily="18" charset="0"/>
                <a:ea typeface="宋体" pitchFamily="2" charset="-122"/>
              </a:rPr>
              <a:t>Peter Miu / Masaya Takahashi</a:t>
            </a:r>
          </a:p>
          <a:p>
            <a:pPr eaLnBrk="1" hangingPunct="1">
              <a:lnSpc>
                <a:spcPct val="80000"/>
              </a:lnSpc>
            </a:pPr>
            <a:endParaRPr lang="en-US" altLang="zh-CN" sz="2000" dirty="0" smtClean="0">
              <a:latin typeface="Times New Roman" pitchFamily="18" charset="0"/>
              <a:ea typeface="宋体" pitchFamily="2" charset="-122"/>
            </a:endParaRPr>
          </a:p>
          <a:p>
            <a:pPr eaLnBrk="1" hangingPunct="1">
              <a:lnSpc>
                <a:spcPct val="80000"/>
              </a:lnSpc>
            </a:pPr>
            <a:r>
              <a:rPr lang="en-US" altLang="zh-CN" sz="2000" b="1" dirty="0" smtClean="0">
                <a:latin typeface="Times New Roman" pitchFamily="18" charset="0"/>
                <a:ea typeface="宋体" pitchFamily="2" charset="-122"/>
              </a:rPr>
              <a:t>CMA, CNES, EUMETSAT, ISRO, IMD, JAXA, JMA, KMA, NASA, NIST, NOAA, </a:t>
            </a:r>
            <a:r>
              <a:rPr lang="en-GB" altLang="zh-CN" sz="2000" b="1" dirty="0" smtClean="0">
                <a:latin typeface="Times New Roman" pitchFamily="18" charset="0"/>
                <a:ea typeface="宋体" pitchFamily="2" charset="-122"/>
              </a:rPr>
              <a:t>ROSHYDROMET, USGS, </a:t>
            </a:r>
            <a:r>
              <a:rPr lang="en-US" altLang="zh-CN" sz="2000" b="1" dirty="0" smtClean="0">
                <a:latin typeface="Times New Roman" pitchFamily="18" charset="0"/>
                <a:ea typeface="宋体" pitchFamily="2" charset="-122"/>
              </a:rPr>
              <a:t>WMO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7766" y="416459"/>
            <a:ext cx="5758004" cy="715224"/>
          </a:xfrm>
        </p:spPr>
        <p:txBody>
          <a:bodyPr/>
          <a:lstStyle/>
          <a:p>
            <a:r>
              <a:rPr lang="en-GB" sz="3200" dirty="0" smtClean="0"/>
              <a:t>GDWG Work Plan 2016 / 2017</a:t>
            </a:r>
            <a:endParaRPr lang="en-GB" sz="3200" dirty="0"/>
          </a:p>
        </p:txBody>
      </p:sp>
      <p:pic>
        <p:nvPicPr>
          <p:cNvPr id="387074" name="Picture 2" descr="C:\Users\miu\Dropbox\Work\team-work-feature.jpg"/>
          <p:cNvPicPr>
            <a:picLocks noChangeAspect="1" noChangeArrowheads="1"/>
          </p:cNvPicPr>
          <p:nvPr/>
        </p:nvPicPr>
        <p:blipFill>
          <a:blip r:embed="rId3" cstate="print"/>
          <a:srcRect/>
          <a:stretch>
            <a:fillRect/>
          </a:stretch>
        </p:blipFill>
        <p:spPr bwMode="auto">
          <a:xfrm>
            <a:off x="4834171" y="2444435"/>
            <a:ext cx="4276944" cy="3775296"/>
          </a:xfrm>
          <a:prstGeom prst="rect">
            <a:avLst/>
          </a:prstGeom>
          <a:noFill/>
        </p:spPr>
      </p:pic>
      <p:sp>
        <p:nvSpPr>
          <p:cNvPr id="7" name="Content Placeholder 2"/>
          <p:cNvSpPr txBox="1">
            <a:spLocks/>
          </p:cNvSpPr>
          <p:nvPr/>
        </p:nvSpPr>
        <p:spPr bwMode="auto">
          <a:xfrm>
            <a:off x="253732" y="3344995"/>
            <a:ext cx="4915799" cy="34056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kumimoji="0" lang="en-IE"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Investigate how to collaborate the development of the GSICS Tools and Utilities</a:t>
            </a:r>
            <a:r>
              <a:rPr lang="en-IE" kern="0" noProof="0" dirty="0" smtClean="0">
                <a:solidFill>
                  <a:schemeClr val="tx2"/>
                </a:solidFill>
                <a:latin typeface="Arial" pitchFamily="34" charset="0"/>
                <a:cs typeface="Arial" pitchFamily="34" charset="0"/>
              </a:rPr>
              <a:t>.</a:t>
            </a:r>
            <a:endParaRPr kumimoji="0" lang="en-IE"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IE"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kumimoji="0" lang="en-IE"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GSICS product</a:t>
            </a:r>
            <a:r>
              <a:rPr kumimoji="0" lang="en-IE" b="0" i="0" u="none" strike="noStrike" kern="0" cap="none" spc="0" normalizeH="0" noProof="0" dirty="0" smtClean="0">
                <a:ln>
                  <a:noFill/>
                </a:ln>
                <a:solidFill>
                  <a:schemeClr val="tx2"/>
                </a:solidFill>
                <a:effectLst/>
                <a:uLnTx/>
                <a:uFillTx/>
                <a:latin typeface="Arial" pitchFamily="34" charset="0"/>
                <a:ea typeface="+mn-ea"/>
                <a:cs typeface="Arial" pitchFamily="34" charset="0"/>
              </a:rPr>
              <a:t> generation </a:t>
            </a:r>
            <a:r>
              <a:rPr kumimoji="0" lang="en-IE" b="0" i="0" u="none" strike="noStrike" kern="0" cap="none" spc="0" normalizeH="0" noProof="0" dirty="0" smtClean="0">
                <a:ln>
                  <a:noFill/>
                </a:ln>
                <a:solidFill>
                  <a:schemeClr val="tx2"/>
                </a:solidFill>
                <a:effectLst/>
                <a:uLnTx/>
                <a:uFillTx/>
                <a:latin typeface="Arial" pitchFamily="34" charset="0"/>
                <a:ea typeface="+mn-ea"/>
                <a:cs typeface="Arial" pitchFamily="34" charset="0"/>
              </a:rPr>
              <a:t>framework</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lang="en-IE" kern="0" baseline="0" dirty="0" smtClean="0">
              <a:solidFill>
                <a:schemeClr val="tx2"/>
              </a:solidFill>
              <a:latin typeface="Arial" pitchFamily="34" charset="0"/>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lang="en-IE" kern="0" dirty="0" smtClean="0">
                <a:solidFill>
                  <a:schemeClr val="tx2"/>
                </a:solidFill>
                <a:latin typeface="Arial" pitchFamily="34" charset="0"/>
                <a:cs typeface="Arial" pitchFamily="34" charset="0"/>
              </a:rPr>
              <a:t>The u</a:t>
            </a:r>
            <a:r>
              <a:rPr kumimoji="0" lang="en-IE" b="0" i="0" u="none" strike="noStrike" kern="0" cap="none" spc="0" normalizeH="0" noProof="0" dirty="0" smtClean="0">
                <a:ln>
                  <a:noFill/>
                </a:ln>
                <a:solidFill>
                  <a:schemeClr val="tx2"/>
                </a:solidFill>
                <a:effectLst/>
                <a:uLnTx/>
                <a:uFillTx/>
                <a:latin typeface="Arial" pitchFamily="34" charset="0"/>
                <a:ea typeface="+mn-ea"/>
                <a:cs typeface="Arial" pitchFamily="34" charset="0"/>
              </a:rPr>
              <a:t>se of Digital Object Identifiers (DOIs) for GSICS deliverables; ATBD and products.</a:t>
            </a:r>
            <a:endParaRPr kumimoji="0" lang="en-IE" b="0" i="0" u="none" strike="noStrike" kern="0" cap="none" spc="0" normalizeH="0" baseline="0" noProof="0" dirty="0" smtClean="0">
              <a:ln>
                <a:noFill/>
              </a:ln>
              <a:solidFill>
                <a:schemeClr val="tx2"/>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IE"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a:xfrm>
            <a:off x="246184" y="1140737"/>
            <a:ext cx="8608105" cy="1412339"/>
          </a:xfrm>
        </p:spPr>
        <p:txBody>
          <a:bodyPr>
            <a:noAutofit/>
          </a:bodyPr>
          <a:lstStyle/>
          <a:p>
            <a:r>
              <a:rPr lang="en-IE" sz="1800" dirty="0" smtClean="0">
                <a:solidFill>
                  <a:schemeClr val="tx2"/>
                </a:solidFill>
                <a:latin typeface="Arial" pitchFamily="34" charset="0"/>
                <a:cs typeface="Arial" pitchFamily="34" charset="0"/>
              </a:rPr>
              <a:t>Specification of GSICS Data Management Guidelines, Conventions and Standards to address the users’ needs for new GSICS products.</a:t>
            </a:r>
          </a:p>
          <a:p>
            <a:endParaRPr lang="en-IE" sz="1800" dirty="0" smtClean="0">
              <a:solidFill>
                <a:schemeClr val="tx2"/>
              </a:solidFill>
              <a:latin typeface="Arial" pitchFamily="34" charset="0"/>
              <a:cs typeface="Arial" pitchFamily="34" charset="0"/>
            </a:endParaRPr>
          </a:p>
          <a:p>
            <a:r>
              <a:rPr lang="en-IE" sz="1800" dirty="0" smtClean="0">
                <a:solidFill>
                  <a:schemeClr val="tx2"/>
                </a:solidFill>
                <a:latin typeface="Arial" pitchFamily="34" charset="0"/>
                <a:cs typeface="Arial" pitchFamily="34" charset="0"/>
              </a:rPr>
              <a:t>GSICS Collaboration Servers </a:t>
            </a:r>
            <a:r>
              <a:rPr lang="en-IE" sz="1800" dirty="0" smtClean="0">
                <a:solidFill>
                  <a:schemeClr val="tx2"/>
                </a:solidFill>
                <a:latin typeface="Arial" pitchFamily="34" charset="0"/>
                <a:cs typeface="Arial" pitchFamily="34" charset="0"/>
              </a:rPr>
              <a:t>- collaboration </a:t>
            </a:r>
            <a:r>
              <a:rPr lang="en-IE" sz="1800" dirty="0" smtClean="0">
                <a:solidFill>
                  <a:schemeClr val="tx2"/>
                </a:solidFill>
                <a:latin typeface="Arial" pitchFamily="34" charset="0"/>
                <a:cs typeface="Arial" pitchFamily="34" charset="0"/>
              </a:rPr>
              <a:t>network realisation and operations</a:t>
            </a:r>
            <a:r>
              <a:rPr lang="en-IE" sz="1800" dirty="0" smtClean="0">
                <a:solidFill>
                  <a:schemeClr val="tx2"/>
                </a:solidFill>
                <a:latin typeface="Arial" pitchFamily="34" charset="0"/>
                <a:cs typeface="Arial" pitchFamily="34" charset="0"/>
              </a:rPr>
              <a:t>.</a:t>
            </a:r>
          </a:p>
          <a:p>
            <a:endParaRPr lang="en-IE" sz="1800" dirty="0">
              <a:solidFill>
                <a:schemeClr val="tx2"/>
              </a:solidFill>
              <a:latin typeface="Arial" pitchFamily="34" charset="0"/>
              <a:cs typeface="Arial" pitchFamily="34" charset="0"/>
            </a:endParaRPr>
          </a:p>
          <a:p>
            <a:r>
              <a:rPr lang="en-IE" sz="1800" dirty="0" smtClean="0">
                <a:solidFill>
                  <a:schemeClr val="tx2"/>
                </a:solidFill>
                <a:latin typeface="Arial" pitchFamily="34" charset="0"/>
                <a:cs typeface="Arial" pitchFamily="34" charset="0"/>
              </a:rPr>
              <a:t>Version controlling software for GSICS activities</a:t>
            </a:r>
            <a:endParaRPr lang="en-IE" sz="1800" dirty="0" smtClean="0">
              <a:solidFill>
                <a:schemeClr val="tx2"/>
              </a:solidFill>
              <a:latin typeface="Arial" pitchFamily="34" charset="0"/>
              <a:cs typeface="Arial" pitchFamily="34" charset="0"/>
            </a:endParaRPr>
          </a:p>
          <a:p>
            <a:endParaRPr lang="en-IE" sz="1800" dirty="0" smtClean="0">
              <a:solidFill>
                <a:schemeClr val="tx2"/>
              </a:solidFill>
              <a:latin typeface="Arial" pitchFamily="34" charset="0"/>
              <a:cs typeface="Arial" pitchFamily="34" charset="0"/>
            </a:endParaRPr>
          </a:p>
          <a:p>
            <a:pPr>
              <a:buNone/>
            </a:pPr>
            <a:endParaRPr lang="en-IE" sz="1800" dirty="0"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098" name="Picture 2" descr="C:\Users\miu\Dropbox\Work\look-ahead.jpg"/>
          <p:cNvPicPr>
            <a:picLocks noChangeAspect="1" noChangeArrowheads="1"/>
          </p:cNvPicPr>
          <p:nvPr/>
        </p:nvPicPr>
        <p:blipFill>
          <a:blip r:embed="rId3" cstate="print"/>
          <a:srcRect/>
          <a:stretch>
            <a:fillRect/>
          </a:stretch>
        </p:blipFill>
        <p:spPr bwMode="auto">
          <a:xfrm>
            <a:off x="5012949" y="1852240"/>
            <a:ext cx="3892147" cy="3705411"/>
          </a:xfrm>
          <a:prstGeom prst="rect">
            <a:avLst/>
          </a:prstGeom>
          <a:noFill/>
        </p:spPr>
      </p:pic>
      <p:sp>
        <p:nvSpPr>
          <p:cNvPr id="6" name="Title 5"/>
          <p:cNvSpPr>
            <a:spLocks noGrp="1"/>
          </p:cNvSpPr>
          <p:nvPr>
            <p:ph type="title"/>
          </p:nvPr>
        </p:nvSpPr>
        <p:spPr>
          <a:xfrm>
            <a:off x="3404102" y="365173"/>
            <a:ext cx="5282697" cy="730297"/>
          </a:xfrm>
        </p:spPr>
        <p:txBody>
          <a:bodyPr/>
          <a:lstStyle/>
          <a:p>
            <a:r>
              <a:rPr lang="en-GB" dirty="0" smtClean="0"/>
              <a:t>GDWG Challenges </a:t>
            </a:r>
            <a:endParaRPr lang="en-GB" dirty="0"/>
          </a:p>
        </p:txBody>
      </p:sp>
      <p:sp>
        <p:nvSpPr>
          <p:cNvPr id="7" name="Content Placeholder 6"/>
          <p:cNvSpPr>
            <a:spLocks noGrp="1"/>
          </p:cNvSpPr>
          <p:nvPr>
            <p:ph idx="1"/>
          </p:nvPr>
        </p:nvSpPr>
        <p:spPr>
          <a:xfrm>
            <a:off x="239927" y="1299942"/>
            <a:ext cx="4784746" cy="4937896"/>
          </a:xfrm>
        </p:spPr>
        <p:txBody>
          <a:bodyPr/>
          <a:lstStyle/>
          <a:p>
            <a:r>
              <a:rPr lang="en-GB" sz="1800" dirty="0" smtClean="0"/>
              <a:t>Use of the netCDF Enhance Data Model for future GSICS products.</a:t>
            </a:r>
          </a:p>
          <a:p>
            <a:endParaRPr lang="en-GB" sz="1800" dirty="0" smtClean="0"/>
          </a:p>
          <a:p>
            <a:r>
              <a:rPr lang="en-GB" sz="1800" dirty="0" smtClean="0"/>
              <a:t>Satellite events integration into the GSICS universe.</a:t>
            </a:r>
          </a:p>
          <a:p>
            <a:endParaRPr lang="en-GB" sz="1800" dirty="0" smtClean="0"/>
          </a:p>
          <a:p>
            <a:r>
              <a:rPr lang="en-GB" sz="1800" dirty="0" smtClean="0"/>
              <a:t>Operations aspects; getting GSICS products to the users in timely fashion; automated dissemination.</a:t>
            </a:r>
          </a:p>
          <a:p>
            <a:endParaRPr lang="en-GB" sz="1800" dirty="0" smtClean="0"/>
          </a:p>
          <a:p>
            <a:r>
              <a:rPr lang="en-GB" sz="1800" dirty="0" smtClean="0"/>
              <a:t>Collaboration automation; using tools for actions tracking, reminders, progress updates.</a:t>
            </a:r>
          </a:p>
          <a:p>
            <a:endParaRPr lang="en-GB" sz="1800" dirty="0" smtClean="0"/>
          </a:p>
          <a:p>
            <a:r>
              <a:rPr lang="en-GB" sz="1800" dirty="0" smtClean="0"/>
              <a:t>GDWG membership; long term commitment and effective collaboration.</a:t>
            </a:r>
          </a:p>
          <a:p>
            <a:endParaRPr lang="en-GB"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u\Dropbox\Work\call-to-action.jpg"/>
          <p:cNvPicPr>
            <a:picLocks noChangeAspect="1" noChangeArrowheads="1"/>
          </p:cNvPicPr>
          <p:nvPr/>
        </p:nvPicPr>
        <p:blipFill>
          <a:blip r:embed="rId2" cstate="print"/>
          <a:srcRect/>
          <a:stretch>
            <a:fillRect/>
          </a:stretch>
        </p:blipFill>
        <p:spPr bwMode="auto">
          <a:xfrm>
            <a:off x="6085581" y="2225644"/>
            <a:ext cx="3058419" cy="2447655"/>
          </a:xfrm>
          <a:prstGeom prst="rect">
            <a:avLst/>
          </a:prstGeom>
          <a:noFill/>
        </p:spPr>
      </p:pic>
      <p:sp>
        <p:nvSpPr>
          <p:cNvPr id="2" name="Title 1"/>
          <p:cNvSpPr>
            <a:spLocks noGrp="1"/>
          </p:cNvSpPr>
          <p:nvPr>
            <p:ph type="title"/>
          </p:nvPr>
        </p:nvSpPr>
        <p:spPr>
          <a:xfrm>
            <a:off x="3304514" y="274638"/>
            <a:ext cx="5382285" cy="802724"/>
          </a:xfrm>
        </p:spPr>
        <p:txBody>
          <a:bodyPr/>
          <a:lstStyle/>
          <a:p>
            <a:r>
              <a:rPr lang="en-GB" sz="3600" dirty="0" smtClean="0"/>
              <a:t>Actions Identifier Format</a:t>
            </a:r>
            <a:endParaRPr lang="en-GB" sz="3600" dirty="0"/>
          </a:p>
        </p:txBody>
      </p:sp>
      <p:sp>
        <p:nvSpPr>
          <p:cNvPr id="3" name="Content Placeholder 2"/>
          <p:cNvSpPr>
            <a:spLocks noGrp="1"/>
          </p:cNvSpPr>
          <p:nvPr>
            <p:ph idx="1"/>
          </p:nvPr>
        </p:nvSpPr>
        <p:spPr>
          <a:xfrm>
            <a:off x="244444" y="1077362"/>
            <a:ext cx="8130011" cy="5395865"/>
          </a:xfrm>
        </p:spPr>
        <p:txBody>
          <a:bodyPr/>
          <a:lstStyle/>
          <a:p>
            <a:r>
              <a:rPr lang="en-GB" sz="1400" dirty="0" smtClean="0"/>
              <a:t>GDWG Chairs were </a:t>
            </a:r>
            <a:r>
              <a:rPr lang="en-GB" sz="1400" dirty="0" smtClean="0"/>
              <a:t>asked </a:t>
            </a:r>
            <a:r>
              <a:rPr lang="en-GB" sz="1400" dirty="0" smtClean="0"/>
              <a:t>to provide a Format, the format is:</a:t>
            </a:r>
          </a:p>
          <a:p>
            <a:endParaRPr lang="en-GB" sz="1400" dirty="0" smtClean="0"/>
          </a:p>
          <a:p>
            <a:pPr>
              <a:buNone/>
            </a:pPr>
            <a:r>
              <a:rPr lang="en-GB" sz="1400" dirty="0" smtClean="0"/>
              <a:t>		</a:t>
            </a:r>
            <a:r>
              <a:rPr lang="en-GB" sz="1400" b="1" dirty="0" err="1" smtClean="0"/>
              <a:t>GsicsId.yyyy</a:t>
            </a:r>
            <a:r>
              <a:rPr lang="en-GB" sz="1400" b="1" dirty="0" smtClean="0"/>
              <a:t>[ </a:t>
            </a:r>
            <a:r>
              <a:rPr lang="en-GB" sz="1400" b="1" dirty="0" err="1" smtClean="0"/>
              <a:t>mmdd</a:t>
            </a:r>
            <a:r>
              <a:rPr lang="en-GB" sz="1400" b="1" dirty="0" smtClean="0"/>
              <a:t>. | .</a:t>
            </a:r>
            <a:r>
              <a:rPr lang="en-GB" sz="1400" b="1" dirty="0" err="1" smtClean="0"/>
              <a:t>agendaItemId</a:t>
            </a:r>
            <a:r>
              <a:rPr lang="en-GB" sz="1400" b="1" dirty="0" smtClean="0"/>
              <a:t>. ]</a:t>
            </a:r>
            <a:r>
              <a:rPr lang="en-GB" sz="1400" b="1" dirty="0" err="1" smtClean="0"/>
              <a:t>actionCount</a:t>
            </a:r>
            <a:r>
              <a:rPr lang="en-GB" sz="1400" b="1" dirty="0" smtClean="0"/>
              <a:t>: </a:t>
            </a:r>
          </a:p>
          <a:p>
            <a:pPr lvl="0"/>
            <a:endParaRPr lang="en-GB" sz="1400" dirty="0" smtClean="0"/>
          </a:p>
          <a:p>
            <a:pPr lvl="0"/>
            <a:r>
              <a:rPr lang="en-GB" sz="1400" dirty="0" smtClean="0"/>
              <a:t>Valid </a:t>
            </a:r>
            <a:r>
              <a:rPr lang="en-GB" sz="1400" dirty="0" err="1" smtClean="0"/>
              <a:t>GsicsId</a:t>
            </a:r>
            <a:r>
              <a:rPr lang="en-GB" sz="1400" dirty="0" smtClean="0"/>
              <a:t> (update when needed): </a:t>
            </a:r>
          </a:p>
          <a:p>
            <a:pPr lvl="0">
              <a:buNone/>
            </a:pPr>
            <a:endParaRPr lang="en-GB" sz="1400" dirty="0" smtClean="0"/>
          </a:p>
          <a:p>
            <a:pPr lvl="0">
              <a:buNone/>
            </a:pPr>
            <a:r>
              <a:rPr lang="en-GB" sz="1400" dirty="0" smtClean="0"/>
              <a:t>		</a:t>
            </a:r>
            <a:r>
              <a:rPr lang="en-GB" sz="1400" b="1" dirty="0" smtClean="0"/>
              <a:t>[ GDWG | GRWG | GWG | GEP | GCC | GIR | GVNIR | GMW | GUV ]</a:t>
            </a:r>
          </a:p>
          <a:p>
            <a:pPr lvl="0">
              <a:buNone/>
            </a:pPr>
            <a:endParaRPr lang="en-GB" sz="1400" b="1" dirty="0" smtClean="0"/>
          </a:p>
          <a:p>
            <a:pPr lvl="0">
              <a:tabLst>
                <a:tab pos="3232150" algn="l"/>
              </a:tabLst>
            </a:pPr>
            <a:r>
              <a:rPr lang="en-GB" sz="1400" b="1" dirty="0" err="1" smtClean="0"/>
              <a:t>agendaItemId</a:t>
            </a:r>
            <a:r>
              <a:rPr lang="en-GB" sz="1400" dirty="0" smtClean="0"/>
              <a:t> is for annual meeting agenda item identification. </a:t>
            </a:r>
            <a:r>
              <a:rPr lang="en-GB" sz="1600" b="1" dirty="0" smtClean="0"/>
              <a:t>1a</a:t>
            </a:r>
          </a:p>
          <a:p>
            <a:pPr lvl="0">
              <a:tabLst>
                <a:tab pos="3232150" algn="l"/>
              </a:tabLst>
            </a:pPr>
            <a:endParaRPr lang="en-GB" sz="1400" dirty="0" smtClean="0"/>
          </a:p>
          <a:p>
            <a:pPr lvl="0">
              <a:tabLst>
                <a:tab pos="3232150" algn="l"/>
              </a:tabLst>
            </a:pPr>
            <a:r>
              <a:rPr lang="en-GB" sz="1400" b="1" dirty="0" err="1" smtClean="0"/>
              <a:t>mmdd</a:t>
            </a:r>
            <a:r>
              <a:rPr lang="en-GB" sz="1400" dirty="0" smtClean="0"/>
              <a:t> is all other meetings indicates the month and day e.g. </a:t>
            </a:r>
            <a:r>
              <a:rPr lang="en-GB" sz="1400" b="1" dirty="0" smtClean="0"/>
              <a:t>0118</a:t>
            </a:r>
          </a:p>
          <a:p>
            <a:pPr lvl="0">
              <a:tabLst>
                <a:tab pos="3232150" algn="l"/>
              </a:tabLst>
            </a:pPr>
            <a:endParaRPr lang="en-GB" sz="1400" dirty="0" smtClean="0"/>
          </a:p>
          <a:p>
            <a:pPr lvl="0">
              <a:tabLst>
                <a:tab pos="3232150" algn="l"/>
              </a:tabLst>
            </a:pPr>
            <a:r>
              <a:rPr lang="en-GB" sz="1400" dirty="0" smtClean="0"/>
              <a:t>Examples:	</a:t>
            </a:r>
          </a:p>
          <a:p>
            <a:pPr lvl="0">
              <a:buNone/>
              <a:tabLst>
                <a:tab pos="1258888" algn="l"/>
                <a:tab pos="3232150" algn="l"/>
              </a:tabLst>
            </a:pPr>
            <a:r>
              <a:rPr lang="en-GB" sz="1400" b="1" dirty="0" smtClean="0"/>
              <a:t>		GDWG.2016.5d.1	- GDWG annual joint meeting action 1</a:t>
            </a:r>
          </a:p>
          <a:p>
            <a:pPr lvl="0">
              <a:buNone/>
              <a:tabLst>
                <a:tab pos="1258888" algn="l"/>
                <a:tab pos="3232150" algn="l"/>
              </a:tabLst>
            </a:pPr>
            <a:r>
              <a:rPr lang="en-GB" sz="1400" b="1" dirty="0" smtClean="0"/>
              <a:t>		GIR.2016.2c.5	- GRWG IR sub group annual joint meeting action 5</a:t>
            </a:r>
          </a:p>
          <a:p>
            <a:pPr lvl="0">
              <a:buNone/>
              <a:tabLst>
                <a:tab pos="1258888" algn="l"/>
                <a:tab pos="3232150" algn="l"/>
              </a:tabLst>
            </a:pPr>
            <a:r>
              <a:rPr lang="en-GB" sz="1400" dirty="0" smtClean="0"/>
              <a:t>		</a:t>
            </a:r>
            <a:r>
              <a:rPr lang="en-GB" sz="1400" b="1" dirty="0" smtClean="0"/>
              <a:t>GWG.20160118.3	- First GRWG &amp; GDWG </a:t>
            </a:r>
            <a:r>
              <a:rPr lang="en-GB" sz="1400" b="1" dirty="0" err="1" smtClean="0"/>
              <a:t>webex</a:t>
            </a:r>
            <a:r>
              <a:rPr lang="en-GB" sz="1400" b="1" dirty="0" smtClean="0"/>
              <a:t> meeting in 2016, action 3</a:t>
            </a:r>
          </a:p>
          <a:p>
            <a:pPr lvl="0">
              <a:buNone/>
              <a:tabLst>
                <a:tab pos="1258888" algn="l"/>
                <a:tab pos="3232150" algn="l"/>
              </a:tabLst>
            </a:pPr>
            <a:r>
              <a:rPr lang="en-GB" sz="1400" dirty="0" smtClean="0"/>
              <a:t>                 	</a:t>
            </a:r>
            <a:r>
              <a:rPr lang="en-GB" sz="1400" b="1" dirty="0" smtClean="0"/>
              <a:t>GEP.2016.1a.2	- GSICS EP annual meeting action 2</a:t>
            </a:r>
          </a:p>
          <a:p>
            <a:pPr lvl="0">
              <a:buNone/>
              <a:tabLst>
                <a:tab pos="1258888" algn="l"/>
                <a:tab pos="3232150" algn="l"/>
              </a:tabLst>
            </a:pPr>
            <a:r>
              <a:rPr lang="en-GB" sz="1400" b="1" dirty="0" smtClean="0"/>
              <a:t>		GCC.20161102.12	- GCC </a:t>
            </a:r>
            <a:r>
              <a:rPr lang="en-GB" sz="1400" b="1" dirty="0" err="1" smtClean="0"/>
              <a:t>webex</a:t>
            </a:r>
            <a:r>
              <a:rPr lang="en-GB" sz="1400" b="1" dirty="0" smtClean="0"/>
              <a:t> meeting in 2016 action 12</a:t>
            </a:r>
          </a:p>
          <a:p>
            <a:pPr lvl="0">
              <a:buNone/>
            </a:pPr>
            <a:endParaRPr lang="en-GB" sz="1000" b="1" dirty="0" smtClean="0"/>
          </a:p>
          <a:p>
            <a:pPr lvl="0">
              <a:buNone/>
            </a:pPr>
            <a:r>
              <a:rPr lang="en-GB" sz="1800" b="1" dirty="0" smtClean="0"/>
              <a:t>Please use this format for the actions in your group.</a:t>
            </a:r>
          </a:p>
          <a:p>
            <a:pPr>
              <a:buNone/>
            </a:pPr>
            <a:endParaRPr lang="en-GB"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0BB25FD9-27DC-4523-A484-31120BF8BAAC}" type="slidenum">
              <a:rPr lang="en-US" smtClean="0"/>
              <a:pPr/>
              <a:t>13</a:t>
            </a:fld>
            <a:endParaRPr lang="en-US" smtClean="0"/>
          </a:p>
        </p:txBody>
      </p:sp>
      <p:sp>
        <p:nvSpPr>
          <p:cNvPr id="6147" name="Rectangle 2"/>
          <p:cNvSpPr>
            <a:spLocks noGrp="1" noChangeArrowheads="1"/>
          </p:cNvSpPr>
          <p:nvPr>
            <p:ph type="title"/>
          </p:nvPr>
        </p:nvSpPr>
        <p:spPr bwMode="auto">
          <a:xfrm>
            <a:off x="3181739" y="439510"/>
            <a:ext cx="5962261" cy="549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sz="2000" dirty="0" smtClean="0">
                <a:solidFill>
                  <a:srgbClr val="FF3300"/>
                </a:solidFill>
              </a:rPr>
              <a:t>End of Presentation: Thank you for your attention</a:t>
            </a:r>
          </a:p>
        </p:txBody>
      </p:sp>
      <p:sp>
        <p:nvSpPr>
          <p:cNvPr id="12292" name="Rectangle 6"/>
          <p:cNvSpPr>
            <a:spLocks noGrp="1" noChangeArrowheads="1"/>
          </p:cNvSpPr>
          <p:nvPr>
            <p:ph type="body" idx="1"/>
          </p:nvPr>
        </p:nvSpPr>
        <p:spPr>
          <a:xfrm>
            <a:off x="421341" y="1207528"/>
            <a:ext cx="8229600" cy="5247060"/>
          </a:xfrm>
        </p:spPr>
        <p:txBody>
          <a:bodyPr/>
          <a:lstStyle/>
          <a:p>
            <a:pPr algn="ctr" eaLnBrk="1" hangingPunct="1">
              <a:buFont typeface="Wingdings" pitchFamily="2" charset="2"/>
              <a:buNone/>
            </a:pPr>
            <a:endParaRPr lang="en-GB" sz="2400" b="1" dirty="0" smtClean="0">
              <a:solidFill>
                <a:schemeClr val="accent2"/>
              </a:solidFill>
            </a:endParaRPr>
          </a:p>
          <a:p>
            <a:pPr algn="ctr" eaLnBrk="1" hangingPunct="1">
              <a:buFont typeface="Wingdings" pitchFamily="2" charset="2"/>
              <a:buNone/>
            </a:pPr>
            <a:endParaRPr lang="en-GB" sz="5400" b="1" dirty="0" smtClean="0">
              <a:solidFill>
                <a:schemeClr val="accent2"/>
              </a:solidFill>
            </a:endParaRPr>
          </a:p>
        </p:txBody>
      </p:sp>
      <p:pic>
        <p:nvPicPr>
          <p:cNvPr id="5" name="Picture 2" descr="F:\F-Dropbox\Dropbox\Work\ask-question-1-ff9bc6fa5eaa0d7667ae7a5a4c61330c.jpg"/>
          <p:cNvPicPr>
            <a:picLocks noChangeAspect="1" noChangeArrowheads="1"/>
          </p:cNvPicPr>
          <p:nvPr/>
        </p:nvPicPr>
        <p:blipFill>
          <a:blip r:embed="rId3" cstate="print"/>
          <a:srcRect/>
          <a:stretch>
            <a:fillRect/>
          </a:stretch>
        </p:blipFill>
        <p:spPr bwMode="auto">
          <a:xfrm>
            <a:off x="1360422" y="1330780"/>
            <a:ext cx="6307863" cy="477032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140" y="274638"/>
            <a:ext cx="5445659" cy="1143000"/>
          </a:xfrm>
        </p:spPr>
        <p:txBody>
          <a:bodyPr/>
          <a:lstStyle/>
          <a:p>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Backup slides…maybe useful but not to be presented in their current form.</a:t>
            </a:r>
            <a:endParaRPr lang="en-GB"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117" y="385483"/>
            <a:ext cx="5369859" cy="528917"/>
          </a:xfrm>
        </p:spPr>
        <p:txBody>
          <a:bodyPr/>
          <a:lstStyle/>
          <a:p>
            <a:r>
              <a:rPr lang="en-GB" sz="3200" dirty="0" smtClean="0"/>
              <a:t>GDWG Achievements (2)</a:t>
            </a:r>
            <a:endParaRPr lang="en-GB" sz="3200" dirty="0"/>
          </a:p>
        </p:txBody>
      </p:sp>
      <p:sp>
        <p:nvSpPr>
          <p:cNvPr id="3" name="Content Placeholder 2"/>
          <p:cNvSpPr>
            <a:spLocks noGrp="1"/>
          </p:cNvSpPr>
          <p:nvPr>
            <p:ph idx="1"/>
          </p:nvPr>
        </p:nvSpPr>
        <p:spPr>
          <a:xfrm>
            <a:off x="457200" y="1111624"/>
            <a:ext cx="8229600" cy="5181600"/>
          </a:xfrm>
        </p:spPr>
        <p:txBody>
          <a:bodyPr/>
          <a:lstStyle/>
          <a:p>
            <a:r>
              <a:rPr lang="en-GB" sz="1400" dirty="0" smtClean="0"/>
              <a:t>Calibration Event Logs</a:t>
            </a:r>
          </a:p>
          <a:p>
            <a:pPr lvl="1"/>
            <a:r>
              <a:rPr lang="en-GB" sz="1400" dirty="0" smtClean="0"/>
              <a:t>CGMS has tasked its participating agencies to provide working papers on current and future capabilities for calibration monitoring and event logs.</a:t>
            </a:r>
          </a:p>
          <a:p>
            <a:pPr lvl="1"/>
            <a:r>
              <a:rPr lang="en-GB" sz="1400" dirty="0" smtClean="0"/>
              <a:t>EUMETSAT has taken the lead in specifying a standard vocabulary for calibration events.  This in progress and is a GDWG agenda item to discuss and worked on in this joint meeting such that a paper can be presented to CGMS calibration events team for further development.</a:t>
            </a:r>
          </a:p>
          <a:p>
            <a:endParaRPr lang="en-GB" sz="1400" dirty="0" smtClean="0"/>
          </a:p>
          <a:p>
            <a:r>
              <a:rPr lang="en-GB" sz="1400" dirty="0" smtClean="0"/>
              <a:t>Support to the development of New GSICS Products</a:t>
            </a:r>
          </a:p>
          <a:p>
            <a:pPr lvl="1"/>
            <a:r>
              <a:rPr lang="en-GB" sz="1400" dirty="0" smtClean="0"/>
              <a:t>Input and output file format for Lunar calibration products</a:t>
            </a:r>
          </a:p>
          <a:p>
            <a:pPr lvl="1"/>
            <a:r>
              <a:rPr lang="en-GB" sz="1400" dirty="0" smtClean="0"/>
              <a:t>KMA GEOLEOIR products    </a:t>
            </a:r>
          </a:p>
          <a:p>
            <a:pPr lvl="1"/>
            <a:r>
              <a:rPr lang="en-GB" sz="1400" dirty="0" smtClean="0"/>
              <a:t>CMA GEOLEOIR products</a:t>
            </a:r>
          </a:p>
          <a:p>
            <a:pPr lvl="1"/>
            <a:r>
              <a:rPr lang="en-GB" sz="1400" dirty="0" smtClean="0"/>
              <a:t>GSICS products generation framework; EUMETSAT leads an initiative to simplify and speed up the development of GSICS products by offering a SDE (prototype will be demonstrated in the breakout session).</a:t>
            </a:r>
          </a:p>
          <a:p>
            <a:pPr lvl="1"/>
            <a:endParaRPr lang="en-GB" sz="1400" dirty="0" smtClean="0"/>
          </a:p>
          <a:p>
            <a:r>
              <a:rPr lang="en-GB" sz="1400" dirty="0" smtClean="0"/>
              <a:t>Terms of Reference (</a:t>
            </a:r>
            <a:r>
              <a:rPr lang="en-GB" sz="1400" dirty="0" err="1" smtClean="0"/>
              <a:t>ToR</a:t>
            </a:r>
            <a:r>
              <a:rPr lang="en-GB" sz="1400" dirty="0" smtClean="0"/>
              <a:t>) Updates</a:t>
            </a:r>
          </a:p>
          <a:p>
            <a:pPr lvl="1"/>
            <a:r>
              <a:rPr lang="en-GB" sz="1400" dirty="0" smtClean="0"/>
              <a:t>Clarification of scope of responsibility for the roles; this is needed as GSICS is becoming bigger.</a:t>
            </a:r>
          </a:p>
          <a:p>
            <a:pPr lvl="1"/>
            <a:r>
              <a:rPr lang="en-GB" sz="1400" dirty="0" smtClean="0"/>
              <a:t>Clarification of the task responsibility for the roles.</a:t>
            </a:r>
          </a:p>
          <a:p>
            <a:pPr lvl="1"/>
            <a:endParaRPr lang="en-GB" sz="1400" dirty="0" smtClean="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bwMode="auto">
          <a:xfrm>
            <a:off x="3219450" y="457200"/>
            <a:ext cx="5672138" cy="457200"/>
          </a:xfrm>
          <a:noFill/>
          <a:ln>
            <a:miter lim="800000"/>
            <a:headEnd/>
            <a:tailEnd/>
          </a:ln>
        </p:spPr>
        <p:txBody>
          <a:bodyPr vert="horz" wrap="square" lIns="91440" tIns="45720" rIns="91440" bIns="45720" numCol="1" anchor="t" anchorCtr="0" compatLnSpc="1">
            <a:prstTxWarp prst="textNoShape">
              <a:avLst/>
            </a:prstTxWarp>
          </a:bodyPr>
          <a:lstStyle/>
          <a:p>
            <a:r>
              <a:rPr lang="en-GB" sz="2000" dirty="0" smtClean="0"/>
              <a:t>GSICS Collaboration Servers Network Status</a:t>
            </a:r>
          </a:p>
        </p:txBody>
      </p:sp>
      <p:sp>
        <p:nvSpPr>
          <p:cNvPr id="2051" name="Content Placeholder 2"/>
          <p:cNvSpPr>
            <a:spLocks noGrp="1"/>
          </p:cNvSpPr>
          <p:nvPr>
            <p:ph idx="1"/>
          </p:nvPr>
        </p:nvSpPr>
        <p:spPr>
          <a:xfrm>
            <a:off x="288925" y="1176338"/>
            <a:ext cx="8602663" cy="4949825"/>
          </a:xfrm>
        </p:spPr>
        <p:txBody>
          <a:bodyPr/>
          <a:lstStyle/>
          <a:p>
            <a:pPr>
              <a:buFont typeface="Wingdings" pitchFamily="2" charset="2"/>
              <a:buNone/>
            </a:pPr>
            <a:endParaRPr lang="en-GB" sz="2800" smtClean="0"/>
          </a:p>
        </p:txBody>
      </p:sp>
      <p:sp>
        <p:nvSpPr>
          <p:cNvPr id="2052" name="Slide Number Placeholder 3"/>
          <p:cNvSpPr>
            <a:spLocks noGrp="1"/>
          </p:cNvSpPr>
          <p:nvPr>
            <p:ph type="sldNum" sz="quarter" idx="10"/>
          </p:nvPr>
        </p:nvSpPr>
        <p:spPr>
          <a:noFill/>
        </p:spPr>
        <p:txBody>
          <a:bodyPr/>
          <a:lstStyle/>
          <a:p>
            <a:fld id="{8CB0B77D-9A25-45E0-B37F-A59002628EAF}" type="slidenum">
              <a:rPr lang="en-US" smtClean="0"/>
              <a:pPr/>
              <a:t>16</a:t>
            </a:fld>
            <a:endParaRPr lang="en-US" smtClean="0"/>
          </a:p>
        </p:txBody>
      </p:sp>
      <p:pic>
        <p:nvPicPr>
          <p:cNvPr id="2053" name="Content Placeholder 3" descr="H:\DESKTOP\CollabServers.png"/>
          <p:cNvPicPr>
            <a:picLocks noChangeAspect="1" noChangeArrowheads="1"/>
          </p:cNvPicPr>
          <p:nvPr/>
        </p:nvPicPr>
        <p:blipFill>
          <a:blip r:embed="rId2" cstate="print"/>
          <a:srcRect/>
          <a:stretch>
            <a:fillRect/>
          </a:stretch>
        </p:blipFill>
        <p:spPr bwMode="auto">
          <a:xfrm>
            <a:off x="352425" y="1255713"/>
            <a:ext cx="8491538" cy="473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3209925" y="428625"/>
            <a:ext cx="5476875" cy="541338"/>
          </a:xfrm>
          <a:noFill/>
          <a:ln>
            <a:miter lim="800000"/>
            <a:headEnd/>
            <a:tailEnd/>
          </a:ln>
        </p:spPr>
        <p:txBody>
          <a:bodyPr vert="horz" wrap="square" lIns="91440" tIns="45720" rIns="91440" bIns="45720" numCol="1" anchor="t" anchorCtr="0" compatLnSpc="1">
            <a:prstTxWarp prst="textNoShape">
              <a:avLst/>
            </a:prstTxWarp>
          </a:bodyPr>
          <a:lstStyle/>
          <a:p>
            <a:r>
              <a:rPr lang="en-GB" sz="2800" smtClean="0"/>
              <a:t>What do these Servers do?</a:t>
            </a:r>
          </a:p>
        </p:txBody>
      </p:sp>
      <p:sp>
        <p:nvSpPr>
          <p:cNvPr id="3075" name="Content Placeholder 2"/>
          <p:cNvSpPr>
            <a:spLocks noGrp="1"/>
          </p:cNvSpPr>
          <p:nvPr>
            <p:ph idx="1"/>
          </p:nvPr>
        </p:nvSpPr>
        <p:spPr>
          <a:xfrm>
            <a:off x="409575" y="1166813"/>
            <a:ext cx="8229600" cy="5170487"/>
          </a:xfrm>
        </p:spPr>
        <p:txBody>
          <a:bodyPr/>
          <a:lstStyle/>
          <a:p>
            <a:r>
              <a:rPr lang="en-GB" sz="1800" dirty="0" smtClean="0"/>
              <a:t>Provides the platforms offering a set of Data Management Services for the GSICS community to exchange data for the creation and then the access of GSICS products. </a:t>
            </a:r>
          </a:p>
          <a:p>
            <a:endParaRPr lang="en-GB" sz="1800" dirty="0" smtClean="0"/>
          </a:p>
          <a:p>
            <a:pPr>
              <a:buFont typeface="Wingdings" pitchFamily="2" charset="2"/>
              <a:buNone/>
            </a:pPr>
            <a:r>
              <a:rPr lang="en-GB" sz="1800" dirty="0" smtClean="0"/>
              <a:t>	Note: all data and products following agreed Data Management guidelines, conventions and standards.</a:t>
            </a:r>
          </a:p>
          <a:p>
            <a:endParaRPr lang="en-GB" sz="1800" dirty="0" smtClean="0"/>
          </a:p>
          <a:p>
            <a:r>
              <a:rPr lang="en-GB" sz="1800" dirty="0" smtClean="0"/>
              <a:t>The proposed GSICS Collaboration Servers are now in place.  Each server should exchange on request satellite data most applicable for their region as well as provide redundancy for other servers in the network in terms of serving GSICS products to the user community.</a:t>
            </a:r>
          </a:p>
          <a:p>
            <a:endParaRPr lang="en-GB" sz="1800" dirty="0" smtClean="0"/>
          </a:p>
          <a:p>
            <a:r>
              <a:rPr lang="en-GB" sz="1800" dirty="0" smtClean="0"/>
              <a:t>The servers can also act as data sources for web tools that can work with the agreed GSICS formats.  Also, dedicated GSICS tools such as the GSICS Product Plotting tools can exploit the data sets offered by these servers. </a:t>
            </a:r>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400" dirty="0" smtClean="0"/>
          </a:p>
        </p:txBody>
      </p:sp>
      <p:sp>
        <p:nvSpPr>
          <p:cNvPr id="3076" name="Slide Number Placeholder 3"/>
          <p:cNvSpPr>
            <a:spLocks noGrp="1"/>
          </p:cNvSpPr>
          <p:nvPr>
            <p:ph type="sldNum" sz="quarter" idx="10"/>
          </p:nvPr>
        </p:nvSpPr>
        <p:spPr>
          <a:noFill/>
        </p:spPr>
        <p:txBody>
          <a:bodyPr/>
          <a:lstStyle/>
          <a:p>
            <a:fld id="{80585DB1-40E4-4DE0-81E5-C0F188BDBE61}"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200961" y="347943"/>
            <a:ext cx="5476875" cy="700928"/>
          </a:xfrm>
          <a:noFill/>
          <a:ln>
            <a:miter lim="800000"/>
            <a:headEnd/>
            <a:tailEnd/>
          </a:ln>
        </p:spPr>
        <p:txBody>
          <a:bodyPr vert="horz" wrap="square" lIns="91440" tIns="45720" rIns="91440" bIns="45720" numCol="1" anchor="t" anchorCtr="0" compatLnSpc="1">
            <a:prstTxWarp prst="textNoShape">
              <a:avLst/>
            </a:prstTxWarp>
          </a:bodyPr>
          <a:lstStyle/>
          <a:p>
            <a:r>
              <a:rPr lang="en-GB" sz="2000" dirty="0" smtClean="0"/>
              <a:t>Planned Activities for the Collaboration Server Network: 2015</a:t>
            </a:r>
          </a:p>
        </p:txBody>
      </p:sp>
      <p:sp>
        <p:nvSpPr>
          <p:cNvPr id="4099" name="Content Placeholder 2"/>
          <p:cNvSpPr>
            <a:spLocks noGrp="1"/>
          </p:cNvSpPr>
          <p:nvPr>
            <p:ph idx="1"/>
          </p:nvPr>
        </p:nvSpPr>
        <p:spPr>
          <a:xfrm>
            <a:off x="457200" y="1176338"/>
            <a:ext cx="8229600" cy="4949825"/>
          </a:xfrm>
        </p:spPr>
        <p:txBody>
          <a:bodyPr/>
          <a:lstStyle/>
          <a:p>
            <a:r>
              <a:rPr lang="en-GB" sz="2200" dirty="0" smtClean="0"/>
              <a:t>Revision of the  directory structures to improve the usability of searching for data and products on these servers.</a:t>
            </a:r>
          </a:p>
          <a:p>
            <a:endParaRPr lang="en-GB" sz="2200" dirty="0" smtClean="0"/>
          </a:p>
          <a:p>
            <a:r>
              <a:rPr lang="en-GB" sz="2200" dirty="0" smtClean="0"/>
              <a:t>The automated transfer of GSICS products between servers requires implementation.</a:t>
            </a:r>
          </a:p>
          <a:p>
            <a:endParaRPr lang="en-GB" sz="2200" dirty="0" smtClean="0"/>
          </a:p>
          <a:p>
            <a:r>
              <a:rPr lang="en-GB" sz="2200" dirty="0" smtClean="0"/>
              <a:t>The GSICS Product Plotting Tools is expected to be enhanced with new user requirements (to be discussed in the GDWG breakout session).</a:t>
            </a:r>
          </a:p>
          <a:p>
            <a:endParaRPr lang="en-GB" sz="2200" dirty="0" smtClean="0"/>
          </a:p>
          <a:p>
            <a:r>
              <a:rPr lang="en-GB" sz="2200" dirty="0" smtClean="0"/>
              <a:t>User service improvements; technical solutions for notification and distribution of operational products.  This is to be coordinated with the GCC.</a:t>
            </a:r>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400" dirty="0" smtClean="0"/>
          </a:p>
        </p:txBody>
      </p:sp>
      <p:sp>
        <p:nvSpPr>
          <p:cNvPr id="4100" name="Slide Number Placeholder 3"/>
          <p:cNvSpPr>
            <a:spLocks noGrp="1"/>
          </p:cNvSpPr>
          <p:nvPr>
            <p:ph type="sldNum" sz="quarter" idx="10"/>
          </p:nvPr>
        </p:nvSpPr>
        <p:spPr>
          <a:noFill/>
        </p:spPr>
        <p:txBody>
          <a:bodyPr/>
          <a:lstStyle/>
          <a:p>
            <a:fld id="{C2AC9B61-B8EC-40A6-93A5-096AE2AB050E}"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033" y="390423"/>
            <a:ext cx="5766319" cy="544102"/>
          </a:xfrm>
        </p:spPr>
        <p:txBody>
          <a:bodyPr/>
          <a:lstStyle/>
          <a:p>
            <a:r>
              <a:rPr lang="en-GB" sz="2800" dirty="0" smtClean="0"/>
              <a:t>GDWG Work Plan 2015 / 2016 (1)</a:t>
            </a:r>
            <a:endParaRPr lang="en-GB" sz="2800" dirty="0"/>
          </a:p>
        </p:txBody>
      </p:sp>
      <p:sp>
        <p:nvSpPr>
          <p:cNvPr id="3" name="Content Placeholder 2"/>
          <p:cNvSpPr>
            <a:spLocks noGrp="1"/>
          </p:cNvSpPr>
          <p:nvPr>
            <p:ph idx="1"/>
          </p:nvPr>
        </p:nvSpPr>
        <p:spPr>
          <a:xfrm>
            <a:off x="268941" y="1029295"/>
            <a:ext cx="8659906" cy="5254964"/>
          </a:xfrm>
        </p:spPr>
        <p:txBody>
          <a:bodyPr/>
          <a:lstStyle/>
          <a:p>
            <a:r>
              <a:rPr lang="en-GB" sz="2200" dirty="0" smtClean="0"/>
              <a:t>Specify an Archiving Strategy for operational products</a:t>
            </a:r>
          </a:p>
          <a:p>
            <a:pPr>
              <a:buNone/>
            </a:pPr>
            <a:endParaRPr lang="en-GB" sz="2000" dirty="0" smtClean="0"/>
          </a:p>
          <a:p>
            <a:r>
              <a:rPr lang="en-GB" sz="2200" dirty="0" smtClean="0"/>
              <a:t>Discuss the evolutions of product format, conventions, guideline, and standards.</a:t>
            </a:r>
          </a:p>
          <a:p>
            <a:pPr>
              <a:buNone/>
            </a:pPr>
            <a:endParaRPr lang="en-GB" sz="2000" dirty="0" smtClean="0"/>
          </a:p>
          <a:p>
            <a:r>
              <a:rPr lang="en-GB" sz="2200" dirty="0" smtClean="0"/>
              <a:t>Propose a technical solution for online collaboration access to source code, source data sets for ATBDs and documents such as ATBDs.</a:t>
            </a:r>
          </a:p>
          <a:p>
            <a:pPr>
              <a:buNone/>
            </a:pPr>
            <a:endParaRPr lang="en-GB" sz="2000" dirty="0" smtClean="0"/>
          </a:p>
          <a:p>
            <a:r>
              <a:rPr lang="en-GB" sz="2200" dirty="0" smtClean="0"/>
              <a:t>Support developments in Events logging; events catalogue, landing pages, and brainstorm concepts for investigation by the CGMS calibration events team</a:t>
            </a:r>
          </a:p>
          <a:p>
            <a:pPr>
              <a:buNone/>
            </a:pPr>
            <a:endParaRPr lang="en-GB" sz="2000" dirty="0" smtClean="0"/>
          </a:p>
          <a:p>
            <a:r>
              <a:rPr lang="en-GB" sz="2200" dirty="0" smtClean="0"/>
              <a:t>GSICS tools to support product developer and users.</a:t>
            </a:r>
          </a:p>
          <a:p>
            <a:endParaRPr lang="en-GB" sz="2200" dirty="0" smtClean="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1444" y="352552"/>
            <a:ext cx="3955116" cy="636493"/>
          </a:xfrm>
        </p:spPr>
        <p:txBody>
          <a:bodyPr/>
          <a:lstStyle/>
          <a:p>
            <a:r>
              <a:rPr lang="en-GB" sz="4000" dirty="0" smtClean="0"/>
              <a:t>Overview</a:t>
            </a:r>
            <a:endParaRPr lang="en-GB" sz="4000" dirty="0"/>
          </a:p>
        </p:txBody>
      </p:sp>
      <p:sp>
        <p:nvSpPr>
          <p:cNvPr id="3" name="Content Placeholder 2"/>
          <p:cNvSpPr>
            <a:spLocks noGrp="1"/>
          </p:cNvSpPr>
          <p:nvPr>
            <p:ph idx="1"/>
          </p:nvPr>
        </p:nvSpPr>
        <p:spPr>
          <a:xfrm>
            <a:off x="316144" y="1249379"/>
            <a:ext cx="6356259" cy="751437"/>
          </a:xfrm>
        </p:spPr>
        <p:txBody>
          <a:bodyPr/>
          <a:lstStyle/>
          <a:p>
            <a:r>
              <a:rPr lang="en-GB" sz="2800" dirty="0" smtClean="0"/>
              <a:t>GDWG Actions and Membership</a:t>
            </a:r>
          </a:p>
          <a:p>
            <a:pPr>
              <a:buNone/>
            </a:pPr>
            <a:endParaRPr lang="en-GB" sz="2800" dirty="0" smtClean="0"/>
          </a:p>
          <a:p>
            <a:pPr>
              <a:buNone/>
            </a:pPr>
            <a:endParaRPr lang="en-GB" sz="2800" dirty="0" smtClean="0"/>
          </a:p>
          <a:p>
            <a:pPr>
              <a:buNone/>
            </a:pPr>
            <a:endParaRPr lang="en-GB" sz="2400" dirty="0" smtClean="0"/>
          </a:p>
          <a:p>
            <a:pPr>
              <a:buNone/>
            </a:pPr>
            <a:endParaRPr lang="en-GB" sz="2400" dirty="0" smtClean="0"/>
          </a:p>
          <a:p>
            <a:pPr>
              <a:buNone/>
            </a:pPr>
            <a:endParaRPr lang="en-GB" sz="2800" dirty="0" smtClean="0"/>
          </a:p>
          <a:p>
            <a:endParaRPr lang="en-GB" sz="2800" dirty="0" smtClean="0"/>
          </a:p>
          <a:p>
            <a:endParaRPr lang="en-GB" sz="2800" dirty="0" smtClean="0"/>
          </a:p>
          <a:p>
            <a:endParaRPr lang="en-GB" sz="28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a:t>
            </a:fld>
            <a:endParaRPr lang="en-US"/>
          </a:p>
        </p:txBody>
      </p:sp>
      <p:pic>
        <p:nvPicPr>
          <p:cNvPr id="1026" name="Picture 2" descr="C:\Users\miu\Dropbox\Work\Overview.jpg"/>
          <p:cNvPicPr>
            <a:picLocks noChangeAspect="1" noChangeArrowheads="1"/>
          </p:cNvPicPr>
          <p:nvPr/>
        </p:nvPicPr>
        <p:blipFill>
          <a:blip r:embed="rId2" cstate="print"/>
          <a:srcRect/>
          <a:stretch>
            <a:fillRect/>
          </a:stretch>
        </p:blipFill>
        <p:spPr bwMode="auto">
          <a:xfrm>
            <a:off x="5025255" y="2152445"/>
            <a:ext cx="4118745" cy="3601817"/>
          </a:xfrm>
          <a:prstGeom prst="rect">
            <a:avLst/>
          </a:prstGeom>
          <a:noFill/>
        </p:spPr>
      </p:pic>
      <p:sp>
        <p:nvSpPr>
          <p:cNvPr id="6" name="Content Placeholder 2"/>
          <p:cNvSpPr txBox="1">
            <a:spLocks/>
          </p:cNvSpPr>
          <p:nvPr/>
        </p:nvSpPr>
        <p:spPr bwMode="auto">
          <a:xfrm>
            <a:off x="316872" y="1702051"/>
            <a:ext cx="6175190" cy="42732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GDWG</a:t>
            </a:r>
            <a:r>
              <a:rPr kumimoji="0" lang="en-GB" sz="2800" b="0" i="0" u="none" strike="noStrike" kern="0" cap="none" spc="0" normalizeH="0" noProof="0" dirty="0" smtClean="0">
                <a:ln>
                  <a:noFill/>
                </a:ln>
                <a:solidFill>
                  <a:schemeClr val="tx1"/>
                </a:solidFill>
                <a:effectLst/>
                <a:uLnTx/>
                <a:uFillTx/>
                <a:latin typeface="+mn-lt"/>
                <a:ea typeface="+mn-ea"/>
                <a:cs typeface="+mn-cs"/>
              </a:rPr>
              <a:t> Notable Activities Summary</a:t>
            </a: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GDWG Work Plan 2016 / 2017</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lang="en-GB" sz="2800" kern="0" dirty="0" smtClean="0">
              <a:latin typeface="+mn-lt"/>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GDWG Challenges</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lang="en-GB" sz="2800" kern="0" dirty="0" smtClean="0">
              <a:latin typeface="+mn-lt"/>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r>
              <a:rPr kumimoji="0" lang="en-GB" sz="2800" b="0" i="0" u="none" strike="noStrike" kern="0" cap="none" spc="0" normalizeH="0" baseline="0" noProof="0" dirty="0" smtClean="0">
                <a:ln>
                  <a:noFill/>
                </a:ln>
                <a:solidFill>
                  <a:schemeClr val="tx1"/>
                </a:solidFill>
                <a:effectLst/>
                <a:uLnTx/>
                <a:uFillTx/>
                <a:latin typeface="+mn-lt"/>
                <a:ea typeface="+mn-ea"/>
                <a:cs typeface="+mn-cs"/>
              </a:rPr>
              <a:t>Questions</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Char char="v"/>
              <a:tabLst/>
              <a:defRPr/>
            </a:pPr>
            <a:endParaRPr kumimoji="0" lang="en-GB"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033" y="390423"/>
            <a:ext cx="5766319" cy="544102"/>
          </a:xfrm>
        </p:spPr>
        <p:txBody>
          <a:bodyPr/>
          <a:lstStyle/>
          <a:p>
            <a:r>
              <a:rPr lang="en-GB" sz="2800" dirty="0" smtClean="0"/>
              <a:t>GDWG Work Plan 2015 / 2016 (2)</a:t>
            </a:r>
            <a:endParaRPr lang="en-GB" sz="2800" dirty="0"/>
          </a:p>
        </p:txBody>
      </p:sp>
      <p:sp>
        <p:nvSpPr>
          <p:cNvPr id="3" name="Content Placeholder 2"/>
          <p:cNvSpPr>
            <a:spLocks noGrp="1"/>
          </p:cNvSpPr>
          <p:nvPr>
            <p:ph idx="1"/>
          </p:nvPr>
        </p:nvSpPr>
        <p:spPr>
          <a:xfrm>
            <a:off x="251011" y="1201270"/>
            <a:ext cx="8471647" cy="4742329"/>
          </a:xfrm>
        </p:spPr>
        <p:txBody>
          <a:bodyPr/>
          <a:lstStyle/>
          <a:p>
            <a:r>
              <a:rPr lang="en-GB" sz="2600" dirty="0" smtClean="0"/>
              <a:t>GSICS specific document templates, logos, branding, etc.</a:t>
            </a:r>
          </a:p>
          <a:p>
            <a:pPr>
              <a:buNone/>
            </a:pPr>
            <a:endParaRPr lang="en-GB" sz="2600" dirty="0" smtClean="0"/>
          </a:p>
          <a:p>
            <a:r>
              <a:rPr lang="en-GB" sz="2600" dirty="0" smtClean="0"/>
              <a:t>Address the Human Resource Challenges to support GDWG activities</a:t>
            </a:r>
          </a:p>
          <a:p>
            <a:endParaRPr lang="en-GB" sz="2600" dirty="0" smtClean="0"/>
          </a:p>
          <a:p>
            <a:r>
              <a:rPr lang="en-GB" sz="2600" dirty="0" smtClean="0"/>
              <a:t>Management of GDWG task expectations</a:t>
            </a:r>
          </a:p>
          <a:p>
            <a:endParaRPr lang="en-GB" sz="2600" dirty="0" smtClean="0"/>
          </a:p>
          <a:p>
            <a:r>
              <a:rPr lang="en-GB" sz="2600" dirty="0" smtClean="0"/>
              <a:t>Momentum / Motivation building through short term expert visits to work on collaboration activities.</a:t>
            </a:r>
          </a:p>
          <a:p>
            <a:pPr>
              <a:buNone/>
            </a:pPr>
            <a:endParaRPr lang="en-GB" sz="2400" dirty="0" smtClean="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2117" y="385483"/>
            <a:ext cx="5369859" cy="528917"/>
          </a:xfrm>
        </p:spPr>
        <p:txBody>
          <a:bodyPr/>
          <a:lstStyle/>
          <a:p>
            <a:r>
              <a:rPr lang="en-GB" sz="2800" dirty="0" smtClean="0"/>
              <a:t>GDWG Actions and Membership</a:t>
            </a:r>
            <a:endParaRPr lang="en-GB" sz="2800" dirty="0"/>
          </a:p>
        </p:txBody>
      </p:sp>
      <p:sp>
        <p:nvSpPr>
          <p:cNvPr id="3" name="Content Placeholder 2"/>
          <p:cNvSpPr>
            <a:spLocks noGrp="1"/>
          </p:cNvSpPr>
          <p:nvPr>
            <p:ph idx="1"/>
          </p:nvPr>
        </p:nvSpPr>
        <p:spPr>
          <a:xfrm>
            <a:off x="349624" y="1195057"/>
            <a:ext cx="4964760" cy="5071272"/>
          </a:xfrm>
        </p:spPr>
        <p:txBody>
          <a:bodyPr/>
          <a:lstStyle/>
          <a:p>
            <a:r>
              <a:rPr lang="en-GB" sz="2000" dirty="0" smtClean="0"/>
              <a:t>Actions Summary 2016</a:t>
            </a:r>
          </a:p>
          <a:p>
            <a:pPr lvl="1"/>
            <a:r>
              <a:rPr lang="en-GB" sz="2000" b="1" u="sng" dirty="0" smtClean="0"/>
              <a:t>40 actions</a:t>
            </a:r>
            <a:r>
              <a:rPr lang="en-GB" sz="2000" b="1" dirty="0" smtClean="0"/>
              <a:t> </a:t>
            </a:r>
            <a:r>
              <a:rPr lang="en-GB" sz="2000" dirty="0" smtClean="0"/>
              <a:t>proposed in 2015 joint meeting – a new Record!</a:t>
            </a:r>
          </a:p>
          <a:p>
            <a:pPr lvl="1"/>
            <a:r>
              <a:rPr lang="en-GB" sz="2000" dirty="0" smtClean="0">
                <a:solidFill>
                  <a:srgbClr val="00B050"/>
                </a:solidFill>
              </a:rPr>
              <a:t>24 actions have been completed</a:t>
            </a:r>
            <a:r>
              <a:rPr lang="en-GB" sz="2000" dirty="0" smtClean="0"/>
              <a:t>.</a:t>
            </a:r>
          </a:p>
          <a:p>
            <a:pPr lvl="1"/>
            <a:r>
              <a:rPr lang="en-GB" sz="2000" dirty="0" smtClean="0">
                <a:solidFill>
                  <a:srgbClr val="00B0F0"/>
                </a:solidFill>
              </a:rPr>
              <a:t>12 actions have feedback provided, they are in progress.</a:t>
            </a:r>
          </a:p>
          <a:p>
            <a:pPr lvl="1"/>
            <a:r>
              <a:rPr lang="en-GB" sz="2000" dirty="0" smtClean="0">
                <a:solidFill>
                  <a:srgbClr val="FF0000"/>
                </a:solidFill>
              </a:rPr>
              <a:t>4 actions where no feedback has been received; this is a problem that needs addressing.</a:t>
            </a:r>
            <a:r>
              <a:rPr lang="en-GB" sz="2000" dirty="0" smtClean="0"/>
              <a:t> </a:t>
            </a:r>
          </a:p>
          <a:p>
            <a:endParaRPr lang="en-GB" sz="2000" dirty="0" smtClean="0"/>
          </a:p>
          <a:p>
            <a:r>
              <a:rPr lang="en-GB" sz="2000" dirty="0" smtClean="0"/>
              <a:t>Membership Updates 2016</a:t>
            </a:r>
          </a:p>
          <a:p>
            <a:pPr lvl="1"/>
            <a:r>
              <a:rPr lang="en-GB" sz="2000" dirty="0" smtClean="0"/>
              <a:t>New NOAA Member – Jordan Yao.</a:t>
            </a:r>
          </a:p>
          <a:p>
            <a:pPr lvl="1"/>
            <a:r>
              <a:rPr lang="en-GB" sz="2000" dirty="0" smtClean="0"/>
              <a:t>New KMA Members </a:t>
            </a:r>
            <a:r>
              <a:rPr lang="en-GB" altLang="ja-JP" sz="2000" dirty="0"/>
              <a:t>–</a:t>
            </a:r>
            <a:r>
              <a:rPr lang="en-GB" sz="2000" dirty="0" smtClean="0"/>
              <a:t> </a:t>
            </a:r>
            <a:r>
              <a:rPr lang="en-GB" sz="2000" dirty="0" err="1" smtClean="0"/>
              <a:t>Hyunjong</a:t>
            </a:r>
            <a:r>
              <a:rPr lang="en-GB" sz="2000" dirty="0" smtClean="0"/>
              <a:t> Oh</a:t>
            </a:r>
          </a:p>
          <a:p>
            <a:pPr marL="457200" lvl="1" indent="0">
              <a:buNone/>
            </a:pPr>
            <a:r>
              <a:rPr lang="en-GB" sz="2000" dirty="0" smtClean="0"/>
              <a:t>                                        </a:t>
            </a:r>
            <a:endParaRPr lang="en-GB" sz="1400" dirty="0" smtClean="0"/>
          </a:p>
          <a:p>
            <a:pPr>
              <a:buNone/>
            </a:pPr>
            <a:endParaRPr lang="en-GB" sz="28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3</a:t>
            </a:fld>
            <a:endParaRPr lang="en-US"/>
          </a:p>
        </p:txBody>
      </p:sp>
      <p:pic>
        <p:nvPicPr>
          <p:cNvPr id="2050" name="Picture 2" descr="C:\Users\miu\Dropbox\Work\Achieve2.jpg"/>
          <p:cNvPicPr>
            <a:picLocks noChangeAspect="1" noChangeArrowheads="1"/>
          </p:cNvPicPr>
          <p:nvPr/>
        </p:nvPicPr>
        <p:blipFill>
          <a:blip r:embed="rId3" cstate="print"/>
          <a:srcRect/>
          <a:stretch>
            <a:fillRect/>
          </a:stretch>
        </p:blipFill>
        <p:spPr bwMode="auto">
          <a:xfrm>
            <a:off x="5297377" y="1925921"/>
            <a:ext cx="3196903" cy="3098752"/>
          </a:xfrm>
          <a:prstGeom prst="rect">
            <a:avLst/>
          </a:prstGeom>
          <a:noFill/>
        </p:spPr>
      </p:pic>
      <p:sp>
        <p:nvSpPr>
          <p:cNvPr id="5" name="正方形/長方形 4"/>
          <p:cNvSpPr/>
          <p:nvPr/>
        </p:nvSpPr>
        <p:spPr>
          <a:xfrm>
            <a:off x="4688767" y="5319003"/>
            <a:ext cx="1779846" cy="400110"/>
          </a:xfrm>
          <a:prstGeom prst="rect">
            <a:avLst/>
          </a:prstGeom>
        </p:spPr>
        <p:txBody>
          <a:bodyPr wrap="none">
            <a:spAutoFit/>
          </a:bodyPr>
          <a:lstStyle/>
          <a:p>
            <a:pPr lvl="1"/>
            <a:r>
              <a:rPr lang="en-GB" altLang="ja-JP" sz="2000" dirty="0" smtClean="0"/>
              <a:t>, </a:t>
            </a:r>
            <a:r>
              <a:rPr lang="en-GB" altLang="ja-JP" sz="2000" dirty="0" err="1" smtClean="0"/>
              <a:t>Jin</a:t>
            </a:r>
            <a:r>
              <a:rPr lang="en-GB" altLang="ja-JP" sz="2000" dirty="0" smtClean="0"/>
              <a:t> </a:t>
            </a:r>
            <a:r>
              <a:rPr lang="en-GB" altLang="ja-JP" sz="2000" dirty="0"/>
              <a:t>Woo.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4</a:t>
            </a:fld>
            <a:endParaRPr lang="en-US"/>
          </a:p>
        </p:txBody>
      </p:sp>
      <p:sp>
        <p:nvSpPr>
          <p:cNvPr id="3" name="正方形/長方形 2"/>
          <p:cNvSpPr/>
          <p:nvPr/>
        </p:nvSpPr>
        <p:spPr>
          <a:xfrm>
            <a:off x="3396344" y="326852"/>
            <a:ext cx="5394960" cy="707886"/>
          </a:xfrm>
          <a:prstGeom prst="rect">
            <a:avLst/>
          </a:prstGeom>
        </p:spPr>
        <p:txBody>
          <a:bodyPr wrap="square">
            <a:spAutoFit/>
          </a:bodyPr>
          <a:lstStyle/>
          <a:p>
            <a:r>
              <a:rPr lang="en-US" altLang="ja-JP" sz="2000" dirty="0" smtClean="0"/>
              <a:t>GSICS Data Preservation Strategy</a:t>
            </a:r>
          </a:p>
          <a:p>
            <a:r>
              <a:rPr lang="en-US" altLang="ja-JP" sz="2000" dirty="0" smtClean="0"/>
              <a:t>(Reported at the EP-16 meeting in May 2015)</a:t>
            </a:r>
            <a:endParaRPr lang="ja-JP" altLang="en-US" dirty="0"/>
          </a:p>
        </p:txBody>
      </p:sp>
      <p:sp>
        <p:nvSpPr>
          <p:cNvPr id="5" name="Content Placeholder 2"/>
          <p:cNvSpPr txBox="1">
            <a:spLocks/>
          </p:cNvSpPr>
          <p:nvPr/>
        </p:nvSpPr>
        <p:spPr>
          <a:xfrm>
            <a:off x="260133" y="1186904"/>
            <a:ext cx="6041607" cy="5064424"/>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10000"/>
              </a:lnSpc>
            </a:pPr>
            <a:r>
              <a:rPr lang="en-US" sz="1800" b="1" kern="0" dirty="0"/>
              <a:t>Data Archiving vs Data </a:t>
            </a:r>
            <a:r>
              <a:rPr lang="en-US" sz="1800" b="1" kern="0" dirty="0" smtClean="0"/>
              <a:t>Preservation</a:t>
            </a:r>
          </a:p>
          <a:p>
            <a:pPr lvl="1">
              <a:lnSpc>
                <a:spcPct val="110000"/>
              </a:lnSpc>
            </a:pPr>
            <a:r>
              <a:rPr lang="en-US" sz="1400" kern="0" dirty="0" smtClean="0"/>
              <a:t>“Data archiving” </a:t>
            </a:r>
            <a:r>
              <a:rPr lang="en-US" sz="1400" kern="0" dirty="0"/>
              <a:t>not only implies storage but </a:t>
            </a:r>
            <a:r>
              <a:rPr lang="en-US" sz="1400" kern="0" dirty="0" smtClean="0"/>
              <a:t>additional services </a:t>
            </a:r>
            <a:r>
              <a:rPr lang="en-US" sz="1400" kern="0" dirty="0"/>
              <a:t>such </a:t>
            </a:r>
            <a:r>
              <a:rPr lang="en-US" sz="1400" kern="0" dirty="0" smtClean="0"/>
              <a:t>as data discovery/identification/search/migration</a:t>
            </a:r>
          </a:p>
          <a:p>
            <a:pPr lvl="1">
              <a:lnSpc>
                <a:spcPct val="110000"/>
              </a:lnSpc>
            </a:pPr>
            <a:endParaRPr lang="en-US" sz="1400" kern="0" dirty="0" smtClean="0"/>
          </a:p>
          <a:p>
            <a:pPr lvl="1">
              <a:lnSpc>
                <a:spcPct val="110000"/>
              </a:lnSpc>
            </a:pPr>
            <a:r>
              <a:rPr lang="en-US" sz="1400" kern="0" dirty="0"/>
              <a:t>“Data </a:t>
            </a:r>
            <a:r>
              <a:rPr lang="en-US" sz="1400" kern="0" dirty="0" smtClean="0"/>
              <a:t>preservation” only implies </a:t>
            </a:r>
            <a:r>
              <a:rPr lang="en-US" sz="1400" kern="0" dirty="0"/>
              <a:t>reliable access to the </a:t>
            </a:r>
            <a:r>
              <a:rPr lang="en-US" sz="1400" kern="0" dirty="0" smtClean="0"/>
              <a:t>data</a:t>
            </a:r>
          </a:p>
          <a:p>
            <a:pPr lvl="1">
              <a:lnSpc>
                <a:spcPct val="110000"/>
              </a:lnSpc>
            </a:pPr>
            <a:endParaRPr lang="en-US" sz="1400" kern="0" dirty="0"/>
          </a:p>
          <a:p>
            <a:pPr lvl="1">
              <a:lnSpc>
                <a:spcPct val="110000"/>
              </a:lnSpc>
            </a:pPr>
            <a:r>
              <a:rPr lang="en-US" sz="1400" kern="0" dirty="0" smtClean="0"/>
              <a:t>For </a:t>
            </a:r>
            <a:r>
              <a:rPr lang="en-US" sz="1400" kern="0" dirty="0"/>
              <a:t>GSICS products, a data preservation strategy shall </a:t>
            </a:r>
            <a:r>
              <a:rPr lang="en-US" sz="1400" kern="0" dirty="0" smtClean="0"/>
              <a:t>apply</a:t>
            </a:r>
          </a:p>
          <a:p>
            <a:pPr lvl="1">
              <a:lnSpc>
                <a:spcPct val="110000"/>
              </a:lnSpc>
            </a:pPr>
            <a:endParaRPr lang="en-US" sz="1400" kern="0" dirty="0" smtClean="0"/>
          </a:p>
          <a:p>
            <a:pPr>
              <a:lnSpc>
                <a:spcPct val="110000"/>
              </a:lnSpc>
            </a:pPr>
            <a:r>
              <a:rPr lang="en-US" sz="1800" b="1" kern="0" dirty="0" smtClean="0"/>
              <a:t>The GSICS </a:t>
            </a:r>
            <a:r>
              <a:rPr lang="en-US" sz="1800" b="1" kern="0" dirty="0" smtClean="0"/>
              <a:t>EP endorsed </a:t>
            </a:r>
            <a:r>
              <a:rPr lang="en-US" sz="1800" b="1" kern="0" dirty="0" smtClean="0"/>
              <a:t>this Strategy</a:t>
            </a:r>
          </a:p>
          <a:p>
            <a:pPr lvl="1">
              <a:lnSpc>
                <a:spcPct val="110000"/>
              </a:lnSpc>
            </a:pPr>
            <a:r>
              <a:rPr lang="en-US" sz="1400" kern="0" dirty="0" smtClean="0"/>
              <a:t>Objective </a:t>
            </a:r>
            <a:r>
              <a:rPr lang="en-US" sz="1400" kern="0" dirty="0"/>
              <a:t>should be the preservation of the </a:t>
            </a:r>
            <a:r>
              <a:rPr lang="en-US" sz="1400" kern="0" dirty="0" smtClean="0"/>
              <a:t>“Re-analysis </a:t>
            </a:r>
            <a:r>
              <a:rPr lang="en-US" sz="1400" kern="0" dirty="0"/>
              <a:t>Corrections</a:t>
            </a:r>
            <a:r>
              <a:rPr lang="en-US" sz="1400" kern="0" dirty="0" smtClean="0"/>
              <a:t>”, </a:t>
            </a:r>
            <a:r>
              <a:rPr lang="en-US" sz="1400" kern="0" dirty="0"/>
              <a:t>rather than the </a:t>
            </a:r>
            <a:r>
              <a:rPr lang="en-US" sz="1400" kern="0" dirty="0" smtClean="0"/>
              <a:t>“Near </a:t>
            </a:r>
            <a:r>
              <a:rPr lang="en-US" sz="1400" kern="0" dirty="0"/>
              <a:t>Real-Time </a:t>
            </a:r>
            <a:r>
              <a:rPr lang="en-US" sz="1400" kern="0" dirty="0" smtClean="0"/>
              <a:t>Corrections”</a:t>
            </a:r>
          </a:p>
          <a:p>
            <a:pPr lvl="1">
              <a:lnSpc>
                <a:spcPct val="110000"/>
              </a:lnSpc>
            </a:pPr>
            <a:endParaRPr lang="en-US" sz="1400" kern="0" dirty="0"/>
          </a:p>
          <a:p>
            <a:pPr>
              <a:lnSpc>
                <a:spcPct val="110000"/>
              </a:lnSpc>
            </a:pPr>
            <a:r>
              <a:rPr lang="en-US" sz="1800" b="1" kern="0" dirty="0" smtClean="0"/>
              <a:t>Additional Recommendation </a:t>
            </a:r>
            <a:r>
              <a:rPr lang="en-US" sz="1800" b="1" kern="0" dirty="0"/>
              <a:t>from the </a:t>
            </a:r>
            <a:r>
              <a:rPr lang="en-US" sz="1800" b="1" kern="0" dirty="0" smtClean="0"/>
              <a:t>GSICS EP</a:t>
            </a:r>
          </a:p>
          <a:p>
            <a:pPr lvl="1">
              <a:lnSpc>
                <a:spcPct val="110000"/>
              </a:lnSpc>
            </a:pPr>
            <a:r>
              <a:rPr lang="en-US" sz="1400" kern="0" dirty="0"/>
              <a:t>C</a:t>
            </a:r>
            <a:r>
              <a:rPr lang="en-US" sz="1400" kern="0" dirty="0" smtClean="0"/>
              <a:t>ollocation </a:t>
            </a:r>
            <a:r>
              <a:rPr lang="en-US" sz="1400" kern="0" dirty="0"/>
              <a:t>data </a:t>
            </a:r>
            <a:r>
              <a:rPr lang="en-US" sz="1400" kern="0" dirty="0" smtClean="0"/>
              <a:t>shall be preserved</a:t>
            </a:r>
            <a:r>
              <a:rPr lang="en-US" sz="1400" kern="0" dirty="0"/>
              <a:t>.</a:t>
            </a:r>
          </a:p>
          <a:p>
            <a:pPr lvl="1">
              <a:lnSpc>
                <a:spcPct val="110000"/>
              </a:lnSpc>
            </a:pPr>
            <a:endParaRPr lang="en-US" sz="1400" kern="0" dirty="0" smtClean="0"/>
          </a:p>
          <a:p>
            <a:pPr lvl="1">
              <a:lnSpc>
                <a:spcPct val="110000"/>
              </a:lnSpc>
            </a:pPr>
            <a:r>
              <a:rPr lang="en-US" sz="1400" kern="0" dirty="0" smtClean="0"/>
              <a:t>GSICS </a:t>
            </a:r>
            <a:r>
              <a:rPr lang="en-US" sz="1400" kern="0" dirty="0"/>
              <a:t>products generation software </a:t>
            </a:r>
            <a:r>
              <a:rPr lang="en-US" sz="1400" kern="0" dirty="0" smtClean="0"/>
              <a:t>shall </a:t>
            </a:r>
            <a:r>
              <a:rPr lang="en-US" sz="1400" kern="0" dirty="0"/>
              <a:t>be able to regenerate </a:t>
            </a:r>
            <a:r>
              <a:rPr lang="en-US" sz="1400" kern="0" dirty="0" smtClean="0"/>
              <a:t>all versions </a:t>
            </a:r>
            <a:r>
              <a:rPr lang="en-US" sz="1400" kern="0" dirty="0"/>
              <a:t>of </a:t>
            </a:r>
            <a:r>
              <a:rPr lang="en-US" sz="1400" kern="0" dirty="0" smtClean="0"/>
              <a:t>their </a:t>
            </a:r>
            <a:r>
              <a:rPr lang="en-US" sz="1400" kern="0" dirty="0"/>
              <a:t>GSICS </a:t>
            </a:r>
            <a:r>
              <a:rPr lang="en-US" sz="1400" kern="0" dirty="0" smtClean="0"/>
              <a:t>products.</a:t>
            </a:r>
            <a:endParaRPr lang="en-US" sz="1400" kern="0" dirty="0"/>
          </a:p>
        </p:txBody>
      </p:sp>
      <p:pic>
        <p:nvPicPr>
          <p:cNvPr id="1026" name="Picture 2" descr="C:\Users\miu\Dropbox\Work\archive.jpg"/>
          <p:cNvPicPr>
            <a:picLocks noChangeAspect="1" noChangeArrowheads="1"/>
          </p:cNvPicPr>
          <p:nvPr/>
        </p:nvPicPr>
        <p:blipFill>
          <a:blip r:embed="rId2" cstate="print"/>
          <a:srcRect/>
          <a:stretch>
            <a:fillRect/>
          </a:stretch>
        </p:blipFill>
        <p:spPr bwMode="auto">
          <a:xfrm>
            <a:off x="6357449" y="1189778"/>
            <a:ext cx="2478820" cy="1859115"/>
          </a:xfrm>
          <a:prstGeom prst="rect">
            <a:avLst/>
          </a:prstGeom>
          <a:noFill/>
        </p:spPr>
      </p:pic>
      <p:pic>
        <p:nvPicPr>
          <p:cNvPr id="1027" name="Picture 3" descr="C:\Users\miu\Dropbox\Work\versus-graphic.jpg"/>
          <p:cNvPicPr>
            <a:picLocks noChangeAspect="1" noChangeArrowheads="1"/>
          </p:cNvPicPr>
          <p:nvPr/>
        </p:nvPicPr>
        <p:blipFill>
          <a:blip r:embed="rId3" cstate="print"/>
          <a:srcRect/>
          <a:stretch>
            <a:fillRect/>
          </a:stretch>
        </p:blipFill>
        <p:spPr bwMode="auto">
          <a:xfrm>
            <a:off x="7116763" y="3217130"/>
            <a:ext cx="1016122" cy="876545"/>
          </a:xfrm>
          <a:prstGeom prst="rect">
            <a:avLst/>
          </a:prstGeom>
          <a:noFill/>
        </p:spPr>
      </p:pic>
      <p:pic>
        <p:nvPicPr>
          <p:cNvPr id="1028" name="Picture 4" descr="C:\Users\miu\Dropbox\Work\dataPreserve2.png"/>
          <p:cNvPicPr>
            <a:picLocks noChangeAspect="1" noChangeArrowheads="1"/>
          </p:cNvPicPr>
          <p:nvPr/>
        </p:nvPicPr>
        <p:blipFill>
          <a:blip r:embed="rId4" cstate="print"/>
          <a:srcRect/>
          <a:stretch>
            <a:fillRect/>
          </a:stretch>
        </p:blipFill>
        <p:spPr bwMode="auto">
          <a:xfrm>
            <a:off x="6370062" y="4333264"/>
            <a:ext cx="2624468" cy="1381735"/>
          </a:xfrm>
          <a:prstGeom prst="rect">
            <a:avLst/>
          </a:prstGeom>
          <a:noFill/>
        </p:spPr>
      </p:pic>
    </p:spTree>
    <p:extLst>
      <p:ext uri="{BB962C8B-B14F-4D97-AF65-F5344CB8AC3E}">
        <p14:creationId xmlns:p14="http://schemas.microsoft.com/office/powerpoint/2010/main" val="906224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0224" y="394536"/>
            <a:ext cx="5369859" cy="528917"/>
          </a:xfrm>
        </p:spPr>
        <p:txBody>
          <a:bodyPr/>
          <a:lstStyle/>
          <a:p>
            <a:r>
              <a:rPr lang="en-GB" sz="2400" dirty="0" smtClean="0"/>
              <a:t>Collaboration Servers Network Status</a:t>
            </a:r>
            <a:endParaRPr lang="en-GB" sz="2400" dirty="0"/>
          </a:p>
        </p:txBody>
      </p:sp>
      <p:sp>
        <p:nvSpPr>
          <p:cNvPr id="4" name="Slide Number Placeholder 3"/>
          <p:cNvSpPr>
            <a:spLocks noGrp="1"/>
          </p:cNvSpPr>
          <p:nvPr>
            <p:ph type="sldNum" sz="quarter" idx="10"/>
          </p:nvPr>
        </p:nvSpPr>
        <p:spPr/>
        <p:txBody>
          <a:bodyPr/>
          <a:lstStyle/>
          <a:p>
            <a:pPr>
              <a:defRPr/>
            </a:pPr>
            <a:fld id="{DA28AC38-E0E8-49D7-B2FE-71FD7C42C09E}" type="slidenum">
              <a:rPr lang="en-US" smtClean="0"/>
              <a:pPr>
                <a:defRPr/>
              </a:pPr>
              <a:t>5</a:t>
            </a:fld>
            <a:endParaRPr lang="en-US"/>
          </a:p>
        </p:txBody>
      </p:sp>
      <p:pic>
        <p:nvPicPr>
          <p:cNvPr id="3075" name="Picture 3" descr="C:\Users\miu\Dropbox\Work\Computer-Networking.jpg"/>
          <p:cNvPicPr>
            <a:picLocks noChangeAspect="1" noChangeArrowheads="1"/>
          </p:cNvPicPr>
          <p:nvPr/>
        </p:nvPicPr>
        <p:blipFill>
          <a:blip r:embed="rId3" cstate="print"/>
          <a:srcRect/>
          <a:stretch>
            <a:fillRect/>
          </a:stretch>
        </p:blipFill>
        <p:spPr bwMode="auto">
          <a:xfrm>
            <a:off x="4419407" y="2809095"/>
            <a:ext cx="4661216" cy="3474016"/>
          </a:xfrm>
          <a:prstGeom prst="rect">
            <a:avLst/>
          </a:prstGeom>
          <a:noFill/>
        </p:spPr>
      </p:pic>
      <p:sp>
        <p:nvSpPr>
          <p:cNvPr id="8" name="Content Placeholder 2"/>
          <p:cNvSpPr txBox="1">
            <a:spLocks/>
          </p:cNvSpPr>
          <p:nvPr/>
        </p:nvSpPr>
        <p:spPr bwMode="auto">
          <a:xfrm>
            <a:off x="322181" y="3147308"/>
            <a:ext cx="4269153" cy="35761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eaLnBrk="0" hangingPunct="0">
              <a:spcBef>
                <a:spcPct val="20000"/>
              </a:spcBef>
              <a:buClr>
                <a:srgbClr val="006600"/>
              </a:buClr>
            </a:pPr>
            <a:endParaRPr kumimoji="0" lang="en-GB" sz="1400" b="0" i="0" u="none" strike="noStrike" kern="0" cap="none" spc="0" normalizeH="0" baseline="0" noProof="0" dirty="0" smtClean="0">
              <a:ln>
                <a:noFill/>
              </a:ln>
              <a:solidFill>
                <a:schemeClr val="tx1"/>
              </a:solidFill>
              <a:effectLst/>
              <a:uLnTx/>
              <a:uFillTx/>
              <a:latin typeface="+mn-lt"/>
            </a:endParaRPr>
          </a:p>
          <a:p>
            <a:pPr marL="285750" indent="-285750" eaLnBrk="0" hangingPunct="0">
              <a:spcBef>
                <a:spcPct val="20000"/>
              </a:spcBef>
              <a:buClr>
                <a:srgbClr val="006600"/>
              </a:buClr>
              <a:buFont typeface="Wingdings" pitchFamily="2" charset="2"/>
              <a:buChar char="v"/>
            </a:pPr>
            <a:r>
              <a:rPr kumimoji="0" lang="en-GB" sz="1600" b="0" i="0" u="none" strike="noStrike" kern="0" cap="none" spc="0" normalizeH="0" baseline="0" noProof="0" dirty="0" smtClean="0">
                <a:ln>
                  <a:noFill/>
                </a:ln>
                <a:solidFill>
                  <a:schemeClr val="tx1"/>
                </a:solidFill>
                <a:effectLst/>
                <a:uLnTx/>
                <a:uFillTx/>
                <a:latin typeface="+mn-lt"/>
              </a:rPr>
              <a:t>EUMETSAT Server offers source data sets, examples of the intermediate data sets, and the first GSICS operational product (GEOLEOIR).  Several demonstration and pre-operation GSICS products also exist on this server.</a:t>
            </a:r>
          </a:p>
          <a:p>
            <a:pPr marL="285750" indent="-285750" eaLnBrk="0" hangingPunct="0">
              <a:spcBef>
                <a:spcPct val="20000"/>
              </a:spcBef>
              <a:buClr>
                <a:srgbClr val="006600"/>
              </a:buClr>
            </a:pPr>
            <a:endParaRPr kumimoji="0" lang="en-GB" sz="1600" b="0" i="0" u="none" strike="noStrike" kern="0" cap="none" spc="0" normalizeH="0" baseline="0" noProof="0" dirty="0" smtClean="0">
              <a:ln>
                <a:noFill/>
              </a:ln>
              <a:solidFill>
                <a:schemeClr val="tx1"/>
              </a:solidFill>
              <a:effectLst/>
              <a:uLnTx/>
              <a:uFillTx/>
              <a:latin typeface="+mn-lt"/>
            </a:endParaRPr>
          </a:p>
          <a:p>
            <a:pPr marL="285750" indent="-285750" eaLnBrk="0" hangingPunct="0">
              <a:spcBef>
                <a:spcPct val="20000"/>
              </a:spcBef>
              <a:buClr>
                <a:srgbClr val="006600"/>
              </a:buClr>
              <a:buFont typeface="Wingdings" pitchFamily="2" charset="2"/>
              <a:buChar char="v"/>
            </a:pPr>
            <a:r>
              <a:rPr kumimoji="0" lang="en-GB" sz="1600" b="0" i="0" u="none" strike="noStrike" kern="0" cap="none" spc="0" normalizeH="0" baseline="0" noProof="0" dirty="0" smtClean="0">
                <a:ln>
                  <a:noFill/>
                </a:ln>
                <a:solidFill>
                  <a:schemeClr val="tx1"/>
                </a:solidFill>
                <a:effectLst/>
                <a:uLnTx/>
                <a:uFillTx/>
                <a:latin typeface="+mn-lt"/>
              </a:rPr>
              <a:t>Collaboration servers operations and tools is a major agenda item to be discussed between the members in the GDWG breakout session.</a:t>
            </a:r>
          </a:p>
          <a:p>
            <a:pPr marL="342900" marR="0" lvl="0" indent="-342900" algn="l" defTabSz="914400" rtl="0" eaLnBrk="0" fontAlgn="base" latinLnBrk="0" hangingPunct="0">
              <a:lnSpc>
                <a:spcPct val="100000"/>
              </a:lnSpc>
              <a:spcBef>
                <a:spcPct val="20000"/>
              </a:spcBef>
              <a:spcAft>
                <a:spcPct val="0"/>
              </a:spcAft>
              <a:buClr>
                <a:srgbClr val="FF0000"/>
              </a:buClr>
              <a:buSzTx/>
              <a:buFont typeface="Wingdings" pitchFamily="2" charset="2"/>
              <a:buNone/>
              <a:tabLst/>
              <a:defRPr/>
            </a:pPr>
            <a:endParaRPr kumimoji="0" lang="en-GB" sz="2800" b="0" i="0" u="none" strike="noStrike" kern="0" cap="none" spc="0" normalizeH="0" baseline="0" noProof="0" dirty="0">
              <a:ln>
                <a:noFill/>
              </a:ln>
              <a:solidFill>
                <a:schemeClr val="tx1"/>
              </a:solidFill>
              <a:effectLst/>
              <a:uLnTx/>
              <a:uFillTx/>
              <a:latin typeface="+mn-lt"/>
              <a:ea typeface="+mn-ea"/>
              <a:cs typeface="+mn-cs"/>
            </a:endParaRPr>
          </a:p>
        </p:txBody>
      </p:sp>
      <p:sp>
        <p:nvSpPr>
          <p:cNvPr id="3" name="Content Placeholder 2"/>
          <p:cNvSpPr>
            <a:spLocks noGrp="1"/>
          </p:cNvSpPr>
          <p:nvPr>
            <p:ph idx="1"/>
          </p:nvPr>
        </p:nvSpPr>
        <p:spPr>
          <a:xfrm>
            <a:off x="295302" y="1095469"/>
            <a:ext cx="7698908" cy="1892174"/>
          </a:xfrm>
        </p:spPr>
        <p:txBody>
          <a:bodyPr/>
          <a:lstStyle/>
          <a:p>
            <a:r>
              <a:rPr lang="en-GB" sz="1800" smtClean="0"/>
              <a:t>EUMETSAT Server is in operation.</a:t>
            </a:r>
          </a:p>
          <a:p>
            <a:endParaRPr lang="en-GB" sz="1800" smtClean="0"/>
          </a:p>
          <a:p>
            <a:r>
              <a:rPr lang="en-GB" sz="1800" smtClean="0"/>
              <a:t>CMA </a:t>
            </a:r>
            <a:r>
              <a:rPr lang="en-GB" sz="1800" dirty="0" smtClean="0"/>
              <a:t>Server is available; EUMETSAT to support CMA on its operation.</a:t>
            </a:r>
          </a:p>
          <a:p>
            <a:pPr lvl="1"/>
            <a:endParaRPr lang="en-GB" sz="1400" dirty="0" smtClean="0"/>
          </a:p>
          <a:p>
            <a:r>
              <a:rPr lang="en-GB" sz="1800" dirty="0" smtClean="0"/>
              <a:t>NOAA Server has been available for some time; EUMETSAT to work with new NOAA GDWG member to further its operations into the collaboration network.</a:t>
            </a:r>
          </a:p>
          <a:p>
            <a:pPr lvl="1"/>
            <a:endParaRPr lang="en-GB" sz="1400" dirty="0" smtClean="0"/>
          </a:p>
          <a:p>
            <a:pPr>
              <a:buNone/>
            </a:pPr>
            <a:endParaRPr lang="en-GB"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6</a:t>
            </a:fld>
            <a:endParaRPr lang="en-US"/>
          </a:p>
        </p:txBody>
      </p:sp>
      <p:sp>
        <p:nvSpPr>
          <p:cNvPr id="3" name="正方形/長方形 2"/>
          <p:cNvSpPr/>
          <p:nvPr/>
        </p:nvSpPr>
        <p:spPr>
          <a:xfrm>
            <a:off x="3396344" y="326852"/>
            <a:ext cx="5394960" cy="707886"/>
          </a:xfrm>
          <a:prstGeom prst="rect">
            <a:avLst/>
          </a:prstGeom>
        </p:spPr>
        <p:txBody>
          <a:bodyPr wrap="square">
            <a:spAutoFit/>
          </a:bodyPr>
          <a:lstStyle/>
          <a:p>
            <a:r>
              <a:rPr lang="en-US" altLang="ja-JP" sz="2000" dirty="0"/>
              <a:t>V</a:t>
            </a:r>
            <a:r>
              <a:rPr lang="en-US" altLang="ja-JP" sz="2000" dirty="0" smtClean="0"/>
              <a:t>ersion </a:t>
            </a:r>
            <a:r>
              <a:rPr lang="en-US" altLang="ja-JP" sz="2000" dirty="0"/>
              <a:t>controlling software for </a:t>
            </a:r>
            <a:r>
              <a:rPr lang="en-US" altLang="ja-JP" sz="2000" dirty="0" smtClean="0"/>
              <a:t>GSICS software development </a:t>
            </a:r>
            <a:r>
              <a:rPr lang="en-US" altLang="ja-JP" dirty="0" smtClean="0"/>
              <a:t>(lead by J. Kim, KMA)</a:t>
            </a:r>
            <a:endParaRPr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3049154265"/>
              </p:ext>
            </p:extLst>
          </p:nvPr>
        </p:nvGraphicFramePr>
        <p:xfrm>
          <a:off x="424542" y="2219968"/>
          <a:ext cx="8157757" cy="3820160"/>
        </p:xfrm>
        <a:graphic>
          <a:graphicData uri="http://schemas.openxmlformats.org/drawingml/2006/table">
            <a:tbl>
              <a:tblPr firstRow="1" bandRow="1">
                <a:tableStyleId>{9D7B26C5-4107-4FEC-AEDC-1716B250A1EF}</a:tableStyleId>
              </a:tblPr>
              <a:tblGrid>
                <a:gridCol w="1277877"/>
                <a:gridCol w="4112070"/>
                <a:gridCol w="2767810"/>
              </a:tblGrid>
              <a:tr h="370840">
                <a:tc>
                  <a:txBody>
                    <a:bodyPr/>
                    <a:lstStyle/>
                    <a:p>
                      <a:r>
                        <a:rPr kumimoji="1" lang="en-US" altLang="ja-JP" sz="1400" dirty="0" smtClean="0"/>
                        <a:t>Agency</a:t>
                      </a:r>
                    </a:p>
                  </a:txBody>
                  <a:tcPr/>
                </a:tc>
                <a:tc>
                  <a:txBody>
                    <a:bodyPr/>
                    <a:lstStyle/>
                    <a:p>
                      <a:r>
                        <a:rPr kumimoji="1" lang="en-US" altLang="ja-JP" sz="1400" dirty="0" smtClean="0"/>
                        <a:t>Version</a:t>
                      </a:r>
                      <a:r>
                        <a:rPr kumimoji="1" lang="en-US" altLang="ja-JP" sz="1400" baseline="0" dirty="0" smtClean="0"/>
                        <a:t> controlling software</a:t>
                      </a:r>
                      <a:endParaRPr kumimoji="1" lang="ja-JP" altLang="en-US" sz="1400" dirty="0"/>
                    </a:p>
                  </a:txBody>
                  <a:tcPr/>
                </a:tc>
                <a:tc>
                  <a:txBody>
                    <a:bodyPr/>
                    <a:lstStyle/>
                    <a:p>
                      <a:r>
                        <a:rPr kumimoji="1" lang="en-US" altLang="ja-JP" sz="1400" dirty="0" smtClean="0"/>
                        <a:t>Comments by GDWG</a:t>
                      </a:r>
                      <a:r>
                        <a:rPr kumimoji="1" lang="en-US" altLang="ja-JP" sz="1400" baseline="0" dirty="0" smtClean="0"/>
                        <a:t> member</a:t>
                      </a:r>
                      <a:endParaRPr kumimoji="1" lang="ja-JP" altLang="en-US" sz="1400" dirty="0"/>
                    </a:p>
                  </a:txBody>
                  <a:tcPr/>
                </a:tc>
              </a:tr>
              <a:tr h="370840">
                <a:tc>
                  <a:txBody>
                    <a:bodyPr/>
                    <a:lstStyle/>
                    <a:p>
                      <a:r>
                        <a:rPr kumimoji="1" lang="en-US" altLang="ja-JP" sz="1600" dirty="0" smtClean="0"/>
                        <a:t>CMA</a:t>
                      </a:r>
                    </a:p>
                  </a:txBody>
                  <a:tcPr/>
                </a:tc>
                <a:tc>
                  <a:txBody>
                    <a:bodyPr/>
                    <a:lstStyle/>
                    <a:p>
                      <a:pPr marL="92075" indent="-92075"/>
                      <a:r>
                        <a:rPr lang="en-US" altLang="ja-JP" sz="1600" u="none" strike="noStrike" kern="1200" baseline="0" dirty="0" smtClean="0">
                          <a:solidFill>
                            <a:srgbClr val="0000FF"/>
                          </a:solidFill>
                        </a:rPr>
                        <a:t>Subversion </a:t>
                      </a:r>
                      <a:r>
                        <a:rPr lang="en-US" altLang="ja-JP" sz="1400" u="none" strike="noStrike" kern="1200" baseline="0" dirty="0" smtClean="0"/>
                        <a:t>on a local server controlled by software engineers</a:t>
                      </a:r>
                      <a:endParaRPr kumimoji="1" lang="ja-JP" altLang="en-US" sz="1400" dirty="0"/>
                    </a:p>
                  </a:txBody>
                  <a:tcPr/>
                </a:tc>
                <a:tc>
                  <a:txBody>
                    <a:bodyPr/>
                    <a:lstStyle/>
                    <a:p>
                      <a:r>
                        <a:rPr lang="en-US" altLang="ja-JP" sz="1600" u="none" strike="noStrike" kern="1200" baseline="0" dirty="0" smtClean="0">
                          <a:solidFill>
                            <a:srgbClr val="FF0000"/>
                          </a:solidFill>
                        </a:rPr>
                        <a:t>GitHub</a:t>
                      </a:r>
                      <a:r>
                        <a:rPr lang="en-US" altLang="ja-JP" sz="1600" u="none" strike="noStrike" kern="1200" baseline="0" dirty="0" smtClean="0"/>
                        <a:t> </a:t>
                      </a:r>
                      <a:r>
                        <a:rPr lang="en-US" altLang="ja-JP" sz="1400" u="none" strike="noStrike" kern="1200" baseline="0" dirty="0" smtClean="0"/>
                        <a:t>will be possible</a:t>
                      </a:r>
                      <a:endParaRPr kumimoji="1" lang="ja-JP" altLang="en-US" sz="1600" dirty="0"/>
                    </a:p>
                  </a:txBody>
                  <a:tcPr/>
                </a:tc>
              </a:tr>
              <a:tr h="370840">
                <a:tc>
                  <a:txBody>
                    <a:bodyPr/>
                    <a:lstStyle/>
                    <a:p>
                      <a:r>
                        <a:rPr kumimoji="1" lang="en-US" altLang="ja-JP" sz="1600" dirty="0" smtClean="0"/>
                        <a:t>EUMETSAT</a:t>
                      </a:r>
                      <a:endParaRPr kumimoji="1" lang="ja-JP" altLang="en-US" sz="1600" dirty="0"/>
                    </a:p>
                  </a:txBody>
                  <a:tcPr/>
                </a:tc>
                <a:tc>
                  <a:txBody>
                    <a:bodyPr/>
                    <a:lstStyle/>
                    <a:p>
                      <a:r>
                        <a:rPr lang="en-US" altLang="ja-JP" sz="1600" u="none" strike="noStrike" kern="1200" baseline="0" dirty="0" smtClean="0">
                          <a:solidFill>
                            <a:srgbClr val="0000FF"/>
                          </a:solidFill>
                        </a:rPr>
                        <a:t>Subversion</a:t>
                      </a:r>
                      <a:endParaRPr kumimoji="1" lang="ja-JP" altLang="en-US" sz="1600" dirty="0">
                        <a:solidFill>
                          <a:srgbClr val="0000FF"/>
                        </a:solidFill>
                      </a:endParaRPr>
                    </a:p>
                  </a:txBody>
                  <a:tcPr/>
                </a:tc>
                <a:tc>
                  <a:txBody>
                    <a:bodyPr/>
                    <a:lstStyle/>
                    <a:p>
                      <a:r>
                        <a:rPr lang="en-US" altLang="ja-JP" sz="1400" u="none" strike="noStrike" kern="1200" baseline="0" dirty="0" smtClean="0"/>
                        <a:t>Use of </a:t>
                      </a:r>
                      <a:r>
                        <a:rPr lang="en-US" altLang="ja-JP" sz="1600" u="none" strike="noStrike" kern="1200" baseline="0" dirty="0" smtClean="0">
                          <a:solidFill>
                            <a:srgbClr val="FF0000"/>
                          </a:solidFill>
                        </a:rPr>
                        <a:t>GitHub</a:t>
                      </a:r>
                      <a:r>
                        <a:rPr lang="en-US" altLang="ja-JP" sz="1600" u="none" strike="noStrike" kern="1200" baseline="0" dirty="0" smtClean="0"/>
                        <a:t> </a:t>
                      </a:r>
                      <a:r>
                        <a:rPr lang="en-US" altLang="ja-JP" sz="1400" u="none" strike="noStrike" kern="1200" baseline="0" dirty="0" smtClean="0"/>
                        <a:t>has been investigated</a:t>
                      </a:r>
                      <a:endParaRPr kumimoji="1" lang="ja-JP" altLang="en-US" sz="1400" dirty="0"/>
                    </a:p>
                  </a:txBody>
                  <a:tcPr/>
                </a:tc>
              </a:tr>
              <a:tr h="370840">
                <a:tc>
                  <a:txBody>
                    <a:bodyPr/>
                    <a:lstStyle/>
                    <a:p>
                      <a:r>
                        <a:rPr kumimoji="1" lang="en-US" altLang="ja-JP" sz="1600" dirty="0" smtClean="0"/>
                        <a:t>JMA</a:t>
                      </a:r>
                      <a:endParaRPr kumimoji="1" lang="ja-JP" altLang="en-US" sz="1600" dirty="0"/>
                    </a:p>
                  </a:txBody>
                  <a:tcPr/>
                </a:tc>
                <a:tc>
                  <a:txBody>
                    <a:bodyPr/>
                    <a:lstStyle/>
                    <a:p>
                      <a:r>
                        <a:rPr lang="en-US" altLang="ja-JP" sz="1600" u="none" strike="noStrike" kern="1200" baseline="0" dirty="0" smtClean="0">
                          <a:solidFill>
                            <a:srgbClr val="0000FF"/>
                          </a:solidFill>
                        </a:rPr>
                        <a:t>Subversion</a:t>
                      </a:r>
                      <a:r>
                        <a:rPr lang="en-US" altLang="ja-JP" sz="1600" u="none" strike="noStrike" kern="1200" baseline="0" dirty="0" smtClean="0">
                          <a:solidFill>
                            <a:schemeClr val="tx1"/>
                          </a:solidFill>
                        </a:rPr>
                        <a:t> + </a:t>
                      </a:r>
                      <a:r>
                        <a:rPr lang="en-US" altLang="ja-JP" sz="1600" u="none" strike="noStrike" kern="1200" baseline="0" dirty="0" err="1" smtClean="0">
                          <a:solidFill>
                            <a:srgbClr val="FF0000"/>
                          </a:solidFill>
                        </a:rPr>
                        <a:t>Git</a:t>
                      </a:r>
                      <a:r>
                        <a:rPr lang="en-US" altLang="ja-JP" sz="1600" u="none" strike="noStrike" kern="1200" baseline="0" dirty="0" smtClean="0"/>
                        <a:t> </a:t>
                      </a:r>
                      <a:r>
                        <a:rPr lang="en-US" altLang="ja-JP" sz="1400" u="none" strike="noStrike" kern="1200" baseline="0" dirty="0" smtClean="0"/>
                        <a:t>(some developers)</a:t>
                      </a:r>
                      <a:endParaRPr kumimoji="1" lang="ja-JP" altLang="en-US" sz="1400" dirty="0"/>
                    </a:p>
                  </a:txBody>
                  <a:tcPr/>
                </a:tc>
                <a:tc>
                  <a:txBody>
                    <a:bodyPr/>
                    <a:lstStyle/>
                    <a:p>
                      <a:r>
                        <a:rPr lang="en-US" altLang="ja-JP" sz="1600" u="none" strike="noStrike" kern="1200" baseline="0" dirty="0" smtClean="0">
                          <a:solidFill>
                            <a:srgbClr val="FF0000"/>
                          </a:solidFill>
                        </a:rPr>
                        <a:t>GitHub</a:t>
                      </a:r>
                      <a:r>
                        <a:rPr lang="en-US" altLang="ja-JP" sz="1600" u="none" strike="noStrike" kern="1200" baseline="0" dirty="0" smtClean="0"/>
                        <a:t> is good for us.</a:t>
                      </a:r>
                      <a:endParaRPr kumimoji="1" lang="ja-JP" altLang="en-US" sz="1600" dirty="0"/>
                    </a:p>
                  </a:txBody>
                  <a:tcPr/>
                </a:tc>
              </a:tr>
              <a:tr h="370840">
                <a:tc>
                  <a:txBody>
                    <a:bodyPr/>
                    <a:lstStyle/>
                    <a:p>
                      <a:r>
                        <a:rPr kumimoji="1" lang="en-US" altLang="ja-JP" sz="1600" dirty="0" smtClean="0"/>
                        <a:t>KMA</a:t>
                      </a:r>
                      <a:endParaRPr kumimoji="1" lang="ja-JP" altLang="en-US" sz="1600" dirty="0"/>
                    </a:p>
                  </a:txBody>
                  <a:tcPr/>
                </a:tc>
                <a:tc>
                  <a:txBody>
                    <a:bodyPr/>
                    <a:lstStyle/>
                    <a:p>
                      <a:pPr marL="92075" indent="-92075"/>
                      <a:r>
                        <a:rPr lang="en-US" altLang="ja-JP" sz="1600" u="none" strike="noStrike" kern="1200" baseline="0" dirty="0" err="1" smtClean="0">
                          <a:solidFill>
                            <a:srgbClr val="FF0000"/>
                          </a:solidFill>
                        </a:rPr>
                        <a:t>Git</a:t>
                      </a:r>
                      <a:r>
                        <a:rPr lang="en-US" altLang="ja-JP" sz="1400" u="none" strike="noStrike" kern="1200" baseline="0" dirty="0" smtClean="0"/>
                        <a:t> on systems for real time operation/data processing, radiometric/geometric performance evaluation, space weather monitoring</a:t>
                      </a:r>
                    </a:p>
                    <a:p>
                      <a:pPr marL="92075" indent="-92075"/>
                      <a:r>
                        <a:rPr lang="en-US" altLang="ja-JP" sz="1600" u="none" strike="noStrike" kern="1200" baseline="0" dirty="0" smtClean="0">
                          <a:solidFill>
                            <a:srgbClr val="0000FF"/>
                          </a:solidFill>
                        </a:rPr>
                        <a:t>Subversion </a:t>
                      </a:r>
                      <a:r>
                        <a:rPr lang="en-US" altLang="ja-JP" sz="1400" u="none" strike="noStrike" kern="1200" baseline="0" dirty="0" smtClean="0"/>
                        <a:t>on systems for real time operation support and meteorological analysis</a:t>
                      </a:r>
                      <a:endParaRPr kumimoji="1" lang="ja-JP" altLang="en-US" sz="1400" dirty="0"/>
                    </a:p>
                  </a:txBody>
                  <a:tcPr/>
                </a:tc>
                <a:tc>
                  <a:txBody>
                    <a:bodyPr/>
                    <a:lstStyle/>
                    <a:p>
                      <a:r>
                        <a:rPr lang="en-US" altLang="ja-JP" sz="1400" u="none" strike="noStrike" kern="1200" baseline="0" dirty="0" smtClean="0"/>
                        <a:t>Like CMA status: the controlling established on a local server at each contract company.</a:t>
                      </a:r>
                    </a:p>
                    <a:p>
                      <a:r>
                        <a:rPr lang="en-US" altLang="ja-JP" sz="1600" u="none" strike="noStrike" kern="1200" baseline="0" dirty="0" smtClean="0">
                          <a:solidFill>
                            <a:srgbClr val="FF0000"/>
                          </a:solidFill>
                        </a:rPr>
                        <a:t>GitHub</a:t>
                      </a:r>
                      <a:r>
                        <a:rPr lang="en-US" altLang="ja-JP" sz="1600" u="none" strike="noStrike" kern="1200" baseline="0" dirty="0" smtClean="0"/>
                        <a:t> </a:t>
                      </a:r>
                      <a:r>
                        <a:rPr lang="en-US" altLang="ja-JP" sz="1400" u="none" strike="noStrike" kern="1200" baseline="0" dirty="0" smtClean="0"/>
                        <a:t>will be possible.</a:t>
                      </a:r>
                      <a:endParaRPr kumimoji="1" lang="ja-JP" altLang="en-US" sz="1400" dirty="0"/>
                    </a:p>
                  </a:txBody>
                  <a:tcPr/>
                </a:tc>
              </a:tr>
              <a:tr h="370840">
                <a:tc>
                  <a:txBody>
                    <a:bodyPr/>
                    <a:lstStyle/>
                    <a:p>
                      <a:r>
                        <a:rPr kumimoji="1" lang="en-US" altLang="ja-JP" sz="1600" dirty="0" smtClean="0"/>
                        <a:t>NOAA</a:t>
                      </a:r>
                      <a:endParaRPr kumimoji="1" lang="ja-JP" altLang="en-US" sz="1600" dirty="0"/>
                    </a:p>
                  </a:txBody>
                  <a:tcPr/>
                </a:tc>
                <a:tc>
                  <a:txBody>
                    <a:bodyPr/>
                    <a:lstStyle/>
                    <a:p>
                      <a:r>
                        <a:rPr lang="en-US" altLang="ja-JP" sz="1600" u="none" strike="noStrike" kern="1200" baseline="0" dirty="0" smtClean="0">
                          <a:solidFill>
                            <a:srgbClr val="0000FF"/>
                          </a:solidFill>
                        </a:rPr>
                        <a:t>Subversion</a:t>
                      </a:r>
                      <a:endParaRPr kumimoji="1" lang="ja-JP" altLang="en-US" sz="1600" dirty="0">
                        <a:solidFill>
                          <a:srgbClr val="0000FF"/>
                        </a:solidFill>
                      </a:endParaRPr>
                    </a:p>
                  </a:txBody>
                  <a:tcPr/>
                </a:tc>
                <a:tc>
                  <a:txBody>
                    <a:bodyPr/>
                    <a:lstStyle/>
                    <a:p>
                      <a:r>
                        <a:rPr lang="en-US" altLang="ja-JP" sz="1600" u="none" strike="noStrike" kern="1200" baseline="0" dirty="0" err="1" smtClean="0">
                          <a:solidFill>
                            <a:srgbClr val="FF0000"/>
                          </a:solidFill>
                        </a:rPr>
                        <a:t>Git</a:t>
                      </a:r>
                      <a:r>
                        <a:rPr lang="en-US" altLang="ja-JP" sz="1600" u="none" strike="noStrike" kern="1200" baseline="0" dirty="0" smtClean="0"/>
                        <a:t> </a:t>
                      </a:r>
                      <a:r>
                        <a:rPr lang="en-US" altLang="ja-JP" sz="1400" u="none" strike="noStrike" kern="1200" baseline="0" dirty="0" smtClean="0"/>
                        <a:t>can give better performance.</a:t>
                      </a:r>
                    </a:p>
                    <a:p>
                      <a:r>
                        <a:rPr lang="en-US" altLang="ja-JP" sz="1400" u="none" strike="noStrike" kern="1200" baseline="0" dirty="0" smtClean="0"/>
                        <a:t>F. Yu has authored the GSICS</a:t>
                      </a:r>
                    </a:p>
                    <a:p>
                      <a:r>
                        <a:rPr lang="en-US" altLang="ja-JP" sz="1400" u="none" strike="noStrike" kern="1200" baseline="0" dirty="0" smtClean="0"/>
                        <a:t>product at NOAA.</a:t>
                      </a:r>
                      <a:endParaRPr kumimoji="1" lang="ja-JP" altLang="en-US" sz="1400" dirty="0"/>
                    </a:p>
                  </a:txBody>
                  <a:tcPr/>
                </a:tc>
              </a:tr>
            </a:tbl>
          </a:graphicData>
        </a:graphic>
      </p:graphicFrame>
      <p:sp>
        <p:nvSpPr>
          <p:cNvPr id="7" name="Content Placeholder 2"/>
          <p:cNvSpPr txBox="1">
            <a:spLocks/>
          </p:cNvSpPr>
          <p:nvPr/>
        </p:nvSpPr>
        <p:spPr>
          <a:xfrm>
            <a:off x="713318" y="1278351"/>
            <a:ext cx="7307277" cy="772520"/>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GB" sz="2000" kern="0" dirty="0" smtClean="0"/>
              <a:t>Use of GitHub (online version controlling) will be discussed at </a:t>
            </a:r>
            <a:r>
              <a:rPr lang="en-GB" sz="2000" i="1" kern="0" dirty="0" smtClean="0">
                <a:solidFill>
                  <a:srgbClr val="FF0000"/>
                </a:solidFill>
              </a:rPr>
              <a:t>5g</a:t>
            </a:r>
            <a:r>
              <a:rPr lang="en-GB" sz="2000" kern="0" dirty="0" smtClean="0"/>
              <a:t>, lead by H. Oh (KMA)</a:t>
            </a:r>
            <a:endParaRPr lang="en-GB" sz="1600" kern="0" dirty="0" smtClean="0"/>
          </a:p>
        </p:txBody>
      </p:sp>
    </p:spTree>
    <p:extLst>
      <p:ext uri="{BB962C8B-B14F-4D97-AF65-F5344CB8AC3E}">
        <p14:creationId xmlns:p14="http://schemas.microsoft.com/office/powerpoint/2010/main" val="3171645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183642"/>
            <a:ext cx="8915400" cy="5018723"/>
          </a:xfrm>
        </p:spPr>
        <p:txBody>
          <a:bodyPr/>
          <a:lstStyle/>
          <a:p>
            <a:r>
              <a:rPr lang="en-GB" sz="1800" b="1" dirty="0" smtClean="0"/>
              <a:t>2015 GDWG actions are recorded in an online spreadsheet with new categorisations. This is available to all members to view.</a:t>
            </a:r>
          </a:p>
          <a:p>
            <a:r>
              <a:rPr lang="en-US" sz="1800" b="1" dirty="0" smtClean="0"/>
              <a:t>Improving </a:t>
            </a:r>
            <a:r>
              <a:rPr lang="en-US" sz="1800" b="1" dirty="0"/>
              <a:t>the </a:t>
            </a:r>
            <a:r>
              <a:rPr lang="en-US" sz="1800" b="1" dirty="0" smtClean="0"/>
              <a:t>action tracking way will be discussed in GDWG session.</a:t>
            </a:r>
            <a:endParaRPr lang="en-GB" sz="1800" b="1" dirty="0"/>
          </a:p>
        </p:txBody>
      </p:sp>
      <p:sp>
        <p:nvSpPr>
          <p:cNvPr id="4" name="Slide Number Placeholder 3"/>
          <p:cNvSpPr>
            <a:spLocks noGrp="1"/>
          </p:cNvSpPr>
          <p:nvPr>
            <p:ph type="sldNum" sz="quarter" idx="10"/>
          </p:nvPr>
        </p:nvSpPr>
        <p:spPr/>
        <p:txBody>
          <a:bodyPr/>
          <a:lstStyle/>
          <a:p>
            <a:pPr>
              <a:defRPr/>
            </a:pPr>
            <a:fld id="{9D23D876-5232-4443-A72A-DEE900302491}" type="slidenum">
              <a:rPr lang="en-US" smtClean="0"/>
              <a:pPr>
                <a:defRPr/>
              </a:pPr>
              <a:t>7</a:t>
            </a:fld>
            <a:endParaRPr lang="en-US"/>
          </a:p>
        </p:txBody>
      </p:sp>
      <p:pic>
        <p:nvPicPr>
          <p:cNvPr id="3074" name="Picture 2" descr="C:\Users\PMC\Pictures\PMC_149 20150416.jpg">
            <a:hlinkClick r:id="rId2"/>
          </p:cNvPr>
          <p:cNvPicPr>
            <a:picLocks noChangeAspect="1" noChangeArrowheads="1"/>
          </p:cNvPicPr>
          <p:nvPr/>
        </p:nvPicPr>
        <p:blipFill>
          <a:blip r:embed="rId3" cstate="print"/>
          <a:srcRect/>
          <a:stretch>
            <a:fillRect/>
          </a:stretch>
        </p:blipFill>
        <p:spPr bwMode="auto">
          <a:xfrm>
            <a:off x="606392" y="2257183"/>
            <a:ext cx="8113421" cy="3999236"/>
          </a:xfrm>
          <a:prstGeom prst="rect">
            <a:avLst/>
          </a:prstGeom>
          <a:noFill/>
        </p:spPr>
      </p:pic>
      <p:sp>
        <p:nvSpPr>
          <p:cNvPr id="8" name="Down Arrow 7"/>
          <p:cNvSpPr/>
          <p:nvPr/>
        </p:nvSpPr>
        <p:spPr>
          <a:xfrm>
            <a:off x="6246796" y="2675822"/>
            <a:ext cx="423512" cy="8277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1836821" y="2549088"/>
            <a:ext cx="423512" cy="8277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6753727" y="2682238"/>
            <a:ext cx="423512" cy="8277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正方形/長方形 10"/>
          <p:cNvSpPr/>
          <p:nvPr/>
        </p:nvSpPr>
        <p:spPr>
          <a:xfrm>
            <a:off x="3396344" y="397192"/>
            <a:ext cx="5394960" cy="523220"/>
          </a:xfrm>
          <a:prstGeom prst="rect">
            <a:avLst/>
          </a:prstGeom>
        </p:spPr>
        <p:txBody>
          <a:bodyPr wrap="square">
            <a:spAutoFit/>
          </a:bodyPr>
          <a:lstStyle/>
          <a:p>
            <a:r>
              <a:rPr lang="en-US" altLang="ja-JP" sz="2800" dirty="0" smtClean="0"/>
              <a:t>Action Tracking</a:t>
            </a:r>
            <a:endParaRPr lang="ja-JP" altLang="en-US" sz="2400" dirty="0"/>
          </a:p>
        </p:txBody>
      </p:sp>
    </p:spTree>
    <p:extLst>
      <p:ext uri="{BB962C8B-B14F-4D97-AF65-F5344CB8AC3E}">
        <p14:creationId xmlns:p14="http://schemas.microsoft.com/office/powerpoint/2010/main" val="52507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8</a:t>
            </a:fld>
            <a:endParaRPr lang="en-US"/>
          </a:p>
        </p:txBody>
      </p:sp>
      <p:sp>
        <p:nvSpPr>
          <p:cNvPr id="3" name="正方形/長方形 2"/>
          <p:cNvSpPr/>
          <p:nvPr/>
        </p:nvSpPr>
        <p:spPr>
          <a:xfrm>
            <a:off x="3396344" y="302396"/>
            <a:ext cx="5394960" cy="769441"/>
          </a:xfrm>
          <a:prstGeom prst="rect">
            <a:avLst/>
          </a:prstGeom>
        </p:spPr>
        <p:txBody>
          <a:bodyPr wrap="square">
            <a:spAutoFit/>
          </a:bodyPr>
          <a:lstStyle/>
          <a:p>
            <a:r>
              <a:rPr lang="en-US" altLang="ja-JP" sz="2400" b="1" dirty="0" smtClean="0"/>
              <a:t>Instrument Event Logging</a:t>
            </a:r>
          </a:p>
          <a:p>
            <a:r>
              <a:rPr lang="en-US" altLang="ja-JP" sz="2000" dirty="0" smtClean="0"/>
              <a:t>(lead by Rob </a:t>
            </a:r>
            <a:r>
              <a:rPr lang="en-US" altLang="ja-JP" sz="2000" dirty="0" err="1" smtClean="0"/>
              <a:t>Roebeling</a:t>
            </a:r>
            <a:r>
              <a:rPr lang="en-US" altLang="ja-JP" sz="2000" dirty="0" smtClean="0"/>
              <a:t>, EUMETSAT)</a:t>
            </a:r>
            <a:endParaRPr lang="ja-JP" altLang="en-US" dirty="0"/>
          </a:p>
        </p:txBody>
      </p:sp>
      <p:sp>
        <p:nvSpPr>
          <p:cNvPr id="4" name="Content Placeholder 2"/>
          <p:cNvSpPr txBox="1">
            <a:spLocks/>
          </p:cNvSpPr>
          <p:nvPr/>
        </p:nvSpPr>
        <p:spPr>
          <a:xfrm>
            <a:off x="234507" y="1175410"/>
            <a:ext cx="8680888" cy="3130725"/>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10000"/>
              </a:lnSpc>
            </a:pPr>
            <a:r>
              <a:rPr lang="en-US" altLang="ja-JP" sz="1800" b="1" kern="0" dirty="0" smtClean="0"/>
              <a:t>Goal</a:t>
            </a:r>
            <a:r>
              <a:rPr lang="en-US" altLang="ja-JP" sz="1800" b="1" kern="0" dirty="0"/>
              <a:t>: to develop a uniform approach for presenting, logging, and monitoring calibration information across satellite operators</a:t>
            </a:r>
          </a:p>
          <a:p>
            <a:pPr lvl="1">
              <a:lnSpc>
                <a:spcPct val="110000"/>
              </a:lnSpc>
            </a:pPr>
            <a:r>
              <a:rPr lang="en-US" altLang="ja-JP" sz="1800" kern="0" dirty="0" smtClean="0"/>
              <a:t>A </a:t>
            </a:r>
            <a:r>
              <a:rPr lang="en-US" altLang="ja-JP" sz="1800" kern="0" dirty="0"/>
              <a:t>white paper for CGMS-44 in 2016 is in </a:t>
            </a:r>
            <a:r>
              <a:rPr lang="en-US" altLang="ja-JP" sz="1800" kern="0" dirty="0" smtClean="0"/>
              <a:t>preparation</a:t>
            </a:r>
          </a:p>
          <a:p>
            <a:pPr marL="342900" lvl="1" indent="-342900">
              <a:lnSpc>
                <a:spcPct val="110000"/>
              </a:lnSpc>
              <a:buClr>
                <a:srgbClr val="FF0000"/>
              </a:buClr>
              <a:buFont typeface="Wingdings" pitchFamily="2" charset="2"/>
              <a:buChar char="v"/>
            </a:pPr>
            <a:r>
              <a:rPr lang="en-US" sz="1800" b="1" kern="0" dirty="0" smtClean="0"/>
              <a:t>First </a:t>
            </a:r>
            <a:r>
              <a:rPr lang="en-US" sz="1800" b="1" kern="0" dirty="0"/>
              <a:t>step: </a:t>
            </a:r>
            <a:r>
              <a:rPr lang="en-US" sz="1800" b="1" kern="0" dirty="0" smtClean="0"/>
              <a:t>to create/maintain </a:t>
            </a:r>
            <a:r>
              <a:rPr lang="en-US" sz="1800" b="1" kern="0" dirty="0"/>
              <a:t>stable landing </a:t>
            </a:r>
            <a:r>
              <a:rPr lang="en-US" sz="1800" b="1" kern="0" dirty="0" smtClean="0"/>
              <a:t>pages</a:t>
            </a:r>
          </a:p>
          <a:p>
            <a:pPr lvl="1">
              <a:lnSpc>
                <a:spcPct val="110000"/>
              </a:lnSpc>
            </a:pPr>
            <a:r>
              <a:rPr lang="en-US" sz="1800" kern="0" dirty="0" smtClean="0"/>
              <a:t>The pages are linked from the WMO-OSCAR</a:t>
            </a:r>
          </a:p>
          <a:p>
            <a:pPr lvl="1">
              <a:lnSpc>
                <a:spcPct val="110000"/>
              </a:lnSpc>
            </a:pPr>
            <a:r>
              <a:rPr lang="en-US" sz="1800" kern="0" dirty="0" smtClean="0"/>
              <a:t>EUMETSAT/JMA have already created, other agencies are also in progress</a:t>
            </a:r>
            <a:endParaRPr lang="en-US" sz="1800" b="1" kern="0" dirty="0"/>
          </a:p>
          <a:p>
            <a:pPr>
              <a:lnSpc>
                <a:spcPct val="110000"/>
              </a:lnSpc>
            </a:pPr>
            <a:r>
              <a:rPr lang="en-US" sz="1800" b="1" kern="0" dirty="0" smtClean="0"/>
              <a:t>Second </a:t>
            </a:r>
            <a:r>
              <a:rPr lang="en-US" sz="1800" b="1" kern="0" dirty="0"/>
              <a:t>step: </a:t>
            </a:r>
            <a:r>
              <a:rPr lang="en-US" sz="1800" b="1" kern="0" dirty="0" smtClean="0"/>
              <a:t>to adopt </a:t>
            </a:r>
            <a:r>
              <a:rPr lang="en-US" sz="1800" b="1" kern="0" dirty="0"/>
              <a:t>nomenclature and </a:t>
            </a:r>
            <a:r>
              <a:rPr lang="en-US" sz="1800" b="1" kern="0" dirty="0" smtClean="0"/>
              <a:t>standards </a:t>
            </a:r>
            <a:r>
              <a:rPr lang="en-US" sz="1800" b="1" kern="0" dirty="0"/>
              <a:t>for instrument </a:t>
            </a:r>
            <a:r>
              <a:rPr lang="en-US" sz="1800" b="1" kern="0" dirty="0" smtClean="0"/>
              <a:t>events</a:t>
            </a:r>
          </a:p>
          <a:p>
            <a:pPr lvl="1">
              <a:lnSpc>
                <a:spcPct val="110000"/>
              </a:lnSpc>
            </a:pPr>
            <a:r>
              <a:rPr lang="en-US" sz="1800" kern="0" dirty="0" smtClean="0"/>
              <a:t>To </a:t>
            </a:r>
            <a:r>
              <a:rPr lang="en-US" sz="1800" kern="0" dirty="0"/>
              <a:t>identify a common set of parameters </a:t>
            </a:r>
            <a:r>
              <a:rPr lang="en-US" sz="1800" kern="0" dirty="0" smtClean="0"/>
              <a:t>across space agencies. E.g., </a:t>
            </a:r>
          </a:p>
        </p:txBody>
      </p:sp>
      <p:sp>
        <p:nvSpPr>
          <p:cNvPr id="5" name="正方形/長方形 4"/>
          <p:cNvSpPr/>
          <p:nvPr/>
        </p:nvSpPr>
        <p:spPr>
          <a:xfrm>
            <a:off x="980962" y="4030946"/>
            <a:ext cx="4572000" cy="1581972"/>
          </a:xfrm>
          <a:prstGeom prst="rect">
            <a:avLst/>
          </a:prstGeom>
        </p:spPr>
        <p:txBody>
          <a:bodyPr>
            <a:spAutoFit/>
          </a:bodyPr>
          <a:lstStyle/>
          <a:p>
            <a:pPr>
              <a:lnSpc>
                <a:spcPct val="110000"/>
              </a:lnSpc>
            </a:pPr>
            <a:r>
              <a:rPr lang="en-US" altLang="ja-JP" sz="1600" dirty="0" smtClean="0"/>
              <a:t>- Irregular </a:t>
            </a:r>
            <a:r>
              <a:rPr lang="en-US" altLang="ja-JP" sz="1600" dirty="0"/>
              <a:t>Events</a:t>
            </a:r>
          </a:p>
          <a:p>
            <a:pPr marL="446088" lvl="1" indent="-174625">
              <a:lnSpc>
                <a:spcPct val="110000"/>
              </a:lnSpc>
              <a:buFont typeface="Arial" panose="020B0604020202020204" pitchFamily="34" charset="0"/>
              <a:buChar char="•"/>
              <a:tabLst>
                <a:tab pos="446088" algn="l"/>
              </a:tabLst>
            </a:pPr>
            <a:r>
              <a:rPr lang="en-US" altLang="ja-JP" sz="1400" dirty="0" smtClean="0"/>
              <a:t>Radiometric </a:t>
            </a:r>
            <a:r>
              <a:rPr lang="en-US" altLang="ja-JP" sz="1400" dirty="0"/>
              <a:t>Calibration </a:t>
            </a:r>
            <a:r>
              <a:rPr lang="en-US" altLang="ja-JP" sz="1400" dirty="0" smtClean="0"/>
              <a:t>Events</a:t>
            </a:r>
          </a:p>
          <a:p>
            <a:pPr marL="446088" lvl="1" indent="-174625">
              <a:lnSpc>
                <a:spcPct val="110000"/>
              </a:lnSpc>
              <a:buFont typeface="Arial" panose="020B0604020202020204" pitchFamily="34" charset="0"/>
              <a:buChar char="•"/>
              <a:tabLst>
                <a:tab pos="446088" algn="l"/>
              </a:tabLst>
            </a:pPr>
            <a:r>
              <a:rPr lang="en-US" altLang="ja-JP" sz="1400" dirty="0" smtClean="0"/>
              <a:t>Geometric Calibration Events</a:t>
            </a:r>
            <a:endParaRPr lang="en-US" altLang="ja-JP" sz="1400" dirty="0"/>
          </a:p>
          <a:p>
            <a:pPr>
              <a:lnSpc>
                <a:spcPct val="110000"/>
              </a:lnSpc>
            </a:pPr>
            <a:r>
              <a:rPr lang="en-US" altLang="ja-JP" sz="1600" dirty="0" smtClean="0"/>
              <a:t>- Processing </a:t>
            </a:r>
            <a:r>
              <a:rPr lang="en-US" altLang="ja-JP" sz="1600" dirty="0"/>
              <a:t>Events</a:t>
            </a:r>
          </a:p>
          <a:p>
            <a:pPr marL="446088" lvl="1" indent="-174625">
              <a:lnSpc>
                <a:spcPct val="110000"/>
              </a:lnSpc>
              <a:buFont typeface="Arial" panose="020B0604020202020204" pitchFamily="34" charset="0"/>
              <a:buChar char="•"/>
            </a:pPr>
            <a:r>
              <a:rPr lang="en-US" altLang="ja-JP" sz="1400" dirty="0" smtClean="0"/>
              <a:t>Processing </a:t>
            </a:r>
            <a:r>
              <a:rPr lang="en-US" altLang="ja-JP" sz="1400" dirty="0"/>
              <a:t>Updates</a:t>
            </a:r>
          </a:p>
          <a:p>
            <a:pPr marL="446088" lvl="1" indent="-174625">
              <a:lnSpc>
                <a:spcPct val="110000"/>
              </a:lnSpc>
              <a:buFont typeface="Arial" panose="020B0604020202020204" pitchFamily="34" charset="0"/>
              <a:buChar char="•"/>
            </a:pPr>
            <a:r>
              <a:rPr lang="en-US" altLang="ja-JP" sz="1400" dirty="0" smtClean="0"/>
              <a:t>Reprocessing </a:t>
            </a:r>
            <a:r>
              <a:rPr lang="en-US" altLang="ja-JP" sz="1400" dirty="0"/>
              <a:t>Events</a:t>
            </a:r>
            <a:endParaRPr lang="ja-JP" altLang="en-US" sz="1400" dirty="0"/>
          </a:p>
        </p:txBody>
      </p:sp>
      <p:pic>
        <p:nvPicPr>
          <p:cNvPr id="2050" name="Picture 2" descr="C:\Users\miu\Dropbox\Work\satelliteEventLogging.jpg"/>
          <p:cNvPicPr>
            <a:picLocks noChangeAspect="1" noChangeArrowheads="1"/>
          </p:cNvPicPr>
          <p:nvPr/>
        </p:nvPicPr>
        <p:blipFill>
          <a:blip r:embed="rId2" cstate="print"/>
          <a:srcRect/>
          <a:stretch>
            <a:fillRect/>
          </a:stretch>
        </p:blipFill>
        <p:spPr bwMode="auto">
          <a:xfrm>
            <a:off x="5031397" y="4035302"/>
            <a:ext cx="2020033" cy="2181918"/>
          </a:xfrm>
          <a:prstGeom prst="rect">
            <a:avLst/>
          </a:prstGeom>
          <a:noFill/>
        </p:spPr>
      </p:pic>
    </p:spTree>
    <p:extLst>
      <p:ext uri="{BB962C8B-B14F-4D97-AF65-F5344CB8AC3E}">
        <p14:creationId xmlns:p14="http://schemas.microsoft.com/office/powerpoint/2010/main" val="298226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smtClean="0"/>
              <a:pPr>
                <a:defRPr/>
              </a:pPr>
              <a:t>9</a:t>
            </a:fld>
            <a:endParaRPr lang="en-US"/>
          </a:p>
        </p:txBody>
      </p:sp>
      <p:sp>
        <p:nvSpPr>
          <p:cNvPr id="3" name="正方形/長方形 2"/>
          <p:cNvSpPr/>
          <p:nvPr/>
        </p:nvSpPr>
        <p:spPr>
          <a:xfrm>
            <a:off x="3217986" y="493907"/>
            <a:ext cx="5926014" cy="400110"/>
          </a:xfrm>
          <a:prstGeom prst="rect">
            <a:avLst/>
          </a:prstGeom>
        </p:spPr>
        <p:txBody>
          <a:bodyPr wrap="square">
            <a:spAutoFit/>
          </a:bodyPr>
          <a:lstStyle/>
          <a:p>
            <a:r>
              <a:rPr lang="en-US" altLang="ja-JP" sz="2000" b="1" dirty="0" smtClean="0"/>
              <a:t>Supporting GRWG activities – Lunar calibration</a:t>
            </a:r>
            <a:endParaRPr lang="ja-JP" altLang="en-US" sz="2000" b="1" dirty="0"/>
          </a:p>
        </p:txBody>
      </p:sp>
      <p:sp>
        <p:nvSpPr>
          <p:cNvPr id="7" name="Content Placeholder 2"/>
          <p:cNvSpPr txBox="1">
            <a:spLocks/>
          </p:cNvSpPr>
          <p:nvPr/>
        </p:nvSpPr>
        <p:spPr>
          <a:xfrm>
            <a:off x="252093" y="1099038"/>
            <a:ext cx="6579530" cy="5055577"/>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110000"/>
              </a:lnSpc>
            </a:pPr>
            <a:r>
              <a:rPr lang="en-US" sz="1600" b="1" kern="0" dirty="0"/>
              <a:t>Infrastructure to distribute the GIRO (executable + source codes) + GLOD (lunar observation dataset) is in progress</a:t>
            </a:r>
          </a:p>
          <a:p>
            <a:pPr lvl="1">
              <a:lnSpc>
                <a:spcPct val="110000"/>
              </a:lnSpc>
            </a:pPr>
            <a:endParaRPr lang="en-US" sz="1800" kern="0" dirty="0" smtClean="0"/>
          </a:p>
          <a:p>
            <a:pPr lvl="1">
              <a:lnSpc>
                <a:spcPct val="110000"/>
              </a:lnSpc>
            </a:pPr>
            <a:r>
              <a:rPr lang="en-US" sz="1600" kern="0" dirty="0" smtClean="0"/>
              <a:t>THREDDS: no </a:t>
            </a:r>
            <a:r>
              <a:rPr lang="en-US" sz="1600" kern="0" dirty="0"/>
              <a:t>mechanism to limit </a:t>
            </a:r>
            <a:r>
              <a:rPr lang="en-US" sz="1600" kern="0" dirty="0" smtClean="0"/>
              <a:t>access. This </a:t>
            </a:r>
            <a:r>
              <a:rPr lang="en-US" sz="1600" kern="0" dirty="0"/>
              <a:t>does not stop google finding the link and provide anyone with access to the data sets</a:t>
            </a:r>
            <a:r>
              <a:rPr lang="en-US" sz="1600" kern="0" dirty="0" smtClean="0"/>
              <a:t>.</a:t>
            </a:r>
          </a:p>
          <a:p>
            <a:pPr lvl="1">
              <a:lnSpc>
                <a:spcPct val="110000"/>
              </a:lnSpc>
            </a:pPr>
            <a:endParaRPr lang="en-US" sz="1600" kern="0" dirty="0"/>
          </a:p>
          <a:p>
            <a:pPr lvl="1">
              <a:lnSpc>
                <a:spcPct val="110000"/>
              </a:lnSpc>
            </a:pPr>
            <a:r>
              <a:rPr lang="en-US" sz="1600" kern="0" dirty="0" smtClean="0"/>
              <a:t>For </a:t>
            </a:r>
            <a:r>
              <a:rPr lang="en-US" sz="1600" kern="0" dirty="0"/>
              <a:t>GIRO, if restricted access is still required, then another mechanism needs to be found to support this requirement</a:t>
            </a:r>
            <a:r>
              <a:rPr lang="en-US" sz="1600" kern="0" dirty="0" smtClean="0"/>
              <a:t>.</a:t>
            </a:r>
          </a:p>
          <a:p>
            <a:pPr lvl="1">
              <a:lnSpc>
                <a:spcPct val="110000"/>
              </a:lnSpc>
            </a:pPr>
            <a:endParaRPr lang="en-US" sz="2000" b="1" kern="0" dirty="0"/>
          </a:p>
          <a:p>
            <a:pPr>
              <a:lnSpc>
                <a:spcPct val="110000"/>
              </a:lnSpc>
            </a:pPr>
            <a:r>
              <a:rPr lang="en-US" sz="1600" b="1" kern="0" dirty="0"/>
              <a:t>GIRO product checker, which was required from GRWG, would be </a:t>
            </a:r>
            <a:r>
              <a:rPr lang="en-US" sz="1600" b="1" kern="0" dirty="0" smtClean="0"/>
              <a:t>realized by GSICS </a:t>
            </a:r>
            <a:r>
              <a:rPr lang="en-US" sz="1600" b="1" kern="0" dirty="0"/>
              <a:t>product generation </a:t>
            </a:r>
            <a:r>
              <a:rPr lang="en-US" sz="1600" b="1" kern="0" dirty="0" smtClean="0"/>
              <a:t>framework</a:t>
            </a:r>
          </a:p>
          <a:p>
            <a:pPr lvl="1">
              <a:lnSpc>
                <a:spcPct val="110000"/>
              </a:lnSpc>
            </a:pPr>
            <a:endParaRPr lang="en-US" sz="1800" kern="0" dirty="0" smtClean="0"/>
          </a:p>
          <a:p>
            <a:pPr lvl="1">
              <a:lnSpc>
                <a:spcPct val="110000"/>
              </a:lnSpc>
            </a:pPr>
            <a:r>
              <a:rPr lang="en-US" sz="1600" kern="0" dirty="0" smtClean="0"/>
              <a:t>international </a:t>
            </a:r>
            <a:r>
              <a:rPr lang="en-US" sz="1600" kern="0" dirty="0"/>
              <a:t>collaboration </a:t>
            </a:r>
            <a:r>
              <a:rPr lang="en-US" sz="1600" kern="0" dirty="0" smtClean="0"/>
              <a:t>amongst CMA/EUMETSAT/IMD/JMA/KMA</a:t>
            </a:r>
            <a:endParaRPr lang="en-US" sz="1600" kern="0" dirty="0"/>
          </a:p>
        </p:txBody>
      </p:sp>
      <p:pic>
        <p:nvPicPr>
          <p:cNvPr id="3075" name="Picture 3" descr="C:\Users\miu\Dropbox\Work\april-lunar-eclipse-e1412625793703.png"/>
          <p:cNvPicPr>
            <a:picLocks noChangeAspect="1" noChangeArrowheads="1"/>
          </p:cNvPicPr>
          <p:nvPr/>
        </p:nvPicPr>
        <p:blipFill>
          <a:blip r:embed="rId2" cstate="print"/>
          <a:srcRect/>
          <a:stretch>
            <a:fillRect/>
          </a:stretch>
        </p:blipFill>
        <p:spPr bwMode="auto">
          <a:xfrm>
            <a:off x="6278821" y="3703269"/>
            <a:ext cx="2833073" cy="2477723"/>
          </a:xfrm>
          <a:prstGeom prst="rect">
            <a:avLst/>
          </a:prstGeom>
          <a:noFill/>
        </p:spPr>
      </p:pic>
    </p:spTree>
    <p:extLst>
      <p:ext uri="{BB962C8B-B14F-4D97-AF65-F5344CB8AC3E}">
        <p14:creationId xmlns:p14="http://schemas.microsoft.com/office/powerpoint/2010/main" val="70747719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42155</TotalTime>
  <Words>1671</Words>
  <Application>Microsoft Office PowerPoint</Application>
  <PresentationFormat>画面に合わせる (4:3)</PresentationFormat>
  <Paragraphs>266</Paragraphs>
  <Slides>20</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ＭＳ Ｐゴシック</vt:lpstr>
      <vt:lpstr>宋体</vt:lpstr>
      <vt:lpstr>Arial</vt:lpstr>
      <vt:lpstr>Times New Roman</vt:lpstr>
      <vt:lpstr>Wingdings</vt:lpstr>
      <vt:lpstr>Default Design</vt:lpstr>
      <vt:lpstr>GDWG Report 2015 / 2016</vt:lpstr>
      <vt:lpstr>Overview</vt:lpstr>
      <vt:lpstr>GDWG Actions and Membership</vt:lpstr>
      <vt:lpstr>PowerPoint プレゼンテーション</vt:lpstr>
      <vt:lpstr>Collaboration Servers Network Status</vt:lpstr>
      <vt:lpstr>PowerPoint プレゼンテーション</vt:lpstr>
      <vt:lpstr>PowerPoint プレゼンテーション</vt:lpstr>
      <vt:lpstr>PowerPoint プレゼンテーション</vt:lpstr>
      <vt:lpstr>PowerPoint プレゼンテーション</vt:lpstr>
      <vt:lpstr>GDWG Work Plan 2016 / 2017</vt:lpstr>
      <vt:lpstr>GDWG Challenges </vt:lpstr>
      <vt:lpstr>Actions Identifier Format</vt:lpstr>
      <vt:lpstr>End of Presentation: Thank you for your attention</vt:lpstr>
      <vt:lpstr>PowerPoint プレゼンテーション</vt:lpstr>
      <vt:lpstr>GDWG Achievements (2)</vt:lpstr>
      <vt:lpstr>GSICS Collaboration Servers Network Status</vt:lpstr>
      <vt:lpstr>What do these Servers do?</vt:lpstr>
      <vt:lpstr>Planned Activities for the Collaboration Server Network: 2015</vt:lpstr>
      <vt:lpstr>GDWG Work Plan 2015 / 2016 (1)</vt:lpstr>
      <vt:lpstr>GDWG Work Plan 2015 / 2016 (2)</vt:lpstr>
    </vt:vector>
  </TitlesOfParts>
  <Company>NOAA / NESDIS / ORA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 GEO-LEO ATBD</dc:title>
  <dc:subject>SPIE 2009 tALK</dc:subject>
  <dc:creator>Fred Wu</dc:creator>
  <cp:lastModifiedBy>MtScat</cp:lastModifiedBy>
  <cp:revision>945</cp:revision>
  <dcterms:created xsi:type="dcterms:W3CDTF">2004-06-10T15:46:18Z</dcterms:created>
  <dcterms:modified xsi:type="dcterms:W3CDTF">2016-02-29T22:49:51Z</dcterms:modified>
</cp:coreProperties>
</file>