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notesSlides/notesSlide2.xml" ContentType="application/vnd.openxmlformats-officedocument.presentationml.notesSlide+xml"/>
  <Override PartName="/ppt/diagrams/drawing2.xml" ContentType="application/vnd.ms-office.drawingml.diagramDrawing+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diagrams/layout2.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diagrams/colors2.xml" ContentType="application/vnd.openxmlformats-officedocument.drawingml.diagramColors+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diagrams/quickStyle1.xml" ContentType="application/vnd.openxmlformats-officedocument.drawingml.diagramStyl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770" r:id="rId1"/>
  </p:sldMasterIdLst>
  <p:notesMasterIdLst>
    <p:notesMasterId r:id="rId33"/>
  </p:notesMasterIdLst>
  <p:handoutMasterIdLst>
    <p:handoutMasterId r:id="rId34"/>
  </p:handoutMasterIdLst>
  <p:sldIdLst>
    <p:sldId id="256" r:id="rId2"/>
    <p:sldId id="324" r:id="rId3"/>
    <p:sldId id="382" r:id="rId4"/>
    <p:sldId id="384" r:id="rId5"/>
    <p:sldId id="375" r:id="rId6"/>
    <p:sldId id="385" r:id="rId7"/>
    <p:sldId id="386" r:id="rId8"/>
    <p:sldId id="387" r:id="rId9"/>
    <p:sldId id="388" r:id="rId10"/>
    <p:sldId id="389" r:id="rId11"/>
    <p:sldId id="408" r:id="rId12"/>
    <p:sldId id="405" r:id="rId13"/>
    <p:sldId id="392" r:id="rId14"/>
    <p:sldId id="398" r:id="rId15"/>
    <p:sldId id="396" r:id="rId16"/>
    <p:sldId id="403" r:id="rId17"/>
    <p:sldId id="404" r:id="rId18"/>
    <p:sldId id="394" r:id="rId19"/>
    <p:sldId id="395" r:id="rId20"/>
    <p:sldId id="397" r:id="rId21"/>
    <p:sldId id="399" r:id="rId22"/>
    <p:sldId id="400" r:id="rId23"/>
    <p:sldId id="401" r:id="rId24"/>
    <p:sldId id="402" r:id="rId25"/>
    <p:sldId id="393" r:id="rId26"/>
    <p:sldId id="409" r:id="rId27"/>
    <p:sldId id="370" r:id="rId28"/>
    <p:sldId id="380" r:id="rId29"/>
    <p:sldId id="390" r:id="rId30"/>
    <p:sldId id="406" r:id="rId31"/>
    <p:sldId id="407" r:id="rId32"/>
  </p:sldIdLst>
  <p:sldSz cx="9906000" cy="6858000" type="A4"/>
  <p:notesSz cx="6669088" cy="9928225"/>
  <p:defaultTextStyle>
    <a:defPPr>
      <a:defRPr lang="en-GB"/>
    </a:defPPr>
    <a:lvl1pPr algn="l" rtl="0" fontAlgn="base">
      <a:spcBef>
        <a:spcPct val="0"/>
      </a:spcBef>
      <a:spcAft>
        <a:spcPct val="0"/>
      </a:spcAft>
      <a:defRPr sz="900" b="1" kern="1200">
        <a:solidFill>
          <a:schemeClr val="bg1"/>
        </a:solidFill>
        <a:latin typeface="Tahoma" pitchFamily="34" charset="0"/>
        <a:ea typeface="+mn-ea"/>
        <a:cs typeface="+mn-cs"/>
      </a:defRPr>
    </a:lvl1pPr>
    <a:lvl2pPr marL="457200" algn="l" rtl="0" fontAlgn="base">
      <a:spcBef>
        <a:spcPct val="0"/>
      </a:spcBef>
      <a:spcAft>
        <a:spcPct val="0"/>
      </a:spcAft>
      <a:defRPr sz="900" b="1" kern="1200">
        <a:solidFill>
          <a:schemeClr val="bg1"/>
        </a:solidFill>
        <a:latin typeface="Tahoma" pitchFamily="34" charset="0"/>
        <a:ea typeface="+mn-ea"/>
        <a:cs typeface="+mn-cs"/>
      </a:defRPr>
    </a:lvl2pPr>
    <a:lvl3pPr marL="914400" algn="l" rtl="0" fontAlgn="base">
      <a:spcBef>
        <a:spcPct val="0"/>
      </a:spcBef>
      <a:spcAft>
        <a:spcPct val="0"/>
      </a:spcAft>
      <a:defRPr sz="900" b="1" kern="1200">
        <a:solidFill>
          <a:schemeClr val="bg1"/>
        </a:solidFill>
        <a:latin typeface="Tahoma" pitchFamily="34" charset="0"/>
        <a:ea typeface="+mn-ea"/>
        <a:cs typeface="+mn-cs"/>
      </a:defRPr>
    </a:lvl3pPr>
    <a:lvl4pPr marL="1371600" algn="l" rtl="0" fontAlgn="base">
      <a:spcBef>
        <a:spcPct val="0"/>
      </a:spcBef>
      <a:spcAft>
        <a:spcPct val="0"/>
      </a:spcAft>
      <a:defRPr sz="900" b="1" kern="1200">
        <a:solidFill>
          <a:schemeClr val="bg1"/>
        </a:solidFill>
        <a:latin typeface="Tahoma" pitchFamily="34" charset="0"/>
        <a:ea typeface="+mn-ea"/>
        <a:cs typeface="+mn-cs"/>
      </a:defRPr>
    </a:lvl4pPr>
    <a:lvl5pPr marL="1828800" algn="l" rtl="0" fontAlgn="base">
      <a:spcBef>
        <a:spcPct val="0"/>
      </a:spcBef>
      <a:spcAft>
        <a:spcPct val="0"/>
      </a:spcAft>
      <a:defRPr sz="900" b="1" kern="1200">
        <a:solidFill>
          <a:schemeClr val="bg1"/>
        </a:solidFill>
        <a:latin typeface="Tahoma" pitchFamily="34" charset="0"/>
        <a:ea typeface="+mn-ea"/>
        <a:cs typeface="+mn-cs"/>
      </a:defRPr>
    </a:lvl5pPr>
    <a:lvl6pPr marL="2286000" algn="l" defTabSz="914400" rtl="0" eaLnBrk="1" latinLnBrk="0" hangingPunct="1">
      <a:defRPr sz="900" b="1" kern="1200">
        <a:solidFill>
          <a:schemeClr val="bg1"/>
        </a:solidFill>
        <a:latin typeface="Tahoma" pitchFamily="34" charset="0"/>
        <a:ea typeface="+mn-ea"/>
        <a:cs typeface="+mn-cs"/>
      </a:defRPr>
    </a:lvl6pPr>
    <a:lvl7pPr marL="2743200" algn="l" defTabSz="914400" rtl="0" eaLnBrk="1" latinLnBrk="0" hangingPunct="1">
      <a:defRPr sz="900" b="1" kern="1200">
        <a:solidFill>
          <a:schemeClr val="bg1"/>
        </a:solidFill>
        <a:latin typeface="Tahoma" pitchFamily="34" charset="0"/>
        <a:ea typeface="+mn-ea"/>
        <a:cs typeface="+mn-cs"/>
      </a:defRPr>
    </a:lvl7pPr>
    <a:lvl8pPr marL="3200400" algn="l" defTabSz="914400" rtl="0" eaLnBrk="1" latinLnBrk="0" hangingPunct="1">
      <a:defRPr sz="900" b="1" kern="1200">
        <a:solidFill>
          <a:schemeClr val="bg1"/>
        </a:solidFill>
        <a:latin typeface="Tahoma" pitchFamily="34" charset="0"/>
        <a:ea typeface="+mn-ea"/>
        <a:cs typeface="+mn-cs"/>
      </a:defRPr>
    </a:lvl8pPr>
    <a:lvl9pPr marL="3657600" algn="l" defTabSz="914400" rtl="0" eaLnBrk="1" latinLnBrk="0" hangingPunct="1">
      <a:defRPr sz="900" b="1" kern="1200">
        <a:solidFill>
          <a:schemeClr val="bg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showPr>
  <p:clrMru>
    <a:srgbClr val="EFC8DF"/>
    <a:srgbClr val="A2DADE"/>
    <a:srgbClr val="3333FF"/>
    <a:srgbClr val="4E0B55"/>
    <a:srgbClr val="EE2D24"/>
    <a:srgbClr val="C7A775"/>
    <a:srgbClr val="00B5EF"/>
    <a:srgbClr val="CDE3A0"/>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873" autoAdjust="0"/>
    <p:restoredTop sz="93959" autoAdjust="0"/>
  </p:normalViewPr>
  <p:slideViewPr>
    <p:cSldViewPr snapToGrid="0">
      <p:cViewPr>
        <p:scale>
          <a:sx n="80" d="100"/>
          <a:sy n="80" d="100"/>
        </p:scale>
        <p:origin x="-1614" y="-318"/>
      </p:cViewPr>
      <p:guideLst>
        <p:guide orient="horz" pos="1164"/>
        <p:guide orient="horz" pos="1410"/>
        <p:guide orient="horz" pos="2715"/>
        <p:guide orient="horz" pos="2389"/>
        <p:guide orient="horz" pos="2064"/>
        <p:guide orient="horz" pos="1735"/>
        <p:guide orient="horz" pos="3369"/>
        <p:guide orient="horz" pos="3698"/>
        <p:guide pos="4214"/>
        <p:guide pos="358"/>
        <p:guide pos="912"/>
        <p:guide pos="4879"/>
        <p:guide pos="5556"/>
        <p:guide pos="1424"/>
        <p:guide pos="402"/>
        <p:guide pos="1795"/>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90" d="100"/>
        <a:sy n="90" d="100"/>
      </p:scale>
      <p:origin x="0" y="0"/>
    </p:cViewPr>
  </p:sorterViewPr>
  <p:notesViewPr>
    <p:cSldViewPr snapToGrid="0">
      <p:cViewPr varScale="1">
        <p:scale>
          <a:sx n="52" d="100"/>
          <a:sy n="52" d="100"/>
        </p:scale>
        <p:origin x="-1848" y="-78"/>
      </p:cViewPr>
      <p:guideLst>
        <p:guide orient="horz" pos="3127"/>
        <p:guide pos="2100"/>
      </p:guideLst>
    </p:cSldViewPr>
  </p:notesViewPr>
  <p:gridSpacing cx="92171838" cy="9217183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7E2980F-552B-4A1A-B9B6-FA6C23A3AF4C}" type="doc">
      <dgm:prSet loTypeId="urn:microsoft.com/office/officeart/2005/8/layout/hierarchy6" loCatId="hierarchy" qsTypeId="urn:microsoft.com/office/officeart/2005/8/quickstyle/simple3" qsCatId="simple" csTypeId="urn:microsoft.com/office/officeart/2005/8/colors/accent1_2" csCatId="accent1" phldr="1"/>
      <dgm:spPr/>
      <dgm:t>
        <a:bodyPr/>
        <a:lstStyle/>
        <a:p>
          <a:endParaRPr lang="en-GB"/>
        </a:p>
      </dgm:t>
    </dgm:pt>
    <dgm:pt modelId="{557CE354-969C-498D-86A0-8683AADBA258}">
      <dgm:prSet phldrT="[Text]" custT="1"/>
      <dgm:spPr>
        <a:solidFill>
          <a:srgbClr val="92D050"/>
        </a:solidFill>
      </dgm:spPr>
      <dgm:t>
        <a:bodyPr/>
        <a:lstStyle/>
        <a:p>
          <a:r>
            <a:rPr lang="en-GB" sz="2000" b="1" dirty="0" smtClean="0"/>
            <a:t>GSICS Research Working Group</a:t>
          </a:r>
        </a:p>
        <a:p>
          <a:r>
            <a:rPr lang="en-US" sz="1600" b="1" dirty="0" smtClean="0"/>
            <a:t>Chair: Dohyeong Kim</a:t>
          </a:r>
        </a:p>
        <a:p>
          <a:r>
            <a:rPr lang="en-US" sz="1600" b="0" dirty="0" smtClean="0"/>
            <a:t>Vice-Chair: Tim Hewison</a:t>
          </a:r>
        </a:p>
        <a:p>
          <a:r>
            <a:rPr lang="en-US" sz="1600" b="0" dirty="0" smtClean="0"/>
            <a:t>Vice-Chair: Scott </a:t>
          </a:r>
          <a:r>
            <a:rPr lang="en-US" sz="1600" b="0" dirty="0" err="1" smtClean="0"/>
            <a:t>Hu</a:t>
          </a:r>
          <a:endParaRPr lang="en-GB" sz="1600" b="0" dirty="0"/>
        </a:p>
      </dgm:t>
    </dgm:pt>
    <dgm:pt modelId="{311A8585-A2AB-4AC2-8487-1A4864E3A5CA}" type="parTrans" cxnId="{DEA1E4A9-08E9-420C-A465-02DDD1B26F96}">
      <dgm:prSet/>
      <dgm:spPr/>
      <dgm:t>
        <a:bodyPr/>
        <a:lstStyle/>
        <a:p>
          <a:endParaRPr lang="en-GB" sz="3600"/>
        </a:p>
      </dgm:t>
    </dgm:pt>
    <dgm:pt modelId="{643AD364-E195-49CC-BA95-15EB1B2F665A}" type="sibTrans" cxnId="{DEA1E4A9-08E9-420C-A465-02DDD1B26F96}">
      <dgm:prSet/>
      <dgm:spPr/>
      <dgm:t>
        <a:bodyPr/>
        <a:lstStyle/>
        <a:p>
          <a:endParaRPr lang="en-GB" sz="3600"/>
        </a:p>
      </dgm:t>
    </dgm:pt>
    <dgm:pt modelId="{745F9827-BD5B-4BFD-B04A-2B09C1201DCF}">
      <dgm:prSet phldrT="[Text]" custT="1"/>
      <dgm:spPr>
        <a:solidFill>
          <a:srgbClr val="92D050"/>
        </a:solidFill>
      </dgm:spPr>
      <dgm:t>
        <a:bodyPr/>
        <a:lstStyle/>
        <a:p>
          <a:r>
            <a:rPr lang="en-GB" sz="1600" b="1" dirty="0" smtClean="0"/>
            <a:t>UV </a:t>
          </a:r>
          <a:br>
            <a:rPr lang="en-GB" sz="1600" b="1" dirty="0" smtClean="0"/>
          </a:br>
          <a:r>
            <a:rPr lang="en-GB" sz="1600" b="1" dirty="0" smtClean="0"/>
            <a:t>Sub-Group</a:t>
          </a:r>
        </a:p>
        <a:p>
          <a:r>
            <a:rPr lang="en-US" sz="1600" dirty="0" smtClean="0"/>
            <a:t>Chair: Rose Munro</a:t>
          </a:r>
          <a:endParaRPr lang="en-GB" sz="1600" dirty="0"/>
        </a:p>
      </dgm:t>
    </dgm:pt>
    <dgm:pt modelId="{12AC806E-ED55-4D77-8EDB-566FC2DFCB98}" type="parTrans" cxnId="{D13FFD3B-E2C5-4B46-ACA4-FD4118BCCCEA}">
      <dgm:prSet/>
      <dgm:spPr/>
      <dgm:t>
        <a:bodyPr/>
        <a:lstStyle/>
        <a:p>
          <a:endParaRPr lang="en-GB" sz="3600"/>
        </a:p>
      </dgm:t>
    </dgm:pt>
    <dgm:pt modelId="{023FE213-271C-47D8-8E16-60B9F075FF7E}" type="sibTrans" cxnId="{D13FFD3B-E2C5-4B46-ACA4-FD4118BCCCEA}">
      <dgm:prSet/>
      <dgm:spPr/>
      <dgm:t>
        <a:bodyPr/>
        <a:lstStyle/>
        <a:p>
          <a:endParaRPr lang="en-GB" sz="3600"/>
        </a:p>
      </dgm:t>
    </dgm:pt>
    <dgm:pt modelId="{BAD0FAE7-F439-48FE-8D56-48A564937B10}">
      <dgm:prSet phldrT="[Text]" custT="1"/>
      <dgm:spPr>
        <a:solidFill>
          <a:srgbClr val="92D050"/>
        </a:solidFill>
      </dgm:spPr>
      <dgm:t>
        <a:bodyPr/>
        <a:lstStyle/>
        <a:p>
          <a:r>
            <a:rPr lang="en-GB" sz="1600" b="1" dirty="0" smtClean="0"/>
            <a:t>IR </a:t>
          </a:r>
          <a:br>
            <a:rPr lang="en-GB" sz="1600" b="1" dirty="0" smtClean="0"/>
          </a:br>
          <a:r>
            <a:rPr lang="en-GB" sz="1600" b="1" dirty="0" smtClean="0"/>
            <a:t>Sub-Group</a:t>
          </a:r>
        </a:p>
        <a:p>
          <a:r>
            <a:rPr lang="en-US" sz="1600" dirty="0" smtClean="0"/>
            <a:t>Chair: Tim Hewison</a:t>
          </a:r>
          <a:endParaRPr lang="en-GB" sz="1600" dirty="0"/>
        </a:p>
      </dgm:t>
    </dgm:pt>
    <dgm:pt modelId="{13880C4C-DC77-42DB-B27A-8CA0EBECDB36}" type="parTrans" cxnId="{D4FBDA79-D877-4442-960F-C53488554553}">
      <dgm:prSet/>
      <dgm:spPr/>
      <dgm:t>
        <a:bodyPr/>
        <a:lstStyle/>
        <a:p>
          <a:endParaRPr lang="en-GB" sz="3600"/>
        </a:p>
      </dgm:t>
    </dgm:pt>
    <dgm:pt modelId="{BD5758B2-8261-490C-8137-109917B3C8FD}" type="sibTrans" cxnId="{D4FBDA79-D877-4442-960F-C53488554553}">
      <dgm:prSet/>
      <dgm:spPr/>
      <dgm:t>
        <a:bodyPr/>
        <a:lstStyle/>
        <a:p>
          <a:endParaRPr lang="en-GB" sz="3600"/>
        </a:p>
      </dgm:t>
    </dgm:pt>
    <dgm:pt modelId="{7B4A3783-ABA4-4BCE-B63B-53D8E43DF01C}">
      <dgm:prSet phldrT="[Text]" custT="1"/>
      <dgm:spPr>
        <a:solidFill>
          <a:srgbClr val="92D050"/>
        </a:solidFill>
      </dgm:spPr>
      <dgm:t>
        <a:bodyPr/>
        <a:lstStyle/>
        <a:p>
          <a:r>
            <a:rPr lang="en-GB" sz="1600" b="1" dirty="0" smtClean="0"/>
            <a:t>VIS/NIR </a:t>
          </a:r>
          <a:br>
            <a:rPr lang="en-GB" sz="1600" b="1" dirty="0" smtClean="0"/>
          </a:br>
          <a:r>
            <a:rPr lang="en-GB" sz="1600" b="1" dirty="0" smtClean="0"/>
            <a:t>Sub-Group</a:t>
          </a:r>
        </a:p>
        <a:p>
          <a:r>
            <a:rPr lang="en-US" sz="1600" dirty="0" smtClean="0"/>
            <a:t>Chair: Dave Doelling</a:t>
          </a:r>
          <a:endParaRPr lang="en-GB" sz="1600" dirty="0"/>
        </a:p>
      </dgm:t>
    </dgm:pt>
    <dgm:pt modelId="{CA8A42EA-C7A9-44D0-9E37-CA59CA8789A6}" type="parTrans" cxnId="{EB993BFB-D439-4234-ACD3-3039F81618AE}">
      <dgm:prSet/>
      <dgm:spPr/>
      <dgm:t>
        <a:bodyPr/>
        <a:lstStyle/>
        <a:p>
          <a:endParaRPr lang="en-GB" sz="3600"/>
        </a:p>
      </dgm:t>
    </dgm:pt>
    <dgm:pt modelId="{816A5819-A8C6-4C77-9DBC-55222BB4CD90}" type="sibTrans" cxnId="{EB993BFB-D439-4234-ACD3-3039F81618AE}">
      <dgm:prSet/>
      <dgm:spPr/>
      <dgm:t>
        <a:bodyPr/>
        <a:lstStyle/>
        <a:p>
          <a:endParaRPr lang="en-GB" sz="3600"/>
        </a:p>
      </dgm:t>
    </dgm:pt>
    <dgm:pt modelId="{348DE7FB-1C22-41AA-A12C-80BA3FCB5ABA}">
      <dgm:prSet phldrT="[Text]" custT="1"/>
      <dgm:spPr>
        <a:solidFill>
          <a:srgbClr val="92D050"/>
        </a:solidFill>
      </dgm:spPr>
      <dgm:t>
        <a:bodyPr/>
        <a:lstStyle/>
        <a:p>
          <a:r>
            <a:rPr lang="en-GB" sz="1600" b="1" dirty="0" smtClean="0"/>
            <a:t>Microwave Sub-Group</a:t>
          </a:r>
        </a:p>
        <a:p>
          <a:r>
            <a:rPr lang="en-US" sz="1600" dirty="0" smtClean="0"/>
            <a:t>Chair: Ralph Ferraro</a:t>
          </a:r>
          <a:endParaRPr lang="en-GB" sz="1600" dirty="0"/>
        </a:p>
      </dgm:t>
    </dgm:pt>
    <dgm:pt modelId="{3CF917B7-4094-4917-A36C-1E60DC2D2B66}" type="parTrans" cxnId="{3529D9B8-928E-4D8C-AC9C-E8C86F1278FC}">
      <dgm:prSet/>
      <dgm:spPr/>
      <dgm:t>
        <a:bodyPr/>
        <a:lstStyle/>
        <a:p>
          <a:endParaRPr lang="en-GB" sz="3600"/>
        </a:p>
      </dgm:t>
    </dgm:pt>
    <dgm:pt modelId="{DC2F7B06-B713-491F-8F69-0410958B0C17}" type="sibTrans" cxnId="{3529D9B8-928E-4D8C-AC9C-E8C86F1278FC}">
      <dgm:prSet/>
      <dgm:spPr/>
      <dgm:t>
        <a:bodyPr/>
        <a:lstStyle/>
        <a:p>
          <a:endParaRPr lang="en-GB" sz="3600"/>
        </a:p>
      </dgm:t>
    </dgm:pt>
    <dgm:pt modelId="{ED1A0A91-3915-412D-AA76-2610BDBCC4A9}" type="pres">
      <dgm:prSet presAssocID="{27E2980F-552B-4A1A-B9B6-FA6C23A3AF4C}" presName="mainComposite" presStyleCnt="0">
        <dgm:presLayoutVars>
          <dgm:chPref val="1"/>
          <dgm:dir/>
          <dgm:animOne val="branch"/>
          <dgm:animLvl val="lvl"/>
          <dgm:resizeHandles val="exact"/>
        </dgm:presLayoutVars>
      </dgm:prSet>
      <dgm:spPr/>
      <dgm:t>
        <a:bodyPr/>
        <a:lstStyle/>
        <a:p>
          <a:endParaRPr lang="en-GB"/>
        </a:p>
      </dgm:t>
    </dgm:pt>
    <dgm:pt modelId="{9919A597-6EB8-443B-9666-B773DA58BD40}" type="pres">
      <dgm:prSet presAssocID="{27E2980F-552B-4A1A-B9B6-FA6C23A3AF4C}" presName="hierFlow" presStyleCnt="0"/>
      <dgm:spPr/>
    </dgm:pt>
    <dgm:pt modelId="{87A97B68-CDA3-49B9-B5D1-BD3B9565FF9C}" type="pres">
      <dgm:prSet presAssocID="{27E2980F-552B-4A1A-B9B6-FA6C23A3AF4C}" presName="hierChild1" presStyleCnt="0">
        <dgm:presLayoutVars>
          <dgm:chPref val="1"/>
          <dgm:animOne val="branch"/>
          <dgm:animLvl val="lvl"/>
        </dgm:presLayoutVars>
      </dgm:prSet>
      <dgm:spPr/>
    </dgm:pt>
    <dgm:pt modelId="{8C18DBEF-DFE5-4354-A59F-840A91E50C15}" type="pres">
      <dgm:prSet presAssocID="{557CE354-969C-498D-86A0-8683AADBA258}" presName="Name14" presStyleCnt="0"/>
      <dgm:spPr/>
    </dgm:pt>
    <dgm:pt modelId="{A342DF3F-7B71-4AE8-A4F5-9B213881720F}" type="pres">
      <dgm:prSet presAssocID="{557CE354-969C-498D-86A0-8683AADBA258}" presName="level1Shape" presStyleLbl="node0" presStyleIdx="0" presStyleCnt="1" custScaleX="227394" custScaleY="176776">
        <dgm:presLayoutVars>
          <dgm:chPref val="3"/>
        </dgm:presLayoutVars>
      </dgm:prSet>
      <dgm:spPr/>
      <dgm:t>
        <a:bodyPr/>
        <a:lstStyle/>
        <a:p>
          <a:endParaRPr lang="en-GB"/>
        </a:p>
      </dgm:t>
    </dgm:pt>
    <dgm:pt modelId="{053BAFBE-4DA7-4E23-AA83-E846BD925728}" type="pres">
      <dgm:prSet presAssocID="{557CE354-969C-498D-86A0-8683AADBA258}" presName="hierChild2" presStyleCnt="0"/>
      <dgm:spPr/>
    </dgm:pt>
    <dgm:pt modelId="{380322F4-57BE-4816-807F-E12D5241257A}" type="pres">
      <dgm:prSet presAssocID="{12AC806E-ED55-4D77-8EDB-566FC2DFCB98}" presName="Name19" presStyleLbl="parChTrans1D2" presStyleIdx="0" presStyleCnt="4"/>
      <dgm:spPr/>
      <dgm:t>
        <a:bodyPr/>
        <a:lstStyle/>
        <a:p>
          <a:endParaRPr lang="en-GB"/>
        </a:p>
      </dgm:t>
    </dgm:pt>
    <dgm:pt modelId="{5419D13B-D457-49C3-9097-4B5C614644EF}" type="pres">
      <dgm:prSet presAssocID="{745F9827-BD5B-4BFD-B04A-2B09C1201DCF}" presName="Name21" presStyleCnt="0"/>
      <dgm:spPr/>
    </dgm:pt>
    <dgm:pt modelId="{31BB0742-3710-46C3-9530-D11D16964A7B}" type="pres">
      <dgm:prSet presAssocID="{745F9827-BD5B-4BFD-B04A-2B09C1201DCF}" presName="level2Shape" presStyleLbl="node2" presStyleIdx="0" presStyleCnt="4"/>
      <dgm:spPr/>
      <dgm:t>
        <a:bodyPr/>
        <a:lstStyle/>
        <a:p>
          <a:endParaRPr lang="en-GB"/>
        </a:p>
      </dgm:t>
    </dgm:pt>
    <dgm:pt modelId="{BC892C50-D5AC-408A-8B04-DB81A7716D81}" type="pres">
      <dgm:prSet presAssocID="{745F9827-BD5B-4BFD-B04A-2B09C1201DCF}" presName="hierChild3" presStyleCnt="0"/>
      <dgm:spPr/>
    </dgm:pt>
    <dgm:pt modelId="{96D513FE-8BF4-4854-BAE2-47D418A0EA24}" type="pres">
      <dgm:prSet presAssocID="{CA8A42EA-C7A9-44D0-9E37-CA59CA8789A6}" presName="Name19" presStyleLbl="parChTrans1D2" presStyleIdx="1" presStyleCnt="4"/>
      <dgm:spPr/>
      <dgm:t>
        <a:bodyPr/>
        <a:lstStyle/>
        <a:p>
          <a:endParaRPr lang="en-GB"/>
        </a:p>
      </dgm:t>
    </dgm:pt>
    <dgm:pt modelId="{77DCEE91-BB91-4414-BE19-9AD9DB906ED0}" type="pres">
      <dgm:prSet presAssocID="{7B4A3783-ABA4-4BCE-B63B-53D8E43DF01C}" presName="Name21" presStyleCnt="0"/>
      <dgm:spPr/>
    </dgm:pt>
    <dgm:pt modelId="{5CEA02F6-6E4C-47D7-AE53-9D496D0D1A3D}" type="pres">
      <dgm:prSet presAssocID="{7B4A3783-ABA4-4BCE-B63B-53D8E43DF01C}" presName="level2Shape" presStyleLbl="node2" presStyleIdx="1" presStyleCnt="4"/>
      <dgm:spPr/>
      <dgm:t>
        <a:bodyPr/>
        <a:lstStyle/>
        <a:p>
          <a:endParaRPr lang="en-GB"/>
        </a:p>
      </dgm:t>
    </dgm:pt>
    <dgm:pt modelId="{E06E38BF-7F26-47A8-9745-047EA6B171C7}" type="pres">
      <dgm:prSet presAssocID="{7B4A3783-ABA4-4BCE-B63B-53D8E43DF01C}" presName="hierChild3" presStyleCnt="0"/>
      <dgm:spPr/>
    </dgm:pt>
    <dgm:pt modelId="{E043E564-3957-43F0-B8C0-6B1B470DD2B9}" type="pres">
      <dgm:prSet presAssocID="{13880C4C-DC77-42DB-B27A-8CA0EBECDB36}" presName="Name19" presStyleLbl="parChTrans1D2" presStyleIdx="2" presStyleCnt="4"/>
      <dgm:spPr/>
      <dgm:t>
        <a:bodyPr/>
        <a:lstStyle/>
        <a:p>
          <a:endParaRPr lang="en-GB"/>
        </a:p>
      </dgm:t>
    </dgm:pt>
    <dgm:pt modelId="{9FD7B1B6-E391-4086-AC48-E9CECD1AEA1F}" type="pres">
      <dgm:prSet presAssocID="{BAD0FAE7-F439-48FE-8D56-48A564937B10}" presName="Name21" presStyleCnt="0"/>
      <dgm:spPr/>
    </dgm:pt>
    <dgm:pt modelId="{862827D9-C3DD-4DE0-A79A-E8B96C207F19}" type="pres">
      <dgm:prSet presAssocID="{BAD0FAE7-F439-48FE-8D56-48A564937B10}" presName="level2Shape" presStyleLbl="node2" presStyleIdx="2" presStyleCnt="4" custLinFactNeighborX="9320" custLinFactNeighborY="-1"/>
      <dgm:spPr/>
      <dgm:t>
        <a:bodyPr/>
        <a:lstStyle/>
        <a:p>
          <a:endParaRPr lang="en-GB"/>
        </a:p>
      </dgm:t>
    </dgm:pt>
    <dgm:pt modelId="{EF482B81-4862-415B-91AA-9DCF00C924D6}" type="pres">
      <dgm:prSet presAssocID="{BAD0FAE7-F439-48FE-8D56-48A564937B10}" presName="hierChild3" presStyleCnt="0"/>
      <dgm:spPr/>
    </dgm:pt>
    <dgm:pt modelId="{5CE182AC-0210-48C5-9C8E-6FE975553AD4}" type="pres">
      <dgm:prSet presAssocID="{3CF917B7-4094-4917-A36C-1E60DC2D2B66}" presName="Name19" presStyleLbl="parChTrans1D2" presStyleIdx="3" presStyleCnt="4"/>
      <dgm:spPr/>
      <dgm:t>
        <a:bodyPr/>
        <a:lstStyle/>
        <a:p>
          <a:endParaRPr lang="en-GB"/>
        </a:p>
      </dgm:t>
    </dgm:pt>
    <dgm:pt modelId="{7AE6D8EC-A579-4941-BD7D-AC337B010EA4}" type="pres">
      <dgm:prSet presAssocID="{348DE7FB-1C22-41AA-A12C-80BA3FCB5ABA}" presName="Name21" presStyleCnt="0"/>
      <dgm:spPr/>
    </dgm:pt>
    <dgm:pt modelId="{4C1D1463-36DA-4760-8DEB-126908982614}" type="pres">
      <dgm:prSet presAssocID="{348DE7FB-1C22-41AA-A12C-80BA3FCB5ABA}" presName="level2Shape" presStyleLbl="node2" presStyleIdx="3" presStyleCnt="4"/>
      <dgm:spPr/>
      <dgm:t>
        <a:bodyPr/>
        <a:lstStyle/>
        <a:p>
          <a:endParaRPr lang="en-GB"/>
        </a:p>
      </dgm:t>
    </dgm:pt>
    <dgm:pt modelId="{C1923115-B850-4CED-B419-A899406ACF97}" type="pres">
      <dgm:prSet presAssocID="{348DE7FB-1C22-41AA-A12C-80BA3FCB5ABA}" presName="hierChild3" presStyleCnt="0"/>
      <dgm:spPr/>
    </dgm:pt>
    <dgm:pt modelId="{F65C0906-FE99-40D9-89C5-1F44C517E50C}" type="pres">
      <dgm:prSet presAssocID="{27E2980F-552B-4A1A-B9B6-FA6C23A3AF4C}" presName="bgShapesFlow" presStyleCnt="0"/>
      <dgm:spPr/>
    </dgm:pt>
  </dgm:ptLst>
  <dgm:cxnLst>
    <dgm:cxn modelId="{61E805A7-BCEA-49F3-9E84-001826DA5787}" type="presOf" srcId="{13880C4C-DC77-42DB-B27A-8CA0EBECDB36}" destId="{E043E564-3957-43F0-B8C0-6B1B470DD2B9}" srcOrd="0" destOrd="0" presId="urn:microsoft.com/office/officeart/2005/8/layout/hierarchy6"/>
    <dgm:cxn modelId="{97955F91-5433-4F5A-8F12-DE199FFB96DB}" type="presOf" srcId="{7B4A3783-ABA4-4BCE-B63B-53D8E43DF01C}" destId="{5CEA02F6-6E4C-47D7-AE53-9D496D0D1A3D}" srcOrd="0" destOrd="0" presId="urn:microsoft.com/office/officeart/2005/8/layout/hierarchy6"/>
    <dgm:cxn modelId="{D4FBDA79-D877-4442-960F-C53488554553}" srcId="{557CE354-969C-498D-86A0-8683AADBA258}" destId="{BAD0FAE7-F439-48FE-8D56-48A564937B10}" srcOrd="2" destOrd="0" parTransId="{13880C4C-DC77-42DB-B27A-8CA0EBECDB36}" sibTransId="{BD5758B2-8261-490C-8137-109917B3C8FD}"/>
    <dgm:cxn modelId="{DEA1E4A9-08E9-420C-A465-02DDD1B26F96}" srcId="{27E2980F-552B-4A1A-B9B6-FA6C23A3AF4C}" destId="{557CE354-969C-498D-86A0-8683AADBA258}" srcOrd="0" destOrd="0" parTransId="{311A8585-A2AB-4AC2-8487-1A4864E3A5CA}" sibTransId="{643AD364-E195-49CC-BA95-15EB1B2F665A}"/>
    <dgm:cxn modelId="{3529D9B8-928E-4D8C-AC9C-E8C86F1278FC}" srcId="{557CE354-969C-498D-86A0-8683AADBA258}" destId="{348DE7FB-1C22-41AA-A12C-80BA3FCB5ABA}" srcOrd="3" destOrd="0" parTransId="{3CF917B7-4094-4917-A36C-1E60DC2D2B66}" sibTransId="{DC2F7B06-B713-491F-8F69-0410958B0C17}"/>
    <dgm:cxn modelId="{D13FFD3B-E2C5-4B46-ACA4-FD4118BCCCEA}" srcId="{557CE354-969C-498D-86A0-8683AADBA258}" destId="{745F9827-BD5B-4BFD-B04A-2B09C1201DCF}" srcOrd="0" destOrd="0" parTransId="{12AC806E-ED55-4D77-8EDB-566FC2DFCB98}" sibTransId="{023FE213-271C-47D8-8E16-60B9F075FF7E}"/>
    <dgm:cxn modelId="{EB993BFB-D439-4234-ACD3-3039F81618AE}" srcId="{557CE354-969C-498D-86A0-8683AADBA258}" destId="{7B4A3783-ABA4-4BCE-B63B-53D8E43DF01C}" srcOrd="1" destOrd="0" parTransId="{CA8A42EA-C7A9-44D0-9E37-CA59CA8789A6}" sibTransId="{816A5819-A8C6-4C77-9DBC-55222BB4CD90}"/>
    <dgm:cxn modelId="{82977E9A-04C2-4B09-8E5A-F38D0C7D6145}" type="presOf" srcId="{557CE354-969C-498D-86A0-8683AADBA258}" destId="{A342DF3F-7B71-4AE8-A4F5-9B213881720F}" srcOrd="0" destOrd="0" presId="urn:microsoft.com/office/officeart/2005/8/layout/hierarchy6"/>
    <dgm:cxn modelId="{21CB7A9B-CAF8-4FC6-9780-1A3FE36E2A58}" type="presOf" srcId="{BAD0FAE7-F439-48FE-8D56-48A564937B10}" destId="{862827D9-C3DD-4DE0-A79A-E8B96C207F19}" srcOrd="0" destOrd="0" presId="urn:microsoft.com/office/officeart/2005/8/layout/hierarchy6"/>
    <dgm:cxn modelId="{507C0F0A-B9A0-4C86-8CB9-474FA9BACE70}" type="presOf" srcId="{745F9827-BD5B-4BFD-B04A-2B09C1201DCF}" destId="{31BB0742-3710-46C3-9530-D11D16964A7B}" srcOrd="0" destOrd="0" presId="urn:microsoft.com/office/officeart/2005/8/layout/hierarchy6"/>
    <dgm:cxn modelId="{C45387EC-2B10-47A3-81FE-A96B2A44E46D}" type="presOf" srcId="{348DE7FB-1C22-41AA-A12C-80BA3FCB5ABA}" destId="{4C1D1463-36DA-4760-8DEB-126908982614}" srcOrd="0" destOrd="0" presId="urn:microsoft.com/office/officeart/2005/8/layout/hierarchy6"/>
    <dgm:cxn modelId="{C2F13933-7698-4716-B6BB-FF7987A58935}" type="presOf" srcId="{CA8A42EA-C7A9-44D0-9E37-CA59CA8789A6}" destId="{96D513FE-8BF4-4854-BAE2-47D418A0EA24}" srcOrd="0" destOrd="0" presId="urn:microsoft.com/office/officeart/2005/8/layout/hierarchy6"/>
    <dgm:cxn modelId="{3491D94B-7395-49F8-9093-B18501072AA3}" type="presOf" srcId="{27E2980F-552B-4A1A-B9B6-FA6C23A3AF4C}" destId="{ED1A0A91-3915-412D-AA76-2610BDBCC4A9}" srcOrd="0" destOrd="0" presId="urn:microsoft.com/office/officeart/2005/8/layout/hierarchy6"/>
    <dgm:cxn modelId="{AEE31341-FEAE-4122-9D43-7252C5CAF8BB}" type="presOf" srcId="{3CF917B7-4094-4917-A36C-1E60DC2D2B66}" destId="{5CE182AC-0210-48C5-9C8E-6FE975553AD4}" srcOrd="0" destOrd="0" presId="urn:microsoft.com/office/officeart/2005/8/layout/hierarchy6"/>
    <dgm:cxn modelId="{7011A301-F58D-4987-8B7B-6B3B3CE1AA08}" type="presOf" srcId="{12AC806E-ED55-4D77-8EDB-566FC2DFCB98}" destId="{380322F4-57BE-4816-807F-E12D5241257A}" srcOrd="0" destOrd="0" presId="urn:microsoft.com/office/officeart/2005/8/layout/hierarchy6"/>
    <dgm:cxn modelId="{D3A0C0F1-01C3-4CC6-9CCB-FAB060F00975}" type="presParOf" srcId="{ED1A0A91-3915-412D-AA76-2610BDBCC4A9}" destId="{9919A597-6EB8-443B-9666-B773DA58BD40}" srcOrd="0" destOrd="0" presId="urn:microsoft.com/office/officeart/2005/8/layout/hierarchy6"/>
    <dgm:cxn modelId="{7D2B153A-CEB0-43B0-AFCE-7B7824DF6998}" type="presParOf" srcId="{9919A597-6EB8-443B-9666-B773DA58BD40}" destId="{87A97B68-CDA3-49B9-B5D1-BD3B9565FF9C}" srcOrd="0" destOrd="0" presId="urn:microsoft.com/office/officeart/2005/8/layout/hierarchy6"/>
    <dgm:cxn modelId="{A6403CA1-C544-48E0-9B57-F6771811CDBE}" type="presParOf" srcId="{87A97B68-CDA3-49B9-B5D1-BD3B9565FF9C}" destId="{8C18DBEF-DFE5-4354-A59F-840A91E50C15}" srcOrd="0" destOrd="0" presId="urn:microsoft.com/office/officeart/2005/8/layout/hierarchy6"/>
    <dgm:cxn modelId="{79ED4A1D-A1E3-4DFE-8C0E-EB1A4621C162}" type="presParOf" srcId="{8C18DBEF-DFE5-4354-A59F-840A91E50C15}" destId="{A342DF3F-7B71-4AE8-A4F5-9B213881720F}" srcOrd="0" destOrd="0" presId="urn:microsoft.com/office/officeart/2005/8/layout/hierarchy6"/>
    <dgm:cxn modelId="{FB9A2E95-E73B-4513-A65B-D3EE4A90912E}" type="presParOf" srcId="{8C18DBEF-DFE5-4354-A59F-840A91E50C15}" destId="{053BAFBE-4DA7-4E23-AA83-E846BD925728}" srcOrd="1" destOrd="0" presId="urn:microsoft.com/office/officeart/2005/8/layout/hierarchy6"/>
    <dgm:cxn modelId="{CAAEDF0F-E951-47C4-A41A-4E7FD5465A75}" type="presParOf" srcId="{053BAFBE-4DA7-4E23-AA83-E846BD925728}" destId="{380322F4-57BE-4816-807F-E12D5241257A}" srcOrd="0" destOrd="0" presId="urn:microsoft.com/office/officeart/2005/8/layout/hierarchy6"/>
    <dgm:cxn modelId="{A8790231-75D6-4653-8120-DAD8CBFBC4C4}" type="presParOf" srcId="{053BAFBE-4DA7-4E23-AA83-E846BD925728}" destId="{5419D13B-D457-49C3-9097-4B5C614644EF}" srcOrd="1" destOrd="0" presId="urn:microsoft.com/office/officeart/2005/8/layout/hierarchy6"/>
    <dgm:cxn modelId="{E3450785-DC8E-4103-B22F-8EA57B156355}" type="presParOf" srcId="{5419D13B-D457-49C3-9097-4B5C614644EF}" destId="{31BB0742-3710-46C3-9530-D11D16964A7B}" srcOrd="0" destOrd="0" presId="urn:microsoft.com/office/officeart/2005/8/layout/hierarchy6"/>
    <dgm:cxn modelId="{29C251C4-F288-48E5-82EE-CBE9E1CB608B}" type="presParOf" srcId="{5419D13B-D457-49C3-9097-4B5C614644EF}" destId="{BC892C50-D5AC-408A-8B04-DB81A7716D81}" srcOrd="1" destOrd="0" presId="urn:microsoft.com/office/officeart/2005/8/layout/hierarchy6"/>
    <dgm:cxn modelId="{CE9996B3-76B3-4085-97CE-67519106A209}" type="presParOf" srcId="{053BAFBE-4DA7-4E23-AA83-E846BD925728}" destId="{96D513FE-8BF4-4854-BAE2-47D418A0EA24}" srcOrd="2" destOrd="0" presId="urn:microsoft.com/office/officeart/2005/8/layout/hierarchy6"/>
    <dgm:cxn modelId="{89B1EE80-F655-4B2F-A287-B54DAC2109BD}" type="presParOf" srcId="{053BAFBE-4DA7-4E23-AA83-E846BD925728}" destId="{77DCEE91-BB91-4414-BE19-9AD9DB906ED0}" srcOrd="3" destOrd="0" presId="urn:microsoft.com/office/officeart/2005/8/layout/hierarchy6"/>
    <dgm:cxn modelId="{6FBB047A-2E0C-4B04-8F46-33ABAEE8B260}" type="presParOf" srcId="{77DCEE91-BB91-4414-BE19-9AD9DB906ED0}" destId="{5CEA02F6-6E4C-47D7-AE53-9D496D0D1A3D}" srcOrd="0" destOrd="0" presId="urn:microsoft.com/office/officeart/2005/8/layout/hierarchy6"/>
    <dgm:cxn modelId="{C3075169-1E13-4089-BCDB-FA4667211176}" type="presParOf" srcId="{77DCEE91-BB91-4414-BE19-9AD9DB906ED0}" destId="{E06E38BF-7F26-47A8-9745-047EA6B171C7}" srcOrd="1" destOrd="0" presId="urn:microsoft.com/office/officeart/2005/8/layout/hierarchy6"/>
    <dgm:cxn modelId="{5F618B23-07D9-4C16-B901-E13294DE07C6}" type="presParOf" srcId="{053BAFBE-4DA7-4E23-AA83-E846BD925728}" destId="{E043E564-3957-43F0-B8C0-6B1B470DD2B9}" srcOrd="4" destOrd="0" presId="urn:microsoft.com/office/officeart/2005/8/layout/hierarchy6"/>
    <dgm:cxn modelId="{568E4F15-2D18-4069-A84B-CF7BBC8016BC}" type="presParOf" srcId="{053BAFBE-4DA7-4E23-AA83-E846BD925728}" destId="{9FD7B1B6-E391-4086-AC48-E9CECD1AEA1F}" srcOrd="5" destOrd="0" presId="urn:microsoft.com/office/officeart/2005/8/layout/hierarchy6"/>
    <dgm:cxn modelId="{75B0C692-7D3C-418F-A9C4-8E1A9E527403}" type="presParOf" srcId="{9FD7B1B6-E391-4086-AC48-E9CECD1AEA1F}" destId="{862827D9-C3DD-4DE0-A79A-E8B96C207F19}" srcOrd="0" destOrd="0" presId="urn:microsoft.com/office/officeart/2005/8/layout/hierarchy6"/>
    <dgm:cxn modelId="{B78699CF-0274-426A-B631-BC8AC2D6875E}" type="presParOf" srcId="{9FD7B1B6-E391-4086-AC48-E9CECD1AEA1F}" destId="{EF482B81-4862-415B-91AA-9DCF00C924D6}" srcOrd="1" destOrd="0" presId="urn:microsoft.com/office/officeart/2005/8/layout/hierarchy6"/>
    <dgm:cxn modelId="{B2940568-5A8D-4C90-9654-4BF073724A90}" type="presParOf" srcId="{053BAFBE-4DA7-4E23-AA83-E846BD925728}" destId="{5CE182AC-0210-48C5-9C8E-6FE975553AD4}" srcOrd="6" destOrd="0" presId="urn:microsoft.com/office/officeart/2005/8/layout/hierarchy6"/>
    <dgm:cxn modelId="{2AF7A1BD-B676-47E4-85FD-5E02275F9659}" type="presParOf" srcId="{053BAFBE-4DA7-4E23-AA83-E846BD925728}" destId="{7AE6D8EC-A579-4941-BD7D-AC337B010EA4}" srcOrd="7" destOrd="0" presId="urn:microsoft.com/office/officeart/2005/8/layout/hierarchy6"/>
    <dgm:cxn modelId="{0B468B4B-5806-4891-B34F-323C1DD20088}" type="presParOf" srcId="{7AE6D8EC-A579-4941-BD7D-AC337B010EA4}" destId="{4C1D1463-36DA-4760-8DEB-126908982614}" srcOrd="0" destOrd="0" presId="urn:microsoft.com/office/officeart/2005/8/layout/hierarchy6"/>
    <dgm:cxn modelId="{A88DE57D-9AB1-4BBD-A053-4C98A37ACAEB}" type="presParOf" srcId="{7AE6D8EC-A579-4941-BD7D-AC337B010EA4}" destId="{C1923115-B850-4CED-B419-A899406ACF97}" srcOrd="1" destOrd="0" presId="urn:microsoft.com/office/officeart/2005/8/layout/hierarchy6"/>
    <dgm:cxn modelId="{4246334B-12BA-4B81-ACE6-8BB7D57E0677}" type="presParOf" srcId="{ED1A0A91-3915-412D-AA76-2610BDBCC4A9}" destId="{F65C0906-FE99-40D9-89C5-1F44C517E50C}" srcOrd="1" destOrd="0" presId="urn:microsoft.com/office/officeart/2005/8/layout/hierarchy6"/>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7E2980F-552B-4A1A-B9B6-FA6C23A3AF4C}" type="doc">
      <dgm:prSet loTypeId="urn:microsoft.com/office/officeart/2005/8/layout/hierarchy6" loCatId="hierarchy" qsTypeId="urn:microsoft.com/office/officeart/2005/8/quickstyle/simple3" qsCatId="simple" csTypeId="urn:microsoft.com/office/officeart/2005/8/colors/accent1_2" csCatId="accent1" phldr="1"/>
      <dgm:spPr/>
      <dgm:t>
        <a:bodyPr/>
        <a:lstStyle/>
        <a:p>
          <a:endParaRPr lang="en-GB"/>
        </a:p>
      </dgm:t>
    </dgm:pt>
    <dgm:pt modelId="{27782684-790B-4760-9B0A-9D107594E2AC}">
      <dgm:prSet phldrT="[Text]"/>
      <dgm:spPr>
        <a:solidFill>
          <a:srgbClr val="C0E498"/>
        </a:solidFill>
      </dgm:spPr>
      <dgm:t>
        <a:bodyPr/>
        <a:lstStyle/>
        <a:p>
          <a:r>
            <a:rPr lang="en-GB" b="1" dirty="0" smtClean="0"/>
            <a:t>GSICS Exec Panel</a:t>
          </a:r>
          <a:endParaRPr lang="en-GB" b="1" dirty="0"/>
        </a:p>
      </dgm:t>
    </dgm:pt>
    <dgm:pt modelId="{FEC727C1-9ACB-4E82-A3DB-82A69E0A01EF}" type="parTrans" cxnId="{3EB07BB7-1FBB-4E30-997A-47ED4DEFBC7C}">
      <dgm:prSet/>
      <dgm:spPr/>
      <dgm:t>
        <a:bodyPr/>
        <a:lstStyle/>
        <a:p>
          <a:endParaRPr lang="en-GB"/>
        </a:p>
      </dgm:t>
    </dgm:pt>
    <dgm:pt modelId="{413E1536-1C2E-436D-9C02-5C85F1016F37}" type="sibTrans" cxnId="{3EB07BB7-1FBB-4E30-997A-47ED4DEFBC7C}">
      <dgm:prSet/>
      <dgm:spPr/>
      <dgm:t>
        <a:bodyPr/>
        <a:lstStyle/>
        <a:p>
          <a:endParaRPr lang="en-GB"/>
        </a:p>
      </dgm:t>
    </dgm:pt>
    <dgm:pt modelId="{F62CF2BB-A131-4A46-A38D-4EE427A3C154}">
      <dgm:prSet phldrT="[Text]"/>
      <dgm:spPr>
        <a:solidFill>
          <a:srgbClr val="92D050"/>
        </a:solidFill>
      </dgm:spPr>
      <dgm:t>
        <a:bodyPr/>
        <a:lstStyle/>
        <a:p>
          <a:r>
            <a:rPr lang="en-GB" b="1" dirty="0" smtClean="0"/>
            <a:t>GSICS Coordination </a:t>
          </a:r>
          <a:r>
            <a:rPr lang="en-GB" b="1" dirty="0" err="1" smtClean="0"/>
            <a:t>Center</a:t>
          </a:r>
          <a:endParaRPr lang="en-GB" b="1" dirty="0"/>
        </a:p>
      </dgm:t>
    </dgm:pt>
    <dgm:pt modelId="{9CAFCFD9-41DC-4BCA-A2DB-4FE12B7EB1C1}" type="parTrans" cxnId="{8A9F98C2-E0E1-4ACF-A784-620FED42F280}">
      <dgm:prSet/>
      <dgm:spPr/>
      <dgm:t>
        <a:bodyPr/>
        <a:lstStyle/>
        <a:p>
          <a:endParaRPr lang="en-GB"/>
        </a:p>
      </dgm:t>
    </dgm:pt>
    <dgm:pt modelId="{93E429C4-5275-4A16-BC45-1CE0551C9DFF}" type="sibTrans" cxnId="{8A9F98C2-E0E1-4ACF-A784-620FED42F280}">
      <dgm:prSet/>
      <dgm:spPr/>
      <dgm:t>
        <a:bodyPr/>
        <a:lstStyle/>
        <a:p>
          <a:endParaRPr lang="en-GB"/>
        </a:p>
      </dgm:t>
    </dgm:pt>
    <dgm:pt modelId="{557CE354-969C-498D-86A0-8683AADBA258}">
      <dgm:prSet phldrT="[Text]"/>
      <dgm:spPr>
        <a:solidFill>
          <a:srgbClr val="92D050"/>
        </a:solidFill>
      </dgm:spPr>
      <dgm:t>
        <a:bodyPr/>
        <a:lstStyle/>
        <a:p>
          <a:r>
            <a:rPr lang="en-GB" b="1" dirty="0" smtClean="0"/>
            <a:t>GSICS Research Working Group</a:t>
          </a:r>
          <a:endParaRPr lang="en-GB" b="1" dirty="0"/>
        </a:p>
      </dgm:t>
    </dgm:pt>
    <dgm:pt modelId="{311A8585-A2AB-4AC2-8487-1A4864E3A5CA}" type="parTrans" cxnId="{DEA1E4A9-08E9-420C-A465-02DDD1B26F96}">
      <dgm:prSet/>
      <dgm:spPr/>
      <dgm:t>
        <a:bodyPr/>
        <a:lstStyle/>
        <a:p>
          <a:endParaRPr lang="en-GB"/>
        </a:p>
      </dgm:t>
    </dgm:pt>
    <dgm:pt modelId="{643AD364-E195-49CC-BA95-15EB1B2F665A}" type="sibTrans" cxnId="{DEA1E4A9-08E9-420C-A465-02DDD1B26F96}">
      <dgm:prSet/>
      <dgm:spPr/>
      <dgm:t>
        <a:bodyPr/>
        <a:lstStyle/>
        <a:p>
          <a:endParaRPr lang="en-GB"/>
        </a:p>
      </dgm:t>
    </dgm:pt>
    <dgm:pt modelId="{B6FE41D9-2071-4A18-B0AA-BB6277BDD8DC}">
      <dgm:prSet phldrT="[Text]"/>
      <dgm:spPr>
        <a:solidFill>
          <a:srgbClr val="92D050"/>
        </a:solidFill>
      </dgm:spPr>
      <dgm:t>
        <a:bodyPr/>
        <a:lstStyle/>
        <a:p>
          <a:r>
            <a:rPr lang="en-GB" b="1" dirty="0" smtClean="0"/>
            <a:t>GSICS Data Working Group</a:t>
          </a:r>
          <a:endParaRPr lang="en-GB" b="1" dirty="0"/>
        </a:p>
      </dgm:t>
    </dgm:pt>
    <dgm:pt modelId="{1D931AE9-B218-413B-9CE4-4FEFF5FCD25E}" type="parTrans" cxnId="{9F7022CE-89C1-46AB-A741-6E5B4E23906E}">
      <dgm:prSet/>
      <dgm:spPr/>
      <dgm:t>
        <a:bodyPr/>
        <a:lstStyle/>
        <a:p>
          <a:endParaRPr lang="en-GB"/>
        </a:p>
      </dgm:t>
    </dgm:pt>
    <dgm:pt modelId="{C064E780-1C17-4A71-B86F-1D74C2DFD8FB}" type="sibTrans" cxnId="{9F7022CE-89C1-46AB-A741-6E5B4E23906E}">
      <dgm:prSet/>
      <dgm:spPr/>
      <dgm:t>
        <a:bodyPr/>
        <a:lstStyle/>
        <a:p>
          <a:endParaRPr lang="en-GB"/>
        </a:p>
      </dgm:t>
    </dgm:pt>
    <dgm:pt modelId="{745F9827-BD5B-4BFD-B04A-2B09C1201DCF}">
      <dgm:prSet phldrT="[Text]"/>
      <dgm:spPr>
        <a:solidFill>
          <a:srgbClr val="92D050"/>
        </a:solidFill>
      </dgm:spPr>
      <dgm:t>
        <a:bodyPr/>
        <a:lstStyle/>
        <a:p>
          <a:r>
            <a:rPr lang="en-GB" dirty="0" smtClean="0"/>
            <a:t>UV </a:t>
          </a:r>
          <a:br>
            <a:rPr lang="en-GB" dirty="0" smtClean="0"/>
          </a:br>
          <a:r>
            <a:rPr lang="en-GB" dirty="0" smtClean="0"/>
            <a:t>Sub-Group</a:t>
          </a:r>
          <a:endParaRPr lang="en-GB" dirty="0"/>
        </a:p>
      </dgm:t>
    </dgm:pt>
    <dgm:pt modelId="{12AC806E-ED55-4D77-8EDB-566FC2DFCB98}" type="parTrans" cxnId="{D13FFD3B-E2C5-4B46-ACA4-FD4118BCCCEA}">
      <dgm:prSet/>
      <dgm:spPr/>
      <dgm:t>
        <a:bodyPr/>
        <a:lstStyle/>
        <a:p>
          <a:endParaRPr lang="en-GB"/>
        </a:p>
      </dgm:t>
    </dgm:pt>
    <dgm:pt modelId="{023FE213-271C-47D8-8E16-60B9F075FF7E}" type="sibTrans" cxnId="{D13FFD3B-E2C5-4B46-ACA4-FD4118BCCCEA}">
      <dgm:prSet/>
      <dgm:spPr/>
      <dgm:t>
        <a:bodyPr/>
        <a:lstStyle/>
        <a:p>
          <a:endParaRPr lang="en-GB"/>
        </a:p>
      </dgm:t>
    </dgm:pt>
    <dgm:pt modelId="{BAD0FAE7-F439-48FE-8D56-48A564937B10}">
      <dgm:prSet phldrT="[Text]"/>
      <dgm:spPr>
        <a:solidFill>
          <a:srgbClr val="92D050"/>
        </a:solidFill>
      </dgm:spPr>
      <dgm:t>
        <a:bodyPr/>
        <a:lstStyle/>
        <a:p>
          <a:r>
            <a:rPr lang="en-GB" dirty="0" smtClean="0"/>
            <a:t>IR </a:t>
          </a:r>
          <a:br>
            <a:rPr lang="en-GB" dirty="0" smtClean="0"/>
          </a:br>
          <a:r>
            <a:rPr lang="en-GB" dirty="0" smtClean="0"/>
            <a:t>Sub-Group</a:t>
          </a:r>
          <a:endParaRPr lang="en-GB" dirty="0"/>
        </a:p>
      </dgm:t>
    </dgm:pt>
    <dgm:pt modelId="{13880C4C-DC77-42DB-B27A-8CA0EBECDB36}" type="parTrans" cxnId="{D4FBDA79-D877-4442-960F-C53488554553}">
      <dgm:prSet/>
      <dgm:spPr/>
      <dgm:t>
        <a:bodyPr/>
        <a:lstStyle/>
        <a:p>
          <a:endParaRPr lang="en-GB"/>
        </a:p>
      </dgm:t>
    </dgm:pt>
    <dgm:pt modelId="{BD5758B2-8261-490C-8137-109917B3C8FD}" type="sibTrans" cxnId="{D4FBDA79-D877-4442-960F-C53488554553}">
      <dgm:prSet/>
      <dgm:spPr/>
      <dgm:t>
        <a:bodyPr/>
        <a:lstStyle/>
        <a:p>
          <a:endParaRPr lang="en-GB"/>
        </a:p>
      </dgm:t>
    </dgm:pt>
    <dgm:pt modelId="{4598A3B3-3901-4828-9374-036AFA1FEE7F}">
      <dgm:prSet phldrT="[Text]"/>
      <dgm:spPr>
        <a:gradFill flip="none" rotWithShape="0">
          <a:gsLst>
            <a:gs pos="0">
              <a:schemeClr val="accent6">
                <a:lumMod val="60000"/>
                <a:lumOff val="40000"/>
                <a:tint val="66000"/>
                <a:satMod val="160000"/>
              </a:schemeClr>
            </a:gs>
            <a:gs pos="50000">
              <a:schemeClr val="accent6">
                <a:lumMod val="60000"/>
                <a:lumOff val="40000"/>
                <a:tint val="44500"/>
                <a:satMod val="160000"/>
              </a:schemeClr>
            </a:gs>
            <a:gs pos="100000">
              <a:schemeClr val="accent6">
                <a:lumMod val="60000"/>
                <a:lumOff val="40000"/>
                <a:tint val="23500"/>
                <a:satMod val="160000"/>
              </a:schemeClr>
            </a:gs>
          </a:gsLst>
          <a:lin ang="5400000" scaled="1"/>
          <a:tileRect/>
        </a:gradFill>
      </dgm:spPr>
      <dgm:t>
        <a:bodyPr/>
        <a:lstStyle/>
        <a:p>
          <a:r>
            <a:rPr lang="en-GB" dirty="0" smtClean="0"/>
            <a:t>WGCV IVOS</a:t>
          </a:r>
          <a:endParaRPr lang="en-GB" dirty="0"/>
        </a:p>
      </dgm:t>
    </dgm:pt>
    <dgm:pt modelId="{31FCE2A7-13E8-457A-8A11-F26C808B746B}" type="parTrans" cxnId="{CB803872-A070-46F1-950D-5CB480DD35A6}">
      <dgm:prSet/>
      <dgm:spPr>
        <a:ln>
          <a:prstDash val="dash"/>
        </a:ln>
      </dgm:spPr>
      <dgm:t>
        <a:bodyPr/>
        <a:lstStyle/>
        <a:p>
          <a:endParaRPr lang="en-GB"/>
        </a:p>
      </dgm:t>
    </dgm:pt>
    <dgm:pt modelId="{0A640B1D-9034-4A79-9A67-75B3977B0C11}" type="sibTrans" cxnId="{CB803872-A070-46F1-950D-5CB480DD35A6}">
      <dgm:prSet/>
      <dgm:spPr/>
      <dgm:t>
        <a:bodyPr/>
        <a:lstStyle/>
        <a:p>
          <a:endParaRPr lang="en-GB"/>
        </a:p>
      </dgm:t>
    </dgm:pt>
    <dgm:pt modelId="{58B5E815-58A2-434E-981F-5BD8E0B73075}">
      <dgm:prSet phldrT="[Text]"/>
      <dgm:spPr>
        <a:gradFill flip="none" rotWithShape="0">
          <a:gsLst>
            <a:gs pos="0">
              <a:schemeClr val="accent6">
                <a:lumMod val="60000"/>
                <a:lumOff val="40000"/>
                <a:tint val="66000"/>
                <a:satMod val="160000"/>
              </a:schemeClr>
            </a:gs>
            <a:gs pos="50000">
              <a:schemeClr val="accent6">
                <a:lumMod val="60000"/>
                <a:lumOff val="40000"/>
                <a:tint val="44500"/>
                <a:satMod val="160000"/>
              </a:schemeClr>
            </a:gs>
            <a:gs pos="100000">
              <a:schemeClr val="accent6">
                <a:lumMod val="60000"/>
                <a:lumOff val="40000"/>
                <a:tint val="23500"/>
                <a:satMod val="160000"/>
              </a:schemeClr>
            </a:gs>
          </a:gsLst>
          <a:lin ang="5400000" scaled="1"/>
          <a:tileRect/>
        </a:gradFill>
      </dgm:spPr>
      <dgm:t>
        <a:bodyPr/>
        <a:lstStyle/>
        <a:p>
          <a:r>
            <a:rPr lang="en-GB" dirty="0" smtClean="0"/>
            <a:t>WGCV MWSG</a:t>
          </a:r>
          <a:endParaRPr lang="en-GB" dirty="0"/>
        </a:p>
      </dgm:t>
    </dgm:pt>
    <dgm:pt modelId="{2E378717-0A05-4F46-B6C9-734786EC54B4}" type="parTrans" cxnId="{53A85788-B69B-488C-8669-CD112C726E46}">
      <dgm:prSet/>
      <dgm:spPr>
        <a:ln>
          <a:prstDash val="dash"/>
        </a:ln>
      </dgm:spPr>
      <dgm:t>
        <a:bodyPr/>
        <a:lstStyle/>
        <a:p>
          <a:endParaRPr lang="en-GB"/>
        </a:p>
      </dgm:t>
    </dgm:pt>
    <dgm:pt modelId="{4AEFE9CA-35D0-48B7-91DC-547103D21C10}" type="sibTrans" cxnId="{53A85788-B69B-488C-8669-CD112C726E46}">
      <dgm:prSet/>
      <dgm:spPr/>
      <dgm:t>
        <a:bodyPr/>
        <a:lstStyle/>
        <a:p>
          <a:endParaRPr lang="en-GB"/>
        </a:p>
      </dgm:t>
    </dgm:pt>
    <dgm:pt modelId="{34BCF48E-3B12-4B53-B38E-7546C8C0223D}">
      <dgm:prSet phldrT="[Text]"/>
      <dgm:spPr>
        <a:gradFill flip="none" rotWithShape="0">
          <a:gsLst>
            <a:gs pos="0">
              <a:srgbClr val="00B0F0">
                <a:tint val="66000"/>
                <a:satMod val="160000"/>
              </a:srgbClr>
            </a:gs>
            <a:gs pos="50000">
              <a:srgbClr val="00B0F0">
                <a:tint val="44500"/>
                <a:satMod val="160000"/>
              </a:srgbClr>
            </a:gs>
            <a:gs pos="100000">
              <a:srgbClr val="00B0F0">
                <a:tint val="23500"/>
                <a:satMod val="160000"/>
              </a:srgbClr>
            </a:gs>
          </a:gsLst>
          <a:lin ang="5400000" scaled="1"/>
          <a:tileRect/>
        </a:gradFill>
      </dgm:spPr>
      <dgm:t>
        <a:bodyPr/>
        <a:lstStyle/>
        <a:p>
          <a:r>
            <a:rPr lang="en-GB" dirty="0" smtClean="0"/>
            <a:t>GPM X-CAL</a:t>
          </a:r>
          <a:endParaRPr lang="en-GB" dirty="0"/>
        </a:p>
      </dgm:t>
    </dgm:pt>
    <dgm:pt modelId="{DC2DF1FD-2AC3-44F7-926C-E0DE510EDE67}" type="parTrans" cxnId="{F87EF945-5661-4689-A913-9D82E7E2F591}">
      <dgm:prSet/>
      <dgm:spPr>
        <a:ln>
          <a:prstDash val="dash"/>
        </a:ln>
      </dgm:spPr>
      <dgm:t>
        <a:bodyPr/>
        <a:lstStyle/>
        <a:p>
          <a:endParaRPr lang="en-GB"/>
        </a:p>
      </dgm:t>
    </dgm:pt>
    <dgm:pt modelId="{95DD8AE3-77A3-48FF-B615-842323F07751}" type="sibTrans" cxnId="{F87EF945-5661-4689-A913-9D82E7E2F591}">
      <dgm:prSet/>
      <dgm:spPr/>
      <dgm:t>
        <a:bodyPr/>
        <a:lstStyle/>
        <a:p>
          <a:endParaRPr lang="en-GB"/>
        </a:p>
      </dgm:t>
    </dgm:pt>
    <dgm:pt modelId="{21B48113-FE5D-473B-AF82-228F9253BC02}">
      <dgm:prSet phldrT="[Text]"/>
      <dgm:spPr>
        <a:gradFill flip="none" rotWithShape="0">
          <a:gsLst>
            <a:gs pos="0">
              <a:schemeClr val="accent6">
                <a:lumMod val="60000"/>
                <a:lumOff val="40000"/>
                <a:tint val="66000"/>
                <a:satMod val="160000"/>
              </a:schemeClr>
            </a:gs>
            <a:gs pos="50000">
              <a:schemeClr val="accent6">
                <a:lumMod val="60000"/>
                <a:lumOff val="40000"/>
                <a:tint val="44500"/>
                <a:satMod val="160000"/>
              </a:schemeClr>
            </a:gs>
            <a:gs pos="100000">
              <a:schemeClr val="accent6">
                <a:lumMod val="60000"/>
                <a:lumOff val="40000"/>
                <a:tint val="23500"/>
                <a:satMod val="160000"/>
              </a:schemeClr>
            </a:gs>
          </a:gsLst>
          <a:lin ang="5400000" scaled="1"/>
          <a:tileRect/>
        </a:gradFill>
      </dgm:spPr>
      <dgm:t>
        <a:bodyPr/>
        <a:lstStyle/>
        <a:p>
          <a:r>
            <a:rPr lang="en-GB" dirty="0" smtClean="0"/>
            <a:t>CEOS ACC</a:t>
          </a:r>
        </a:p>
      </dgm:t>
    </dgm:pt>
    <dgm:pt modelId="{E8AC8F8B-BB8B-4BE3-B2C8-14813E230A40}" type="parTrans" cxnId="{6A8C56B8-86E6-4589-884C-349B29889C7F}">
      <dgm:prSet/>
      <dgm:spPr>
        <a:ln w="25400">
          <a:solidFill>
            <a:schemeClr val="tx1"/>
          </a:solidFill>
          <a:prstDash val="dash"/>
        </a:ln>
      </dgm:spPr>
      <dgm:t>
        <a:bodyPr/>
        <a:lstStyle/>
        <a:p>
          <a:endParaRPr lang="en-GB"/>
        </a:p>
      </dgm:t>
    </dgm:pt>
    <dgm:pt modelId="{81473FB0-CF59-4D96-8727-B9C4ABEF3FD4}" type="sibTrans" cxnId="{6A8C56B8-86E6-4589-884C-349B29889C7F}">
      <dgm:prSet/>
      <dgm:spPr/>
      <dgm:t>
        <a:bodyPr/>
        <a:lstStyle/>
        <a:p>
          <a:endParaRPr lang="en-GB"/>
        </a:p>
      </dgm:t>
    </dgm:pt>
    <dgm:pt modelId="{61918A8B-928F-481D-A99A-797914E4D440}">
      <dgm:prSet phldrT="[Text]"/>
      <dgm:spPr>
        <a:gradFill flip="none" rotWithShape="0">
          <a:gsLst>
            <a:gs pos="0">
              <a:schemeClr val="accent6">
                <a:lumMod val="60000"/>
                <a:lumOff val="40000"/>
                <a:tint val="66000"/>
                <a:satMod val="160000"/>
              </a:schemeClr>
            </a:gs>
            <a:gs pos="50000">
              <a:schemeClr val="accent6">
                <a:lumMod val="60000"/>
                <a:lumOff val="40000"/>
                <a:tint val="44500"/>
                <a:satMod val="160000"/>
              </a:schemeClr>
            </a:gs>
            <a:gs pos="100000">
              <a:schemeClr val="accent6">
                <a:lumMod val="60000"/>
                <a:lumOff val="40000"/>
                <a:tint val="23500"/>
                <a:satMod val="160000"/>
              </a:schemeClr>
            </a:gs>
          </a:gsLst>
          <a:lin ang="5400000" scaled="1"/>
          <a:tileRect/>
        </a:gradFill>
      </dgm:spPr>
      <dgm:t>
        <a:bodyPr/>
        <a:lstStyle/>
        <a:p>
          <a:r>
            <a:rPr lang="en-GB" dirty="0" smtClean="0"/>
            <a:t>WGCV ACSG</a:t>
          </a:r>
          <a:endParaRPr lang="en-GB" dirty="0"/>
        </a:p>
      </dgm:t>
    </dgm:pt>
    <dgm:pt modelId="{6681B1E6-440B-4DE0-B81F-0E5A0E98B8A3}" type="parTrans" cxnId="{8FB68588-C176-426E-BC36-55F46291191E}">
      <dgm:prSet/>
      <dgm:spPr>
        <a:ln>
          <a:solidFill>
            <a:schemeClr val="tx1"/>
          </a:solidFill>
          <a:prstDash val="dash"/>
        </a:ln>
      </dgm:spPr>
      <dgm:t>
        <a:bodyPr/>
        <a:lstStyle/>
        <a:p>
          <a:endParaRPr lang="en-GB"/>
        </a:p>
      </dgm:t>
    </dgm:pt>
    <dgm:pt modelId="{02A7FB55-AF78-413B-BBB6-EEF21A54CCF7}" type="sibTrans" cxnId="{8FB68588-C176-426E-BC36-55F46291191E}">
      <dgm:prSet/>
      <dgm:spPr/>
      <dgm:t>
        <a:bodyPr/>
        <a:lstStyle/>
        <a:p>
          <a:endParaRPr lang="en-GB"/>
        </a:p>
      </dgm:t>
    </dgm:pt>
    <dgm:pt modelId="{7B4A3783-ABA4-4BCE-B63B-53D8E43DF01C}">
      <dgm:prSet phldrT="[Text]"/>
      <dgm:spPr>
        <a:solidFill>
          <a:srgbClr val="92D050"/>
        </a:solidFill>
      </dgm:spPr>
      <dgm:t>
        <a:bodyPr/>
        <a:lstStyle/>
        <a:p>
          <a:r>
            <a:rPr lang="en-GB" dirty="0" smtClean="0"/>
            <a:t>VIS/NIR </a:t>
          </a:r>
          <a:br>
            <a:rPr lang="en-GB" dirty="0" smtClean="0"/>
          </a:br>
          <a:r>
            <a:rPr lang="en-GB" dirty="0" smtClean="0"/>
            <a:t>Sub-Group</a:t>
          </a:r>
          <a:endParaRPr lang="en-GB" dirty="0"/>
        </a:p>
      </dgm:t>
    </dgm:pt>
    <dgm:pt modelId="{CA8A42EA-C7A9-44D0-9E37-CA59CA8789A6}" type="parTrans" cxnId="{EB993BFB-D439-4234-ACD3-3039F81618AE}">
      <dgm:prSet/>
      <dgm:spPr/>
      <dgm:t>
        <a:bodyPr/>
        <a:lstStyle/>
        <a:p>
          <a:endParaRPr lang="en-GB"/>
        </a:p>
      </dgm:t>
    </dgm:pt>
    <dgm:pt modelId="{816A5819-A8C6-4C77-9DBC-55222BB4CD90}" type="sibTrans" cxnId="{EB993BFB-D439-4234-ACD3-3039F81618AE}">
      <dgm:prSet/>
      <dgm:spPr/>
      <dgm:t>
        <a:bodyPr/>
        <a:lstStyle/>
        <a:p>
          <a:endParaRPr lang="en-GB"/>
        </a:p>
      </dgm:t>
    </dgm:pt>
    <dgm:pt modelId="{348DE7FB-1C22-41AA-A12C-80BA3FCB5ABA}">
      <dgm:prSet phldrT="[Text]"/>
      <dgm:spPr>
        <a:solidFill>
          <a:srgbClr val="92D050"/>
        </a:solidFill>
      </dgm:spPr>
      <dgm:t>
        <a:bodyPr/>
        <a:lstStyle/>
        <a:p>
          <a:r>
            <a:rPr lang="en-GB" dirty="0" smtClean="0"/>
            <a:t>Microwave Sub-Group</a:t>
          </a:r>
          <a:endParaRPr lang="en-GB" dirty="0"/>
        </a:p>
      </dgm:t>
    </dgm:pt>
    <dgm:pt modelId="{3CF917B7-4094-4917-A36C-1E60DC2D2B66}" type="parTrans" cxnId="{3529D9B8-928E-4D8C-AC9C-E8C86F1278FC}">
      <dgm:prSet/>
      <dgm:spPr/>
      <dgm:t>
        <a:bodyPr/>
        <a:lstStyle/>
        <a:p>
          <a:endParaRPr lang="en-GB"/>
        </a:p>
      </dgm:t>
    </dgm:pt>
    <dgm:pt modelId="{DC2F7B06-B713-491F-8F69-0410958B0C17}" type="sibTrans" cxnId="{3529D9B8-928E-4D8C-AC9C-E8C86F1278FC}">
      <dgm:prSet/>
      <dgm:spPr/>
      <dgm:t>
        <a:bodyPr/>
        <a:lstStyle/>
        <a:p>
          <a:endParaRPr lang="en-GB"/>
        </a:p>
      </dgm:t>
    </dgm:pt>
    <dgm:pt modelId="{ED1A0A91-3915-412D-AA76-2610BDBCC4A9}" type="pres">
      <dgm:prSet presAssocID="{27E2980F-552B-4A1A-B9B6-FA6C23A3AF4C}" presName="mainComposite" presStyleCnt="0">
        <dgm:presLayoutVars>
          <dgm:chPref val="1"/>
          <dgm:dir/>
          <dgm:animOne val="branch"/>
          <dgm:animLvl val="lvl"/>
          <dgm:resizeHandles val="exact"/>
        </dgm:presLayoutVars>
      </dgm:prSet>
      <dgm:spPr/>
      <dgm:t>
        <a:bodyPr/>
        <a:lstStyle/>
        <a:p>
          <a:endParaRPr lang="en-GB"/>
        </a:p>
      </dgm:t>
    </dgm:pt>
    <dgm:pt modelId="{9919A597-6EB8-443B-9666-B773DA58BD40}" type="pres">
      <dgm:prSet presAssocID="{27E2980F-552B-4A1A-B9B6-FA6C23A3AF4C}" presName="hierFlow" presStyleCnt="0"/>
      <dgm:spPr/>
    </dgm:pt>
    <dgm:pt modelId="{87A97B68-CDA3-49B9-B5D1-BD3B9565FF9C}" type="pres">
      <dgm:prSet presAssocID="{27E2980F-552B-4A1A-B9B6-FA6C23A3AF4C}" presName="hierChild1" presStyleCnt="0">
        <dgm:presLayoutVars>
          <dgm:chPref val="1"/>
          <dgm:animOne val="branch"/>
          <dgm:animLvl val="lvl"/>
        </dgm:presLayoutVars>
      </dgm:prSet>
      <dgm:spPr/>
    </dgm:pt>
    <dgm:pt modelId="{A1F3A9A8-5A97-438B-8E24-D06BE2B80E73}" type="pres">
      <dgm:prSet presAssocID="{27782684-790B-4760-9B0A-9D107594E2AC}" presName="Name14" presStyleCnt="0"/>
      <dgm:spPr/>
    </dgm:pt>
    <dgm:pt modelId="{EB556181-2A91-461C-9FE9-2023DFCFF01D}" type="pres">
      <dgm:prSet presAssocID="{27782684-790B-4760-9B0A-9D107594E2AC}" presName="level1Shape" presStyleLbl="node0" presStyleIdx="0" presStyleCnt="1">
        <dgm:presLayoutVars>
          <dgm:chPref val="3"/>
        </dgm:presLayoutVars>
      </dgm:prSet>
      <dgm:spPr/>
      <dgm:t>
        <a:bodyPr/>
        <a:lstStyle/>
        <a:p>
          <a:endParaRPr lang="en-GB"/>
        </a:p>
      </dgm:t>
    </dgm:pt>
    <dgm:pt modelId="{5758F0C4-D11F-46E3-A44A-E8F8BBF704BF}" type="pres">
      <dgm:prSet presAssocID="{27782684-790B-4760-9B0A-9D107594E2AC}" presName="hierChild2" presStyleCnt="0"/>
      <dgm:spPr/>
    </dgm:pt>
    <dgm:pt modelId="{A1CEFBCF-63D4-4002-BA6C-5041D5A27720}" type="pres">
      <dgm:prSet presAssocID="{9CAFCFD9-41DC-4BCA-A2DB-4FE12B7EB1C1}" presName="Name19" presStyleLbl="parChTrans1D2" presStyleIdx="0" presStyleCnt="3"/>
      <dgm:spPr/>
      <dgm:t>
        <a:bodyPr/>
        <a:lstStyle/>
        <a:p>
          <a:endParaRPr lang="en-GB"/>
        </a:p>
      </dgm:t>
    </dgm:pt>
    <dgm:pt modelId="{45BE5800-E0B3-4162-BBD3-8AD55ABC0ADF}" type="pres">
      <dgm:prSet presAssocID="{F62CF2BB-A131-4A46-A38D-4EE427A3C154}" presName="Name21" presStyleCnt="0"/>
      <dgm:spPr/>
    </dgm:pt>
    <dgm:pt modelId="{1CC7C8D6-8083-4C5B-8849-4524C3E7309C}" type="pres">
      <dgm:prSet presAssocID="{F62CF2BB-A131-4A46-A38D-4EE427A3C154}" presName="level2Shape" presStyleLbl="node2" presStyleIdx="0" presStyleCnt="3"/>
      <dgm:spPr/>
      <dgm:t>
        <a:bodyPr/>
        <a:lstStyle/>
        <a:p>
          <a:endParaRPr lang="en-GB"/>
        </a:p>
      </dgm:t>
    </dgm:pt>
    <dgm:pt modelId="{2CE72C24-2240-46E7-B517-F46BDED6E586}" type="pres">
      <dgm:prSet presAssocID="{F62CF2BB-A131-4A46-A38D-4EE427A3C154}" presName="hierChild3" presStyleCnt="0"/>
      <dgm:spPr/>
    </dgm:pt>
    <dgm:pt modelId="{848E9E0F-C9B3-4EED-8F8C-99C51DB9EA4E}" type="pres">
      <dgm:prSet presAssocID="{311A8585-A2AB-4AC2-8487-1A4864E3A5CA}" presName="Name19" presStyleLbl="parChTrans1D2" presStyleIdx="1" presStyleCnt="3"/>
      <dgm:spPr/>
      <dgm:t>
        <a:bodyPr/>
        <a:lstStyle/>
        <a:p>
          <a:endParaRPr lang="en-GB"/>
        </a:p>
      </dgm:t>
    </dgm:pt>
    <dgm:pt modelId="{E4FF675F-3802-493F-B028-623C11D0EC05}" type="pres">
      <dgm:prSet presAssocID="{557CE354-969C-498D-86A0-8683AADBA258}" presName="Name21" presStyleCnt="0"/>
      <dgm:spPr/>
    </dgm:pt>
    <dgm:pt modelId="{EDA5A753-27DD-421F-BC45-07333D70FAE9}" type="pres">
      <dgm:prSet presAssocID="{557CE354-969C-498D-86A0-8683AADBA258}" presName="level2Shape" presStyleLbl="node2" presStyleIdx="1" presStyleCnt="3"/>
      <dgm:spPr/>
      <dgm:t>
        <a:bodyPr/>
        <a:lstStyle/>
        <a:p>
          <a:endParaRPr lang="en-GB"/>
        </a:p>
      </dgm:t>
    </dgm:pt>
    <dgm:pt modelId="{C0D2D671-91CA-4B17-B99F-6540DB2FDF83}" type="pres">
      <dgm:prSet presAssocID="{557CE354-969C-498D-86A0-8683AADBA258}" presName="hierChild3" presStyleCnt="0"/>
      <dgm:spPr/>
    </dgm:pt>
    <dgm:pt modelId="{380322F4-57BE-4816-807F-E12D5241257A}" type="pres">
      <dgm:prSet presAssocID="{12AC806E-ED55-4D77-8EDB-566FC2DFCB98}" presName="Name19" presStyleLbl="parChTrans1D3" presStyleIdx="0" presStyleCnt="4"/>
      <dgm:spPr/>
      <dgm:t>
        <a:bodyPr/>
        <a:lstStyle/>
        <a:p>
          <a:endParaRPr lang="en-GB"/>
        </a:p>
      </dgm:t>
    </dgm:pt>
    <dgm:pt modelId="{5419D13B-D457-49C3-9097-4B5C614644EF}" type="pres">
      <dgm:prSet presAssocID="{745F9827-BD5B-4BFD-B04A-2B09C1201DCF}" presName="Name21" presStyleCnt="0"/>
      <dgm:spPr/>
    </dgm:pt>
    <dgm:pt modelId="{31BB0742-3710-46C3-9530-D11D16964A7B}" type="pres">
      <dgm:prSet presAssocID="{745F9827-BD5B-4BFD-B04A-2B09C1201DCF}" presName="level2Shape" presStyleLbl="node3" presStyleIdx="0" presStyleCnt="4"/>
      <dgm:spPr/>
      <dgm:t>
        <a:bodyPr/>
        <a:lstStyle/>
        <a:p>
          <a:endParaRPr lang="en-GB"/>
        </a:p>
      </dgm:t>
    </dgm:pt>
    <dgm:pt modelId="{BC892C50-D5AC-408A-8B04-DB81A7716D81}" type="pres">
      <dgm:prSet presAssocID="{745F9827-BD5B-4BFD-B04A-2B09C1201DCF}" presName="hierChild3" presStyleCnt="0"/>
      <dgm:spPr/>
    </dgm:pt>
    <dgm:pt modelId="{387148A4-927B-448B-98C3-E6E65B2B64F2}" type="pres">
      <dgm:prSet presAssocID="{E8AC8F8B-BB8B-4BE3-B2C8-14813E230A40}" presName="Name19" presStyleLbl="parChTrans1D4" presStyleIdx="0" presStyleCnt="5"/>
      <dgm:spPr/>
      <dgm:t>
        <a:bodyPr/>
        <a:lstStyle/>
        <a:p>
          <a:endParaRPr lang="en-GB"/>
        </a:p>
      </dgm:t>
    </dgm:pt>
    <dgm:pt modelId="{38FA6556-112E-4A43-BCA0-FCB1679120DE}" type="pres">
      <dgm:prSet presAssocID="{21B48113-FE5D-473B-AF82-228F9253BC02}" presName="Name21" presStyleCnt="0"/>
      <dgm:spPr/>
    </dgm:pt>
    <dgm:pt modelId="{2373C07A-77FD-4F0B-8412-5CAD97B3BACE}" type="pres">
      <dgm:prSet presAssocID="{21B48113-FE5D-473B-AF82-228F9253BC02}" presName="level2Shape" presStyleLbl="node4" presStyleIdx="0" presStyleCnt="5"/>
      <dgm:spPr/>
      <dgm:t>
        <a:bodyPr/>
        <a:lstStyle/>
        <a:p>
          <a:endParaRPr lang="en-GB"/>
        </a:p>
      </dgm:t>
    </dgm:pt>
    <dgm:pt modelId="{37E28555-BA57-4134-9B8E-7D667A49C1B9}" type="pres">
      <dgm:prSet presAssocID="{21B48113-FE5D-473B-AF82-228F9253BC02}" presName="hierChild3" presStyleCnt="0"/>
      <dgm:spPr/>
    </dgm:pt>
    <dgm:pt modelId="{5A5E28F9-3D69-436E-9A92-AA6BA7D31450}" type="pres">
      <dgm:prSet presAssocID="{6681B1E6-440B-4DE0-B81F-0E5A0E98B8A3}" presName="Name19" presStyleLbl="parChTrans1D4" presStyleIdx="1" presStyleCnt="5"/>
      <dgm:spPr/>
      <dgm:t>
        <a:bodyPr/>
        <a:lstStyle/>
        <a:p>
          <a:endParaRPr lang="en-GB"/>
        </a:p>
      </dgm:t>
    </dgm:pt>
    <dgm:pt modelId="{49190E9D-94EF-4FD2-801B-2E8C0D1566F9}" type="pres">
      <dgm:prSet presAssocID="{61918A8B-928F-481D-A99A-797914E4D440}" presName="Name21" presStyleCnt="0"/>
      <dgm:spPr/>
    </dgm:pt>
    <dgm:pt modelId="{24BCD09D-BB5A-493B-B4D3-FAED6B060446}" type="pres">
      <dgm:prSet presAssocID="{61918A8B-928F-481D-A99A-797914E4D440}" presName="level2Shape" presStyleLbl="node4" presStyleIdx="1" presStyleCnt="5"/>
      <dgm:spPr/>
      <dgm:t>
        <a:bodyPr/>
        <a:lstStyle/>
        <a:p>
          <a:endParaRPr lang="en-GB"/>
        </a:p>
      </dgm:t>
    </dgm:pt>
    <dgm:pt modelId="{022E8673-BB36-4A45-91AC-36D2B4312879}" type="pres">
      <dgm:prSet presAssocID="{61918A8B-928F-481D-A99A-797914E4D440}" presName="hierChild3" presStyleCnt="0"/>
      <dgm:spPr/>
    </dgm:pt>
    <dgm:pt modelId="{96D513FE-8BF4-4854-BAE2-47D418A0EA24}" type="pres">
      <dgm:prSet presAssocID="{CA8A42EA-C7A9-44D0-9E37-CA59CA8789A6}" presName="Name19" presStyleLbl="parChTrans1D3" presStyleIdx="1" presStyleCnt="4"/>
      <dgm:spPr/>
      <dgm:t>
        <a:bodyPr/>
        <a:lstStyle/>
        <a:p>
          <a:endParaRPr lang="en-GB"/>
        </a:p>
      </dgm:t>
    </dgm:pt>
    <dgm:pt modelId="{77DCEE91-BB91-4414-BE19-9AD9DB906ED0}" type="pres">
      <dgm:prSet presAssocID="{7B4A3783-ABA4-4BCE-B63B-53D8E43DF01C}" presName="Name21" presStyleCnt="0"/>
      <dgm:spPr/>
    </dgm:pt>
    <dgm:pt modelId="{5CEA02F6-6E4C-47D7-AE53-9D496D0D1A3D}" type="pres">
      <dgm:prSet presAssocID="{7B4A3783-ABA4-4BCE-B63B-53D8E43DF01C}" presName="level2Shape" presStyleLbl="node3" presStyleIdx="1" presStyleCnt="4"/>
      <dgm:spPr/>
      <dgm:t>
        <a:bodyPr/>
        <a:lstStyle/>
        <a:p>
          <a:endParaRPr lang="en-GB"/>
        </a:p>
      </dgm:t>
    </dgm:pt>
    <dgm:pt modelId="{E06E38BF-7F26-47A8-9745-047EA6B171C7}" type="pres">
      <dgm:prSet presAssocID="{7B4A3783-ABA4-4BCE-B63B-53D8E43DF01C}" presName="hierChild3" presStyleCnt="0"/>
      <dgm:spPr/>
    </dgm:pt>
    <dgm:pt modelId="{A0540E16-FED4-421A-B323-308DA2729327}" type="pres">
      <dgm:prSet presAssocID="{31FCE2A7-13E8-457A-8A11-F26C808B746B}" presName="Name19" presStyleLbl="parChTrans1D4" presStyleIdx="2" presStyleCnt="5"/>
      <dgm:spPr/>
      <dgm:t>
        <a:bodyPr/>
        <a:lstStyle/>
        <a:p>
          <a:endParaRPr lang="en-GB"/>
        </a:p>
      </dgm:t>
    </dgm:pt>
    <dgm:pt modelId="{B5FB8191-9167-4A6F-9285-40ECDB5FB6CA}" type="pres">
      <dgm:prSet presAssocID="{4598A3B3-3901-4828-9374-036AFA1FEE7F}" presName="Name21" presStyleCnt="0"/>
      <dgm:spPr/>
    </dgm:pt>
    <dgm:pt modelId="{22B14F6D-8617-49B8-8BA6-479706863532}" type="pres">
      <dgm:prSet presAssocID="{4598A3B3-3901-4828-9374-036AFA1FEE7F}" presName="level2Shape" presStyleLbl="node4" presStyleIdx="2" presStyleCnt="5" custLinFactNeighborX="-54" custLinFactNeighborY="-6099"/>
      <dgm:spPr/>
      <dgm:t>
        <a:bodyPr/>
        <a:lstStyle/>
        <a:p>
          <a:endParaRPr lang="en-GB"/>
        </a:p>
      </dgm:t>
    </dgm:pt>
    <dgm:pt modelId="{735040D2-52E9-4D4B-8A61-3784299714D7}" type="pres">
      <dgm:prSet presAssocID="{4598A3B3-3901-4828-9374-036AFA1FEE7F}" presName="hierChild3" presStyleCnt="0"/>
      <dgm:spPr/>
    </dgm:pt>
    <dgm:pt modelId="{E043E564-3957-43F0-B8C0-6B1B470DD2B9}" type="pres">
      <dgm:prSet presAssocID="{13880C4C-DC77-42DB-B27A-8CA0EBECDB36}" presName="Name19" presStyleLbl="parChTrans1D3" presStyleIdx="2" presStyleCnt="4"/>
      <dgm:spPr/>
      <dgm:t>
        <a:bodyPr/>
        <a:lstStyle/>
        <a:p>
          <a:endParaRPr lang="en-GB"/>
        </a:p>
      </dgm:t>
    </dgm:pt>
    <dgm:pt modelId="{9FD7B1B6-E391-4086-AC48-E9CECD1AEA1F}" type="pres">
      <dgm:prSet presAssocID="{BAD0FAE7-F439-48FE-8D56-48A564937B10}" presName="Name21" presStyleCnt="0"/>
      <dgm:spPr/>
    </dgm:pt>
    <dgm:pt modelId="{862827D9-C3DD-4DE0-A79A-E8B96C207F19}" type="pres">
      <dgm:prSet presAssocID="{BAD0FAE7-F439-48FE-8D56-48A564937B10}" presName="level2Shape" presStyleLbl="node3" presStyleIdx="2" presStyleCnt="4" custLinFactNeighborX="9320" custLinFactNeighborY="-1"/>
      <dgm:spPr/>
      <dgm:t>
        <a:bodyPr/>
        <a:lstStyle/>
        <a:p>
          <a:endParaRPr lang="en-GB"/>
        </a:p>
      </dgm:t>
    </dgm:pt>
    <dgm:pt modelId="{EF482B81-4862-415B-91AA-9DCF00C924D6}" type="pres">
      <dgm:prSet presAssocID="{BAD0FAE7-F439-48FE-8D56-48A564937B10}" presName="hierChild3" presStyleCnt="0"/>
      <dgm:spPr/>
    </dgm:pt>
    <dgm:pt modelId="{5CE182AC-0210-48C5-9C8E-6FE975553AD4}" type="pres">
      <dgm:prSet presAssocID="{3CF917B7-4094-4917-A36C-1E60DC2D2B66}" presName="Name19" presStyleLbl="parChTrans1D3" presStyleIdx="3" presStyleCnt="4"/>
      <dgm:spPr/>
      <dgm:t>
        <a:bodyPr/>
        <a:lstStyle/>
        <a:p>
          <a:endParaRPr lang="en-GB"/>
        </a:p>
      </dgm:t>
    </dgm:pt>
    <dgm:pt modelId="{7AE6D8EC-A579-4941-BD7D-AC337B010EA4}" type="pres">
      <dgm:prSet presAssocID="{348DE7FB-1C22-41AA-A12C-80BA3FCB5ABA}" presName="Name21" presStyleCnt="0"/>
      <dgm:spPr/>
    </dgm:pt>
    <dgm:pt modelId="{4C1D1463-36DA-4760-8DEB-126908982614}" type="pres">
      <dgm:prSet presAssocID="{348DE7FB-1C22-41AA-A12C-80BA3FCB5ABA}" presName="level2Shape" presStyleLbl="node3" presStyleIdx="3" presStyleCnt="4"/>
      <dgm:spPr/>
      <dgm:t>
        <a:bodyPr/>
        <a:lstStyle/>
        <a:p>
          <a:endParaRPr lang="en-GB"/>
        </a:p>
      </dgm:t>
    </dgm:pt>
    <dgm:pt modelId="{C1923115-B850-4CED-B419-A899406ACF97}" type="pres">
      <dgm:prSet presAssocID="{348DE7FB-1C22-41AA-A12C-80BA3FCB5ABA}" presName="hierChild3" presStyleCnt="0"/>
      <dgm:spPr/>
    </dgm:pt>
    <dgm:pt modelId="{1ECA76A4-3769-45B6-9FC9-2F65D7A33A80}" type="pres">
      <dgm:prSet presAssocID="{2E378717-0A05-4F46-B6C9-734786EC54B4}" presName="Name19" presStyleLbl="parChTrans1D4" presStyleIdx="3" presStyleCnt="5"/>
      <dgm:spPr/>
      <dgm:t>
        <a:bodyPr/>
        <a:lstStyle/>
        <a:p>
          <a:endParaRPr lang="en-GB"/>
        </a:p>
      </dgm:t>
    </dgm:pt>
    <dgm:pt modelId="{50F1EFEC-9C1A-4741-8905-491BEA4C6378}" type="pres">
      <dgm:prSet presAssocID="{58B5E815-58A2-434E-981F-5BD8E0B73075}" presName="Name21" presStyleCnt="0"/>
      <dgm:spPr/>
    </dgm:pt>
    <dgm:pt modelId="{F0490445-FAA9-4DAE-9916-17C19E5B6967}" type="pres">
      <dgm:prSet presAssocID="{58B5E815-58A2-434E-981F-5BD8E0B73075}" presName="level2Shape" presStyleLbl="node4" presStyleIdx="3" presStyleCnt="5" custLinFactNeighborX="21422" custLinFactNeighborY="-1576"/>
      <dgm:spPr/>
      <dgm:t>
        <a:bodyPr/>
        <a:lstStyle/>
        <a:p>
          <a:endParaRPr lang="en-GB"/>
        </a:p>
      </dgm:t>
    </dgm:pt>
    <dgm:pt modelId="{8F6C218C-BEA0-41D4-9018-A814E2FE0C18}" type="pres">
      <dgm:prSet presAssocID="{58B5E815-58A2-434E-981F-5BD8E0B73075}" presName="hierChild3" presStyleCnt="0"/>
      <dgm:spPr/>
    </dgm:pt>
    <dgm:pt modelId="{1C2DEEE1-D32B-4856-AABA-718129D8D787}" type="pres">
      <dgm:prSet presAssocID="{DC2DF1FD-2AC3-44F7-926C-E0DE510EDE67}" presName="Name19" presStyleLbl="parChTrans1D4" presStyleIdx="4" presStyleCnt="5"/>
      <dgm:spPr/>
      <dgm:t>
        <a:bodyPr/>
        <a:lstStyle/>
        <a:p>
          <a:endParaRPr lang="en-GB"/>
        </a:p>
      </dgm:t>
    </dgm:pt>
    <dgm:pt modelId="{39C6A64C-2835-41AF-A62C-09420C3930D3}" type="pres">
      <dgm:prSet presAssocID="{34BCF48E-3B12-4B53-B38E-7546C8C0223D}" presName="Name21" presStyleCnt="0"/>
      <dgm:spPr/>
    </dgm:pt>
    <dgm:pt modelId="{10418786-886F-4630-B966-1315BFC79BBB}" type="pres">
      <dgm:prSet presAssocID="{34BCF48E-3B12-4B53-B38E-7546C8C0223D}" presName="level2Shape" presStyleLbl="node4" presStyleIdx="4" presStyleCnt="5" custLinFactNeighborX="67650"/>
      <dgm:spPr/>
      <dgm:t>
        <a:bodyPr/>
        <a:lstStyle/>
        <a:p>
          <a:endParaRPr lang="en-GB"/>
        </a:p>
      </dgm:t>
    </dgm:pt>
    <dgm:pt modelId="{DC93BBB2-0882-4C29-84DB-F18888F85BC8}" type="pres">
      <dgm:prSet presAssocID="{34BCF48E-3B12-4B53-B38E-7546C8C0223D}" presName="hierChild3" presStyleCnt="0"/>
      <dgm:spPr/>
    </dgm:pt>
    <dgm:pt modelId="{785E11EE-5A08-41F1-BB0F-024A0F91D569}" type="pres">
      <dgm:prSet presAssocID="{1D931AE9-B218-413B-9CE4-4FEFF5FCD25E}" presName="Name19" presStyleLbl="parChTrans1D2" presStyleIdx="2" presStyleCnt="3"/>
      <dgm:spPr/>
      <dgm:t>
        <a:bodyPr/>
        <a:lstStyle/>
        <a:p>
          <a:endParaRPr lang="en-GB"/>
        </a:p>
      </dgm:t>
    </dgm:pt>
    <dgm:pt modelId="{B479CA27-A218-4C40-8912-6464AACF6AE9}" type="pres">
      <dgm:prSet presAssocID="{B6FE41D9-2071-4A18-B0AA-BB6277BDD8DC}" presName="Name21" presStyleCnt="0"/>
      <dgm:spPr/>
    </dgm:pt>
    <dgm:pt modelId="{58ED0F4A-ACB6-4D52-B857-1E2275A94F7D}" type="pres">
      <dgm:prSet presAssocID="{B6FE41D9-2071-4A18-B0AA-BB6277BDD8DC}" presName="level2Shape" presStyleLbl="node2" presStyleIdx="2" presStyleCnt="3"/>
      <dgm:spPr/>
      <dgm:t>
        <a:bodyPr/>
        <a:lstStyle/>
        <a:p>
          <a:endParaRPr lang="en-GB"/>
        </a:p>
      </dgm:t>
    </dgm:pt>
    <dgm:pt modelId="{23541813-CF2D-4E5A-B3CF-3D2CD02AB065}" type="pres">
      <dgm:prSet presAssocID="{B6FE41D9-2071-4A18-B0AA-BB6277BDD8DC}" presName="hierChild3" presStyleCnt="0"/>
      <dgm:spPr/>
    </dgm:pt>
    <dgm:pt modelId="{F65C0906-FE99-40D9-89C5-1F44C517E50C}" type="pres">
      <dgm:prSet presAssocID="{27E2980F-552B-4A1A-B9B6-FA6C23A3AF4C}" presName="bgShapesFlow" presStyleCnt="0"/>
      <dgm:spPr/>
    </dgm:pt>
  </dgm:ptLst>
  <dgm:cxnLst>
    <dgm:cxn modelId="{F87EF945-5661-4689-A913-9D82E7E2F591}" srcId="{348DE7FB-1C22-41AA-A12C-80BA3FCB5ABA}" destId="{34BCF48E-3B12-4B53-B38E-7546C8C0223D}" srcOrd="1" destOrd="0" parTransId="{DC2DF1FD-2AC3-44F7-926C-E0DE510EDE67}" sibTransId="{95DD8AE3-77A3-48FF-B615-842323F07751}"/>
    <dgm:cxn modelId="{CB803872-A070-46F1-950D-5CB480DD35A6}" srcId="{7B4A3783-ABA4-4BCE-B63B-53D8E43DF01C}" destId="{4598A3B3-3901-4828-9374-036AFA1FEE7F}" srcOrd="0" destOrd="0" parTransId="{31FCE2A7-13E8-457A-8A11-F26C808B746B}" sibTransId="{0A640B1D-9034-4A79-9A67-75B3977B0C11}"/>
    <dgm:cxn modelId="{6A8C56B8-86E6-4589-884C-349B29889C7F}" srcId="{745F9827-BD5B-4BFD-B04A-2B09C1201DCF}" destId="{21B48113-FE5D-473B-AF82-228F9253BC02}" srcOrd="0" destOrd="0" parTransId="{E8AC8F8B-BB8B-4BE3-B2C8-14813E230A40}" sibTransId="{81473FB0-CF59-4D96-8727-B9C4ABEF3FD4}"/>
    <dgm:cxn modelId="{9F7022CE-89C1-46AB-A741-6E5B4E23906E}" srcId="{27782684-790B-4760-9B0A-9D107594E2AC}" destId="{B6FE41D9-2071-4A18-B0AA-BB6277BDD8DC}" srcOrd="2" destOrd="0" parTransId="{1D931AE9-B218-413B-9CE4-4FEFF5FCD25E}" sibTransId="{C064E780-1C17-4A71-B86F-1D74C2DFD8FB}"/>
    <dgm:cxn modelId="{8A9F98C2-E0E1-4ACF-A784-620FED42F280}" srcId="{27782684-790B-4760-9B0A-9D107594E2AC}" destId="{F62CF2BB-A131-4A46-A38D-4EE427A3C154}" srcOrd="0" destOrd="0" parTransId="{9CAFCFD9-41DC-4BCA-A2DB-4FE12B7EB1C1}" sibTransId="{93E429C4-5275-4A16-BC45-1CE0551C9DFF}"/>
    <dgm:cxn modelId="{B8159ECF-52F5-4050-8EBA-354573ED72F2}" type="presOf" srcId="{9CAFCFD9-41DC-4BCA-A2DB-4FE12B7EB1C1}" destId="{A1CEFBCF-63D4-4002-BA6C-5041D5A27720}" srcOrd="0" destOrd="0" presId="urn:microsoft.com/office/officeart/2005/8/layout/hierarchy6"/>
    <dgm:cxn modelId="{1B011754-7767-4986-84D2-6CB14A705995}" type="presOf" srcId="{34BCF48E-3B12-4B53-B38E-7546C8C0223D}" destId="{10418786-886F-4630-B966-1315BFC79BBB}" srcOrd="0" destOrd="0" presId="urn:microsoft.com/office/officeart/2005/8/layout/hierarchy6"/>
    <dgm:cxn modelId="{BDF2FEB6-D2EA-4096-9835-1EF9AB9338E5}" type="presOf" srcId="{58B5E815-58A2-434E-981F-5BD8E0B73075}" destId="{F0490445-FAA9-4DAE-9916-17C19E5B6967}" srcOrd="0" destOrd="0" presId="urn:microsoft.com/office/officeart/2005/8/layout/hierarchy6"/>
    <dgm:cxn modelId="{1B1E1DAC-EC77-4116-B08A-E7EB23466476}" type="presOf" srcId="{B6FE41D9-2071-4A18-B0AA-BB6277BDD8DC}" destId="{58ED0F4A-ACB6-4D52-B857-1E2275A94F7D}" srcOrd="0" destOrd="0" presId="urn:microsoft.com/office/officeart/2005/8/layout/hierarchy6"/>
    <dgm:cxn modelId="{49EEF84F-0DDD-4F2E-B811-77938BBA6ED8}" type="presOf" srcId="{31FCE2A7-13E8-457A-8A11-F26C808B746B}" destId="{A0540E16-FED4-421A-B323-308DA2729327}" srcOrd="0" destOrd="0" presId="urn:microsoft.com/office/officeart/2005/8/layout/hierarchy6"/>
    <dgm:cxn modelId="{15D41708-7131-4B0B-8524-0566D2055387}" type="presOf" srcId="{348DE7FB-1C22-41AA-A12C-80BA3FCB5ABA}" destId="{4C1D1463-36DA-4760-8DEB-126908982614}" srcOrd="0" destOrd="0" presId="urn:microsoft.com/office/officeart/2005/8/layout/hierarchy6"/>
    <dgm:cxn modelId="{70632B3A-8A10-4D5E-92B8-F7FDC7BCEC17}" type="presOf" srcId="{3CF917B7-4094-4917-A36C-1E60DC2D2B66}" destId="{5CE182AC-0210-48C5-9C8E-6FE975553AD4}" srcOrd="0" destOrd="0" presId="urn:microsoft.com/office/officeart/2005/8/layout/hierarchy6"/>
    <dgm:cxn modelId="{4905A894-4483-43DF-9B8E-7079F24493D6}" type="presOf" srcId="{27782684-790B-4760-9B0A-9D107594E2AC}" destId="{EB556181-2A91-461C-9FE9-2023DFCFF01D}" srcOrd="0" destOrd="0" presId="urn:microsoft.com/office/officeart/2005/8/layout/hierarchy6"/>
    <dgm:cxn modelId="{3529D9B8-928E-4D8C-AC9C-E8C86F1278FC}" srcId="{557CE354-969C-498D-86A0-8683AADBA258}" destId="{348DE7FB-1C22-41AA-A12C-80BA3FCB5ABA}" srcOrd="3" destOrd="0" parTransId="{3CF917B7-4094-4917-A36C-1E60DC2D2B66}" sibTransId="{DC2F7B06-B713-491F-8F69-0410958B0C17}"/>
    <dgm:cxn modelId="{D6BA57B2-4485-402E-9F1F-492590C092E5}" type="presOf" srcId="{311A8585-A2AB-4AC2-8487-1A4864E3A5CA}" destId="{848E9E0F-C9B3-4EED-8F8C-99C51DB9EA4E}" srcOrd="0" destOrd="0" presId="urn:microsoft.com/office/officeart/2005/8/layout/hierarchy6"/>
    <dgm:cxn modelId="{83517457-A9E4-4680-8320-DE6CB5BF38DE}" type="presOf" srcId="{745F9827-BD5B-4BFD-B04A-2B09C1201DCF}" destId="{31BB0742-3710-46C3-9530-D11D16964A7B}" srcOrd="0" destOrd="0" presId="urn:microsoft.com/office/officeart/2005/8/layout/hierarchy6"/>
    <dgm:cxn modelId="{E851F35D-56BC-43C4-9683-70DA443CF946}" type="presOf" srcId="{557CE354-969C-498D-86A0-8683AADBA258}" destId="{EDA5A753-27DD-421F-BC45-07333D70FAE9}" srcOrd="0" destOrd="0" presId="urn:microsoft.com/office/officeart/2005/8/layout/hierarchy6"/>
    <dgm:cxn modelId="{53A85788-B69B-488C-8669-CD112C726E46}" srcId="{348DE7FB-1C22-41AA-A12C-80BA3FCB5ABA}" destId="{58B5E815-58A2-434E-981F-5BD8E0B73075}" srcOrd="0" destOrd="0" parTransId="{2E378717-0A05-4F46-B6C9-734786EC54B4}" sibTransId="{4AEFE9CA-35D0-48B7-91DC-547103D21C10}"/>
    <dgm:cxn modelId="{88F47DFF-C707-44AE-BBF2-C59618A7CB1D}" type="presOf" srcId="{2E378717-0A05-4F46-B6C9-734786EC54B4}" destId="{1ECA76A4-3769-45B6-9FC9-2F65D7A33A80}" srcOrd="0" destOrd="0" presId="urn:microsoft.com/office/officeart/2005/8/layout/hierarchy6"/>
    <dgm:cxn modelId="{5DF7D923-584F-48A7-9FB7-FA8EDA9D912B}" type="presOf" srcId="{27E2980F-552B-4A1A-B9B6-FA6C23A3AF4C}" destId="{ED1A0A91-3915-412D-AA76-2610BDBCC4A9}" srcOrd="0" destOrd="0" presId="urn:microsoft.com/office/officeart/2005/8/layout/hierarchy6"/>
    <dgm:cxn modelId="{14E60E9E-CCDF-4883-8635-24702B083FB7}" type="presOf" srcId="{13880C4C-DC77-42DB-B27A-8CA0EBECDB36}" destId="{E043E564-3957-43F0-B8C0-6B1B470DD2B9}" srcOrd="0" destOrd="0" presId="urn:microsoft.com/office/officeart/2005/8/layout/hierarchy6"/>
    <dgm:cxn modelId="{DEA1E4A9-08E9-420C-A465-02DDD1B26F96}" srcId="{27782684-790B-4760-9B0A-9D107594E2AC}" destId="{557CE354-969C-498D-86A0-8683AADBA258}" srcOrd="1" destOrd="0" parTransId="{311A8585-A2AB-4AC2-8487-1A4864E3A5CA}" sibTransId="{643AD364-E195-49CC-BA95-15EB1B2F665A}"/>
    <dgm:cxn modelId="{4B1F5AAE-8B15-4525-9E1F-E09838A15CFE}" type="presOf" srcId="{BAD0FAE7-F439-48FE-8D56-48A564937B10}" destId="{862827D9-C3DD-4DE0-A79A-E8B96C207F19}" srcOrd="0" destOrd="0" presId="urn:microsoft.com/office/officeart/2005/8/layout/hierarchy6"/>
    <dgm:cxn modelId="{B8C613D8-C47E-4B7D-9686-C1C3ADCD59D6}" type="presOf" srcId="{F62CF2BB-A131-4A46-A38D-4EE427A3C154}" destId="{1CC7C8D6-8083-4C5B-8849-4524C3E7309C}" srcOrd="0" destOrd="0" presId="urn:microsoft.com/office/officeart/2005/8/layout/hierarchy6"/>
    <dgm:cxn modelId="{D13FFD3B-E2C5-4B46-ACA4-FD4118BCCCEA}" srcId="{557CE354-969C-498D-86A0-8683AADBA258}" destId="{745F9827-BD5B-4BFD-B04A-2B09C1201DCF}" srcOrd="0" destOrd="0" parTransId="{12AC806E-ED55-4D77-8EDB-566FC2DFCB98}" sibTransId="{023FE213-271C-47D8-8E16-60B9F075FF7E}"/>
    <dgm:cxn modelId="{21EF1315-7C2F-490E-8185-95F4F0F9862F}" type="presOf" srcId="{DC2DF1FD-2AC3-44F7-926C-E0DE510EDE67}" destId="{1C2DEEE1-D32B-4856-AABA-718129D8D787}" srcOrd="0" destOrd="0" presId="urn:microsoft.com/office/officeart/2005/8/layout/hierarchy6"/>
    <dgm:cxn modelId="{8FB68588-C176-426E-BC36-55F46291191E}" srcId="{745F9827-BD5B-4BFD-B04A-2B09C1201DCF}" destId="{61918A8B-928F-481D-A99A-797914E4D440}" srcOrd="1" destOrd="0" parTransId="{6681B1E6-440B-4DE0-B81F-0E5A0E98B8A3}" sibTransId="{02A7FB55-AF78-413B-BBB6-EEF21A54CCF7}"/>
    <dgm:cxn modelId="{637D42CE-0E1D-4EF3-96F8-95DB43F85F27}" type="presOf" srcId="{21B48113-FE5D-473B-AF82-228F9253BC02}" destId="{2373C07A-77FD-4F0B-8412-5CAD97B3BACE}" srcOrd="0" destOrd="0" presId="urn:microsoft.com/office/officeart/2005/8/layout/hierarchy6"/>
    <dgm:cxn modelId="{3EB07BB7-1FBB-4E30-997A-47ED4DEFBC7C}" srcId="{27E2980F-552B-4A1A-B9B6-FA6C23A3AF4C}" destId="{27782684-790B-4760-9B0A-9D107594E2AC}" srcOrd="0" destOrd="0" parTransId="{FEC727C1-9ACB-4E82-A3DB-82A69E0A01EF}" sibTransId="{413E1536-1C2E-436D-9C02-5C85F1016F37}"/>
    <dgm:cxn modelId="{F0BC9A9B-A204-4DBD-AB29-847B34A58BE0}" type="presOf" srcId="{7B4A3783-ABA4-4BCE-B63B-53D8E43DF01C}" destId="{5CEA02F6-6E4C-47D7-AE53-9D496D0D1A3D}" srcOrd="0" destOrd="0" presId="urn:microsoft.com/office/officeart/2005/8/layout/hierarchy6"/>
    <dgm:cxn modelId="{D6088CB1-1EA9-4EA0-B1F2-75535C84DBB9}" type="presOf" srcId="{61918A8B-928F-481D-A99A-797914E4D440}" destId="{24BCD09D-BB5A-493B-B4D3-FAED6B060446}" srcOrd="0" destOrd="0" presId="urn:microsoft.com/office/officeart/2005/8/layout/hierarchy6"/>
    <dgm:cxn modelId="{EB993BFB-D439-4234-ACD3-3039F81618AE}" srcId="{557CE354-969C-498D-86A0-8683AADBA258}" destId="{7B4A3783-ABA4-4BCE-B63B-53D8E43DF01C}" srcOrd="1" destOrd="0" parTransId="{CA8A42EA-C7A9-44D0-9E37-CA59CA8789A6}" sibTransId="{816A5819-A8C6-4C77-9DBC-55222BB4CD90}"/>
    <dgm:cxn modelId="{D4FBDA79-D877-4442-960F-C53488554553}" srcId="{557CE354-969C-498D-86A0-8683AADBA258}" destId="{BAD0FAE7-F439-48FE-8D56-48A564937B10}" srcOrd="2" destOrd="0" parTransId="{13880C4C-DC77-42DB-B27A-8CA0EBECDB36}" sibTransId="{BD5758B2-8261-490C-8137-109917B3C8FD}"/>
    <dgm:cxn modelId="{B3D5AF7D-D7EA-4DFC-853A-790CF7A1CC24}" type="presOf" srcId="{1D931AE9-B218-413B-9CE4-4FEFF5FCD25E}" destId="{785E11EE-5A08-41F1-BB0F-024A0F91D569}" srcOrd="0" destOrd="0" presId="urn:microsoft.com/office/officeart/2005/8/layout/hierarchy6"/>
    <dgm:cxn modelId="{01243CAB-08A5-4718-B6D5-E45380BAF103}" type="presOf" srcId="{4598A3B3-3901-4828-9374-036AFA1FEE7F}" destId="{22B14F6D-8617-49B8-8BA6-479706863532}" srcOrd="0" destOrd="0" presId="urn:microsoft.com/office/officeart/2005/8/layout/hierarchy6"/>
    <dgm:cxn modelId="{CD1047A0-8CB2-45B6-A9E3-51966D7B44FA}" type="presOf" srcId="{CA8A42EA-C7A9-44D0-9E37-CA59CA8789A6}" destId="{96D513FE-8BF4-4854-BAE2-47D418A0EA24}" srcOrd="0" destOrd="0" presId="urn:microsoft.com/office/officeart/2005/8/layout/hierarchy6"/>
    <dgm:cxn modelId="{88B4D855-027C-450F-9636-EBE9FECC7A9D}" type="presOf" srcId="{E8AC8F8B-BB8B-4BE3-B2C8-14813E230A40}" destId="{387148A4-927B-448B-98C3-E6E65B2B64F2}" srcOrd="0" destOrd="0" presId="urn:microsoft.com/office/officeart/2005/8/layout/hierarchy6"/>
    <dgm:cxn modelId="{4EFDADB8-D8D6-41C3-B2F1-FF2D02CEDD20}" type="presOf" srcId="{6681B1E6-440B-4DE0-B81F-0E5A0E98B8A3}" destId="{5A5E28F9-3D69-436E-9A92-AA6BA7D31450}" srcOrd="0" destOrd="0" presId="urn:microsoft.com/office/officeart/2005/8/layout/hierarchy6"/>
    <dgm:cxn modelId="{1EFD22E3-B066-4E6E-9B19-FFA088E2DDCC}" type="presOf" srcId="{12AC806E-ED55-4D77-8EDB-566FC2DFCB98}" destId="{380322F4-57BE-4816-807F-E12D5241257A}" srcOrd="0" destOrd="0" presId="urn:microsoft.com/office/officeart/2005/8/layout/hierarchy6"/>
    <dgm:cxn modelId="{D013CBA7-B15A-480E-897F-6D2122337BDA}" type="presParOf" srcId="{ED1A0A91-3915-412D-AA76-2610BDBCC4A9}" destId="{9919A597-6EB8-443B-9666-B773DA58BD40}" srcOrd="0" destOrd="0" presId="urn:microsoft.com/office/officeart/2005/8/layout/hierarchy6"/>
    <dgm:cxn modelId="{8080C928-D0DB-4FAE-8109-D414C78E1610}" type="presParOf" srcId="{9919A597-6EB8-443B-9666-B773DA58BD40}" destId="{87A97B68-CDA3-49B9-B5D1-BD3B9565FF9C}" srcOrd="0" destOrd="0" presId="urn:microsoft.com/office/officeart/2005/8/layout/hierarchy6"/>
    <dgm:cxn modelId="{B79F5B72-4FC2-4420-9A18-C18A899AB525}" type="presParOf" srcId="{87A97B68-CDA3-49B9-B5D1-BD3B9565FF9C}" destId="{A1F3A9A8-5A97-438B-8E24-D06BE2B80E73}" srcOrd="0" destOrd="0" presId="urn:microsoft.com/office/officeart/2005/8/layout/hierarchy6"/>
    <dgm:cxn modelId="{AD85412B-A235-4047-BD2F-B349DFF43608}" type="presParOf" srcId="{A1F3A9A8-5A97-438B-8E24-D06BE2B80E73}" destId="{EB556181-2A91-461C-9FE9-2023DFCFF01D}" srcOrd="0" destOrd="0" presId="urn:microsoft.com/office/officeart/2005/8/layout/hierarchy6"/>
    <dgm:cxn modelId="{ECFB20AF-73F7-473E-A4DB-A94468BFEE0E}" type="presParOf" srcId="{A1F3A9A8-5A97-438B-8E24-D06BE2B80E73}" destId="{5758F0C4-D11F-46E3-A44A-E8F8BBF704BF}" srcOrd="1" destOrd="0" presId="urn:microsoft.com/office/officeart/2005/8/layout/hierarchy6"/>
    <dgm:cxn modelId="{153A853F-779D-4F79-8FB3-37B5C1868D40}" type="presParOf" srcId="{5758F0C4-D11F-46E3-A44A-E8F8BBF704BF}" destId="{A1CEFBCF-63D4-4002-BA6C-5041D5A27720}" srcOrd="0" destOrd="0" presId="urn:microsoft.com/office/officeart/2005/8/layout/hierarchy6"/>
    <dgm:cxn modelId="{6A9EAA60-165A-4D31-82E7-5F44EFEF5706}" type="presParOf" srcId="{5758F0C4-D11F-46E3-A44A-E8F8BBF704BF}" destId="{45BE5800-E0B3-4162-BBD3-8AD55ABC0ADF}" srcOrd="1" destOrd="0" presId="urn:microsoft.com/office/officeart/2005/8/layout/hierarchy6"/>
    <dgm:cxn modelId="{DB60D1EE-BECE-4A01-AB4D-44FCF4012A7F}" type="presParOf" srcId="{45BE5800-E0B3-4162-BBD3-8AD55ABC0ADF}" destId="{1CC7C8D6-8083-4C5B-8849-4524C3E7309C}" srcOrd="0" destOrd="0" presId="urn:microsoft.com/office/officeart/2005/8/layout/hierarchy6"/>
    <dgm:cxn modelId="{0D9C3F67-0773-4D44-984C-33EEA52C155A}" type="presParOf" srcId="{45BE5800-E0B3-4162-BBD3-8AD55ABC0ADF}" destId="{2CE72C24-2240-46E7-B517-F46BDED6E586}" srcOrd="1" destOrd="0" presId="urn:microsoft.com/office/officeart/2005/8/layout/hierarchy6"/>
    <dgm:cxn modelId="{F2AFCE07-37B9-4120-A86E-481E79198198}" type="presParOf" srcId="{5758F0C4-D11F-46E3-A44A-E8F8BBF704BF}" destId="{848E9E0F-C9B3-4EED-8F8C-99C51DB9EA4E}" srcOrd="2" destOrd="0" presId="urn:microsoft.com/office/officeart/2005/8/layout/hierarchy6"/>
    <dgm:cxn modelId="{88C6B77E-72A4-4149-B0A8-7694908AEAFD}" type="presParOf" srcId="{5758F0C4-D11F-46E3-A44A-E8F8BBF704BF}" destId="{E4FF675F-3802-493F-B028-623C11D0EC05}" srcOrd="3" destOrd="0" presId="urn:microsoft.com/office/officeart/2005/8/layout/hierarchy6"/>
    <dgm:cxn modelId="{861DB287-811D-4122-95A5-DBD8235C2947}" type="presParOf" srcId="{E4FF675F-3802-493F-B028-623C11D0EC05}" destId="{EDA5A753-27DD-421F-BC45-07333D70FAE9}" srcOrd="0" destOrd="0" presId="urn:microsoft.com/office/officeart/2005/8/layout/hierarchy6"/>
    <dgm:cxn modelId="{BB4CFE03-E3B2-440A-AF2D-F22707F2E213}" type="presParOf" srcId="{E4FF675F-3802-493F-B028-623C11D0EC05}" destId="{C0D2D671-91CA-4B17-B99F-6540DB2FDF83}" srcOrd="1" destOrd="0" presId="urn:microsoft.com/office/officeart/2005/8/layout/hierarchy6"/>
    <dgm:cxn modelId="{AF005E3A-F858-47FA-B11B-F922FBC372C6}" type="presParOf" srcId="{C0D2D671-91CA-4B17-B99F-6540DB2FDF83}" destId="{380322F4-57BE-4816-807F-E12D5241257A}" srcOrd="0" destOrd="0" presId="urn:microsoft.com/office/officeart/2005/8/layout/hierarchy6"/>
    <dgm:cxn modelId="{1FBBC95F-DF0C-4CED-BD1D-475EF4D5BCB8}" type="presParOf" srcId="{C0D2D671-91CA-4B17-B99F-6540DB2FDF83}" destId="{5419D13B-D457-49C3-9097-4B5C614644EF}" srcOrd="1" destOrd="0" presId="urn:microsoft.com/office/officeart/2005/8/layout/hierarchy6"/>
    <dgm:cxn modelId="{53D0FDA2-98C7-4B01-92DB-85D851BF8E7D}" type="presParOf" srcId="{5419D13B-D457-49C3-9097-4B5C614644EF}" destId="{31BB0742-3710-46C3-9530-D11D16964A7B}" srcOrd="0" destOrd="0" presId="urn:microsoft.com/office/officeart/2005/8/layout/hierarchy6"/>
    <dgm:cxn modelId="{C68ADBD5-A0F0-4686-825F-ADDE40A55AA9}" type="presParOf" srcId="{5419D13B-D457-49C3-9097-4B5C614644EF}" destId="{BC892C50-D5AC-408A-8B04-DB81A7716D81}" srcOrd="1" destOrd="0" presId="urn:microsoft.com/office/officeart/2005/8/layout/hierarchy6"/>
    <dgm:cxn modelId="{E49A3681-4804-4DB7-B319-1019D3A214FB}" type="presParOf" srcId="{BC892C50-D5AC-408A-8B04-DB81A7716D81}" destId="{387148A4-927B-448B-98C3-E6E65B2B64F2}" srcOrd="0" destOrd="0" presId="urn:microsoft.com/office/officeart/2005/8/layout/hierarchy6"/>
    <dgm:cxn modelId="{993D00F9-9A2F-4232-80DC-01DF2D749D93}" type="presParOf" srcId="{BC892C50-D5AC-408A-8B04-DB81A7716D81}" destId="{38FA6556-112E-4A43-BCA0-FCB1679120DE}" srcOrd="1" destOrd="0" presId="urn:microsoft.com/office/officeart/2005/8/layout/hierarchy6"/>
    <dgm:cxn modelId="{D89F99E0-DF2B-4CAC-83BE-8319EFB50BB8}" type="presParOf" srcId="{38FA6556-112E-4A43-BCA0-FCB1679120DE}" destId="{2373C07A-77FD-4F0B-8412-5CAD97B3BACE}" srcOrd="0" destOrd="0" presId="urn:microsoft.com/office/officeart/2005/8/layout/hierarchy6"/>
    <dgm:cxn modelId="{4B3DA5E9-673F-44FA-BCFD-ED3ECAA0960A}" type="presParOf" srcId="{38FA6556-112E-4A43-BCA0-FCB1679120DE}" destId="{37E28555-BA57-4134-9B8E-7D667A49C1B9}" srcOrd="1" destOrd="0" presId="urn:microsoft.com/office/officeart/2005/8/layout/hierarchy6"/>
    <dgm:cxn modelId="{E2757138-08CA-49E1-BEE0-AFFEEB1FE712}" type="presParOf" srcId="{BC892C50-D5AC-408A-8B04-DB81A7716D81}" destId="{5A5E28F9-3D69-436E-9A92-AA6BA7D31450}" srcOrd="2" destOrd="0" presId="urn:microsoft.com/office/officeart/2005/8/layout/hierarchy6"/>
    <dgm:cxn modelId="{43447704-CC58-436D-A460-6B6793288287}" type="presParOf" srcId="{BC892C50-D5AC-408A-8B04-DB81A7716D81}" destId="{49190E9D-94EF-4FD2-801B-2E8C0D1566F9}" srcOrd="3" destOrd="0" presId="urn:microsoft.com/office/officeart/2005/8/layout/hierarchy6"/>
    <dgm:cxn modelId="{CEC5641F-9235-4B9F-B195-4E1B43F5211C}" type="presParOf" srcId="{49190E9D-94EF-4FD2-801B-2E8C0D1566F9}" destId="{24BCD09D-BB5A-493B-B4D3-FAED6B060446}" srcOrd="0" destOrd="0" presId="urn:microsoft.com/office/officeart/2005/8/layout/hierarchy6"/>
    <dgm:cxn modelId="{0038E32D-98EE-40E8-9904-499DE1586758}" type="presParOf" srcId="{49190E9D-94EF-4FD2-801B-2E8C0D1566F9}" destId="{022E8673-BB36-4A45-91AC-36D2B4312879}" srcOrd="1" destOrd="0" presId="urn:microsoft.com/office/officeart/2005/8/layout/hierarchy6"/>
    <dgm:cxn modelId="{FB8264F3-E6E1-47D1-AFA1-D06B22F5936A}" type="presParOf" srcId="{C0D2D671-91CA-4B17-B99F-6540DB2FDF83}" destId="{96D513FE-8BF4-4854-BAE2-47D418A0EA24}" srcOrd="2" destOrd="0" presId="urn:microsoft.com/office/officeart/2005/8/layout/hierarchy6"/>
    <dgm:cxn modelId="{24044A16-44AD-4171-AA06-2D6FF1A4D7DD}" type="presParOf" srcId="{C0D2D671-91CA-4B17-B99F-6540DB2FDF83}" destId="{77DCEE91-BB91-4414-BE19-9AD9DB906ED0}" srcOrd="3" destOrd="0" presId="urn:microsoft.com/office/officeart/2005/8/layout/hierarchy6"/>
    <dgm:cxn modelId="{CB119E25-0F90-4848-A461-88D7C56C98F7}" type="presParOf" srcId="{77DCEE91-BB91-4414-BE19-9AD9DB906ED0}" destId="{5CEA02F6-6E4C-47D7-AE53-9D496D0D1A3D}" srcOrd="0" destOrd="0" presId="urn:microsoft.com/office/officeart/2005/8/layout/hierarchy6"/>
    <dgm:cxn modelId="{4935C633-E5A8-4152-A9EE-03D472C8875E}" type="presParOf" srcId="{77DCEE91-BB91-4414-BE19-9AD9DB906ED0}" destId="{E06E38BF-7F26-47A8-9745-047EA6B171C7}" srcOrd="1" destOrd="0" presId="urn:microsoft.com/office/officeart/2005/8/layout/hierarchy6"/>
    <dgm:cxn modelId="{58CC7FB9-BE63-4042-8BC8-32D241855F1C}" type="presParOf" srcId="{E06E38BF-7F26-47A8-9745-047EA6B171C7}" destId="{A0540E16-FED4-421A-B323-308DA2729327}" srcOrd="0" destOrd="0" presId="urn:microsoft.com/office/officeart/2005/8/layout/hierarchy6"/>
    <dgm:cxn modelId="{59B70516-2276-4FF1-8CD6-1196E311E160}" type="presParOf" srcId="{E06E38BF-7F26-47A8-9745-047EA6B171C7}" destId="{B5FB8191-9167-4A6F-9285-40ECDB5FB6CA}" srcOrd="1" destOrd="0" presId="urn:microsoft.com/office/officeart/2005/8/layout/hierarchy6"/>
    <dgm:cxn modelId="{FE28252D-76DB-4F49-89B7-8A4F2438F0EF}" type="presParOf" srcId="{B5FB8191-9167-4A6F-9285-40ECDB5FB6CA}" destId="{22B14F6D-8617-49B8-8BA6-479706863532}" srcOrd="0" destOrd="0" presId="urn:microsoft.com/office/officeart/2005/8/layout/hierarchy6"/>
    <dgm:cxn modelId="{3016D123-B6A3-4ABA-8858-8543560CF8AB}" type="presParOf" srcId="{B5FB8191-9167-4A6F-9285-40ECDB5FB6CA}" destId="{735040D2-52E9-4D4B-8A61-3784299714D7}" srcOrd="1" destOrd="0" presId="urn:microsoft.com/office/officeart/2005/8/layout/hierarchy6"/>
    <dgm:cxn modelId="{E0D57C1C-B852-48AB-90E6-0812042EFEFA}" type="presParOf" srcId="{C0D2D671-91CA-4B17-B99F-6540DB2FDF83}" destId="{E043E564-3957-43F0-B8C0-6B1B470DD2B9}" srcOrd="4" destOrd="0" presId="urn:microsoft.com/office/officeart/2005/8/layout/hierarchy6"/>
    <dgm:cxn modelId="{D0F6F6B4-F3EC-489D-B954-958FCDC7EFA0}" type="presParOf" srcId="{C0D2D671-91CA-4B17-B99F-6540DB2FDF83}" destId="{9FD7B1B6-E391-4086-AC48-E9CECD1AEA1F}" srcOrd="5" destOrd="0" presId="urn:microsoft.com/office/officeart/2005/8/layout/hierarchy6"/>
    <dgm:cxn modelId="{455DB419-2441-481D-BD34-15F4D3441C79}" type="presParOf" srcId="{9FD7B1B6-E391-4086-AC48-E9CECD1AEA1F}" destId="{862827D9-C3DD-4DE0-A79A-E8B96C207F19}" srcOrd="0" destOrd="0" presId="urn:microsoft.com/office/officeart/2005/8/layout/hierarchy6"/>
    <dgm:cxn modelId="{64218610-644B-4474-8C1A-7C0192CACD33}" type="presParOf" srcId="{9FD7B1B6-E391-4086-AC48-E9CECD1AEA1F}" destId="{EF482B81-4862-415B-91AA-9DCF00C924D6}" srcOrd="1" destOrd="0" presId="urn:microsoft.com/office/officeart/2005/8/layout/hierarchy6"/>
    <dgm:cxn modelId="{1B25D97F-689A-4770-9551-9F88CF479F1D}" type="presParOf" srcId="{C0D2D671-91CA-4B17-B99F-6540DB2FDF83}" destId="{5CE182AC-0210-48C5-9C8E-6FE975553AD4}" srcOrd="6" destOrd="0" presId="urn:microsoft.com/office/officeart/2005/8/layout/hierarchy6"/>
    <dgm:cxn modelId="{0A527FCE-E210-4FC4-B37A-40917C5D88F0}" type="presParOf" srcId="{C0D2D671-91CA-4B17-B99F-6540DB2FDF83}" destId="{7AE6D8EC-A579-4941-BD7D-AC337B010EA4}" srcOrd="7" destOrd="0" presId="urn:microsoft.com/office/officeart/2005/8/layout/hierarchy6"/>
    <dgm:cxn modelId="{5507B4D0-6444-4670-81F3-8461B1A500EB}" type="presParOf" srcId="{7AE6D8EC-A579-4941-BD7D-AC337B010EA4}" destId="{4C1D1463-36DA-4760-8DEB-126908982614}" srcOrd="0" destOrd="0" presId="urn:microsoft.com/office/officeart/2005/8/layout/hierarchy6"/>
    <dgm:cxn modelId="{A320CAC8-0234-496E-BC49-3E9AD894011F}" type="presParOf" srcId="{7AE6D8EC-A579-4941-BD7D-AC337B010EA4}" destId="{C1923115-B850-4CED-B419-A899406ACF97}" srcOrd="1" destOrd="0" presId="urn:microsoft.com/office/officeart/2005/8/layout/hierarchy6"/>
    <dgm:cxn modelId="{36126B91-CCF4-4A93-883B-6C51E9801F30}" type="presParOf" srcId="{C1923115-B850-4CED-B419-A899406ACF97}" destId="{1ECA76A4-3769-45B6-9FC9-2F65D7A33A80}" srcOrd="0" destOrd="0" presId="urn:microsoft.com/office/officeart/2005/8/layout/hierarchy6"/>
    <dgm:cxn modelId="{55C4212E-F41B-40F5-96B0-3FB937712307}" type="presParOf" srcId="{C1923115-B850-4CED-B419-A899406ACF97}" destId="{50F1EFEC-9C1A-4741-8905-491BEA4C6378}" srcOrd="1" destOrd="0" presId="urn:microsoft.com/office/officeart/2005/8/layout/hierarchy6"/>
    <dgm:cxn modelId="{FBB2EA6F-167D-4C0C-8566-C6ECCFFB7A4C}" type="presParOf" srcId="{50F1EFEC-9C1A-4741-8905-491BEA4C6378}" destId="{F0490445-FAA9-4DAE-9916-17C19E5B6967}" srcOrd="0" destOrd="0" presId="urn:microsoft.com/office/officeart/2005/8/layout/hierarchy6"/>
    <dgm:cxn modelId="{1AFC67C9-C72B-4354-971E-0392DC41CC00}" type="presParOf" srcId="{50F1EFEC-9C1A-4741-8905-491BEA4C6378}" destId="{8F6C218C-BEA0-41D4-9018-A814E2FE0C18}" srcOrd="1" destOrd="0" presId="urn:microsoft.com/office/officeart/2005/8/layout/hierarchy6"/>
    <dgm:cxn modelId="{1EE0383F-0C69-4C3E-82D4-49545279496F}" type="presParOf" srcId="{C1923115-B850-4CED-B419-A899406ACF97}" destId="{1C2DEEE1-D32B-4856-AABA-718129D8D787}" srcOrd="2" destOrd="0" presId="urn:microsoft.com/office/officeart/2005/8/layout/hierarchy6"/>
    <dgm:cxn modelId="{7B70786A-11A4-474D-A558-FD7F841EB4E7}" type="presParOf" srcId="{C1923115-B850-4CED-B419-A899406ACF97}" destId="{39C6A64C-2835-41AF-A62C-09420C3930D3}" srcOrd="3" destOrd="0" presId="urn:microsoft.com/office/officeart/2005/8/layout/hierarchy6"/>
    <dgm:cxn modelId="{05721FF8-7673-4200-86EC-113FC926953B}" type="presParOf" srcId="{39C6A64C-2835-41AF-A62C-09420C3930D3}" destId="{10418786-886F-4630-B966-1315BFC79BBB}" srcOrd="0" destOrd="0" presId="urn:microsoft.com/office/officeart/2005/8/layout/hierarchy6"/>
    <dgm:cxn modelId="{ED2B9C4B-9D57-41BF-8E1E-D59FD4B4B556}" type="presParOf" srcId="{39C6A64C-2835-41AF-A62C-09420C3930D3}" destId="{DC93BBB2-0882-4C29-84DB-F18888F85BC8}" srcOrd="1" destOrd="0" presId="urn:microsoft.com/office/officeart/2005/8/layout/hierarchy6"/>
    <dgm:cxn modelId="{29050C68-BD8A-4A4E-9ED2-2022AE202BF6}" type="presParOf" srcId="{5758F0C4-D11F-46E3-A44A-E8F8BBF704BF}" destId="{785E11EE-5A08-41F1-BB0F-024A0F91D569}" srcOrd="4" destOrd="0" presId="urn:microsoft.com/office/officeart/2005/8/layout/hierarchy6"/>
    <dgm:cxn modelId="{C048D2D3-468F-46C0-9D7B-75510C26DA50}" type="presParOf" srcId="{5758F0C4-D11F-46E3-A44A-E8F8BBF704BF}" destId="{B479CA27-A218-4C40-8912-6464AACF6AE9}" srcOrd="5" destOrd="0" presId="urn:microsoft.com/office/officeart/2005/8/layout/hierarchy6"/>
    <dgm:cxn modelId="{0BDFEB6B-2347-4CB2-A85E-F2DD8475784B}" type="presParOf" srcId="{B479CA27-A218-4C40-8912-6464AACF6AE9}" destId="{58ED0F4A-ACB6-4D52-B857-1E2275A94F7D}" srcOrd="0" destOrd="0" presId="urn:microsoft.com/office/officeart/2005/8/layout/hierarchy6"/>
    <dgm:cxn modelId="{465B68E6-CAB7-424E-9CE9-53A9AC7E4FDC}" type="presParOf" srcId="{B479CA27-A218-4C40-8912-6464AACF6AE9}" destId="{23541813-CF2D-4E5A-B3CF-3D2CD02AB065}" srcOrd="1" destOrd="0" presId="urn:microsoft.com/office/officeart/2005/8/layout/hierarchy6"/>
    <dgm:cxn modelId="{34184434-140B-4EF4-BFDB-FD33F8B22710}" type="presParOf" srcId="{ED1A0A91-3915-412D-AA76-2610BDBCC4A9}" destId="{F65C0906-FE99-40D9-89C5-1F44C517E50C}" srcOrd="1" destOrd="0" presId="urn:microsoft.com/office/officeart/2005/8/layout/hierarchy6"/>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A342DF3F-7B71-4AE8-A4F5-9B213881720F}">
      <dsp:nvSpPr>
        <dsp:cNvPr id="0" name=""/>
        <dsp:cNvSpPr/>
      </dsp:nvSpPr>
      <dsp:spPr>
        <a:xfrm>
          <a:off x="2390481" y="343733"/>
          <a:ext cx="4131420" cy="2141176"/>
        </a:xfrm>
        <a:prstGeom prst="roundRect">
          <a:avLst>
            <a:gd name="adj" fmla="val 10000"/>
          </a:avLst>
        </a:prstGeom>
        <a:solidFill>
          <a:srgbClr val="92D050"/>
        </a:soli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GB" sz="2000" b="1" kern="1200" dirty="0" smtClean="0"/>
            <a:t>GSICS Research Working Group</a:t>
          </a:r>
        </a:p>
        <a:p>
          <a:pPr lvl="0" algn="ctr" defTabSz="889000">
            <a:lnSpc>
              <a:spcPct val="90000"/>
            </a:lnSpc>
            <a:spcBef>
              <a:spcPct val="0"/>
            </a:spcBef>
            <a:spcAft>
              <a:spcPct val="35000"/>
            </a:spcAft>
          </a:pPr>
          <a:r>
            <a:rPr lang="en-US" sz="1600" b="1" kern="1200" dirty="0" smtClean="0"/>
            <a:t>Chair: Dohyeong Kim</a:t>
          </a:r>
        </a:p>
        <a:p>
          <a:pPr lvl="0" algn="ctr" defTabSz="889000">
            <a:lnSpc>
              <a:spcPct val="90000"/>
            </a:lnSpc>
            <a:spcBef>
              <a:spcPct val="0"/>
            </a:spcBef>
            <a:spcAft>
              <a:spcPct val="35000"/>
            </a:spcAft>
          </a:pPr>
          <a:r>
            <a:rPr lang="en-US" sz="1600" b="0" kern="1200" dirty="0" smtClean="0"/>
            <a:t>Vice-Chair: Tim Hewison</a:t>
          </a:r>
        </a:p>
        <a:p>
          <a:pPr lvl="0" algn="ctr" defTabSz="889000">
            <a:lnSpc>
              <a:spcPct val="90000"/>
            </a:lnSpc>
            <a:spcBef>
              <a:spcPct val="0"/>
            </a:spcBef>
            <a:spcAft>
              <a:spcPct val="35000"/>
            </a:spcAft>
          </a:pPr>
          <a:r>
            <a:rPr lang="en-US" sz="1600" b="0" kern="1200" dirty="0" smtClean="0"/>
            <a:t>Vice-Chair: Scott </a:t>
          </a:r>
          <a:r>
            <a:rPr lang="en-US" sz="1600" b="0" kern="1200" dirty="0" err="1" smtClean="0"/>
            <a:t>Hu</a:t>
          </a:r>
          <a:endParaRPr lang="en-GB" sz="1600" b="0" kern="1200" dirty="0"/>
        </a:p>
      </dsp:txBody>
      <dsp:txXfrm>
        <a:off x="2390481" y="343733"/>
        <a:ext cx="4131420" cy="2141176"/>
      </dsp:txXfrm>
    </dsp:sp>
    <dsp:sp modelId="{380322F4-57BE-4816-807F-E12D5241257A}">
      <dsp:nvSpPr>
        <dsp:cNvPr id="0" name=""/>
        <dsp:cNvSpPr/>
      </dsp:nvSpPr>
      <dsp:spPr>
        <a:xfrm>
          <a:off x="913323" y="2484909"/>
          <a:ext cx="3542868" cy="484494"/>
        </a:xfrm>
        <a:custGeom>
          <a:avLst/>
          <a:gdLst/>
          <a:ahLst/>
          <a:cxnLst/>
          <a:rect l="0" t="0" r="0" b="0"/>
          <a:pathLst>
            <a:path>
              <a:moveTo>
                <a:pt x="3542868" y="0"/>
              </a:moveTo>
              <a:lnTo>
                <a:pt x="3542868" y="242247"/>
              </a:lnTo>
              <a:lnTo>
                <a:pt x="0" y="242247"/>
              </a:lnTo>
              <a:lnTo>
                <a:pt x="0" y="484494"/>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1BB0742-3710-46C3-9530-D11D16964A7B}">
      <dsp:nvSpPr>
        <dsp:cNvPr id="0" name=""/>
        <dsp:cNvSpPr/>
      </dsp:nvSpPr>
      <dsp:spPr>
        <a:xfrm>
          <a:off x="4895" y="2969404"/>
          <a:ext cx="1816855" cy="1211237"/>
        </a:xfrm>
        <a:prstGeom prst="roundRect">
          <a:avLst>
            <a:gd name="adj" fmla="val 10000"/>
          </a:avLst>
        </a:prstGeom>
        <a:solidFill>
          <a:srgbClr val="92D050"/>
        </a:soli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GB" sz="1600" b="1" kern="1200" dirty="0" smtClean="0"/>
            <a:t>UV </a:t>
          </a:r>
          <a:br>
            <a:rPr lang="en-GB" sz="1600" b="1" kern="1200" dirty="0" smtClean="0"/>
          </a:br>
          <a:r>
            <a:rPr lang="en-GB" sz="1600" b="1" kern="1200" dirty="0" smtClean="0"/>
            <a:t>Sub-Group</a:t>
          </a:r>
        </a:p>
        <a:p>
          <a:pPr lvl="0" algn="ctr" defTabSz="711200">
            <a:lnSpc>
              <a:spcPct val="90000"/>
            </a:lnSpc>
            <a:spcBef>
              <a:spcPct val="0"/>
            </a:spcBef>
            <a:spcAft>
              <a:spcPct val="35000"/>
            </a:spcAft>
          </a:pPr>
          <a:r>
            <a:rPr lang="en-US" sz="1600" kern="1200" dirty="0" smtClean="0"/>
            <a:t>Chair: Rose Munro</a:t>
          </a:r>
          <a:endParaRPr lang="en-GB" sz="1600" kern="1200" dirty="0"/>
        </a:p>
      </dsp:txBody>
      <dsp:txXfrm>
        <a:off x="4895" y="2969404"/>
        <a:ext cx="1816855" cy="1211237"/>
      </dsp:txXfrm>
    </dsp:sp>
    <dsp:sp modelId="{96D513FE-8BF4-4854-BAE2-47D418A0EA24}">
      <dsp:nvSpPr>
        <dsp:cNvPr id="0" name=""/>
        <dsp:cNvSpPr/>
      </dsp:nvSpPr>
      <dsp:spPr>
        <a:xfrm>
          <a:off x="3275235" y="2484909"/>
          <a:ext cx="1180956" cy="484494"/>
        </a:xfrm>
        <a:custGeom>
          <a:avLst/>
          <a:gdLst/>
          <a:ahLst/>
          <a:cxnLst/>
          <a:rect l="0" t="0" r="0" b="0"/>
          <a:pathLst>
            <a:path>
              <a:moveTo>
                <a:pt x="1180956" y="0"/>
              </a:moveTo>
              <a:lnTo>
                <a:pt x="1180956" y="242247"/>
              </a:lnTo>
              <a:lnTo>
                <a:pt x="0" y="242247"/>
              </a:lnTo>
              <a:lnTo>
                <a:pt x="0" y="484494"/>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CEA02F6-6E4C-47D7-AE53-9D496D0D1A3D}">
      <dsp:nvSpPr>
        <dsp:cNvPr id="0" name=""/>
        <dsp:cNvSpPr/>
      </dsp:nvSpPr>
      <dsp:spPr>
        <a:xfrm>
          <a:off x="2366808" y="2969404"/>
          <a:ext cx="1816855" cy="1211237"/>
        </a:xfrm>
        <a:prstGeom prst="roundRect">
          <a:avLst>
            <a:gd name="adj" fmla="val 10000"/>
          </a:avLst>
        </a:prstGeom>
        <a:solidFill>
          <a:srgbClr val="92D050"/>
        </a:soli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GB" sz="1600" b="1" kern="1200" dirty="0" smtClean="0"/>
            <a:t>VIS/NIR </a:t>
          </a:r>
          <a:br>
            <a:rPr lang="en-GB" sz="1600" b="1" kern="1200" dirty="0" smtClean="0"/>
          </a:br>
          <a:r>
            <a:rPr lang="en-GB" sz="1600" b="1" kern="1200" dirty="0" smtClean="0"/>
            <a:t>Sub-Group</a:t>
          </a:r>
        </a:p>
        <a:p>
          <a:pPr lvl="0" algn="ctr" defTabSz="711200">
            <a:lnSpc>
              <a:spcPct val="90000"/>
            </a:lnSpc>
            <a:spcBef>
              <a:spcPct val="0"/>
            </a:spcBef>
            <a:spcAft>
              <a:spcPct val="35000"/>
            </a:spcAft>
          </a:pPr>
          <a:r>
            <a:rPr lang="en-US" sz="1600" kern="1200" dirty="0" smtClean="0"/>
            <a:t>Chair: Dave Doelling</a:t>
          </a:r>
          <a:endParaRPr lang="en-GB" sz="1600" kern="1200" dirty="0"/>
        </a:p>
      </dsp:txBody>
      <dsp:txXfrm>
        <a:off x="2366808" y="2969404"/>
        <a:ext cx="1816855" cy="1211237"/>
      </dsp:txXfrm>
    </dsp:sp>
    <dsp:sp modelId="{E043E564-3957-43F0-B8C0-6B1B470DD2B9}">
      <dsp:nvSpPr>
        <dsp:cNvPr id="0" name=""/>
        <dsp:cNvSpPr/>
      </dsp:nvSpPr>
      <dsp:spPr>
        <a:xfrm>
          <a:off x="4456192" y="2484909"/>
          <a:ext cx="1350287" cy="484482"/>
        </a:xfrm>
        <a:custGeom>
          <a:avLst/>
          <a:gdLst/>
          <a:ahLst/>
          <a:cxnLst/>
          <a:rect l="0" t="0" r="0" b="0"/>
          <a:pathLst>
            <a:path>
              <a:moveTo>
                <a:pt x="0" y="0"/>
              </a:moveTo>
              <a:lnTo>
                <a:pt x="0" y="242241"/>
              </a:lnTo>
              <a:lnTo>
                <a:pt x="1350287" y="242241"/>
              </a:lnTo>
              <a:lnTo>
                <a:pt x="1350287" y="484482"/>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62827D9-C3DD-4DE0-A79A-E8B96C207F19}">
      <dsp:nvSpPr>
        <dsp:cNvPr id="0" name=""/>
        <dsp:cNvSpPr/>
      </dsp:nvSpPr>
      <dsp:spPr>
        <a:xfrm>
          <a:off x="4898051" y="2969392"/>
          <a:ext cx="1816855" cy="1211237"/>
        </a:xfrm>
        <a:prstGeom prst="roundRect">
          <a:avLst>
            <a:gd name="adj" fmla="val 10000"/>
          </a:avLst>
        </a:prstGeom>
        <a:solidFill>
          <a:srgbClr val="92D050"/>
        </a:soli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GB" sz="1600" b="1" kern="1200" dirty="0" smtClean="0"/>
            <a:t>IR </a:t>
          </a:r>
          <a:br>
            <a:rPr lang="en-GB" sz="1600" b="1" kern="1200" dirty="0" smtClean="0"/>
          </a:br>
          <a:r>
            <a:rPr lang="en-GB" sz="1600" b="1" kern="1200" dirty="0" smtClean="0"/>
            <a:t>Sub-Group</a:t>
          </a:r>
        </a:p>
        <a:p>
          <a:pPr lvl="0" algn="ctr" defTabSz="711200">
            <a:lnSpc>
              <a:spcPct val="90000"/>
            </a:lnSpc>
            <a:spcBef>
              <a:spcPct val="0"/>
            </a:spcBef>
            <a:spcAft>
              <a:spcPct val="35000"/>
            </a:spcAft>
          </a:pPr>
          <a:r>
            <a:rPr lang="en-US" sz="1600" kern="1200" dirty="0" smtClean="0"/>
            <a:t>Chair: Tim Hewison</a:t>
          </a:r>
          <a:endParaRPr lang="en-GB" sz="1600" kern="1200" dirty="0"/>
        </a:p>
      </dsp:txBody>
      <dsp:txXfrm>
        <a:off x="4898051" y="2969392"/>
        <a:ext cx="1816855" cy="1211237"/>
      </dsp:txXfrm>
    </dsp:sp>
    <dsp:sp modelId="{5CE182AC-0210-48C5-9C8E-6FE975553AD4}">
      <dsp:nvSpPr>
        <dsp:cNvPr id="0" name=""/>
        <dsp:cNvSpPr/>
      </dsp:nvSpPr>
      <dsp:spPr>
        <a:xfrm>
          <a:off x="4456192" y="2484909"/>
          <a:ext cx="3542868" cy="484494"/>
        </a:xfrm>
        <a:custGeom>
          <a:avLst/>
          <a:gdLst/>
          <a:ahLst/>
          <a:cxnLst/>
          <a:rect l="0" t="0" r="0" b="0"/>
          <a:pathLst>
            <a:path>
              <a:moveTo>
                <a:pt x="0" y="0"/>
              </a:moveTo>
              <a:lnTo>
                <a:pt x="0" y="242247"/>
              </a:lnTo>
              <a:lnTo>
                <a:pt x="3542868" y="242247"/>
              </a:lnTo>
              <a:lnTo>
                <a:pt x="3542868" y="484494"/>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C1D1463-36DA-4760-8DEB-126908982614}">
      <dsp:nvSpPr>
        <dsp:cNvPr id="0" name=""/>
        <dsp:cNvSpPr/>
      </dsp:nvSpPr>
      <dsp:spPr>
        <a:xfrm>
          <a:off x="7090632" y="2969404"/>
          <a:ext cx="1816855" cy="1211237"/>
        </a:xfrm>
        <a:prstGeom prst="roundRect">
          <a:avLst>
            <a:gd name="adj" fmla="val 10000"/>
          </a:avLst>
        </a:prstGeom>
        <a:solidFill>
          <a:srgbClr val="92D050"/>
        </a:soli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GB" sz="1600" b="1" kern="1200" dirty="0" smtClean="0"/>
            <a:t>Microwave Sub-Group</a:t>
          </a:r>
        </a:p>
        <a:p>
          <a:pPr lvl="0" algn="ctr" defTabSz="711200">
            <a:lnSpc>
              <a:spcPct val="90000"/>
            </a:lnSpc>
            <a:spcBef>
              <a:spcPct val="0"/>
            </a:spcBef>
            <a:spcAft>
              <a:spcPct val="35000"/>
            </a:spcAft>
          </a:pPr>
          <a:r>
            <a:rPr lang="en-US" sz="1600" kern="1200" dirty="0" smtClean="0"/>
            <a:t>Chair: Ralph Ferraro</a:t>
          </a:r>
          <a:endParaRPr lang="en-GB" sz="1600" kern="1200" dirty="0"/>
        </a:p>
      </dsp:txBody>
      <dsp:txXfrm>
        <a:off x="7090632" y="2969404"/>
        <a:ext cx="1816855" cy="1211237"/>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EB556181-2A91-461C-9FE9-2023DFCFF01D}">
      <dsp:nvSpPr>
        <dsp:cNvPr id="0" name=""/>
        <dsp:cNvSpPr/>
      </dsp:nvSpPr>
      <dsp:spPr>
        <a:xfrm>
          <a:off x="3806693" y="10592"/>
          <a:ext cx="1298997" cy="865998"/>
        </a:xfrm>
        <a:prstGeom prst="roundRect">
          <a:avLst>
            <a:gd name="adj" fmla="val 10000"/>
          </a:avLst>
        </a:prstGeom>
        <a:solidFill>
          <a:srgbClr val="C0E498"/>
        </a:soli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GB" sz="1400" b="1" kern="1200" dirty="0" smtClean="0"/>
            <a:t>GSICS Exec Panel</a:t>
          </a:r>
          <a:endParaRPr lang="en-GB" sz="1400" b="1" kern="1200" dirty="0"/>
        </a:p>
      </dsp:txBody>
      <dsp:txXfrm>
        <a:off x="3806693" y="10592"/>
        <a:ext cx="1298997" cy="865998"/>
      </dsp:txXfrm>
    </dsp:sp>
    <dsp:sp modelId="{A1CEFBCF-63D4-4002-BA6C-5041D5A27720}">
      <dsp:nvSpPr>
        <dsp:cNvPr id="0" name=""/>
        <dsp:cNvSpPr/>
      </dsp:nvSpPr>
      <dsp:spPr>
        <a:xfrm>
          <a:off x="2767495" y="876590"/>
          <a:ext cx="1688696" cy="346399"/>
        </a:xfrm>
        <a:custGeom>
          <a:avLst/>
          <a:gdLst/>
          <a:ahLst/>
          <a:cxnLst/>
          <a:rect l="0" t="0" r="0" b="0"/>
          <a:pathLst>
            <a:path>
              <a:moveTo>
                <a:pt x="1688696" y="0"/>
              </a:moveTo>
              <a:lnTo>
                <a:pt x="1688696" y="173199"/>
              </a:lnTo>
              <a:lnTo>
                <a:pt x="0" y="173199"/>
              </a:lnTo>
              <a:lnTo>
                <a:pt x="0" y="346399"/>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CC7C8D6-8083-4C5B-8849-4524C3E7309C}">
      <dsp:nvSpPr>
        <dsp:cNvPr id="0" name=""/>
        <dsp:cNvSpPr/>
      </dsp:nvSpPr>
      <dsp:spPr>
        <a:xfrm>
          <a:off x="2117996" y="1222989"/>
          <a:ext cx="1298997" cy="865998"/>
        </a:xfrm>
        <a:prstGeom prst="roundRect">
          <a:avLst>
            <a:gd name="adj" fmla="val 10000"/>
          </a:avLst>
        </a:prstGeom>
        <a:solidFill>
          <a:srgbClr val="92D050"/>
        </a:soli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GB" sz="1400" b="1" kern="1200" dirty="0" smtClean="0"/>
            <a:t>GSICS Coordination </a:t>
          </a:r>
          <a:r>
            <a:rPr lang="en-GB" sz="1400" b="1" kern="1200" dirty="0" err="1" smtClean="0"/>
            <a:t>Center</a:t>
          </a:r>
          <a:endParaRPr lang="en-GB" sz="1400" b="1" kern="1200" dirty="0"/>
        </a:p>
      </dsp:txBody>
      <dsp:txXfrm>
        <a:off x="2117996" y="1222989"/>
        <a:ext cx="1298997" cy="865998"/>
      </dsp:txXfrm>
    </dsp:sp>
    <dsp:sp modelId="{848E9E0F-C9B3-4EED-8F8C-99C51DB9EA4E}">
      <dsp:nvSpPr>
        <dsp:cNvPr id="0" name=""/>
        <dsp:cNvSpPr/>
      </dsp:nvSpPr>
      <dsp:spPr>
        <a:xfrm>
          <a:off x="4410472" y="876590"/>
          <a:ext cx="91440" cy="346399"/>
        </a:xfrm>
        <a:custGeom>
          <a:avLst/>
          <a:gdLst/>
          <a:ahLst/>
          <a:cxnLst/>
          <a:rect l="0" t="0" r="0" b="0"/>
          <a:pathLst>
            <a:path>
              <a:moveTo>
                <a:pt x="45720" y="0"/>
              </a:moveTo>
              <a:lnTo>
                <a:pt x="45720" y="346399"/>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DA5A753-27DD-421F-BC45-07333D70FAE9}">
      <dsp:nvSpPr>
        <dsp:cNvPr id="0" name=""/>
        <dsp:cNvSpPr/>
      </dsp:nvSpPr>
      <dsp:spPr>
        <a:xfrm>
          <a:off x="3806693" y="1222989"/>
          <a:ext cx="1298997" cy="865998"/>
        </a:xfrm>
        <a:prstGeom prst="roundRect">
          <a:avLst>
            <a:gd name="adj" fmla="val 10000"/>
          </a:avLst>
        </a:prstGeom>
        <a:solidFill>
          <a:srgbClr val="92D050"/>
        </a:soli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GB" sz="1400" b="1" kern="1200" dirty="0" smtClean="0"/>
            <a:t>GSICS Research Working Group</a:t>
          </a:r>
          <a:endParaRPr lang="en-GB" sz="1400" b="1" kern="1200" dirty="0"/>
        </a:p>
      </dsp:txBody>
      <dsp:txXfrm>
        <a:off x="3806693" y="1222989"/>
        <a:ext cx="1298997" cy="865998"/>
      </dsp:txXfrm>
    </dsp:sp>
    <dsp:sp modelId="{380322F4-57BE-4816-807F-E12D5241257A}">
      <dsp:nvSpPr>
        <dsp:cNvPr id="0" name=""/>
        <dsp:cNvSpPr/>
      </dsp:nvSpPr>
      <dsp:spPr>
        <a:xfrm>
          <a:off x="1500972" y="2088987"/>
          <a:ext cx="2955219" cy="346399"/>
        </a:xfrm>
        <a:custGeom>
          <a:avLst/>
          <a:gdLst/>
          <a:ahLst/>
          <a:cxnLst/>
          <a:rect l="0" t="0" r="0" b="0"/>
          <a:pathLst>
            <a:path>
              <a:moveTo>
                <a:pt x="2955219" y="0"/>
              </a:moveTo>
              <a:lnTo>
                <a:pt x="2955219" y="173199"/>
              </a:lnTo>
              <a:lnTo>
                <a:pt x="0" y="173199"/>
              </a:lnTo>
              <a:lnTo>
                <a:pt x="0" y="346399"/>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1BB0742-3710-46C3-9530-D11D16964A7B}">
      <dsp:nvSpPr>
        <dsp:cNvPr id="0" name=""/>
        <dsp:cNvSpPr/>
      </dsp:nvSpPr>
      <dsp:spPr>
        <a:xfrm>
          <a:off x="851474" y="2435387"/>
          <a:ext cx="1298997" cy="865998"/>
        </a:xfrm>
        <a:prstGeom prst="roundRect">
          <a:avLst>
            <a:gd name="adj" fmla="val 10000"/>
          </a:avLst>
        </a:prstGeom>
        <a:solidFill>
          <a:srgbClr val="92D050"/>
        </a:soli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GB" sz="1400" kern="1200" dirty="0" smtClean="0"/>
            <a:t>UV </a:t>
          </a:r>
          <a:br>
            <a:rPr lang="en-GB" sz="1400" kern="1200" dirty="0" smtClean="0"/>
          </a:br>
          <a:r>
            <a:rPr lang="en-GB" sz="1400" kern="1200" dirty="0" smtClean="0"/>
            <a:t>Sub-Group</a:t>
          </a:r>
          <a:endParaRPr lang="en-GB" sz="1400" kern="1200" dirty="0"/>
        </a:p>
      </dsp:txBody>
      <dsp:txXfrm>
        <a:off x="851474" y="2435387"/>
        <a:ext cx="1298997" cy="865998"/>
      </dsp:txXfrm>
    </dsp:sp>
    <dsp:sp modelId="{387148A4-927B-448B-98C3-E6E65B2B64F2}">
      <dsp:nvSpPr>
        <dsp:cNvPr id="0" name=""/>
        <dsp:cNvSpPr/>
      </dsp:nvSpPr>
      <dsp:spPr>
        <a:xfrm>
          <a:off x="656624" y="3301385"/>
          <a:ext cx="844348" cy="346399"/>
        </a:xfrm>
        <a:custGeom>
          <a:avLst/>
          <a:gdLst/>
          <a:ahLst/>
          <a:cxnLst/>
          <a:rect l="0" t="0" r="0" b="0"/>
          <a:pathLst>
            <a:path>
              <a:moveTo>
                <a:pt x="844348" y="0"/>
              </a:moveTo>
              <a:lnTo>
                <a:pt x="844348" y="173199"/>
              </a:lnTo>
              <a:lnTo>
                <a:pt x="0" y="173199"/>
              </a:lnTo>
              <a:lnTo>
                <a:pt x="0" y="346399"/>
              </a:lnTo>
            </a:path>
          </a:pathLst>
        </a:custGeom>
        <a:noFill/>
        <a:ln w="25400" cap="flat" cmpd="sng" algn="ctr">
          <a:solidFill>
            <a:schemeClr val="tx1"/>
          </a:solidFill>
          <a:prstDash val="dash"/>
        </a:ln>
        <a:effectLst/>
      </dsp:spPr>
      <dsp:style>
        <a:lnRef idx="2">
          <a:scrgbClr r="0" g="0" b="0"/>
        </a:lnRef>
        <a:fillRef idx="0">
          <a:scrgbClr r="0" g="0" b="0"/>
        </a:fillRef>
        <a:effectRef idx="0">
          <a:scrgbClr r="0" g="0" b="0"/>
        </a:effectRef>
        <a:fontRef idx="minor"/>
      </dsp:style>
    </dsp:sp>
    <dsp:sp modelId="{2373C07A-77FD-4F0B-8412-5CAD97B3BACE}">
      <dsp:nvSpPr>
        <dsp:cNvPr id="0" name=""/>
        <dsp:cNvSpPr/>
      </dsp:nvSpPr>
      <dsp:spPr>
        <a:xfrm>
          <a:off x="7125" y="3647784"/>
          <a:ext cx="1298997" cy="865998"/>
        </a:xfrm>
        <a:prstGeom prst="roundRect">
          <a:avLst>
            <a:gd name="adj" fmla="val 10000"/>
          </a:avLst>
        </a:prstGeom>
        <a:gradFill flip="none" rotWithShape="0">
          <a:gsLst>
            <a:gs pos="0">
              <a:schemeClr val="accent6">
                <a:lumMod val="60000"/>
                <a:lumOff val="40000"/>
                <a:tint val="66000"/>
                <a:satMod val="160000"/>
              </a:schemeClr>
            </a:gs>
            <a:gs pos="50000">
              <a:schemeClr val="accent6">
                <a:lumMod val="60000"/>
                <a:lumOff val="40000"/>
                <a:tint val="44500"/>
                <a:satMod val="160000"/>
              </a:schemeClr>
            </a:gs>
            <a:gs pos="100000">
              <a:schemeClr val="accent6">
                <a:lumMod val="60000"/>
                <a:lumOff val="40000"/>
                <a:tint val="23500"/>
                <a:satMod val="160000"/>
              </a:schemeClr>
            </a:gs>
          </a:gsLst>
          <a:lin ang="5400000" scaled="1"/>
          <a:tileRect/>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GB" sz="1400" kern="1200" dirty="0" smtClean="0"/>
            <a:t>CEOS ACC</a:t>
          </a:r>
        </a:p>
      </dsp:txBody>
      <dsp:txXfrm>
        <a:off x="7125" y="3647784"/>
        <a:ext cx="1298997" cy="865998"/>
      </dsp:txXfrm>
    </dsp:sp>
    <dsp:sp modelId="{5A5E28F9-3D69-436E-9A92-AA6BA7D31450}">
      <dsp:nvSpPr>
        <dsp:cNvPr id="0" name=""/>
        <dsp:cNvSpPr/>
      </dsp:nvSpPr>
      <dsp:spPr>
        <a:xfrm>
          <a:off x="1500972" y="3301385"/>
          <a:ext cx="844348" cy="346399"/>
        </a:xfrm>
        <a:custGeom>
          <a:avLst/>
          <a:gdLst/>
          <a:ahLst/>
          <a:cxnLst/>
          <a:rect l="0" t="0" r="0" b="0"/>
          <a:pathLst>
            <a:path>
              <a:moveTo>
                <a:pt x="0" y="0"/>
              </a:moveTo>
              <a:lnTo>
                <a:pt x="0" y="173199"/>
              </a:lnTo>
              <a:lnTo>
                <a:pt x="844348" y="173199"/>
              </a:lnTo>
              <a:lnTo>
                <a:pt x="844348" y="346399"/>
              </a:lnTo>
            </a:path>
          </a:pathLst>
        </a:custGeom>
        <a:noFill/>
        <a:ln w="25400" cap="flat" cmpd="sng" algn="ctr">
          <a:solidFill>
            <a:schemeClr val="tx1"/>
          </a:solidFill>
          <a:prstDash val="dash"/>
        </a:ln>
        <a:effectLst/>
      </dsp:spPr>
      <dsp:style>
        <a:lnRef idx="2">
          <a:scrgbClr r="0" g="0" b="0"/>
        </a:lnRef>
        <a:fillRef idx="0">
          <a:scrgbClr r="0" g="0" b="0"/>
        </a:fillRef>
        <a:effectRef idx="0">
          <a:scrgbClr r="0" g="0" b="0"/>
        </a:effectRef>
        <a:fontRef idx="minor"/>
      </dsp:style>
    </dsp:sp>
    <dsp:sp modelId="{24BCD09D-BB5A-493B-B4D3-FAED6B060446}">
      <dsp:nvSpPr>
        <dsp:cNvPr id="0" name=""/>
        <dsp:cNvSpPr/>
      </dsp:nvSpPr>
      <dsp:spPr>
        <a:xfrm>
          <a:off x="1695822" y="3647784"/>
          <a:ext cx="1298997" cy="865998"/>
        </a:xfrm>
        <a:prstGeom prst="roundRect">
          <a:avLst>
            <a:gd name="adj" fmla="val 10000"/>
          </a:avLst>
        </a:prstGeom>
        <a:gradFill flip="none" rotWithShape="0">
          <a:gsLst>
            <a:gs pos="0">
              <a:schemeClr val="accent6">
                <a:lumMod val="60000"/>
                <a:lumOff val="40000"/>
                <a:tint val="66000"/>
                <a:satMod val="160000"/>
              </a:schemeClr>
            </a:gs>
            <a:gs pos="50000">
              <a:schemeClr val="accent6">
                <a:lumMod val="60000"/>
                <a:lumOff val="40000"/>
                <a:tint val="44500"/>
                <a:satMod val="160000"/>
              </a:schemeClr>
            </a:gs>
            <a:gs pos="100000">
              <a:schemeClr val="accent6">
                <a:lumMod val="60000"/>
                <a:lumOff val="40000"/>
                <a:tint val="23500"/>
                <a:satMod val="160000"/>
              </a:schemeClr>
            </a:gs>
          </a:gsLst>
          <a:lin ang="5400000" scaled="1"/>
          <a:tileRect/>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GB" sz="1400" kern="1200" dirty="0" smtClean="0"/>
            <a:t>WGCV ACSG</a:t>
          </a:r>
          <a:endParaRPr lang="en-GB" sz="1400" kern="1200" dirty="0"/>
        </a:p>
      </dsp:txBody>
      <dsp:txXfrm>
        <a:off x="1695822" y="3647784"/>
        <a:ext cx="1298997" cy="865998"/>
      </dsp:txXfrm>
    </dsp:sp>
    <dsp:sp modelId="{96D513FE-8BF4-4854-BAE2-47D418A0EA24}">
      <dsp:nvSpPr>
        <dsp:cNvPr id="0" name=""/>
        <dsp:cNvSpPr/>
      </dsp:nvSpPr>
      <dsp:spPr>
        <a:xfrm>
          <a:off x="4034017" y="2088987"/>
          <a:ext cx="422174" cy="346399"/>
        </a:xfrm>
        <a:custGeom>
          <a:avLst/>
          <a:gdLst/>
          <a:ahLst/>
          <a:cxnLst/>
          <a:rect l="0" t="0" r="0" b="0"/>
          <a:pathLst>
            <a:path>
              <a:moveTo>
                <a:pt x="422174" y="0"/>
              </a:moveTo>
              <a:lnTo>
                <a:pt x="422174" y="173199"/>
              </a:lnTo>
              <a:lnTo>
                <a:pt x="0" y="173199"/>
              </a:lnTo>
              <a:lnTo>
                <a:pt x="0" y="346399"/>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CEA02F6-6E4C-47D7-AE53-9D496D0D1A3D}">
      <dsp:nvSpPr>
        <dsp:cNvPr id="0" name=""/>
        <dsp:cNvSpPr/>
      </dsp:nvSpPr>
      <dsp:spPr>
        <a:xfrm>
          <a:off x="3384519" y="2435387"/>
          <a:ext cx="1298997" cy="865998"/>
        </a:xfrm>
        <a:prstGeom prst="roundRect">
          <a:avLst>
            <a:gd name="adj" fmla="val 10000"/>
          </a:avLst>
        </a:prstGeom>
        <a:solidFill>
          <a:srgbClr val="92D050"/>
        </a:soli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GB" sz="1400" kern="1200" dirty="0" smtClean="0"/>
            <a:t>VIS/NIR </a:t>
          </a:r>
          <a:br>
            <a:rPr lang="en-GB" sz="1400" kern="1200" dirty="0" smtClean="0"/>
          </a:br>
          <a:r>
            <a:rPr lang="en-GB" sz="1400" kern="1200" dirty="0" smtClean="0"/>
            <a:t>Sub-Group</a:t>
          </a:r>
          <a:endParaRPr lang="en-GB" sz="1400" kern="1200" dirty="0"/>
        </a:p>
      </dsp:txBody>
      <dsp:txXfrm>
        <a:off x="3384519" y="2435387"/>
        <a:ext cx="1298997" cy="865998"/>
      </dsp:txXfrm>
    </dsp:sp>
    <dsp:sp modelId="{A0540E16-FED4-421A-B323-308DA2729327}">
      <dsp:nvSpPr>
        <dsp:cNvPr id="0" name=""/>
        <dsp:cNvSpPr/>
      </dsp:nvSpPr>
      <dsp:spPr>
        <a:xfrm>
          <a:off x="3987596" y="3301385"/>
          <a:ext cx="91440" cy="293582"/>
        </a:xfrm>
        <a:custGeom>
          <a:avLst/>
          <a:gdLst/>
          <a:ahLst/>
          <a:cxnLst/>
          <a:rect l="0" t="0" r="0" b="0"/>
          <a:pathLst>
            <a:path>
              <a:moveTo>
                <a:pt x="46421" y="0"/>
              </a:moveTo>
              <a:lnTo>
                <a:pt x="46421" y="146791"/>
              </a:lnTo>
              <a:lnTo>
                <a:pt x="45720" y="146791"/>
              </a:lnTo>
              <a:lnTo>
                <a:pt x="45720" y="293582"/>
              </a:lnTo>
            </a:path>
          </a:pathLst>
        </a:custGeom>
        <a:noFill/>
        <a:ln w="25400" cap="flat" cmpd="sng" algn="ctr">
          <a:solidFill>
            <a:scrgbClr r="0" g="0" b="0"/>
          </a:solidFill>
          <a:prstDash val="dash"/>
        </a:ln>
        <a:effectLst/>
      </dsp:spPr>
      <dsp:style>
        <a:lnRef idx="2">
          <a:scrgbClr r="0" g="0" b="0"/>
        </a:lnRef>
        <a:fillRef idx="0">
          <a:scrgbClr r="0" g="0" b="0"/>
        </a:fillRef>
        <a:effectRef idx="0">
          <a:scrgbClr r="0" g="0" b="0"/>
        </a:effectRef>
        <a:fontRef idx="minor"/>
      </dsp:style>
    </dsp:sp>
    <dsp:sp modelId="{22B14F6D-8617-49B8-8BA6-479706863532}">
      <dsp:nvSpPr>
        <dsp:cNvPr id="0" name=""/>
        <dsp:cNvSpPr/>
      </dsp:nvSpPr>
      <dsp:spPr>
        <a:xfrm>
          <a:off x="3383817" y="3594967"/>
          <a:ext cx="1298997" cy="865998"/>
        </a:xfrm>
        <a:prstGeom prst="roundRect">
          <a:avLst>
            <a:gd name="adj" fmla="val 10000"/>
          </a:avLst>
        </a:prstGeom>
        <a:gradFill flip="none" rotWithShape="0">
          <a:gsLst>
            <a:gs pos="0">
              <a:schemeClr val="accent6">
                <a:lumMod val="60000"/>
                <a:lumOff val="40000"/>
                <a:tint val="66000"/>
                <a:satMod val="160000"/>
              </a:schemeClr>
            </a:gs>
            <a:gs pos="50000">
              <a:schemeClr val="accent6">
                <a:lumMod val="60000"/>
                <a:lumOff val="40000"/>
                <a:tint val="44500"/>
                <a:satMod val="160000"/>
              </a:schemeClr>
            </a:gs>
            <a:gs pos="100000">
              <a:schemeClr val="accent6">
                <a:lumMod val="60000"/>
                <a:lumOff val="40000"/>
                <a:tint val="23500"/>
                <a:satMod val="160000"/>
              </a:schemeClr>
            </a:gs>
          </a:gsLst>
          <a:lin ang="5400000" scaled="1"/>
          <a:tileRect/>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GB" sz="1400" kern="1200" dirty="0" smtClean="0"/>
            <a:t>WGCV IVOS</a:t>
          </a:r>
          <a:endParaRPr lang="en-GB" sz="1400" kern="1200" dirty="0"/>
        </a:p>
      </dsp:txBody>
      <dsp:txXfrm>
        <a:off x="3383817" y="3594967"/>
        <a:ext cx="1298997" cy="865998"/>
      </dsp:txXfrm>
    </dsp:sp>
    <dsp:sp modelId="{E043E564-3957-43F0-B8C0-6B1B470DD2B9}">
      <dsp:nvSpPr>
        <dsp:cNvPr id="0" name=""/>
        <dsp:cNvSpPr/>
      </dsp:nvSpPr>
      <dsp:spPr>
        <a:xfrm>
          <a:off x="4456191" y="2088987"/>
          <a:ext cx="1387588" cy="346390"/>
        </a:xfrm>
        <a:custGeom>
          <a:avLst/>
          <a:gdLst/>
          <a:ahLst/>
          <a:cxnLst/>
          <a:rect l="0" t="0" r="0" b="0"/>
          <a:pathLst>
            <a:path>
              <a:moveTo>
                <a:pt x="0" y="0"/>
              </a:moveTo>
              <a:lnTo>
                <a:pt x="0" y="173195"/>
              </a:lnTo>
              <a:lnTo>
                <a:pt x="1387588" y="173195"/>
              </a:lnTo>
              <a:lnTo>
                <a:pt x="1387588" y="346390"/>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62827D9-C3DD-4DE0-A79A-E8B96C207F19}">
      <dsp:nvSpPr>
        <dsp:cNvPr id="0" name=""/>
        <dsp:cNvSpPr/>
      </dsp:nvSpPr>
      <dsp:spPr>
        <a:xfrm>
          <a:off x="5194282" y="2435378"/>
          <a:ext cx="1298997" cy="865998"/>
        </a:xfrm>
        <a:prstGeom prst="roundRect">
          <a:avLst>
            <a:gd name="adj" fmla="val 10000"/>
          </a:avLst>
        </a:prstGeom>
        <a:solidFill>
          <a:srgbClr val="92D050"/>
        </a:soli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GB" sz="1400" kern="1200" dirty="0" smtClean="0"/>
            <a:t>IR </a:t>
          </a:r>
          <a:br>
            <a:rPr lang="en-GB" sz="1400" kern="1200" dirty="0" smtClean="0"/>
          </a:br>
          <a:r>
            <a:rPr lang="en-GB" sz="1400" kern="1200" dirty="0" smtClean="0"/>
            <a:t>Sub-Group</a:t>
          </a:r>
          <a:endParaRPr lang="en-GB" sz="1400" kern="1200" dirty="0"/>
        </a:p>
      </dsp:txBody>
      <dsp:txXfrm>
        <a:off x="5194282" y="2435378"/>
        <a:ext cx="1298997" cy="865998"/>
      </dsp:txXfrm>
    </dsp:sp>
    <dsp:sp modelId="{5CE182AC-0210-48C5-9C8E-6FE975553AD4}">
      <dsp:nvSpPr>
        <dsp:cNvPr id="0" name=""/>
        <dsp:cNvSpPr/>
      </dsp:nvSpPr>
      <dsp:spPr>
        <a:xfrm>
          <a:off x="4456191" y="2088987"/>
          <a:ext cx="2955219" cy="346399"/>
        </a:xfrm>
        <a:custGeom>
          <a:avLst/>
          <a:gdLst/>
          <a:ahLst/>
          <a:cxnLst/>
          <a:rect l="0" t="0" r="0" b="0"/>
          <a:pathLst>
            <a:path>
              <a:moveTo>
                <a:pt x="0" y="0"/>
              </a:moveTo>
              <a:lnTo>
                <a:pt x="0" y="173199"/>
              </a:lnTo>
              <a:lnTo>
                <a:pt x="2955219" y="173199"/>
              </a:lnTo>
              <a:lnTo>
                <a:pt x="2955219" y="346399"/>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C1D1463-36DA-4760-8DEB-126908982614}">
      <dsp:nvSpPr>
        <dsp:cNvPr id="0" name=""/>
        <dsp:cNvSpPr/>
      </dsp:nvSpPr>
      <dsp:spPr>
        <a:xfrm>
          <a:off x="6761912" y="2435387"/>
          <a:ext cx="1298997" cy="865998"/>
        </a:xfrm>
        <a:prstGeom prst="roundRect">
          <a:avLst>
            <a:gd name="adj" fmla="val 10000"/>
          </a:avLst>
        </a:prstGeom>
        <a:solidFill>
          <a:srgbClr val="92D050"/>
        </a:soli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GB" sz="1400" kern="1200" dirty="0" smtClean="0"/>
            <a:t>Microwave Sub-Group</a:t>
          </a:r>
          <a:endParaRPr lang="en-GB" sz="1400" kern="1200" dirty="0"/>
        </a:p>
      </dsp:txBody>
      <dsp:txXfrm>
        <a:off x="6761912" y="2435387"/>
        <a:ext cx="1298997" cy="865998"/>
      </dsp:txXfrm>
    </dsp:sp>
    <dsp:sp modelId="{1ECA76A4-3769-45B6-9FC9-2F65D7A33A80}">
      <dsp:nvSpPr>
        <dsp:cNvPr id="0" name=""/>
        <dsp:cNvSpPr/>
      </dsp:nvSpPr>
      <dsp:spPr>
        <a:xfrm>
          <a:off x="6845333" y="3301385"/>
          <a:ext cx="566077" cy="332751"/>
        </a:xfrm>
        <a:custGeom>
          <a:avLst/>
          <a:gdLst/>
          <a:ahLst/>
          <a:cxnLst/>
          <a:rect l="0" t="0" r="0" b="0"/>
          <a:pathLst>
            <a:path>
              <a:moveTo>
                <a:pt x="566077" y="0"/>
              </a:moveTo>
              <a:lnTo>
                <a:pt x="566077" y="166375"/>
              </a:lnTo>
              <a:lnTo>
                <a:pt x="0" y="166375"/>
              </a:lnTo>
              <a:lnTo>
                <a:pt x="0" y="332751"/>
              </a:lnTo>
            </a:path>
          </a:pathLst>
        </a:custGeom>
        <a:noFill/>
        <a:ln w="25400" cap="flat" cmpd="sng" algn="ctr">
          <a:solidFill>
            <a:scrgbClr r="0" g="0" b="0"/>
          </a:solidFill>
          <a:prstDash val="dash"/>
        </a:ln>
        <a:effectLst/>
      </dsp:spPr>
      <dsp:style>
        <a:lnRef idx="2">
          <a:scrgbClr r="0" g="0" b="0"/>
        </a:lnRef>
        <a:fillRef idx="0">
          <a:scrgbClr r="0" g="0" b="0"/>
        </a:fillRef>
        <a:effectRef idx="0">
          <a:scrgbClr r="0" g="0" b="0"/>
        </a:effectRef>
        <a:fontRef idx="minor"/>
      </dsp:style>
    </dsp:sp>
    <dsp:sp modelId="{F0490445-FAA9-4DAE-9916-17C19E5B6967}">
      <dsp:nvSpPr>
        <dsp:cNvPr id="0" name=""/>
        <dsp:cNvSpPr/>
      </dsp:nvSpPr>
      <dsp:spPr>
        <a:xfrm>
          <a:off x="6195835" y="3634136"/>
          <a:ext cx="1298997" cy="865998"/>
        </a:xfrm>
        <a:prstGeom prst="roundRect">
          <a:avLst>
            <a:gd name="adj" fmla="val 10000"/>
          </a:avLst>
        </a:prstGeom>
        <a:gradFill flip="none" rotWithShape="0">
          <a:gsLst>
            <a:gs pos="0">
              <a:schemeClr val="accent6">
                <a:lumMod val="60000"/>
                <a:lumOff val="40000"/>
                <a:tint val="66000"/>
                <a:satMod val="160000"/>
              </a:schemeClr>
            </a:gs>
            <a:gs pos="50000">
              <a:schemeClr val="accent6">
                <a:lumMod val="60000"/>
                <a:lumOff val="40000"/>
                <a:tint val="44500"/>
                <a:satMod val="160000"/>
              </a:schemeClr>
            </a:gs>
            <a:gs pos="100000">
              <a:schemeClr val="accent6">
                <a:lumMod val="60000"/>
                <a:lumOff val="40000"/>
                <a:tint val="23500"/>
                <a:satMod val="160000"/>
              </a:schemeClr>
            </a:gs>
          </a:gsLst>
          <a:lin ang="5400000" scaled="1"/>
          <a:tileRect/>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GB" sz="1400" kern="1200" dirty="0" smtClean="0"/>
            <a:t>WGCV MWSG</a:t>
          </a:r>
          <a:endParaRPr lang="en-GB" sz="1400" kern="1200" dirty="0"/>
        </a:p>
      </dsp:txBody>
      <dsp:txXfrm>
        <a:off x="6195835" y="3634136"/>
        <a:ext cx="1298997" cy="865998"/>
      </dsp:txXfrm>
    </dsp:sp>
    <dsp:sp modelId="{1C2DEEE1-D32B-4856-AABA-718129D8D787}">
      <dsp:nvSpPr>
        <dsp:cNvPr id="0" name=""/>
        <dsp:cNvSpPr/>
      </dsp:nvSpPr>
      <dsp:spPr>
        <a:xfrm>
          <a:off x="7411411" y="3301385"/>
          <a:ext cx="851474" cy="346399"/>
        </a:xfrm>
        <a:custGeom>
          <a:avLst/>
          <a:gdLst/>
          <a:ahLst/>
          <a:cxnLst/>
          <a:rect l="0" t="0" r="0" b="0"/>
          <a:pathLst>
            <a:path>
              <a:moveTo>
                <a:pt x="0" y="0"/>
              </a:moveTo>
              <a:lnTo>
                <a:pt x="0" y="173199"/>
              </a:lnTo>
              <a:lnTo>
                <a:pt x="851474" y="173199"/>
              </a:lnTo>
              <a:lnTo>
                <a:pt x="851474" y="346399"/>
              </a:lnTo>
            </a:path>
          </a:pathLst>
        </a:custGeom>
        <a:noFill/>
        <a:ln w="25400" cap="flat" cmpd="sng" algn="ctr">
          <a:solidFill>
            <a:scrgbClr r="0" g="0" b="0"/>
          </a:solidFill>
          <a:prstDash val="dash"/>
        </a:ln>
        <a:effectLst/>
      </dsp:spPr>
      <dsp:style>
        <a:lnRef idx="2">
          <a:scrgbClr r="0" g="0" b="0"/>
        </a:lnRef>
        <a:fillRef idx="0">
          <a:scrgbClr r="0" g="0" b="0"/>
        </a:fillRef>
        <a:effectRef idx="0">
          <a:scrgbClr r="0" g="0" b="0"/>
        </a:effectRef>
        <a:fontRef idx="minor"/>
      </dsp:style>
    </dsp:sp>
    <dsp:sp modelId="{10418786-886F-4630-B966-1315BFC79BBB}">
      <dsp:nvSpPr>
        <dsp:cNvPr id="0" name=""/>
        <dsp:cNvSpPr/>
      </dsp:nvSpPr>
      <dsp:spPr>
        <a:xfrm>
          <a:off x="7613386" y="3647784"/>
          <a:ext cx="1298997" cy="865998"/>
        </a:xfrm>
        <a:prstGeom prst="roundRect">
          <a:avLst>
            <a:gd name="adj" fmla="val 10000"/>
          </a:avLst>
        </a:prstGeom>
        <a:gradFill flip="none" rotWithShape="0">
          <a:gsLst>
            <a:gs pos="0">
              <a:srgbClr val="00B0F0">
                <a:tint val="66000"/>
                <a:satMod val="160000"/>
              </a:srgbClr>
            </a:gs>
            <a:gs pos="50000">
              <a:srgbClr val="00B0F0">
                <a:tint val="44500"/>
                <a:satMod val="160000"/>
              </a:srgbClr>
            </a:gs>
            <a:gs pos="100000">
              <a:srgbClr val="00B0F0">
                <a:tint val="23500"/>
                <a:satMod val="160000"/>
              </a:srgbClr>
            </a:gs>
          </a:gsLst>
          <a:lin ang="5400000" scaled="1"/>
          <a:tileRect/>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GB" sz="1400" kern="1200" dirty="0" smtClean="0"/>
            <a:t>GPM X-CAL</a:t>
          </a:r>
          <a:endParaRPr lang="en-GB" sz="1400" kern="1200" dirty="0"/>
        </a:p>
      </dsp:txBody>
      <dsp:txXfrm>
        <a:off x="7613386" y="3647784"/>
        <a:ext cx="1298997" cy="865998"/>
      </dsp:txXfrm>
    </dsp:sp>
    <dsp:sp modelId="{785E11EE-5A08-41F1-BB0F-024A0F91D569}">
      <dsp:nvSpPr>
        <dsp:cNvPr id="0" name=""/>
        <dsp:cNvSpPr/>
      </dsp:nvSpPr>
      <dsp:spPr>
        <a:xfrm>
          <a:off x="4456192" y="876590"/>
          <a:ext cx="1688696" cy="346399"/>
        </a:xfrm>
        <a:custGeom>
          <a:avLst/>
          <a:gdLst/>
          <a:ahLst/>
          <a:cxnLst/>
          <a:rect l="0" t="0" r="0" b="0"/>
          <a:pathLst>
            <a:path>
              <a:moveTo>
                <a:pt x="0" y="0"/>
              </a:moveTo>
              <a:lnTo>
                <a:pt x="0" y="173199"/>
              </a:lnTo>
              <a:lnTo>
                <a:pt x="1688696" y="173199"/>
              </a:lnTo>
              <a:lnTo>
                <a:pt x="1688696" y="346399"/>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8ED0F4A-ACB6-4D52-B857-1E2275A94F7D}">
      <dsp:nvSpPr>
        <dsp:cNvPr id="0" name=""/>
        <dsp:cNvSpPr/>
      </dsp:nvSpPr>
      <dsp:spPr>
        <a:xfrm>
          <a:off x="5495389" y="1222989"/>
          <a:ext cx="1298997" cy="865998"/>
        </a:xfrm>
        <a:prstGeom prst="roundRect">
          <a:avLst>
            <a:gd name="adj" fmla="val 10000"/>
          </a:avLst>
        </a:prstGeom>
        <a:solidFill>
          <a:srgbClr val="92D050"/>
        </a:soli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GB" sz="1400" b="1" kern="1200" dirty="0" smtClean="0"/>
            <a:t>GSICS Data Working Group</a:t>
          </a:r>
          <a:endParaRPr lang="en-GB" sz="1400" b="1" kern="1200" dirty="0"/>
        </a:p>
      </dsp:txBody>
      <dsp:txXfrm>
        <a:off x="5495389" y="1222989"/>
        <a:ext cx="1298997" cy="865998"/>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6">
  <dgm:title val=""/>
  <dgm:desc val=""/>
  <dgm:catLst>
    <dgm:cat type="hierarchy" pri="3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 modelId="4">
          <dgm:prSet phldr="1"/>
        </dgm:pt>
        <dgm:pt modelId="5">
          <dgm:prSet phldr="1"/>
        </dgm:pt>
        <dgm:pt modelId="6">
          <dgm:prSet phldr="1"/>
        </dgm:pt>
      </dgm:ptLst>
      <dgm:cxnLst>
        <dgm:cxn modelId="7" srcId="0" destId="1" srcOrd="0" destOrd="0"/>
        <dgm:cxn modelId="8" srcId="1" destId="2" srcOrd="0" destOrd="0"/>
        <dgm:cxn modelId="9" srcId="1" destId="3" srcOrd="1" destOrd="0"/>
        <dgm:cxn modelId="23" srcId="2" destId="21" srcOrd="0" destOrd="0"/>
        <dgm:cxn modelId="24" srcId="2" destId="22" srcOrd="1" destOrd="0"/>
        <dgm:cxn modelId="33" srcId="3" destId="31" srcOrd="0" destOrd="0"/>
        <dgm:cxn modelId="10" srcId="0" destId="4" srcOrd="1" destOrd="0"/>
        <dgm:cxn modelId="11" srcId="0" destId="5" srcOrd="2" destOrd="0"/>
        <dgm:cxn modelId="12" srcId="0" destId="6" srcOrd="3" destOrd="0"/>
      </dgm:cxnLst>
      <dgm:bg/>
      <dgm:whole/>
    </dgm:dataModel>
  </dgm:sampData>
  <dgm:styleData>
    <dgm:dataModel>
      <dgm:ptLst>
        <dgm:pt modelId="0" type="doc"/>
        <dgm:pt modelId="1"/>
        <dgm:pt modelId="11"/>
        <dgm:pt modelId="12"/>
        <dgm:pt modelId="2"/>
        <dgm:pt modelId="3"/>
      </dgm:ptLst>
      <dgm:cxnLst>
        <dgm:cxn modelId="4" srcId="0" destId="1" srcOrd="0" destOrd="0"/>
        <dgm:cxn modelId="13" srcId="1" destId="11" srcOrd="0" destOrd="0"/>
        <dgm:cxn modelId="14" srcId="1" destId="12" srcOrd="1" destOrd="0"/>
        <dgm:cxn modelId="5" srcId="0" destId="2" srcOrd="1" destOrd="0"/>
        <dgm:cxn modelId="6" srcId="0" destId="3" srcOrd="2" destOrd="0"/>
      </dgm:cxnLst>
      <dgm:bg/>
      <dgm:whole/>
    </dgm:dataModel>
  </dgm:styleData>
  <dgm:clrData>
    <dgm:dataModel>
      <dgm:ptLst>
        <dgm:pt modelId="0" type="doc"/>
        <dgm:pt modelId="1"/>
        <dgm:pt modelId="2"/>
        <dgm:pt modelId="21"/>
        <dgm:pt modelId="211"/>
        <dgm:pt modelId="3"/>
        <dgm:pt modelId="31"/>
        <dgm:pt modelId="311"/>
        <dgm:pt modelId="4"/>
        <dgm:pt modelId="5"/>
        <dgm:pt modelId="6"/>
        <dgm:pt modelId="7"/>
      </dgm:ptLst>
      <dgm:cxnLst>
        <dgm:cxn modelId="8" srcId="0" destId="1" srcOrd="0" destOrd="0"/>
        <dgm:cxn modelId="9" srcId="1" destId="2" srcOrd="0" destOrd="0"/>
        <dgm:cxn modelId="10" srcId="1" destId="3" srcOrd="1" destOrd="0"/>
        <dgm:cxn modelId="23" srcId="2" destId="21" srcOrd="0" destOrd="0"/>
        <dgm:cxn modelId="24" srcId="21" destId="211" srcOrd="0" destOrd="0"/>
        <dgm:cxn modelId="33" srcId="3" destId="31" srcOrd="0" destOrd="0"/>
        <dgm:cxn modelId="34" srcId="31" destId="311" srcOrd="0" destOrd="0"/>
        <dgm:cxn modelId="11" srcId="0" destId="4" srcOrd="1" destOrd="0"/>
        <dgm:cxn modelId="12" srcId="0" destId="5" srcOrd="2" destOrd="0"/>
        <dgm:cxn modelId="13" srcId="0" destId="6" srcOrd="3" destOrd="0"/>
        <dgm:cxn modelId="14" srcId="0" destId="7" srcOrd="4" destOrd="0"/>
      </dgm:cxnLst>
      <dgm:bg/>
      <dgm:whole/>
    </dgm:dataModel>
  </dgm:clrData>
  <dgm:layoutNode name="mainComposite">
    <dgm:varLst>
      <dgm:chPref val="1"/>
      <dgm:dir/>
      <dgm:animOne val="branch"/>
      <dgm:animLvl val="lvl"/>
      <dgm:resizeHandles val="exact"/>
    </dgm:varLst>
    <dgm:alg type="composite">
      <dgm:param type="vertAlign" val="mid"/>
      <dgm:param type="horzAlign" val="ctr"/>
    </dgm:alg>
    <dgm:shape xmlns:r="http://schemas.openxmlformats.org/officeDocument/2006/relationships" r:blip="">
      <dgm:adjLst/>
    </dgm:shape>
    <dgm:presOf/>
    <dgm:choose name="Name0">
      <dgm:if name="Name1" axis="ch" ptType="node" func="cnt" op="gte" val="2">
        <dgm:choose name="Name2">
          <dgm:if name="Name3" func="var" arg="dir" op="equ" val="norm">
            <dgm:constrLst>
              <dgm:constr type="l" for="ch" forName="hierFlow" refType="w" fact="0.3"/>
              <dgm:constr type="t" for="ch" forName="hierFlow"/>
              <dgm:constr type="r" for="ch" forName="hierFlow" refType="w" fact="0.98"/>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if>
          <dgm:else name="Name4">
            <dgm:constrLst>
              <dgm:constr type="l" for="ch" forName="hierFlow" refType="w" fact="0.02"/>
              <dgm:constr type="t" for="ch" forName="hierFlow"/>
              <dgm:constr type="r" for="ch" forName="hierFlow" refType="w" fact="0.7"/>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if>
      <dgm:else name="Name5">
        <dgm:constrLst>
          <dgm:constr type="l" for="ch" forName="hierFlow"/>
          <dgm:constr type="t" for="ch" forName="hierFlow"/>
          <dgm:constr type="r" for="ch" forName="hierFlow" refType="w"/>
          <dgm:constr type="b" for="ch" forName="hierFlow" refType="h"/>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ruleLst/>
    <dgm:layoutNode name="hierFlow">
      <dgm:alg type="lin">
        <dgm:param type="linDir" val="fromT"/>
        <dgm:param type="nodeVertAlign" val="t"/>
        <dgm:param type="vertAlign" val="t"/>
        <dgm:param type="nodeHorzAlign" val="ctr"/>
        <dgm:param type="fallback" val="2D"/>
      </dgm:alg>
      <dgm:shape xmlns:r="http://schemas.openxmlformats.org/officeDocument/2006/relationships" r:blip="">
        <dgm:adjLst/>
      </dgm:shape>
      <dgm:presOf/>
      <dgm:constrLst/>
      <dgm:ruleLst/>
      <dgm:choose name="Name6">
        <dgm:if name="Name7" axis="ch" ptType="node" func="cnt" op="gte" val="2">
          <dgm:layoutNode name="firstBuf">
            <dgm:alg type="sp"/>
            <dgm:shape xmlns:r="http://schemas.openxmlformats.org/officeDocument/2006/relationships" r:blip="">
              <dgm:adjLst/>
            </dgm:shape>
            <dgm:presOf/>
            <dgm:constrLst/>
            <dgm:ruleLst/>
          </dgm:layoutNode>
        </dgm:if>
        <dgm:else name="Name8"/>
      </dgm:choose>
      <dgm:layoutNode name="hierChild1">
        <dgm:varLst>
          <dgm:chPref val="1"/>
          <dgm:animOne val="branch"/>
          <dgm:animLvl val="lvl"/>
        </dgm:varLst>
        <dgm:choose name="Name9">
          <dgm:if name="Name10" func="var" arg="dir" op="equ" val="norm">
            <dgm:alg type="hierChild">
              <dgm:param type="linDir" val="fromL"/>
              <dgm:param type="vertAlign" val="t"/>
            </dgm:alg>
          </dgm:if>
          <dgm:else name="Name11">
            <dgm:alg type="hierChild">
              <dgm:param type="linDir" val="fromR"/>
              <dgm:param type="vertAlign" val="t"/>
            </dgm:alg>
          </dgm:else>
        </dgm:choose>
        <dgm:shape xmlns:r="http://schemas.openxmlformats.org/officeDocument/2006/relationships" r:blip="">
          <dgm:adjLst/>
        </dgm:shape>
        <dgm:presOf/>
        <dgm:constrLst>
          <dgm:constr type="primFontSz" for="des" ptType="node" op="equ"/>
        </dgm:constrLst>
        <dgm:ruleLst/>
        <dgm:forEach name="Name12" axis="ch" cnt="3">
          <dgm:forEach name="Name13" axis="self" ptType="node">
            <dgm:layoutNode name="Name14">
              <dgm:alg type="hierRoot"/>
              <dgm:shape xmlns:r="http://schemas.openxmlformats.org/officeDocument/2006/relationships" r:blip="">
                <dgm:adjLst/>
              </dgm:shape>
              <dgm:presOf/>
              <dgm:constrLst/>
              <dgm:ruleLst/>
              <dgm:layoutNode name="level1Shape" styleLbl="node0">
                <dgm:varLst>
                  <dgm:chPref val="3"/>
                </dgm:varLst>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2">
                <dgm:choose name="Name15">
                  <dgm:if name="Name16" func="var" arg="dir" op="equ" val="norm">
                    <dgm:alg type="hierChild">
                      <dgm:param type="linDir" val="fromL"/>
                    </dgm:alg>
                  </dgm:if>
                  <dgm:else name="Name17">
                    <dgm:alg type="hierChild">
                      <dgm:param type="linDir" val="fromR"/>
                    </dgm:alg>
                  </dgm:else>
                </dgm:choose>
                <dgm:shape xmlns:r="http://schemas.openxmlformats.org/officeDocument/2006/relationships" r:blip="">
                  <dgm:adjLst/>
                </dgm:shape>
                <dgm:presOf/>
                <dgm:constrLst/>
                <dgm:ruleLst/>
                <dgm:forEach name="repeat" axis="ch">
                  <dgm:forEach name="Name18" axis="self" ptType="parTrans" cnt="1">
                    <dgm:layoutNode name="Name19">
                      <dgm:alg type="conn">
                        <dgm:param type="dim" val="1D"/>
                        <dgm:param type="endSty" val="noArr"/>
                        <dgm:param type="connRout" val="bend"/>
                        <dgm:param type="begPts" val="bCtr"/>
                        <dgm:param type="endPts" val="tCtr"/>
                      </dgm:alg>
                      <dgm:shape xmlns:r="http://schemas.openxmlformats.org/officeDocument/2006/relationships" type="conn" r:blip="">
                        <dgm:adjLst/>
                      </dgm:shape>
                      <dgm:presOf axis="self"/>
                      <dgm:constrLst>
                        <dgm:constr type="w" val="1"/>
                        <dgm:constr type="h" val="1"/>
                        <dgm:constr type="begPad"/>
                        <dgm:constr type="endPad"/>
                      </dgm:constrLst>
                      <dgm:ruleLst/>
                    </dgm:layoutNode>
                  </dgm:forEach>
                  <dgm:forEach name="Name20" axis="self" ptType="node">
                    <dgm:layoutNode name="Name21">
                      <dgm:alg type="hierRoot"/>
                      <dgm:shape xmlns:r="http://schemas.openxmlformats.org/officeDocument/2006/relationships" r:blip="">
                        <dgm:adjLst/>
                      </dgm:shape>
                      <dgm:presOf/>
                      <dgm:constrLst/>
                      <dgm:ruleLst/>
                      <dgm:layoutNode name="level2Shape">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3">
                        <dgm:choose name="Name22">
                          <dgm:if name="Name23" func="var" arg="dir" op="equ" val="norm">
                            <dgm:alg type="hierChild">
                              <dgm:param type="linDir" val="fromL"/>
                            </dgm:alg>
                          </dgm:if>
                          <dgm:else name="Name24">
                            <dgm:alg type="hierChild">
                              <dgm:param type="linDir" val="fromR"/>
                            </dgm:alg>
                          </dgm:else>
                        </dgm:choose>
                        <dgm:shape xmlns:r="http://schemas.openxmlformats.org/officeDocument/2006/relationships" r:blip="">
                          <dgm:adjLst/>
                        </dgm:shape>
                        <dgm:presOf/>
                        <dgm:constrLst/>
                        <dgm:ruleLst/>
                        <dgm:forEach name="Name25" ref="repeat"/>
                      </dgm:layoutNode>
                    </dgm:layoutNode>
                  </dgm:forEach>
                </dgm:forEach>
              </dgm:layoutNode>
            </dgm:layoutNode>
          </dgm:forEach>
        </dgm:forEach>
      </dgm:layoutNode>
    </dgm:layoutNode>
    <dgm:layoutNode name="bgShapesFlow">
      <dgm:alg type="lin">
        <dgm:param type="linDir" val="fromT"/>
        <dgm:param type="nodeVertAlign" val="t"/>
        <dgm:param type="vertAlign" val="t"/>
        <dgm:param type="nodeHorzAlign" val="ctr"/>
      </dgm:alg>
      <dgm:shape xmlns:r="http://schemas.openxmlformats.org/officeDocument/2006/relationships" r:blip="">
        <dgm:adjLst/>
      </dgm:shape>
      <dgm:presOf/>
      <dgm:constrLst>
        <dgm:constr type="userB"/>
        <dgm:constr type="w" for="ch" forName="rectComp" refType="w"/>
        <dgm:constr type="h" for="ch" forName="rectComp" refType="h"/>
        <dgm:constr type="w" for="des" forName="bgRect" refType="w"/>
        <dgm:constr type="primFontSz" for="des" forName="bgRectTx" op="equ"/>
      </dgm:constrLst>
      <dgm:ruleLst/>
      <dgm:forEach name="Name26" axis="ch" ptType="node" st="2">
        <dgm:layoutNode name="rectComp">
          <dgm:alg type="composite">
            <dgm:param type="vertAlign" val="t"/>
            <dgm:param type="horzAlign" val="ctr"/>
          </dgm:alg>
          <dgm:shape xmlns:r="http://schemas.openxmlformats.org/officeDocument/2006/relationships" r:blip="">
            <dgm:adjLst/>
          </dgm:shape>
          <dgm:presOf/>
          <dgm:choose name="Name27">
            <dgm:if name="Name28" func="var" arg="dir" op="equ" val="norm">
              <dgm:constrLst>
                <dgm:constr type="userA"/>
                <dgm:constr type="l" for="ch" forName="bgRect"/>
                <dgm:constr type="t" for="ch" forName="bgRect"/>
                <dgm:constr type="h" for="ch" forName="bgRect" refType="userA" fact="1.2"/>
                <dgm:constr type="l" for="ch" forName="bgRectTx"/>
                <dgm:constr type="t" for="ch" forName="bgRectTx"/>
                <dgm:constr type="w" for="ch" forName="bgRectTx" refType="w" refFor="ch" refForName="bgRect" fact="0.3"/>
                <dgm:constr type="h" for="ch" forName="bgRectTx" refType="h" refFor="ch" refForName="bgRect" op="equ"/>
              </dgm:constrLst>
            </dgm:if>
            <dgm:else name="Name29">
              <dgm:constrLst>
                <dgm:constr type="userA"/>
                <dgm:constr type="l" for="ch" forName="bgRect"/>
                <dgm:constr type="t" for="ch" forName="bgRect"/>
                <dgm:constr type="h" for="ch" forName="bgRect" refType="userA" fact="1.2"/>
                <dgm:constr type="r" for="ch" forName="bgRectTx" refType="w"/>
                <dgm:constr type="t" for="ch" forName="bgRectTx"/>
                <dgm:constr type="w" for="ch" forName="bgRectTx" refType="w" refFor="ch" refForName="bgRect" fact="0.3"/>
                <dgm:constr type="h" for="ch" forName="bgRectTx" refType="h" refFor="ch" refForName="bgRect" op="equ"/>
              </dgm:constrLst>
            </dgm:else>
          </dgm:choose>
          <dgm:ruleLst/>
          <dgm:layoutNode name="bgRect" styleLbl="bgShp">
            <dgm:alg type="sp"/>
            <dgm:shape xmlns:r="http://schemas.openxmlformats.org/officeDocument/2006/relationships" type="roundRect" r:blip="" zOrderOff="-999">
              <dgm:adjLst>
                <dgm:adj idx="1" val="0.1"/>
              </dgm:adjLst>
            </dgm:shape>
            <dgm:presOf axis="desOrSelf" ptType="node"/>
            <dgm:constrLst/>
            <dgm:ruleLst/>
          </dgm:layoutNode>
          <dgm:layoutNode name="bgRectTx" styleLbl="bgShp">
            <dgm:varLst>
              <dgm:bulletEnabled val="1"/>
            </dgm:varLst>
            <dgm:alg type="tx"/>
            <dgm:presOf axis="desOrSelf" ptType="node"/>
            <dgm:shape xmlns:r="http://schemas.openxmlformats.org/officeDocument/2006/relationships" type="rect" r:blip="" zOrderOff="-999" hideGeom="1">
              <dgm:adjLst/>
            </dgm:shape>
            <dgm:constrLst>
              <dgm:constr type="primFontSz" val="65"/>
            </dgm:constrLst>
            <dgm:ruleLst>
              <dgm:rule type="primFontSz" val="5" fact="NaN" max="NaN"/>
            </dgm:ruleLst>
          </dgm:layoutNode>
        </dgm:layoutNode>
        <dgm:choose name="Name30">
          <dgm:if name="Name31" axis="self" ptType="node" func="revPos" op="gte" val="2">
            <dgm:layoutNode name="spComp">
              <dgm:alg type="composite">
                <dgm:param type="vertAlign" val="t"/>
                <dgm:param type="horzAlign" val="ctr"/>
              </dgm:alg>
              <dgm:shape xmlns:r="http://schemas.openxmlformats.org/officeDocument/2006/relationships" r:blip="">
                <dgm:adjLst/>
              </dgm:shape>
              <dgm:presOf/>
              <dgm:constrLst>
                <dgm:constr type="userA"/>
                <dgm:constr type="userB"/>
                <dgm:constr type="l" for="ch" forName="vSp"/>
                <dgm:constr type="t" for="ch" forName="vSp"/>
                <dgm:constr type="h" for="ch" forName="vSp" refType="userB"/>
                <dgm:constr type="hOff" for="ch" forName="vSp" refType="userA" fact="-0.2"/>
              </dgm:constrLst>
              <dgm:ruleLst/>
              <dgm:layoutNode name="vSp">
                <dgm:alg type="sp"/>
                <dgm:shape xmlns:r="http://schemas.openxmlformats.org/officeDocument/2006/relationships" r:blip="">
                  <dgm:adjLst/>
                </dgm:shape>
                <dgm:presOf/>
                <dgm:constrLst/>
                <dgm:ruleLst/>
              </dgm:layoutNode>
            </dgm:layoutNode>
          </dgm:if>
          <dgm:else name="Name32"/>
        </dgm:choose>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hierarchy6">
  <dgm:title val=""/>
  <dgm:desc val=""/>
  <dgm:catLst>
    <dgm:cat type="hierarchy" pri="3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 modelId="4">
          <dgm:prSet phldr="1"/>
        </dgm:pt>
        <dgm:pt modelId="5">
          <dgm:prSet phldr="1"/>
        </dgm:pt>
        <dgm:pt modelId="6">
          <dgm:prSet phldr="1"/>
        </dgm:pt>
      </dgm:ptLst>
      <dgm:cxnLst>
        <dgm:cxn modelId="7" srcId="0" destId="1" srcOrd="0" destOrd="0"/>
        <dgm:cxn modelId="8" srcId="1" destId="2" srcOrd="0" destOrd="0"/>
        <dgm:cxn modelId="9" srcId="1" destId="3" srcOrd="1" destOrd="0"/>
        <dgm:cxn modelId="23" srcId="2" destId="21" srcOrd="0" destOrd="0"/>
        <dgm:cxn modelId="24" srcId="2" destId="22" srcOrd="1" destOrd="0"/>
        <dgm:cxn modelId="33" srcId="3" destId="31" srcOrd="0" destOrd="0"/>
        <dgm:cxn modelId="10" srcId="0" destId="4" srcOrd="1" destOrd="0"/>
        <dgm:cxn modelId="11" srcId="0" destId="5" srcOrd="2" destOrd="0"/>
        <dgm:cxn modelId="12" srcId="0" destId="6" srcOrd="3" destOrd="0"/>
      </dgm:cxnLst>
      <dgm:bg/>
      <dgm:whole/>
    </dgm:dataModel>
  </dgm:sampData>
  <dgm:styleData>
    <dgm:dataModel>
      <dgm:ptLst>
        <dgm:pt modelId="0" type="doc"/>
        <dgm:pt modelId="1"/>
        <dgm:pt modelId="11"/>
        <dgm:pt modelId="12"/>
        <dgm:pt modelId="2"/>
        <dgm:pt modelId="3"/>
      </dgm:ptLst>
      <dgm:cxnLst>
        <dgm:cxn modelId="4" srcId="0" destId="1" srcOrd="0" destOrd="0"/>
        <dgm:cxn modelId="13" srcId="1" destId="11" srcOrd="0" destOrd="0"/>
        <dgm:cxn modelId="14" srcId="1" destId="12" srcOrd="1" destOrd="0"/>
        <dgm:cxn modelId="5" srcId="0" destId="2" srcOrd="1" destOrd="0"/>
        <dgm:cxn modelId="6" srcId="0" destId="3" srcOrd="2" destOrd="0"/>
      </dgm:cxnLst>
      <dgm:bg/>
      <dgm:whole/>
    </dgm:dataModel>
  </dgm:styleData>
  <dgm:clrData>
    <dgm:dataModel>
      <dgm:ptLst>
        <dgm:pt modelId="0" type="doc"/>
        <dgm:pt modelId="1"/>
        <dgm:pt modelId="2"/>
        <dgm:pt modelId="21"/>
        <dgm:pt modelId="211"/>
        <dgm:pt modelId="3"/>
        <dgm:pt modelId="31"/>
        <dgm:pt modelId="311"/>
        <dgm:pt modelId="4"/>
        <dgm:pt modelId="5"/>
        <dgm:pt modelId="6"/>
        <dgm:pt modelId="7"/>
      </dgm:ptLst>
      <dgm:cxnLst>
        <dgm:cxn modelId="8" srcId="0" destId="1" srcOrd="0" destOrd="0"/>
        <dgm:cxn modelId="9" srcId="1" destId="2" srcOrd="0" destOrd="0"/>
        <dgm:cxn modelId="10" srcId="1" destId="3" srcOrd="1" destOrd="0"/>
        <dgm:cxn modelId="23" srcId="2" destId="21" srcOrd="0" destOrd="0"/>
        <dgm:cxn modelId="24" srcId="21" destId="211" srcOrd="0" destOrd="0"/>
        <dgm:cxn modelId="33" srcId="3" destId="31" srcOrd="0" destOrd="0"/>
        <dgm:cxn modelId="34" srcId="31" destId="311" srcOrd="0" destOrd="0"/>
        <dgm:cxn modelId="11" srcId="0" destId="4" srcOrd="1" destOrd="0"/>
        <dgm:cxn modelId="12" srcId="0" destId="5" srcOrd="2" destOrd="0"/>
        <dgm:cxn modelId="13" srcId="0" destId="6" srcOrd="3" destOrd="0"/>
        <dgm:cxn modelId="14" srcId="0" destId="7" srcOrd="4" destOrd="0"/>
      </dgm:cxnLst>
      <dgm:bg/>
      <dgm:whole/>
    </dgm:dataModel>
  </dgm:clrData>
  <dgm:layoutNode name="mainComposite">
    <dgm:varLst>
      <dgm:chPref val="1"/>
      <dgm:dir/>
      <dgm:animOne val="branch"/>
      <dgm:animLvl val="lvl"/>
      <dgm:resizeHandles val="exact"/>
    </dgm:varLst>
    <dgm:alg type="composite">
      <dgm:param type="vertAlign" val="mid"/>
      <dgm:param type="horzAlign" val="ctr"/>
    </dgm:alg>
    <dgm:shape xmlns:r="http://schemas.openxmlformats.org/officeDocument/2006/relationships" r:blip="">
      <dgm:adjLst/>
    </dgm:shape>
    <dgm:presOf/>
    <dgm:choose name="Name0">
      <dgm:if name="Name1" axis="ch" ptType="node" func="cnt" op="gte" val="2">
        <dgm:choose name="Name2">
          <dgm:if name="Name3" func="var" arg="dir" op="equ" val="norm">
            <dgm:constrLst>
              <dgm:constr type="l" for="ch" forName="hierFlow" refType="w" fact="0.3"/>
              <dgm:constr type="t" for="ch" forName="hierFlow"/>
              <dgm:constr type="r" for="ch" forName="hierFlow" refType="w" fact="0.98"/>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if>
          <dgm:else name="Name4">
            <dgm:constrLst>
              <dgm:constr type="l" for="ch" forName="hierFlow" refType="w" fact="0.02"/>
              <dgm:constr type="t" for="ch" forName="hierFlow"/>
              <dgm:constr type="r" for="ch" forName="hierFlow" refType="w" fact="0.7"/>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if>
      <dgm:else name="Name5">
        <dgm:constrLst>
          <dgm:constr type="l" for="ch" forName="hierFlow"/>
          <dgm:constr type="t" for="ch" forName="hierFlow"/>
          <dgm:constr type="r" for="ch" forName="hierFlow" refType="w"/>
          <dgm:constr type="b" for="ch" forName="hierFlow" refType="h"/>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ruleLst/>
    <dgm:layoutNode name="hierFlow">
      <dgm:alg type="lin">
        <dgm:param type="linDir" val="fromT"/>
        <dgm:param type="nodeVertAlign" val="t"/>
        <dgm:param type="vertAlign" val="t"/>
        <dgm:param type="nodeHorzAlign" val="ctr"/>
        <dgm:param type="fallback" val="2D"/>
      </dgm:alg>
      <dgm:shape xmlns:r="http://schemas.openxmlformats.org/officeDocument/2006/relationships" r:blip="">
        <dgm:adjLst/>
      </dgm:shape>
      <dgm:presOf/>
      <dgm:constrLst/>
      <dgm:ruleLst/>
      <dgm:choose name="Name6">
        <dgm:if name="Name7" axis="ch" ptType="node" func="cnt" op="gte" val="2">
          <dgm:layoutNode name="firstBuf">
            <dgm:alg type="sp"/>
            <dgm:shape xmlns:r="http://schemas.openxmlformats.org/officeDocument/2006/relationships" r:blip="">
              <dgm:adjLst/>
            </dgm:shape>
            <dgm:presOf/>
            <dgm:constrLst/>
            <dgm:ruleLst/>
          </dgm:layoutNode>
        </dgm:if>
        <dgm:else name="Name8"/>
      </dgm:choose>
      <dgm:layoutNode name="hierChild1">
        <dgm:varLst>
          <dgm:chPref val="1"/>
          <dgm:animOne val="branch"/>
          <dgm:animLvl val="lvl"/>
        </dgm:varLst>
        <dgm:choose name="Name9">
          <dgm:if name="Name10" func="var" arg="dir" op="equ" val="norm">
            <dgm:alg type="hierChild">
              <dgm:param type="linDir" val="fromL"/>
              <dgm:param type="vertAlign" val="t"/>
            </dgm:alg>
          </dgm:if>
          <dgm:else name="Name11">
            <dgm:alg type="hierChild">
              <dgm:param type="linDir" val="fromR"/>
              <dgm:param type="vertAlign" val="t"/>
            </dgm:alg>
          </dgm:else>
        </dgm:choose>
        <dgm:shape xmlns:r="http://schemas.openxmlformats.org/officeDocument/2006/relationships" r:blip="">
          <dgm:adjLst/>
        </dgm:shape>
        <dgm:presOf/>
        <dgm:constrLst>
          <dgm:constr type="primFontSz" for="des" ptType="node" op="equ"/>
        </dgm:constrLst>
        <dgm:ruleLst/>
        <dgm:forEach name="Name12" axis="ch" cnt="3">
          <dgm:forEach name="Name13" axis="self" ptType="node">
            <dgm:layoutNode name="Name14">
              <dgm:alg type="hierRoot"/>
              <dgm:shape xmlns:r="http://schemas.openxmlformats.org/officeDocument/2006/relationships" r:blip="">
                <dgm:adjLst/>
              </dgm:shape>
              <dgm:presOf/>
              <dgm:constrLst/>
              <dgm:ruleLst/>
              <dgm:layoutNode name="level1Shape" styleLbl="node0">
                <dgm:varLst>
                  <dgm:chPref val="3"/>
                </dgm:varLst>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2">
                <dgm:choose name="Name15">
                  <dgm:if name="Name16" func="var" arg="dir" op="equ" val="norm">
                    <dgm:alg type="hierChild">
                      <dgm:param type="linDir" val="fromL"/>
                    </dgm:alg>
                  </dgm:if>
                  <dgm:else name="Name17">
                    <dgm:alg type="hierChild">
                      <dgm:param type="linDir" val="fromR"/>
                    </dgm:alg>
                  </dgm:else>
                </dgm:choose>
                <dgm:shape xmlns:r="http://schemas.openxmlformats.org/officeDocument/2006/relationships" r:blip="">
                  <dgm:adjLst/>
                </dgm:shape>
                <dgm:presOf/>
                <dgm:constrLst/>
                <dgm:ruleLst/>
                <dgm:forEach name="repeat" axis="ch">
                  <dgm:forEach name="Name18" axis="self" ptType="parTrans" cnt="1">
                    <dgm:layoutNode name="Name19">
                      <dgm:alg type="conn">
                        <dgm:param type="dim" val="1D"/>
                        <dgm:param type="endSty" val="noArr"/>
                        <dgm:param type="connRout" val="bend"/>
                        <dgm:param type="begPts" val="bCtr"/>
                        <dgm:param type="endPts" val="tCtr"/>
                      </dgm:alg>
                      <dgm:shape xmlns:r="http://schemas.openxmlformats.org/officeDocument/2006/relationships" type="conn" r:blip="">
                        <dgm:adjLst/>
                      </dgm:shape>
                      <dgm:presOf axis="self"/>
                      <dgm:constrLst>
                        <dgm:constr type="w" val="1"/>
                        <dgm:constr type="h" val="1"/>
                        <dgm:constr type="begPad"/>
                        <dgm:constr type="endPad"/>
                      </dgm:constrLst>
                      <dgm:ruleLst/>
                    </dgm:layoutNode>
                  </dgm:forEach>
                  <dgm:forEach name="Name20" axis="self" ptType="node">
                    <dgm:layoutNode name="Name21">
                      <dgm:alg type="hierRoot"/>
                      <dgm:shape xmlns:r="http://schemas.openxmlformats.org/officeDocument/2006/relationships" r:blip="">
                        <dgm:adjLst/>
                      </dgm:shape>
                      <dgm:presOf/>
                      <dgm:constrLst/>
                      <dgm:ruleLst/>
                      <dgm:layoutNode name="level2Shape">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3">
                        <dgm:choose name="Name22">
                          <dgm:if name="Name23" func="var" arg="dir" op="equ" val="norm">
                            <dgm:alg type="hierChild">
                              <dgm:param type="linDir" val="fromL"/>
                            </dgm:alg>
                          </dgm:if>
                          <dgm:else name="Name24">
                            <dgm:alg type="hierChild">
                              <dgm:param type="linDir" val="fromR"/>
                            </dgm:alg>
                          </dgm:else>
                        </dgm:choose>
                        <dgm:shape xmlns:r="http://schemas.openxmlformats.org/officeDocument/2006/relationships" r:blip="">
                          <dgm:adjLst/>
                        </dgm:shape>
                        <dgm:presOf/>
                        <dgm:constrLst/>
                        <dgm:ruleLst/>
                        <dgm:forEach name="Name25" ref="repeat"/>
                      </dgm:layoutNode>
                    </dgm:layoutNode>
                  </dgm:forEach>
                </dgm:forEach>
              </dgm:layoutNode>
            </dgm:layoutNode>
          </dgm:forEach>
        </dgm:forEach>
      </dgm:layoutNode>
    </dgm:layoutNode>
    <dgm:layoutNode name="bgShapesFlow">
      <dgm:alg type="lin">
        <dgm:param type="linDir" val="fromT"/>
        <dgm:param type="nodeVertAlign" val="t"/>
        <dgm:param type="vertAlign" val="t"/>
        <dgm:param type="nodeHorzAlign" val="ctr"/>
      </dgm:alg>
      <dgm:shape xmlns:r="http://schemas.openxmlformats.org/officeDocument/2006/relationships" r:blip="">
        <dgm:adjLst/>
      </dgm:shape>
      <dgm:presOf/>
      <dgm:constrLst>
        <dgm:constr type="userB"/>
        <dgm:constr type="w" for="ch" forName="rectComp" refType="w"/>
        <dgm:constr type="h" for="ch" forName="rectComp" refType="h"/>
        <dgm:constr type="w" for="des" forName="bgRect" refType="w"/>
        <dgm:constr type="primFontSz" for="des" forName="bgRectTx" op="equ"/>
      </dgm:constrLst>
      <dgm:ruleLst/>
      <dgm:forEach name="Name26" axis="ch" ptType="node" st="2">
        <dgm:layoutNode name="rectComp">
          <dgm:alg type="composite">
            <dgm:param type="vertAlign" val="t"/>
            <dgm:param type="horzAlign" val="ctr"/>
          </dgm:alg>
          <dgm:shape xmlns:r="http://schemas.openxmlformats.org/officeDocument/2006/relationships" r:blip="">
            <dgm:adjLst/>
          </dgm:shape>
          <dgm:presOf/>
          <dgm:choose name="Name27">
            <dgm:if name="Name28" func="var" arg="dir" op="equ" val="norm">
              <dgm:constrLst>
                <dgm:constr type="userA"/>
                <dgm:constr type="l" for="ch" forName="bgRect"/>
                <dgm:constr type="t" for="ch" forName="bgRect"/>
                <dgm:constr type="h" for="ch" forName="bgRect" refType="userA" fact="1.2"/>
                <dgm:constr type="l" for="ch" forName="bgRectTx"/>
                <dgm:constr type="t" for="ch" forName="bgRectTx"/>
                <dgm:constr type="w" for="ch" forName="bgRectTx" refType="w" refFor="ch" refForName="bgRect" fact="0.3"/>
                <dgm:constr type="h" for="ch" forName="bgRectTx" refType="h" refFor="ch" refForName="bgRect" op="equ"/>
              </dgm:constrLst>
            </dgm:if>
            <dgm:else name="Name29">
              <dgm:constrLst>
                <dgm:constr type="userA"/>
                <dgm:constr type="l" for="ch" forName="bgRect"/>
                <dgm:constr type="t" for="ch" forName="bgRect"/>
                <dgm:constr type="h" for="ch" forName="bgRect" refType="userA" fact="1.2"/>
                <dgm:constr type="r" for="ch" forName="bgRectTx" refType="w"/>
                <dgm:constr type="t" for="ch" forName="bgRectTx"/>
                <dgm:constr type="w" for="ch" forName="bgRectTx" refType="w" refFor="ch" refForName="bgRect" fact="0.3"/>
                <dgm:constr type="h" for="ch" forName="bgRectTx" refType="h" refFor="ch" refForName="bgRect" op="equ"/>
              </dgm:constrLst>
            </dgm:else>
          </dgm:choose>
          <dgm:ruleLst/>
          <dgm:layoutNode name="bgRect" styleLbl="bgShp">
            <dgm:alg type="sp"/>
            <dgm:shape xmlns:r="http://schemas.openxmlformats.org/officeDocument/2006/relationships" type="roundRect" r:blip="" zOrderOff="-999">
              <dgm:adjLst>
                <dgm:adj idx="1" val="0.1"/>
              </dgm:adjLst>
            </dgm:shape>
            <dgm:presOf axis="desOrSelf" ptType="node"/>
            <dgm:constrLst/>
            <dgm:ruleLst/>
          </dgm:layoutNode>
          <dgm:layoutNode name="bgRectTx" styleLbl="bgShp">
            <dgm:varLst>
              <dgm:bulletEnabled val="1"/>
            </dgm:varLst>
            <dgm:alg type="tx"/>
            <dgm:presOf axis="desOrSelf" ptType="node"/>
            <dgm:shape xmlns:r="http://schemas.openxmlformats.org/officeDocument/2006/relationships" type="rect" r:blip="" zOrderOff="-999" hideGeom="1">
              <dgm:adjLst/>
            </dgm:shape>
            <dgm:constrLst>
              <dgm:constr type="primFontSz" val="65"/>
            </dgm:constrLst>
            <dgm:ruleLst>
              <dgm:rule type="primFontSz" val="5" fact="NaN" max="NaN"/>
            </dgm:ruleLst>
          </dgm:layoutNode>
        </dgm:layoutNode>
        <dgm:choose name="Name30">
          <dgm:if name="Name31" axis="self" ptType="node" func="revPos" op="gte" val="2">
            <dgm:layoutNode name="spComp">
              <dgm:alg type="composite">
                <dgm:param type="vertAlign" val="t"/>
                <dgm:param type="horzAlign" val="ctr"/>
              </dgm:alg>
              <dgm:shape xmlns:r="http://schemas.openxmlformats.org/officeDocument/2006/relationships" r:blip="">
                <dgm:adjLst/>
              </dgm:shape>
              <dgm:presOf/>
              <dgm:constrLst>
                <dgm:constr type="userA"/>
                <dgm:constr type="userB"/>
                <dgm:constr type="l" for="ch" forName="vSp"/>
                <dgm:constr type="t" for="ch" forName="vSp"/>
                <dgm:constr type="h" for="ch" forName="vSp" refType="userB"/>
                <dgm:constr type="hOff" for="ch" forName="vSp" refType="userA" fact="-0.2"/>
              </dgm:constrLst>
              <dgm:ruleLst/>
              <dgm:layoutNode name="vSp">
                <dgm:alg type="sp"/>
                <dgm:shape xmlns:r="http://schemas.openxmlformats.org/officeDocument/2006/relationships" r:blip="">
                  <dgm:adjLst/>
                </dgm:shape>
                <dgm:presOf/>
                <dgm:constrLst/>
                <dgm:ruleLst/>
              </dgm:layoutNode>
            </dgm:layoutNode>
          </dgm:if>
          <dgm:else name="Name32"/>
        </dgm:choos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6978" name="Rectangle 2"/>
          <p:cNvSpPr>
            <a:spLocks noGrp="1" noChangeArrowheads="1"/>
          </p:cNvSpPr>
          <p:nvPr>
            <p:ph type="hdr" sz="quarter"/>
          </p:nvPr>
        </p:nvSpPr>
        <p:spPr bwMode="auto">
          <a:xfrm>
            <a:off x="0" y="0"/>
            <a:ext cx="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defTabSz="919163" eaLnBrk="0" hangingPunct="0">
              <a:spcBef>
                <a:spcPct val="0"/>
              </a:spcBef>
              <a:defRPr sz="1200" b="0">
                <a:solidFill>
                  <a:srgbClr val="000000"/>
                </a:solidFill>
                <a:latin typeface="Helvetica" pitchFamily="34" charset="0"/>
              </a:defRPr>
            </a:lvl1pPr>
          </a:lstStyle>
          <a:p>
            <a:pPr>
              <a:defRPr/>
            </a:pPr>
            <a:endParaRPr lang="de-DE"/>
          </a:p>
        </p:txBody>
      </p:sp>
      <p:sp>
        <p:nvSpPr>
          <p:cNvPr id="126979" name="Rectangle 3"/>
          <p:cNvSpPr>
            <a:spLocks noGrp="1" noChangeArrowheads="1"/>
          </p:cNvSpPr>
          <p:nvPr>
            <p:ph type="dt" sz="quarter" idx="1"/>
          </p:nvPr>
        </p:nvSpPr>
        <p:spPr bwMode="auto">
          <a:xfrm>
            <a:off x="6704013" y="0"/>
            <a:ext cx="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19163" eaLnBrk="0" hangingPunct="0">
              <a:spcBef>
                <a:spcPct val="0"/>
              </a:spcBef>
              <a:defRPr sz="1200" b="0">
                <a:solidFill>
                  <a:srgbClr val="000000"/>
                </a:solidFill>
                <a:latin typeface="Helvetica" pitchFamily="34" charset="0"/>
              </a:defRPr>
            </a:lvl1pPr>
          </a:lstStyle>
          <a:p>
            <a:pPr>
              <a:defRPr/>
            </a:pPr>
            <a:fld id="{298BE994-7E1D-4B74-A0AB-6447C27BAAA1}" type="datetime4">
              <a:rPr lang="en-GB"/>
              <a:pPr>
                <a:defRPr/>
              </a:pPr>
              <a:t>01 March 2016</a:t>
            </a:fld>
            <a:endParaRPr lang="de-DE"/>
          </a:p>
        </p:txBody>
      </p:sp>
      <p:sp>
        <p:nvSpPr>
          <p:cNvPr id="126980" name="Rectangle 4"/>
          <p:cNvSpPr>
            <a:spLocks noGrp="1" noChangeArrowheads="1"/>
          </p:cNvSpPr>
          <p:nvPr>
            <p:ph type="ftr" sz="quarter" idx="2"/>
          </p:nvPr>
        </p:nvSpPr>
        <p:spPr bwMode="auto">
          <a:xfrm>
            <a:off x="0" y="9736138"/>
            <a:ext cx="0" cy="18415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19163" eaLnBrk="0" hangingPunct="0">
              <a:spcBef>
                <a:spcPct val="0"/>
              </a:spcBef>
              <a:defRPr sz="1200" b="0">
                <a:solidFill>
                  <a:srgbClr val="000000"/>
                </a:solidFill>
                <a:latin typeface="Helvetica" pitchFamily="34" charset="0"/>
              </a:defRPr>
            </a:lvl1pPr>
          </a:lstStyle>
          <a:p>
            <a:pPr>
              <a:defRPr/>
            </a:pPr>
            <a:endParaRPr lang="de-DE"/>
          </a:p>
        </p:txBody>
      </p:sp>
      <p:sp>
        <p:nvSpPr>
          <p:cNvPr id="126981" name="Rectangle 5"/>
          <p:cNvSpPr>
            <a:spLocks noGrp="1" noChangeArrowheads="1"/>
          </p:cNvSpPr>
          <p:nvPr>
            <p:ph type="sldNum" sz="quarter" idx="3"/>
          </p:nvPr>
        </p:nvSpPr>
        <p:spPr bwMode="auto">
          <a:xfrm>
            <a:off x="6515100" y="9736138"/>
            <a:ext cx="188913" cy="18415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19163" eaLnBrk="0" hangingPunct="0">
              <a:spcBef>
                <a:spcPct val="0"/>
              </a:spcBef>
              <a:defRPr sz="1200" b="0">
                <a:solidFill>
                  <a:srgbClr val="000000"/>
                </a:solidFill>
                <a:latin typeface="Helvetica" pitchFamily="34" charset="0"/>
              </a:defRPr>
            </a:lvl1pPr>
          </a:lstStyle>
          <a:p>
            <a:pPr>
              <a:defRPr/>
            </a:pPr>
            <a:fld id="{F3074629-B39C-44A2-9073-D9DE82F21509}" type="slidenum">
              <a:rPr lang="de-DE"/>
              <a:pPr>
                <a:defRPr/>
              </a:pPr>
              <a:t>‹#›</a:t>
            </a:fld>
            <a:endParaRPr lang="de-DE"/>
          </a:p>
        </p:txBody>
      </p:sp>
    </p:spTree>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889250" cy="496888"/>
          </a:xfrm>
          <a:prstGeom prst="rect">
            <a:avLst/>
          </a:prstGeom>
          <a:noFill/>
          <a:ln w="9525">
            <a:noFill/>
            <a:miter lim="800000"/>
            <a:headEnd/>
            <a:tailEnd/>
          </a:ln>
          <a:effectLst/>
        </p:spPr>
        <p:txBody>
          <a:bodyPr vert="horz" wrap="square" lIns="91851" tIns="45926" rIns="91851" bIns="45926" numCol="1" anchor="t" anchorCtr="0" compatLnSpc="1">
            <a:prstTxWarp prst="textNoShape">
              <a:avLst/>
            </a:prstTxWarp>
          </a:bodyPr>
          <a:lstStyle>
            <a:lvl1pPr defTabSz="919163" eaLnBrk="0" hangingPunct="0">
              <a:spcBef>
                <a:spcPct val="0"/>
              </a:spcBef>
              <a:defRPr sz="1200" b="0">
                <a:solidFill>
                  <a:schemeClr val="tx1"/>
                </a:solidFill>
                <a:latin typeface="Times New Roman" pitchFamily="18" charset="0"/>
              </a:defRPr>
            </a:lvl1pPr>
          </a:lstStyle>
          <a:p>
            <a:pPr>
              <a:defRPr/>
            </a:pPr>
            <a:endParaRPr lang="de-DE"/>
          </a:p>
        </p:txBody>
      </p:sp>
      <p:sp>
        <p:nvSpPr>
          <p:cNvPr id="3075" name="Rectangle 3"/>
          <p:cNvSpPr>
            <a:spLocks noGrp="1" noChangeArrowheads="1"/>
          </p:cNvSpPr>
          <p:nvPr>
            <p:ph type="dt" idx="1"/>
          </p:nvPr>
        </p:nvSpPr>
        <p:spPr bwMode="auto">
          <a:xfrm>
            <a:off x="3779838" y="0"/>
            <a:ext cx="2889250" cy="496888"/>
          </a:xfrm>
          <a:prstGeom prst="rect">
            <a:avLst/>
          </a:prstGeom>
          <a:noFill/>
          <a:ln w="9525">
            <a:noFill/>
            <a:miter lim="800000"/>
            <a:headEnd/>
            <a:tailEnd/>
          </a:ln>
          <a:effectLst/>
        </p:spPr>
        <p:txBody>
          <a:bodyPr vert="horz" wrap="square" lIns="91851" tIns="45926" rIns="91851" bIns="45926" numCol="1" anchor="t" anchorCtr="0" compatLnSpc="1">
            <a:prstTxWarp prst="textNoShape">
              <a:avLst/>
            </a:prstTxWarp>
          </a:bodyPr>
          <a:lstStyle>
            <a:lvl1pPr algn="r" defTabSz="919163" eaLnBrk="0" hangingPunct="0">
              <a:spcBef>
                <a:spcPct val="0"/>
              </a:spcBef>
              <a:defRPr sz="1200" b="0">
                <a:solidFill>
                  <a:schemeClr val="tx1"/>
                </a:solidFill>
                <a:latin typeface="Times New Roman" pitchFamily="18" charset="0"/>
              </a:defRPr>
            </a:lvl1pPr>
          </a:lstStyle>
          <a:p>
            <a:pPr>
              <a:defRPr/>
            </a:pPr>
            <a:fld id="{728A4BDC-EC44-46D1-993C-E507C117F681}" type="datetime4">
              <a:rPr lang="en-GB"/>
              <a:pPr>
                <a:defRPr/>
              </a:pPr>
              <a:t>01 March 2016</a:t>
            </a:fld>
            <a:endParaRPr lang="de-DE"/>
          </a:p>
        </p:txBody>
      </p:sp>
      <p:sp>
        <p:nvSpPr>
          <p:cNvPr id="38916" name="Rectangle 4"/>
          <p:cNvSpPr>
            <a:spLocks noGrp="1" noRot="1" noChangeAspect="1" noChangeArrowheads="1" noTextEdit="1"/>
          </p:cNvSpPr>
          <p:nvPr>
            <p:ph type="sldImg" idx="2"/>
          </p:nvPr>
        </p:nvSpPr>
        <p:spPr bwMode="auto">
          <a:xfrm>
            <a:off x="646113" y="742950"/>
            <a:ext cx="5376862" cy="3722688"/>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887413" y="4714875"/>
            <a:ext cx="4894262" cy="4470400"/>
          </a:xfrm>
          <a:prstGeom prst="rect">
            <a:avLst/>
          </a:prstGeom>
          <a:noFill/>
          <a:ln w="9525">
            <a:noFill/>
            <a:miter lim="800000"/>
            <a:headEnd/>
            <a:tailEnd/>
          </a:ln>
          <a:effectLst/>
        </p:spPr>
        <p:txBody>
          <a:bodyPr vert="horz" wrap="square" lIns="91851" tIns="45926" rIns="91851" bIns="45926"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3078" name="Rectangle 6"/>
          <p:cNvSpPr>
            <a:spLocks noGrp="1" noChangeArrowheads="1"/>
          </p:cNvSpPr>
          <p:nvPr>
            <p:ph type="ftr" sz="quarter" idx="4"/>
          </p:nvPr>
        </p:nvSpPr>
        <p:spPr bwMode="auto">
          <a:xfrm>
            <a:off x="0" y="9431338"/>
            <a:ext cx="2889250" cy="496887"/>
          </a:xfrm>
          <a:prstGeom prst="rect">
            <a:avLst/>
          </a:prstGeom>
          <a:noFill/>
          <a:ln w="9525">
            <a:noFill/>
            <a:miter lim="800000"/>
            <a:headEnd/>
            <a:tailEnd/>
          </a:ln>
          <a:effectLst/>
        </p:spPr>
        <p:txBody>
          <a:bodyPr vert="horz" wrap="square" lIns="91851" tIns="45926" rIns="91851" bIns="45926" numCol="1" anchor="b" anchorCtr="0" compatLnSpc="1">
            <a:prstTxWarp prst="textNoShape">
              <a:avLst/>
            </a:prstTxWarp>
          </a:bodyPr>
          <a:lstStyle>
            <a:lvl1pPr defTabSz="919163" eaLnBrk="0" hangingPunct="0">
              <a:spcBef>
                <a:spcPct val="0"/>
              </a:spcBef>
              <a:defRPr sz="1200" b="0">
                <a:solidFill>
                  <a:schemeClr val="tx1"/>
                </a:solidFill>
                <a:latin typeface="Times New Roman" pitchFamily="18" charset="0"/>
              </a:defRPr>
            </a:lvl1pPr>
          </a:lstStyle>
          <a:p>
            <a:pPr>
              <a:defRPr/>
            </a:pPr>
            <a:endParaRPr lang="de-DE"/>
          </a:p>
        </p:txBody>
      </p:sp>
      <p:sp>
        <p:nvSpPr>
          <p:cNvPr id="3079" name="Rectangle 7"/>
          <p:cNvSpPr>
            <a:spLocks noGrp="1" noChangeArrowheads="1"/>
          </p:cNvSpPr>
          <p:nvPr>
            <p:ph type="sldNum" sz="quarter" idx="5"/>
          </p:nvPr>
        </p:nvSpPr>
        <p:spPr bwMode="auto">
          <a:xfrm>
            <a:off x="3779838" y="9431338"/>
            <a:ext cx="2889250" cy="496887"/>
          </a:xfrm>
          <a:prstGeom prst="rect">
            <a:avLst/>
          </a:prstGeom>
          <a:noFill/>
          <a:ln w="9525">
            <a:noFill/>
            <a:miter lim="800000"/>
            <a:headEnd/>
            <a:tailEnd/>
          </a:ln>
          <a:effectLst/>
        </p:spPr>
        <p:txBody>
          <a:bodyPr vert="horz" wrap="square" lIns="91851" tIns="45926" rIns="91851" bIns="45926" numCol="1" anchor="b" anchorCtr="0" compatLnSpc="1">
            <a:prstTxWarp prst="textNoShape">
              <a:avLst/>
            </a:prstTxWarp>
          </a:bodyPr>
          <a:lstStyle>
            <a:lvl1pPr algn="r" defTabSz="919163" eaLnBrk="0" hangingPunct="0">
              <a:spcBef>
                <a:spcPct val="0"/>
              </a:spcBef>
              <a:defRPr sz="1200" b="0">
                <a:solidFill>
                  <a:schemeClr val="tx1"/>
                </a:solidFill>
                <a:latin typeface="Times New Roman" pitchFamily="18" charset="0"/>
              </a:defRPr>
            </a:lvl1pPr>
          </a:lstStyle>
          <a:p>
            <a:pPr>
              <a:defRPr/>
            </a:pPr>
            <a:fld id="{9DEBF27B-5CB3-489D-AFAE-7A2AA412659D}" type="slidenum">
              <a:rPr lang="de-DE"/>
              <a:pPr>
                <a:defRPr/>
              </a:pPr>
              <a:t>‹#›</a:t>
            </a:fld>
            <a:endParaRPr lang="de-DE"/>
          </a:p>
        </p:txBody>
      </p:sp>
    </p:spTree>
  </p:cSld>
  <p:clrMap bg1="lt1" tx1="dk1" bg2="lt2" tx2="dk2" accent1="accent1" accent2="accent2" accent3="accent3" accent4="accent4" accent5="accent5" accent6="accent6" hlink="hlink" folHlink="folHlink"/>
  <p:hf hdr="0" ftr="0"/>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p>
            <a:fld id="{DAF38CB1-C8FF-4E5E-A4BD-5CC7FB3C6B20}" type="slidenum">
              <a:rPr lang="de-DE" smtClean="0"/>
              <a:pPr/>
              <a:t>1</a:t>
            </a:fld>
            <a:endParaRPr lang="de-DE" smtClean="0"/>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noFill/>
          <a:ln/>
        </p:spPr>
        <p:txBody>
          <a:bodyPr/>
          <a:lstStyle/>
          <a:p>
            <a:endParaRPr lang="de-DE" smtClean="0"/>
          </a:p>
        </p:txBody>
      </p:sp>
      <p:sp>
        <p:nvSpPr>
          <p:cNvPr id="39941" name="Date Placeholder 4"/>
          <p:cNvSpPr>
            <a:spLocks noGrp="1"/>
          </p:cNvSpPr>
          <p:nvPr>
            <p:ph type="dt" sz="quarter" idx="1"/>
          </p:nvPr>
        </p:nvSpPr>
        <p:spPr>
          <a:noFill/>
        </p:spPr>
        <p:txBody>
          <a:bodyPr/>
          <a:lstStyle/>
          <a:p>
            <a:fld id="{7E9396F8-A9FE-4918-B2E2-A2304C457091}" type="datetime4">
              <a:rPr lang="en-GB" smtClean="0"/>
              <a:pPr/>
              <a:t>01 March 2016</a:t>
            </a:fld>
            <a:endParaRPr lang="de-DE"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pPr>
              <a:defRPr/>
            </a:pPr>
            <a:fld id="{156B6EBD-0252-48E9-9459-449BC2F074D7}" type="datetime4">
              <a:rPr lang="en-GB" smtClean="0"/>
              <a:pPr>
                <a:defRPr/>
              </a:pPr>
              <a:t>01 March 2016</a:t>
            </a:fld>
            <a:endParaRPr lang="de-DE"/>
          </a:p>
        </p:txBody>
      </p:sp>
      <p:sp>
        <p:nvSpPr>
          <p:cNvPr id="5" name="Slide Number Placeholder 4"/>
          <p:cNvSpPr>
            <a:spLocks noGrp="1"/>
          </p:cNvSpPr>
          <p:nvPr>
            <p:ph type="sldNum" sz="quarter" idx="11"/>
          </p:nvPr>
        </p:nvSpPr>
        <p:spPr/>
        <p:txBody>
          <a:bodyPr/>
          <a:lstStyle/>
          <a:p>
            <a:pPr>
              <a:defRPr/>
            </a:pPr>
            <a:fld id="{26BC23AE-E8F4-48C3-8980-9CBD96E29847}" type="slidenum">
              <a:rPr lang="de-DE" smtClean="0"/>
              <a:pPr>
                <a:defRPr/>
              </a:pPr>
              <a:t>4</a:t>
            </a:fld>
            <a:endParaRPr lang="de-DE"/>
          </a:p>
        </p:txBody>
      </p:sp>
    </p:spTree>
    <p:extLst>
      <p:ext uri="{BB962C8B-B14F-4D97-AF65-F5344CB8AC3E}">
        <p14:creationId xmlns="" xmlns:p14="http://schemas.microsoft.com/office/powerpoint/2010/main" val="36006723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Date Placeholder 3"/>
          <p:cNvSpPr>
            <a:spLocks noGrp="1"/>
          </p:cNvSpPr>
          <p:nvPr>
            <p:ph type="dt" idx="10"/>
          </p:nvPr>
        </p:nvSpPr>
        <p:spPr/>
        <p:txBody>
          <a:bodyPr/>
          <a:lstStyle/>
          <a:p>
            <a:pPr>
              <a:defRPr/>
            </a:pPr>
            <a:fld id="{156B6EBD-0252-48E9-9459-449BC2F074D7}" type="datetime4">
              <a:rPr lang="en-GB" smtClean="0"/>
              <a:pPr>
                <a:defRPr/>
              </a:pPr>
              <a:t>01 March 2016</a:t>
            </a:fld>
            <a:endParaRPr lang="de-DE"/>
          </a:p>
        </p:txBody>
      </p:sp>
      <p:sp>
        <p:nvSpPr>
          <p:cNvPr id="5" name="Slide Number Placeholder 4"/>
          <p:cNvSpPr>
            <a:spLocks noGrp="1"/>
          </p:cNvSpPr>
          <p:nvPr>
            <p:ph type="sldNum" sz="quarter" idx="11"/>
          </p:nvPr>
        </p:nvSpPr>
        <p:spPr/>
        <p:txBody>
          <a:bodyPr/>
          <a:lstStyle/>
          <a:p>
            <a:pPr>
              <a:defRPr/>
            </a:pPr>
            <a:fld id="{26BC23AE-E8F4-48C3-8980-9CBD96E29847}" type="slidenum">
              <a:rPr lang="de-DE" smtClean="0"/>
              <a:pPr>
                <a:defRPr/>
              </a:pPr>
              <a:t>5</a:t>
            </a:fld>
            <a:endParaRPr lang="de-DE"/>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p>
            <a:fld id="{DAF38CB1-C8FF-4E5E-A4BD-5CC7FB3C6B20}" type="slidenum">
              <a:rPr lang="de-DE" smtClean="0"/>
              <a:pPr/>
              <a:t>27</a:t>
            </a:fld>
            <a:endParaRPr lang="de-DE" smtClean="0"/>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noFill/>
          <a:ln/>
        </p:spPr>
        <p:txBody>
          <a:bodyPr/>
          <a:lstStyle/>
          <a:p>
            <a:endParaRPr lang="de-DE" smtClean="0"/>
          </a:p>
        </p:txBody>
      </p:sp>
      <p:sp>
        <p:nvSpPr>
          <p:cNvPr id="39941" name="Date Placeholder 4"/>
          <p:cNvSpPr>
            <a:spLocks noGrp="1"/>
          </p:cNvSpPr>
          <p:nvPr>
            <p:ph type="dt" sz="quarter" idx="1"/>
          </p:nvPr>
        </p:nvSpPr>
        <p:spPr>
          <a:noFill/>
        </p:spPr>
        <p:txBody>
          <a:bodyPr/>
          <a:lstStyle/>
          <a:p>
            <a:fld id="{7E9396F8-A9FE-4918-B2E2-A2304C457091}" type="datetime4">
              <a:rPr lang="en-GB" smtClean="0"/>
              <a:pPr/>
              <a:t>01 March 2016</a:t>
            </a:fld>
            <a:endParaRPr lang="de-DE"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3010" name="Rectangle 3"/>
          <p:cNvSpPr>
            <a:spLocks noGrp="1" noChangeArrowheads="1"/>
          </p:cNvSpPr>
          <p:nvPr>
            <p:ph type="dt" sz="quarter"/>
          </p:nvPr>
        </p:nvSpPr>
        <p:spPr>
          <a:noFill/>
          <a:ln/>
        </p:spPr>
        <p:txBody>
          <a:bodyPr/>
          <a:lstStyle/>
          <a:p>
            <a:fld id="{8F18DA27-B3A0-4D83-B30E-B06E198A3390}" type="datetime1">
              <a:rPr lang="en-GB">
                <a:latin typeface="Times New Roman" pitchFamily="18" charset="0"/>
                <a:ea typeface="Microsoft YaHei" pitchFamily="34" charset="-122"/>
                <a:cs typeface="Segoe UI" pitchFamily="34" charset="0"/>
              </a:rPr>
              <a:pPr/>
              <a:t>01/03/2016</a:t>
            </a:fld>
            <a:endParaRPr lang="en-GB">
              <a:latin typeface="Times New Roman" pitchFamily="18" charset="0"/>
              <a:ea typeface="Microsoft YaHei" pitchFamily="34" charset="-122"/>
              <a:cs typeface="Segoe UI" pitchFamily="34" charset="0"/>
            </a:endParaRPr>
          </a:p>
        </p:txBody>
      </p:sp>
      <p:sp>
        <p:nvSpPr>
          <p:cNvPr id="43011" name="Rectangle 7"/>
          <p:cNvSpPr>
            <a:spLocks noGrp="1" noChangeArrowheads="1"/>
          </p:cNvSpPr>
          <p:nvPr>
            <p:ph type="sldNum" sz="quarter"/>
          </p:nvPr>
        </p:nvSpPr>
        <p:spPr>
          <a:noFill/>
          <a:ln/>
        </p:spPr>
        <p:txBody>
          <a:bodyPr/>
          <a:lstStyle/>
          <a:p>
            <a:fld id="{F8777F4B-C175-4CCA-A610-A90DED55FB7B}" type="slidenum">
              <a:rPr lang="de-DE">
                <a:latin typeface="Times New Roman" pitchFamily="18" charset="0"/>
                <a:ea typeface="Microsoft YaHei" pitchFamily="34" charset="-122"/>
                <a:cs typeface="Segoe UI" pitchFamily="34" charset="0"/>
              </a:rPr>
              <a:pPr/>
              <a:t>28</a:t>
            </a:fld>
            <a:endParaRPr lang="de-DE">
              <a:latin typeface="Times New Roman" pitchFamily="18" charset="0"/>
              <a:ea typeface="Microsoft YaHei" pitchFamily="34" charset="-122"/>
              <a:cs typeface="Segoe UI" pitchFamily="34" charset="0"/>
            </a:endParaRPr>
          </a:p>
        </p:txBody>
      </p:sp>
      <p:sp>
        <p:nvSpPr>
          <p:cNvPr id="43012" name="Rectangle 1"/>
          <p:cNvSpPr txBox="1">
            <a:spLocks noGrp="1" noRot="1" noChangeAspect="1" noChangeArrowheads="1" noTextEdit="1"/>
          </p:cNvSpPr>
          <p:nvPr>
            <p:ph type="sldImg"/>
          </p:nvPr>
        </p:nvSpPr>
        <p:spPr>
          <a:xfrm>
            <a:off x="646113" y="742950"/>
            <a:ext cx="5375275" cy="3722688"/>
          </a:xfrm>
          <a:solidFill>
            <a:srgbClr val="FFFFFF"/>
          </a:solidFill>
          <a:ln/>
        </p:spPr>
      </p:sp>
      <p:sp>
        <p:nvSpPr>
          <p:cNvPr id="43013" name="Rectangle 2"/>
          <p:cNvSpPr txBox="1">
            <a:spLocks noGrp="1" noChangeArrowheads="1"/>
          </p:cNvSpPr>
          <p:nvPr>
            <p:ph type="body" idx="1"/>
          </p:nvPr>
        </p:nvSpPr>
        <p:spPr>
          <a:xfrm>
            <a:off x="887202" y="4714875"/>
            <a:ext cx="4893098" cy="4470400"/>
          </a:xfrm>
          <a:noFill/>
          <a:ln/>
        </p:spPr>
        <p:txBody>
          <a:bodyPr wrap="none" anchor="ctr"/>
          <a:lstStyle/>
          <a:p>
            <a:endParaRPr lang="en-US" smtClean="0">
              <a:latin typeface="Times New Roman"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2" descr="H:\MY DOCUMENTS\GSICS\logo\GSICS500px.png"/>
          <p:cNvPicPr>
            <a:picLocks noChangeAspect="1" noChangeArrowheads="1"/>
          </p:cNvPicPr>
          <p:nvPr userDrawn="1"/>
        </p:nvPicPr>
        <p:blipFill>
          <a:blip r:embed="rId2" cstate="print"/>
          <a:srcRect/>
          <a:stretch>
            <a:fillRect/>
          </a:stretch>
        </p:blipFill>
        <p:spPr bwMode="auto">
          <a:xfrm>
            <a:off x="2571750" y="185738"/>
            <a:ext cx="4762500" cy="1933575"/>
          </a:xfrm>
          <a:prstGeom prst="rect">
            <a:avLst/>
          </a:prstGeom>
          <a:noFill/>
          <a:ln w="9525">
            <a:noFill/>
            <a:miter lim="800000"/>
            <a:headEnd/>
            <a:tailEnd/>
          </a:ln>
        </p:spPr>
      </p:pic>
      <p:sp>
        <p:nvSpPr>
          <p:cNvPr id="2" name="Title 1"/>
          <p:cNvSpPr>
            <a:spLocks noGrp="1"/>
          </p:cNvSpPr>
          <p:nvPr>
            <p:ph type="ctrTitle"/>
          </p:nvPr>
        </p:nvSpPr>
        <p:spPr>
          <a:xfrm>
            <a:off x="742950" y="2130432"/>
            <a:ext cx="84201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Tree>
  </p:cSld>
  <p:clrMapOvr>
    <a:masterClrMapping/>
  </p:clrMapOvr>
  <p:hf hdr="0" ftr="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780337" y="274645"/>
            <a:ext cx="2414588"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536578" y="274645"/>
            <a:ext cx="7078663"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fourObj">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325438" y="128588"/>
            <a:ext cx="8986837" cy="1090612"/>
          </a:xfrm>
        </p:spPr>
        <p:txBody>
          <a:bodyPr/>
          <a:lstStyle/>
          <a:p>
            <a:r>
              <a:rPr lang="en-US" smtClean="0"/>
              <a:t>Click to edit Master title style</a:t>
            </a:r>
            <a:endParaRPr lang="en-GB"/>
          </a:p>
        </p:txBody>
      </p:sp>
      <p:sp>
        <p:nvSpPr>
          <p:cNvPr id="3" name="Content Placeholder 2"/>
          <p:cNvSpPr>
            <a:spLocks noGrp="1"/>
          </p:cNvSpPr>
          <p:nvPr>
            <p:ph sz="quarter" idx="1"/>
          </p:nvPr>
        </p:nvSpPr>
        <p:spPr>
          <a:xfrm>
            <a:off x="320675" y="1606550"/>
            <a:ext cx="4419600" cy="21621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quarter" idx="2"/>
          </p:nvPr>
        </p:nvSpPr>
        <p:spPr>
          <a:xfrm>
            <a:off x="4892675" y="1606550"/>
            <a:ext cx="4419600" cy="21621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Content Placeholder 4"/>
          <p:cNvSpPr>
            <a:spLocks noGrp="1"/>
          </p:cNvSpPr>
          <p:nvPr>
            <p:ph sz="quarter" idx="3"/>
          </p:nvPr>
        </p:nvSpPr>
        <p:spPr>
          <a:xfrm>
            <a:off x="320675" y="3921125"/>
            <a:ext cx="4419600" cy="21637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Content Placeholder 5"/>
          <p:cNvSpPr>
            <a:spLocks noGrp="1"/>
          </p:cNvSpPr>
          <p:nvPr>
            <p:ph sz="quarter" idx="4"/>
          </p:nvPr>
        </p:nvSpPr>
        <p:spPr>
          <a:xfrm>
            <a:off x="4892675" y="3921125"/>
            <a:ext cx="4419600" cy="21637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4" name="Group 52"/>
          <p:cNvGrpSpPr>
            <a:grpSpLocks/>
          </p:cNvGrpSpPr>
          <p:nvPr userDrawn="1"/>
        </p:nvGrpSpPr>
        <p:grpSpPr bwMode="auto">
          <a:xfrm>
            <a:off x="4763" y="1090613"/>
            <a:ext cx="9901237" cy="128587"/>
            <a:chOff x="3" y="2044"/>
            <a:chExt cx="6237" cy="179"/>
          </a:xfrm>
        </p:grpSpPr>
        <p:sp>
          <p:nvSpPr>
            <p:cNvPr id="5" name="Rectangle 53"/>
            <p:cNvSpPr>
              <a:spLocks noChangeArrowheads="1"/>
            </p:cNvSpPr>
            <p:nvPr userDrawn="1"/>
          </p:nvSpPr>
          <p:spPr bwMode="auto">
            <a:xfrm>
              <a:off x="3" y="2044"/>
              <a:ext cx="2433" cy="179"/>
            </a:xfrm>
            <a:prstGeom prst="rect">
              <a:avLst/>
            </a:prstGeom>
            <a:solidFill>
              <a:schemeClr val="bg1">
                <a:alpha val="39999"/>
              </a:schemeClr>
            </a:solidFill>
            <a:ln w="9525">
              <a:noFill/>
              <a:miter lim="800000"/>
              <a:headEnd/>
              <a:tailEnd/>
            </a:ln>
          </p:spPr>
          <p:txBody>
            <a:bodyPr/>
            <a:lstStyle/>
            <a:p>
              <a:pPr eaLnBrk="0" hangingPunct="0">
                <a:spcBef>
                  <a:spcPct val="50000"/>
                </a:spcBef>
                <a:defRPr/>
              </a:pPr>
              <a:endParaRPr lang="en-GB"/>
            </a:p>
          </p:txBody>
        </p:sp>
        <p:sp>
          <p:nvSpPr>
            <p:cNvPr id="6" name="Rectangle 54"/>
            <p:cNvSpPr>
              <a:spLocks noChangeArrowheads="1"/>
            </p:cNvSpPr>
            <p:nvPr userDrawn="1"/>
          </p:nvSpPr>
          <p:spPr bwMode="auto">
            <a:xfrm>
              <a:off x="2557" y="2044"/>
              <a:ext cx="445" cy="179"/>
            </a:xfrm>
            <a:prstGeom prst="rect">
              <a:avLst/>
            </a:prstGeom>
            <a:solidFill>
              <a:schemeClr val="bg1">
                <a:alpha val="39999"/>
              </a:schemeClr>
            </a:solidFill>
            <a:ln w="9525">
              <a:noFill/>
              <a:miter lim="800000"/>
              <a:headEnd/>
              <a:tailEnd/>
            </a:ln>
          </p:spPr>
          <p:txBody>
            <a:bodyPr/>
            <a:lstStyle/>
            <a:p>
              <a:pPr eaLnBrk="0" hangingPunct="0">
                <a:spcBef>
                  <a:spcPct val="50000"/>
                </a:spcBef>
                <a:defRPr/>
              </a:pPr>
              <a:endParaRPr lang="en-GB"/>
            </a:p>
          </p:txBody>
        </p:sp>
        <p:sp>
          <p:nvSpPr>
            <p:cNvPr id="7" name="Rectangle 55"/>
            <p:cNvSpPr>
              <a:spLocks noChangeArrowheads="1"/>
            </p:cNvSpPr>
            <p:nvPr userDrawn="1"/>
          </p:nvSpPr>
          <p:spPr bwMode="auto">
            <a:xfrm>
              <a:off x="3149" y="2044"/>
              <a:ext cx="149" cy="179"/>
            </a:xfrm>
            <a:prstGeom prst="rect">
              <a:avLst/>
            </a:prstGeom>
            <a:solidFill>
              <a:schemeClr val="bg1">
                <a:alpha val="39999"/>
              </a:schemeClr>
            </a:solidFill>
            <a:ln w="9525">
              <a:noFill/>
              <a:miter lim="800000"/>
              <a:headEnd/>
              <a:tailEnd/>
            </a:ln>
          </p:spPr>
          <p:txBody>
            <a:bodyPr/>
            <a:lstStyle/>
            <a:p>
              <a:pPr eaLnBrk="0" hangingPunct="0">
                <a:spcBef>
                  <a:spcPct val="50000"/>
                </a:spcBef>
                <a:defRPr/>
              </a:pPr>
              <a:endParaRPr lang="en-GB"/>
            </a:p>
          </p:txBody>
        </p:sp>
        <p:sp>
          <p:nvSpPr>
            <p:cNvPr id="8" name="Rectangle 56"/>
            <p:cNvSpPr>
              <a:spLocks noChangeArrowheads="1"/>
            </p:cNvSpPr>
            <p:nvPr userDrawn="1"/>
          </p:nvSpPr>
          <p:spPr bwMode="auto">
            <a:xfrm>
              <a:off x="3476" y="2044"/>
              <a:ext cx="89" cy="179"/>
            </a:xfrm>
            <a:prstGeom prst="rect">
              <a:avLst/>
            </a:prstGeom>
            <a:solidFill>
              <a:schemeClr val="bg1">
                <a:alpha val="39999"/>
              </a:schemeClr>
            </a:solidFill>
            <a:ln w="9525">
              <a:noFill/>
              <a:miter lim="800000"/>
              <a:headEnd/>
              <a:tailEnd/>
            </a:ln>
          </p:spPr>
          <p:txBody>
            <a:bodyPr/>
            <a:lstStyle/>
            <a:p>
              <a:pPr eaLnBrk="0" hangingPunct="0">
                <a:spcBef>
                  <a:spcPct val="50000"/>
                </a:spcBef>
                <a:defRPr/>
              </a:pPr>
              <a:endParaRPr lang="en-GB"/>
            </a:p>
          </p:txBody>
        </p:sp>
        <p:sp>
          <p:nvSpPr>
            <p:cNvPr id="9" name="Rectangle 57"/>
            <p:cNvSpPr>
              <a:spLocks noChangeArrowheads="1"/>
            </p:cNvSpPr>
            <p:nvPr userDrawn="1"/>
          </p:nvSpPr>
          <p:spPr bwMode="auto">
            <a:xfrm>
              <a:off x="4398" y="2044"/>
              <a:ext cx="1842" cy="179"/>
            </a:xfrm>
            <a:prstGeom prst="rect">
              <a:avLst/>
            </a:prstGeom>
            <a:solidFill>
              <a:schemeClr val="bg1">
                <a:alpha val="39999"/>
              </a:schemeClr>
            </a:solidFill>
            <a:ln w="9525">
              <a:noFill/>
              <a:miter lim="800000"/>
              <a:headEnd/>
              <a:tailEnd/>
            </a:ln>
          </p:spPr>
          <p:txBody>
            <a:bodyPr/>
            <a:lstStyle/>
            <a:p>
              <a:pPr eaLnBrk="0" hangingPunct="0">
                <a:spcBef>
                  <a:spcPct val="50000"/>
                </a:spcBef>
                <a:defRPr/>
              </a:pPr>
              <a:endParaRPr lang="en-GB"/>
            </a:p>
          </p:txBody>
        </p:sp>
      </p:grpSp>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2506" y="4406907"/>
            <a:ext cx="84201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4638"/>
            <a:ext cx="8915400" cy="954087"/>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5032114"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32114"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536575" y="1600206"/>
            <a:ext cx="4746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5448300" y="1600206"/>
            <a:ext cx="39719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3" name="Group 52"/>
          <p:cNvGrpSpPr>
            <a:grpSpLocks/>
          </p:cNvGrpSpPr>
          <p:nvPr userDrawn="1"/>
        </p:nvGrpSpPr>
        <p:grpSpPr bwMode="auto">
          <a:xfrm>
            <a:off x="4763" y="1090613"/>
            <a:ext cx="9901237" cy="128587"/>
            <a:chOff x="3" y="2044"/>
            <a:chExt cx="6237" cy="179"/>
          </a:xfrm>
        </p:grpSpPr>
        <p:sp>
          <p:nvSpPr>
            <p:cNvPr id="4" name="Rectangle 53"/>
            <p:cNvSpPr>
              <a:spLocks noChangeArrowheads="1"/>
            </p:cNvSpPr>
            <p:nvPr userDrawn="1"/>
          </p:nvSpPr>
          <p:spPr bwMode="auto">
            <a:xfrm>
              <a:off x="3" y="2044"/>
              <a:ext cx="2433" cy="179"/>
            </a:xfrm>
            <a:prstGeom prst="rect">
              <a:avLst/>
            </a:prstGeom>
            <a:solidFill>
              <a:schemeClr val="bg1">
                <a:alpha val="39999"/>
              </a:schemeClr>
            </a:solidFill>
            <a:ln w="9525">
              <a:noFill/>
              <a:miter lim="800000"/>
              <a:headEnd/>
              <a:tailEnd/>
            </a:ln>
          </p:spPr>
          <p:txBody>
            <a:bodyPr/>
            <a:lstStyle/>
            <a:p>
              <a:pPr eaLnBrk="0" hangingPunct="0">
                <a:spcBef>
                  <a:spcPct val="50000"/>
                </a:spcBef>
                <a:defRPr/>
              </a:pPr>
              <a:endParaRPr lang="en-GB"/>
            </a:p>
          </p:txBody>
        </p:sp>
        <p:sp>
          <p:nvSpPr>
            <p:cNvPr id="5" name="Rectangle 54"/>
            <p:cNvSpPr>
              <a:spLocks noChangeArrowheads="1"/>
            </p:cNvSpPr>
            <p:nvPr userDrawn="1"/>
          </p:nvSpPr>
          <p:spPr bwMode="auto">
            <a:xfrm>
              <a:off x="2557" y="2044"/>
              <a:ext cx="445" cy="179"/>
            </a:xfrm>
            <a:prstGeom prst="rect">
              <a:avLst/>
            </a:prstGeom>
            <a:solidFill>
              <a:schemeClr val="bg1">
                <a:alpha val="39999"/>
              </a:schemeClr>
            </a:solidFill>
            <a:ln w="9525">
              <a:noFill/>
              <a:miter lim="800000"/>
              <a:headEnd/>
              <a:tailEnd/>
            </a:ln>
          </p:spPr>
          <p:txBody>
            <a:bodyPr/>
            <a:lstStyle/>
            <a:p>
              <a:pPr eaLnBrk="0" hangingPunct="0">
                <a:spcBef>
                  <a:spcPct val="50000"/>
                </a:spcBef>
                <a:defRPr/>
              </a:pPr>
              <a:endParaRPr lang="en-GB"/>
            </a:p>
          </p:txBody>
        </p:sp>
        <p:sp>
          <p:nvSpPr>
            <p:cNvPr id="6" name="Rectangle 55"/>
            <p:cNvSpPr>
              <a:spLocks noChangeArrowheads="1"/>
            </p:cNvSpPr>
            <p:nvPr userDrawn="1"/>
          </p:nvSpPr>
          <p:spPr bwMode="auto">
            <a:xfrm>
              <a:off x="3149" y="2044"/>
              <a:ext cx="149" cy="179"/>
            </a:xfrm>
            <a:prstGeom prst="rect">
              <a:avLst/>
            </a:prstGeom>
            <a:solidFill>
              <a:schemeClr val="bg1">
                <a:alpha val="39999"/>
              </a:schemeClr>
            </a:solidFill>
            <a:ln w="9525">
              <a:noFill/>
              <a:miter lim="800000"/>
              <a:headEnd/>
              <a:tailEnd/>
            </a:ln>
          </p:spPr>
          <p:txBody>
            <a:bodyPr/>
            <a:lstStyle/>
            <a:p>
              <a:pPr eaLnBrk="0" hangingPunct="0">
                <a:spcBef>
                  <a:spcPct val="50000"/>
                </a:spcBef>
                <a:defRPr/>
              </a:pPr>
              <a:endParaRPr lang="en-GB"/>
            </a:p>
          </p:txBody>
        </p:sp>
        <p:sp>
          <p:nvSpPr>
            <p:cNvPr id="7" name="Rectangle 56"/>
            <p:cNvSpPr>
              <a:spLocks noChangeArrowheads="1"/>
            </p:cNvSpPr>
            <p:nvPr userDrawn="1"/>
          </p:nvSpPr>
          <p:spPr bwMode="auto">
            <a:xfrm>
              <a:off x="3476" y="2044"/>
              <a:ext cx="89" cy="179"/>
            </a:xfrm>
            <a:prstGeom prst="rect">
              <a:avLst/>
            </a:prstGeom>
            <a:solidFill>
              <a:schemeClr val="bg1">
                <a:alpha val="39999"/>
              </a:schemeClr>
            </a:solidFill>
            <a:ln w="9525">
              <a:noFill/>
              <a:miter lim="800000"/>
              <a:headEnd/>
              <a:tailEnd/>
            </a:ln>
          </p:spPr>
          <p:txBody>
            <a:bodyPr/>
            <a:lstStyle/>
            <a:p>
              <a:pPr eaLnBrk="0" hangingPunct="0">
                <a:spcBef>
                  <a:spcPct val="50000"/>
                </a:spcBef>
                <a:defRPr/>
              </a:pPr>
              <a:endParaRPr lang="en-GB"/>
            </a:p>
          </p:txBody>
        </p:sp>
        <p:sp>
          <p:nvSpPr>
            <p:cNvPr id="8" name="Rectangle 57"/>
            <p:cNvSpPr>
              <a:spLocks noChangeArrowheads="1"/>
            </p:cNvSpPr>
            <p:nvPr userDrawn="1"/>
          </p:nvSpPr>
          <p:spPr bwMode="auto">
            <a:xfrm>
              <a:off x="4398" y="2044"/>
              <a:ext cx="1842" cy="179"/>
            </a:xfrm>
            <a:prstGeom prst="rect">
              <a:avLst/>
            </a:prstGeom>
            <a:solidFill>
              <a:schemeClr val="bg1">
                <a:alpha val="39999"/>
              </a:schemeClr>
            </a:solidFill>
            <a:ln w="9525">
              <a:noFill/>
              <a:miter lim="800000"/>
              <a:headEnd/>
              <a:tailEnd/>
            </a:ln>
          </p:spPr>
          <p:txBody>
            <a:bodyPr/>
            <a:lstStyle/>
            <a:p>
              <a:pPr eaLnBrk="0" hangingPunct="0">
                <a:spcBef>
                  <a:spcPct val="50000"/>
                </a:spcBef>
                <a:defRPr/>
              </a:pPr>
              <a:endParaRPr lang="en-GB"/>
            </a:p>
          </p:txBody>
        </p:sp>
      </p:grpSp>
      <p:sp>
        <p:nvSpPr>
          <p:cNvPr id="2" name="Title 1"/>
          <p:cNvSpPr>
            <a:spLocks noGrp="1"/>
          </p:cNvSpPr>
          <p:nvPr>
            <p:ph type="title"/>
          </p:nvPr>
        </p:nvSpPr>
        <p:spPr/>
        <p:txBody>
          <a:bodyPr/>
          <a:lstStyle/>
          <a:p>
            <a:r>
              <a:rPr lang="en-US" smtClean="0"/>
              <a:t>Click to edit Master title style</a:t>
            </a:r>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grpSp>
        <p:nvGrpSpPr>
          <p:cNvPr id="2" name="Group 52"/>
          <p:cNvGrpSpPr>
            <a:grpSpLocks/>
          </p:cNvGrpSpPr>
          <p:nvPr userDrawn="1"/>
        </p:nvGrpSpPr>
        <p:grpSpPr bwMode="auto">
          <a:xfrm>
            <a:off x="4763" y="1090613"/>
            <a:ext cx="9901237" cy="128587"/>
            <a:chOff x="3" y="2044"/>
            <a:chExt cx="6237" cy="179"/>
          </a:xfrm>
        </p:grpSpPr>
        <p:sp>
          <p:nvSpPr>
            <p:cNvPr id="3" name="Rectangle 53"/>
            <p:cNvSpPr>
              <a:spLocks noChangeArrowheads="1"/>
            </p:cNvSpPr>
            <p:nvPr userDrawn="1"/>
          </p:nvSpPr>
          <p:spPr bwMode="auto">
            <a:xfrm>
              <a:off x="3" y="2044"/>
              <a:ext cx="2433" cy="179"/>
            </a:xfrm>
            <a:prstGeom prst="rect">
              <a:avLst/>
            </a:prstGeom>
            <a:solidFill>
              <a:schemeClr val="bg1">
                <a:alpha val="39999"/>
              </a:schemeClr>
            </a:solidFill>
            <a:ln w="9525">
              <a:noFill/>
              <a:miter lim="800000"/>
              <a:headEnd/>
              <a:tailEnd/>
            </a:ln>
          </p:spPr>
          <p:txBody>
            <a:bodyPr/>
            <a:lstStyle/>
            <a:p>
              <a:pPr eaLnBrk="0" hangingPunct="0">
                <a:spcBef>
                  <a:spcPct val="50000"/>
                </a:spcBef>
                <a:defRPr/>
              </a:pPr>
              <a:endParaRPr lang="en-GB"/>
            </a:p>
          </p:txBody>
        </p:sp>
        <p:sp>
          <p:nvSpPr>
            <p:cNvPr id="4" name="Rectangle 54"/>
            <p:cNvSpPr>
              <a:spLocks noChangeArrowheads="1"/>
            </p:cNvSpPr>
            <p:nvPr userDrawn="1"/>
          </p:nvSpPr>
          <p:spPr bwMode="auto">
            <a:xfrm>
              <a:off x="2557" y="2044"/>
              <a:ext cx="445" cy="179"/>
            </a:xfrm>
            <a:prstGeom prst="rect">
              <a:avLst/>
            </a:prstGeom>
            <a:solidFill>
              <a:schemeClr val="bg1">
                <a:alpha val="39999"/>
              </a:schemeClr>
            </a:solidFill>
            <a:ln w="9525">
              <a:noFill/>
              <a:miter lim="800000"/>
              <a:headEnd/>
              <a:tailEnd/>
            </a:ln>
          </p:spPr>
          <p:txBody>
            <a:bodyPr/>
            <a:lstStyle/>
            <a:p>
              <a:pPr eaLnBrk="0" hangingPunct="0">
                <a:spcBef>
                  <a:spcPct val="50000"/>
                </a:spcBef>
                <a:defRPr/>
              </a:pPr>
              <a:endParaRPr lang="en-GB"/>
            </a:p>
          </p:txBody>
        </p:sp>
        <p:sp>
          <p:nvSpPr>
            <p:cNvPr id="5" name="Rectangle 55"/>
            <p:cNvSpPr>
              <a:spLocks noChangeArrowheads="1"/>
            </p:cNvSpPr>
            <p:nvPr userDrawn="1"/>
          </p:nvSpPr>
          <p:spPr bwMode="auto">
            <a:xfrm>
              <a:off x="3149" y="2044"/>
              <a:ext cx="149" cy="179"/>
            </a:xfrm>
            <a:prstGeom prst="rect">
              <a:avLst/>
            </a:prstGeom>
            <a:solidFill>
              <a:schemeClr val="bg1">
                <a:alpha val="39999"/>
              </a:schemeClr>
            </a:solidFill>
            <a:ln w="9525">
              <a:noFill/>
              <a:miter lim="800000"/>
              <a:headEnd/>
              <a:tailEnd/>
            </a:ln>
          </p:spPr>
          <p:txBody>
            <a:bodyPr/>
            <a:lstStyle/>
            <a:p>
              <a:pPr eaLnBrk="0" hangingPunct="0">
                <a:spcBef>
                  <a:spcPct val="50000"/>
                </a:spcBef>
                <a:defRPr/>
              </a:pPr>
              <a:endParaRPr lang="en-GB"/>
            </a:p>
          </p:txBody>
        </p:sp>
        <p:sp>
          <p:nvSpPr>
            <p:cNvPr id="6" name="Rectangle 56"/>
            <p:cNvSpPr>
              <a:spLocks noChangeArrowheads="1"/>
            </p:cNvSpPr>
            <p:nvPr userDrawn="1"/>
          </p:nvSpPr>
          <p:spPr bwMode="auto">
            <a:xfrm>
              <a:off x="3476" y="2044"/>
              <a:ext cx="89" cy="179"/>
            </a:xfrm>
            <a:prstGeom prst="rect">
              <a:avLst/>
            </a:prstGeom>
            <a:solidFill>
              <a:schemeClr val="bg1">
                <a:alpha val="39999"/>
              </a:schemeClr>
            </a:solidFill>
            <a:ln w="9525">
              <a:noFill/>
              <a:miter lim="800000"/>
              <a:headEnd/>
              <a:tailEnd/>
            </a:ln>
          </p:spPr>
          <p:txBody>
            <a:bodyPr/>
            <a:lstStyle/>
            <a:p>
              <a:pPr eaLnBrk="0" hangingPunct="0">
                <a:spcBef>
                  <a:spcPct val="50000"/>
                </a:spcBef>
                <a:defRPr/>
              </a:pPr>
              <a:endParaRPr lang="en-GB"/>
            </a:p>
          </p:txBody>
        </p:sp>
        <p:sp>
          <p:nvSpPr>
            <p:cNvPr id="7" name="Rectangle 57"/>
            <p:cNvSpPr>
              <a:spLocks noChangeArrowheads="1"/>
            </p:cNvSpPr>
            <p:nvPr userDrawn="1"/>
          </p:nvSpPr>
          <p:spPr bwMode="auto">
            <a:xfrm>
              <a:off x="4398" y="2044"/>
              <a:ext cx="1842" cy="179"/>
            </a:xfrm>
            <a:prstGeom prst="rect">
              <a:avLst/>
            </a:prstGeom>
            <a:solidFill>
              <a:schemeClr val="bg1">
                <a:alpha val="39999"/>
              </a:schemeClr>
            </a:solidFill>
            <a:ln w="9525">
              <a:noFill/>
              <a:miter lim="800000"/>
              <a:headEnd/>
              <a:tailEnd/>
            </a:ln>
          </p:spPr>
          <p:txBody>
            <a:bodyPr/>
            <a:lstStyle/>
            <a:p>
              <a:pPr eaLnBrk="0" hangingPunct="0">
                <a:spcBef>
                  <a:spcPct val="50000"/>
                </a:spcBef>
                <a:defRPr/>
              </a:pPr>
              <a:endParaRPr lang="en-GB"/>
            </a:p>
          </p:txBody>
        </p:sp>
      </p:gr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3050"/>
            <a:ext cx="3259006"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872972" y="273057"/>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95300" y="1435103"/>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645" y="4800600"/>
            <a:ext cx="59436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941645" y="612775"/>
            <a:ext cx="59436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95300" y="274638"/>
            <a:ext cx="8915400" cy="95408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GB" smtClean="0"/>
          </a:p>
        </p:txBody>
      </p:sp>
      <p:sp>
        <p:nvSpPr>
          <p:cNvPr id="1027" name="Text Placeholder 2"/>
          <p:cNvSpPr>
            <a:spLocks noGrp="1"/>
          </p:cNvSpPr>
          <p:nvPr>
            <p:ph type="body" idx="1"/>
          </p:nvPr>
        </p:nvSpPr>
        <p:spPr bwMode="auto">
          <a:xfrm>
            <a:off x="495300" y="1600200"/>
            <a:ext cx="89154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smtClean="0"/>
          </a:p>
        </p:txBody>
      </p:sp>
      <p:sp>
        <p:nvSpPr>
          <p:cNvPr id="18" name="TextBox 17"/>
          <p:cNvSpPr txBox="1"/>
          <p:nvPr userDrawn="1"/>
        </p:nvSpPr>
        <p:spPr>
          <a:xfrm>
            <a:off x="0" y="6488113"/>
            <a:ext cx="6272213" cy="369887"/>
          </a:xfrm>
          <a:prstGeom prst="rect">
            <a:avLst/>
          </a:prstGeom>
          <a:noFill/>
        </p:spPr>
        <p:txBody>
          <a:bodyPr>
            <a:spAutoFit/>
          </a:bodyPr>
          <a:lstStyle/>
          <a:p>
            <a:pPr>
              <a:defRPr/>
            </a:pPr>
            <a:fld id="{85C8A98A-0D5C-476A-ACDA-54820DD7185A}" type="datetime4">
              <a:rPr lang="en-GB">
                <a:solidFill>
                  <a:schemeClr val="tx1"/>
                </a:solidFill>
              </a:rPr>
              <a:pPr>
                <a:defRPr/>
              </a:pPr>
              <a:t>01 March 2016</a:t>
            </a:fld>
            <a:endParaRPr lang="en-GB" dirty="0">
              <a:solidFill>
                <a:schemeClr val="tx1"/>
              </a:solidFill>
            </a:endParaRPr>
          </a:p>
          <a:p>
            <a:pPr>
              <a:defRPr/>
            </a:pPr>
            <a:r>
              <a:rPr lang="en-GB" dirty="0">
                <a:solidFill>
                  <a:schemeClr val="tx1"/>
                </a:solidFill>
              </a:rPr>
              <a:t>Slide: </a:t>
            </a:r>
            <a:fld id="{CA31D592-4D83-4517-9884-F2C159147DA8}" type="slidenum">
              <a:rPr lang="en-GB">
                <a:solidFill>
                  <a:schemeClr val="tx1"/>
                </a:solidFill>
              </a:rPr>
              <a:pPr>
                <a:defRPr/>
              </a:pPr>
              <a:t>‹#›</a:t>
            </a:fld>
            <a:endParaRPr lang="en-GB" dirty="0">
              <a:solidFill>
                <a:schemeClr val="tx1"/>
              </a:solidFill>
            </a:endParaRPr>
          </a:p>
        </p:txBody>
      </p:sp>
      <p:sp>
        <p:nvSpPr>
          <p:cNvPr id="19" name="Line 8"/>
          <p:cNvSpPr>
            <a:spLocks noChangeShapeType="1"/>
          </p:cNvSpPr>
          <p:nvPr userDrawn="1"/>
        </p:nvSpPr>
        <p:spPr bwMode="auto">
          <a:xfrm>
            <a:off x="571500" y="1206500"/>
            <a:ext cx="8839200" cy="0"/>
          </a:xfrm>
          <a:prstGeom prst="line">
            <a:avLst/>
          </a:prstGeom>
          <a:noFill/>
          <a:ln w="57150" cmpd="thinThick">
            <a:solidFill>
              <a:srgbClr val="3333FF"/>
            </a:solidFill>
            <a:round/>
            <a:headEnd/>
            <a:tailEnd/>
          </a:ln>
          <a:effectLst/>
        </p:spPr>
        <p:txBody>
          <a:bodyPr/>
          <a:lstStyle/>
          <a:p>
            <a:pPr algn="ctr">
              <a:defRPr/>
            </a:pPr>
            <a:endParaRPr lang="en-US"/>
          </a:p>
        </p:txBody>
      </p:sp>
      <p:pic>
        <p:nvPicPr>
          <p:cNvPr id="1030" name="Picture 8" descr="H:\MY DOCUMENTS\GSICS\logo\GSICS180px.png"/>
          <p:cNvPicPr>
            <a:picLocks noChangeAspect="1" noChangeArrowheads="1"/>
          </p:cNvPicPr>
          <p:nvPr userDrawn="1"/>
        </p:nvPicPr>
        <p:blipFill>
          <a:blip r:embed="rId14" cstate="print"/>
          <a:srcRect/>
          <a:stretch>
            <a:fillRect/>
          </a:stretch>
        </p:blipFill>
        <p:spPr bwMode="auto">
          <a:xfrm>
            <a:off x="8191500" y="6162675"/>
            <a:ext cx="1714500" cy="69532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4532" r:id="rId1"/>
    <p:sldLayoutId id="2147484533" r:id="rId2"/>
    <p:sldLayoutId id="2147484524" r:id="rId3"/>
    <p:sldLayoutId id="2147484525" r:id="rId4"/>
    <p:sldLayoutId id="2147484526" r:id="rId5"/>
    <p:sldLayoutId id="2147484534" r:id="rId6"/>
    <p:sldLayoutId id="2147484535" r:id="rId7"/>
    <p:sldLayoutId id="2147484527" r:id="rId8"/>
    <p:sldLayoutId id="2147484528" r:id="rId9"/>
    <p:sldLayoutId id="2147484529" r:id="rId10"/>
    <p:sldLayoutId id="2147484530" r:id="rId11"/>
    <p:sldLayoutId id="2147484531" r:id="rId12"/>
  </p:sldLayoutIdLst>
  <p:hf hdr="0" ftr="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hyperlink" Target="https://gsics.nesdis.noaa.gov/wiki/bin/view/Development/20150709" TargetMode="External"/><Relationship Id="rId3" Type="http://schemas.openxmlformats.org/officeDocument/2006/relationships/hyperlink" Target="https://gsics.nesdis.noaa.gov/wiki/bin/view/Development/20151203" TargetMode="External"/><Relationship Id="rId7" Type="http://schemas.openxmlformats.org/officeDocument/2006/relationships/hyperlink" Target="https://gsics.nesdis.noaa.gov/wiki/bin/view/Development/20150908" TargetMode="External"/><Relationship Id="rId2" Type="http://schemas.openxmlformats.org/officeDocument/2006/relationships/hyperlink" Target="https://gsics.nesdis.noaa.gov/wiki/bin/view/Development/20160106" TargetMode="External"/><Relationship Id="rId1" Type="http://schemas.openxmlformats.org/officeDocument/2006/relationships/slideLayout" Target="../slideLayouts/slideLayout2.xml"/><Relationship Id="rId6" Type="http://schemas.openxmlformats.org/officeDocument/2006/relationships/hyperlink" Target="https://gsics.nesdis.noaa.gov/wiki/bin/view/Development/20150916" TargetMode="External"/><Relationship Id="rId5" Type="http://schemas.openxmlformats.org/officeDocument/2006/relationships/hyperlink" Target="https://gsics.nesdis.noaa.gov/wiki/bin/view/Development/20151008" TargetMode="External"/><Relationship Id="rId10" Type="http://schemas.openxmlformats.org/officeDocument/2006/relationships/hyperlink" Target="https://gsics.nesdis.noaa.gov/wiki/bin/view/Development/20150423" TargetMode="External"/><Relationship Id="rId4" Type="http://schemas.openxmlformats.org/officeDocument/2006/relationships/hyperlink" Target="https://gsics.nesdis.noaa.gov/wiki/bin/view/Development/20151103" TargetMode="External"/><Relationship Id="rId9" Type="http://schemas.openxmlformats.org/officeDocument/2006/relationships/hyperlink" Target="https://gsics.nesdis.noaa.gov/wiki/bin/view/Development/20150513"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gsics.nesdis.noaa.gov/wiki/Development/20150908" TargetMode="External"/><Relationship Id="rId2" Type="http://schemas.openxmlformats.org/officeDocument/2006/relationships/hyperlink" Target="https://gsics.nesdis.noaa.gov/wiki/bin/view/Main/TimHewison"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www1.ncdc.noaa.gov/pub/data/satellite/publications/podguides/N-15%20thru%20N-19/pdf/0.0%20NOAA%20KLM%20Users%20Guide.pdf" TargetMode="External"/><Relationship Id="rId2" Type="http://schemas.openxmlformats.org/officeDocument/2006/relationships/hyperlink" Target="https://gsics.nesdis.noaa.gov/wiki/bin/edit/Main/FredWu?topicparent=Development.GsicsOperationsPlan" TargetMode="External"/><Relationship Id="rId1" Type="http://schemas.openxmlformats.org/officeDocument/2006/relationships/slideLayout" Target="../slideLayouts/slideLayout2.xml"/><Relationship Id="rId4" Type="http://schemas.openxmlformats.org/officeDocument/2006/relationships/hyperlink" Target="https://gsics.nesdis.noaa.gov/wiki/bin/view/Main/TimHewison"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gsics.nesdis.noaa.gov/wiki/bin/edit/Development/QA4EO?topicparent=Development.GsicsOperationsPlan" TargetMode="External"/><Relationship Id="rId2" Type="http://schemas.openxmlformats.org/officeDocument/2006/relationships/hyperlink" Target="https://gsics.nesdis.noaa.gov/wiki/bin/view/Main/TimHewison" TargetMode="External"/><Relationship Id="rId1" Type="http://schemas.openxmlformats.org/officeDocument/2006/relationships/slideLayout" Target="../slideLayouts/slideLayout2.xml"/><Relationship Id="rId4" Type="http://schemas.openxmlformats.org/officeDocument/2006/relationships/hyperlink" Target="http://www.wmo.int/pages/prog/sat/meetings/linkedfiles/ET-SAT-9_Vision-2015-04-14.docx"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gsics.nesdis.noaa.gov/wiki/bin/edit/Main/KenHolmlund?topicparent=Development.GsicsOperationsPlan" TargetMode="External"/><Relationship Id="rId2" Type="http://schemas.openxmlformats.org/officeDocument/2006/relationships/hyperlink" Target="https://gsics.nesdis.noaa.gov/wiki/bin/view/Main/TimHewison"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gsics.nesdis.noaa.gov/wiki/bin/edit/Development/NetCDF?topicparent=Development.GsicsOperationsPlan" TargetMode="External"/><Relationship Id="rId2" Type="http://schemas.openxmlformats.org/officeDocument/2006/relationships/hyperlink" Target="https://gsics.nesdis.noaa.gov/wiki/bin/edit/Main/BruceWielicki?topicparent=Development.GsicsOperationsPlan" TargetMode="External"/><Relationship Id="rId1" Type="http://schemas.openxmlformats.org/officeDocument/2006/relationships/slideLayout" Target="../slideLayouts/slideLayout2.xml"/><Relationship Id="rId6" Type="http://schemas.openxmlformats.org/officeDocument/2006/relationships/hyperlink" Target="https://gsics.nesdis.noaa.gov/wiki/bin/edit/Development/XingMing?topicparent=Development.GsicsOperationsPlan" TargetMode="External"/><Relationship Id="rId5" Type="http://schemas.openxmlformats.org/officeDocument/2006/relationships/hyperlink" Target="https://gsics.nesdis.noaa.gov/wiki/bin/view/Main/ManikBali" TargetMode="External"/><Relationship Id="rId4" Type="http://schemas.openxmlformats.org/officeDocument/2006/relationships/hyperlink" Target="https://gsics.nesdis.noaa.gov/wiki/bin/edit/Development/ManikBali?topicparent=Development.GsicsOperationsPlan"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gsics.nesdis.noaa.gov/wiki/bin/edit/Main/XuNa?topicparent=Development.GsicsOperationsPlan" TargetMode="External"/><Relationship Id="rId2" Type="http://schemas.openxmlformats.org/officeDocument/2006/relationships/hyperlink" Target="https://gsics.nesdis.noaa.gov/wiki/bin/view/Main/MasayaTakahashi"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gsics.nesdis.noaa.gov/wiki/bin/edit/Main/DaveDoelling?topicparent=Development.GsicsOperationsPlan" TargetMode="External"/><Relationship Id="rId2" Type="http://schemas.openxmlformats.org/officeDocument/2006/relationships/hyperlink" Target="https://gsics.nesdis.noaa.gov/wiki/bin/edit/Main/FredWu?topicparent=Development.GsicsOperationsPlan"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gsics.nesdis.noaa.gov/wiki/bin/view/Main/TimHewison" TargetMode="External"/><Relationship Id="rId7" Type="http://schemas.openxmlformats.org/officeDocument/2006/relationships/hyperlink" Target="https://gsics.nesdis.noaa.gov/wiki/bin/edit/Main/DaveDoelling?topicparent=Development.GsicsOperationsPlan" TargetMode="External"/><Relationship Id="rId2" Type="http://schemas.openxmlformats.org/officeDocument/2006/relationships/hyperlink" Target="https://gsics.nesdis.noaa.gov/wiki/bin/edit/Main/RobRobelling?topicparent=Development.GsicsOperationsPlan" TargetMode="External"/><Relationship Id="rId1" Type="http://schemas.openxmlformats.org/officeDocument/2006/relationships/slideLayout" Target="../slideLayouts/slideLayout2.xml"/><Relationship Id="rId6" Type="http://schemas.openxmlformats.org/officeDocument/2006/relationships/hyperlink" Target="https://gsics.nesdis.noaa.gov/wiki/bin/view/Main/SebastienWagner" TargetMode="External"/><Relationship Id="rId5" Type="http://schemas.openxmlformats.org/officeDocument/2006/relationships/hyperlink" Target="https://gsics.nesdis.noaa.gov/wiki/bin/edit/Main/FredWu?topicparent=Development.GsicsOperationsPlan" TargetMode="External"/><Relationship Id="rId4" Type="http://schemas.openxmlformats.org/officeDocument/2006/relationships/hyperlink" Target="https://gsics.nesdis.noaa.gov/wiki/bin/edit/Main/JackXiong?topicparent=Development.GsicsOperationsPlan"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s://gsics.nesdis.noaa.gov/wiki/bin/edit/Main/JackXiong?topicparent=Development.GsicsOperationsPlan" TargetMode="External"/><Relationship Id="rId2" Type="http://schemas.openxmlformats.org/officeDocument/2006/relationships/hyperlink" Target="https://gsics.nesdis.noaa.gov/wiki/bin/edit/Main/DaveDoelling?topicparent=Development.GsicsOperationsPlan" TargetMode="External"/><Relationship Id="rId1" Type="http://schemas.openxmlformats.org/officeDocument/2006/relationships/slideLayout" Target="../slideLayouts/slideLayout2.xml"/><Relationship Id="rId5" Type="http://schemas.openxmlformats.org/officeDocument/2006/relationships/hyperlink" Target="https://gsics.nesdis.noaa.gov/wiki/bin/edit/Main/FredWu?topicparent=Development.GsicsOperationsPlan" TargetMode="External"/><Relationship Id="rId4" Type="http://schemas.openxmlformats.org/officeDocument/2006/relationships/hyperlink" Target="https://gsics.nesdis.noaa.gov/wiki/bin/view/Main/SebastienWagner"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s://gsics.nesdis.noaa.gov/wiki/bin/view/Main/TimHewison" TargetMode="External"/><Relationship Id="rId7" Type="http://schemas.openxmlformats.org/officeDocument/2006/relationships/hyperlink" Target="https://gsics.nesdis.noaa.gov/wiki/bin/edit/Development/CrIS?topicparent=Development.GsicsOperationsPlan" TargetMode="External"/><Relationship Id="rId2" Type="http://schemas.openxmlformats.org/officeDocument/2006/relationships/hyperlink" Target="https://gsics.nesdis.noaa.gov/wiki/bin/view/Main/MasayaTakahashi" TargetMode="External"/><Relationship Id="rId1" Type="http://schemas.openxmlformats.org/officeDocument/2006/relationships/slideLayout" Target="../slideLayouts/slideLayout2.xml"/><Relationship Id="rId6" Type="http://schemas.openxmlformats.org/officeDocument/2006/relationships/hyperlink" Target="https://gsics.nesdis.noaa.gov/wiki/bin/edit/Main/FredWu?topicparent=Development.GsicsOperationsPlan" TargetMode="External"/><Relationship Id="rId5" Type="http://schemas.openxmlformats.org/officeDocument/2006/relationships/hyperlink" Target="https://gsics.nesdis.noaa.gov/wiki/bin/edit/Main/JackXiong?topicparent=Development.GsicsOperationsPlan" TargetMode="External"/><Relationship Id="rId4" Type="http://schemas.openxmlformats.org/officeDocument/2006/relationships/hyperlink" Target="https://gsics.nesdis.noaa.gov/wiki/bin/edit/Main/DaveDoelling?topicparent=Development.GsicsOperationsPlan"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s://gsics.nesdis.noaa.gov/wiki/bin/edit/Development/CrIS?topicparent=Development.GsicsOperationsPlan" TargetMode="External"/><Relationship Id="rId7" Type="http://schemas.openxmlformats.org/officeDocument/2006/relationships/hyperlink" Target="https://gsics.nesdis.noaa.gov/wiki/bin/view/Main/TimHewison" TargetMode="External"/><Relationship Id="rId2" Type="http://schemas.openxmlformats.org/officeDocument/2006/relationships/hyperlink" Target="https://gsics.nesdis.noaa.gov/wiki/bin/edit/Main/DaveDoelling?topicparent=Development.GsicsOperationsPlan" TargetMode="External"/><Relationship Id="rId1" Type="http://schemas.openxmlformats.org/officeDocument/2006/relationships/slideLayout" Target="../slideLayouts/slideLayout2.xml"/><Relationship Id="rId6" Type="http://schemas.openxmlformats.org/officeDocument/2006/relationships/hyperlink" Target="https://gsics.nesdis.noaa.gov/wiki/bin/view/Main/ManikBali" TargetMode="External"/><Relationship Id="rId5" Type="http://schemas.openxmlformats.org/officeDocument/2006/relationships/hyperlink" Target="https://gsics.nesdis.noaa.gov/wiki/bin/edit/Main/RobRoebelling?topicparent=Development.GsicsOperationsPlan" TargetMode="External"/><Relationship Id="rId4" Type="http://schemas.openxmlformats.org/officeDocument/2006/relationships/hyperlink" Target="https://gsics.nesdis.noaa.gov/wiki/bin/edit/Main/LarryFlynn?topicparent=Development.GsicsOperationsPlan" TargetMode="External"/></Relationships>
</file>

<file path=ppt/slides/_rels/slide25.xml.rels><?xml version="1.0" encoding="UTF-8" standalone="yes"?>
<Relationships xmlns="http://schemas.openxmlformats.org/package/2006/relationships"><Relationship Id="rId2" Type="http://schemas.openxmlformats.org/officeDocument/2006/relationships/hyperlink" Target="https://gsics.nesdis.noaa.gov/wiki/Development/GsicsOperationsPlan"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hyperlink" Target="http://www.star.nesdis.noaa.gov/smcd/GCC/ProductCatalog.php" TargetMode="External"/><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4.gif"/></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44"/>
          <p:cNvSpPr>
            <a:spLocks noGrp="1" noChangeArrowheads="1"/>
          </p:cNvSpPr>
          <p:nvPr>
            <p:ph type="ctrTitle"/>
          </p:nvPr>
        </p:nvSpPr>
        <p:spPr>
          <a:xfrm>
            <a:off x="733425" y="2225675"/>
            <a:ext cx="8420100" cy="2892425"/>
          </a:xfrm>
        </p:spPr>
        <p:txBody>
          <a:bodyPr/>
          <a:lstStyle/>
          <a:p>
            <a:r>
              <a:rPr lang="en-GB" sz="4000" dirty="0" smtClean="0"/>
              <a:t/>
            </a:r>
            <a:br>
              <a:rPr lang="en-GB" sz="4000" dirty="0" smtClean="0"/>
            </a:br>
            <a:r>
              <a:rPr lang="en-GB" sz="4000" dirty="0" smtClean="0"/>
              <a:t>GRWG Report and Briefing</a:t>
            </a:r>
            <a:br>
              <a:rPr lang="en-GB" sz="4000" dirty="0" smtClean="0"/>
            </a:br>
            <a:r>
              <a:rPr lang="en-GB" sz="3200" b="1" dirty="0" smtClean="0">
                <a:solidFill>
                  <a:schemeClr val="tx1"/>
                </a:solidFill>
              </a:rPr>
              <a:t>Tim Hewison </a:t>
            </a:r>
            <a:r>
              <a:rPr lang="en-GB" sz="3200" dirty="0" smtClean="0">
                <a:solidFill>
                  <a:schemeClr val="tx1"/>
                </a:solidFill>
              </a:rPr>
              <a:t>on behalf of Dohyeong Kim</a:t>
            </a:r>
            <a:r>
              <a:rPr lang="en-GB" sz="3200" b="1" dirty="0" smtClean="0">
                <a:solidFill>
                  <a:schemeClr val="tx1"/>
                </a:solidFill>
              </a:rPr>
              <a:t/>
            </a:r>
            <a:br>
              <a:rPr lang="en-GB" sz="3200" b="1" dirty="0" smtClean="0">
                <a:solidFill>
                  <a:schemeClr val="tx1"/>
                </a:solidFill>
              </a:rPr>
            </a:br>
            <a:r>
              <a:rPr lang="en-GB" sz="4000" b="1" dirty="0" smtClean="0">
                <a:solidFill>
                  <a:schemeClr val="tx1"/>
                </a:solidFill>
              </a:rPr>
              <a:t/>
            </a:r>
            <a:br>
              <a:rPr lang="en-GB" sz="4000" b="1" dirty="0" smtClean="0">
                <a:solidFill>
                  <a:schemeClr val="tx1"/>
                </a:solidFill>
              </a:rPr>
            </a:br>
            <a:endParaRPr lang="en-GB" sz="3200" b="1" dirty="0" smtClean="0"/>
          </a:p>
        </p:txBody>
      </p:sp>
      <p:sp>
        <p:nvSpPr>
          <p:cNvPr id="7172" name="Rectangle 4"/>
          <p:cNvSpPr>
            <a:spLocks noChangeArrowheads="1"/>
          </p:cNvSpPr>
          <p:nvPr/>
        </p:nvSpPr>
        <p:spPr bwMode="auto">
          <a:xfrm>
            <a:off x="0" y="0"/>
            <a:ext cx="9906000" cy="457200"/>
          </a:xfrm>
          <a:prstGeom prst="rect">
            <a:avLst/>
          </a:prstGeom>
          <a:noFill/>
          <a:ln w="9525">
            <a:noFill/>
            <a:miter lim="800000"/>
            <a:headEnd/>
            <a:tailEnd/>
          </a:ln>
        </p:spPr>
        <p:txBody>
          <a:bodyPr wrap="none" anchor="ctr">
            <a:spAutoFit/>
          </a:bodyPr>
          <a:lstStyle/>
          <a:p>
            <a:pPr algn="just" eaLnBrk="0" hangingPunct="0"/>
            <a:r>
              <a:rPr lang="en-US" sz="1200" u="sng">
                <a:latin typeface="Arial" charset="0"/>
                <a:ea typeface="Times New Roman" pitchFamily="18" charset="0"/>
                <a:cs typeface="Arial" charset="0"/>
              </a:rPr>
              <a:t>Special Issue of the IEEE TGRS on </a:t>
            </a:r>
            <a:r>
              <a:rPr lang="en-US" sz="1200" u="sng">
                <a:ea typeface="Times New Roman" pitchFamily="18" charset="0"/>
                <a:cs typeface="Arial" charset="0"/>
              </a:rPr>
              <a:t>“</a:t>
            </a:r>
            <a:r>
              <a:rPr lang="en-US" sz="1200" u="sng">
                <a:latin typeface="Arial" charset="0"/>
                <a:ea typeface="Times New Roman" pitchFamily="18" charset="0"/>
                <a:cs typeface="Arial" charset="0"/>
              </a:rPr>
              <a:t>Inter-Calibration of Satellite Instruments</a:t>
            </a:r>
            <a:r>
              <a:rPr lang="en-US" sz="1200" u="sng">
                <a:ea typeface="Times New Roman" pitchFamily="18" charset="0"/>
                <a:cs typeface="Arial" charset="0"/>
              </a:rPr>
              <a:t>”</a:t>
            </a:r>
            <a:r>
              <a:rPr lang="en-US" sz="1200" u="sng">
                <a:latin typeface="Arial" charset="0"/>
                <a:ea typeface="Times New Roman" pitchFamily="18" charset="0"/>
                <a:cs typeface="Arial" charset="0"/>
              </a:rPr>
              <a:t>:</a:t>
            </a:r>
            <a:r>
              <a:rPr lang="en-US" sz="1200">
                <a:latin typeface="Arial" charset="0"/>
                <a:ea typeface="Times New Roman" pitchFamily="18" charset="0"/>
                <a:cs typeface="Arial" charset="0"/>
              </a:rPr>
              <a:t> </a:t>
            </a:r>
            <a:endParaRPr lang="en-US">
              <a:ea typeface="Times New Roman" pitchFamily="18" charset="0"/>
              <a:cs typeface="Arial" charset="0"/>
            </a:endParaRPr>
          </a:p>
        </p:txBody>
      </p:sp>
      <p:sp>
        <p:nvSpPr>
          <p:cNvPr id="7173" name="Rectangle 5"/>
          <p:cNvSpPr>
            <a:spLocks noChangeArrowheads="1"/>
          </p:cNvSpPr>
          <p:nvPr/>
        </p:nvSpPr>
        <p:spPr bwMode="auto">
          <a:xfrm>
            <a:off x="0" y="0"/>
            <a:ext cx="9906000" cy="457200"/>
          </a:xfrm>
          <a:prstGeom prst="rect">
            <a:avLst/>
          </a:prstGeom>
          <a:noFill/>
          <a:ln w="9525">
            <a:noFill/>
            <a:miter lim="800000"/>
            <a:headEnd/>
            <a:tailEnd/>
          </a:ln>
        </p:spPr>
        <p:txBody>
          <a:bodyPr wrap="none" anchor="ctr">
            <a:spAutoFit/>
          </a:bodyPr>
          <a:lstStyle/>
          <a:p>
            <a:pPr algn="just" eaLnBrk="0" hangingPunct="0"/>
            <a:r>
              <a:rPr lang="en-US" sz="1200" u="sng">
                <a:latin typeface="Arial" charset="0"/>
                <a:ea typeface="Times New Roman" pitchFamily="18" charset="0"/>
                <a:cs typeface="Arial" charset="0"/>
              </a:rPr>
              <a:t>Special Issue of the IEEE TGRS on </a:t>
            </a:r>
            <a:r>
              <a:rPr lang="en-US" sz="1200" u="sng">
                <a:ea typeface="Times New Roman" pitchFamily="18" charset="0"/>
                <a:cs typeface="Arial" charset="0"/>
              </a:rPr>
              <a:t>“</a:t>
            </a:r>
            <a:r>
              <a:rPr lang="en-US" sz="1200" u="sng">
                <a:latin typeface="Arial" charset="0"/>
                <a:ea typeface="Times New Roman" pitchFamily="18" charset="0"/>
                <a:cs typeface="Arial" charset="0"/>
              </a:rPr>
              <a:t>Inter-Calibration of Satellite Instruments</a:t>
            </a:r>
            <a:r>
              <a:rPr lang="en-US" sz="1200" u="sng">
                <a:ea typeface="Times New Roman" pitchFamily="18" charset="0"/>
                <a:cs typeface="Arial" charset="0"/>
              </a:rPr>
              <a:t>”</a:t>
            </a:r>
            <a:r>
              <a:rPr lang="en-US" sz="1200" u="sng">
                <a:latin typeface="Arial" charset="0"/>
                <a:ea typeface="Times New Roman" pitchFamily="18" charset="0"/>
                <a:cs typeface="Arial" charset="0"/>
              </a:rPr>
              <a:t>:</a:t>
            </a:r>
            <a:r>
              <a:rPr lang="en-US" sz="1200">
                <a:latin typeface="Arial" charset="0"/>
                <a:ea typeface="Times New Roman" pitchFamily="18" charset="0"/>
                <a:cs typeface="Arial" charset="0"/>
              </a:rPr>
              <a:t> </a:t>
            </a:r>
            <a:endParaRPr lang="en-US">
              <a:ea typeface="Times New Roman" pitchFamily="18" charset="0"/>
              <a:cs typeface="Arial" charset="0"/>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5300" y="179636"/>
            <a:ext cx="8915400" cy="954087"/>
          </a:xfrm>
        </p:spPr>
        <p:txBody>
          <a:bodyPr/>
          <a:lstStyle/>
          <a:p>
            <a:r>
              <a:rPr lang="en-GB" dirty="0" smtClean="0"/>
              <a:t>Linking the GEO ring</a:t>
            </a:r>
            <a:endParaRPr lang="en-GB" dirty="0"/>
          </a:p>
        </p:txBody>
      </p:sp>
      <p:grpSp>
        <p:nvGrpSpPr>
          <p:cNvPr id="3" name="Group 29"/>
          <p:cNvGrpSpPr/>
          <p:nvPr/>
        </p:nvGrpSpPr>
        <p:grpSpPr>
          <a:xfrm>
            <a:off x="0" y="908677"/>
            <a:ext cx="6933254" cy="5949323"/>
            <a:chOff x="-1" y="1"/>
            <a:chExt cx="7974417" cy="6858000"/>
          </a:xfrm>
        </p:grpSpPr>
        <p:pic>
          <p:nvPicPr>
            <p:cNvPr id="147458" name="Picture 2" descr="http://www.eumetsat.int/website/wcm/idc/idcplg?IdcService=GET_FILE&amp;dDocName=GSICS_SATOVERVIEW&amp;RevisionSelectionMethod=LatestReleased&amp;Rendition=Web"/>
            <p:cNvPicPr>
              <a:picLocks noChangeAspect="1" noChangeArrowheads="1"/>
            </p:cNvPicPr>
            <p:nvPr/>
          </p:nvPicPr>
          <p:blipFill>
            <a:blip r:embed="rId2" cstate="print"/>
            <a:srcRect/>
            <a:stretch>
              <a:fillRect/>
            </a:stretch>
          </p:blipFill>
          <p:spPr bwMode="auto">
            <a:xfrm>
              <a:off x="-1" y="1"/>
              <a:ext cx="7974417" cy="6858000"/>
            </a:xfrm>
            <a:prstGeom prst="rect">
              <a:avLst/>
            </a:prstGeom>
            <a:noFill/>
          </p:spPr>
        </p:pic>
        <p:cxnSp>
          <p:nvCxnSpPr>
            <p:cNvPr id="6" name="Straight Arrow Connector 5"/>
            <p:cNvCxnSpPr/>
            <p:nvPr/>
          </p:nvCxnSpPr>
          <p:spPr>
            <a:xfrm flipH="1" flipV="1">
              <a:off x="2770496" y="1719618"/>
              <a:ext cx="1173707" cy="4735773"/>
            </a:xfrm>
            <a:prstGeom prst="straightConnector1">
              <a:avLst/>
            </a:prstGeom>
            <a:ln w="25400">
              <a:solidFill>
                <a:srgbClr val="00B05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flipH="1" flipV="1">
              <a:off x="2756848" y="1719618"/>
              <a:ext cx="3848669" cy="3275463"/>
            </a:xfrm>
            <a:prstGeom prst="straightConnector1">
              <a:avLst/>
            </a:prstGeom>
            <a:ln w="25400">
              <a:solidFill>
                <a:srgbClr val="00B05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flipH="1" flipV="1">
              <a:off x="2756848" y="1719618"/>
              <a:ext cx="4217159" cy="2442949"/>
            </a:xfrm>
            <a:prstGeom prst="straightConnector1">
              <a:avLst/>
            </a:prstGeom>
            <a:ln w="25400">
              <a:solidFill>
                <a:srgbClr val="00B05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flipH="1" flipV="1">
              <a:off x="2743200" y="1705970"/>
              <a:ext cx="4244454" cy="764275"/>
            </a:xfrm>
            <a:prstGeom prst="straightConnector1">
              <a:avLst/>
            </a:prstGeom>
            <a:ln w="25400">
              <a:solidFill>
                <a:srgbClr val="00B05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flipH="1">
              <a:off x="2770496" y="1364776"/>
              <a:ext cx="3630304" cy="354842"/>
            </a:xfrm>
            <a:prstGeom prst="straightConnector1">
              <a:avLst/>
            </a:prstGeom>
            <a:ln w="25400">
              <a:solidFill>
                <a:srgbClr val="00B05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flipH="1">
              <a:off x="2784144" y="723331"/>
              <a:ext cx="2934268" cy="996287"/>
            </a:xfrm>
            <a:prstGeom prst="straightConnector1">
              <a:avLst/>
            </a:prstGeom>
            <a:ln w="25400">
              <a:solidFill>
                <a:srgbClr val="00B05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a:off x="1719618" y="1050878"/>
              <a:ext cx="1050878" cy="682388"/>
            </a:xfrm>
            <a:prstGeom prst="straightConnector1">
              <a:avLst/>
            </a:prstGeom>
            <a:ln w="25400">
              <a:solidFill>
                <a:srgbClr val="00B05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flipV="1">
              <a:off x="914400" y="1719618"/>
              <a:ext cx="1856096" cy="777922"/>
            </a:xfrm>
            <a:prstGeom prst="straightConnector1">
              <a:avLst/>
            </a:prstGeom>
            <a:ln w="25400">
              <a:solidFill>
                <a:srgbClr val="00B05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p:nvPr/>
          </p:nvCxnSpPr>
          <p:spPr>
            <a:xfrm flipV="1">
              <a:off x="1255594" y="1719618"/>
              <a:ext cx="1514902" cy="3166281"/>
            </a:xfrm>
            <a:prstGeom prst="straightConnector1">
              <a:avLst/>
            </a:prstGeom>
            <a:ln w="25400">
              <a:solidFill>
                <a:srgbClr val="00B05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p:nvPr/>
          </p:nvCxnSpPr>
          <p:spPr>
            <a:xfrm flipV="1">
              <a:off x="928048" y="1719618"/>
              <a:ext cx="1856095" cy="2374711"/>
            </a:xfrm>
            <a:prstGeom prst="straightConnector1">
              <a:avLst/>
            </a:prstGeom>
            <a:ln w="25400">
              <a:solidFill>
                <a:srgbClr val="00B05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flipV="1">
              <a:off x="3944204" y="4995081"/>
              <a:ext cx="2634017" cy="1460311"/>
            </a:xfrm>
            <a:prstGeom prst="straightConnector1">
              <a:avLst/>
            </a:prstGeom>
            <a:ln w="25400">
              <a:solidFill>
                <a:schemeClr val="accent4"/>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flipH="1">
              <a:off x="6605516" y="4162567"/>
              <a:ext cx="368490" cy="818866"/>
            </a:xfrm>
            <a:prstGeom prst="straightConnector1">
              <a:avLst/>
            </a:prstGeom>
            <a:ln w="25400">
              <a:solidFill>
                <a:schemeClr val="accent4"/>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flipV="1">
              <a:off x="6974006" y="2470245"/>
              <a:ext cx="13648" cy="1665027"/>
            </a:xfrm>
            <a:prstGeom prst="straightConnector1">
              <a:avLst/>
            </a:prstGeom>
            <a:ln w="25400">
              <a:solidFill>
                <a:schemeClr val="accent4"/>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a:off x="6414448" y="1351128"/>
              <a:ext cx="573206" cy="1091821"/>
            </a:xfrm>
            <a:prstGeom prst="straightConnector1">
              <a:avLst/>
            </a:prstGeom>
            <a:ln w="25400">
              <a:solidFill>
                <a:schemeClr val="accent4"/>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a:off x="5745707" y="709684"/>
              <a:ext cx="668741" cy="641444"/>
            </a:xfrm>
            <a:prstGeom prst="straightConnector1">
              <a:avLst/>
            </a:prstGeom>
            <a:ln w="25400">
              <a:solidFill>
                <a:schemeClr val="accent4"/>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flipH="1">
              <a:off x="1746913" y="709684"/>
              <a:ext cx="3985147" cy="354841"/>
            </a:xfrm>
            <a:prstGeom prst="straightConnector1">
              <a:avLst/>
            </a:prstGeom>
            <a:ln w="25400">
              <a:solidFill>
                <a:schemeClr val="accent4"/>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flipV="1">
              <a:off x="914400" y="1105469"/>
              <a:ext cx="805218" cy="1405720"/>
            </a:xfrm>
            <a:prstGeom prst="straightConnector1">
              <a:avLst/>
            </a:prstGeom>
            <a:ln w="25400">
              <a:solidFill>
                <a:schemeClr val="accent4"/>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a:xfrm flipV="1">
              <a:off x="914400" y="2483893"/>
              <a:ext cx="0" cy="1610436"/>
            </a:xfrm>
            <a:prstGeom prst="straightConnector1">
              <a:avLst/>
            </a:prstGeom>
            <a:ln w="25400">
              <a:solidFill>
                <a:schemeClr val="accent4"/>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p:nvPr/>
          </p:nvCxnSpPr>
          <p:spPr>
            <a:xfrm flipH="1" flipV="1">
              <a:off x="914400" y="4080681"/>
              <a:ext cx="327546" cy="777922"/>
            </a:xfrm>
            <a:prstGeom prst="straightConnector1">
              <a:avLst/>
            </a:prstGeom>
            <a:ln w="25400">
              <a:solidFill>
                <a:schemeClr val="accent4"/>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p:nvPr/>
          </p:nvCxnSpPr>
          <p:spPr>
            <a:xfrm flipH="1" flipV="1">
              <a:off x="1214651" y="4858603"/>
              <a:ext cx="2729553" cy="1583140"/>
            </a:xfrm>
            <a:prstGeom prst="straightConnector1">
              <a:avLst/>
            </a:prstGeom>
            <a:ln w="25400">
              <a:solidFill>
                <a:schemeClr val="accent4"/>
              </a:solidFill>
              <a:headEnd type="triangle"/>
              <a:tailEnd type="triangle"/>
            </a:ln>
          </p:spPr>
          <p:style>
            <a:lnRef idx="1">
              <a:schemeClr val="accent1"/>
            </a:lnRef>
            <a:fillRef idx="0">
              <a:schemeClr val="accent1"/>
            </a:fillRef>
            <a:effectRef idx="0">
              <a:schemeClr val="accent1"/>
            </a:effectRef>
            <a:fontRef idx="minor">
              <a:schemeClr val="tx1"/>
            </a:fontRef>
          </p:style>
        </p:cxnSp>
      </p:grpSp>
      <p:sp>
        <p:nvSpPr>
          <p:cNvPr id="32" name="Content Placeholder 2"/>
          <p:cNvSpPr txBox="1">
            <a:spLocks/>
          </p:cNvSpPr>
          <p:nvPr/>
        </p:nvSpPr>
        <p:spPr bwMode="auto">
          <a:xfrm>
            <a:off x="7113277" y="1600200"/>
            <a:ext cx="2792724"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l" defTabSz="914400" rtl="0" eaLnBrk="0" fontAlgn="base" latinLnBrk="0" hangingPunct="0">
              <a:lnSpc>
                <a:spcPct val="100000"/>
              </a:lnSpc>
              <a:spcBef>
                <a:spcPct val="20000"/>
              </a:spcBef>
              <a:spcAft>
                <a:spcPct val="0"/>
              </a:spcAft>
              <a:buClrTx/>
              <a:buSzTx/>
              <a:tabLst/>
              <a:defRPr/>
            </a:pPr>
            <a:r>
              <a:rPr kumimoji="0" lang="en-GB" sz="2000" b="1" i="0" u="none" strike="noStrike" kern="1200" cap="none" spc="0" normalizeH="0" baseline="0" noProof="0" dirty="0" smtClean="0">
                <a:ln>
                  <a:noFill/>
                </a:ln>
                <a:solidFill>
                  <a:schemeClr val="tx1"/>
                </a:solidFill>
                <a:effectLst/>
                <a:uLnTx/>
                <a:uFillTx/>
                <a:latin typeface="+mn-lt"/>
                <a:ea typeface="+mn-ea"/>
                <a:cs typeface="+mn-cs"/>
              </a:rPr>
              <a:t>Comparing </a:t>
            </a:r>
            <a:br>
              <a:rPr kumimoji="0" lang="en-GB" sz="2000" b="1" i="0" u="none" strike="noStrike" kern="1200" cap="none" spc="0" normalizeH="0" baseline="0" noProof="0" dirty="0" smtClean="0">
                <a:ln>
                  <a:noFill/>
                </a:ln>
                <a:solidFill>
                  <a:schemeClr val="tx1"/>
                </a:solidFill>
                <a:effectLst/>
                <a:uLnTx/>
                <a:uFillTx/>
                <a:latin typeface="+mn-lt"/>
                <a:ea typeface="+mn-ea"/>
                <a:cs typeface="+mn-cs"/>
              </a:rPr>
            </a:br>
            <a:r>
              <a:rPr kumimoji="0" lang="en-GB" sz="2000" b="1" i="0" u="none" strike="noStrike" kern="1200" cap="none" spc="0" normalizeH="0" baseline="0" noProof="0" dirty="0" smtClean="0">
                <a:ln>
                  <a:noFill/>
                </a:ln>
                <a:solidFill>
                  <a:schemeClr val="tx1"/>
                </a:solidFill>
                <a:effectLst/>
                <a:uLnTx/>
                <a:uFillTx/>
                <a:latin typeface="+mn-lt"/>
                <a:ea typeface="+mn-ea"/>
                <a:cs typeface="+mn-cs"/>
              </a:rPr>
              <a:t>GEO-LEO  and GEO-GEO Differences</a:t>
            </a:r>
          </a:p>
          <a:p>
            <a:pPr marL="342900" lvl="0" indent="-342900" eaLnBrk="0" hangingPunct="0">
              <a:spcBef>
                <a:spcPct val="20000"/>
              </a:spcBef>
              <a:buFont typeface="Arial" charset="0"/>
              <a:buChar char="•"/>
            </a:pPr>
            <a:r>
              <a:rPr lang="en-GB" sz="2000" b="0" dirty="0" smtClean="0">
                <a:solidFill>
                  <a:schemeClr val="tx1"/>
                </a:solidFill>
                <a:latin typeface="+mn-lt"/>
              </a:rPr>
              <a:t>To Validate Uncertainty estimates</a:t>
            </a:r>
          </a:p>
          <a:p>
            <a:pPr marL="342900" lvl="0" indent="-342900" eaLnBrk="0" hangingPunct="0">
              <a:spcBef>
                <a:spcPct val="20000"/>
              </a:spcBef>
              <a:buFont typeface="Arial" charset="0"/>
              <a:buChar char="•"/>
            </a:pPr>
            <a:r>
              <a:rPr lang="en-GB" sz="2000" b="0" dirty="0" smtClean="0">
                <a:solidFill>
                  <a:schemeClr val="tx1"/>
                </a:solidFill>
                <a:latin typeface="+mn-lt"/>
              </a:rPr>
              <a:t>Ensure consistency</a:t>
            </a:r>
          </a:p>
          <a:p>
            <a:pPr marL="342900" indent="-342900" eaLnBrk="0" hangingPunct="0">
              <a:spcBef>
                <a:spcPct val="20000"/>
              </a:spcBef>
            </a:pPr>
            <a:r>
              <a:rPr lang="en-GB" sz="2000" dirty="0" smtClean="0">
                <a:solidFill>
                  <a:schemeClr val="tx1"/>
                </a:solidFill>
              </a:rPr>
              <a:t>Generate global L2 products</a:t>
            </a:r>
          </a:p>
          <a:p>
            <a:pPr marL="342900" lvl="0" indent="-342900" eaLnBrk="0" hangingPunct="0">
              <a:spcBef>
                <a:spcPct val="20000"/>
              </a:spcBef>
              <a:buFont typeface="Arial" charset="0"/>
              <a:buChar char="•"/>
            </a:pPr>
            <a:r>
              <a:rPr lang="en-GB" sz="2000" b="0" dirty="0" smtClean="0">
                <a:solidFill>
                  <a:schemeClr val="tx1"/>
                </a:solidFill>
              </a:rPr>
              <a:t>Ensure consistency</a:t>
            </a:r>
          </a:p>
          <a:p>
            <a:pPr marL="342900" indent="-342900" eaLnBrk="0" hangingPunct="0">
              <a:spcBef>
                <a:spcPct val="20000"/>
              </a:spcBef>
            </a:pPr>
            <a:endParaRPr kumimoji="0" lang="en-GB" sz="20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GB" dirty="0" smtClean="0"/>
              <a:t>GSICS Web Meetings 2015/16</a:t>
            </a:r>
          </a:p>
        </p:txBody>
      </p:sp>
      <p:graphicFrame>
        <p:nvGraphicFramePr>
          <p:cNvPr id="4" name="Content Placeholder 3"/>
          <p:cNvGraphicFramePr>
            <a:graphicFrameLocks noGrp="1"/>
          </p:cNvGraphicFramePr>
          <p:nvPr>
            <p:ph idx="1"/>
          </p:nvPr>
        </p:nvGraphicFramePr>
        <p:xfrm>
          <a:off x="642999" y="1218994"/>
          <a:ext cx="8686800" cy="4467876"/>
        </p:xfrm>
        <a:graphic>
          <a:graphicData uri="http://schemas.openxmlformats.org/drawingml/2006/table">
            <a:tbl>
              <a:tblPr>
                <a:tableStyleId>{69C7853C-536D-4A76-A0AE-DD22124D55A5}</a:tableStyleId>
              </a:tblPr>
              <a:tblGrid>
                <a:gridCol w="1138299"/>
                <a:gridCol w="2185926"/>
                <a:gridCol w="5362575"/>
              </a:tblGrid>
              <a:tr h="132145">
                <a:tc>
                  <a:txBody>
                    <a:bodyPr/>
                    <a:lstStyle/>
                    <a:p>
                      <a:r>
                        <a:rPr lang="en-GB" sz="1600" b="1" dirty="0"/>
                        <a:t>Date </a:t>
                      </a:r>
                    </a:p>
                  </a:txBody>
                  <a:tcPr marL="33036" marR="33036" marT="16518" marB="16518"/>
                </a:tc>
                <a:tc>
                  <a:txBody>
                    <a:bodyPr/>
                    <a:lstStyle/>
                    <a:p>
                      <a:r>
                        <a:rPr lang="en-GB" sz="1600" b="1" dirty="0"/>
                        <a:t>Group </a:t>
                      </a:r>
                    </a:p>
                  </a:txBody>
                  <a:tcPr marL="33036" marR="33036" marT="16518" marB="16518"/>
                </a:tc>
                <a:tc>
                  <a:txBody>
                    <a:bodyPr/>
                    <a:lstStyle/>
                    <a:p>
                      <a:r>
                        <a:rPr lang="en-GB" sz="1600" b="1" dirty="0"/>
                        <a:t>Topics </a:t>
                      </a:r>
                    </a:p>
                  </a:txBody>
                  <a:tcPr marL="33036" marR="33036" marT="16518" marB="16518"/>
                </a:tc>
              </a:tr>
              <a:tr h="429471">
                <a:tc>
                  <a:txBody>
                    <a:bodyPr/>
                    <a:lstStyle/>
                    <a:p>
                      <a:pPr fontAlgn="t"/>
                      <a:r>
                        <a:rPr lang="en-GB" sz="1600"/>
                        <a:t>2016-01-06</a:t>
                      </a:r>
                    </a:p>
                  </a:txBody>
                  <a:tcPr marL="57150" marR="57150" marT="28575" marB="28575"/>
                </a:tc>
                <a:tc>
                  <a:txBody>
                    <a:bodyPr/>
                    <a:lstStyle/>
                    <a:p>
                      <a:pPr fontAlgn="t"/>
                      <a:r>
                        <a:rPr lang="en-GB" sz="1600" dirty="0"/>
                        <a:t>GRWG - MW Subgroup</a:t>
                      </a:r>
                    </a:p>
                  </a:txBody>
                  <a:tcPr marL="57150" marR="57150" marT="28575" marB="28575"/>
                </a:tc>
                <a:tc>
                  <a:txBody>
                    <a:bodyPr/>
                    <a:lstStyle/>
                    <a:p>
                      <a:pPr fontAlgn="t"/>
                      <a:r>
                        <a:rPr lang="en-US" sz="1600" u="sng">
                          <a:hlinkClick r:id="rId2"/>
                        </a:rPr>
                        <a:t>Update on MW calibrations and standards, preparation for GRWG+GDWG Annual Meeting</a:t>
                      </a:r>
                      <a:endParaRPr lang="en-US" sz="1600"/>
                    </a:p>
                  </a:txBody>
                  <a:tcPr marL="57150" marR="57150" marT="28575" marB="28575"/>
                </a:tc>
              </a:tr>
              <a:tr h="429471">
                <a:tc>
                  <a:txBody>
                    <a:bodyPr/>
                    <a:lstStyle/>
                    <a:p>
                      <a:pPr fontAlgn="t"/>
                      <a:r>
                        <a:rPr lang="en-GB" sz="1600"/>
                        <a:t>2015-12-03</a:t>
                      </a:r>
                    </a:p>
                  </a:txBody>
                  <a:tcPr marL="57150" marR="57150" marT="28575" marB="28575"/>
                </a:tc>
                <a:tc>
                  <a:txBody>
                    <a:bodyPr/>
                    <a:lstStyle/>
                    <a:p>
                      <a:pPr fontAlgn="t"/>
                      <a:r>
                        <a:rPr lang="en-GB" sz="1600"/>
                        <a:t>GRWG+GDWG - R.Roebeling</a:t>
                      </a:r>
                    </a:p>
                  </a:txBody>
                  <a:tcPr marL="57150" marR="57150" marT="28575" marB="28575"/>
                </a:tc>
                <a:tc>
                  <a:txBody>
                    <a:bodyPr/>
                    <a:lstStyle/>
                    <a:p>
                      <a:pPr fontAlgn="t"/>
                      <a:r>
                        <a:rPr lang="en-GB" sz="1600" u="sng">
                          <a:hlinkClick r:id="rId3"/>
                        </a:rPr>
                        <a:t>Instrument Information Landing Pages for OSCAR</a:t>
                      </a:r>
                      <a:endParaRPr lang="en-GB" sz="1600"/>
                    </a:p>
                  </a:txBody>
                  <a:tcPr marL="57150" marR="57150" marT="28575" marB="28575"/>
                </a:tc>
              </a:tr>
              <a:tr h="376117">
                <a:tc>
                  <a:txBody>
                    <a:bodyPr/>
                    <a:lstStyle/>
                    <a:p>
                      <a:pPr fontAlgn="t"/>
                      <a:r>
                        <a:rPr lang="en-GB" sz="1600"/>
                        <a:t>2015-11-03</a:t>
                      </a:r>
                    </a:p>
                  </a:txBody>
                  <a:tcPr marL="57150" marR="57150" marT="28575" marB="28575"/>
                </a:tc>
                <a:tc>
                  <a:txBody>
                    <a:bodyPr/>
                    <a:lstStyle/>
                    <a:p>
                      <a:pPr fontAlgn="t"/>
                      <a:r>
                        <a:rPr lang="en-GB" sz="1600" dirty="0"/>
                        <a:t>GRWG VIS/NIR</a:t>
                      </a:r>
                    </a:p>
                  </a:txBody>
                  <a:tcPr marL="57150" marR="57150" marT="28575" marB="28575"/>
                </a:tc>
                <a:tc>
                  <a:txBody>
                    <a:bodyPr/>
                    <a:lstStyle/>
                    <a:p>
                      <a:pPr fontAlgn="t"/>
                      <a:r>
                        <a:rPr lang="en-US" sz="1600" u="sng">
                          <a:hlinkClick r:id="rId4"/>
                        </a:rPr>
                        <a:t>DCC - Plotting Tool Requirements, GPPA Review, Latest Ray-matching results</a:t>
                      </a:r>
                      <a:endParaRPr lang="en-US" sz="1600"/>
                    </a:p>
                  </a:txBody>
                  <a:tcPr marL="57150" marR="57150" marT="28575" marB="28575"/>
                </a:tc>
              </a:tr>
              <a:tr h="330362">
                <a:tc>
                  <a:txBody>
                    <a:bodyPr/>
                    <a:lstStyle/>
                    <a:p>
                      <a:pPr fontAlgn="t"/>
                      <a:r>
                        <a:rPr lang="en-GB" sz="1600"/>
                        <a:t>2015-10-08/09</a:t>
                      </a:r>
                      <a:endParaRPr lang="en-GB" sz="1600">
                        <a:solidFill>
                          <a:srgbClr val="000000"/>
                        </a:solidFill>
                      </a:endParaRPr>
                    </a:p>
                  </a:txBody>
                  <a:tcPr marL="57150" marR="57150" marT="38100" marB="38100"/>
                </a:tc>
                <a:tc>
                  <a:txBody>
                    <a:bodyPr/>
                    <a:lstStyle/>
                    <a:p>
                      <a:pPr fontAlgn="t"/>
                      <a:r>
                        <a:rPr lang="en-GB" sz="1600"/>
                        <a:t>GRWG UVSG</a:t>
                      </a:r>
                      <a:endParaRPr lang="en-GB" sz="1600">
                        <a:solidFill>
                          <a:srgbClr val="000000"/>
                        </a:solidFill>
                      </a:endParaRPr>
                    </a:p>
                  </a:txBody>
                  <a:tcPr marL="57150" marR="57150" marT="38100" marB="38100"/>
                </a:tc>
                <a:tc>
                  <a:txBody>
                    <a:bodyPr/>
                    <a:lstStyle/>
                    <a:p>
                      <a:pPr fontAlgn="t"/>
                      <a:r>
                        <a:rPr lang="en-US" sz="1600" u="sng">
                          <a:hlinkClick r:id="rId5"/>
                        </a:rPr>
                        <a:t>Joint Meeting of GRWG UV and WGCV Atmospheric Composition Sub-Groups</a:t>
                      </a:r>
                      <a:endParaRPr lang="en-US" sz="1600">
                        <a:solidFill>
                          <a:srgbClr val="000000"/>
                        </a:solidFill>
                      </a:endParaRPr>
                    </a:p>
                  </a:txBody>
                  <a:tcPr marL="57150" marR="57150" marT="38100" marB="38100"/>
                </a:tc>
              </a:tr>
              <a:tr h="231254">
                <a:tc>
                  <a:txBody>
                    <a:bodyPr/>
                    <a:lstStyle/>
                    <a:p>
                      <a:pPr fontAlgn="t"/>
                      <a:r>
                        <a:rPr lang="en-GB" sz="1600" dirty="0"/>
                        <a:t>2015-09-16</a:t>
                      </a:r>
                    </a:p>
                  </a:txBody>
                  <a:tcPr marL="57150" marR="57150" marT="28575" marB="28575"/>
                </a:tc>
                <a:tc>
                  <a:txBody>
                    <a:bodyPr/>
                    <a:lstStyle/>
                    <a:p>
                      <a:pPr fontAlgn="t"/>
                      <a:r>
                        <a:rPr lang="en-GB" sz="1600" dirty="0"/>
                        <a:t>GRWG - MWSG</a:t>
                      </a:r>
                    </a:p>
                  </a:txBody>
                  <a:tcPr marL="57150" marR="57150" marT="28575" marB="28575"/>
                </a:tc>
                <a:tc>
                  <a:txBody>
                    <a:bodyPr/>
                    <a:lstStyle/>
                    <a:p>
                      <a:pPr fontAlgn="t"/>
                      <a:r>
                        <a:rPr lang="en-US" sz="1600" u="sng">
                          <a:hlinkClick r:id="rId6"/>
                        </a:rPr>
                        <a:t>Update on micorwave sensor calibrations and plans for 2015 GSICS Users Workshop</a:t>
                      </a:r>
                      <a:endParaRPr lang="en-US" sz="1600"/>
                    </a:p>
                  </a:txBody>
                  <a:tcPr marL="57150" marR="57150" marT="28575" marB="28575"/>
                </a:tc>
              </a:tr>
              <a:tr h="231254">
                <a:tc>
                  <a:txBody>
                    <a:bodyPr/>
                    <a:lstStyle/>
                    <a:p>
                      <a:pPr fontAlgn="t"/>
                      <a:r>
                        <a:rPr lang="en-GB" sz="1600"/>
                        <a:t>2015-09-08</a:t>
                      </a:r>
                    </a:p>
                  </a:txBody>
                  <a:tcPr marL="57150" marR="57150" marT="28575" marB="28575"/>
                </a:tc>
                <a:tc>
                  <a:txBody>
                    <a:bodyPr/>
                    <a:lstStyle/>
                    <a:p>
                      <a:pPr fontAlgn="t"/>
                      <a:r>
                        <a:rPr lang="en-GB" sz="1600"/>
                        <a:t>GRWG - T.Hewison</a:t>
                      </a:r>
                    </a:p>
                  </a:txBody>
                  <a:tcPr marL="57150" marR="57150" marT="28575" marB="28575"/>
                </a:tc>
                <a:tc>
                  <a:txBody>
                    <a:bodyPr/>
                    <a:lstStyle/>
                    <a:p>
                      <a:pPr fontAlgn="t"/>
                      <a:r>
                        <a:rPr lang="en-US" sz="1600" u="sng">
                          <a:hlinkClick r:id="rId7"/>
                        </a:rPr>
                        <a:t>Best Practice for Process of defining SBAF and uncertainties</a:t>
                      </a:r>
                      <a:endParaRPr lang="en-US" sz="1600"/>
                    </a:p>
                  </a:txBody>
                  <a:tcPr marL="57150" marR="57150" marT="28575" marB="28575"/>
                </a:tc>
              </a:tr>
              <a:tr h="528580">
                <a:tc>
                  <a:txBody>
                    <a:bodyPr/>
                    <a:lstStyle/>
                    <a:p>
                      <a:pPr fontAlgn="t"/>
                      <a:r>
                        <a:rPr lang="en-GB" sz="1600"/>
                        <a:t>2015-07-09</a:t>
                      </a:r>
                    </a:p>
                  </a:txBody>
                  <a:tcPr marL="57150" marR="57150" marT="28575" marB="28575"/>
                </a:tc>
                <a:tc>
                  <a:txBody>
                    <a:bodyPr/>
                    <a:lstStyle/>
                    <a:p>
                      <a:pPr fontAlgn="t"/>
                      <a:r>
                        <a:rPr lang="en-GB" sz="1600"/>
                        <a:t>GRWG - IR Sub-Group</a:t>
                      </a:r>
                    </a:p>
                  </a:txBody>
                  <a:tcPr marL="57150" marR="57150" marT="28575" marB="28575"/>
                </a:tc>
                <a:tc>
                  <a:txBody>
                    <a:bodyPr/>
                    <a:lstStyle/>
                    <a:p>
                      <a:pPr fontAlgn="t"/>
                      <a:r>
                        <a:rPr lang="en-US" sz="1600" u="sng">
                          <a:hlinkClick r:id="rId8"/>
                        </a:rPr>
                        <a:t>Formation of Infrared Sub-Group of GRWG - and Reference Instruments' Requirements</a:t>
                      </a:r>
                      <a:endParaRPr lang="en-US" sz="1600"/>
                    </a:p>
                  </a:txBody>
                  <a:tcPr marL="57150" marR="57150" marT="28575" marB="28575"/>
                </a:tc>
              </a:tr>
              <a:tr h="231254">
                <a:tc>
                  <a:txBody>
                    <a:bodyPr/>
                    <a:lstStyle/>
                    <a:p>
                      <a:pPr fontAlgn="t"/>
                      <a:r>
                        <a:rPr lang="en-GB" sz="1600" dirty="0"/>
                        <a:t>2015-05-13</a:t>
                      </a:r>
                    </a:p>
                  </a:txBody>
                  <a:tcPr marL="57150" marR="57150" marT="28575" marB="28575"/>
                </a:tc>
                <a:tc>
                  <a:txBody>
                    <a:bodyPr/>
                    <a:lstStyle/>
                    <a:p>
                      <a:pPr fontAlgn="t"/>
                      <a:r>
                        <a:rPr lang="en-GB" sz="1600"/>
                        <a:t>GRWG-MWSG</a:t>
                      </a:r>
                    </a:p>
                  </a:txBody>
                  <a:tcPr marL="57150" marR="57150" marT="28575" marB="28575"/>
                </a:tc>
                <a:tc>
                  <a:txBody>
                    <a:bodyPr/>
                    <a:lstStyle/>
                    <a:p>
                      <a:pPr fontAlgn="t"/>
                      <a:r>
                        <a:rPr lang="en-GB" sz="1600" u="sng">
                          <a:hlinkClick r:id="rId9"/>
                        </a:rPr>
                        <a:t>Microwave Sub-Group Web Meeting</a:t>
                      </a:r>
                      <a:endParaRPr lang="en-GB" sz="1600"/>
                    </a:p>
                  </a:txBody>
                  <a:tcPr marL="57150" marR="57150" marT="28575" marB="28575"/>
                </a:tc>
              </a:tr>
              <a:tr h="231254">
                <a:tc>
                  <a:txBody>
                    <a:bodyPr/>
                    <a:lstStyle/>
                    <a:p>
                      <a:pPr fontAlgn="t"/>
                      <a:r>
                        <a:rPr lang="en-GB" sz="1600"/>
                        <a:t>2015-04-23</a:t>
                      </a:r>
                    </a:p>
                  </a:txBody>
                  <a:tcPr marL="57150" marR="57150" marT="28575" marB="28575"/>
                </a:tc>
                <a:tc>
                  <a:txBody>
                    <a:bodyPr/>
                    <a:lstStyle/>
                    <a:p>
                      <a:pPr fontAlgn="t"/>
                      <a:r>
                        <a:rPr lang="en-GB" sz="1600"/>
                        <a:t>GRWG/GDWG</a:t>
                      </a:r>
                    </a:p>
                  </a:txBody>
                  <a:tcPr marL="57150" marR="57150" marT="28575" marB="28575"/>
                </a:tc>
                <a:tc>
                  <a:txBody>
                    <a:bodyPr/>
                    <a:lstStyle/>
                    <a:p>
                      <a:pPr fontAlgn="t"/>
                      <a:r>
                        <a:rPr lang="en-US" sz="1600" u="sng" dirty="0">
                          <a:hlinkClick r:id="rId10"/>
                        </a:rPr>
                        <a:t>Review of Actions from 2015 Annual GRWG+GDWG Meeting</a:t>
                      </a:r>
                      <a:endParaRPr lang="en-US" sz="1600" dirty="0"/>
                    </a:p>
                  </a:txBody>
                  <a:tcPr marL="57150" marR="57150" marT="28575" marB="28575"/>
                </a:tc>
              </a:tr>
            </a:tbl>
          </a:graphicData>
        </a:graphic>
      </p:graphicFrame>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GB" dirty="0" smtClean="0"/>
              <a:t>GSICS Web Meetings 2015/16</a:t>
            </a:r>
          </a:p>
        </p:txBody>
      </p:sp>
      <p:graphicFrame>
        <p:nvGraphicFramePr>
          <p:cNvPr id="4" name="Content Placeholder 3"/>
          <p:cNvGraphicFramePr>
            <a:graphicFrameLocks noGrp="1"/>
          </p:cNvGraphicFramePr>
          <p:nvPr>
            <p:ph idx="1"/>
          </p:nvPr>
        </p:nvGraphicFramePr>
        <p:xfrm>
          <a:off x="642999" y="1218994"/>
          <a:ext cx="8686800" cy="3843718"/>
        </p:xfrm>
        <a:graphic>
          <a:graphicData uri="http://schemas.openxmlformats.org/drawingml/2006/table">
            <a:tbl>
              <a:tblPr/>
              <a:tblGrid>
                <a:gridCol w="1138299"/>
                <a:gridCol w="2185926"/>
                <a:gridCol w="5362575"/>
              </a:tblGrid>
              <a:tr h="132145">
                <a:tc>
                  <a:txBody>
                    <a:bodyPr/>
                    <a:lstStyle/>
                    <a:p>
                      <a:r>
                        <a:rPr lang="en-GB" sz="1800" dirty="0"/>
                        <a:t>Date </a:t>
                      </a:r>
                    </a:p>
                  </a:txBody>
                  <a:tcPr marL="33036" marR="33036" marT="16518" marB="16518">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a:noFill/>
                    </a:lnT>
                    <a:lnB>
                      <a:noFill/>
                    </a:lnB>
                    <a:solidFill>
                      <a:schemeClr val="accent2">
                        <a:lumMod val="40000"/>
                        <a:lumOff val="60000"/>
                      </a:schemeClr>
                    </a:solidFill>
                  </a:tcPr>
                </a:tc>
                <a:tc>
                  <a:txBody>
                    <a:bodyPr/>
                    <a:lstStyle/>
                    <a:p>
                      <a:r>
                        <a:rPr lang="en-GB" sz="1800" dirty="0"/>
                        <a:t>Group </a:t>
                      </a:r>
                    </a:p>
                  </a:txBody>
                  <a:tcPr marL="33036" marR="33036" marT="16518" marB="16518">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a:noFill/>
                    </a:lnT>
                    <a:lnB>
                      <a:noFill/>
                    </a:lnB>
                    <a:solidFill>
                      <a:schemeClr val="accent2">
                        <a:lumMod val="40000"/>
                        <a:lumOff val="60000"/>
                      </a:schemeClr>
                    </a:solidFill>
                  </a:tcPr>
                </a:tc>
                <a:tc>
                  <a:txBody>
                    <a:bodyPr/>
                    <a:lstStyle/>
                    <a:p>
                      <a:r>
                        <a:rPr lang="en-GB" sz="1800" dirty="0"/>
                        <a:t>Topics </a:t>
                      </a:r>
                    </a:p>
                  </a:txBody>
                  <a:tcPr marL="33036" marR="33036" marT="16518" marB="16518">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a:noFill/>
                    </a:lnT>
                    <a:lnB>
                      <a:noFill/>
                    </a:lnB>
                    <a:solidFill>
                      <a:schemeClr val="accent2">
                        <a:lumMod val="40000"/>
                        <a:lumOff val="60000"/>
                      </a:schemeClr>
                    </a:solidFill>
                  </a:tcPr>
                </a:tc>
              </a:tr>
              <a:tr h="429471">
                <a:tc>
                  <a:txBody>
                    <a:bodyPr/>
                    <a:lstStyle/>
                    <a:p>
                      <a:endParaRPr lang="en-GB" sz="1800" dirty="0"/>
                    </a:p>
                  </a:txBody>
                  <a:tcPr marL="57150" marR="57150" marT="28575" marB="28575">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a:noFill/>
                    </a:lnT>
                    <a:lnB>
                      <a:noFill/>
                    </a:lnB>
                    <a:solidFill>
                      <a:schemeClr val="accent2">
                        <a:lumMod val="20000"/>
                        <a:lumOff val="80000"/>
                      </a:schemeClr>
                    </a:solidFill>
                  </a:tcPr>
                </a:tc>
                <a:tc>
                  <a:txBody>
                    <a:bodyPr/>
                    <a:lstStyle/>
                    <a:p>
                      <a:pPr fontAlgn="t"/>
                      <a:endParaRPr lang="en-GB" sz="1800" dirty="0"/>
                    </a:p>
                  </a:txBody>
                  <a:tcPr marL="57150" marR="57150" marT="28575" marB="28575">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a:noFill/>
                    </a:lnT>
                    <a:lnB>
                      <a:noFill/>
                    </a:lnB>
                    <a:solidFill>
                      <a:schemeClr val="accent2">
                        <a:lumMod val="20000"/>
                        <a:lumOff val="80000"/>
                      </a:schemeClr>
                    </a:solidFill>
                  </a:tcPr>
                </a:tc>
                <a:tc>
                  <a:txBody>
                    <a:bodyPr/>
                    <a:lstStyle/>
                    <a:p>
                      <a:pPr fontAlgn="t"/>
                      <a:endParaRPr lang="en-GB" sz="1800" dirty="0"/>
                    </a:p>
                  </a:txBody>
                  <a:tcPr marL="57150" marR="57150" marT="28575" marB="28575">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a:noFill/>
                    </a:lnT>
                    <a:lnB>
                      <a:noFill/>
                    </a:lnB>
                    <a:solidFill>
                      <a:schemeClr val="accent2">
                        <a:lumMod val="20000"/>
                        <a:lumOff val="80000"/>
                      </a:schemeClr>
                    </a:solidFill>
                  </a:tcPr>
                </a:tc>
              </a:tr>
              <a:tr h="429471">
                <a:tc>
                  <a:txBody>
                    <a:bodyPr/>
                    <a:lstStyle/>
                    <a:p>
                      <a:pPr fontAlgn="t"/>
                      <a:r>
                        <a:rPr lang="en-GB" dirty="0"/>
                        <a:t>2016</a:t>
                      </a:r>
                    </a:p>
                  </a:txBody>
                  <a:tcPr marL="57150" marR="57150" marT="28575" marB="28575">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a:noFill/>
                    </a:lnT>
                    <a:lnB>
                      <a:noFill/>
                    </a:lnB>
                    <a:solidFill>
                      <a:schemeClr val="accent2">
                        <a:lumMod val="20000"/>
                        <a:lumOff val="80000"/>
                      </a:schemeClr>
                    </a:solidFill>
                  </a:tcPr>
                </a:tc>
                <a:tc>
                  <a:txBody>
                    <a:bodyPr/>
                    <a:lstStyle/>
                    <a:p>
                      <a:pPr fontAlgn="t"/>
                      <a:r>
                        <a:rPr lang="en-GB"/>
                        <a:t>GRWG - VIS/NIR</a:t>
                      </a:r>
                    </a:p>
                  </a:txBody>
                  <a:tcPr marL="57150" marR="57150" marT="28575" marB="28575">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a:noFill/>
                    </a:lnT>
                    <a:lnB>
                      <a:noFill/>
                    </a:lnB>
                    <a:solidFill>
                      <a:schemeClr val="accent2">
                        <a:lumMod val="20000"/>
                        <a:lumOff val="80000"/>
                      </a:schemeClr>
                    </a:solidFill>
                  </a:tcPr>
                </a:tc>
                <a:tc>
                  <a:txBody>
                    <a:bodyPr/>
                    <a:lstStyle/>
                    <a:p>
                      <a:pPr fontAlgn="t"/>
                      <a:r>
                        <a:rPr lang="en-US"/>
                        <a:t>Joint web meeting with IVOS, ACSG on use of SBAF tool</a:t>
                      </a:r>
                    </a:p>
                  </a:txBody>
                  <a:tcPr marL="57150" marR="57150" marT="28575" marB="28575">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a:noFill/>
                    </a:lnT>
                    <a:lnB>
                      <a:noFill/>
                    </a:lnB>
                    <a:solidFill>
                      <a:schemeClr val="accent2">
                        <a:lumMod val="20000"/>
                        <a:lumOff val="80000"/>
                      </a:schemeClr>
                    </a:solidFill>
                  </a:tcPr>
                </a:tc>
              </a:tr>
              <a:tr h="376117">
                <a:tc>
                  <a:txBody>
                    <a:bodyPr/>
                    <a:lstStyle/>
                    <a:p>
                      <a:pPr fontAlgn="t"/>
                      <a:r>
                        <a:rPr lang="en-GB"/>
                        <a:t>2016</a:t>
                      </a:r>
                    </a:p>
                  </a:txBody>
                  <a:tcPr marL="57150" marR="57150" marT="28575" marB="28575">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a:noFill/>
                    </a:lnT>
                    <a:lnB>
                      <a:noFill/>
                    </a:lnB>
                    <a:solidFill>
                      <a:schemeClr val="accent2">
                        <a:lumMod val="20000"/>
                        <a:lumOff val="80000"/>
                      </a:schemeClr>
                    </a:solidFill>
                  </a:tcPr>
                </a:tc>
                <a:tc>
                  <a:txBody>
                    <a:bodyPr/>
                    <a:lstStyle/>
                    <a:p>
                      <a:pPr fontAlgn="t"/>
                      <a:r>
                        <a:rPr lang="en-GB"/>
                        <a:t>GRWG VIS/NIR - S.Wagner</a:t>
                      </a:r>
                    </a:p>
                  </a:txBody>
                  <a:tcPr marL="57150" marR="57150" marT="28575" marB="28575">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a:noFill/>
                    </a:lnT>
                    <a:lnB>
                      <a:noFill/>
                    </a:lnB>
                    <a:solidFill>
                      <a:schemeClr val="accent2">
                        <a:lumMod val="20000"/>
                        <a:lumOff val="80000"/>
                      </a:schemeClr>
                    </a:solidFill>
                  </a:tcPr>
                </a:tc>
                <a:tc>
                  <a:txBody>
                    <a:bodyPr/>
                    <a:lstStyle/>
                    <a:p>
                      <a:pPr fontAlgn="t"/>
                      <a:r>
                        <a:rPr lang="en-US"/>
                        <a:t>Lunar Inter-Calibration Double-difference between MODIS/VIIRS and GIRO</a:t>
                      </a:r>
                    </a:p>
                  </a:txBody>
                  <a:tcPr marL="57150" marR="57150" marT="28575" marB="28575">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a:noFill/>
                    </a:lnT>
                    <a:lnB>
                      <a:noFill/>
                    </a:lnB>
                    <a:solidFill>
                      <a:schemeClr val="accent2">
                        <a:lumMod val="20000"/>
                        <a:lumOff val="80000"/>
                      </a:schemeClr>
                    </a:solidFill>
                  </a:tcPr>
                </a:tc>
              </a:tr>
              <a:tr h="132145">
                <a:tc>
                  <a:txBody>
                    <a:bodyPr/>
                    <a:lstStyle/>
                    <a:p>
                      <a:pPr fontAlgn="t"/>
                      <a:r>
                        <a:rPr lang="en-GB" dirty="0"/>
                        <a:t> </a:t>
                      </a:r>
                    </a:p>
                  </a:txBody>
                  <a:tcPr marL="57150" marR="57150" marT="28575" marB="28575">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a:noFill/>
                    </a:lnT>
                    <a:lnB>
                      <a:noFill/>
                    </a:lnB>
                    <a:solidFill>
                      <a:schemeClr val="accent2">
                        <a:lumMod val="20000"/>
                        <a:lumOff val="80000"/>
                      </a:schemeClr>
                    </a:solidFill>
                  </a:tcPr>
                </a:tc>
                <a:tc>
                  <a:txBody>
                    <a:bodyPr/>
                    <a:lstStyle/>
                    <a:p>
                      <a:pPr fontAlgn="t"/>
                      <a:r>
                        <a:rPr lang="en-GB"/>
                        <a:t>GRWG - T.Hewison</a:t>
                      </a:r>
                    </a:p>
                  </a:txBody>
                  <a:tcPr marL="57150" marR="57150" marT="28575" marB="28575">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a:noFill/>
                    </a:lnT>
                    <a:lnB>
                      <a:noFill/>
                    </a:lnB>
                    <a:solidFill>
                      <a:schemeClr val="accent2">
                        <a:lumMod val="20000"/>
                        <a:lumOff val="80000"/>
                      </a:schemeClr>
                    </a:solidFill>
                  </a:tcPr>
                </a:tc>
                <a:tc>
                  <a:txBody>
                    <a:bodyPr/>
                    <a:lstStyle/>
                    <a:p>
                      <a:pPr fontAlgn="t"/>
                      <a:r>
                        <a:rPr lang="en-US" dirty="0"/>
                        <a:t>Scoping inter-calibration opportunities using NWP bias monitoring statistics</a:t>
                      </a:r>
                    </a:p>
                  </a:txBody>
                  <a:tcPr marL="57150" marR="57150" marT="28575" marB="28575">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a:noFill/>
                    </a:lnT>
                    <a:lnB>
                      <a:noFill/>
                    </a:lnB>
                    <a:solidFill>
                      <a:schemeClr val="accent2">
                        <a:lumMod val="20000"/>
                        <a:lumOff val="80000"/>
                      </a:schemeClr>
                    </a:solidFill>
                  </a:tcPr>
                </a:tc>
              </a:tr>
              <a:tr h="231254">
                <a:tc>
                  <a:txBody>
                    <a:bodyPr/>
                    <a:lstStyle/>
                    <a:p>
                      <a:pPr fontAlgn="t"/>
                      <a:endParaRPr lang="en-GB" sz="1800" dirty="0"/>
                    </a:p>
                  </a:txBody>
                  <a:tcPr marL="57150" marR="57150" marT="28575" marB="28575">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a:noFill/>
                    </a:lnT>
                    <a:lnB>
                      <a:noFill/>
                    </a:lnB>
                    <a:solidFill>
                      <a:schemeClr val="accent2">
                        <a:lumMod val="20000"/>
                        <a:lumOff val="80000"/>
                      </a:schemeClr>
                    </a:solidFill>
                  </a:tcPr>
                </a:tc>
                <a:tc>
                  <a:txBody>
                    <a:bodyPr/>
                    <a:lstStyle/>
                    <a:p>
                      <a:pPr fontAlgn="t"/>
                      <a:endParaRPr lang="en-GB" sz="1800"/>
                    </a:p>
                  </a:txBody>
                  <a:tcPr marL="57150" marR="57150" marT="28575" marB="28575">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a:noFill/>
                    </a:lnT>
                    <a:lnB>
                      <a:noFill/>
                    </a:lnB>
                    <a:solidFill>
                      <a:schemeClr val="accent2">
                        <a:lumMod val="20000"/>
                        <a:lumOff val="80000"/>
                      </a:schemeClr>
                    </a:solidFill>
                  </a:tcPr>
                </a:tc>
                <a:tc>
                  <a:txBody>
                    <a:bodyPr/>
                    <a:lstStyle/>
                    <a:p>
                      <a:pPr fontAlgn="t"/>
                      <a:endParaRPr lang="fr-FR" sz="1800"/>
                    </a:p>
                  </a:txBody>
                  <a:tcPr marL="57150" marR="57150" marT="28575" marB="28575">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a:noFill/>
                    </a:lnT>
                    <a:lnB>
                      <a:noFill/>
                    </a:lnB>
                    <a:solidFill>
                      <a:schemeClr val="accent2">
                        <a:lumMod val="20000"/>
                        <a:lumOff val="80000"/>
                      </a:schemeClr>
                    </a:solidFill>
                  </a:tcPr>
                </a:tc>
              </a:tr>
              <a:tr h="528580">
                <a:tc>
                  <a:txBody>
                    <a:bodyPr/>
                    <a:lstStyle/>
                    <a:p>
                      <a:pPr fontAlgn="t"/>
                      <a:endParaRPr lang="en-GB" sz="1800" dirty="0"/>
                    </a:p>
                  </a:txBody>
                  <a:tcPr marL="57150" marR="57150" marT="28575" marB="28575">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a:noFill/>
                    </a:lnT>
                    <a:lnB>
                      <a:noFill/>
                    </a:lnB>
                    <a:solidFill>
                      <a:schemeClr val="accent2">
                        <a:lumMod val="20000"/>
                        <a:lumOff val="80000"/>
                      </a:schemeClr>
                    </a:solidFill>
                  </a:tcPr>
                </a:tc>
                <a:tc>
                  <a:txBody>
                    <a:bodyPr/>
                    <a:lstStyle/>
                    <a:p>
                      <a:pPr fontAlgn="t"/>
                      <a:endParaRPr lang="en-GB" sz="1800"/>
                    </a:p>
                  </a:txBody>
                  <a:tcPr marL="57150" marR="57150" marT="28575" marB="28575">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a:noFill/>
                    </a:lnT>
                    <a:lnB>
                      <a:noFill/>
                    </a:lnB>
                    <a:solidFill>
                      <a:schemeClr val="accent2">
                        <a:lumMod val="20000"/>
                        <a:lumOff val="80000"/>
                      </a:schemeClr>
                    </a:solidFill>
                  </a:tcPr>
                </a:tc>
                <a:tc>
                  <a:txBody>
                    <a:bodyPr/>
                    <a:lstStyle/>
                    <a:p>
                      <a:pPr fontAlgn="t"/>
                      <a:r>
                        <a:rPr lang="en-GB" sz="1800" dirty="0" smtClean="0"/>
                        <a:t>Identify potential topics</a:t>
                      </a:r>
                      <a:r>
                        <a:rPr lang="en-GB" sz="1800" baseline="0" dirty="0" smtClean="0"/>
                        <a:t> for web meetings</a:t>
                      </a:r>
                      <a:endParaRPr lang="en-GB" sz="1800" dirty="0"/>
                    </a:p>
                  </a:txBody>
                  <a:tcPr marL="57150" marR="57150" marT="28575" marB="28575">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a:noFill/>
                    </a:lnT>
                    <a:lnB>
                      <a:noFill/>
                    </a:lnB>
                    <a:solidFill>
                      <a:schemeClr val="accent2">
                        <a:lumMod val="20000"/>
                        <a:lumOff val="80000"/>
                      </a:schemeClr>
                    </a:solidFill>
                  </a:tcPr>
                </a:tc>
              </a:tr>
              <a:tr h="231254">
                <a:tc>
                  <a:txBody>
                    <a:bodyPr/>
                    <a:lstStyle/>
                    <a:p>
                      <a:pPr fontAlgn="t"/>
                      <a:endParaRPr lang="en-GB" sz="1800" dirty="0"/>
                    </a:p>
                  </a:txBody>
                  <a:tcPr marL="57150" marR="57150" marT="28575" marB="28575">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a:noFill/>
                    </a:lnT>
                    <a:lnB>
                      <a:noFill/>
                    </a:lnB>
                    <a:solidFill>
                      <a:schemeClr val="accent2">
                        <a:lumMod val="20000"/>
                        <a:lumOff val="80000"/>
                      </a:schemeClr>
                    </a:solidFill>
                  </a:tcPr>
                </a:tc>
                <a:tc>
                  <a:txBody>
                    <a:bodyPr/>
                    <a:lstStyle/>
                    <a:p>
                      <a:pPr fontAlgn="t"/>
                      <a:endParaRPr lang="en-GB" sz="1800"/>
                    </a:p>
                  </a:txBody>
                  <a:tcPr marL="57150" marR="57150" marT="28575" marB="28575">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a:noFill/>
                    </a:lnT>
                    <a:lnB>
                      <a:noFill/>
                    </a:lnB>
                    <a:solidFill>
                      <a:schemeClr val="accent2">
                        <a:lumMod val="20000"/>
                        <a:lumOff val="80000"/>
                      </a:schemeClr>
                    </a:solidFill>
                  </a:tcPr>
                </a:tc>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en-GB" sz="1800" dirty="0" smtClean="0"/>
                        <a:t>Will review list on Friday morning</a:t>
                      </a:r>
                    </a:p>
                    <a:p>
                      <a:pPr fontAlgn="t"/>
                      <a:endParaRPr lang="en-GB" sz="1800" dirty="0"/>
                    </a:p>
                  </a:txBody>
                  <a:tcPr marL="57150" marR="57150" marT="28575" marB="28575">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a:noFill/>
                    </a:lnT>
                    <a:lnB>
                      <a:noFill/>
                    </a:lnB>
                    <a:solidFill>
                      <a:schemeClr val="accent2">
                        <a:lumMod val="20000"/>
                        <a:lumOff val="80000"/>
                      </a:schemeClr>
                    </a:solidFill>
                  </a:tcPr>
                </a:tc>
              </a:tr>
            </a:tbl>
          </a:graphicData>
        </a:graphic>
      </p:graphicFrame>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0" y="-11289"/>
            <a:ext cx="9799638" cy="854075"/>
          </a:xfrm>
        </p:spPr>
        <p:txBody>
          <a:bodyPr/>
          <a:lstStyle/>
          <a:p>
            <a:r>
              <a:rPr lang="en-GB" sz="3600" dirty="0" smtClean="0"/>
              <a:t>Actions on GRWG Chair Closed during 2015/16</a:t>
            </a:r>
          </a:p>
        </p:txBody>
      </p:sp>
      <p:graphicFrame>
        <p:nvGraphicFramePr>
          <p:cNvPr id="5" name="Content Placeholder 3"/>
          <p:cNvGraphicFramePr>
            <a:graphicFrameLocks/>
          </p:cNvGraphicFramePr>
          <p:nvPr/>
        </p:nvGraphicFramePr>
        <p:xfrm>
          <a:off x="0" y="908678"/>
          <a:ext cx="9905999" cy="7007860"/>
        </p:xfrm>
        <a:graphic>
          <a:graphicData uri="http://schemas.openxmlformats.org/drawingml/2006/table">
            <a:tbl>
              <a:tblPr firstRow="1" bandRow="1">
                <a:tableStyleId>{F5AB1C69-6EDB-4FF4-983F-18BD219EF322}</a:tableStyleId>
              </a:tblPr>
              <a:tblGrid>
                <a:gridCol w="1336158"/>
                <a:gridCol w="5095654"/>
                <a:gridCol w="1170467"/>
                <a:gridCol w="1151860"/>
                <a:gridCol w="1151860"/>
              </a:tblGrid>
              <a:tr h="370840">
                <a:tc>
                  <a:txBody>
                    <a:bodyPr/>
                    <a:lstStyle/>
                    <a:p>
                      <a:r>
                        <a:rPr lang="en-US" sz="1400" dirty="0" smtClean="0"/>
                        <a:t>Action Ref</a:t>
                      </a:r>
                      <a:endParaRPr lang="en-US" sz="1400" dirty="0">
                        <a:solidFill>
                          <a:schemeClr val="tx1"/>
                        </a:solidFill>
                      </a:endParaRPr>
                    </a:p>
                  </a:txBody>
                  <a:tcPr/>
                </a:tc>
                <a:tc>
                  <a:txBody>
                    <a:bodyPr/>
                    <a:lstStyle/>
                    <a:p>
                      <a:r>
                        <a:rPr lang="en-US" sz="1400" dirty="0" smtClean="0"/>
                        <a:t>Description</a:t>
                      </a:r>
                      <a:endParaRPr lang="en-US" sz="1400" dirty="0">
                        <a:solidFill>
                          <a:schemeClr val="tx1"/>
                        </a:solidFill>
                      </a:endParaRPr>
                    </a:p>
                  </a:txBody>
                  <a:tcPr/>
                </a:tc>
                <a:tc>
                  <a:txBody>
                    <a:bodyPr/>
                    <a:lstStyle/>
                    <a:p>
                      <a:r>
                        <a:rPr lang="en-US" sz="1400" dirty="0" smtClean="0"/>
                        <a:t>Assigned to</a:t>
                      </a:r>
                      <a:endParaRPr lang="en-US" sz="1400" dirty="0">
                        <a:solidFill>
                          <a:schemeClr val="tx1"/>
                        </a:solidFill>
                      </a:endParaRPr>
                    </a:p>
                  </a:txBody>
                  <a:tcPr/>
                </a:tc>
                <a:tc>
                  <a:txBody>
                    <a:bodyPr/>
                    <a:lstStyle/>
                    <a:p>
                      <a:r>
                        <a:rPr lang="en-US" sz="1400" dirty="0" smtClean="0"/>
                        <a:t>Due</a:t>
                      </a:r>
                      <a:r>
                        <a:rPr lang="en-US" sz="1400" baseline="0" dirty="0" smtClean="0"/>
                        <a:t> </a:t>
                      </a:r>
                      <a:r>
                        <a:rPr lang="en-US" sz="1400" dirty="0" smtClean="0"/>
                        <a:t>Date</a:t>
                      </a:r>
                      <a:endParaRPr lang="en-US" sz="1400" dirty="0">
                        <a:solidFill>
                          <a:schemeClr val="tx1"/>
                        </a:solidFill>
                      </a:endParaRPr>
                    </a:p>
                  </a:txBody>
                  <a:tcPr/>
                </a:tc>
                <a:tc>
                  <a:txBody>
                    <a:bodyPr/>
                    <a:lstStyle/>
                    <a:p>
                      <a:r>
                        <a:rPr lang="en-US" sz="1400" dirty="0" smtClean="0"/>
                        <a:t>State</a:t>
                      </a:r>
                      <a:endParaRPr lang="en-US" sz="1400" dirty="0">
                        <a:solidFill>
                          <a:schemeClr val="tx1"/>
                        </a:solidFill>
                      </a:endParaRPr>
                    </a:p>
                  </a:txBody>
                  <a:tcPr/>
                </a:tc>
              </a:tr>
              <a:tr h="648398">
                <a:tc>
                  <a:txBody>
                    <a:bodyPr/>
                    <a:lstStyle/>
                    <a:p>
                      <a:r>
                        <a:rPr lang="en-GB" sz="1400" b="1"/>
                        <a:t>GWG_13.13</a:t>
                      </a:r>
                    </a:p>
                  </a:txBody>
                  <a:tcPr marL="47625" marR="47625" marT="19050" marB="19050" anchor="ctr"/>
                </a:tc>
                <a:tc>
                  <a:txBody>
                    <a:bodyPr/>
                    <a:lstStyle/>
                    <a:p>
                      <a:r>
                        <a:rPr lang="en-US" sz="1400" b="1" dirty="0"/>
                        <a:t>GRWG Chair to set up web meeting to define Best Practice for Process of defining SBAF and uncertainties by 1 June 2013. </a:t>
                      </a:r>
                      <a:br>
                        <a:rPr lang="en-US" sz="1400" b="1" dirty="0"/>
                      </a:br>
                      <a:endParaRPr lang="en-US" sz="1400" b="1" dirty="0"/>
                    </a:p>
                  </a:txBody>
                  <a:tcPr marL="47625" marR="47625" marT="19050" marB="19050" anchor="ctr"/>
                </a:tc>
                <a:tc>
                  <a:txBody>
                    <a:bodyPr/>
                    <a:lstStyle/>
                    <a:p>
                      <a:r>
                        <a:rPr lang="en-GB" sz="1400" b="1" u="sng">
                          <a:hlinkClick r:id="rId2"/>
                        </a:rPr>
                        <a:t>TimHewison</a:t>
                      </a:r>
                      <a:endParaRPr lang="en-GB" sz="1400" b="1"/>
                    </a:p>
                  </a:txBody>
                  <a:tcPr marL="47625" marR="47625" marT="19050" marB="19050" anchor="ctr"/>
                </a:tc>
                <a:tc>
                  <a:txBody>
                    <a:bodyPr/>
                    <a:lstStyle/>
                    <a:p>
                      <a:r>
                        <a:rPr lang="en-GB" sz="1400" b="1"/>
                        <a:t>01 Jun 2013</a:t>
                      </a:r>
                    </a:p>
                  </a:txBody>
                  <a:tcPr marL="47625" marR="47625" marT="19050" marB="19050" anchor="ctr"/>
                </a:tc>
                <a:tc>
                  <a:txBody>
                    <a:bodyPr/>
                    <a:lstStyle/>
                    <a:p>
                      <a:r>
                        <a:rPr lang="en-US" sz="1400" b="1" dirty="0" smtClean="0"/>
                        <a:t>Closed - </a:t>
                      </a:r>
                      <a:r>
                        <a:rPr lang="en-US" sz="1400" b="1" dirty="0" smtClean="0">
                          <a:hlinkClick r:id="rId3"/>
                        </a:rPr>
                        <a:t>Web meeting</a:t>
                      </a:r>
                      <a:r>
                        <a:rPr lang="en-US" sz="1400" b="1" dirty="0" smtClean="0"/>
                        <a:t> </a:t>
                      </a:r>
                      <a:endParaRPr lang="en-GB" sz="1400" b="1" dirty="0"/>
                    </a:p>
                  </a:txBody>
                  <a:tcPr marL="47625" marR="47625" marT="19050" marB="19050" anchor="ctr"/>
                </a:tc>
              </a:tr>
              <a:tr h="370840">
                <a:tc>
                  <a:txBody>
                    <a:bodyPr/>
                    <a:lstStyle/>
                    <a:p>
                      <a:r>
                        <a:rPr lang="en-GB" sz="1400" kern="1200" dirty="0">
                          <a:solidFill>
                            <a:schemeClr val="dk1"/>
                          </a:solidFill>
                          <a:latin typeface="+mn-lt"/>
                          <a:ea typeface="+mn-ea"/>
                          <a:cs typeface="+mn-cs"/>
                        </a:rPr>
                        <a:t>GRWG_15.8</a:t>
                      </a:r>
                    </a:p>
                  </a:txBody>
                  <a:tcPr marL="47625" marR="47625" marT="19050" marB="19050" anchor="ctr"/>
                </a:tc>
                <a:tc>
                  <a:txBody>
                    <a:bodyPr/>
                    <a:lstStyle/>
                    <a:p>
                      <a:r>
                        <a:rPr lang="en-US" sz="1400" dirty="0"/>
                        <a:t>Tim to put Pradeep in touch with 3G activity to assess uncertainties in RAOB-Sat </a:t>
                      </a:r>
                      <a:br>
                        <a:rPr lang="en-US" sz="1400" dirty="0"/>
                      </a:br>
                      <a:endParaRPr lang="en-US" sz="1400" dirty="0"/>
                    </a:p>
                  </a:txBody>
                  <a:tcPr marL="47625" marR="47625" marT="19050" marB="19050" anchor="ctr"/>
                </a:tc>
                <a:tc>
                  <a:txBody>
                    <a:bodyPr/>
                    <a:lstStyle/>
                    <a:p>
                      <a:r>
                        <a:rPr lang="en-GB" sz="1400" u="sng">
                          <a:solidFill>
                            <a:srgbClr val="666666"/>
                          </a:solidFill>
                          <a:hlinkClick r:id="rId2"/>
                        </a:rPr>
                        <a:t>TimHewison</a:t>
                      </a:r>
                      <a:endParaRPr lang="en-GB" sz="1400"/>
                    </a:p>
                  </a:txBody>
                  <a:tcPr marL="47625" marR="47625" marT="19050" marB="19050" anchor="ctr"/>
                </a:tc>
                <a:tc>
                  <a:txBody>
                    <a:bodyPr/>
                    <a:lstStyle/>
                    <a:p>
                      <a:r>
                        <a:rPr lang="en-GB" sz="1400" dirty="0"/>
                        <a:t>29 Feb 2016</a:t>
                      </a:r>
                    </a:p>
                  </a:txBody>
                  <a:tcPr marL="47625" marR="47625" marT="19050" marB="19050" anchor="ctr"/>
                </a:tc>
                <a:tc>
                  <a:txBody>
                    <a:bodyPr/>
                    <a:lstStyle/>
                    <a:p>
                      <a:pPr marL="0" algn="l" defTabSz="914400" rtl="0" eaLnBrk="1" latinLnBrk="0" hangingPunct="1"/>
                      <a:r>
                        <a:rPr lang="en-US" sz="1400" dirty="0" smtClean="0"/>
                        <a:t>Closed by email 2015-07-02.</a:t>
                      </a:r>
                      <a:endParaRPr lang="en-US" sz="1400" kern="1200" dirty="0">
                        <a:solidFill>
                          <a:schemeClr val="tx1"/>
                        </a:solidFill>
                        <a:latin typeface="+mn-lt"/>
                        <a:ea typeface="+mn-ea"/>
                        <a:cs typeface="+mn-cs"/>
                      </a:endParaRPr>
                    </a:p>
                  </a:txBody>
                  <a:tcPr anchor="ctr"/>
                </a:tc>
              </a:tr>
              <a:tr h="370840">
                <a:tc>
                  <a:txBody>
                    <a:bodyPr/>
                    <a:lstStyle/>
                    <a:p>
                      <a:r>
                        <a:rPr lang="en-GB" sz="1400" kern="1200" dirty="0">
                          <a:solidFill>
                            <a:schemeClr val="dk1"/>
                          </a:solidFill>
                          <a:latin typeface="+mn-lt"/>
                          <a:ea typeface="+mn-ea"/>
                          <a:cs typeface="+mn-cs"/>
                        </a:rPr>
                        <a:t>GRWG_15.11</a:t>
                      </a:r>
                    </a:p>
                  </a:txBody>
                  <a:tcPr marL="47625" marR="47625" marT="19050" marB="19050" anchor="ctr"/>
                </a:tc>
                <a:tc>
                  <a:txBody>
                    <a:bodyPr/>
                    <a:lstStyle/>
                    <a:p>
                      <a:r>
                        <a:rPr lang="en-US" sz="1400" dirty="0"/>
                        <a:t>EUMETSAT to circulate report on investigation of the impact of the GSICS correction on atmospheric motion vector winds and other products. </a:t>
                      </a:r>
                    </a:p>
                  </a:txBody>
                  <a:tcPr marL="47625" marR="47625" marT="19050" marB="19050" anchor="ctr"/>
                </a:tc>
                <a:tc>
                  <a:txBody>
                    <a:bodyPr/>
                    <a:lstStyle/>
                    <a:p>
                      <a:r>
                        <a:rPr lang="en-GB" sz="1400" u="sng">
                          <a:solidFill>
                            <a:srgbClr val="666666"/>
                          </a:solidFill>
                          <a:hlinkClick r:id="rId2"/>
                        </a:rPr>
                        <a:t>TimHewison</a:t>
                      </a:r>
                      <a:endParaRPr lang="en-GB" sz="1400"/>
                    </a:p>
                  </a:txBody>
                  <a:tcPr marL="47625" marR="47625" marT="19050" marB="19050" anchor="ctr"/>
                </a:tc>
                <a:tc>
                  <a:txBody>
                    <a:bodyPr/>
                    <a:lstStyle/>
                    <a:p>
                      <a:r>
                        <a:rPr lang="en-GB" sz="1400" dirty="0"/>
                        <a:t>29 Feb 2016</a:t>
                      </a:r>
                    </a:p>
                  </a:txBody>
                  <a:tcPr marL="47625" marR="47625" marT="19050" marB="19050" anchor="ctr"/>
                </a:tc>
                <a:tc>
                  <a:txBody>
                    <a:bodyPr/>
                    <a:lstStyle/>
                    <a:p>
                      <a:r>
                        <a:rPr lang="en-US" sz="1400" dirty="0" smtClean="0"/>
                        <a:t>Closed by email 2016-02-22</a:t>
                      </a:r>
                      <a:endParaRPr lang="en-US" sz="1400" dirty="0">
                        <a:solidFill>
                          <a:schemeClr val="tx1"/>
                        </a:solidFill>
                      </a:endParaRPr>
                    </a:p>
                  </a:txBody>
                  <a:tcPr anchor="ctr"/>
                </a:tc>
              </a:tr>
              <a:tr h="370840">
                <a:tc>
                  <a:txBody>
                    <a:bodyPr/>
                    <a:lstStyle/>
                    <a:p>
                      <a:r>
                        <a:rPr lang="en-GB" sz="1400" b="1" kern="1200" dirty="0">
                          <a:solidFill>
                            <a:schemeClr val="dk1"/>
                          </a:solidFill>
                          <a:latin typeface="+mn-lt"/>
                          <a:ea typeface="+mn-ea"/>
                          <a:cs typeface="+mn-cs"/>
                        </a:rPr>
                        <a:t>GRWG_15.29</a:t>
                      </a:r>
                    </a:p>
                  </a:txBody>
                  <a:tcPr marL="47625" marR="47625" marT="19050" marB="19050" anchor="ctr"/>
                </a:tc>
                <a:tc>
                  <a:txBody>
                    <a:bodyPr/>
                    <a:lstStyle/>
                    <a:p>
                      <a:r>
                        <a:rPr lang="en-US" sz="1400" b="1" dirty="0"/>
                        <a:t>Tim Hewison to propose the approach of issuing frequent GSICS corrections to the Exec Panel and Users Workshop. </a:t>
                      </a:r>
                      <a:br>
                        <a:rPr lang="en-US" sz="1400" b="1" dirty="0"/>
                      </a:br>
                      <a:endParaRPr lang="en-US" sz="1400" b="1" dirty="0"/>
                    </a:p>
                  </a:txBody>
                  <a:tcPr marL="47625" marR="47625" marT="19050" marB="19050" anchor="ctr"/>
                </a:tc>
                <a:tc>
                  <a:txBody>
                    <a:bodyPr/>
                    <a:lstStyle/>
                    <a:p>
                      <a:r>
                        <a:rPr lang="en-GB" sz="1400" b="1" u="sng">
                          <a:solidFill>
                            <a:srgbClr val="666666"/>
                          </a:solidFill>
                          <a:hlinkClick r:id="rId2"/>
                        </a:rPr>
                        <a:t>TimHewison</a:t>
                      </a:r>
                      <a:endParaRPr lang="en-GB" sz="1400" b="1"/>
                    </a:p>
                  </a:txBody>
                  <a:tcPr marL="47625" marR="47625" marT="19050" marB="19050" anchor="ctr"/>
                </a:tc>
                <a:tc>
                  <a:txBody>
                    <a:bodyPr/>
                    <a:lstStyle/>
                    <a:p>
                      <a:r>
                        <a:rPr lang="en-GB" sz="1400" b="1" dirty="0"/>
                        <a:t>29 Feb 2016</a:t>
                      </a:r>
                    </a:p>
                  </a:txBody>
                  <a:tcPr marL="47625" marR="47625" marT="19050" marB="19050" anchor="ctr"/>
                </a:tc>
                <a:tc>
                  <a:txBody>
                    <a:bodyPr/>
                    <a:lstStyle/>
                    <a:p>
                      <a:r>
                        <a:rPr lang="en-US" sz="1400" b="1" dirty="0" smtClean="0"/>
                        <a:t>- Completed at Users Workshop</a:t>
                      </a:r>
                      <a:endParaRPr lang="en-US" sz="1400" b="1" dirty="0">
                        <a:solidFill>
                          <a:schemeClr val="tx1"/>
                        </a:solidFill>
                      </a:endParaRPr>
                    </a:p>
                  </a:txBody>
                  <a:tcPr anchor="ctr"/>
                </a:tc>
              </a:tr>
              <a:tr h="370840">
                <a:tc>
                  <a:txBody>
                    <a:bodyPr/>
                    <a:lstStyle/>
                    <a:p>
                      <a:r>
                        <a:rPr lang="en-GB" sz="1400" b="1" kern="1200" dirty="0">
                          <a:solidFill>
                            <a:schemeClr val="dk1"/>
                          </a:solidFill>
                          <a:latin typeface="+mn-lt"/>
                          <a:ea typeface="+mn-ea"/>
                          <a:cs typeface="+mn-cs"/>
                        </a:rPr>
                        <a:t>GRWG_15.64</a:t>
                      </a:r>
                    </a:p>
                  </a:txBody>
                  <a:tcPr marL="47625" marR="47625" marT="19050" marB="19050" anchor="ctr"/>
                </a:tc>
                <a:tc>
                  <a:txBody>
                    <a:bodyPr/>
                    <a:lstStyle/>
                    <a:p>
                      <a:r>
                        <a:rPr lang="en-US" sz="1400" b="1" dirty="0"/>
                        <a:t>Tim to cooperate with the GDWG to develop a version control document. </a:t>
                      </a:r>
                      <a:br>
                        <a:rPr lang="en-US" sz="1400" b="1" dirty="0"/>
                      </a:br>
                      <a:endParaRPr lang="en-US" sz="1400" b="1" dirty="0"/>
                    </a:p>
                  </a:txBody>
                  <a:tcPr marL="47625" marR="47625" marT="19050" marB="19050" anchor="ctr"/>
                </a:tc>
                <a:tc>
                  <a:txBody>
                    <a:bodyPr/>
                    <a:lstStyle/>
                    <a:p>
                      <a:r>
                        <a:rPr lang="en-GB" sz="1400" b="1" u="sng">
                          <a:solidFill>
                            <a:srgbClr val="666666"/>
                          </a:solidFill>
                          <a:hlinkClick r:id="rId2"/>
                        </a:rPr>
                        <a:t>TimHewison</a:t>
                      </a:r>
                      <a:endParaRPr lang="en-GB" sz="1400" b="1"/>
                    </a:p>
                  </a:txBody>
                  <a:tcPr marL="47625" marR="47625" marT="19050" marB="19050" anchor="ctr"/>
                </a:tc>
                <a:tc>
                  <a:txBody>
                    <a:bodyPr/>
                    <a:lstStyle/>
                    <a:p>
                      <a:r>
                        <a:rPr lang="en-GB" sz="1400" b="1" dirty="0"/>
                        <a:t>29 Feb 2016</a:t>
                      </a:r>
                    </a:p>
                  </a:txBody>
                  <a:tcPr marL="47625" marR="47625" marT="19050" marB="19050" anchor="ctr"/>
                </a:tc>
                <a:tc>
                  <a:txBody>
                    <a:bodyPr/>
                    <a:lstStyle/>
                    <a:p>
                      <a:pPr marL="0" algn="l" defTabSz="914400" rtl="0" eaLnBrk="1" latinLnBrk="0" hangingPunct="1"/>
                      <a:r>
                        <a:rPr lang="en-US" sz="1400" b="1" dirty="0" smtClean="0"/>
                        <a:t>Completed by email Feb 2016: in User Guide by EUMETSAT. GDWG chair will add clarifications to explain case of bug fixes.</a:t>
                      </a:r>
                      <a:endParaRPr lang="en-US" sz="1400" b="1" kern="1200" noProof="0" dirty="0">
                        <a:solidFill>
                          <a:schemeClr val="dk1"/>
                        </a:solidFill>
                        <a:latin typeface="+mn-lt"/>
                        <a:ea typeface="+mn-ea"/>
                        <a:cs typeface="+mn-cs"/>
                      </a:endParaRPr>
                    </a:p>
                  </a:txBody>
                  <a:tcPr anchor="ct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GB" sz="1400" kern="1200" noProof="0" dirty="0" smtClean="0">
                        <a:solidFill>
                          <a:schemeClr val="dk1"/>
                        </a:solidFill>
                        <a:latin typeface="+mn-lt"/>
                        <a:ea typeface="+mn-ea"/>
                        <a:cs typeface="+mn-cs"/>
                      </a:endParaRP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kern="1200" noProof="0" dirty="0" smtClean="0">
                        <a:solidFill>
                          <a:schemeClr val="dk1"/>
                        </a:solidFill>
                        <a:latin typeface="+mn-lt"/>
                        <a:ea typeface="+mn-ea"/>
                        <a:cs typeface="+mn-cs"/>
                      </a:endParaRP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kern="1200" noProof="0" dirty="0" smtClean="0">
                        <a:solidFill>
                          <a:schemeClr val="dk1"/>
                        </a:solidFill>
                        <a:latin typeface="+mn-lt"/>
                        <a:ea typeface="+mn-ea"/>
                        <a:cs typeface="+mn-cs"/>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400" kern="1200" noProof="0" dirty="0" smtClean="0">
                        <a:solidFill>
                          <a:schemeClr val="dk1"/>
                        </a:solidFill>
                        <a:latin typeface="+mn-lt"/>
                        <a:ea typeface="+mn-ea"/>
                        <a:cs typeface="+mn-cs"/>
                      </a:endParaRPr>
                    </a:p>
                  </a:txBody>
                  <a:tcPr marL="47625" marR="47625" marT="19050" marB="19050" anchor="ctr"/>
                </a:tc>
                <a:tc>
                  <a:txBody>
                    <a:bodyPr/>
                    <a:lstStyle/>
                    <a:p>
                      <a:pPr marL="0" algn="l" defTabSz="914400" rtl="0" eaLnBrk="1" latinLnBrk="0" hangingPunct="1"/>
                      <a:endParaRPr lang="en-US" sz="1400" kern="1200" noProof="0" dirty="0">
                        <a:solidFill>
                          <a:schemeClr val="dk1"/>
                        </a:solidFill>
                        <a:latin typeface="+mn-lt"/>
                        <a:ea typeface="+mn-ea"/>
                        <a:cs typeface="+mn-cs"/>
                      </a:endParaRPr>
                    </a:p>
                  </a:txBody>
                  <a:tcPr anchor="ct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dirty="0" smtClean="0">
                        <a:solidFill>
                          <a:schemeClr val="tx1"/>
                        </a:solidFill>
                      </a:endParaRP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kern="1200" noProof="0" dirty="0">
                        <a:solidFill>
                          <a:schemeClr val="dk1"/>
                        </a:solidFill>
                        <a:latin typeface="+mn-lt"/>
                        <a:ea typeface="+mn-ea"/>
                        <a:cs typeface="+mn-cs"/>
                      </a:endParaRPr>
                    </a:p>
                  </a:txBody>
                  <a:tcPr anchor="ctr"/>
                </a:tc>
                <a:tc>
                  <a:txBody>
                    <a:bodyPr/>
                    <a:lstStyle/>
                    <a:p>
                      <a:endParaRPr lang="en-US" sz="1400" b="0" i="0" kern="1200" dirty="0">
                        <a:solidFill>
                          <a:schemeClr val="dk1"/>
                        </a:solidFill>
                        <a:latin typeface="+mn-lt"/>
                        <a:ea typeface="+mn-ea"/>
                        <a:cs typeface="+mn-cs"/>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b="0" i="0" kern="1200" dirty="0" smtClean="0">
                        <a:solidFill>
                          <a:schemeClr val="dk1"/>
                        </a:solidFill>
                        <a:latin typeface="+mn-lt"/>
                        <a:ea typeface="+mn-ea"/>
                        <a:cs typeface="+mn-cs"/>
                      </a:endParaRPr>
                    </a:p>
                  </a:txBody>
                  <a:tcPr/>
                </a:tc>
                <a:tc>
                  <a:txBody>
                    <a:bodyPr/>
                    <a:lstStyle/>
                    <a:p>
                      <a:endParaRPr lang="en-US" sz="1400" dirty="0">
                        <a:solidFill>
                          <a:schemeClr val="tx1"/>
                        </a:solidFill>
                      </a:endParaRP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dirty="0" smtClean="0">
                        <a:solidFill>
                          <a:schemeClr val="tx1"/>
                        </a:solidFill>
                      </a:endParaRP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kern="1200" noProof="0" dirty="0">
                        <a:solidFill>
                          <a:schemeClr val="dk1"/>
                        </a:solidFill>
                        <a:latin typeface="+mn-lt"/>
                        <a:ea typeface="+mn-ea"/>
                        <a:cs typeface="+mn-cs"/>
                      </a:endParaRPr>
                    </a:p>
                  </a:txBody>
                  <a:tcPr anchor="ctr"/>
                </a:tc>
                <a:tc>
                  <a:txBody>
                    <a:bodyPr/>
                    <a:lstStyle/>
                    <a:p>
                      <a:endParaRPr lang="en-US" sz="1400" b="0" i="0" kern="1200" dirty="0">
                        <a:solidFill>
                          <a:schemeClr val="dk1"/>
                        </a:solidFill>
                        <a:latin typeface="+mn-lt"/>
                        <a:ea typeface="+mn-ea"/>
                        <a:cs typeface="+mn-cs"/>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b="0" i="0" kern="1200" dirty="0" smtClean="0">
                        <a:solidFill>
                          <a:schemeClr val="dk1"/>
                        </a:solidFill>
                        <a:latin typeface="+mn-lt"/>
                        <a:ea typeface="+mn-ea"/>
                        <a:cs typeface="+mn-cs"/>
                      </a:endParaRPr>
                    </a:p>
                  </a:txBody>
                  <a:tcPr/>
                </a:tc>
                <a:tc>
                  <a:txBody>
                    <a:bodyPr/>
                    <a:lstStyle/>
                    <a:p>
                      <a:endParaRPr lang="en-US" sz="1400" dirty="0">
                        <a:solidFill>
                          <a:schemeClr val="tx1"/>
                        </a:solidFill>
                      </a:endParaRPr>
                    </a:p>
                  </a:txBody>
                  <a:tcPr/>
                </a:tc>
              </a:tr>
            </a:tbl>
          </a:graphicData>
        </a:graphic>
      </p:graphicFrame>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0" y="-11289"/>
            <a:ext cx="9799638" cy="854075"/>
          </a:xfrm>
        </p:spPr>
        <p:txBody>
          <a:bodyPr/>
          <a:lstStyle/>
          <a:p>
            <a:r>
              <a:rPr lang="en-GB" sz="3600" dirty="0" smtClean="0"/>
              <a:t>Other GRWG Actions Closed during 2015/16</a:t>
            </a:r>
          </a:p>
        </p:txBody>
      </p:sp>
      <p:graphicFrame>
        <p:nvGraphicFramePr>
          <p:cNvPr id="5" name="Content Placeholder 3"/>
          <p:cNvGraphicFramePr>
            <a:graphicFrameLocks/>
          </p:cNvGraphicFramePr>
          <p:nvPr/>
        </p:nvGraphicFramePr>
        <p:xfrm>
          <a:off x="0" y="908678"/>
          <a:ext cx="9905999" cy="6659880"/>
        </p:xfrm>
        <a:graphic>
          <a:graphicData uri="http://schemas.openxmlformats.org/drawingml/2006/table">
            <a:tbl>
              <a:tblPr firstRow="1" bandRow="1">
                <a:tableStyleId>{F5AB1C69-6EDB-4FF4-983F-18BD219EF322}</a:tableStyleId>
              </a:tblPr>
              <a:tblGrid>
                <a:gridCol w="1336158"/>
                <a:gridCol w="5095654"/>
                <a:gridCol w="1170467"/>
                <a:gridCol w="1151860"/>
                <a:gridCol w="1151860"/>
              </a:tblGrid>
              <a:tr h="370840">
                <a:tc>
                  <a:txBody>
                    <a:bodyPr/>
                    <a:lstStyle/>
                    <a:p>
                      <a:r>
                        <a:rPr lang="en-US" sz="1400" dirty="0" smtClean="0"/>
                        <a:t>Action Ref</a:t>
                      </a:r>
                      <a:endParaRPr lang="en-US" sz="1400" dirty="0">
                        <a:solidFill>
                          <a:schemeClr val="tx1"/>
                        </a:solidFill>
                      </a:endParaRPr>
                    </a:p>
                  </a:txBody>
                  <a:tcPr/>
                </a:tc>
                <a:tc>
                  <a:txBody>
                    <a:bodyPr/>
                    <a:lstStyle/>
                    <a:p>
                      <a:r>
                        <a:rPr lang="en-US" sz="1400" dirty="0" smtClean="0"/>
                        <a:t>Description</a:t>
                      </a:r>
                      <a:endParaRPr lang="en-US" sz="1400" dirty="0">
                        <a:solidFill>
                          <a:schemeClr val="tx1"/>
                        </a:solidFill>
                      </a:endParaRPr>
                    </a:p>
                  </a:txBody>
                  <a:tcPr/>
                </a:tc>
                <a:tc>
                  <a:txBody>
                    <a:bodyPr/>
                    <a:lstStyle/>
                    <a:p>
                      <a:r>
                        <a:rPr lang="en-US" sz="1400" dirty="0" smtClean="0"/>
                        <a:t>Assigned to</a:t>
                      </a:r>
                      <a:endParaRPr lang="en-US" sz="1400" dirty="0">
                        <a:solidFill>
                          <a:schemeClr val="tx1"/>
                        </a:solidFill>
                      </a:endParaRPr>
                    </a:p>
                  </a:txBody>
                  <a:tcPr/>
                </a:tc>
                <a:tc>
                  <a:txBody>
                    <a:bodyPr/>
                    <a:lstStyle/>
                    <a:p>
                      <a:r>
                        <a:rPr lang="en-US" sz="1400" dirty="0" smtClean="0"/>
                        <a:t>Due</a:t>
                      </a:r>
                      <a:r>
                        <a:rPr lang="en-US" sz="1400" baseline="0" dirty="0" smtClean="0"/>
                        <a:t> </a:t>
                      </a:r>
                      <a:r>
                        <a:rPr lang="en-US" sz="1400" dirty="0" smtClean="0"/>
                        <a:t>Date</a:t>
                      </a:r>
                      <a:endParaRPr lang="en-US" sz="1400" dirty="0">
                        <a:solidFill>
                          <a:schemeClr val="tx1"/>
                        </a:solidFill>
                      </a:endParaRPr>
                    </a:p>
                  </a:txBody>
                  <a:tcPr/>
                </a:tc>
                <a:tc>
                  <a:txBody>
                    <a:bodyPr/>
                    <a:lstStyle/>
                    <a:p>
                      <a:r>
                        <a:rPr lang="en-US" sz="1400" dirty="0" smtClean="0"/>
                        <a:t>State</a:t>
                      </a:r>
                      <a:endParaRPr lang="en-US" sz="1400" dirty="0">
                        <a:solidFill>
                          <a:schemeClr val="tx1"/>
                        </a:solidFill>
                      </a:endParaRPr>
                    </a:p>
                  </a:txBody>
                  <a:tcPr/>
                </a:tc>
              </a:tr>
              <a:tr h="648398">
                <a:tc>
                  <a:txBody>
                    <a:bodyPr/>
                    <a:lstStyle/>
                    <a:p>
                      <a:r>
                        <a:rPr lang="en-GB" sz="1400"/>
                        <a:t>GRWG_15.7</a:t>
                      </a:r>
                    </a:p>
                  </a:txBody>
                  <a:tcPr marL="47625" marR="47625" marT="19050" marB="19050" anchor="ctr"/>
                </a:tc>
                <a:tc>
                  <a:txBody>
                    <a:bodyPr/>
                    <a:lstStyle/>
                    <a:p>
                      <a:r>
                        <a:rPr lang="en-US" sz="1400" dirty="0"/>
                        <a:t>Fred to follow up on the availability of information on Metop/AVHRR instruments, for which NOAA </a:t>
                      </a:r>
                      <a:r>
                        <a:rPr lang="en-US" sz="1400" dirty="0" smtClean="0"/>
                        <a:t>is responsible- </a:t>
                      </a:r>
                      <a:endParaRPr lang="en-US" sz="1400" dirty="0"/>
                    </a:p>
                  </a:txBody>
                  <a:tcPr marL="47625" marR="47625" marT="19050" marB="19050" anchor="ctr"/>
                </a:tc>
                <a:tc>
                  <a:txBody>
                    <a:bodyPr/>
                    <a:lstStyle/>
                    <a:p>
                      <a:r>
                        <a:rPr lang="en-GB" sz="1400"/>
                        <a:t>FredWu</a:t>
                      </a:r>
                      <a:r>
                        <a:rPr lang="en-GB" sz="1400" u="none" strike="noStrike">
                          <a:solidFill>
                            <a:srgbClr val="666666"/>
                          </a:solidFill>
                          <a:hlinkClick r:id="rId2" tooltip="Create this topic"/>
                        </a:rPr>
                        <a:t>?</a:t>
                      </a:r>
                      <a:endParaRPr lang="en-GB" sz="1400"/>
                    </a:p>
                  </a:txBody>
                  <a:tcPr marL="47625" marR="47625" marT="19050" marB="19050" anchor="ctr"/>
                </a:tc>
                <a:tc>
                  <a:txBody>
                    <a:bodyPr/>
                    <a:lstStyle/>
                    <a:p>
                      <a:r>
                        <a:rPr lang="en-GB" sz="1400"/>
                        <a:t>29 Feb 2016</a:t>
                      </a:r>
                    </a:p>
                  </a:txBody>
                  <a:tcPr marL="47625" marR="47625" marT="19050" marB="19050" anchor="ctr"/>
                </a:tc>
                <a:tc>
                  <a:txBody>
                    <a:bodyPr/>
                    <a:lstStyle/>
                    <a:p>
                      <a:r>
                        <a:rPr lang="en-US" sz="1400" dirty="0" smtClean="0"/>
                        <a:t>closed by email to 11 May 2015: We can process Metop-B AVHRR data now. Thanks for all the relevant Metop-B nominal AVHRR information see </a:t>
                      </a:r>
                      <a:r>
                        <a:rPr lang="en-US" sz="1400" u="sng" dirty="0" smtClean="0">
                          <a:solidFill>
                            <a:srgbClr val="666666"/>
                          </a:solidFill>
                          <a:hlinkClick r:id="rId3" tooltip="document"/>
                        </a:rPr>
                        <a:t>link</a:t>
                      </a:r>
                      <a:r>
                        <a:rPr lang="en-US" sz="1400" dirty="0" smtClean="0"/>
                        <a:t> </a:t>
                      </a:r>
                      <a:endParaRPr lang="en-GB" sz="1400" dirty="0"/>
                    </a:p>
                  </a:txBody>
                  <a:tcPr marL="47625" marR="47625" marT="19050" marB="19050" anchor="ctr"/>
                </a:tc>
              </a:tr>
              <a:tr h="370840">
                <a:tc>
                  <a:txBody>
                    <a:bodyPr/>
                    <a:lstStyle/>
                    <a:p>
                      <a:r>
                        <a:rPr lang="en-GB" sz="1400" dirty="0"/>
                        <a:t>GRWG_15.10</a:t>
                      </a:r>
                    </a:p>
                  </a:txBody>
                  <a:tcPr marL="47625" marR="47625" marT="19050" marB="19050" anchor="ctr"/>
                </a:tc>
                <a:tc>
                  <a:txBody>
                    <a:bodyPr/>
                    <a:lstStyle/>
                    <a:p>
                      <a:r>
                        <a:rPr lang="en-US" sz="1400" dirty="0"/>
                        <a:t>KMA to clarify during the discussion on lunar data policy the position of KMA </a:t>
                      </a:r>
                      <a:r>
                        <a:rPr lang="en-US" sz="1400" dirty="0" err="1"/>
                        <a:t>wrt</a:t>
                      </a:r>
                      <a:r>
                        <a:rPr lang="en-US" sz="1400" dirty="0"/>
                        <a:t> to their </a:t>
                      </a:r>
                      <a:r>
                        <a:rPr lang="en-US" sz="1400" dirty="0" smtClean="0"/>
                        <a:t>data</a:t>
                      </a:r>
                      <a:endParaRPr lang="en-US" sz="1400" dirty="0"/>
                    </a:p>
                  </a:txBody>
                  <a:tcPr marL="47625" marR="47625" marT="19050" marB="19050" anchor="ctr"/>
                </a:tc>
                <a:tc>
                  <a:txBody>
                    <a:bodyPr/>
                    <a:lstStyle/>
                    <a:p>
                      <a:r>
                        <a:rPr lang="en-GB" sz="1400" dirty="0" smtClean="0"/>
                        <a:t>KMA</a:t>
                      </a:r>
                      <a:endParaRPr lang="en-GB" sz="1400" dirty="0"/>
                    </a:p>
                  </a:txBody>
                  <a:tcPr marL="47625" marR="47625" marT="19050" marB="19050" anchor="ctr"/>
                </a:tc>
                <a:tc>
                  <a:txBody>
                    <a:bodyPr/>
                    <a:lstStyle/>
                    <a:p>
                      <a:r>
                        <a:rPr lang="en-GB" sz="1400" dirty="0"/>
                        <a:t>29 Feb 2016</a:t>
                      </a:r>
                    </a:p>
                  </a:txBody>
                  <a:tcPr marL="47625" marR="47625" marT="19050" marB="19050" anchor="ctr"/>
                </a:tc>
                <a:tc>
                  <a:txBody>
                    <a:bodyPr/>
                    <a:lstStyle/>
                    <a:p>
                      <a:pPr marL="0" algn="l" defTabSz="914400" rtl="0" eaLnBrk="1" latinLnBrk="0" hangingPunct="1"/>
                      <a:r>
                        <a:rPr lang="en-US" sz="1400" dirty="0" smtClean="0"/>
                        <a:t>closed</a:t>
                      </a:r>
                      <a:endParaRPr lang="en-US" sz="1400" kern="1200" dirty="0">
                        <a:solidFill>
                          <a:schemeClr val="tx1"/>
                        </a:solidFill>
                        <a:latin typeface="+mn-lt"/>
                        <a:ea typeface="+mn-ea"/>
                        <a:cs typeface="+mn-cs"/>
                      </a:endParaRPr>
                    </a:p>
                  </a:txBody>
                  <a:tcPr anchor="ctr"/>
                </a:tc>
              </a:tr>
              <a:tr h="370840">
                <a:tc>
                  <a:txBody>
                    <a:bodyPr/>
                    <a:lstStyle/>
                    <a:p>
                      <a:r>
                        <a:rPr lang="en-GB" sz="1400" b="1" dirty="0"/>
                        <a:t>GRWG_15.48</a:t>
                      </a:r>
                    </a:p>
                  </a:txBody>
                  <a:tcPr marL="47625" marR="47625" marT="19050" marB="19050" anchor="ctr"/>
                </a:tc>
                <a:tc>
                  <a:txBody>
                    <a:bodyPr/>
                    <a:lstStyle/>
                    <a:p>
                      <a:r>
                        <a:rPr lang="en-US" sz="1400" b="1" dirty="0"/>
                        <a:t>Tim to ask ECMWF for double differencing of geostationary ring. </a:t>
                      </a:r>
                      <a:br>
                        <a:rPr lang="en-US" sz="1400" b="1" dirty="0"/>
                      </a:br>
                      <a:endParaRPr lang="en-US" sz="1400" b="1" dirty="0"/>
                    </a:p>
                  </a:txBody>
                  <a:tcPr marL="47625" marR="47625" marT="19050" marB="19050" anchor="ctr"/>
                </a:tc>
                <a:tc>
                  <a:txBody>
                    <a:bodyPr/>
                    <a:lstStyle/>
                    <a:p>
                      <a:r>
                        <a:rPr lang="en-GB" sz="1400" b="1" u="sng">
                          <a:solidFill>
                            <a:srgbClr val="666666"/>
                          </a:solidFill>
                          <a:hlinkClick r:id="rId4"/>
                        </a:rPr>
                        <a:t>TimHewison</a:t>
                      </a:r>
                      <a:endParaRPr lang="en-GB" sz="1400" b="1"/>
                    </a:p>
                  </a:txBody>
                  <a:tcPr marL="47625" marR="47625" marT="19050" marB="19050" anchor="ctr"/>
                </a:tc>
                <a:tc>
                  <a:txBody>
                    <a:bodyPr/>
                    <a:lstStyle/>
                    <a:p>
                      <a:r>
                        <a:rPr lang="en-GB" sz="1400" b="1" dirty="0"/>
                        <a:t>29 Feb 2016</a:t>
                      </a:r>
                    </a:p>
                  </a:txBody>
                  <a:tcPr marL="47625" marR="47625" marT="19050" marB="19050" anchor="ctr"/>
                </a:tc>
                <a:tc>
                  <a:txBody>
                    <a:bodyPr/>
                    <a:lstStyle/>
                    <a:p>
                      <a:r>
                        <a:rPr lang="en-US" sz="1400" b="1" dirty="0" smtClean="0"/>
                        <a:t>Emailed Tony McNally2016-01-11, - see 3a</a:t>
                      </a:r>
                      <a:endParaRPr lang="en-US" sz="1400" b="1" dirty="0">
                        <a:solidFill>
                          <a:schemeClr val="tx1"/>
                        </a:solidFill>
                      </a:endParaRPr>
                    </a:p>
                  </a:txBody>
                  <a:tcPr anchor="ct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dirty="0" smtClean="0">
                        <a:solidFill>
                          <a:schemeClr val="tx1"/>
                        </a:solidFill>
                      </a:endParaRPr>
                    </a:p>
                  </a:txBody>
                  <a:tcPr anchor="ctr"/>
                </a:tc>
                <a:tc>
                  <a:txBody>
                    <a:bodyPr/>
                    <a:lstStyle/>
                    <a:p>
                      <a:pPr marL="0" algn="l" defTabSz="914400" rtl="0" eaLnBrk="1" latinLnBrk="0" hangingPunct="1"/>
                      <a:endParaRPr lang="en-US" sz="1400" kern="1200" noProof="0" dirty="0">
                        <a:solidFill>
                          <a:schemeClr val="dk1"/>
                        </a:solidFill>
                        <a:latin typeface="+mn-lt"/>
                        <a:ea typeface="+mn-ea"/>
                        <a:cs typeface="+mn-cs"/>
                      </a:endParaRPr>
                    </a:p>
                  </a:txBody>
                  <a:tcPr anchor="ctr"/>
                </a:tc>
                <a:tc>
                  <a:txBody>
                    <a:bodyPr/>
                    <a:lstStyle/>
                    <a:p>
                      <a:endParaRPr lang="en-US" sz="1400" b="0" i="0" kern="1200" dirty="0">
                        <a:solidFill>
                          <a:schemeClr val="dk1"/>
                        </a:solidFill>
                        <a:latin typeface="+mn-lt"/>
                        <a:ea typeface="+mn-ea"/>
                        <a:cs typeface="+mn-cs"/>
                      </a:endParaRP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b="0" i="0" kern="1200" dirty="0" smtClean="0">
                        <a:solidFill>
                          <a:schemeClr val="dk1"/>
                        </a:solidFill>
                        <a:latin typeface="+mn-lt"/>
                        <a:ea typeface="+mn-ea"/>
                        <a:cs typeface="+mn-cs"/>
                      </a:endParaRPr>
                    </a:p>
                  </a:txBody>
                  <a:tcPr anchor="ctr"/>
                </a:tc>
                <a:tc>
                  <a:txBody>
                    <a:bodyPr/>
                    <a:lstStyle/>
                    <a:p>
                      <a:endParaRPr lang="en-US" sz="1400" dirty="0">
                        <a:solidFill>
                          <a:schemeClr val="tx1"/>
                        </a:solidFill>
                      </a:endParaRPr>
                    </a:p>
                  </a:txBody>
                  <a:tcPr anchor="ct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GB" sz="1400" kern="1200" noProof="0" dirty="0" smtClean="0">
                        <a:solidFill>
                          <a:schemeClr val="dk1"/>
                        </a:solidFill>
                        <a:latin typeface="+mn-lt"/>
                        <a:ea typeface="+mn-ea"/>
                        <a:cs typeface="+mn-cs"/>
                      </a:endParaRP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kern="1200" noProof="0" dirty="0" smtClean="0">
                        <a:solidFill>
                          <a:schemeClr val="dk1"/>
                        </a:solidFill>
                        <a:latin typeface="+mn-lt"/>
                        <a:ea typeface="+mn-ea"/>
                        <a:cs typeface="+mn-cs"/>
                      </a:endParaRP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kern="1200" noProof="0" dirty="0" smtClean="0">
                        <a:solidFill>
                          <a:schemeClr val="dk1"/>
                        </a:solidFill>
                        <a:latin typeface="+mn-lt"/>
                        <a:ea typeface="+mn-ea"/>
                        <a:cs typeface="+mn-cs"/>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400" kern="1200" noProof="0" dirty="0" smtClean="0">
                        <a:solidFill>
                          <a:schemeClr val="dk1"/>
                        </a:solidFill>
                        <a:latin typeface="+mn-lt"/>
                        <a:ea typeface="+mn-ea"/>
                        <a:cs typeface="+mn-cs"/>
                      </a:endParaRPr>
                    </a:p>
                  </a:txBody>
                  <a:tcPr marL="47625" marR="47625" marT="19050" marB="19050" anchor="ctr"/>
                </a:tc>
                <a:tc>
                  <a:txBody>
                    <a:bodyPr/>
                    <a:lstStyle/>
                    <a:p>
                      <a:pPr marL="0" algn="l" defTabSz="914400" rtl="0" eaLnBrk="1" latinLnBrk="0" hangingPunct="1"/>
                      <a:endParaRPr lang="en-US" sz="1400" kern="1200" noProof="0" dirty="0">
                        <a:solidFill>
                          <a:schemeClr val="dk1"/>
                        </a:solidFill>
                        <a:latin typeface="+mn-lt"/>
                        <a:ea typeface="+mn-ea"/>
                        <a:cs typeface="+mn-cs"/>
                      </a:endParaRPr>
                    </a:p>
                  </a:txBody>
                  <a:tcPr anchor="ct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GB" sz="1400" kern="1200" noProof="0" dirty="0" smtClean="0">
                        <a:solidFill>
                          <a:schemeClr val="dk1"/>
                        </a:solidFill>
                        <a:latin typeface="+mn-lt"/>
                        <a:ea typeface="+mn-ea"/>
                        <a:cs typeface="+mn-cs"/>
                      </a:endParaRP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kern="1200" noProof="0" dirty="0" smtClean="0">
                        <a:solidFill>
                          <a:schemeClr val="dk1"/>
                        </a:solidFill>
                        <a:latin typeface="+mn-lt"/>
                        <a:ea typeface="+mn-ea"/>
                        <a:cs typeface="+mn-cs"/>
                      </a:endParaRP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kern="1200" noProof="0" dirty="0" smtClean="0">
                        <a:solidFill>
                          <a:schemeClr val="dk1"/>
                        </a:solidFill>
                        <a:latin typeface="+mn-lt"/>
                        <a:ea typeface="+mn-ea"/>
                        <a:cs typeface="+mn-cs"/>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400" kern="1200" noProof="0" dirty="0" smtClean="0">
                        <a:solidFill>
                          <a:schemeClr val="dk1"/>
                        </a:solidFill>
                        <a:latin typeface="+mn-lt"/>
                        <a:ea typeface="+mn-ea"/>
                        <a:cs typeface="+mn-cs"/>
                      </a:endParaRPr>
                    </a:p>
                  </a:txBody>
                  <a:tcPr marL="47625" marR="47625" marT="19050" marB="19050" anchor="ctr"/>
                </a:tc>
                <a:tc>
                  <a:txBody>
                    <a:bodyPr/>
                    <a:lstStyle/>
                    <a:p>
                      <a:pPr marL="0" algn="l" defTabSz="914400" rtl="0" eaLnBrk="1" latinLnBrk="0" hangingPunct="1"/>
                      <a:endParaRPr lang="en-US" sz="1400" kern="1200" noProof="0" dirty="0">
                        <a:solidFill>
                          <a:schemeClr val="dk1"/>
                        </a:solidFill>
                        <a:latin typeface="+mn-lt"/>
                        <a:ea typeface="+mn-ea"/>
                        <a:cs typeface="+mn-cs"/>
                      </a:endParaRPr>
                    </a:p>
                  </a:txBody>
                  <a:tcPr anchor="ct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dirty="0" smtClean="0">
                        <a:solidFill>
                          <a:schemeClr val="tx1"/>
                        </a:solidFill>
                      </a:endParaRP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kern="1200" noProof="0" dirty="0">
                        <a:solidFill>
                          <a:schemeClr val="dk1"/>
                        </a:solidFill>
                        <a:latin typeface="+mn-lt"/>
                        <a:ea typeface="+mn-ea"/>
                        <a:cs typeface="+mn-cs"/>
                      </a:endParaRPr>
                    </a:p>
                  </a:txBody>
                  <a:tcPr anchor="ctr"/>
                </a:tc>
                <a:tc>
                  <a:txBody>
                    <a:bodyPr/>
                    <a:lstStyle/>
                    <a:p>
                      <a:endParaRPr lang="en-US" sz="1400" b="0" i="0" kern="1200" dirty="0">
                        <a:solidFill>
                          <a:schemeClr val="dk1"/>
                        </a:solidFill>
                        <a:latin typeface="+mn-lt"/>
                        <a:ea typeface="+mn-ea"/>
                        <a:cs typeface="+mn-cs"/>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b="0" i="0" kern="1200" dirty="0" smtClean="0">
                        <a:solidFill>
                          <a:schemeClr val="dk1"/>
                        </a:solidFill>
                        <a:latin typeface="+mn-lt"/>
                        <a:ea typeface="+mn-ea"/>
                        <a:cs typeface="+mn-cs"/>
                      </a:endParaRPr>
                    </a:p>
                  </a:txBody>
                  <a:tcPr/>
                </a:tc>
                <a:tc>
                  <a:txBody>
                    <a:bodyPr/>
                    <a:lstStyle/>
                    <a:p>
                      <a:endParaRPr lang="en-US" sz="1400" dirty="0">
                        <a:solidFill>
                          <a:schemeClr val="tx1"/>
                        </a:solidFill>
                      </a:endParaRP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dirty="0" smtClean="0">
                        <a:solidFill>
                          <a:schemeClr val="tx1"/>
                        </a:solidFill>
                      </a:endParaRP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kern="1200" noProof="0" dirty="0">
                        <a:solidFill>
                          <a:schemeClr val="dk1"/>
                        </a:solidFill>
                        <a:latin typeface="+mn-lt"/>
                        <a:ea typeface="+mn-ea"/>
                        <a:cs typeface="+mn-cs"/>
                      </a:endParaRPr>
                    </a:p>
                  </a:txBody>
                  <a:tcPr anchor="ctr"/>
                </a:tc>
                <a:tc>
                  <a:txBody>
                    <a:bodyPr/>
                    <a:lstStyle/>
                    <a:p>
                      <a:endParaRPr lang="en-US" sz="1400" b="0" i="0" kern="1200" dirty="0">
                        <a:solidFill>
                          <a:schemeClr val="dk1"/>
                        </a:solidFill>
                        <a:latin typeface="+mn-lt"/>
                        <a:ea typeface="+mn-ea"/>
                        <a:cs typeface="+mn-cs"/>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b="0" i="0" kern="1200" dirty="0" smtClean="0">
                        <a:solidFill>
                          <a:schemeClr val="dk1"/>
                        </a:solidFill>
                        <a:latin typeface="+mn-lt"/>
                        <a:ea typeface="+mn-ea"/>
                        <a:cs typeface="+mn-cs"/>
                      </a:endParaRPr>
                    </a:p>
                  </a:txBody>
                  <a:tcPr/>
                </a:tc>
                <a:tc>
                  <a:txBody>
                    <a:bodyPr/>
                    <a:lstStyle/>
                    <a:p>
                      <a:endParaRPr lang="en-US" sz="1400" dirty="0">
                        <a:solidFill>
                          <a:schemeClr val="tx1"/>
                        </a:solidFill>
                      </a:endParaRPr>
                    </a:p>
                  </a:txBody>
                  <a:tcPr/>
                </a:tc>
              </a:tr>
            </a:tbl>
          </a:graphicData>
        </a:graphic>
      </p:graphicFrame>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0" y="-11289"/>
            <a:ext cx="9799638" cy="854075"/>
          </a:xfrm>
        </p:spPr>
        <p:txBody>
          <a:bodyPr/>
          <a:lstStyle/>
          <a:p>
            <a:r>
              <a:rPr lang="en-GB" sz="3200" dirty="0" smtClean="0"/>
              <a:t>Actions on GRWG Chair Still Open – Transfer?</a:t>
            </a:r>
          </a:p>
        </p:txBody>
      </p:sp>
      <p:graphicFrame>
        <p:nvGraphicFramePr>
          <p:cNvPr id="5" name="Content Placeholder 3"/>
          <p:cNvGraphicFramePr>
            <a:graphicFrameLocks/>
          </p:cNvGraphicFramePr>
          <p:nvPr/>
        </p:nvGraphicFramePr>
        <p:xfrm>
          <a:off x="0" y="908678"/>
          <a:ext cx="9905999" cy="5918200"/>
        </p:xfrm>
        <a:graphic>
          <a:graphicData uri="http://schemas.openxmlformats.org/drawingml/2006/table">
            <a:tbl>
              <a:tblPr firstRow="1" bandRow="1">
                <a:tableStyleId>{21E4AEA4-8DFA-4A89-87EB-49C32662AFE0}</a:tableStyleId>
              </a:tblPr>
              <a:tblGrid>
                <a:gridCol w="1336158"/>
                <a:gridCol w="5095654"/>
                <a:gridCol w="1170467"/>
                <a:gridCol w="1151860"/>
                <a:gridCol w="1151860"/>
              </a:tblGrid>
              <a:tr h="370840">
                <a:tc>
                  <a:txBody>
                    <a:bodyPr/>
                    <a:lstStyle/>
                    <a:p>
                      <a:r>
                        <a:rPr lang="en-US" sz="1400" dirty="0" smtClean="0"/>
                        <a:t>Action Ref</a:t>
                      </a:r>
                      <a:endParaRPr lang="en-US" sz="1400" dirty="0">
                        <a:solidFill>
                          <a:schemeClr val="tx1"/>
                        </a:solidFill>
                      </a:endParaRPr>
                    </a:p>
                  </a:txBody>
                  <a:tcPr/>
                </a:tc>
                <a:tc>
                  <a:txBody>
                    <a:bodyPr/>
                    <a:lstStyle/>
                    <a:p>
                      <a:r>
                        <a:rPr lang="en-US" sz="1400" dirty="0" smtClean="0"/>
                        <a:t>Description</a:t>
                      </a:r>
                      <a:endParaRPr lang="en-US" sz="1400" dirty="0">
                        <a:solidFill>
                          <a:schemeClr val="tx1"/>
                        </a:solidFill>
                      </a:endParaRPr>
                    </a:p>
                  </a:txBody>
                  <a:tcPr/>
                </a:tc>
                <a:tc>
                  <a:txBody>
                    <a:bodyPr/>
                    <a:lstStyle/>
                    <a:p>
                      <a:r>
                        <a:rPr lang="en-US" sz="1400" dirty="0" smtClean="0"/>
                        <a:t>Assigned to</a:t>
                      </a:r>
                      <a:endParaRPr lang="en-US" sz="1400" dirty="0">
                        <a:solidFill>
                          <a:schemeClr val="tx1"/>
                        </a:solidFill>
                      </a:endParaRPr>
                    </a:p>
                  </a:txBody>
                  <a:tcPr/>
                </a:tc>
                <a:tc>
                  <a:txBody>
                    <a:bodyPr/>
                    <a:lstStyle/>
                    <a:p>
                      <a:r>
                        <a:rPr lang="en-US" sz="1400" dirty="0" smtClean="0"/>
                        <a:t>Due</a:t>
                      </a:r>
                      <a:r>
                        <a:rPr lang="en-US" sz="1400" baseline="0" dirty="0" smtClean="0"/>
                        <a:t> </a:t>
                      </a:r>
                      <a:r>
                        <a:rPr lang="en-US" sz="1400" dirty="0" smtClean="0"/>
                        <a:t>Date</a:t>
                      </a:r>
                      <a:endParaRPr lang="en-US" sz="1400" dirty="0">
                        <a:solidFill>
                          <a:schemeClr val="tx1"/>
                        </a:solidFill>
                      </a:endParaRPr>
                    </a:p>
                  </a:txBody>
                  <a:tcPr/>
                </a:tc>
                <a:tc>
                  <a:txBody>
                    <a:bodyPr/>
                    <a:lstStyle/>
                    <a:p>
                      <a:r>
                        <a:rPr lang="en-US" sz="1400" dirty="0" smtClean="0"/>
                        <a:t>State</a:t>
                      </a:r>
                      <a:endParaRPr lang="en-US" sz="1400" dirty="0">
                        <a:solidFill>
                          <a:schemeClr val="tx1"/>
                        </a:solidFill>
                      </a:endParaRPr>
                    </a:p>
                  </a:txBody>
                  <a:tcPr/>
                </a:tc>
              </a:tr>
              <a:tr h="648398">
                <a:tc>
                  <a:txBody>
                    <a:bodyPr/>
                    <a:lstStyle/>
                    <a:p>
                      <a:r>
                        <a:rPr lang="en-GB" sz="1400" kern="1200" dirty="0">
                          <a:solidFill>
                            <a:schemeClr val="dk1"/>
                          </a:solidFill>
                          <a:latin typeface="+mn-lt"/>
                          <a:ea typeface="+mn-ea"/>
                          <a:cs typeface="+mn-cs"/>
                        </a:rPr>
                        <a:t>GRWG_14.15</a:t>
                      </a:r>
                    </a:p>
                  </a:txBody>
                  <a:tcPr marL="47625" marR="47625" marT="19050" marB="19050" anchor="ctr"/>
                </a:tc>
                <a:tc>
                  <a:txBody>
                    <a:bodyPr/>
                    <a:lstStyle/>
                    <a:p>
                      <a:r>
                        <a:rPr lang="en-US" sz="1400" b="1" dirty="0"/>
                        <a:t>GRWG Chair to investigate the possibility to form a sub-group to develop inter-calibration products based on double </a:t>
                      </a:r>
                      <a:r>
                        <a:rPr lang="en-US" sz="1400" b="1" dirty="0" smtClean="0"/>
                        <a:t>difference </a:t>
                      </a:r>
                      <a:r>
                        <a:rPr lang="en-US" sz="1400" b="1" dirty="0"/>
                        <a:t>comparisons with model data (NWP/RAOB+RTM).</a:t>
                      </a:r>
                    </a:p>
                  </a:txBody>
                  <a:tcPr marL="47625" marR="47625" marT="19050" marB="19050" anchor="ctr"/>
                </a:tc>
                <a:tc>
                  <a:txBody>
                    <a:bodyPr/>
                    <a:lstStyle/>
                    <a:p>
                      <a:r>
                        <a:rPr lang="en-GB" sz="1400" b="1" u="sng" dirty="0" err="1" smtClean="0">
                          <a:solidFill>
                            <a:srgbClr val="666666"/>
                          </a:solidFill>
                          <a:hlinkClick r:id="rId2"/>
                        </a:rPr>
                        <a:t>TimHewison</a:t>
                      </a:r>
                      <a:endParaRPr lang="en-GB" sz="1400" b="1" u="sng" dirty="0" smtClean="0">
                        <a:solidFill>
                          <a:srgbClr val="666666"/>
                        </a:solidFill>
                      </a:endParaRPr>
                    </a:p>
                  </a:txBody>
                  <a:tcPr marL="47625" marR="47625" marT="19050" marB="19050" anchor="ctr"/>
                </a:tc>
                <a:tc>
                  <a:txBody>
                    <a:bodyPr/>
                    <a:lstStyle/>
                    <a:p>
                      <a:r>
                        <a:rPr lang="en-GB" sz="1400" b="1" dirty="0"/>
                        <a:t>01 May 2015</a:t>
                      </a:r>
                    </a:p>
                  </a:txBody>
                  <a:tcPr marL="47625" marR="47625" marT="19050" marB="19050" anchor="ctr"/>
                </a:tc>
                <a:tc>
                  <a:txBody>
                    <a:bodyPr/>
                    <a:lstStyle/>
                    <a:p>
                      <a:pPr marL="0" algn="l" defTabSz="914400" rtl="0" eaLnBrk="1" latinLnBrk="0" hangingPunct="1"/>
                      <a:r>
                        <a:rPr lang="en-GB" sz="1400" b="1" dirty="0" smtClean="0"/>
                        <a:t>CLOSE?</a:t>
                      </a:r>
                      <a:endParaRPr lang="en-US" sz="1400" b="1" kern="1200" noProof="0" dirty="0">
                        <a:solidFill>
                          <a:schemeClr val="dk1"/>
                        </a:solidFill>
                        <a:latin typeface="+mn-lt"/>
                        <a:ea typeface="+mn-ea"/>
                        <a:cs typeface="+mn-cs"/>
                      </a:endParaRPr>
                    </a:p>
                  </a:txBody>
                  <a:tcPr anchor="ctr"/>
                </a:tc>
              </a:tr>
              <a:tr h="370840">
                <a:tc>
                  <a:txBody>
                    <a:bodyPr/>
                    <a:lstStyle/>
                    <a:p>
                      <a:r>
                        <a:rPr lang="en-GB" sz="1400" kern="1200" dirty="0">
                          <a:solidFill>
                            <a:schemeClr val="dk1"/>
                          </a:solidFill>
                          <a:latin typeface="+mn-lt"/>
                          <a:ea typeface="+mn-ea"/>
                          <a:cs typeface="+mn-cs"/>
                        </a:rPr>
                        <a:t>GRWG_14.38</a:t>
                      </a:r>
                    </a:p>
                  </a:txBody>
                  <a:tcPr marL="47625" marR="47625" marT="19050" marB="19050" anchor="ctr"/>
                </a:tc>
                <a:tc>
                  <a:txBody>
                    <a:bodyPr/>
                    <a:lstStyle/>
                    <a:p>
                      <a:r>
                        <a:rPr lang="en-US" sz="1400"/>
                        <a:t>Tim Hewison to provide a one-page summary GEO/LEO IR products for QA4EO</a:t>
                      </a:r>
                      <a:r>
                        <a:rPr lang="en-US" sz="1400" u="none" strike="noStrike">
                          <a:solidFill>
                            <a:srgbClr val="666666"/>
                          </a:solidFill>
                          <a:hlinkClick r:id="rId3" tooltip="Create this topic"/>
                        </a:rPr>
                        <a:t>?</a:t>
                      </a:r>
                      <a:r>
                        <a:rPr lang="en-US" sz="1400"/>
                        <a:t> best practices showcase.</a:t>
                      </a:r>
                    </a:p>
                  </a:txBody>
                  <a:tcPr marL="47625" marR="47625" marT="19050" marB="19050" anchor="ctr"/>
                </a:tc>
                <a:tc>
                  <a:txBody>
                    <a:bodyPr/>
                    <a:lstStyle/>
                    <a:p>
                      <a:r>
                        <a:rPr lang="en-GB" sz="1400" dirty="0" smtClean="0"/>
                        <a:t>Tim</a:t>
                      </a:r>
                      <a:r>
                        <a:rPr lang="en-GB" sz="1400" dirty="0"/>
                        <a:t>, </a:t>
                      </a:r>
                      <a:r>
                        <a:rPr lang="en-GB" sz="1400" dirty="0" smtClean="0"/>
                        <a:t>Hewison</a:t>
                      </a:r>
                      <a:endParaRPr lang="en-GB" sz="1400" dirty="0"/>
                    </a:p>
                  </a:txBody>
                  <a:tcPr marL="47625" marR="47625" marT="19050" marB="19050" anchor="ctr"/>
                </a:tc>
                <a:tc>
                  <a:txBody>
                    <a:bodyPr/>
                    <a:lstStyle/>
                    <a:p>
                      <a:r>
                        <a:rPr lang="en-GB" sz="1400" dirty="0"/>
                        <a:t>01 May 2015</a:t>
                      </a:r>
                    </a:p>
                  </a:txBody>
                  <a:tcPr marL="47625" marR="47625" marT="19050" marB="19050" anchor="ctr"/>
                </a:tc>
                <a:tc>
                  <a:txBody>
                    <a:bodyPr/>
                    <a:lstStyle/>
                    <a:p>
                      <a:r>
                        <a:rPr lang="en-GB" sz="1400" dirty="0" smtClean="0"/>
                        <a:t>Late</a:t>
                      </a:r>
                      <a:endParaRPr lang="en-US" sz="1400" dirty="0">
                        <a:solidFill>
                          <a:schemeClr val="tx1"/>
                        </a:solidFill>
                      </a:endParaRPr>
                    </a:p>
                  </a:txBody>
                  <a:tcPr/>
                </a:tc>
              </a:tr>
              <a:tr h="370840">
                <a:tc>
                  <a:txBody>
                    <a:bodyPr/>
                    <a:lstStyle/>
                    <a:p>
                      <a:r>
                        <a:rPr lang="en-GB" sz="1400" kern="1200" dirty="0">
                          <a:solidFill>
                            <a:schemeClr val="dk1"/>
                          </a:solidFill>
                          <a:latin typeface="+mn-lt"/>
                          <a:ea typeface="+mn-ea"/>
                          <a:cs typeface="+mn-cs"/>
                        </a:rPr>
                        <a:t>GRWG_15.2</a:t>
                      </a:r>
                    </a:p>
                  </a:txBody>
                  <a:tcPr marL="47625" marR="47625" marT="19050" marB="19050" anchor="ctr"/>
                </a:tc>
                <a:tc>
                  <a:txBody>
                    <a:bodyPr/>
                    <a:lstStyle/>
                    <a:p>
                      <a:r>
                        <a:rPr lang="en-US" sz="1400" dirty="0"/>
                        <a:t>GRWG Chair to add a meeting on NWP in the agenda of the next GSICS web meetings in 2015/2016</a:t>
                      </a:r>
                    </a:p>
                  </a:txBody>
                  <a:tcPr marL="47625" marR="47625" marT="19050" marB="19050" anchor="ctr"/>
                </a:tc>
                <a:tc>
                  <a:txBody>
                    <a:bodyPr/>
                    <a:lstStyle/>
                    <a:p>
                      <a:r>
                        <a:rPr lang="en-GB" sz="1400" u="sng">
                          <a:solidFill>
                            <a:srgbClr val="666666"/>
                          </a:solidFill>
                          <a:hlinkClick r:id="rId2"/>
                        </a:rPr>
                        <a:t>TimHewison</a:t>
                      </a:r>
                      <a:endParaRPr lang="en-GB" sz="1400"/>
                    </a:p>
                  </a:txBody>
                  <a:tcPr marL="47625" marR="47625" marT="19050" marB="19050" anchor="ctr"/>
                </a:tc>
                <a:tc>
                  <a:txBody>
                    <a:bodyPr/>
                    <a:lstStyle/>
                    <a:p>
                      <a:r>
                        <a:rPr lang="en-GB" sz="1400" dirty="0"/>
                        <a:t>29 Feb 2016</a:t>
                      </a:r>
                    </a:p>
                  </a:txBody>
                  <a:tcPr marL="47625" marR="47625" marT="19050" marB="19050" anchor="ctr"/>
                </a:tc>
                <a:tc>
                  <a:txBody>
                    <a:bodyPr/>
                    <a:lstStyle/>
                    <a:p>
                      <a:r>
                        <a:rPr lang="en-GB" sz="1400" dirty="0" smtClean="0"/>
                        <a:t>Now due</a:t>
                      </a:r>
                    </a:p>
                    <a:p>
                      <a:r>
                        <a:rPr lang="en-US" sz="1400" b="1" dirty="0" smtClean="0">
                          <a:solidFill>
                            <a:schemeClr val="tx1"/>
                          </a:solidFill>
                        </a:rPr>
                        <a:t>- Transfer to GRWG Chair</a:t>
                      </a:r>
                      <a:endParaRPr lang="en-US" sz="1400" b="1" dirty="0">
                        <a:solidFill>
                          <a:schemeClr val="tx1"/>
                        </a:solidFill>
                      </a:endParaRPr>
                    </a:p>
                  </a:txBody>
                  <a:tcPr/>
                </a:tc>
              </a:tr>
              <a:tr h="370840">
                <a:tc>
                  <a:txBody>
                    <a:bodyPr/>
                    <a:lstStyle/>
                    <a:p>
                      <a:r>
                        <a:rPr lang="en-GB" sz="1400" kern="1200" dirty="0">
                          <a:solidFill>
                            <a:schemeClr val="dk1"/>
                          </a:solidFill>
                          <a:latin typeface="+mn-lt"/>
                          <a:ea typeface="+mn-ea"/>
                          <a:cs typeface="+mn-cs"/>
                        </a:rPr>
                        <a:t>GRWG_15.56</a:t>
                      </a:r>
                    </a:p>
                  </a:txBody>
                  <a:tcPr marL="47625" marR="47625" marT="19050" marB="19050" anchor="ctr"/>
                </a:tc>
                <a:tc>
                  <a:txBody>
                    <a:bodyPr/>
                    <a:lstStyle/>
                    <a:p>
                      <a:r>
                        <a:rPr lang="en-US" sz="1400"/>
                        <a:t>GRWG Chair to coordinate review by all GPRCs of requirements for inter-calibration references for GEO-LEO IR products.</a:t>
                      </a:r>
                    </a:p>
                  </a:txBody>
                  <a:tcPr marL="47625" marR="47625" marT="19050" marB="19050" anchor="ctr"/>
                </a:tc>
                <a:tc>
                  <a:txBody>
                    <a:bodyPr/>
                    <a:lstStyle/>
                    <a:p>
                      <a:r>
                        <a:rPr lang="en-GB" sz="1400" u="sng">
                          <a:solidFill>
                            <a:srgbClr val="666666"/>
                          </a:solidFill>
                          <a:hlinkClick r:id="rId2"/>
                        </a:rPr>
                        <a:t>TimHewison</a:t>
                      </a:r>
                      <a:endParaRPr lang="en-GB" sz="1400"/>
                    </a:p>
                  </a:txBody>
                  <a:tcPr marL="47625" marR="47625" marT="19050" marB="19050" anchor="ctr"/>
                </a:tc>
                <a:tc>
                  <a:txBody>
                    <a:bodyPr/>
                    <a:lstStyle/>
                    <a:p>
                      <a:r>
                        <a:rPr lang="en-GB" sz="1400" dirty="0"/>
                        <a:t>29 Feb 2016</a:t>
                      </a:r>
                    </a:p>
                  </a:txBody>
                  <a:tcPr marL="47625" marR="47625" marT="19050" marB="1905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dirty="0" smtClean="0"/>
                        <a:t>Now </a:t>
                      </a:r>
                      <a:r>
                        <a:rPr lang="en-GB" sz="1400" dirty="0" smtClean="0"/>
                        <a:t>due (3e)</a:t>
                      </a:r>
                      <a:endParaRPr lang="en-US" sz="1400" dirty="0" smtClean="0">
                        <a:solidFill>
                          <a:schemeClr val="tx1"/>
                        </a:solidFill>
                      </a:endParaRPr>
                    </a:p>
                  </a:txBody>
                  <a:tcPr anchor="ctr"/>
                </a:tc>
              </a:tr>
              <a:tr h="370840">
                <a:tc>
                  <a:txBody>
                    <a:bodyPr/>
                    <a:lstStyle/>
                    <a:p>
                      <a:r>
                        <a:rPr lang="en-GB" sz="1400" kern="1200" dirty="0">
                          <a:solidFill>
                            <a:schemeClr val="dk1"/>
                          </a:solidFill>
                          <a:latin typeface="+mn-lt"/>
                          <a:ea typeface="+mn-ea"/>
                          <a:cs typeface="+mn-cs"/>
                        </a:rPr>
                        <a:t>EP_GRWG_16.08</a:t>
                      </a:r>
                    </a:p>
                  </a:txBody>
                  <a:tcPr marL="47625" marR="47625" marT="19050" marB="19050" anchor="ctr"/>
                </a:tc>
                <a:tc>
                  <a:txBody>
                    <a:bodyPr/>
                    <a:lstStyle/>
                    <a:p>
                      <a:r>
                        <a:rPr lang="en-US" sz="1400"/>
                        <a:t>GRWG to review the calibration issues in the </a:t>
                      </a:r>
                      <a:r>
                        <a:rPr lang="en-US" sz="1400" u="none" strike="noStrike">
                          <a:solidFill>
                            <a:srgbClr val="FFFFFF"/>
                          </a:solidFill>
                          <a:hlinkClick r:id="rId4"/>
                        </a:rPr>
                        <a:t>draft input to the WMO Vision of WIGOS space-based observing system in 2040</a:t>
                      </a:r>
                      <a:r>
                        <a:rPr lang="en-US" sz="1400"/>
                        <a:t> and report to the EP.</a:t>
                      </a:r>
                    </a:p>
                  </a:txBody>
                  <a:tcPr marL="47625" marR="47625" marT="19050" marB="19050" anchor="ctr"/>
                </a:tc>
                <a:tc>
                  <a:txBody>
                    <a:bodyPr/>
                    <a:lstStyle/>
                    <a:p>
                      <a:r>
                        <a:rPr lang="en-GB" sz="1400" u="sng">
                          <a:solidFill>
                            <a:srgbClr val="666666"/>
                          </a:solidFill>
                          <a:hlinkClick r:id="rId2"/>
                        </a:rPr>
                        <a:t>TimHewison</a:t>
                      </a:r>
                      <a:endParaRPr lang="en-GB" sz="1400"/>
                    </a:p>
                  </a:txBody>
                  <a:tcPr marL="47625" marR="47625" marT="19050" marB="19050" anchor="ctr"/>
                </a:tc>
                <a:tc>
                  <a:txBody>
                    <a:bodyPr/>
                    <a:lstStyle/>
                    <a:p>
                      <a:r>
                        <a:rPr lang="en-GB" sz="1400" dirty="0"/>
                        <a:t>31 Oct 2015</a:t>
                      </a:r>
                    </a:p>
                  </a:txBody>
                  <a:tcPr marL="47625" marR="47625" marT="19050" marB="1905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dirty="0" smtClean="0"/>
                        <a:t>Late</a:t>
                      </a:r>
                      <a:br>
                        <a:rPr lang="en-GB" sz="1400" dirty="0" smtClean="0"/>
                      </a:br>
                      <a:r>
                        <a:rPr lang="en-US" sz="1400" b="1" dirty="0" smtClean="0">
                          <a:solidFill>
                            <a:schemeClr val="tx1"/>
                          </a:solidFill>
                        </a:rPr>
                        <a:t>- Transfer to GRWG Chair</a:t>
                      </a:r>
                    </a:p>
                  </a:txBody>
                  <a:tcPr anchor="ctr"/>
                </a:tc>
              </a:tr>
              <a:tr h="370840">
                <a:tc>
                  <a:txBody>
                    <a:bodyPr/>
                    <a:lstStyle/>
                    <a:p>
                      <a:r>
                        <a:rPr lang="en-GB" sz="1400" kern="1200" dirty="0">
                          <a:solidFill>
                            <a:schemeClr val="dk1"/>
                          </a:solidFill>
                          <a:latin typeface="+mn-lt"/>
                          <a:ea typeface="+mn-ea"/>
                          <a:cs typeface="+mn-cs"/>
                        </a:rPr>
                        <a:t>EP_GRWG_16.09</a:t>
                      </a:r>
                    </a:p>
                  </a:txBody>
                  <a:tcPr marL="47625" marR="47625" marT="19050" marB="19050" anchor="ctr"/>
                </a:tc>
                <a:tc>
                  <a:txBody>
                    <a:bodyPr/>
                    <a:lstStyle/>
                    <a:p>
                      <a:r>
                        <a:rPr lang="en-US" sz="1400" dirty="0"/>
                        <a:t>The GRWG Chair (or EP Chair ?) to invite the CEOS WGCV to work on a joint statement on procedures, best practices and calibration resources required to ensure consistency of data records through accurate and homogeneous calibration, as an input to the Architecture for Climate Monitoring from Space.</a:t>
                      </a:r>
                    </a:p>
                  </a:txBody>
                  <a:tcPr marL="47625" marR="47625" marT="19050" marB="19050" anchor="ctr"/>
                </a:tc>
                <a:tc>
                  <a:txBody>
                    <a:bodyPr/>
                    <a:lstStyle/>
                    <a:p>
                      <a:r>
                        <a:rPr lang="en-GB" sz="1400" u="sng">
                          <a:solidFill>
                            <a:srgbClr val="666666"/>
                          </a:solidFill>
                          <a:hlinkClick r:id="rId2"/>
                        </a:rPr>
                        <a:t>TimHewison</a:t>
                      </a:r>
                      <a:endParaRPr lang="en-GB" sz="1400"/>
                    </a:p>
                  </a:txBody>
                  <a:tcPr marL="47625" marR="47625" marT="19050" marB="19050" anchor="ctr"/>
                </a:tc>
                <a:tc>
                  <a:txBody>
                    <a:bodyPr/>
                    <a:lstStyle/>
                    <a:p>
                      <a:r>
                        <a:rPr lang="en-GB" sz="1400" dirty="0"/>
                        <a:t>31 Jul 2015</a:t>
                      </a:r>
                    </a:p>
                  </a:txBody>
                  <a:tcPr marL="47625" marR="47625" marT="19050" marB="19050" anchor="ctr"/>
                </a:tc>
                <a:tc>
                  <a:txBody>
                    <a:bodyPr/>
                    <a:lstStyle/>
                    <a:p>
                      <a:r>
                        <a:rPr lang="en-GB" sz="1400" dirty="0" smtClean="0"/>
                        <a:t>Late</a:t>
                      </a:r>
                    </a:p>
                    <a:p>
                      <a:pPr marL="0" marR="0" indent="0" algn="l" defTabSz="914400" rtl="0" eaLnBrk="1" fontAlgn="auto" latinLnBrk="0" hangingPunct="1">
                        <a:lnSpc>
                          <a:spcPct val="100000"/>
                        </a:lnSpc>
                        <a:spcBef>
                          <a:spcPts val="0"/>
                        </a:spcBef>
                        <a:spcAft>
                          <a:spcPts val="0"/>
                        </a:spcAft>
                        <a:buClrTx/>
                        <a:buSzTx/>
                        <a:buFontTx/>
                        <a:buNone/>
                        <a:tabLst/>
                        <a:defRPr/>
                      </a:pPr>
                      <a:r>
                        <a:rPr lang="en-US" sz="1400" b="1" dirty="0" smtClean="0">
                          <a:solidFill>
                            <a:schemeClr val="tx1"/>
                          </a:solidFill>
                        </a:rPr>
                        <a:t>- Transfer to GRWG Chair</a:t>
                      </a:r>
                    </a:p>
                    <a:p>
                      <a:endParaRPr lang="en-US" sz="1400" dirty="0">
                        <a:solidFill>
                          <a:schemeClr val="tx1"/>
                        </a:solidFill>
                      </a:endParaRPr>
                    </a:p>
                  </a:txBody>
                  <a:tcPr/>
                </a:tc>
              </a:tr>
              <a:tr h="370840">
                <a:tc>
                  <a:txBody>
                    <a:bodyPr/>
                    <a:lstStyle/>
                    <a:p>
                      <a:r>
                        <a:rPr lang="en-GB" sz="1400" kern="1200" dirty="0">
                          <a:solidFill>
                            <a:schemeClr val="dk1"/>
                          </a:solidFill>
                          <a:latin typeface="+mn-lt"/>
                          <a:ea typeface="+mn-ea"/>
                          <a:cs typeface="+mn-cs"/>
                        </a:rPr>
                        <a:t>EP_GRWG_16.10</a:t>
                      </a:r>
                    </a:p>
                  </a:txBody>
                  <a:tcPr marL="47625" marR="47625" marT="19050" marB="19050" anchor="ctr"/>
                </a:tc>
                <a:tc>
                  <a:txBody>
                    <a:bodyPr/>
                    <a:lstStyle/>
                    <a:p>
                      <a:r>
                        <a:rPr lang="en-US" sz="1400" dirty="0"/>
                        <a:t>All satellite operators to evaluate their requirements for GSICS resources, products and services to serve the needs of their internal users (for NRT products or climate applications such as SCOPE-CM projects): identify application areas, draft requirement indicating the characteristics of the product needed, quality criteria and delivery mode</a:t>
                      </a:r>
                    </a:p>
                  </a:txBody>
                  <a:tcPr marL="47625" marR="47625" marT="19050" marB="19050" anchor="ctr"/>
                </a:tc>
                <a:tc>
                  <a:txBody>
                    <a:bodyPr/>
                    <a:lstStyle/>
                    <a:p>
                      <a:r>
                        <a:rPr lang="en-GB" sz="1400" u="sng">
                          <a:solidFill>
                            <a:srgbClr val="666666"/>
                          </a:solidFill>
                          <a:hlinkClick r:id="rId2"/>
                        </a:rPr>
                        <a:t>TimHewison</a:t>
                      </a:r>
                      <a:endParaRPr lang="en-GB" sz="1400"/>
                    </a:p>
                  </a:txBody>
                  <a:tcPr marL="47625" marR="47625" marT="19050" marB="19050" anchor="ctr"/>
                </a:tc>
                <a:tc>
                  <a:txBody>
                    <a:bodyPr/>
                    <a:lstStyle/>
                    <a:p>
                      <a:r>
                        <a:rPr lang="en-GB" sz="1400" dirty="0"/>
                        <a:t>31 Jan 2016</a:t>
                      </a:r>
                    </a:p>
                  </a:txBody>
                  <a:tcPr marL="47625" marR="47625" marT="19050" marB="19050" anchor="ctr"/>
                </a:tc>
                <a:tc>
                  <a:txBody>
                    <a:bodyPr/>
                    <a:lstStyle/>
                    <a:p>
                      <a:pPr marL="0" algn="l" defTabSz="914400" rtl="0" eaLnBrk="1" latinLnBrk="0" hangingPunct="1"/>
                      <a:r>
                        <a:rPr lang="en-GB" sz="1400" dirty="0" smtClean="0"/>
                        <a:t>Late</a:t>
                      </a:r>
                    </a:p>
                    <a:p>
                      <a:pPr marL="0" marR="0" indent="0" algn="l" defTabSz="914400" rtl="0" eaLnBrk="1" fontAlgn="auto" latinLnBrk="0" hangingPunct="1">
                        <a:lnSpc>
                          <a:spcPct val="100000"/>
                        </a:lnSpc>
                        <a:spcBef>
                          <a:spcPts val="0"/>
                        </a:spcBef>
                        <a:spcAft>
                          <a:spcPts val="0"/>
                        </a:spcAft>
                        <a:buClrTx/>
                        <a:buSzTx/>
                        <a:buFontTx/>
                        <a:buNone/>
                        <a:tabLst/>
                        <a:defRPr/>
                      </a:pPr>
                      <a:r>
                        <a:rPr lang="en-US" sz="1400" b="1" dirty="0" smtClean="0">
                          <a:solidFill>
                            <a:schemeClr val="tx1"/>
                          </a:solidFill>
                        </a:rPr>
                        <a:t>- Transfer to GRWG Chair</a:t>
                      </a:r>
                    </a:p>
                    <a:p>
                      <a:pPr marL="0" algn="l" defTabSz="914400" rtl="0" eaLnBrk="1" latinLnBrk="0" hangingPunct="1"/>
                      <a:endParaRPr lang="en-US" sz="1400" kern="1200" noProof="0" dirty="0">
                        <a:solidFill>
                          <a:schemeClr val="dk1"/>
                        </a:solidFill>
                        <a:latin typeface="+mn-lt"/>
                        <a:ea typeface="+mn-ea"/>
                        <a:cs typeface="+mn-cs"/>
                      </a:endParaRPr>
                    </a:p>
                  </a:txBody>
                  <a:tcPr anchor="ctr"/>
                </a:tc>
              </a:tr>
            </a:tbl>
          </a:graphicData>
        </a:graphic>
      </p:graphicFrame>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0" y="-11289"/>
            <a:ext cx="9799638" cy="854075"/>
          </a:xfrm>
        </p:spPr>
        <p:txBody>
          <a:bodyPr/>
          <a:lstStyle/>
          <a:p>
            <a:r>
              <a:rPr lang="en-GB" sz="3200" dirty="0" smtClean="0"/>
              <a:t>Actions on GRWG Chair Still Open – Transfer?</a:t>
            </a:r>
          </a:p>
        </p:txBody>
      </p:sp>
      <p:graphicFrame>
        <p:nvGraphicFramePr>
          <p:cNvPr id="5" name="Content Placeholder 3"/>
          <p:cNvGraphicFramePr>
            <a:graphicFrameLocks/>
          </p:cNvGraphicFramePr>
          <p:nvPr/>
        </p:nvGraphicFramePr>
        <p:xfrm>
          <a:off x="0" y="908678"/>
          <a:ext cx="9905999" cy="5702300"/>
        </p:xfrm>
        <a:graphic>
          <a:graphicData uri="http://schemas.openxmlformats.org/drawingml/2006/table">
            <a:tbl>
              <a:tblPr firstRow="1" bandRow="1">
                <a:tableStyleId>{21E4AEA4-8DFA-4A89-87EB-49C32662AFE0}</a:tableStyleId>
              </a:tblPr>
              <a:tblGrid>
                <a:gridCol w="1336158"/>
                <a:gridCol w="5095654"/>
                <a:gridCol w="1170467"/>
                <a:gridCol w="1151860"/>
                <a:gridCol w="1151860"/>
              </a:tblGrid>
              <a:tr h="370840">
                <a:tc>
                  <a:txBody>
                    <a:bodyPr/>
                    <a:lstStyle/>
                    <a:p>
                      <a:r>
                        <a:rPr lang="en-US" sz="1400" dirty="0" smtClean="0"/>
                        <a:t>Action Ref</a:t>
                      </a:r>
                      <a:endParaRPr lang="en-US" sz="1400" dirty="0">
                        <a:solidFill>
                          <a:schemeClr val="tx1"/>
                        </a:solidFill>
                      </a:endParaRPr>
                    </a:p>
                  </a:txBody>
                  <a:tcPr/>
                </a:tc>
                <a:tc>
                  <a:txBody>
                    <a:bodyPr/>
                    <a:lstStyle/>
                    <a:p>
                      <a:r>
                        <a:rPr lang="en-US" sz="1400" dirty="0" smtClean="0"/>
                        <a:t>Description</a:t>
                      </a:r>
                      <a:endParaRPr lang="en-US" sz="1400" dirty="0">
                        <a:solidFill>
                          <a:schemeClr val="tx1"/>
                        </a:solidFill>
                      </a:endParaRPr>
                    </a:p>
                  </a:txBody>
                  <a:tcPr/>
                </a:tc>
                <a:tc>
                  <a:txBody>
                    <a:bodyPr/>
                    <a:lstStyle/>
                    <a:p>
                      <a:r>
                        <a:rPr lang="en-US" sz="1400" dirty="0" smtClean="0"/>
                        <a:t>Assigned to</a:t>
                      </a:r>
                      <a:endParaRPr lang="en-US" sz="1400" dirty="0">
                        <a:solidFill>
                          <a:schemeClr val="tx1"/>
                        </a:solidFill>
                      </a:endParaRPr>
                    </a:p>
                  </a:txBody>
                  <a:tcPr/>
                </a:tc>
                <a:tc>
                  <a:txBody>
                    <a:bodyPr/>
                    <a:lstStyle/>
                    <a:p>
                      <a:r>
                        <a:rPr lang="en-US" sz="1400" dirty="0" smtClean="0"/>
                        <a:t>Due</a:t>
                      </a:r>
                      <a:r>
                        <a:rPr lang="en-US" sz="1400" baseline="0" dirty="0" smtClean="0"/>
                        <a:t> </a:t>
                      </a:r>
                      <a:r>
                        <a:rPr lang="en-US" sz="1400" dirty="0" smtClean="0"/>
                        <a:t>Date</a:t>
                      </a:r>
                      <a:endParaRPr lang="en-US" sz="1400" dirty="0">
                        <a:solidFill>
                          <a:schemeClr val="tx1"/>
                        </a:solidFill>
                      </a:endParaRPr>
                    </a:p>
                  </a:txBody>
                  <a:tcPr/>
                </a:tc>
                <a:tc>
                  <a:txBody>
                    <a:bodyPr/>
                    <a:lstStyle/>
                    <a:p>
                      <a:r>
                        <a:rPr lang="en-US" sz="1400" dirty="0" smtClean="0"/>
                        <a:t>State</a:t>
                      </a:r>
                      <a:endParaRPr lang="en-US" sz="1400" dirty="0">
                        <a:solidFill>
                          <a:schemeClr val="tx1"/>
                        </a:solidFill>
                      </a:endParaRPr>
                    </a:p>
                  </a:txBody>
                  <a:tcPr/>
                </a:tc>
              </a:tr>
              <a:tr h="648398">
                <a:tc>
                  <a:txBody>
                    <a:bodyPr/>
                    <a:lstStyle/>
                    <a:p>
                      <a:r>
                        <a:rPr lang="en-GB" sz="1400" kern="1200" dirty="0">
                          <a:solidFill>
                            <a:schemeClr val="dk1"/>
                          </a:solidFill>
                          <a:latin typeface="+mn-lt"/>
                          <a:ea typeface="+mn-ea"/>
                          <a:cs typeface="+mn-cs"/>
                        </a:rPr>
                        <a:t>GSICS_15.1 G.2 A43.16</a:t>
                      </a:r>
                    </a:p>
                  </a:txBody>
                  <a:tcPr marL="47625" marR="47625" marT="19050" marB="19050" anchor="ctr"/>
                </a:tc>
                <a:tc>
                  <a:txBody>
                    <a:bodyPr/>
                    <a:lstStyle/>
                    <a:p>
                      <a:r>
                        <a:rPr lang="en-US" sz="1400" dirty="0"/>
                        <a:t>GSICS to work with CEOS/WGCV to:</a:t>
                      </a:r>
                      <a:br>
                        <a:rPr lang="en-US" sz="1400" dirty="0"/>
                      </a:br>
                      <a:r>
                        <a:rPr lang="en-US" sz="1400" dirty="0"/>
                        <a:t>– Describe the processes to be followed to ensure consistent calibration meeting climate requirements</a:t>
                      </a:r>
                      <a:br>
                        <a:rPr lang="en-US" sz="1400" dirty="0"/>
                      </a:br>
                      <a:r>
                        <a:rPr lang="en-US" sz="1400" dirty="0"/>
                        <a:t>– Describe the required infrastructure (space-based and surface-based) supporting these processes</a:t>
                      </a:r>
                      <a:br>
                        <a:rPr lang="en-US" sz="1400" dirty="0"/>
                      </a:br>
                      <a:r>
                        <a:rPr lang="en-US" sz="1400" dirty="0"/>
                        <a:t>– Review the analysis of calibration-related tasks in the logical analysis of the Architecture (with a view to provide a joint input to the Architecture for Climate Monitoring from Space) and report to CGMS-44</a:t>
                      </a:r>
                    </a:p>
                  </a:txBody>
                  <a:tcPr marL="47625" marR="47625" marT="19050" marB="19050" anchor="ctr"/>
                </a:tc>
                <a:tc>
                  <a:txBody>
                    <a:bodyPr/>
                    <a:lstStyle/>
                    <a:p>
                      <a:r>
                        <a:rPr lang="en-GB" sz="1400" u="sng" dirty="0" err="1">
                          <a:solidFill>
                            <a:srgbClr val="666666"/>
                          </a:solidFill>
                          <a:hlinkClick r:id="rId2"/>
                        </a:rPr>
                        <a:t>TimHewison</a:t>
                      </a:r>
                      <a:r>
                        <a:rPr lang="en-GB" sz="1400" dirty="0" smtClean="0"/>
                        <a:t>, </a:t>
                      </a:r>
                      <a:r>
                        <a:rPr lang="en-GB" sz="1400" dirty="0" err="1" smtClean="0"/>
                        <a:t>KenHolmlund</a:t>
                      </a:r>
                      <a:r>
                        <a:rPr lang="en-GB" sz="1400" u="none" strike="noStrike" dirty="0">
                          <a:solidFill>
                            <a:srgbClr val="666666"/>
                          </a:solidFill>
                          <a:hlinkClick r:id="rId3" tooltip="Create this topic"/>
                        </a:rPr>
                        <a:t>?</a:t>
                      </a:r>
                      <a:endParaRPr lang="en-GB" sz="1400" dirty="0"/>
                    </a:p>
                  </a:txBody>
                  <a:tcPr marL="47625" marR="47625" marT="19050" marB="19050" anchor="ctr"/>
                </a:tc>
                <a:tc>
                  <a:txBody>
                    <a:bodyPr/>
                    <a:lstStyle/>
                    <a:p>
                      <a:r>
                        <a:rPr lang="en-GB" sz="1400" dirty="0"/>
                        <a:t>29 Feb 2016</a:t>
                      </a:r>
                    </a:p>
                  </a:txBody>
                  <a:tcPr marL="47625" marR="47625" marT="19050" marB="19050" anchor="ctr"/>
                </a:tc>
                <a:tc>
                  <a:txBody>
                    <a:bodyPr/>
                    <a:lstStyle/>
                    <a:p>
                      <a:pPr marL="0" algn="l" defTabSz="914400" rtl="0" eaLnBrk="1" latinLnBrk="0" hangingPunct="1"/>
                      <a:r>
                        <a:rPr lang="en-US" sz="1400" kern="1200" noProof="0" dirty="0" smtClean="0">
                          <a:solidFill>
                            <a:schemeClr val="dk1"/>
                          </a:solidFill>
                          <a:latin typeface="+mn-lt"/>
                          <a:ea typeface="+mn-ea"/>
                          <a:cs typeface="+mn-cs"/>
                        </a:rPr>
                        <a:t>Now due</a:t>
                      </a:r>
                    </a:p>
                    <a:p>
                      <a:pPr marL="0" marR="0" indent="0" algn="l" defTabSz="914400" rtl="0" eaLnBrk="1" fontAlgn="auto" latinLnBrk="0" hangingPunct="1">
                        <a:lnSpc>
                          <a:spcPct val="100000"/>
                        </a:lnSpc>
                        <a:spcBef>
                          <a:spcPts val="0"/>
                        </a:spcBef>
                        <a:spcAft>
                          <a:spcPts val="0"/>
                        </a:spcAft>
                        <a:buClrTx/>
                        <a:buSzTx/>
                        <a:buFontTx/>
                        <a:buNone/>
                        <a:tabLst/>
                        <a:defRPr/>
                      </a:pPr>
                      <a:r>
                        <a:rPr lang="en-US" sz="1400" b="1" dirty="0" smtClean="0">
                          <a:solidFill>
                            <a:schemeClr val="tx1"/>
                          </a:solidFill>
                        </a:rPr>
                        <a:t>- Transfer to GRWG Chair</a:t>
                      </a:r>
                    </a:p>
                    <a:p>
                      <a:pPr marL="0" algn="l" defTabSz="914400" rtl="0" eaLnBrk="1" latinLnBrk="0" hangingPunct="1"/>
                      <a:endParaRPr lang="en-US" sz="1400" kern="1200" noProof="0" dirty="0">
                        <a:solidFill>
                          <a:schemeClr val="dk1"/>
                        </a:solidFill>
                        <a:latin typeface="+mn-lt"/>
                        <a:ea typeface="+mn-ea"/>
                        <a:cs typeface="+mn-cs"/>
                      </a:endParaRPr>
                    </a:p>
                  </a:txBody>
                  <a:tcPr anchor="ctr"/>
                </a:tc>
              </a:tr>
              <a:tr h="370840">
                <a:tc>
                  <a:txBody>
                    <a:bodyPr/>
                    <a:lstStyle/>
                    <a:p>
                      <a:r>
                        <a:rPr lang="en-GB" sz="1400" dirty="0"/>
                        <a:t>GSICS_15.2 WGII/3 A43.03</a:t>
                      </a:r>
                    </a:p>
                  </a:txBody>
                  <a:tcPr marL="47625" marR="47625" marT="19050" marB="19050" anchor="ctr"/>
                </a:tc>
                <a:tc>
                  <a:txBody>
                    <a:bodyPr/>
                    <a:lstStyle/>
                    <a:p>
                      <a:r>
                        <a:rPr lang="en-US" sz="1400" dirty="0"/>
                        <a:t>GSICS to document and implement its approach to manage changes in reference instruments</a:t>
                      </a:r>
                    </a:p>
                  </a:txBody>
                  <a:tcPr marL="47625" marR="47625" marT="19050" marB="19050" anchor="ctr"/>
                </a:tc>
                <a:tc>
                  <a:txBody>
                    <a:bodyPr/>
                    <a:lstStyle/>
                    <a:p>
                      <a:r>
                        <a:rPr lang="en-GB" sz="1400" u="sng">
                          <a:solidFill>
                            <a:srgbClr val="666666"/>
                          </a:solidFill>
                          <a:hlinkClick r:id="rId2"/>
                        </a:rPr>
                        <a:t>TimHewison</a:t>
                      </a:r>
                      <a:endParaRPr lang="en-GB" sz="1400"/>
                    </a:p>
                  </a:txBody>
                  <a:tcPr marL="47625" marR="47625" marT="19050" marB="19050" anchor="ctr"/>
                </a:tc>
                <a:tc>
                  <a:txBody>
                    <a:bodyPr/>
                    <a:lstStyle/>
                    <a:p>
                      <a:r>
                        <a:rPr lang="en-GB" sz="1400" dirty="0"/>
                        <a:t>29 Feb 2016</a:t>
                      </a:r>
                    </a:p>
                  </a:txBody>
                  <a:tcPr marL="47625" marR="47625" marT="19050" marB="1905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noProof="0" dirty="0" smtClean="0">
                          <a:solidFill>
                            <a:schemeClr val="dk1"/>
                          </a:solidFill>
                          <a:latin typeface="+mn-lt"/>
                          <a:ea typeface="+mn-ea"/>
                          <a:cs typeface="+mn-cs"/>
                        </a:rPr>
                        <a:t>Now due</a:t>
                      </a:r>
                    </a:p>
                    <a:p>
                      <a:pPr marL="0" marR="0" indent="0" algn="l" defTabSz="914400" rtl="0" eaLnBrk="1" fontAlgn="auto" latinLnBrk="0" hangingPunct="1">
                        <a:lnSpc>
                          <a:spcPct val="100000"/>
                        </a:lnSpc>
                        <a:spcBef>
                          <a:spcPts val="0"/>
                        </a:spcBef>
                        <a:spcAft>
                          <a:spcPts val="0"/>
                        </a:spcAft>
                        <a:buClrTx/>
                        <a:buSzTx/>
                        <a:buFontTx/>
                        <a:buNone/>
                        <a:tabLst/>
                        <a:defRPr/>
                      </a:pPr>
                      <a:r>
                        <a:rPr lang="en-US" sz="1400" b="1" dirty="0" smtClean="0">
                          <a:solidFill>
                            <a:schemeClr val="tx1"/>
                          </a:solidFill>
                        </a:rPr>
                        <a:t>- Transfer to GRWG Chair</a:t>
                      </a:r>
                    </a:p>
                  </a:txBody>
                  <a:tcPr/>
                </a:tc>
              </a:tr>
              <a:tr h="370840">
                <a:tc>
                  <a:txBody>
                    <a:bodyPr/>
                    <a:lstStyle/>
                    <a:p>
                      <a:r>
                        <a:rPr lang="en-GB" sz="1400" dirty="0"/>
                        <a:t>GSICS_15.3 WGII/3 A43.01</a:t>
                      </a:r>
                    </a:p>
                  </a:txBody>
                  <a:tcPr marL="47625" marR="47625" marT="19050" marB="19050" anchor="ctr"/>
                </a:tc>
                <a:tc>
                  <a:txBody>
                    <a:bodyPr/>
                    <a:lstStyle/>
                    <a:p>
                      <a:r>
                        <a:rPr lang="en-US" sz="1400"/>
                        <a:t>GSICS to establish the requirements for absolute lunar calibration and prepare a white paper describing the tentative way to meet those requirements in case they go beyond those lunar calibration capabilities.</a:t>
                      </a:r>
                    </a:p>
                  </a:txBody>
                  <a:tcPr marL="47625" marR="47625" marT="19050" marB="19050" anchor="ctr"/>
                </a:tc>
                <a:tc>
                  <a:txBody>
                    <a:bodyPr/>
                    <a:lstStyle/>
                    <a:p>
                      <a:r>
                        <a:rPr lang="en-GB" sz="1400" u="sng">
                          <a:solidFill>
                            <a:srgbClr val="666666"/>
                          </a:solidFill>
                          <a:hlinkClick r:id="rId2"/>
                        </a:rPr>
                        <a:t>TimHewison</a:t>
                      </a:r>
                      <a:endParaRPr lang="en-GB" sz="1400"/>
                    </a:p>
                  </a:txBody>
                  <a:tcPr marL="47625" marR="47625" marT="19050" marB="19050" anchor="ctr"/>
                </a:tc>
                <a:tc>
                  <a:txBody>
                    <a:bodyPr/>
                    <a:lstStyle/>
                    <a:p>
                      <a:r>
                        <a:rPr lang="en-GB" sz="1400" dirty="0"/>
                        <a:t>29 Feb 2016</a:t>
                      </a:r>
                    </a:p>
                  </a:txBody>
                  <a:tcPr marL="47625" marR="47625" marT="19050" marB="1905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noProof="0" dirty="0" smtClean="0">
                          <a:solidFill>
                            <a:schemeClr val="dk1"/>
                          </a:solidFill>
                          <a:latin typeface="+mn-lt"/>
                          <a:ea typeface="+mn-ea"/>
                          <a:cs typeface="+mn-cs"/>
                        </a:rPr>
                        <a:t>Now due</a:t>
                      </a:r>
                    </a:p>
                    <a:p>
                      <a:pPr marL="0" marR="0" indent="0" algn="l" defTabSz="914400" rtl="0" eaLnBrk="1" fontAlgn="auto" latinLnBrk="0" hangingPunct="1">
                        <a:lnSpc>
                          <a:spcPct val="100000"/>
                        </a:lnSpc>
                        <a:spcBef>
                          <a:spcPts val="0"/>
                        </a:spcBef>
                        <a:spcAft>
                          <a:spcPts val="0"/>
                        </a:spcAft>
                        <a:buClrTx/>
                        <a:buSzTx/>
                        <a:buFontTx/>
                        <a:buNone/>
                        <a:tabLst/>
                        <a:defRPr/>
                      </a:pPr>
                      <a:r>
                        <a:rPr lang="en-US" sz="1400" b="1" dirty="0" smtClean="0">
                          <a:solidFill>
                            <a:schemeClr val="tx1"/>
                          </a:solidFill>
                        </a:rPr>
                        <a:t>- Transfer to VIS/NIR Sub-Group Chair</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400" kern="1200" noProof="0" dirty="0" smtClean="0">
                        <a:solidFill>
                          <a:schemeClr val="dk1"/>
                        </a:solidFill>
                        <a:latin typeface="+mn-lt"/>
                        <a:ea typeface="+mn-ea"/>
                        <a:cs typeface="+mn-cs"/>
                      </a:endParaRPr>
                    </a:p>
                  </a:txBody>
                  <a:tcPr/>
                </a:tc>
              </a:tr>
              <a:tr h="370840">
                <a:tc>
                  <a:txBody>
                    <a:bodyPr/>
                    <a:lstStyle/>
                    <a:p>
                      <a:endParaRPr lang="en-GB" sz="1400" dirty="0"/>
                    </a:p>
                  </a:txBody>
                  <a:tcPr marL="47625" marR="47625" marT="19050" marB="19050" anchor="ctr"/>
                </a:tc>
                <a:tc>
                  <a:txBody>
                    <a:bodyPr/>
                    <a:lstStyle/>
                    <a:p>
                      <a:endParaRPr lang="en-US" sz="1400"/>
                    </a:p>
                  </a:txBody>
                  <a:tcPr marL="47625" marR="47625" marT="19050" marB="19050" anchor="ctr"/>
                </a:tc>
                <a:tc>
                  <a:txBody>
                    <a:bodyPr/>
                    <a:lstStyle/>
                    <a:p>
                      <a:endParaRPr lang="en-GB" sz="1400"/>
                    </a:p>
                  </a:txBody>
                  <a:tcPr marL="47625" marR="47625" marT="19050" marB="19050" anchor="ctr"/>
                </a:tc>
                <a:tc>
                  <a:txBody>
                    <a:bodyPr/>
                    <a:lstStyle/>
                    <a:p>
                      <a:endParaRPr lang="en-GB" sz="1400" dirty="0"/>
                    </a:p>
                  </a:txBody>
                  <a:tcPr marL="47625" marR="47625" marT="19050" marB="19050" anchor="ctr"/>
                </a:tc>
                <a:tc>
                  <a:txBody>
                    <a:bodyPr/>
                    <a:lstStyle/>
                    <a:p>
                      <a:endParaRPr lang="en-US" sz="1400" dirty="0">
                        <a:solidFill>
                          <a:schemeClr val="tx1"/>
                        </a:solidFill>
                      </a:endParaRPr>
                    </a:p>
                  </a:txBody>
                  <a:tcPr anchor="ctr"/>
                </a:tc>
              </a:tr>
              <a:tr h="370840">
                <a:tc>
                  <a:txBody>
                    <a:bodyPr/>
                    <a:lstStyle/>
                    <a:p>
                      <a:endParaRPr lang="en-GB" sz="1400" dirty="0"/>
                    </a:p>
                  </a:txBody>
                  <a:tcPr marL="47625" marR="47625" marT="19050" marB="19050" anchor="ctr"/>
                </a:tc>
                <a:tc>
                  <a:txBody>
                    <a:bodyPr/>
                    <a:lstStyle/>
                    <a:p>
                      <a:endParaRPr lang="en-US" sz="1400"/>
                    </a:p>
                  </a:txBody>
                  <a:tcPr marL="47625" marR="47625" marT="19050" marB="19050" anchor="ctr"/>
                </a:tc>
                <a:tc>
                  <a:txBody>
                    <a:bodyPr/>
                    <a:lstStyle/>
                    <a:p>
                      <a:endParaRPr lang="en-GB" sz="1400"/>
                    </a:p>
                  </a:txBody>
                  <a:tcPr marL="47625" marR="47625" marT="19050" marB="19050" anchor="ctr"/>
                </a:tc>
                <a:tc>
                  <a:txBody>
                    <a:bodyPr/>
                    <a:lstStyle/>
                    <a:p>
                      <a:endParaRPr lang="en-GB" sz="1400" dirty="0"/>
                    </a:p>
                  </a:txBody>
                  <a:tcPr marL="47625" marR="47625" marT="19050" marB="19050" anchor="ctr"/>
                </a:tc>
                <a:tc>
                  <a:txBody>
                    <a:bodyPr/>
                    <a:lstStyle/>
                    <a:p>
                      <a:endParaRPr lang="en-US" sz="1400" dirty="0">
                        <a:solidFill>
                          <a:schemeClr val="tx1"/>
                        </a:solidFill>
                      </a:endParaRPr>
                    </a:p>
                  </a:txBody>
                  <a:tcPr anchor="ctr"/>
                </a:tc>
              </a:tr>
              <a:tr h="370840">
                <a:tc>
                  <a:txBody>
                    <a:bodyPr/>
                    <a:lstStyle/>
                    <a:p>
                      <a:endParaRPr lang="en-GB" sz="1400" dirty="0"/>
                    </a:p>
                  </a:txBody>
                  <a:tcPr marL="47625" marR="47625" marT="19050" marB="19050" anchor="ctr"/>
                </a:tc>
                <a:tc>
                  <a:txBody>
                    <a:bodyPr/>
                    <a:lstStyle/>
                    <a:p>
                      <a:endParaRPr lang="en-US" sz="1400"/>
                    </a:p>
                  </a:txBody>
                  <a:tcPr marL="47625" marR="47625" marT="19050" marB="19050" anchor="ctr"/>
                </a:tc>
                <a:tc>
                  <a:txBody>
                    <a:bodyPr/>
                    <a:lstStyle/>
                    <a:p>
                      <a:endParaRPr lang="en-GB" sz="1400" dirty="0"/>
                    </a:p>
                  </a:txBody>
                  <a:tcPr marL="47625" marR="47625" marT="19050" marB="19050" anchor="ctr"/>
                </a:tc>
                <a:tc>
                  <a:txBody>
                    <a:bodyPr/>
                    <a:lstStyle/>
                    <a:p>
                      <a:endParaRPr lang="en-GB" sz="1400" dirty="0"/>
                    </a:p>
                  </a:txBody>
                  <a:tcPr marL="47625" marR="47625" marT="19050" marB="19050" anchor="ctr"/>
                </a:tc>
                <a:tc>
                  <a:txBody>
                    <a:bodyPr/>
                    <a:lstStyle/>
                    <a:p>
                      <a:pPr marL="0" algn="l" defTabSz="914400" rtl="0" eaLnBrk="1" latinLnBrk="0" hangingPunct="1"/>
                      <a:endParaRPr lang="en-US" sz="1400" kern="1200" noProof="0" dirty="0">
                        <a:solidFill>
                          <a:schemeClr val="dk1"/>
                        </a:solidFill>
                        <a:latin typeface="+mn-lt"/>
                        <a:ea typeface="+mn-ea"/>
                        <a:cs typeface="+mn-cs"/>
                      </a:endParaRPr>
                    </a:p>
                  </a:txBody>
                  <a:tcPr anchor="ctr"/>
                </a:tc>
              </a:tr>
              <a:tr h="370840">
                <a:tc>
                  <a:txBody>
                    <a:bodyPr/>
                    <a:lstStyle/>
                    <a:p>
                      <a:endParaRPr lang="en-GB" sz="1400" dirty="0"/>
                    </a:p>
                  </a:txBody>
                  <a:tcPr marL="47625" marR="47625" marT="19050" marB="19050" anchor="ctr"/>
                </a:tc>
                <a:tc>
                  <a:txBody>
                    <a:bodyPr/>
                    <a:lstStyle/>
                    <a:p>
                      <a:endParaRPr lang="en-US" sz="1400" dirty="0"/>
                    </a:p>
                  </a:txBody>
                  <a:tcPr marL="47625" marR="47625" marT="19050" marB="19050" anchor="ctr"/>
                </a:tc>
                <a:tc>
                  <a:txBody>
                    <a:bodyPr/>
                    <a:lstStyle/>
                    <a:p>
                      <a:endParaRPr lang="en-GB" sz="1400"/>
                    </a:p>
                  </a:txBody>
                  <a:tcPr marL="47625" marR="47625" marT="19050" marB="19050" anchor="ctr"/>
                </a:tc>
                <a:tc>
                  <a:txBody>
                    <a:bodyPr/>
                    <a:lstStyle/>
                    <a:p>
                      <a:endParaRPr lang="en-GB" sz="1400" dirty="0"/>
                    </a:p>
                  </a:txBody>
                  <a:tcPr marL="47625" marR="47625" marT="19050" marB="19050" anchor="ctr"/>
                </a:tc>
                <a:tc>
                  <a:txBody>
                    <a:bodyPr/>
                    <a:lstStyle/>
                    <a:p>
                      <a:pPr marL="0" algn="l" defTabSz="914400" rtl="0" eaLnBrk="1" latinLnBrk="0" hangingPunct="1"/>
                      <a:endParaRPr lang="en-US" sz="1400" kern="1200" noProof="0" dirty="0">
                        <a:solidFill>
                          <a:schemeClr val="dk1"/>
                        </a:solidFill>
                        <a:latin typeface="+mn-lt"/>
                        <a:ea typeface="+mn-ea"/>
                        <a:cs typeface="+mn-cs"/>
                      </a:endParaRPr>
                    </a:p>
                  </a:txBody>
                  <a:tcPr anchor="ctr"/>
                </a:tc>
              </a:tr>
            </a:tbl>
          </a:graphicData>
        </a:graphic>
      </p:graphicFrame>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GRWG Outstanding Actions</a:t>
            </a:r>
            <a:endParaRPr lang="en-GB" dirty="0"/>
          </a:p>
        </p:txBody>
      </p:sp>
      <p:sp>
        <p:nvSpPr>
          <p:cNvPr id="3" name="Content Placeholder 2"/>
          <p:cNvSpPr>
            <a:spLocks noGrp="1"/>
          </p:cNvSpPr>
          <p:nvPr>
            <p:ph idx="1"/>
          </p:nvPr>
        </p:nvSpPr>
        <p:spPr/>
        <p:txBody>
          <a:bodyPr/>
          <a:lstStyle/>
          <a:p>
            <a:endParaRPr lang="en-US" dirty="0" smtClean="0"/>
          </a:p>
          <a:p>
            <a:r>
              <a:rPr lang="en-US" dirty="0" smtClean="0"/>
              <a:t>Review items in </a:t>
            </a:r>
            <a:r>
              <a:rPr lang="en-US" b="1" dirty="0" smtClean="0"/>
              <a:t>Bold</a:t>
            </a:r>
          </a:p>
          <a:p>
            <a:r>
              <a:rPr lang="en-US" dirty="0" smtClean="0"/>
              <a:t>Others just as a reminder</a:t>
            </a:r>
          </a:p>
          <a:p>
            <a:r>
              <a:rPr lang="en-US" dirty="0" smtClean="0"/>
              <a:t>Quick review – 10s per page!</a:t>
            </a:r>
          </a:p>
          <a:p>
            <a:r>
              <a:rPr lang="en-US" dirty="0" smtClean="0"/>
              <a:t>So pay attention – look for your agency/name</a:t>
            </a:r>
          </a:p>
          <a:p>
            <a:r>
              <a:rPr lang="en-US" dirty="0" smtClean="0"/>
              <a:t>If you spot one and have an update stop me!</a:t>
            </a:r>
            <a:endParaRPr lang="en-GB"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0" y="-11289"/>
            <a:ext cx="9799638" cy="854075"/>
          </a:xfrm>
        </p:spPr>
        <p:txBody>
          <a:bodyPr/>
          <a:lstStyle/>
          <a:p>
            <a:r>
              <a:rPr lang="en-GB" dirty="0" smtClean="0"/>
              <a:t>Other GRWG Actions Still Open</a:t>
            </a:r>
          </a:p>
        </p:txBody>
      </p:sp>
      <p:graphicFrame>
        <p:nvGraphicFramePr>
          <p:cNvPr id="5" name="Content Placeholder 3"/>
          <p:cNvGraphicFramePr>
            <a:graphicFrameLocks/>
          </p:cNvGraphicFramePr>
          <p:nvPr/>
        </p:nvGraphicFramePr>
        <p:xfrm>
          <a:off x="0" y="908678"/>
          <a:ext cx="9905999" cy="4384040"/>
        </p:xfrm>
        <a:graphic>
          <a:graphicData uri="http://schemas.openxmlformats.org/drawingml/2006/table">
            <a:tbl>
              <a:tblPr firstRow="1" bandRow="1">
                <a:tableStyleId>{21E4AEA4-8DFA-4A89-87EB-49C32662AFE0}</a:tableStyleId>
              </a:tblPr>
              <a:tblGrid>
                <a:gridCol w="1336158"/>
                <a:gridCol w="5095654"/>
                <a:gridCol w="1170467"/>
                <a:gridCol w="1151860"/>
                <a:gridCol w="1151860"/>
              </a:tblGrid>
              <a:tr h="370840">
                <a:tc>
                  <a:txBody>
                    <a:bodyPr/>
                    <a:lstStyle/>
                    <a:p>
                      <a:r>
                        <a:rPr lang="en-US" sz="1400" dirty="0" smtClean="0"/>
                        <a:t>Action Ref</a:t>
                      </a:r>
                      <a:endParaRPr lang="en-US" sz="1400" dirty="0">
                        <a:solidFill>
                          <a:schemeClr val="tx1"/>
                        </a:solidFill>
                      </a:endParaRPr>
                    </a:p>
                  </a:txBody>
                  <a:tcPr/>
                </a:tc>
                <a:tc>
                  <a:txBody>
                    <a:bodyPr/>
                    <a:lstStyle/>
                    <a:p>
                      <a:r>
                        <a:rPr lang="en-US" sz="1400" dirty="0" smtClean="0"/>
                        <a:t>Description</a:t>
                      </a:r>
                      <a:endParaRPr lang="en-US" sz="1400" dirty="0">
                        <a:solidFill>
                          <a:schemeClr val="tx1"/>
                        </a:solidFill>
                      </a:endParaRPr>
                    </a:p>
                  </a:txBody>
                  <a:tcPr/>
                </a:tc>
                <a:tc>
                  <a:txBody>
                    <a:bodyPr/>
                    <a:lstStyle/>
                    <a:p>
                      <a:r>
                        <a:rPr lang="en-US" sz="1400" dirty="0" smtClean="0"/>
                        <a:t>Assigned to</a:t>
                      </a:r>
                      <a:endParaRPr lang="en-US" sz="1400" dirty="0">
                        <a:solidFill>
                          <a:schemeClr val="tx1"/>
                        </a:solidFill>
                      </a:endParaRPr>
                    </a:p>
                  </a:txBody>
                  <a:tcPr/>
                </a:tc>
                <a:tc>
                  <a:txBody>
                    <a:bodyPr/>
                    <a:lstStyle/>
                    <a:p>
                      <a:r>
                        <a:rPr lang="en-US" sz="1400" dirty="0" smtClean="0"/>
                        <a:t>Due</a:t>
                      </a:r>
                      <a:r>
                        <a:rPr lang="en-US" sz="1400" baseline="0" dirty="0" smtClean="0"/>
                        <a:t> </a:t>
                      </a:r>
                      <a:r>
                        <a:rPr lang="en-US" sz="1400" dirty="0" smtClean="0"/>
                        <a:t>Date</a:t>
                      </a:r>
                      <a:endParaRPr lang="en-US" sz="1400" dirty="0">
                        <a:solidFill>
                          <a:schemeClr val="tx1"/>
                        </a:solidFill>
                      </a:endParaRPr>
                    </a:p>
                  </a:txBody>
                  <a:tcPr/>
                </a:tc>
                <a:tc>
                  <a:txBody>
                    <a:bodyPr/>
                    <a:lstStyle/>
                    <a:p>
                      <a:r>
                        <a:rPr lang="en-US" sz="1400" dirty="0" smtClean="0"/>
                        <a:t>State</a:t>
                      </a:r>
                      <a:endParaRPr lang="en-US" sz="1400" dirty="0">
                        <a:solidFill>
                          <a:schemeClr val="tx1"/>
                        </a:solidFill>
                      </a:endParaRPr>
                    </a:p>
                  </a:txBody>
                  <a:tcPr/>
                </a:tc>
              </a:tr>
              <a:tr h="648398">
                <a:tc>
                  <a:txBody>
                    <a:bodyPr/>
                    <a:lstStyle/>
                    <a:p>
                      <a:r>
                        <a:rPr lang="en-GB" sz="1400" kern="1200" dirty="0">
                          <a:solidFill>
                            <a:schemeClr val="dk1"/>
                          </a:solidFill>
                          <a:latin typeface="+mn-lt"/>
                          <a:ea typeface="+mn-ea"/>
                          <a:cs typeface="+mn-cs"/>
                        </a:rPr>
                        <a:t>GRWG_14.1</a:t>
                      </a:r>
                    </a:p>
                  </a:txBody>
                  <a:tcPr marL="47625" marR="47625" marT="19050" marB="19050" anchor="ctr"/>
                </a:tc>
                <a:tc>
                  <a:txBody>
                    <a:bodyPr/>
                    <a:lstStyle/>
                    <a:p>
                      <a:r>
                        <a:rPr lang="en-US" sz="1400"/>
                        <a:t>Bruce Wielicki (NASA) to investigate availability of lunar observation data from CLARREO demonstrator test flight and share these with CNES and USGS and notify CNES of future balloon flights so Pleiades observations can be synchronised.</a:t>
                      </a:r>
                    </a:p>
                  </a:txBody>
                  <a:tcPr marL="47625" marR="47625" marT="19050" marB="19050" anchor="ctr"/>
                </a:tc>
                <a:tc>
                  <a:txBody>
                    <a:bodyPr/>
                    <a:lstStyle/>
                    <a:p>
                      <a:r>
                        <a:rPr lang="en-GB" sz="1400"/>
                        <a:t>BruceWielicki</a:t>
                      </a:r>
                      <a:r>
                        <a:rPr lang="en-GB" sz="1400" u="none" strike="noStrike">
                          <a:solidFill>
                            <a:srgbClr val="666666"/>
                          </a:solidFill>
                          <a:hlinkClick r:id="rId2" tooltip="Create this topic"/>
                        </a:rPr>
                        <a:t>?</a:t>
                      </a:r>
                      <a:endParaRPr lang="en-GB" sz="1400"/>
                    </a:p>
                  </a:txBody>
                  <a:tcPr marL="47625" marR="47625" marT="19050" marB="19050" anchor="ctr"/>
                </a:tc>
                <a:tc>
                  <a:txBody>
                    <a:bodyPr/>
                    <a:lstStyle/>
                    <a:p>
                      <a:r>
                        <a:rPr lang="en-GB" sz="1400"/>
                        <a:t>01 May 2015</a:t>
                      </a:r>
                    </a:p>
                  </a:txBody>
                  <a:tcPr marL="47625" marR="47625" marT="19050" marB="19050" anchor="ctr"/>
                </a:tc>
                <a:tc>
                  <a:txBody>
                    <a:bodyPr/>
                    <a:lstStyle/>
                    <a:p>
                      <a:r>
                        <a:rPr lang="en-GB" sz="1400" smtClean="0"/>
                        <a:t>Late</a:t>
                      </a:r>
                      <a:endParaRPr lang="en-GB" sz="1400" dirty="0"/>
                    </a:p>
                  </a:txBody>
                  <a:tcPr marL="47625" marR="47625" marT="19050" marB="19050" anchor="ctr"/>
                </a:tc>
              </a:tr>
              <a:tr h="370840">
                <a:tc>
                  <a:txBody>
                    <a:bodyPr/>
                    <a:lstStyle/>
                    <a:p>
                      <a:r>
                        <a:rPr lang="en-GB" sz="1400" kern="1200" dirty="0">
                          <a:solidFill>
                            <a:schemeClr val="dk1"/>
                          </a:solidFill>
                          <a:latin typeface="+mn-lt"/>
                          <a:ea typeface="+mn-ea"/>
                          <a:cs typeface="+mn-cs"/>
                        </a:rPr>
                        <a:t>GRWG_14.4</a:t>
                      </a:r>
                    </a:p>
                  </a:txBody>
                  <a:tcPr marL="47625" marR="47625" marT="19050" marB="19050" anchor="ctr"/>
                </a:tc>
                <a:tc>
                  <a:txBody>
                    <a:bodyPr/>
                    <a:lstStyle/>
                    <a:p>
                      <a:r>
                        <a:rPr lang="en-US" sz="1400" dirty="0"/>
                        <a:t>Bertrand Fougnie to provide smoothed DCC BRDFs derived from PARASOL observations.</a:t>
                      </a:r>
                    </a:p>
                  </a:txBody>
                  <a:tcPr marL="47625" marR="47625" marT="19050" marB="19050" anchor="ctr"/>
                </a:tc>
                <a:tc>
                  <a:txBody>
                    <a:bodyPr/>
                    <a:lstStyle/>
                    <a:p>
                      <a:r>
                        <a:rPr lang="en-GB" sz="1400" dirty="0" err="1"/>
                        <a:t>BertrandFougnie</a:t>
                      </a:r>
                      <a:r>
                        <a:rPr lang="en-GB" sz="1400" u="none" strike="noStrike" dirty="0">
                          <a:solidFill>
                            <a:srgbClr val="666666"/>
                          </a:solidFill>
                        </a:rPr>
                        <a:t>?</a:t>
                      </a:r>
                      <a:endParaRPr lang="en-GB" sz="1400" dirty="0"/>
                    </a:p>
                  </a:txBody>
                  <a:tcPr marL="47625" marR="47625" marT="19050" marB="19050" anchor="ctr"/>
                </a:tc>
                <a:tc>
                  <a:txBody>
                    <a:bodyPr/>
                    <a:lstStyle/>
                    <a:p>
                      <a:r>
                        <a:rPr lang="en-GB" sz="1400"/>
                        <a:t>01 May 2015</a:t>
                      </a:r>
                    </a:p>
                  </a:txBody>
                  <a:tcPr marL="47625" marR="47625" marT="19050" marB="19050" anchor="ctr"/>
                </a:tc>
                <a:tc>
                  <a:txBody>
                    <a:bodyPr/>
                    <a:lstStyle/>
                    <a:p>
                      <a:r>
                        <a:rPr lang="en-GB" sz="1400" smtClean="0"/>
                        <a:t>Late</a:t>
                      </a:r>
                      <a:endParaRPr lang="en-GB" sz="1400" dirty="0"/>
                    </a:p>
                  </a:txBody>
                  <a:tcPr marL="47625" marR="47625" marT="19050" marB="19050" anchor="ctr"/>
                </a:tc>
              </a:tr>
              <a:tr h="370840">
                <a:tc>
                  <a:txBody>
                    <a:bodyPr/>
                    <a:lstStyle/>
                    <a:p>
                      <a:r>
                        <a:rPr lang="en-GB" sz="1400" kern="1200" dirty="0">
                          <a:solidFill>
                            <a:schemeClr val="dk1"/>
                          </a:solidFill>
                          <a:latin typeface="+mn-lt"/>
                          <a:ea typeface="+mn-ea"/>
                          <a:cs typeface="+mn-cs"/>
                        </a:rPr>
                        <a:t>GRWG_14.7</a:t>
                      </a:r>
                    </a:p>
                  </a:txBody>
                  <a:tcPr marL="47625" marR="47625" marT="19050" marB="19050" anchor="ctr"/>
                </a:tc>
                <a:tc>
                  <a:txBody>
                    <a:bodyPr/>
                    <a:lstStyle/>
                    <a:p>
                      <a:r>
                        <a:rPr lang="en-US" sz="1400"/>
                        <a:t>Fangfang Yu to propose what the variables should be in the NetCDF</a:t>
                      </a:r>
                      <a:r>
                        <a:rPr lang="en-US" sz="1400" u="none" strike="noStrike">
                          <a:solidFill>
                            <a:srgbClr val="666666"/>
                          </a:solidFill>
                          <a:hlinkClick r:id="rId3" tooltip="Create this topic"/>
                        </a:rPr>
                        <a:t>?</a:t>
                      </a:r>
                      <a:r>
                        <a:rPr lang="en-US" sz="1400"/>
                        <a:t> file to provide information on the calibration diurnal v ariation, and report to GRWG. </a:t>
                      </a:r>
                      <a:br>
                        <a:rPr lang="en-US" sz="1400"/>
                      </a:br>
                      <a:r>
                        <a:rPr lang="en-US" sz="1400"/>
                        <a:t>- Reassigned to ManikBali</a:t>
                      </a:r>
                      <a:r>
                        <a:rPr lang="en-US" sz="1400" u="none" strike="noStrike">
                          <a:solidFill>
                            <a:srgbClr val="666666"/>
                          </a:solidFill>
                          <a:hlinkClick r:id="rId4" tooltip="Create this topic"/>
                        </a:rPr>
                        <a:t>?</a:t>
                      </a:r>
                      <a:r>
                        <a:rPr lang="en-US" sz="1400"/>
                        <a:t> in May 2014.</a:t>
                      </a:r>
                    </a:p>
                  </a:txBody>
                  <a:tcPr marL="47625" marR="47625" marT="19050" marB="19050" anchor="ctr"/>
                </a:tc>
                <a:tc>
                  <a:txBody>
                    <a:bodyPr/>
                    <a:lstStyle/>
                    <a:p>
                      <a:r>
                        <a:rPr lang="en-GB" sz="1400" u="sng">
                          <a:solidFill>
                            <a:srgbClr val="666666"/>
                          </a:solidFill>
                          <a:hlinkClick r:id="rId5"/>
                        </a:rPr>
                        <a:t>ManikBali</a:t>
                      </a:r>
                      <a:endParaRPr lang="en-GB" sz="1400"/>
                    </a:p>
                  </a:txBody>
                  <a:tcPr marL="47625" marR="47625" marT="19050" marB="19050" anchor="ctr"/>
                </a:tc>
                <a:tc>
                  <a:txBody>
                    <a:bodyPr/>
                    <a:lstStyle/>
                    <a:p>
                      <a:r>
                        <a:rPr lang="en-GB" sz="1400" dirty="0"/>
                        <a:t>01 May 2015</a:t>
                      </a:r>
                    </a:p>
                  </a:txBody>
                  <a:tcPr marL="47625" marR="47625" marT="19050" marB="19050" anchor="ctr"/>
                </a:tc>
                <a:tc>
                  <a:txBody>
                    <a:bodyPr/>
                    <a:lstStyle/>
                    <a:p>
                      <a:pPr marL="0" algn="l" defTabSz="914400" rtl="0" eaLnBrk="1" latinLnBrk="0" hangingPunct="1"/>
                      <a:r>
                        <a:rPr lang="en-GB" sz="1400" smtClean="0"/>
                        <a:t>Late</a:t>
                      </a:r>
                      <a:endParaRPr lang="en-US" sz="1400" kern="1200" dirty="0">
                        <a:solidFill>
                          <a:schemeClr val="tx1"/>
                        </a:solidFill>
                        <a:latin typeface="+mn-lt"/>
                        <a:ea typeface="+mn-ea"/>
                        <a:cs typeface="+mn-cs"/>
                      </a:endParaRPr>
                    </a:p>
                  </a:txBody>
                  <a:tcPr anchor="ctr"/>
                </a:tc>
              </a:tr>
              <a:tr h="370840">
                <a:tc>
                  <a:txBody>
                    <a:bodyPr/>
                    <a:lstStyle/>
                    <a:p>
                      <a:r>
                        <a:rPr lang="en-GB" sz="1400" kern="1200" dirty="0">
                          <a:solidFill>
                            <a:schemeClr val="dk1"/>
                          </a:solidFill>
                          <a:latin typeface="+mn-lt"/>
                          <a:ea typeface="+mn-ea"/>
                          <a:cs typeface="+mn-cs"/>
                        </a:rPr>
                        <a:t>GRWG_14.8</a:t>
                      </a:r>
                    </a:p>
                  </a:txBody>
                  <a:tcPr marL="47625" marR="47625" marT="19050" marB="19050" anchor="ctr"/>
                </a:tc>
                <a:tc>
                  <a:txBody>
                    <a:bodyPr/>
                    <a:lstStyle/>
                    <a:p>
                      <a:r>
                        <a:rPr lang="en-US" sz="1400"/>
                        <a:t>CMA and JMA to present their analysis on GEO-GEO IR products at the next meeting.</a:t>
                      </a:r>
                    </a:p>
                  </a:txBody>
                  <a:tcPr marL="47625" marR="47625" marT="19050" marB="19050" anchor="ctr"/>
                </a:tc>
                <a:tc>
                  <a:txBody>
                    <a:bodyPr/>
                    <a:lstStyle/>
                    <a:p>
                      <a:r>
                        <a:rPr lang="en-GB" sz="1400" dirty="0" err="1" smtClean="0"/>
                        <a:t>Scott,Masaya</a:t>
                      </a:r>
                      <a:endParaRPr lang="en-GB" sz="1400" dirty="0"/>
                    </a:p>
                  </a:txBody>
                  <a:tcPr marL="47625" marR="47625" marT="19050" marB="19050" anchor="ctr"/>
                </a:tc>
                <a:tc>
                  <a:txBody>
                    <a:bodyPr/>
                    <a:lstStyle/>
                    <a:p>
                      <a:r>
                        <a:rPr lang="en-GB" sz="1400" dirty="0"/>
                        <a:t>01 May 2015</a:t>
                      </a:r>
                    </a:p>
                  </a:txBody>
                  <a:tcPr marL="47625" marR="47625" marT="19050" marB="19050" anchor="ctr"/>
                </a:tc>
                <a:tc>
                  <a:txBody>
                    <a:bodyPr/>
                    <a:lstStyle/>
                    <a:p>
                      <a:r>
                        <a:rPr lang="en-GB" sz="1400" smtClean="0"/>
                        <a:t>Late</a:t>
                      </a:r>
                      <a:endParaRPr lang="en-US" sz="1400" dirty="0">
                        <a:solidFill>
                          <a:schemeClr val="tx1"/>
                        </a:solidFill>
                      </a:endParaRPr>
                    </a:p>
                  </a:txBody>
                  <a:tcPr anchor="ctr"/>
                </a:tc>
              </a:tr>
              <a:tr h="370840">
                <a:tc>
                  <a:txBody>
                    <a:bodyPr/>
                    <a:lstStyle/>
                    <a:p>
                      <a:r>
                        <a:rPr lang="en-GB" sz="1400" kern="1200" dirty="0">
                          <a:solidFill>
                            <a:schemeClr val="dk1"/>
                          </a:solidFill>
                          <a:latin typeface="+mn-lt"/>
                          <a:ea typeface="+mn-ea"/>
                          <a:cs typeface="+mn-cs"/>
                        </a:rPr>
                        <a:t>GRWG_14.9</a:t>
                      </a:r>
                    </a:p>
                  </a:txBody>
                  <a:tcPr marL="47625" marR="47625" marT="19050" marB="19050" anchor="ctr"/>
                </a:tc>
                <a:tc>
                  <a:txBody>
                    <a:bodyPr/>
                    <a:lstStyle/>
                    <a:p>
                      <a:r>
                        <a:rPr lang="en-US" sz="1400"/>
                        <a:t>CMA to present plans for developing inter-calibration products for GEO hyperspectral IR sounder.</a:t>
                      </a:r>
                    </a:p>
                  </a:txBody>
                  <a:tcPr marL="47625" marR="47625" marT="19050" marB="19050" anchor="ctr"/>
                </a:tc>
                <a:tc>
                  <a:txBody>
                    <a:bodyPr/>
                    <a:lstStyle/>
                    <a:p>
                      <a:r>
                        <a:rPr lang="en-GB" sz="1400" dirty="0" smtClean="0"/>
                        <a:t>Scott</a:t>
                      </a:r>
                      <a:endParaRPr lang="en-GB" sz="1400" dirty="0"/>
                    </a:p>
                  </a:txBody>
                  <a:tcPr marL="47625" marR="47625" marT="19050" marB="19050" anchor="ctr"/>
                </a:tc>
                <a:tc>
                  <a:txBody>
                    <a:bodyPr/>
                    <a:lstStyle/>
                    <a:p>
                      <a:r>
                        <a:rPr lang="en-GB" sz="1400" dirty="0"/>
                        <a:t>01 May 2015</a:t>
                      </a:r>
                    </a:p>
                  </a:txBody>
                  <a:tcPr marL="47625" marR="47625" marT="19050" marB="19050" anchor="ctr"/>
                </a:tc>
                <a:tc>
                  <a:txBody>
                    <a:bodyPr/>
                    <a:lstStyle/>
                    <a:p>
                      <a:r>
                        <a:rPr lang="en-GB" sz="1400" smtClean="0"/>
                        <a:t>Late</a:t>
                      </a:r>
                      <a:endParaRPr lang="en-US" sz="1400" dirty="0">
                        <a:solidFill>
                          <a:schemeClr val="tx1"/>
                        </a:solidFill>
                      </a:endParaRPr>
                    </a:p>
                  </a:txBody>
                  <a:tcPr anchor="ctr"/>
                </a:tc>
              </a:tr>
              <a:tr h="370840">
                <a:tc>
                  <a:txBody>
                    <a:bodyPr/>
                    <a:lstStyle/>
                    <a:p>
                      <a:r>
                        <a:rPr lang="en-GB" sz="1400" kern="1200" dirty="0">
                          <a:solidFill>
                            <a:schemeClr val="dk1"/>
                          </a:solidFill>
                          <a:latin typeface="+mn-lt"/>
                          <a:ea typeface="+mn-ea"/>
                          <a:cs typeface="+mn-cs"/>
                        </a:rPr>
                        <a:t>GRWG_14.14</a:t>
                      </a:r>
                    </a:p>
                  </a:txBody>
                  <a:tcPr marL="47625" marR="47625" marT="19050" marB="19050" anchor="ctr"/>
                </a:tc>
                <a:tc>
                  <a:txBody>
                    <a:bodyPr/>
                    <a:lstStyle/>
                    <a:p>
                      <a:r>
                        <a:rPr lang="en-US" sz="1400"/>
                        <a:t>XingMing</a:t>
                      </a:r>
                      <a:r>
                        <a:rPr lang="en-US" sz="1400" u="none" strike="noStrike">
                          <a:solidFill>
                            <a:srgbClr val="666666"/>
                          </a:solidFill>
                          <a:hlinkClick r:id="rId6" tooltip="Create this topic"/>
                        </a:rPr>
                        <a:t>?</a:t>
                      </a:r>
                      <a:r>
                        <a:rPr lang="en-US" sz="1400"/>
                        <a:t> Liang to report the requirement from GSICS to support MICROS.</a:t>
                      </a:r>
                    </a:p>
                  </a:txBody>
                  <a:tcPr marL="47625" marR="47625" marT="19050" marB="19050" anchor="ctr"/>
                </a:tc>
                <a:tc>
                  <a:txBody>
                    <a:bodyPr/>
                    <a:lstStyle/>
                    <a:p>
                      <a:r>
                        <a:rPr lang="en-GB" sz="1400" dirty="0" err="1" smtClean="0"/>
                        <a:t>XingMingLiang</a:t>
                      </a:r>
                      <a:endParaRPr lang="en-GB" sz="1400" dirty="0"/>
                    </a:p>
                  </a:txBody>
                  <a:tcPr marL="47625" marR="47625" marT="19050" marB="19050" anchor="ctr"/>
                </a:tc>
                <a:tc>
                  <a:txBody>
                    <a:bodyPr/>
                    <a:lstStyle/>
                    <a:p>
                      <a:r>
                        <a:rPr lang="en-GB" sz="1400" dirty="0"/>
                        <a:t>01 May 2015</a:t>
                      </a:r>
                    </a:p>
                  </a:txBody>
                  <a:tcPr marL="47625" marR="47625" marT="19050" marB="19050" anchor="ctr"/>
                </a:tc>
                <a:tc>
                  <a:txBody>
                    <a:bodyPr/>
                    <a:lstStyle/>
                    <a:p>
                      <a:pPr marL="0" algn="l" defTabSz="914400" rtl="0" eaLnBrk="1" latinLnBrk="0" hangingPunct="1"/>
                      <a:r>
                        <a:rPr lang="en-GB" sz="1400" smtClean="0"/>
                        <a:t>Late</a:t>
                      </a:r>
                      <a:endParaRPr lang="en-US" sz="1400" kern="1200" noProof="0" dirty="0">
                        <a:solidFill>
                          <a:schemeClr val="dk1"/>
                        </a:solidFill>
                        <a:latin typeface="+mn-lt"/>
                        <a:ea typeface="+mn-ea"/>
                        <a:cs typeface="+mn-cs"/>
                      </a:endParaRPr>
                    </a:p>
                  </a:txBody>
                  <a:tcPr anchor="ctr"/>
                </a:tc>
              </a:tr>
              <a:tr h="370840">
                <a:tc>
                  <a:txBody>
                    <a:bodyPr/>
                    <a:lstStyle/>
                    <a:p>
                      <a:r>
                        <a:rPr lang="en-GB" sz="1400" kern="1200" dirty="0">
                          <a:solidFill>
                            <a:schemeClr val="dk1"/>
                          </a:solidFill>
                          <a:latin typeface="+mn-lt"/>
                          <a:ea typeface="+mn-ea"/>
                          <a:cs typeface="+mn-cs"/>
                        </a:rPr>
                        <a:t>GRWG_14.16</a:t>
                      </a:r>
                    </a:p>
                  </a:txBody>
                  <a:tcPr marL="47625" marR="47625" marT="19050" marB="19050" anchor="ctr"/>
                </a:tc>
                <a:tc>
                  <a:txBody>
                    <a:bodyPr/>
                    <a:lstStyle/>
                    <a:p>
                      <a:r>
                        <a:rPr lang="en-US" sz="1400"/>
                        <a:t>CMA to provide ATBD for FY-3C IR product.</a:t>
                      </a:r>
                    </a:p>
                  </a:txBody>
                  <a:tcPr marL="47625" marR="47625" marT="19050" marB="19050" anchor="ctr"/>
                </a:tc>
                <a:tc>
                  <a:txBody>
                    <a:bodyPr/>
                    <a:lstStyle/>
                    <a:p>
                      <a:r>
                        <a:rPr lang="en-GB" sz="1400" dirty="0" smtClean="0"/>
                        <a:t>CMA</a:t>
                      </a:r>
                      <a:endParaRPr lang="en-GB" sz="1400" dirty="0"/>
                    </a:p>
                  </a:txBody>
                  <a:tcPr marL="47625" marR="47625" marT="19050" marB="19050" anchor="ctr"/>
                </a:tc>
                <a:tc>
                  <a:txBody>
                    <a:bodyPr/>
                    <a:lstStyle/>
                    <a:p>
                      <a:r>
                        <a:rPr lang="en-GB" sz="1400" dirty="0"/>
                        <a:t>01 May 2015</a:t>
                      </a:r>
                    </a:p>
                  </a:txBody>
                  <a:tcPr marL="47625" marR="47625" marT="19050" marB="19050" anchor="ctr"/>
                </a:tc>
                <a:tc>
                  <a:txBody>
                    <a:bodyPr/>
                    <a:lstStyle/>
                    <a:p>
                      <a:r>
                        <a:rPr lang="en-GB" sz="1400" dirty="0" smtClean="0"/>
                        <a:t>Late</a:t>
                      </a:r>
                      <a:endParaRPr lang="en-US" sz="1400" dirty="0">
                        <a:solidFill>
                          <a:schemeClr val="tx1"/>
                        </a:solidFill>
                      </a:endParaRPr>
                    </a:p>
                  </a:txBody>
                  <a:tcPr/>
                </a:tc>
              </a:tr>
            </a:tbl>
          </a:graphicData>
        </a:graphic>
      </p:graphicFrame>
    </p:spTree>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0" y="-11289"/>
            <a:ext cx="9799638" cy="854075"/>
          </a:xfrm>
        </p:spPr>
        <p:txBody>
          <a:bodyPr/>
          <a:lstStyle/>
          <a:p>
            <a:r>
              <a:rPr lang="en-GB" dirty="0" smtClean="0"/>
              <a:t>Other GRWG Actions Still Open</a:t>
            </a:r>
          </a:p>
        </p:txBody>
      </p:sp>
      <p:graphicFrame>
        <p:nvGraphicFramePr>
          <p:cNvPr id="5" name="Content Placeholder 3"/>
          <p:cNvGraphicFramePr>
            <a:graphicFrameLocks/>
          </p:cNvGraphicFramePr>
          <p:nvPr/>
        </p:nvGraphicFramePr>
        <p:xfrm>
          <a:off x="0" y="908678"/>
          <a:ext cx="9905999" cy="5748718"/>
        </p:xfrm>
        <a:graphic>
          <a:graphicData uri="http://schemas.openxmlformats.org/drawingml/2006/table">
            <a:tbl>
              <a:tblPr firstRow="1" bandRow="1">
                <a:tableStyleId>{21E4AEA4-8DFA-4A89-87EB-49C32662AFE0}</a:tableStyleId>
              </a:tblPr>
              <a:tblGrid>
                <a:gridCol w="1336158"/>
                <a:gridCol w="5095654"/>
                <a:gridCol w="1170467"/>
                <a:gridCol w="1151860"/>
                <a:gridCol w="1151860"/>
              </a:tblGrid>
              <a:tr h="370840">
                <a:tc>
                  <a:txBody>
                    <a:bodyPr/>
                    <a:lstStyle/>
                    <a:p>
                      <a:r>
                        <a:rPr lang="en-US" sz="1400" dirty="0" smtClean="0"/>
                        <a:t>Action Ref</a:t>
                      </a:r>
                      <a:endParaRPr lang="en-US" sz="1400" dirty="0">
                        <a:solidFill>
                          <a:schemeClr val="tx1"/>
                        </a:solidFill>
                      </a:endParaRPr>
                    </a:p>
                  </a:txBody>
                  <a:tcPr/>
                </a:tc>
                <a:tc>
                  <a:txBody>
                    <a:bodyPr/>
                    <a:lstStyle/>
                    <a:p>
                      <a:r>
                        <a:rPr lang="en-US" sz="1400" dirty="0" smtClean="0"/>
                        <a:t>Description</a:t>
                      </a:r>
                      <a:endParaRPr lang="en-US" sz="1400" dirty="0">
                        <a:solidFill>
                          <a:schemeClr val="tx1"/>
                        </a:solidFill>
                      </a:endParaRPr>
                    </a:p>
                  </a:txBody>
                  <a:tcPr/>
                </a:tc>
                <a:tc>
                  <a:txBody>
                    <a:bodyPr/>
                    <a:lstStyle/>
                    <a:p>
                      <a:r>
                        <a:rPr lang="en-US" sz="1400" dirty="0" smtClean="0"/>
                        <a:t>Assigned to</a:t>
                      </a:r>
                      <a:endParaRPr lang="en-US" sz="1400" dirty="0">
                        <a:solidFill>
                          <a:schemeClr val="tx1"/>
                        </a:solidFill>
                      </a:endParaRPr>
                    </a:p>
                  </a:txBody>
                  <a:tcPr/>
                </a:tc>
                <a:tc>
                  <a:txBody>
                    <a:bodyPr/>
                    <a:lstStyle/>
                    <a:p>
                      <a:r>
                        <a:rPr lang="en-US" sz="1400" dirty="0" smtClean="0"/>
                        <a:t>Due</a:t>
                      </a:r>
                      <a:r>
                        <a:rPr lang="en-US" sz="1400" baseline="0" dirty="0" smtClean="0"/>
                        <a:t> </a:t>
                      </a:r>
                      <a:r>
                        <a:rPr lang="en-US" sz="1400" dirty="0" smtClean="0"/>
                        <a:t>Date</a:t>
                      </a:r>
                      <a:endParaRPr lang="en-US" sz="1400" dirty="0">
                        <a:solidFill>
                          <a:schemeClr val="tx1"/>
                        </a:solidFill>
                      </a:endParaRPr>
                    </a:p>
                  </a:txBody>
                  <a:tcPr/>
                </a:tc>
                <a:tc>
                  <a:txBody>
                    <a:bodyPr/>
                    <a:lstStyle/>
                    <a:p>
                      <a:r>
                        <a:rPr lang="en-US" sz="1400" dirty="0" smtClean="0"/>
                        <a:t>State</a:t>
                      </a:r>
                      <a:endParaRPr lang="en-US" sz="1400" dirty="0">
                        <a:solidFill>
                          <a:schemeClr val="tx1"/>
                        </a:solidFill>
                      </a:endParaRPr>
                    </a:p>
                  </a:txBody>
                  <a:tcPr/>
                </a:tc>
              </a:tr>
              <a:tr h="648398">
                <a:tc>
                  <a:txBody>
                    <a:bodyPr/>
                    <a:lstStyle/>
                    <a:p>
                      <a:r>
                        <a:rPr lang="en-GB" sz="1400" kern="1200" dirty="0">
                          <a:solidFill>
                            <a:schemeClr val="dk1"/>
                          </a:solidFill>
                          <a:latin typeface="+mn-lt"/>
                          <a:ea typeface="+mn-ea"/>
                          <a:cs typeface="+mn-cs"/>
                        </a:rPr>
                        <a:t>GRWG_14.20</a:t>
                      </a:r>
                    </a:p>
                  </a:txBody>
                  <a:tcPr marL="47625" marR="47625" marT="19050" marB="19050" anchor="ctr"/>
                </a:tc>
                <a:tc>
                  <a:txBody>
                    <a:bodyPr/>
                    <a:lstStyle/>
                    <a:p>
                      <a:r>
                        <a:rPr lang="en-US" sz="1400"/>
                        <a:t>KMA to send products to the EUMETSAT GSICS Data and Products server until the CMA collaboration server is available.</a:t>
                      </a:r>
                    </a:p>
                  </a:txBody>
                  <a:tcPr marL="47625" marR="47625" marT="19050" marB="19050" anchor="ctr"/>
                </a:tc>
                <a:tc>
                  <a:txBody>
                    <a:bodyPr/>
                    <a:lstStyle/>
                    <a:p>
                      <a:r>
                        <a:rPr lang="en-GB" sz="1400" dirty="0" smtClean="0"/>
                        <a:t>KMA</a:t>
                      </a:r>
                      <a:endParaRPr lang="en-GB" sz="1400" dirty="0"/>
                    </a:p>
                  </a:txBody>
                  <a:tcPr marL="47625" marR="47625" marT="19050" marB="19050" anchor="ctr"/>
                </a:tc>
                <a:tc>
                  <a:txBody>
                    <a:bodyPr/>
                    <a:lstStyle/>
                    <a:p>
                      <a:r>
                        <a:rPr lang="en-GB" sz="1400" dirty="0"/>
                        <a:t>01 May 2015</a:t>
                      </a:r>
                    </a:p>
                  </a:txBody>
                  <a:tcPr marL="47625" marR="47625" marT="19050" marB="19050" anchor="ctr"/>
                </a:tc>
                <a:tc>
                  <a:txBody>
                    <a:bodyPr/>
                    <a:lstStyle/>
                    <a:p>
                      <a:r>
                        <a:rPr lang="en-GB" sz="1400" smtClean="0"/>
                        <a:t>Late</a:t>
                      </a:r>
                      <a:endParaRPr lang="en-GB" sz="1400" dirty="0"/>
                    </a:p>
                  </a:txBody>
                  <a:tcPr marL="47625" marR="47625" marT="19050" marB="19050" anchor="ctr"/>
                </a:tc>
              </a:tr>
              <a:tr h="370840">
                <a:tc>
                  <a:txBody>
                    <a:bodyPr/>
                    <a:lstStyle/>
                    <a:p>
                      <a:r>
                        <a:rPr lang="en-GB" sz="1400" kern="1200" dirty="0">
                          <a:solidFill>
                            <a:schemeClr val="dk1"/>
                          </a:solidFill>
                          <a:latin typeface="+mn-lt"/>
                          <a:ea typeface="+mn-ea"/>
                          <a:cs typeface="+mn-cs"/>
                        </a:rPr>
                        <a:t>GRWG_14.27</a:t>
                      </a:r>
                    </a:p>
                  </a:txBody>
                  <a:tcPr marL="47625" marR="47625" marT="19050" marB="19050" anchor="ctr"/>
                </a:tc>
                <a:tc>
                  <a:txBody>
                    <a:bodyPr/>
                    <a:lstStyle/>
                    <a:p>
                      <a:r>
                        <a:rPr lang="en-US" sz="1400"/>
                        <a:t>All GPRCs to review their GSICS websites to take into account of the new developments in GSICS as these websites will be reviewed in the next joint meeting.</a:t>
                      </a:r>
                    </a:p>
                  </a:txBody>
                  <a:tcPr marL="47625" marR="47625" marT="19050" marB="19050" anchor="ctr"/>
                </a:tc>
                <a:tc>
                  <a:txBody>
                    <a:bodyPr/>
                    <a:lstStyle/>
                    <a:p>
                      <a:r>
                        <a:rPr lang="en-GB" sz="1400" dirty="0" smtClean="0"/>
                        <a:t>ALL</a:t>
                      </a:r>
                      <a:r>
                        <a:rPr lang="en-GB" sz="1400" dirty="0"/>
                        <a:t>, </a:t>
                      </a:r>
                      <a:r>
                        <a:rPr lang="en-GB" sz="1400" dirty="0" smtClean="0"/>
                        <a:t>GPRC</a:t>
                      </a:r>
                      <a:endParaRPr lang="en-GB" sz="1400" dirty="0"/>
                    </a:p>
                  </a:txBody>
                  <a:tcPr marL="47625" marR="47625" marT="19050" marB="19050" anchor="ctr"/>
                </a:tc>
                <a:tc>
                  <a:txBody>
                    <a:bodyPr/>
                    <a:lstStyle/>
                    <a:p>
                      <a:r>
                        <a:rPr lang="en-GB" sz="1400" dirty="0"/>
                        <a:t>01 May 2015</a:t>
                      </a:r>
                    </a:p>
                  </a:txBody>
                  <a:tcPr marL="47625" marR="47625" marT="19050" marB="19050" anchor="ctr"/>
                </a:tc>
                <a:tc>
                  <a:txBody>
                    <a:bodyPr/>
                    <a:lstStyle/>
                    <a:p>
                      <a:r>
                        <a:rPr lang="en-GB" sz="1400" smtClean="0"/>
                        <a:t>Late</a:t>
                      </a:r>
                      <a:endParaRPr lang="en-GB" sz="1400" dirty="0"/>
                    </a:p>
                  </a:txBody>
                  <a:tcPr marL="47625" marR="47625" marT="19050" marB="19050" anchor="ctr"/>
                </a:tc>
              </a:tr>
              <a:tr h="370840">
                <a:tc>
                  <a:txBody>
                    <a:bodyPr/>
                    <a:lstStyle/>
                    <a:p>
                      <a:r>
                        <a:rPr lang="en-GB" sz="1400" kern="1200" dirty="0">
                          <a:solidFill>
                            <a:schemeClr val="dk1"/>
                          </a:solidFill>
                          <a:latin typeface="+mn-lt"/>
                          <a:ea typeface="+mn-ea"/>
                          <a:cs typeface="+mn-cs"/>
                        </a:rPr>
                        <a:t>GRWG_14.28</a:t>
                      </a:r>
                    </a:p>
                  </a:txBody>
                  <a:tcPr marL="47625" marR="47625" marT="19050" marB="19050" anchor="ctr"/>
                </a:tc>
                <a:tc>
                  <a:txBody>
                    <a:bodyPr/>
                    <a:lstStyle/>
                    <a:p>
                      <a:r>
                        <a:rPr lang="en-US" sz="1400"/>
                        <a:t>IMD to update their website to provide GSICS information. This will be provided on the WMO for inclusion into their website</a:t>
                      </a:r>
                    </a:p>
                  </a:txBody>
                  <a:tcPr marL="47625" marR="47625" marT="19050" marB="19050" anchor="ctr"/>
                </a:tc>
                <a:tc>
                  <a:txBody>
                    <a:bodyPr/>
                    <a:lstStyle/>
                    <a:p>
                      <a:r>
                        <a:rPr lang="en-GB" sz="1400" dirty="0" smtClean="0"/>
                        <a:t>IMD</a:t>
                      </a:r>
                      <a:endParaRPr lang="en-GB" sz="1400" dirty="0"/>
                    </a:p>
                  </a:txBody>
                  <a:tcPr marL="47625" marR="47625" marT="19050" marB="19050" anchor="ctr"/>
                </a:tc>
                <a:tc>
                  <a:txBody>
                    <a:bodyPr/>
                    <a:lstStyle/>
                    <a:p>
                      <a:r>
                        <a:rPr lang="en-GB" sz="1400" dirty="0"/>
                        <a:t>01 May 2015</a:t>
                      </a:r>
                    </a:p>
                  </a:txBody>
                  <a:tcPr marL="47625" marR="47625" marT="19050" marB="19050" anchor="ctr"/>
                </a:tc>
                <a:tc>
                  <a:txBody>
                    <a:bodyPr/>
                    <a:lstStyle/>
                    <a:p>
                      <a:pPr marL="0" algn="l" defTabSz="914400" rtl="0" eaLnBrk="1" latinLnBrk="0" hangingPunct="1"/>
                      <a:r>
                        <a:rPr lang="en-GB" sz="1400" smtClean="0"/>
                        <a:t>Late</a:t>
                      </a:r>
                      <a:endParaRPr lang="en-US" sz="1400" kern="1200" dirty="0">
                        <a:solidFill>
                          <a:schemeClr val="tx1"/>
                        </a:solidFill>
                        <a:latin typeface="+mn-lt"/>
                        <a:ea typeface="+mn-ea"/>
                        <a:cs typeface="+mn-cs"/>
                      </a:endParaRPr>
                    </a:p>
                  </a:txBody>
                  <a:tcPr anchor="ctr"/>
                </a:tc>
              </a:tr>
              <a:tr h="370840">
                <a:tc>
                  <a:txBody>
                    <a:bodyPr/>
                    <a:lstStyle/>
                    <a:p>
                      <a:r>
                        <a:rPr lang="en-GB" sz="1400" kern="1200" dirty="0">
                          <a:solidFill>
                            <a:schemeClr val="dk1"/>
                          </a:solidFill>
                          <a:latin typeface="+mn-lt"/>
                          <a:ea typeface="+mn-ea"/>
                          <a:cs typeface="+mn-cs"/>
                        </a:rPr>
                        <a:t>GRWG_14.29</a:t>
                      </a:r>
                    </a:p>
                  </a:txBody>
                  <a:tcPr marL="47625" marR="47625" marT="19050" marB="19050" anchor="ctr"/>
                </a:tc>
                <a:tc>
                  <a:txBody>
                    <a:bodyPr/>
                    <a:lstStyle/>
                    <a:p>
                      <a:r>
                        <a:rPr lang="en-US" sz="1400"/>
                        <a:t>Masaya Takahashi to check for a document regarding minimum content for GPRC GSICS webpage. If this document does not exist, then he shall author one and upload it to the Wiki.</a:t>
                      </a:r>
                    </a:p>
                  </a:txBody>
                  <a:tcPr marL="47625" marR="47625" marT="19050" marB="19050" anchor="ctr"/>
                </a:tc>
                <a:tc>
                  <a:txBody>
                    <a:bodyPr/>
                    <a:lstStyle/>
                    <a:p>
                      <a:r>
                        <a:rPr lang="en-GB" sz="1400" u="sng">
                          <a:solidFill>
                            <a:srgbClr val="666666"/>
                          </a:solidFill>
                          <a:hlinkClick r:id="rId2"/>
                        </a:rPr>
                        <a:t>MasayaTakahashi</a:t>
                      </a:r>
                      <a:endParaRPr lang="en-GB" sz="1400"/>
                    </a:p>
                  </a:txBody>
                  <a:tcPr marL="47625" marR="47625" marT="19050" marB="19050" anchor="ctr"/>
                </a:tc>
                <a:tc>
                  <a:txBody>
                    <a:bodyPr/>
                    <a:lstStyle/>
                    <a:p>
                      <a:r>
                        <a:rPr lang="en-GB" sz="1400" dirty="0"/>
                        <a:t>01 May 2015</a:t>
                      </a:r>
                    </a:p>
                  </a:txBody>
                  <a:tcPr marL="47625" marR="47625" marT="19050" marB="19050" anchor="ctr"/>
                </a:tc>
                <a:tc>
                  <a:txBody>
                    <a:bodyPr/>
                    <a:lstStyle/>
                    <a:p>
                      <a:r>
                        <a:rPr lang="en-GB" sz="1400" smtClean="0"/>
                        <a:t>Late</a:t>
                      </a:r>
                      <a:endParaRPr lang="en-US" sz="1400" dirty="0">
                        <a:solidFill>
                          <a:schemeClr val="tx1"/>
                        </a:solidFill>
                      </a:endParaRPr>
                    </a:p>
                  </a:txBody>
                  <a:tcPr anchor="ctr"/>
                </a:tc>
              </a:tr>
              <a:tr h="370840">
                <a:tc>
                  <a:txBody>
                    <a:bodyPr/>
                    <a:lstStyle/>
                    <a:p>
                      <a:r>
                        <a:rPr lang="en-GB" sz="1400" kern="1200" dirty="0">
                          <a:solidFill>
                            <a:schemeClr val="dk1"/>
                          </a:solidFill>
                          <a:latin typeface="+mn-lt"/>
                          <a:ea typeface="+mn-ea"/>
                          <a:cs typeface="+mn-cs"/>
                        </a:rPr>
                        <a:t>GRWG_14.31</a:t>
                      </a:r>
                    </a:p>
                  </a:txBody>
                  <a:tcPr marL="47625" marR="47625" marT="19050" marB="19050" anchor="ctr"/>
                </a:tc>
                <a:tc>
                  <a:txBody>
                    <a:bodyPr/>
                    <a:lstStyle/>
                    <a:p>
                      <a:r>
                        <a:rPr lang="en-US" sz="1400"/>
                        <a:t>EUMETSAT to prepare a proposal for automating the GPPA and demonstrate this in a Webex meeting.</a:t>
                      </a:r>
                    </a:p>
                  </a:txBody>
                  <a:tcPr marL="47625" marR="47625" marT="19050" marB="19050" anchor="ctr"/>
                </a:tc>
                <a:tc>
                  <a:txBody>
                    <a:bodyPr/>
                    <a:lstStyle/>
                    <a:p>
                      <a:r>
                        <a:rPr lang="en-GB" sz="1400" dirty="0" smtClean="0"/>
                        <a:t>EUMETSAT</a:t>
                      </a:r>
                      <a:endParaRPr lang="en-GB" sz="1400" dirty="0"/>
                    </a:p>
                  </a:txBody>
                  <a:tcPr marL="47625" marR="47625" marT="19050" marB="19050" anchor="ctr"/>
                </a:tc>
                <a:tc>
                  <a:txBody>
                    <a:bodyPr/>
                    <a:lstStyle/>
                    <a:p>
                      <a:r>
                        <a:rPr lang="en-GB" sz="1400" dirty="0"/>
                        <a:t>01 May 2015</a:t>
                      </a:r>
                    </a:p>
                  </a:txBody>
                  <a:tcPr marL="47625" marR="47625" marT="19050" marB="19050" anchor="ctr"/>
                </a:tc>
                <a:tc>
                  <a:txBody>
                    <a:bodyPr/>
                    <a:lstStyle/>
                    <a:p>
                      <a:r>
                        <a:rPr lang="en-GB" sz="1400" smtClean="0"/>
                        <a:t>Late</a:t>
                      </a:r>
                      <a:endParaRPr lang="en-US" sz="1400" dirty="0">
                        <a:solidFill>
                          <a:schemeClr val="tx1"/>
                        </a:solidFill>
                      </a:endParaRPr>
                    </a:p>
                  </a:txBody>
                  <a:tcPr anchor="ctr"/>
                </a:tc>
              </a:tr>
              <a:tr h="370840">
                <a:tc>
                  <a:txBody>
                    <a:bodyPr/>
                    <a:lstStyle/>
                    <a:p>
                      <a:r>
                        <a:rPr lang="en-GB" sz="1400" kern="1200" dirty="0">
                          <a:solidFill>
                            <a:schemeClr val="dk1"/>
                          </a:solidFill>
                          <a:latin typeface="+mn-lt"/>
                          <a:ea typeface="+mn-ea"/>
                          <a:cs typeface="+mn-cs"/>
                        </a:rPr>
                        <a:t>GRWG_14.32</a:t>
                      </a:r>
                    </a:p>
                  </a:txBody>
                  <a:tcPr marL="47625" marR="47625" marT="19050" marB="19050" anchor="ctr"/>
                </a:tc>
                <a:tc>
                  <a:txBody>
                    <a:bodyPr/>
                    <a:lstStyle/>
                    <a:p>
                      <a:r>
                        <a:rPr lang="en-US" sz="1400" dirty="0" err="1"/>
                        <a:t>Xu</a:t>
                      </a:r>
                      <a:r>
                        <a:rPr lang="en-US" sz="1400" dirty="0"/>
                        <a:t> Na (CMA): report at the next meeting on the work done on SRF retrieval using </a:t>
                      </a:r>
                      <a:r>
                        <a:rPr lang="en-US" sz="1400" dirty="0" err="1"/>
                        <a:t>hyperspectral</a:t>
                      </a:r>
                      <a:r>
                        <a:rPr lang="en-US" sz="1400" dirty="0"/>
                        <a:t> instruments.</a:t>
                      </a:r>
                    </a:p>
                  </a:txBody>
                  <a:tcPr marL="47625" marR="47625" marT="19050" marB="19050" anchor="ctr"/>
                </a:tc>
                <a:tc>
                  <a:txBody>
                    <a:bodyPr/>
                    <a:lstStyle/>
                    <a:p>
                      <a:r>
                        <a:rPr lang="en-GB" sz="1400" dirty="0" err="1"/>
                        <a:t>XuNa</a:t>
                      </a:r>
                      <a:r>
                        <a:rPr lang="en-GB" sz="1400" u="none" strike="noStrike" dirty="0">
                          <a:solidFill>
                            <a:srgbClr val="666666"/>
                          </a:solidFill>
                          <a:hlinkClick r:id="rId3" tooltip="Create this topic"/>
                        </a:rPr>
                        <a:t>?</a:t>
                      </a:r>
                      <a:endParaRPr lang="en-GB" sz="1400" dirty="0"/>
                    </a:p>
                  </a:txBody>
                  <a:tcPr marL="47625" marR="47625" marT="19050" marB="19050" anchor="ctr"/>
                </a:tc>
                <a:tc>
                  <a:txBody>
                    <a:bodyPr/>
                    <a:lstStyle/>
                    <a:p>
                      <a:r>
                        <a:rPr lang="en-GB" sz="1400" dirty="0"/>
                        <a:t>01 May 2015</a:t>
                      </a:r>
                    </a:p>
                  </a:txBody>
                  <a:tcPr marL="47625" marR="47625" marT="19050" marB="19050" anchor="ctr"/>
                </a:tc>
                <a:tc>
                  <a:txBody>
                    <a:bodyPr/>
                    <a:lstStyle/>
                    <a:p>
                      <a:pPr marL="0" algn="l" defTabSz="914400" rtl="0" eaLnBrk="1" latinLnBrk="0" hangingPunct="1"/>
                      <a:r>
                        <a:rPr lang="en-GB" sz="1400" dirty="0" smtClean="0"/>
                        <a:t>Late</a:t>
                      </a:r>
                      <a:endParaRPr lang="en-US" sz="1400" kern="1200" noProof="0" dirty="0">
                        <a:solidFill>
                          <a:schemeClr val="dk1"/>
                        </a:solidFill>
                        <a:latin typeface="+mn-lt"/>
                        <a:ea typeface="+mn-ea"/>
                        <a:cs typeface="+mn-cs"/>
                      </a:endParaRPr>
                    </a:p>
                  </a:txBody>
                  <a:tcPr anchor="ctr"/>
                </a:tc>
              </a:tr>
              <a:tr h="370840">
                <a:tc>
                  <a:txBody>
                    <a:bodyPr/>
                    <a:lstStyle/>
                    <a:p>
                      <a:r>
                        <a:rPr lang="en-GB" sz="1400" kern="1200" dirty="0">
                          <a:solidFill>
                            <a:schemeClr val="dk1"/>
                          </a:solidFill>
                          <a:latin typeface="+mn-lt"/>
                          <a:ea typeface="+mn-ea"/>
                          <a:cs typeface="+mn-cs"/>
                        </a:rPr>
                        <a:t>GRWG_15.45</a:t>
                      </a:r>
                    </a:p>
                  </a:txBody>
                  <a:tcPr marL="47625" marR="47625" marT="19050" marB="19050" anchor="ctr"/>
                </a:tc>
                <a:tc>
                  <a:txBody>
                    <a:bodyPr/>
                    <a:lstStyle/>
                    <a:p>
                      <a:r>
                        <a:rPr lang="en-US" sz="1400" kern="1200" dirty="0" err="1">
                          <a:solidFill>
                            <a:schemeClr val="dk1"/>
                          </a:solidFill>
                          <a:latin typeface="+mn-lt"/>
                          <a:ea typeface="+mn-ea"/>
                          <a:cs typeface="+mn-cs"/>
                        </a:rPr>
                        <a:t>CMA to report back on their investigations on SRF retrieval.</a:t>
                      </a:r>
                    </a:p>
                  </a:txBody>
                  <a:tcPr marL="47625" marR="47625" marT="19050" marB="19050" anchor="ctr"/>
                </a:tc>
                <a:tc>
                  <a:txBody>
                    <a:bodyPr/>
                    <a:lstStyle/>
                    <a:p>
                      <a:r>
                        <a:rPr lang="en-GB" sz="1400" kern="1200" dirty="0" smtClean="0">
                          <a:solidFill>
                            <a:schemeClr val="dk1"/>
                          </a:solidFill>
                          <a:latin typeface="+mn-lt"/>
                          <a:ea typeface="+mn-ea"/>
                          <a:cs typeface="+mn-cs"/>
                        </a:rPr>
                        <a:t>CMA</a:t>
                      </a:r>
                      <a:endParaRPr lang="en-GB" sz="1400" kern="1200" dirty="0">
                        <a:solidFill>
                          <a:schemeClr val="dk1"/>
                        </a:solidFill>
                        <a:latin typeface="+mn-lt"/>
                        <a:ea typeface="+mn-ea"/>
                        <a:cs typeface="+mn-cs"/>
                      </a:endParaRPr>
                    </a:p>
                  </a:txBody>
                  <a:tcPr marL="47625" marR="47625" marT="19050" marB="19050" anchor="ctr"/>
                </a:tc>
                <a:tc>
                  <a:txBody>
                    <a:bodyPr/>
                    <a:lstStyle/>
                    <a:p>
                      <a:r>
                        <a:rPr lang="en-GB" sz="1400" kern="1200" dirty="0">
                          <a:solidFill>
                            <a:schemeClr val="dk1"/>
                          </a:solidFill>
                          <a:latin typeface="+mn-lt"/>
                          <a:ea typeface="+mn-ea"/>
                          <a:cs typeface="+mn-cs"/>
                        </a:rPr>
                        <a:t>29 Feb 2016</a:t>
                      </a:r>
                    </a:p>
                  </a:txBody>
                  <a:tcPr marL="47625" marR="47625" marT="19050" marB="19050" anchor="ctr"/>
                </a:tc>
                <a:tc>
                  <a:txBody>
                    <a:bodyPr/>
                    <a:lstStyle/>
                    <a:p>
                      <a:pPr marL="0" algn="l" defTabSz="914400" rtl="0" eaLnBrk="1" latinLnBrk="0" hangingPunct="1"/>
                      <a:r>
                        <a:rPr lang="en-GB" sz="1400" dirty="0" smtClean="0"/>
                        <a:t>Late</a:t>
                      </a:r>
                      <a:endParaRPr lang="en-US" sz="1400" kern="1200" noProof="0" dirty="0">
                        <a:solidFill>
                          <a:schemeClr val="dk1"/>
                        </a:solidFill>
                        <a:latin typeface="+mn-lt"/>
                        <a:ea typeface="+mn-ea"/>
                        <a:cs typeface="+mn-cs"/>
                      </a:endParaRPr>
                    </a:p>
                  </a:txBody>
                  <a:tcPr anchor="ctr"/>
                </a:tc>
              </a:tr>
              <a:tr h="370840">
                <a:tc>
                  <a:txBody>
                    <a:bodyPr/>
                    <a:lstStyle/>
                    <a:p>
                      <a:r>
                        <a:rPr lang="en-GB" sz="1400" kern="1200" dirty="0">
                          <a:solidFill>
                            <a:schemeClr val="dk1"/>
                          </a:solidFill>
                          <a:latin typeface="+mn-lt"/>
                          <a:ea typeface="+mn-ea"/>
                          <a:cs typeface="+mn-cs"/>
                        </a:rPr>
                        <a:t>GRWG_14.33</a:t>
                      </a:r>
                    </a:p>
                  </a:txBody>
                  <a:tcPr marL="47625" marR="47625" marT="19050" marB="19050" anchor="ctr"/>
                </a:tc>
                <a:tc>
                  <a:txBody>
                    <a:bodyPr/>
                    <a:lstStyle/>
                    <a:p>
                      <a:r>
                        <a:rPr lang="en-US" sz="1400"/>
                        <a:t>EUMETSAT to share with IMD plans for reprocessing of the archive data (re-calibration)</a:t>
                      </a:r>
                    </a:p>
                  </a:txBody>
                  <a:tcPr marL="47625" marR="47625" marT="19050" marB="19050" anchor="ctr"/>
                </a:tc>
                <a:tc>
                  <a:txBody>
                    <a:bodyPr/>
                    <a:lstStyle/>
                    <a:p>
                      <a:r>
                        <a:rPr lang="en-GB" sz="1400" dirty="0" smtClean="0"/>
                        <a:t>EUMETSAT</a:t>
                      </a:r>
                      <a:endParaRPr lang="en-GB" sz="1400" dirty="0"/>
                    </a:p>
                  </a:txBody>
                  <a:tcPr marL="47625" marR="47625" marT="19050" marB="19050" anchor="ctr"/>
                </a:tc>
                <a:tc>
                  <a:txBody>
                    <a:bodyPr/>
                    <a:lstStyle/>
                    <a:p>
                      <a:r>
                        <a:rPr lang="en-GB" sz="1400" dirty="0"/>
                        <a:t>01 May 2015</a:t>
                      </a:r>
                    </a:p>
                  </a:txBody>
                  <a:tcPr marL="47625" marR="47625" marT="19050" marB="19050" anchor="ctr"/>
                </a:tc>
                <a:tc>
                  <a:txBody>
                    <a:bodyPr/>
                    <a:lstStyle/>
                    <a:p>
                      <a:pPr marL="0" algn="l" defTabSz="914400" rtl="0" eaLnBrk="1" latinLnBrk="0" hangingPunct="1"/>
                      <a:r>
                        <a:rPr lang="en-GB" sz="1400" dirty="0" smtClean="0"/>
                        <a:t>Late</a:t>
                      </a:r>
                      <a:endParaRPr lang="en-US" sz="1400" kern="1200" noProof="0" dirty="0">
                        <a:solidFill>
                          <a:schemeClr val="dk1"/>
                        </a:solidFill>
                        <a:latin typeface="+mn-lt"/>
                        <a:ea typeface="+mn-ea"/>
                        <a:cs typeface="+mn-cs"/>
                      </a:endParaRPr>
                    </a:p>
                  </a:txBody>
                  <a:tcPr anchor="ctr"/>
                </a:tc>
              </a:tr>
              <a:tr h="370840">
                <a:tc>
                  <a:txBody>
                    <a:bodyPr/>
                    <a:lstStyle/>
                    <a:p>
                      <a:r>
                        <a:rPr lang="en-GB" sz="1400" kern="1200" dirty="0">
                          <a:solidFill>
                            <a:schemeClr val="dk1"/>
                          </a:solidFill>
                          <a:latin typeface="+mn-lt"/>
                          <a:ea typeface="+mn-ea"/>
                          <a:cs typeface="+mn-cs"/>
                        </a:rPr>
                        <a:t>GRWG_14.35</a:t>
                      </a:r>
                    </a:p>
                  </a:txBody>
                  <a:tcPr marL="47625" marR="47625" marT="19050" marB="19050" anchor="ctr"/>
                </a:tc>
                <a:tc>
                  <a:txBody>
                    <a:bodyPr/>
                    <a:lstStyle/>
                    <a:p>
                      <a:r>
                        <a:rPr lang="en-US" sz="1400" dirty="0"/>
                        <a:t>EUMETSAT/NOAA/NASA/JMA to perform analysis to evaluate the optimal temporal resolution for a DCC product. GPRCs are invited to report at the next web-meeting on the DCC method.</a:t>
                      </a:r>
                    </a:p>
                  </a:txBody>
                  <a:tcPr marL="47625" marR="47625" marT="19050" marB="19050" anchor="ctr"/>
                </a:tc>
                <a:tc>
                  <a:txBody>
                    <a:bodyPr/>
                    <a:lstStyle/>
                    <a:p>
                      <a:r>
                        <a:rPr lang="en-GB" sz="1400" dirty="0" smtClean="0"/>
                        <a:t>EUMETSAT</a:t>
                      </a:r>
                      <a:r>
                        <a:rPr lang="en-GB" sz="1400" dirty="0"/>
                        <a:t>, </a:t>
                      </a:r>
                      <a:r>
                        <a:rPr lang="en-GB" sz="1400" dirty="0" smtClean="0"/>
                        <a:t>NOAA</a:t>
                      </a:r>
                      <a:r>
                        <a:rPr lang="en-GB" sz="1400" dirty="0"/>
                        <a:t>, </a:t>
                      </a:r>
                      <a:r>
                        <a:rPr lang="en-GB" sz="1400" dirty="0" smtClean="0"/>
                        <a:t>NASA</a:t>
                      </a:r>
                      <a:r>
                        <a:rPr lang="en-GB" sz="1400" dirty="0"/>
                        <a:t>, </a:t>
                      </a:r>
                      <a:r>
                        <a:rPr lang="en-GB" sz="1400" dirty="0" smtClean="0"/>
                        <a:t>JMA</a:t>
                      </a:r>
                      <a:endParaRPr lang="en-GB" sz="1400" dirty="0"/>
                    </a:p>
                  </a:txBody>
                  <a:tcPr marL="47625" marR="47625" marT="19050" marB="19050" anchor="ctr"/>
                </a:tc>
                <a:tc>
                  <a:txBody>
                    <a:bodyPr/>
                    <a:lstStyle/>
                    <a:p>
                      <a:r>
                        <a:rPr lang="en-GB" sz="1400" dirty="0"/>
                        <a:t>01 May 2015</a:t>
                      </a:r>
                    </a:p>
                  </a:txBody>
                  <a:tcPr marL="47625" marR="47625" marT="19050" marB="19050" anchor="ctr"/>
                </a:tc>
                <a:tc>
                  <a:txBody>
                    <a:bodyPr/>
                    <a:lstStyle/>
                    <a:p>
                      <a:r>
                        <a:rPr lang="en-GB" sz="1400" smtClean="0"/>
                        <a:t>Late</a:t>
                      </a:r>
                      <a:endParaRPr lang="en-US" sz="1400" dirty="0">
                        <a:solidFill>
                          <a:schemeClr val="tx1"/>
                        </a:solidFill>
                      </a:endParaRPr>
                    </a:p>
                  </a:txBody>
                  <a:tcPr/>
                </a:tc>
              </a:tr>
              <a:tr h="370840">
                <a:tc>
                  <a:txBody>
                    <a:bodyPr/>
                    <a:lstStyle/>
                    <a:p>
                      <a:r>
                        <a:rPr lang="en-GB" sz="1400" kern="1200" dirty="0">
                          <a:solidFill>
                            <a:schemeClr val="dk1"/>
                          </a:solidFill>
                          <a:latin typeface="+mn-lt"/>
                          <a:ea typeface="+mn-ea"/>
                          <a:cs typeface="+mn-cs"/>
                        </a:rPr>
                        <a:t>GRWG_14.39</a:t>
                      </a:r>
                    </a:p>
                  </a:txBody>
                  <a:tcPr marL="47625" marR="47625" marT="19050" marB="19050" anchor="ctr"/>
                </a:tc>
                <a:tc>
                  <a:txBody>
                    <a:bodyPr/>
                    <a:lstStyle/>
                    <a:p>
                      <a:r>
                        <a:rPr lang="en-US" sz="1400"/>
                        <a:t>CMA to investigate hosting a joint GSICS/CEOS-IVOS workshop to promote SI traceable measurements in orbit.</a:t>
                      </a:r>
                    </a:p>
                  </a:txBody>
                  <a:tcPr marL="47625" marR="47625" marT="19050" marB="19050" anchor="ctr"/>
                </a:tc>
                <a:tc>
                  <a:txBody>
                    <a:bodyPr/>
                    <a:lstStyle/>
                    <a:p>
                      <a:r>
                        <a:rPr lang="en-GB" sz="1400" dirty="0" smtClean="0"/>
                        <a:t>CMA</a:t>
                      </a:r>
                      <a:endParaRPr lang="en-GB" sz="1400" dirty="0"/>
                    </a:p>
                  </a:txBody>
                  <a:tcPr marL="47625" marR="47625" marT="19050" marB="19050" anchor="ctr"/>
                </a:tc>
                <a:tc>
                  <a:txBody>
                    <a:bodyPr/>
                    <a:lstStyle/>
                    <a:p>
                      <a:r>
                        <a:rPr lang="en-GB" sz="1400" dirty="0"/>
                        <a:t>01 May 2015</a:t>
                      </a:r>
                    </a:p>
                  </a:txBody>
                  <a:tcPr marL="47625" marR="47625" marT="19050" marB="19050" anchor="ctr"/>
                </a:tc>
                <a:tc>
                  <a:txBody>
                    <a:bodyPr/>
                    <a:lstStyle/>
                    <a:p>
                      <a:r>
                        <a:rPr lang="en-GB" sz="1400" dirty="0" smtClean="0"/>
                        <a:t>Late</a:t>
                      </a:r>
                      <a:endParaRPr lang="en-US" sz="1400" dirty="0">
                        <a:solidFill>
                          <a:schemeClr val="tx1"/>
                        </a:solidFill>
                      </a:endParaRPr>
                    </a:p>
                  </a:txBody>
                  <a:tcPr/>
                </a:tc>
              </a:tr>
            </a:tbl>
          </a:graphicData>
        </a:graphic>
      </p:graphicFrame>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GB" dirty="0" smtClean="0"/>
              <a:t>Overview</a:t>
            </a:r>
          </a:p>
        </p:txBody>
      </p:sp>
      <p:sp>
        <p:nvSpPr>
          <p:cNvPr id="8195" name="Content Placeholder 2"/>
          <p:cNvSpPr>
            <a:spLocks noGrp="1"/>
          </p:cNvSpPr>
          <p:nvPr>
            <p:ph idx="1"/>
          </p:nvPr>
        </p:nvSpPr>
        <p:spPr>
          <a:xfrm>
            <a:off x="507176" y="1386450"/>
            <a:ext cx="8915400" cy="4525963"/>
          </a:xfrm>
        </p:spPr>
        <p:txBody>
          <a:bodyPr/>
          <a:lstStyle/>
          <a:p>
            <a:r>
              <a:rPr lang="en-GB" sz="2400" dirty="0" smtClean="0"/>
              <a:t>GRWG Chairing</a:t>
            </a:r>
          </a:p>
          <a:p>
            <a:r>
              <a:rPr lang="en-US" sz="2400" dirty="0" smtClean="0"/>
              <a:t>Deliverables</a:t>
            </a:r>
          </a:p>
          <a:p>
            <a:r>
              <a:rPr lang="en-US" sz="2400" dirty="0" smtClean="0"/>
              <a:t>Update Strategy</a:t>
            </a:r>
          </a:p>
          <a:p>
            <a:r>
              <a:rPr lang="en-US" sz="2400" dirty="0" smtClean="0"/>
              <a:t>Challenges</a:t>
            </a:r>
          </a:p>
          <a:p>
            <a:pPr lvl="1"/>
            <a:r>
              <a:rPr lang="en-US" sz="2000" dirty="0" smtClean="0"/>
              <a:t>References &amp; Traceability</a:t>
            </a:r>
          </a:p>
          <a:p>
            <a:pPr lvl="1"/>
            <a:r>
              <a:rPr lang="en-US" sz="2000" dirty="0" smtClean="0"/>
              <a:t>Expansion</a:t>
            </a:r>
          </a:p>
          <a:p>
            <a:pPr lvl="1"/>
            <a:r>
              <a:rPr lang="en-US" sz="2000" dirty="0" smtClean="0"/>
              <a:t>Consistency</a:t>
            </a:r>
          </a:p>
          <a:p>
            <a:pPr lvl="1"/>
            <a:r>
              <a:rPr lang="en-US" sz="2000" dirty="0" smtClean="0"/>
              <a:t>User Engagement – Case Studies</a:t>
            </a:r>
          </a:p>
          <a:p>
            <a:r>
              <a:rPr lang="en-US" sz="2400" dirty="0" smtClean="0"/>
              <a:t>GRWG Actions Review</a:t>
            </a:r>
          </a:p>
          <a:p>
            <a:endParaRPr lang="en-GB" sz="2400" dirty="0" smtClean="0"/>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0" y="-11289"/>
            <a:ext cx="9799638" cy="854075"/>
          </a:xfrm>
        </p:spPr>
        <p:txBody>
          <a:bodyPr/>
          <a:lstStyle/>
          <a:p>
            <a:r>
              <a:rPr lang="en-GB" dirty="0" smtClean="0"/>
              <a:t>Other GRWG Actions Still Open</a:t>
            </a:r>
          </a:p>
        </p:txBody>
      </p:sp>
      <p:graphicFrame>
        <p:nvGraphicFramePr>
          <p:cNvPr id="5" name="Content Placeholder 3"/>
          <p:cNvGraphicFramePr>
            <a:graphicFrameLocks/>
          </p:cNvGraphicFramePr>
          <p:nvPr/>
        </p:nvGraphicFramePr>
        <p:xfrm>
          <a:off x="0" y="908678"/>
          <a:ext cx="9905999" cy="5163820"/>
        </p:xfrm>
        <a:graphic>
          <a:graphicData uri="http://schemas.openxmlformats.org/drawingml/2006/table">
            <a:tbl>
              <a:tblPr firstRow="1" bandRow="1">
                <a:tableStyleId>{21E4AEA4-8DFA-4A89-87EB-49C32662AFE0}</a:tableStyleId>
              </a:tblPr>
              <a:tblGrid>
                <a:gridCol w="1336158"/>
                <a:gridCol w="5095654"/>
                <a:gridCol w="1170467"/>
                <a:gridCol w="1151860"/>
                <a:gridCol w="1151860"/>
              </a:tblGrid>
              <a:tr h="370840">
                <a:tc>
                  <a:txBody>
                    <a:bodyPr/>
                    <a:lstStyle/>
                    <a:p>
                      <a:r>
                        <a:rPr lang="en-US" sz="1400" dirty="0" smtClean="0"/>
                        <a:t>Action Ref</a:t>
                      </a:r>
                      <a:endParaRPr lang="en-US" sz="1400" dirty="0">
                        <a:solidFill>
                          <a:schemeClr val="tx1"/>
                        </a:solidFill>
                      </a:endParaRPr>
                    </a:p>
                  </a:txBody>
                  <a:tcPr/>
                </a:tc>
                <a:tc>
                  <a:txBody>
                    <a:bodyPr/>
                    <a:lstStyle/>
                    <a:p>
                      <a:r>
                        <a:rPr lang="en-US" sz="1400" dirty="0" smtClean="0"/>
                        <a:t>Description</a:t>
                      </a:r>
                      <a:endParaRPr lang="en-US" sz="1400" dirty="0">
                        <a:solidFill>
                          <a:schemeClr val="tx1"/>
                        </a:solidFill>
                      </a:endParaRPr>
                    </a:p>
                  </a:txBody>
                  <a:tcPr/>
                </a:tc>
                <a:tc>
                  <a:txBody>
                    <a:bodyPr/>
                    <a:lstStyle/>
                    <a:p>
                      <a:r>
                        <a:rPr lang="en-US" sz="1400" dirty="0" smtClean="0"/>
                        <a:t>Assigned to</a:t>
                      </a:r>
                      <a:endParaRPr lang="en-US" sz="1400" dirty="0">
                        <a:solidFill>
                          <a:schemeClr val="tx1"/>
                        </a:solidFill>
                      </a:endParaRPr>
                    </a:p>
                  </a:txBody>
                  <a:tcPr/>
                </a:tc>
                <a:tc>
                  <a:txBody>
                    <a:bodyPr/>
                    <a:lstStyle/>
                    <a:p>
                      <a:r>
                        <a:rPr lang="en-US" sz="1400" dirty="0" smtClean="0"/>
                        <a:t>Due</a:t>
                      </a:r>
                      <a:r>
                        <a:rPr lang="en-US" sz="1400" baseline="0" dirty="0" smtClean="0"/>
                        <a:t> </a:t>
                      </a:r>
                      <a:r>
                        <a:rPr lang="en-US" sz="1400" dirty="0" smtClean="0"/>
                        <a:t>Date</a:t>
                      </a:r>
                      <a:endParaRPr lang="en-US" sz="1400" dirty="0">
                        <a:solidFill>
                          <a:schemeClr val="tx1"/>
                        </a:solidFill>
                      </a:endParaRPr>
                    </a:p>
                  </a:txBody>
                  <a:tcPr/>
                </a:tc>
                <a:tc>
                  <a:txBody>
                    <a:bodyPr/>
                    <a:lstStyle/>
                    <a:p>
                      <a:r>
                        <a:rPr lang="en-US" sz="1400" dirty="0" smtClean="0"/>
                        <a:t>State</a:t>
                      </a:r>
                      <a:endParaRPr lang="en-US" sz="1400" dirty="0">
                        <a:solidFill>
                          <a:schemeClr val="tx1"/>
                        </a:solidFill>
                      </a:endParaRPr>
                    </a:p>
                  </a:txBody>
                  <a:tcPr/>
                </a:tc>
              </a:tr>
              <a:tr h="370840">
                <a:tc>
                  <a:txBody>
                    <a:bodyPr/>
                    <a:lstStyle/>
                    <a:p>
                      <a:r>
                        <a:rPr lang="en-GB" sz="1400" kern="1200" dirty="0">
                          <a:solidFill>
                            <a:schemeClr val="dk1"/>
                          </a:solidFill>
                          <a:latin typeface="+mn-lt"/>
                          <a:ea typeface="+mn-ea"/>
                          <a:cs typeface="+mn-cs"/>
                        </a:rPr>
                        <a:t>GRWG_14.41</a:t>
                      </a:r>
                    </a:p>
                  </a:txBody>
                  <a:tcPr marL="47625" marR="47625" marT="19050" marB="19050" anchor="ctr"/>
                </a:tc>
                <a:tc>
                  <a:txBody>
                    <a:bodyPr/>
                    <a:lstStyle/>
                    <a:p>
                      <a:r>
                        <a:rPr lang="en-US" sz="1400" dirty="0"/>
                        <a:t>KMA to investigate the feasibility of providing GSICS with its BRDF model and report.</a:t>
                      </a:r>
                    </a:p>
                  </a:txBody>
                  <a:tcPr marL="47625" marR="47625" marT="19050" marB="19050" anchor="ctr"/>
                </a:tc>
                <a:tc>
                  <a:txBody>
                    <a:bodyPr/>
                    <a:lstStyle/>
                    <a:p>
                      <a:r>
                        <a:rPr lang="en-GB" sz="1400" dirty="0" smtClean="0"/>
                        <a:t>KMA</a:t>
                      </a:r>
                      <a:endParaRPr lang="en-GB" sz="1400" dirty="0"/>
                    </a:p>
                  </a:txBody>
                  <a:tcPr marL="47625" marR="47625" marT="19050" marB="19050" anchor="ctr"/>
                </a:tc>
                <a:tc>
                  <a:txBody>
                    <a:bodyPr/>
                    <a:lstStyle/>
                    <a:p>
                      <a:r>
                        <a:rPr lang="en-GB" sz="1400" dirty="0"/>
                        <a:t>01 May 2015</a:t>
                      </a:r>
                    </a:p>
                  </a:txBody>
                  <a:tcPr marL="47625" marR="47625" marT="19050" marB="19050" anchor="ctr"/>
                </a:tc>
                <a:tc>
                  <a:txBody>
                    <a:bodyPr/>
                    <a:lstStyle/>
                    <a:p>
                      <a:r>
                        <a:rPr lang="en-GB" sz="1400" dirty="0" smtClean="0"/>
                        <a:t>Late</a:t>
                      </a:r>
                      <a:endParaRPr lang="en-GB" sz="1400" dirty="0"/>
                    </a:p>
                  </a:txBody>
                  <a:tcPr marL="47625" marR="47625" marT="19050" marB="19050" anchor="ctr"/>
                </a:tc>
              </a:tr>
              <a:tr h="370840">
                <a:tc>
                  <a:txBody>
                    <a:bodyPr/>
                    <a:lstStyle/>
                    <a:p>
                      <a:r>
                        <a:rPr lang="en-GB" sz="1400" kern="1200" dirty="0">
                          <a:solidFill>
                            <a:schemeClr val="dk1"/>
                          </a:solidFill>
                          <a:latin typeface="+mn-lt"/>
                          <a:ea typeface="+mn-ea"/>
                          <a:cs typeface="+mn-cs"/>
                        </a:rPr>
                        <a:t>GRWG_15.5</a:t>
                      </a:r>
                    </a:p>
                  </a:txBody>
                  <a:tcPr marL="47625" marR="47625" marT="19050" marB="19050" anchor="ctr"/>
                </a:tc>
                <a:tc>
                  <a:txBody>
                    <a:bodyPr/>
                    <a:lstStyle/>
                    <a:p>
                      <a:r>
                        <a:rPr lang="en-US" sz="1400" dirty="0"/>
                        <a:t>KMA to present the use BJ </a:t>
                      </a:r>
                      <a:r>
                        <a:rPr lang="en-US" sz="1400" dirty="0" err="1"/>
                        <a:t>Sohn's</a:t>
                      </a:r>
                      <a:r>
                        <a:rPr lang="en-US" sz="1400" dirty="0"/>
                        <a:t> DCC algorithm to build a BRDF model</a:t>
                      </a:r>
                    </a:p>
                  </a:txBody>
                  <a:tcPr marL="47625" marR="47625" marT="19050" marB="19050" anchor="ctr"/>
                </a:tc>
                <a:tc>
                  <a:txBody>
                    <a:bodyPr/>
                    <a:lstStyle/>
                    <a:p>
                      <a:r>
                        <a:rPr lang="en-GB" sz="1400" dirty="0" smtClean="0"/>
                        <a:t>KMA</a:t>
                      </a:r>
                      <a:endParaRPr lang="en-GB" sz="1400" dirty="0"/>
                    </a:p>
                  </a:txBody>
                  <a:tcPr marL="47625" marR="47625" marT="19050" marB="19050" anchor="ctr"/>
                </a:tc>
                <a:tc>
                  <a:txBody>
                    <a:bodyPr/>
                    <a:lstStyle/>
                    <a:p>
                      <a:r>
                        <a:rPr lang="en-GB" sz="1400" dirty="0"/>
                        <a:t>29 Feb 2016</a:t>
                      </a:r>
                    </a:p>
                  </a:txBody>
                  <a:tcPr marL="47625" marR="47625" marT="19050" marB="19050" anchor="ctr"/>
                </a:tc>
                <a:tc>
                  <a:txBody>
                    <a:bodyPr/>
                    <a:lstStyle/>
                    <a:p>
                      <a:r>
                        <a:rPr lang="en-GB" sz="1400" dirty="0" smtClean="0"/>
                        <a:t>Due now</a:t>
                      </a:r>
                      <a:endParaRPr lang="en-GB" sz="1400" dirty="0"/>
                    </a:p>
                  </a:txBody>
                  <a:tcPr marL="47625" marR="47625" marT="19050" marB="19050" anchor="ctr"/>
                </a:tc>
              </a:tr>
              <a:tr h="370840">
                <a:tc>
                  <a:txBody>
                    <a:bodyPr/>
                    <a:lstStyle/>
                    <a:p>
                      <a:r>
                        <a:rPr lang="en-GB" sz="1400" kern="1200" dirty="0">
                          <a:solidFill>
                            <a:schemeClr val="dk1"/>
                          </a:solidFill>
                          <a:latin typeface="+mn-lt"/>
                          <a:ea typeface="+mn-ea"/>
                          <a:cs typeface="+mn-cs"/>
                        </a:rPr>
                        <a:t>GRWG_15.21</a:t>
                      </a:r>
                    </a:p>
                  </a:txBody>
                  <a:tcPr marL="47625" marR="47625" marT="19050" marB="19050" anchor="ctr"/>
                </a:tc>
                <a:tc>
                  <a:txBody>
                    <a:bodyPr/>
                    <a:lstStyle/>
                    <a:p>
                      <a:r>
                        <a:rPr lang="en-US" sz="1400" kern="1200" dirty="0">
                          <a:solidFill>
                            <a:schemeClr val="dk1"/>
                          </a:solidFill>
                          <a:latin typeface="+mn-lt"/>
                          <a:ea typeface="+mn-ea"/>
                          <a:cs typeface="+mn-cs"/>
                        </a:rPr>
                        <a:t>KMA to deliver their RTM DCC BRDF model.</a:t>
                      </a:r>
                    </a:p>
                  </a:txBody>
                  <a:tcPr marL="47625" marR="47625" marT="19050" marB="19050" anchor="ctr"/>
                </a:tc>
                <a:tc>
                  <a:txBody>
                    <a:bodyPr/>
                    <a:lstStyle/>
                    <a:p>
                      <a:r>
                        <a:rPr lang="en-GB" sz="1400" kern="1200" dirty="0" smtClean="0">
                          <a:solidFill>
                            <a:schemeClr val="dk1"/>
                          </a:solidFill>
                          <a:latin typeface="+mn-lt"/>
                          <a:ea typeface="+mn-ea"/>
                          <a:cs typeface="+mn-cs"/>
                        </a:rPr>
                        <a:t>KMA</a:t>
                      </a:r>
                      <a:endParaRPr lang="en-GB" sz="1400" kern="1200" dirty="0">
                        <a:solidFill>
                          <a:schemeClr val="dk1"/>
                        </a:solidFill>
                        <a:latin typeface="+mn-lt"/>
                        <a:ea typeface="+mn-ea"/>
                        <a:cs typeface="+mn-cs"/>
                      </a:endParaRPr>
                    </a:p>
                  </a:txBody>
                  <a:tcPr marL="47625" marR="47625" marT="19050" marB="19050" anchor="ctr"/>
                </a:tc>
                <a:tc>
                  <a:txBody>
                    <a:bodyPr/>
                    <a:lstStyle/>
                    <a:p>
                      <a:r>
                        <a:rPr lang="en-GB" sz="1400" kern="1200" dirty="0">
                          <a:solidFill>
                            <a:schemeClr val="dk1"/>
                          </a:solidFill>
                          <a:latin typeface="+mn-lt"/>
                          <a:ea typeface="+mn-ea"/>
                          <a:cs typeface="+mn-cs"/>
                        </a:rPr>
                        <a:t>29 Feb 2016</a:t>
                      </a:r>
                    </a:p>
                  </a:txBody>
                  <a:tcPr marL="47625" marR="47625" marT="19050" marB="19050" anchor="ctr"/>
                </a:tc>
                <a:tc>
                  <a:txBody>
                    <a:bodyPr/>
                    <a:lstStyle/>
                    <a:p>
                      <a:r>
                        <a:rPr lang="en-GB" sz="1400" smtClean="0"/>
                        <a:t>Due now</a:t>
                      </a:r>
                      <a:endParaRPr lang="en-GB" sz="1400" dirty="0"/>
                    </a:p>
                  </a:txBody>
                  <a:tcPr marL="47625" marR="47625" marT="19050" marB="19050" anchor="ctr"/>
                </a:tc>
              </a:tr>
              <a:tr h="370840">
                <a:tc>
                  <a:txBody>
                    <a:bodyPr/>
                    <a:lstStyle/>
                    <a:p>
                      <a:r>
                        <a:rPr lang="en-GB" sz="1400" kern="1200" dirty="0">
                          <a:solidFill>
                            <a:schemeClr val="dk1"/>
                          </a:solidFill>
                          <a:latin typeface="+mn-lt"/>
                          <a:ea typeface="+mn-ea"/>
                          <a:cs typeface="+mn-cs"/>
                        </a:rPr>
                        <a:t>GRWG_15.3</a:t>
                      </a:r>
                    </a:p>
                  </a:txBody>
                  <a:tcPr marL="47625" marR="47625" marT="19050" marB="19050" anchor="ctr"/>
                </a:tc>
                <a:tc>
                  <a:txBody>
                    <a:bodyPr/>
                    <a:lstStyle/>
                    <a:p>
                      <a:r>
                        <a:rPr lang="en-US" sz="1400"/>
                        <a:t>IMD to report on results of investigation into suitability of Rann of Kutch as a test site for INSAT-3D calibration, following ground characterisation, and share details with GSICS by email</a:t>
                      </a:r>
                    </a:p>
                  </a:txBody>
                  <a:tcPr marL="47625" marR="47625" marT="19050" marB="19050" anchor="ctr"/>
                </a:tc>
                <a:tc>
                  <a:txBody>
                    <a:bodyPr/>
                    <a:lstStyle/>
                    <a:p>
                      <a:r>
                        <a:rPr lang="en-GB" sz="1400" dirty="0" smtClean="0"/>
                        <a:t>IMD</a:t>
                      </a:r>
                      <a:endParaRPr lang="en-GB" sz="1400" dirty="0"/>
                    </a:p>
                  </a:txBody>
                  <a:tcPr marL="47625" marR="47625" marT="19050" marB="19050" anchor="ctr"/>
                </a:tc>
                <a:tc>
                  <a:txBody>
                    <a:bodyPr/>
                    <a:lstStyle/>
                    <a:p>
                      <a:r>
                        <a:rPr lang="en-GB" sz="1400" dirty="0"/>
                        <a:t>29 Feb 2016</a:t>
                      </a:r>
                    </a:p>
                  </a:txBody>
                  <a:tcPr marL="47625" marR="47625" marT="19050" marB="19050" anchor="ctr"/>
                </a:tc>
                <a:tc>
                  <a:txBody>
                    <a:bodyPr/>
                    <a:lstStyle/>
                    <a:p>
                      <a:r>
                        <a:rPr lang="en-GB" sz="1400" smtClean="0"/>
                        <a:t>Due now</a:t>
                      </a:r>
                      <a:endParaRPr lang="en-GB" sz="1400" dirty="0"/>
                    </a:p>
                  </a:txBody>
                  <a:tcPr anchor="ctr"/>
                </a:tc>
              </a:tr>
              <a:tr h="370840">
                <a:tc>
                  <a:txBody>
                    <a:bodyPr/>
                    <a:lstStyle/>
                    <a:p>
                      <a:r>
                        <a:rPr lang="en-GB" sz="1400" kern="1200" dirty="0">
                          <a:solidFill>
                            <a:schemeClr val="dk1"/>
                          </a:solidFill>
                          <a:latin typeface="+mn-lt"/>
                          <a:ea typeface="+mn-ea"/>
                          <a:cs typeface="+mn-cs"/>
                        </a:rPr>
                        <a:t>GRWG_15.4</a:t>
                      </a:r>
                    </a:p>
                  </a:txBody>
                  <a:tcPr marL="47625" marR="47625" marT="19050" marB="19050" anchor="ctr"/>
                </a:tc>
                <a:tc>
                  <a:txBody>
                    <a:bodyPr/>
                    <a:lstStyle/>
                    <a:p>
                      <a:r>
                        <a:rPr lang="en-US" sz="1400"/>
                        <a:t>D. Jouglet to investigate the availability of POLO in SADE database and report to GSICS.</a:t>
                      </a:r>
                    </a:p>
                  </a:txBody>
                  <a:tcPr marL="47625" marR="47625" marT="19050" marB="19050" anchor="ctr"/>
                </a:tc>
                <a:tc>
                  <a:txBody>
                    <a:bodyPr/>
                    <a:lstStyle/>
                    <a:p>
                      <a:r>
                        <a:rPr lang="en-GB" sz="1400" dirty="0" smtClean="0"/>
                        <a:t>CNES</a:t>
                      </a:r>
                      <a:endParaRPr lang="en-GB" sz="1400" dirty="0"/>
                    </a:p>
                  </a:txBody>
                  <a:tcPr marL="47625" marR="47625" marT="19050" marB="19050" anchor="ctr"/>
                </a:tc>
                <a:tc>
                  <a:txBody>
                    <a:bodyPr/>
                    <a:lstStyle/>
                    <a:p>
                      <a:r>
                        <a:rPr lang="en-GB" sz="1400" dirty="0"/>
                        <a:t>29 Feb 2016</a:t>
                      </a:r>
                    </a:p>
                  </a:txBody>
                  <a:tcPr marL="47625" marR="47625" marT="19050" marB="19050" anchor="ctr"/>
                </a:tc>
                <a:tc>
                  <a:txBody>
                    <a:bodyPr/>
                    <a:lstStyle/>
                    <a:p>
                      <a:r>
                        <a:rPr lang="en-GB" sz="1400" smtClean="0"/>
                        <a:t>Due now</a:t>
                      </a:r>
                      <a:endParaRPr lang="en-GB" sz="1400" dirty="0"/>
                    </a:p>
                  </a:txBody>
                  <a:tcPr anchor="ctr"/>
                </a:tc>
              </a:tr>
              <a:tr h="370840">
                <a:tc>
                  <a:txBody>
                    <a:bodyPr/>
                    <a:lstStyle/>
                    <a:p>
                      <a:r>
                        <a:rPr lang="en-GB" sz="1400" kern="1200" dirty="0">
                          <a:solidFill>
                            <a:schemeClr val="dk1"/>
                          </a:solidFill>
                          <a:latin typeface="+mn-lt"/>
                          <a:ea typeface="+mn-ea"/>
                          <a:cs typeface="+mn-cs"/>
                        </a:rPr>
                        <a:t>GRWG_15.9</a:t>
                      </a:r>
                    </a:p>
                  </a:txBody>
                  <a:tcPr marL="47625" marR="47625" marT="19050" marB="19050" anchor="ctr"/>
                </a:tc>
                <a:tc>
                  <a:txBody>
                    <a:bodyPr/>
                    <a:lstStyle/>
                    <a:p>
                      <a:r>
                        <a:rPr lang="en-US" sz="1400"/>
                        <a:t>JAXA to correspond with Microwave Sub-Group to consider whether GSICS products could/should be generated for active instruments such as DPR.</a:t>
                      </a:r>
                    </a:p>
                  </a:txBody>
                  <a:tcPr marL="47625" marR="47625" marT="19050" marB="19050" anchor="ctr"/>
                </a:tc>
                <a:tc>
                  <a:txBody>
                    <a:bodyPr/>
                    <a:lstStyle/>
                    <a:p>
                      <a:r>
                        <a:rPr lang="en-GB" sz="1400" dirty="0" smtClean="0"/>
                        <a:t>JAXA</a:t>
                      </a:r>
                      <a:endParaRPr lang="en-GB" sz="1400" dirty="0"/>
                    </a:p>
                  </a:txBody>
                  <a:tcPr marL="47625" marR="47625" marT="19050" marB="19050" anchor="ctr"/>
                </a:tc>
                <a:tc>
                  <a:txBody>
                    <a:bodyPr/>
                    <a:lstStyle/>
                    <a:p>
                      <a:r>
                        <a:rPr lang="en-GB" sz="1400" dirty="0"/>
                        <a:t>29 Feb 2016</a:t>
                      </a:r>
                    </a:p>
                  </a:txBody>
                  <a:tcPr marL="47625" marR="47625" marT="19050" marB="19050" anchor="ctr"/>
                </a:tc>
                <a:tc>
                  <a:txBody>
                    <a:bodyPr/>
                    <a:lstStyle/>
                    <a:p>
                      <a:r>
                        <a:rPr lang="en-GB" sz="1400" smtClean="0"/>
                        <a:t>Due now</a:t>
                      </a:r>
                      <a:endParaRPr lang="en-GB" sz="1400" dirty="0"/>
                    </a:p>
                  </a:txBody>
                  <a:tcPr anchor="ctr"/>
                </a:tc>
              </a:tr>
              <a:tr h="370840">
                <a:tc>
                  <a:txBody>
                    <a:bodyPr/>
                    <a:lstStyle/>
                    <a:p>
                      <a:r>
                        <a:rPr lang="en-GB" sz="1400" kern="1200" dirty="0">
                          <a:solidFill>
                            <a:schemeClr val="dk1"/>
                          </a:solidFill>
                          <a:latin typeface="+mn-lt"/>
                          <a:ea typeface="+mn-ea"/>
                          <a:cs typeface="+mn-cs"/>
                        </a:rPr>
                        <a:t>GRWG_15.12</a:t>
                      </a:r>
                    </a:p>
                  </a:txBody>
                  <a:tcPr marL="47625" marR="47625" marT="19050" marB="19050" anchor="ctr"/>
                </a:tc>
                <a:tc>
                  <a:txBody>
                    <a:bodyPr/>
                    <a:lstStyle/>
                    <a:p>
                      <a:r>
                        <a:rPr lang="en-US" sz="1400"/>
                        <a:t>NOAA to report on plans to incorporate GOES-R/ABI in ICVS.</a:t>
                      </a:r>
                    </a:p>
                  </a:txBody>
                  <a:tcPr marL="47625" marR="47625" marT="19050" marB="19050" anchor="ctr"/>
                </a:tc>
                <a:tc>
                  <a:txBody>
                    <a:bodyPr/>
                    <a:lstStyle/>
                    <a:p>
                      <a:r>
                        <a:rPr lang="en-GB" sz="1400"/>
                        <a:t>FredWu</a:t>
                      </a:r>
                      <a:r>
                        <a:rPr lang="en-GB" sz="1400" u="none" strike="noStrike">
                          <a:solidFill>
                            <a:srgbClr val="666666"/>
                          </a:solidFill>
                          <a:hlinkClick r:id="rId2" tooltip="Create this topic"/>
                        </a:rPr>
                        <a:t>?</a:t>
                      </a:r>
                      <a:endParaRPr lang="en-GB" sz="1400"/>
                    </a:p>
                  </a:txBody>
                  <a:tcPr marL="47625" marR="47625" marT="19050" marB="19050" anchor="ctr"/>
                </a:tc>
                <a:tc>
                  <a:txBody>
                    <a:bodyPr/>
                    <a:lstStyle/>
                    <a:p>
                      <a:r>
                        <a:rPr lang="en-GB" sz="1400" dirty="0"/>
                        <a:t>29 Feb 2016</a:t>
                      </a:r>
                    </a:p>
                  </a:txBody>
                  <a:tcPr marL="47625" marR="47625" marT="19050" marB="19050" anchor="ctr"/>
                </a:tc>
                <a:tc>
                  <a:txBody>
                    <a:bodyPr/>
                    <a:lstStyle/>
                    <a:p>
                      <a:r>
                        <a:rPr lang="en-GB" sz="1400" smtClean="0"/>
                        <a:t>Due now</a:t>
                      </a:r>
                      <a:endParaRPr lang="en-GB" sz="1400" dirty="0"/>
                    </a:p>
                  </a:txBody>
                  <a:tcPr anchor="ctr"/>
                </a:tc>
              </a:tr>
              <a:tr h="370840">
                <a:tc>
                  <a:txBody>
                    <a:bodyPr/>
                    <a:lstStyle/>
                    <a:p>
                      <a:r>
                        <a:rPr lang="en-GB" sz="1400" kern="1200" dirty="0">
                          <a:solidFill>
                            <a:schemeClr val="dk1"/>
                          </a:solidFill>
                          <a:latin typeface="+mn-lt"/>
                          <a:ea typeface="+mn-ea"/>
                          <a:cs typeface="+mn-cs"/>
                        </a:rPr>
                        <a:t>GRWG_15.13</a:t>
                      </a:r>
                    </a:p>
                  </a:txBody>
                  <a:tcPr marL="47625" marR="47625" marT="19050" marB="19050" anchor="ctr"/>
                </a:tc>
                <a:tc>
                  <a:txBody>
                    <a:bodyPr/>
                    <a:lstStyle/>
                    <a:p>
                      <a:r>
                        <a:rPr lang="en-GB" sz="1400"/>
                        <a:t>NOAA to provide their GEO-LEO IR algorithm code to IMD.</a:t>
                      </a:r>
                    </a:p>
                  </a:txBody>
                  <a:tcPr marL="47625" marR="47625" marT="19050" marB="19050" anchor="ctr"/>
                </a:tc>
                <a:tc>
                  <a:txBody>
                    <a:bodyPr/>
                    <a:lstStyle/>
                    <a:p>
                      <a:r>
                        <a:rPr lang="en-GB" sz="1400"/>
                        <a:t>FredWu</a:t>
                      </a:r>
                      <a:r>
                        <a:rPr lang="en-GB" sz="1400" u="none" strike="noStrike">
                          <a:solidFill>
                            <a:srgbClr val="666666"/>
                          </a:solidFill>
                          <a:hlinkClick r:id="rId2" tooltip="Create this topic"/>
                        </a:rPr>
                        <a:t>?</a:t>
                      </a:r>
                      <a:endParaRPr lang="en-GB" sz="1400"/>
                    </a:p>
                  </a:txBody>
                  <a:tcPr marL="47625" marR="47625" marT="19050" marB="19050" anchor="ctr"/>
                </a:tc>
                <a:tc>
                  <a:txBody>
                    <a:bodyPr/>
                    <a:lstStyle/>
                    <a:p>
                      <a:r>
                        <a:rPr lang="en-GB" sz="1400" dirty="0"/>
                        <a:t>29 Feb 201</a:t>
                      </a:r>
                    </a:p>
                  </a:txBody>
                  <a:tcPr marL="47625" marR="47625" marT="19050" marB="19050" anchor="ctr"/>
                </a:tc>
                <a:tc>
                  <a:txBody>
                    <a:bodyPr/>
                    <a:lstStyle/>
                    <a:p>
                      <a:r>
                        <a:rPr lang="en-GB" sz="1400" smtClean="0"/>
                        <a:t>Due now</a:t>
                      </a:r>
                      <a:endParaRPr lang="en-GB" sz="1400" dirty="0"/>
                    </a:p>
                  </a:txBody>
                  <a:tcPr anchor="ctr"/>
                </a:tc>
              </a:tr>
              <a:tr h="370840">
                <a:tc>
                  <a:txBody>
                    <a:bodyPr/>
                    <a:lstStyle/>
                    <a:p>
                      <a:r>
                        <a:rPr lang="en-GB" sz="1400" kern="1200" dirty="0">
                          <a:solidFill>
                            <a:schemeClr val="dk1"/>
                          </a:solidFill>
                          <a:latin typeface="+mn-lt"/>
                          <a:ea typeface="+mn-ea"/>
                          <a:cs typeface="+mn-cs"/>
                        </a:rPr>
                        <a:t>GRWG_15.14</a:t>
                      </a:r>
                    </a:p>
                  </a:txBody>
                  <a:tcPr marL="47625" marR="47625" marT="19050" marB="19050" anchor="ctr"/>
                </a:tc>
                <a:tc>
                  <a:txBody>
                    <a:bodyPr/>
                    <a:lstStyle/>
                    <a:p>
                      <a:r>
                        <a:rPr lang="en-US" sz="1400"/>
                        <a:t>Dave to investigate the use of MIIC to generate DCC data for near-real-time processing of DCC using VIIRS.</a:t>
                      </a:r>
                    </a:p>
                  </a:txBody>
                  <a:tcPr marL="47625" marR="47625" marT="19050" marB="19050" anchor="ctr"/>
                </a:tc>
                <a:tc>
                  <a:txBody>
                    <a:bodyPr/>
                    <a:lstStyle/>
                    <a:p>
                      <a:r>
                        <a:rPr lang="en-GB" sz="1400"/>
                        <a:t>DaveDoelling</a:t>
                      </a:r>
                      <a:r>
                        <a:rPr lang="en-GB" sz="1400" u="none" strike="noStrike">
                          <a:solidFill>
                            <a:srgbClr val="666666"/>
                          </a:solidFill>
                          <a:hlinkClick r:id="rId3" tooltip="Create this topic"/>
                        </a:rPr>
                        <a:t>?</a:t>
                      </a:r>
                      <a:endParaRPr lang="en-GB" sz="1400"/>
                    </a:p>
                  </a:txBody>
                  <a:tcPr marL="47625" marR="47625" marT="19050" marB="19050" anchor="ctr"/>
                </a:tc>
                <a:tc>
                  <a:txBody>
                    <a:bodyPr/>
                    <a:lstStyle/>
                    <a:p>
                      <a:r>
                        <a:rPr lang="en-GB" sz="1400" dirty="0"/>
                        <a:t>29 Feb 2016</a:t>
                      </a:r>
                    </a:p>
                  </a:txBody>
                  <a:tcPr marL="47625" marR="47625" marT="19050" marB="19050" anchor="ctr"/>
                </a:tc>
                <a:tc>
                  <a:txBody>
                    <a:bodyPr/>
                    <a:lstStyle/>
                    <a:p>
                      <a:r>
                        <a:rPr lang="en-GB" sz="1400" smtClean="0"/>
                        <a:t>Due now</a:t>
                      </a:r>
                      <a:endParaRPr lang="en-GB" sz="1400" dirty="0"/>
                    </a:p>
                  </a:txBody>
                  <a:tcPr/>
                </a:tc>
              </a:tr>
              <a:tr h="370840">
                <a:tc>
                  <a:txBody>
                    <a:bodyPr/>
                    <a:lstStyle/>
                    <a:p>
                      <a:r>
                        <a:rPr lang="en-GB" sz="1400" kern="1200" dirty="0">
                          <a:solidFill>
                            <a:schemeClr val="dk1"/>
                          </a:solidFill>
                          <a:latin typeface="+mn-lt"/>
                          <a:ea typeface="+mn-ea"/>
                          <a:cs typeface="+mn-cs"/>
                        </a:rPr>
                        <a:t>GRWG_15.15</a:t>
                      </a:r>
                    </a:p>
                  </a:txBody>
                  <a:tcPr marL="47625" marR="47625" marT="19050" marB="19050" anchor="ctr"/>
                </a:tc>
                <a:tc>
                  <a:txBody>
                    <a:bodyPr/>
                    <a:lstStyle/>
                    <a:p>
                      <a:r>
                        <a:rPr lang="en-US" sz="1400"/>
                        <a:t>Dave to investigate potential to transfer this technology to other data centres.</a:t>
                      </a:r>
                    </a:p>
                  </a:txBody>
                  <a:tcPr marL="47625" marR="47625" marT="19050" marB="19050" anchor="ctr"/>
                </a:tc>
                <a:tc>
                  <a:txBody>
                    <a:bodyPr/>
                    <a:lstStyle/>
                    <a:p>
                      <a:r>
                        <a:rPr lang="en-GB" sz="1400"/>
                        <a:t>DaveDoelling</a:t>
                      </a:r>
                      <a:r>
                        <a:rPr lang="en-GB" sz="1400" u="none" strike="noStrike">
                          <a:solidFill>
                            <a:srgbClr val="666666"/>
                          </a:solidFill>
                          <a:hlinkClick r:id="rId3" tooltip="Create this topic"/>
                        </a:rPr>
                        <a:t>?</a:t>
                      </a:r>
                      <a:endParaRPr lang="en-GB" sz="1400"/>
                    </a:p>
                  </a:txBody>
                  <a:tcPr marL="47625" marR="47625" marT="19050" marB="19050" anchor="ctr"/>
                </a:tc>
                <a:tc>
                  <a:txBody>
                    <a:bodyPr/>
                    <a:lstStyle/>
                    <a:p>
                      <a:r>
                        <a:rPr lang="en-GB" sz="1400" dirty="0"/>
                        <a:t>29 Feb 2016</a:t>
                      </a:r>
                    </a:p>
                  </a:txBody>
                  <a:tcPr marL="47625" marR="47625" marT="19050" marB="19050" anchor="ctr"/>
                </a:tc>
                <a:tc>
                  <a:txBody>
                    <a:bodyPr/>
                    <a:lstStyle/>
                    <a:p>
                      <a:r>
                        <a:rPr lang="en-GB" sz="1400" dirty="0" smtClean="0"/>
                        <a:t>Due now</a:t>
                      </a:r>
                      <a:endParaRPr lang="en-GB" sz="1400" dirty="0"/>
                    </a:p>
                  </a:txBody>
                  <a:tcPr/>
                </a:tc>
              </a:tr>
            </a:tbl>
          </a:graphicData>
        </a:graphic>
      </p:graphicFrame>
    </p:spTree>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0" y="-11289"/>
            <a:ext cx="9799638" cy="854075"/>
          </a:xfrm>
        </p:spPr>
        <p:txBody>
          <a:bodyPr/>
          <a:lstStyle/>
          <a:p>
            <a:r>
              <a:rPr lang="en-GB" dirty="0" smtClean="0"/>
              <a:t>Other GRWG Actions Still Open</a:t>
            </a:r>
          </a:p>
        </p:txBody>
      </p:sp>
      <p:graphicFrame>
        <p:nvGraphicFramePr>
          <p:cNvPr id="5" name="Content Placeholder 3"/>
          <p:cNvGraphicFramePr>
            <a:graphicFrameLocks/>
          </p:cNvGraphicFramePr>
          <p:nvPr/>
        </p:nvGraphicFramePr>
        <p:xfrm>
          <a:off x="0" y="908678"/>
          <a:ext cx="9905999" cy="5535358"/>
        </p:xfrm>
        <a:graphic>
          <a:graphicData uri="http://schemas.openxmlformats.org/drawingml/2006/table">
            <a:tbl>
              <a:tblPr firstRow="1" bandRow="1">
                <a:tableStyleId>{21E4AEA4-8DFA-4A89-87EB-49C32662AFE0}</a:tableStyleId>
              </a:tblPr>
              <a:tblGrid>
                <a:gridCol w="1336158"/>
                <a:gridCol w="5095654"/>
                <a:gridCol w="1170467"/>
                <a:gridCol w="1151860"/>
                <a:gridCol w="1151860"/>
              </a:tblGrid>
              <a:tr h="370840">
                <a:tc>
                  <a:txBody>
                    <a:bodyPr/>
                    <a:lstStyle/>
                    <a:p>
                      <a:r>
                        <a:rPr lang="en-US" sz="1400" dirty="0" smtClean="0"/>
                        <a:t>Action Ref</a:t>
                      </a:r>
                      <a:endParaRPr lang="en-US" sz="1400" dirty="0">
                        <a:solidFill>
                          <a:schemeClr val="tx1"/>
                        </a:solidFill>
                      </a:endParaRPr>
                    </a:p>
                  </a:txBody>
                  <a:tcPr/>
                </a:tc>
                <a:tc>
                  <a:txBody>
                    <a:bodyPr/>
                    <a:lstStyle/>
                    <a:p>
                      <a:r>
                        <a:rPr lang="en-US" sz="1400" dirty="0" smtClean="0"/>
                        <a:t>Description</a:t>
                      </a:r>
                      <a:endParaRPr lang="en-US" sz="1400" dirty="0">
                        <a:solidFill>
                          <a:schemeClr val="tx1"/>
                        </a:solidFill>
                      </a:endParaRPr>
                    </a:p>
                  </a:txBody>
                  <a:tcPr/>
                </a:tc>
                <a:tc>
                  <a:txBody>
                    <a:bodyPr/>
                    <a:lstStyle/>
                    <a:p>
                      <a:r>
                        <a:rPr lang="en-US" sz="1400" dirty="0" smtClean="0"/>
                        <a:t>Assigned to</a:t>
                      </a:r>
                      <a:endParaRPr lang="en-US" sz="1400" dirty="0">
                        <a:solidFill>
                          <a:schemeClr val="tx1"/>
                        </a:solidFill>
                      </a:endParaRPr>
                    </a:p>
                  </a:txBody>
                  <a:tcPr/>
                </a:tc>
                <a:tc>
                  <a:txBody>
                    <a:bodyPr/>
                    <a:lstStyle/>
                    <a:p>
                      <a:r>
                        <a:rPr lang="en-US" sz="1400" dirty="0" smtClean="0"/>
                        <a:t>Due</a:t>
                      </a:r>
                      <a:r>
                        <a:rPr lang="en-US" sz="1400" baseline="0" dirty="0" smtClean="0"/>
                        <a:t> </a:t>
                      </a:r>
                      <a:r>
                        <a:rPr lang="en-US" sz="1400" dirty="0" smtClean="0"/>
                        <a:t>Date</a:t>
                      </a:r>
                      <a:endParaRPr lang="en-US" sz="1400" dirty="0">
                        <a:solidFill>
                          <a:schemeClr val="tx1"/>
                        </a:solidFill>
                      </a:endParaRPr>
                    </a:p>
                  </a:txBody>
                  <a:tcPr/>
                </a:tc>
                <a:tc>
                  <a:txBody>
                    <a:bodyPr/>
                    <a:lstStyle/>
                    <a:p>
                      <a:r>
                        <a:rPr lang="en-US" sz="1400" dirty="0" smtClean="0"/>
                        <a:t>State</a:t>
                      </a:r>
                      <a:endParaRPr lang="en-US" sz="1400" dirty="0">
                        <a:solidFill>
                          <a:schemeClr val="tx1"/>
                        </a:solidFill>
                      </a:endParaRPr>
                    </a:p>
                  </a:txBody>
                  <a:tcPr/>
                </a:tc>
              </a:tr>
              <a:tr h="648398">
                <a:tc>
                  <a:txBody>
                    <a:bodyPr/>
                    <a:lstStyle/>
                    <a:p>
                      <a:r>
                        <a:rPr lang="en-GB" sz="1400" kern="1200" dirty="0">
                          <a:solidFill>
                            <a:schemeClr val="dk1"/>
                          </a:solidFill>
                          <a:latin typeface="+mn-lt"/>
                          <a:ea typeface="+mn-ea"/>
                          <a:cs typeface="+mn-cs"/>
                        </a:rPr>
                        <a:t>GRWG_15.17</a:t>
                      </a:r>
                    </a:p>
                  </a:txBody>
                  <a:tcPr marL="47625" marR="47625" marT="19050" marB="19050" anchor="ctr"/>
                </a:tc>
                <a:tc>
                  <a:txBody>
                    <a:bodyPr/>
                    <a:lstStyle/>
                    <a:p>
                      <a:r>
                        <a:rPr lang="en-US" sz="1400"/>
                        <a:t>Rob to propose new terminology, based on the term "homogenised" or "MODIS (or whatever)-equivalent.</a:t>
                      </a:r>
                    </a:p>
                  </a:txBody>
                  <a:tcPr marL="47625" marR="47625" marT="19050" marB="19050" anchor="ctr"/>
                </a:tc>
                <a:tc>
                  <a:txBody>
                    <a:bodyPr/>
                    <a:lstStyle/>
                    <a:p>
                      <a:r>
                        <a:rPr lang="en-GB" sz="1400"/>
                        <a:t>RobRobelling</a:t>
                      </a:r>
                      <a:r>
                        <a:rPr lang="en-GB" sz="1400" u="none" strike="noStrike">
                          <a:solidFill>
                            <a:srgbClr val="666666"/>
                          </a:solidFill>
                          <a:hlinkClick r:id="rId2" tooltip="Create this topic"/>
                        </a:rPr>
                        <a:t>?</a:t>
                      </a:r>
                      <a:endParaRPr lang="en-GB" sz="1400"/>
                    </a:p>
                  </a:txBody>
                  <a:tcPr marL="47625" marR="47625" marT="19050" marB="19050" anchor="ctr"/>
                </a:tc>
                <a:tc>
                  <a:txBody>
                    <a:bodyPr/>
                    <a:lstStyle/>
                    <a:p>
                      <a:r>
                        <a:rPr lang="en-GB" sz="1400" dirty="0"/>
                        <a:t>29 Feb 2016</a:t>
                      </a:r>
                    </a:p>
                  </a:txBody>
                  <a:tcPr marL="47625" marR="47625" marT="19050" marB="19050" anchor="ctr"/>
                </a:tc>
                <a:tc>
                  <a:txBody>
                    <a:bodyPr/>
                    <a:lstStyle/>
                    <a:p>
                      <a:r>
                        <a:rPr lang="en-GB" sz="1400" smtClean="0"/>
                        <a:t>Due now</a:t>
                      </a:r>
                      <a:endParaRPr lang="en-GB" sz="1400" dirty="0"/>
                    </a:p>
                  </a:txBody>
                  <a:tcPr marL="47625" marR="47625" marT="19050" marB="19050" anchor="ctr"/>
                </a:tc>
              </a:tr>
              <a:tr h="370840">
                <a:tc>
                  <a:txBody>
                    <a:bodyPr/>
                    <a:lstStyle/>
                    <a:p>
                      <a:r>
                        <a:rPr lang="en-GB" sz="1400" kern="1200" dirty="0">
                          <a:solidFill>
                            <a:schemeClr val="dk1"/>
                          </a:solidFill>
                          <a:latin typeface="+mn-lt"/>
                          <a:ea typeface="+mn-ea"/>
                          <a:cs typeface="+mn-cs"/>
                        </a:rPr>
                        <a:t>GRWG_15.18</a:t>
                      </a:r>
                    </a:p>
                  </a:txBody>
                  <a:tcPr marL="47625" marR="47625" marT="19050" marB="19050" anchor="ctr"/>
                </a:tc>
                <a:tc>
                  <a:txBody>
                    <a:bodyPr/>
                    <a:lstStyle/>
                    <a:p>
                      <a:r>
                        <a:rPr lang="en-US" sz="1400" dirty="0"/>
                        <a:t>EUMETSAT to circulate Rob's review of FCDR inter-calibration requirements to GRWG/GDWG, identifying which type of inter-calibration product could meet each of these.</a:t>
                      </a:r>
                    </a:p>
                  </a:txBody>
                  <a:tcPr marL="47625" marR="47625" marT="19050" marB="19050" anchor="ctr"/>
                </a:tc>
                <a:tc>
                  <a:txBody>
                    <a:bodyPr/>
                    <a:lstStyle/>
                    <a:p>
                      <a:r>
                        <a:rPr lang="en-GB" sz="1400" u="sng">
                          <a:solidFill>
                            <a:srgbClr val="666666"/>
                          </a:solidFill>
                          <a:hlinkClick r:id="rId3"/>
                        </a:rPr>
                        <a:t>TimHewison</a:t>
                      </a:r>
                      <a:endParaRPr lang="en-GB" sz="1400"/>
                    </a:p>
                  </a:txBody>
                  <a:tcPr marL="47625" marR="47625" marT="19050" marB="19050" anchor="ctr"/>
                </a:tc>
                <a:tc>
                  <a:txBody>
                    <a:bodyPr/>
                    <a:lstStyle/>
                    <a:p>
                      <a:r>
                        <a:rPr lang="en-GB" sz="1400" dirty="0"/>
                        <a:t>29 Feb 2016</a:t>
                      </a:r>
                    </a:p>
                  </a:txBody>
                  <a:tcPr marL="47625" marR="47625" marT="19050" marB="19050" anchor="ctr"/>
                </a:tc>
                <a:tc>
                  <a:txBody>
                    <a:bodyPr/>
                    <a:lstStyle/>
                    <a:p>
                      <a:r>
                        <a:rPr lang="en-GB" sz="1400" smtClean="0"/>
                        <a:t>Due now</a:t>
                      </a:r>
                      <a:endParaRPr lang="en-GB" sz="1400" dirty="0"/>
                    </a:p>
                  </a:txBody>
                  <a:tcPr marL="47625" marR="47625" marT="19050" marB="19050" anchor="ctr"/>
                </a:tc>
              </a:tr>
              <a:tr h="370840">
                <a:tc>
                  <a:txBody>
                    <a:bodyPr/>
                    <a:lstStyle/>
                    <a:p>
                      <a:r>
                        <a:rPr lang="en-GB" sz="1400" kern="1200" dirty="0">
                          <a:solidFill>
                            <a:schemeClr val="dk1"/>
                          </a:solidFill>
                          <a:latin typeface="+mn-lt"/>
                          <a:ea typeface="+mn-ea"/>
                          <a:cs typeface="+mn-cs"/>
                        </a:rPr>
                        <a:t>GRWG_15.19</a:t>
                      </a:r>
                    </a:p>
                  </a:txBody>
                  <a:tcPr marL="47625" marR="47625" marT="19050" marB="19050" anchor="ctr"/>
                </a:tc>
                <a:tc>
                  <a:txBody>
                    <a:bodyPr/>
                    <a:lstStyle/>
                    <a:p>
                      <a:r>
                        <a:rPr lang="en-US" sz="1400"/>
                        <a:t>A. K. Sharma to interact with GDWG to provide INSAT-3D SRFs.</a:t>
                      </a:r>
                    </a:p>
                  </a:txBody>
                  <a:tcPr marL="47625" marR="47625" marT="19050" marB="19050" anchor="ctr"/>
                </a:tc>
                <a:tc>
                  <a:txBody>
                    <a:bodyPr/>
                    <a:lstStyle/>
                    <a:p>
                      <a:r>
                        <a:rPr lang="en-GB" sz="1400" dirty="0" err="1" smtClean="0"/>
                        <a:t>AKSharma</a:t>
                      </a:r>
                      <a:endParaRPr lang="en-GB" sz="1400" dirty="0"/>
                    </a:p>
                  </a:txBody>
                  <a:tcPr marL="47625" marR="47625" marT="19050" marB="19050" anchor="ctr"/>
                </a:tc>
                <a:tc>
                  <a:txBody>
                    <a:bodyPr/>
                    <a:lstStyle/>
                    <a:p>
                      <a:r>
                        <a:rPr lang="en-GB" sz="1400" dirty="0"/>
                        <a:t>29 Feb 2016</a:t>
                      </a:r>
                    </a:p>
                  </a:txBody>
                  <a:tcPr marL="47625" marR="47625" marT="19050" marB="19050" anchor="ctr"/>
                </a:tc>
                <a:tc>
                  <a:txBody>
                    <a:bodyPr/>
                    <a:lstStyle/>
                    <a:p>
                      <a:r>
                        <a:rPr lang="en-GB" sz="1400" smtClean="0"/>
                        <a:t>Due now</a:t>
                      </a:r>
                      <a:endParaRPr lang="en-GB" sz="1400" dirty="0"/>
                    </a:p>
                  </a:txBody>
                  <a:tcPr marL="47625" marR="47625" marT="19050" marB="19050" anchor="ctr"/>
                </a:tc>
              </a:tr>
              <a:tr h="370840">
                <a:tc>
                  <a:txBody>
                    <a:bodyPr/>
                    <a:lstStyle/>
                    <a:p>
                      <a:r>
                        <a:rPr lang="en-GB" sz="1400" kern="1200" dirty="0">
                          <a:solidFill>
                            <a:schemeClr val="dk1"/>
                          </a:solidFill>
                          <a:latin typeface="+mn-lt"/>
                          <a:ea typeface="+mn-ea"/>
                          <a:cs typeface="+mn-cs"/>
                        </a:rPr>
                        <a:t>GRWG_15.20</a:t>
                      </a:r>
                    </a:p>
                  </a:txBody>
                  <a:tcPr marL="47625" marR="47625" marT="19050" marB="19050" anchor="ctr"/>
                </a:tc>
                <a:tc>
                  <a:txBody>
                    <a:bodyPr/>
                    <a:lstStyle/>
                    <a:p>
                      <a:r>
                        <a:rPr lang="en-US" sz="1400"/>
                        <a:t>EUMETSAT to interact with KNMI to see if they could process the SCIAMACHY data to have the SBAFs for the last two bands (beyond 1900nm). NASA is ready to provide the code.</a:t>
                      </a:r>
                    </a:p>
                  </a:txBody>
                  <a:tcPr marL="47625" marR="47625" marT="19050" marB="19050" anchor="ctr"/>
                </a:tc>
                <a:tc>
                  <a:txBody>
                    <a:bodyPr/>
                    <a:lstStyle/>
                    <a:p>
                      <a:r>
                        <a:rPr lang="en-GB" sz="1400" u="sng">
                          <a:solidFill>
                            <a:srgbClr val="666666"/>
                          </a:solidFill>
                          <a:hlinkClick r:id="rId3"/>
                        </a:rPr>
                        <a:t>TimHewison</a:t>
                      </a:r>
                      <a:endParaRPr lang="en-GB" sz="1400"/>
                    </a:p>
                  </a:txBody>
                  <a:tcPr marL="47625" marR="47625" marT="19050" marB="19050" anchor="ctr"/>
                </a:tc>
                <a:tc>
                  <a:txBody>
                    <a:bodyPr/>
                    <a:lstStyle/>
                    <a:p>
                      <a:r>
                        <a:rPr lang="en-GB" sz="1400" dirty="0"/>
                        <a:t>29 Feb 2016</a:t>
                      </a:r>
                    </a:p>
                  </a:txBody>
                  <a:tcPr marL="47625" marR="47625" marT="19050" marB="19050" anchor="ctr"/>
                </a:tc>
                <a:tc>
                  <a:txBody>
                    <a:bodyPr/>
                    <a:lstStyle/>
                    <a:p>
                      <a:r>
                        <a:rPr lang="en-GB" sz="1400" smtClean="0"/>
                        <a:t>Due now</a:t>
                      </a:r>
                      <a:endParaRPr lang="en-GB" sz="1400" dirty="0"/>
                    </a:p>
                  </a:txBody>
                  <a:tcPr anchor="ctr"/>
                </a:tc>
              </a:tr>
              <a:tr h="370840">
                <a:tc>
                  <a:txBody>
                    <a:bodyPr/>
                    <a:lstStyle/>
                    <a:p>
                      <a:r>
                        <a:rPr lang="en-GB" sz="1400" kern="1200" dirty="0">
                          <a:solidFill>
                            <a:schemeClr val="dk1"/>
                          </a:solidFill>
                          <a:latin typeface="+mn-lt"/>
                          <a:ea typeface="+mn-ea"/>
                          <a:cs typeface="+mn-cs"/>
                        </a:rPr>
                        <a:t>GRWG_15.22</a:t>
                      </a:r>
                    </a:p>
                  </a:txBody>
                  <a:tcPr marL="47625" marR="47625" marT="19050" marB="19050" anchor="ctr"/>
                </a:tc>
                <a:tc>
                  <a:txBody>
                    <a:bodyPr/>
                    <a:lstStyle/>
                    <a:p>
                      <a:r>
                        <a:rPr lang="en-US" sz="1400" dirty="0"/>
                        <a:t>Jack </a:t>
                      </a:r>
                      <a:r>
                        <a:rPr lang="en-US" sz="1400" dirty="0" err="1"/>
                        <a:t>Xiong</a:t>
                      </a:r>
                      <a:r>
                        <a:rPr lang="en-US" sz="1400" dirty="0"/>
                        <a:t> (NASA) to deliver the MODIS spectral response to the GSICS wiki</a:t>
                      </a:r>
                    </a:p>
                  </a:txBody>
                  <a:tcPr marL="47625" marR="47625" marT="19050" marB="19050" anchor="ctr"/>
                </a:tc>
                <a:tc>
                  <a:txBody>
                    <a:bodyPr/>
                    <a:lstStyle/>
                    <a:p>
                      <a:r>
                        <a:rPr lang="en-GB" sz="1400"/>
                        <a:t>JackXiong</a:t>
                      </a:r>
                      <a:r>
                        <a:rPr lang="en-GB" sz="1400" u="none" strike="noStrike">
                          <a:solidFill>
                            <a:srgbClr val="666666"/>
                          </a:solidFill>
                          <a:hlinkClick r:id="rId4" tooltip="Create this topic"/>
                        </a:rPr>
                        <a:t>?</a:t>
                      </a:r>
                      <a:endParaRPr lang="en-GB" sz="1400"/>
                    </a:p>
                  </a:txBody>
                  <a:tcPr marL="47625" marR="47625" marT="19050" marB="19050" anchor="ctr"/>
                </a:tc>
                <a:tc>
                  <a:txBody>
                    <a:bodyPr/>
                    <a:lstStyle/>
                    <a:p>
                      <a:r>
                        <a:rPr lang="en-GB" sz="1400" dirty="0"/>
                        <a:t>29 Feb 2016</a:t>
                      </a:r>
                    </a:p>
                  </a:txBody>
                  <a:tcPr marL="47625" marR="47625" marT="19050" marB="19050" anchor="ctr"/>
                </a:tc>
                <a:tc>
                  <a:txBody>
                    <a:bodyPr/>
                    <a:lstStyle/>
                    <a:p>
                      <a:r>
                        <a:rPr lang="en-GB" sz="1400" smtClean="0"/>
                        <a:t>Due now</a:t>
                      </a:r>
                      <a:endParaRPr lang="en-GB" sz="1400" dirty="0"/>
                    </a:p>
                  </a:txBody>
                  <a:tcPr anchor="ctr"/>
                </a:tc>
              </a:tr>
              <a:tr h="370840">
                <a:tc>
                  <a:txBody>
                    <a:bodyPr/>
                    <a:lstStyle/>
                    <a:p>
                      <a:r>
                        <a:rPr lang="en-GB" sz="1400" kern="1200" dirty="0">
                          <a:solidFill>
                            <a:schemeClr val="dk1"/>
                          </a:solidFill>
                          <a:latin typeface="+mn-lt"/>
                          <a:ea typeface="+mn-ea"/>
                          <a:cs typeface="+mn-cs"/>
                        </a:rPr>
                        <a:t>GRWG_15.24</a:t>
                      </a:r>
                    </a:p>
                  </a:txBody>
                  <a:tcPr marL="47625" marR="47625" marT="19050" marB="19050" anchor="ctr"/>
                </a:tc>
                <a:tc>
                  <a:txBody>
                    <a:bodyPr/>
                    <a:lstStyle/>
                    <a:p>
                      <a:r>
                        <a:rPr lang="en-US" sz="1400"/>
                        <a:t>Fred to implement Sebastien's deseasonalisation method and compare with Fangfang's and report back</a:t>
                      </a:r>
                    </a:p>
                  </a:txBody>
                  <a:tcPr marL="47625" marR="47625" marT="19050" marB="19050" anchor="ctr"/>
                </a:tc>
                <a:tc>
                  <a:txBody>
                    <a:bodyPr/>
                    <a:lstStyle/>
                    <a:p>
                      <a:r>
                        <a:rPr lang="en-GB" sz="1400"/>
                        <a:t>FredWu</a:t>
                      </a:r>
                      <a:r>
                        <a:rPr lang="en-GB" sz="1400" u="none" strike="noStrike">
                          <a:solidFill>
                            <a:srgbClr val="666666"/>
                          </a:solidFill>
                          <a:hlinkClick r:id="rId5" tooltip="Create this topic"/>
                        </a:rPr>
                        <a:t>?</a:t>
                      </a:r>
                      <a:endParaRPr lang="en-GB" sz="1400"/>
                    </a:p>
                  </a:txBody>
                  <a:tcPr marL="47625" marR="47625" marT="19050" marB="19050" anchor="ctr"/>
                </a:tc>
                <a:tc>
                  <a:txBody>
                    <a:bodyPr/>
                    <a:lstStyle/>
                    <a:p>
                      <a:r>
                        <a:rPr lang="en-GB" sz="1400" dirty="0"/>
                        <a:t>29 Feb 2016</a:t>
                      </a:r>
                    </a:p>
                  </a:txBody>
                  <a:tcPr marL="47625" marR="47625" marT="19050" marB="19050" anchor="ctr"/>
                </a:tc>
                <a:tc>
                  <a:txBody>
                    <a:bodyPr/>
                    <a:lstStyle/>
                    <a:p>
                      <a:r>
                        <a:rPr lang="en-GB" sz="1400" smtClean="0"/>
                        <a:t>Due now</a:t>
                      </a:r>
                      <a:endParaRPr lang="en-GB" sz="1400" dirty="0"/>
                    </a:p>
                  </a:txBody>
                  <a:tcPr anchor="ctr"/>
                </a:tc>
              </a:tr>
              <a:tr h="370840">
                <a:tc>
                  <a:txBody>
                    <a:bodyPr/>
                    <a:lstStyle/>
                    <a:p>
                      <a:r>
                        <a:rPr lang="en-GB" sz="1400" kern="1200" dirty="0">
                          <a:solidFill>
                            <a:schemeClr val="dk1"/>
                          </a:solidFill>
                          <a:latin typeface="+mn-lt"/>
                          <a:ea typeface="+mn-ea"/>
                          <a:cs typeface="+mn-cs"/>
                        </a:rPr>
                        <a:t>GRWG_15.25</a:t>
                      </a:r>
                    </a:p>
                  </a:txBody>
                  <a:tcPr marL="47625" marR="47625" marT="19050" marB="19050" anchor="ctr"/>
                </a:tc>
                <a:tc>
                  <a:txBody>
                    <a:bodyPr/>
                    <a:lstStyle/>
                    <a:p>
                      <a:r>
                        <a:rPr lang="en-US" sz="1400"/>
                        <a:t>NASA to consider providing centralised processing of MODIS DCC data</a:t>
                      </a:r>
                    </a:p>
                  </a:txBody>
                  <a:tcPr marL="47625" marR="47625" marT="19050" marB="19050" anchor="ctr"/>
                </a:tc>
                <a:tc>
                  <a:txBody>
                    <a:bodyPr/>
                    <a:lstStyle/>
                    <a:p>
                      <a:r>
                        <a:rPr lang="en-GB" sz="1400" dirty="0" smtClean="0"/>
                        <a:t>NASA</a:t>
                      </a:r>
                      <a:endParaRPr lang="en-GB" sz="1400" dirty="0"/>
                    </a:p>
                  </a:txBody>
                  <a:tcPr marL="47625" marR="47625" marT="19050" marB="19050" anchor="ctr"/>
                </a:tc>
                <a:tc>
                  <a:txBody>
                    <a:bodyPr/>
                    <a:lstStyle/>
                    <a:p>
                      <a:r>
                        <a:rPr lang="en-GB" sz="1400" dirty="0"/>
                        <a:t>29 Feb 2016</a:t>
                      </a:r>
                    </a:p>
                  </a:txBody>
                  <a:tcPr marL="47625" marR="47625" marT="19050" marB="19050" anchor="ctr"/>
                </a:tc>
                <a:tc>
                  <a:txBody>
                    <a:bodyPr/>
                    <a:lstStyle/>
                    <a:p>
                      <a:r>
                        <a:rPr lang="en-GB" sz="1400" smtClean="0"/>
                        <a:t>Due now</a:t>
                      </a:r>
                      <a:endParaRPr lang="en-GB" sz="1400" dirty="0"/>
                    </a:p>
                  </a:txBody>
                  <a:tcPr anchor="ctr"/>
                </a:tc>
              </a:tr>
              <a:tr h="370840">
                <a:tc>
                  <a:txBody>
                    <a:bodyPr/>
                    <a:lstStyle/>
                    <a:p>
                      <a:r>
                        <a:rPr lang="en-GB" sz="1400" kern="1200" dirty="0">
                          <a:solidFill>
                            <a:schemeClr val="dk1"/>
                          </a:solidFill>
                          <a:latin typeface="+mn-lt"/>
                          <a:ea typeface="+mn-ea"/>
                          <a:cs typeface="+mn-cs"/>
                        </a:rPr>
                        <a:t>GRWG_15.26</a:t>
                      </a:r>
                    </a:p>
                  </a:txBody>
                  <a:tcPr marL="47625" marR="47625" marT="19050" marB="19050" anchor="ctr"/>
                </a:tc>
                <a:tc>
                  <a:txBody>
                    <a:bodyPr/>
                    <a:lstStyle/>
                    <a:p>
                      <a:r>
                        <a:rPr lang="en-US" sz="1400"/>
                        <a:t>Sebastien Wagner (EUMETSAT) to present at a further web meeting on DCC the extracted time series for the NIR16 channel.</a:t>
                      </a:r>
                    </a:p>
                  </a:txBody>
                  <a:tcPr marL="47625" marR="47625" marT="19050" marB="19050" anchor="ctr"/>
                </a:tc>
                <a:tc>
                  <a:txBody>
                    <a:bodyPr/>
                    <a:lstStyle/>
                    <a:p>
                      <a:r>
                        <a:rPr lang="en-GB" sz="1400" u="sng">
                          <a:solidFill>
                            <a:srgbClr val="666666"/>
                          </a:solidFill>
                          <a:hlinkClick r:id="rId6"/>
                        </a:rPr>
                        <a:t>SebastienWagner</a:t>
                      </a:r>
                      <a:endParaRPr lang="en-GB" sz="1400"/>
                    </a:p>
                  </a:txBody>
                  <a:tcPr marL="47625" marR="47625" marT="19050" marB="19050" anchor="ctr"/>
                </a:tc>
                <a:tc>
                  <a:txBody>
                    <a:bodyPr/>
                    <a:lstStyle/>
                    <a:p>
                      <a:r>
                        <a:rPr lang="en-GB" sz="1400" dirty="0"/>
                        <a:t>29 Feb 2016</a:t>
                      </a:r>
                    </a:p>
                  </a:txBody>
                  <a:tcPr marL="47625" marR="47625" marT="19050" marB="19050" anchor="ctr"/>
                </a:tc>
                <a:tc>
                  <a:txBody>
                    <a:bodyPr/>
                    <a:lstStyle/>
                    <a:p>
                      <a:r>
                        <a:rPr lang="en-GB" sz="1400" smtClean="0"/>
                        <a:t>Due now</a:t>
                      </a:r>
                      <a:endParaRPr lang="en-GB" sz="1400" dirty="0"/>
                    </a:p>
                  </a:txBody>
                  <a:tcPr anchor="ctr"/>
                </a:tc>
              </a:tr>
              <a:tr h="370840">
                <a:tc>
                  <a:txBody>
                    <a:bodyPr/>
                    <a:lstStyle/>
                    <a:p>
                      <a:r>
                        <a:rPr lang="en-GB" sz="1400" kern="1200" dirty="0">
                          <a:solidFill>
                            <a:schemeClr val="dk1"/>
                          </a:solidFill>
                          <a:latin typeface="+mn-lt"/>
                          <a:ea typeface="+mn-ea"/>
                          <a:cs typeface="+mn-cs"/>
                        </a:rPr>
                        <a:t>GRWG_15.27</a:t>
                      </a:r>
                    </a:p>
                  </a:txBody>
                  <a:tcPr marL="47625" marR="47625" marT="19050" marB="19050" anchor="ctr"/>
                </a:tc>
                <a:tc>
                  <a:txBody>
                    <a:bodyPr/>
                    <a:lstStyle/>
                    <a:p>
                      <a:r>
                        <a:rPr lang="en-US" sz="1400"/>
                        <a:t>Lin Chen and Sebastien Wagner to circulate statistics of mode/mean/median for review by email.</a:t>
                      </a:r>
                    </a:p>
                  </a:txBody>
                  <a:tcPr marL="47625" marR="47625" marT="19050" marB="19050" anchor="ctr"/>
                </a:tc>
                <a:tc>
                  <a:txBody>
                    <a:bodyPr/>
                    <a:lstStyle/>
                    <a:p>
                      <a:r>
                        <a:rPr lang="en-GB" sz="1400" u="sng">
                          <a:solidFill>
                            <a:srgbClr val="666666"/>
                          </a:solidFill>
                          <a:hlinkClick r:id="rId6"/>
                        </a:rPr>
                        <a:t>SebastienWagner</a:t>
                      </a:r>
                      <a:endParaRPr lang="en-GB" sz="1400"/>
                    </a:p>
                  </a:txBody>
                  <a:tcPr marL="47625" marR="47625" marT="19050" marB="19050" anchor="ctr"/>
                </a:tc>
                <a:tc>
                  <a:txBody>
                    <a:bodyPr/>
                    <a:lstStyle/>
                    <a:p>
                      <a:r>
                        <a:rPr lang="en-GB" sz="1400" dirty="0"/>
                        <a:t>29 Feb 2016</a:t>
                      </a:r>
                    </a:p>
                  </a:txBody>
                  <a:tcPr marL="47625" marR="47625" marT="19050" marB="19050" anchor="ctr"/>
                </a:tc>
                <a:tc>
                  <a:txBody>
                    <a:bodyPr/>
                    <a:lstStyle/>
                    <a:p>
                      <a:r>
                        <a:rPr lang="en-GB" sz="1400" smtClean="0"/>
                        <a:t>Due now</a:t>
                      </a:r>
                      <a:endParaRPr lang="en-GB" sz="1400" dirty="0"/>
                    </a:p>
                  </a:txBody>
                  <a:tcPr/>
                </a:tc>
              </a:tr>
              <a:tr h="370840">
                <a:tc>
                  <a:txBody>
                    <a:bodyPr/>
                    <a:lstStyle/>
                    <a:p>
                      <a:r>
                        <a:rPr lang="en-GB" sz="1400" kern="1200" dirty="0">
                          <a:solidFill>
                            <a:schemeClr val="dk1"/>
                          </a:solidFill>
                          <a:latin typeface="+mn-lt"/>
                          <a:ea typeface="+mn-ea"/>
                          <a:cs typeface="+mn-cs"/>
                        </a:rPr>
                        <a:t>GRWG_15.33</a:t>
                      </a:r>
                    </a:p>
                  </a:txBody>
                  <a:tcPr marL="47625" marR="47625" marT="19050" marB="19050" anchor="ctr"/>
                </a:tc>
                <a:tc>
                  <a:txBody>
                    <a:bodyPr/>
                    <a:lstStyle/>
                    <a:p>
                      <a:r>
                        <a:rPr lang="en-US" sz="1400"/>
                        <a:t>Dave Doelling to ask Constantine Lukashin to participate in meeting on lunar inter-calibration accounting for spectral differences.</a:t>
                      </a:r>
                    </a:p>
                  </a:txBody>
                  <a:tcPr marL="47625" marR="47625" marT="19050" marB="19050" anchor="ctr"/>
                </a:tc>
                <a:tc>
                  <a:txBody>
                    <a:bodyPr/>
                    <a:lstStyle/>
                    <a:p>
                      <a:r>
                        <a:rPr lang="en-GB" sz="1400"/>
                        <a:t>DaveDoelling</a:t>
                      </a:r>
                      <a:r>
                        <a:rPr lang="en-GB" sz="1400" u="none" strike="noStrike">
                          <a:solidFill>
                            <a:srgbClr val="666666"/>
                          </a:solidFill>
                          <a:hlinkClick r:id="rId7" tooltip="Create this topic"/>
                        </a:rPr>
                        <a:t>?</a:t>
                      </a:r>
                      <a:endParaRPr lang="en-GB" sz="1400"/>
                    </a:p>
                  </a:txBody>
                  <a:tcPr marL="47625" marR="47625" marT="19050" marB="19050" anchor="ctr"/>
                </a:tc>
                <a:tc>
                  <a:txBody>
                    <a:bodyPr/>
                    <a:lstStyle/>
                    <a:p>
                      <a:r>
                        <a:rPr lang="en-GB" sz="1400" dirty="0"/>
                        <a:t>29 Feb 2016</a:t>
                      </a:r>
                    </a:p>
                  </a:txBody>
                  <a:tcPr marL="47625" marR="47625" marT="19050" marB="19050" anchor="ctr"/>
                </a:tc>
                <a:tc>
                  <a:txBody>
                    <a:bodyPr/>
                    <a:lstStyle/>
                    <a:p>
                      <a:r>
                        <a:rPr lang="en-GB" sz="1400" dirty="0" smtClean="0"/>
                        <a:t>Due now</a:t>
                      </a:r>
                      <a:endParaRPr lang="en-GB" sz="1400" dirty="0"/>
                    </a:p>
                  </a:txBody>
                  <a:tcPr/>
                </a:tc>
              </a:tr>
            </a:tbl>
          </a:graphicData>
        </a:graphic>
      </p:graphicFrame>
    </p:spTree>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0" y="-11289"/>
            <a:ext cx="9799638" cy="854075"/>
          </a:xfrm>
        </p:spPr>
        <p:txBody>
          <a:bodyPr/>
          <a:lstStyle/>
          <a:p>
            <a:r>
              <a:rPr lang="en-GB" dirty="0" smtClean="0"/>
              <a:t>Other GRWG Actions Still Open</a:t>
            </a:r>
          </a:p>
        </p:txBody>
      </p:sp>
      <p:graphicFrame>
        <p:nvGraphicFramePr>
          <p:cNvPr id="5" name="Content Placeholder 3"/>
          <p:cNvGraphicFramePr>
            <a:graphicFrameLocks/>
          </p:cNvGraphicFramePr>
          <p:nvPr/>
        </p:nvGraphicFramePr>
        <p:xfrm>
          <a:off x="0" y="908678"/>
          <a:ext cx="9905999" cy="5923978"/>
        </p:xfrm>
        <a:graphic>
          <a:graphicData uri="http://schemas.openxmlformats.org/drawingml/2006/table">
            <a:tbl>
              <a:tblPr firstRow="1" bandRow="1">
                <a:tableStyleId>{21E4AEA4-8DFA-4A89-87EB-49C32662AFE0}</a:tableStyleId>
              </a:tblPr>
              <a:tblGrid>
                <a:gridCol w="1336158"/>
                <a:gridCol w="5095654"/>
                <a:gridCol w="1170467"/>
                <a:gridCol w="1151860"/>
                <a:gridCol w="1151860"/>
              </a:tblGrid>
              <a:tr h="370840">
                <a:tc>
                  <a:txBody>
                    <a:bodyPr/>
                    <a:lstStyle/>
                    <a:p>
                      <a:r>
                        <a:rPr lang="en-US" sz="1400" dirty="0" smtClean="0"/>
                        <a:t>Action Ref</a:t>
                      </a:r>
                      <a:endParaRPr lang="en-US" sz="1400" dirty="0">
                        <a:solidFill>
                          <a:schemeClr val="tx1"/>
                        </a:solidFill>
                      </a:endParaRPr>
                    </a:p>
                  </a:txBody>
                  <a:tcPr/>
                </a:tc>
                <a:tc>
                  <a:txBody>
                    <a:bodyPr/>
                    <a:lstStyle/>
                    <a:p>
                      <a:r>
                        <a:rPr lang="en-US" sz="1400" dirty="0" smtClean="0"/>
                        <a:t>Description</a:t>
                      </a:r>
                      <a:endParaRPr lang="en-US" sz="1400" dirty="0">
                        <a:solidFill>
                          <a:schemeClr val="tx1"/>
                        </a:solidFill>
                      </a:endParaRPr>
                    </a:p>
                  </a:txBody>
                  <a:tcPr/>
                </a:tc>
                <a:tc>
                  <a:txBody>
                    <a:bodyPr/>
                    <a:lstStyle/>
                    <a:p>
                      <a:r>
                        <a:rPr lang="en-US" sz="1400" dirty="0" smtClean="0"/>
                        <a:t>Assigned to</a:t>
                      </a:r>
                      <a:endParaRPr lang="en-US" sz="1400" dirty="0">
                        <a:solidFill>
                          <a:schemeClr val="tx1"/>
                        </a:solidFill>
                      </a:endParaRPr>
                    </a:p>
                  </a:txBody>
                  <a:tcPr/>
                </a:tc>
                <a:tc>
                  <a:txBody>
                    <a:bodyPr/>
                    <a:lstStyle/>
                    <a:p>
                      <a:r>
                        <a:rPr lang="en-US" sz="1400" dirty="0" smtClean="0"/>
                        <a:t>Due</a:t>
                      </a:r>
                      <a:r>
                        <a:rPr lang="en-US" sz="1400" baseline="0" dirty="0" smtClean="0"/>
                        <a:t> </a:t>
                      </a:r>
                      <a:r>
                        <a:rPr lang="en-US" sz="1400" dirty="0" smtClean="0"/>
                        <a:t>Date</a:t>
                      </a:r>
                      <a:endParaRPr lang="en-US" sz="1400" dirty="0">
                        <a:solidFill>
                          <a:schemeClr val="tx1"/>
                        </a:solidFill>
                      </a:endParaRPr>
                    </a:p>
                  </a:txBody>
                  <a:tcPr/>
                </a:tc>
                <a:tc>
                  <a:txBody>
                    <a:bodyPr/>
                    <a:lstStyle/>
                    <a:p>
                      <a:r>
                        <a:rPr lang="en-US" sz="1400" dirty="0" smtClean="0"/>
                        <a:t>State</a:t>
                      </a:r>
                      <a:endParaRPr lang="en-US" sz="1400" dirty="0">
                        <a:solidFill>
                          <a:schemeClr val="tx1"/>
                        </a:solidFill>
                      </a:endParaRPr>
                    </a:p>
                  </a:txBody>
                  <a:tcPr/>
                </a:tc>
              </a:tr>
              <a:tr h="648398">
                <a:tc>
                  <a:txBody>
                    <a:bodyPr/>
                    <a:lstStyle/>
                    <a:p>
                      <a:r>
                        <a:rPr lang="en-GB" sz="1400" dirty="0"/>
                        <a:t>GRWG_15.34</a:t>
                      </a:r>
                    </a:p>
                  </a:txBody>
                  <a:tcPr marL="47625" marR="47625" marT="19050" marB="19050" anchor="ctr"/>
                </a:tc>
                <a:tc>
                  <a:txBody>
                    <a:bodyPr/>
                    <a:lstStyle/>
                    <a:p>
                      <a:r>
                        <a:rPr lang="en-US" sz="1400" dirty="0"/>
                        <a:t>Dave Doelling to check availability of lunar observations in the Hyperion dataset by 1 April 2015.</a:t>
                      </a:r>
                    </a:p>
                  </a:txBody>
                  <a:tcPr marL="47625" marR="47625" marT="19050" marB="19050" anchor="ctr"/>
                </a:tc>
                <a:tc>
                  <a:txBody>
                    <a:bodyPr/>
                    <a:lstStyle/>
                    <a:p>
                      <a:r>
                        <a:rPr lang="en-GB" sz="1400"/>
                        <a:t>DaveDoelling</a:t>
                      </a:r>
                      <a:r>
                        <a:rPr lang="en-GB" sz="1400" u="none" strike="noStrike">
                          <a:solidFill>
                            <a:srgbClr val="666666"/>
                          </a:solidFill>
                          <a:hlinkClick r:id="rId2" tooltip="Create this topic"/>
                        </a:rPr>
                        <a:t>?</a:t>
                      </a:r>
                      <a:endParaRPr lang="en-GB" sz="1400"/>
                    </a:p>
                  </a:txBody>
                  <a:tcPr marL="47625" marR="47625" marT="19050" marB="19050" anchor="ctr"/>
                </a:tc>
                <a:tc>
                  <a:txBody>
                    <a:bodyPr/>
                    <a:lstStyle/>
                    <a:p>
                      <a:r>
                        <a:rPr lang="en-GB" sz="1400" dirty="0"/>
                        <a:t>29 Feb 2016</a:t>
                      </a:r>
                    </a:p>
                  </a:txBody>
                  <a:tcPr marL="47625" marR="47625" marT="19050" marB="19050" anchor="ctr"/>
                </a:tc>
                <a:tc>
                  <a:txBody>
                    <a:bodyPr/>
                    <a:lstStyle/>
                    <a:p>
                      <a:r>
                        <a:rPr lang="en-GB" sz="1400" dirty="0" smtClean="0"/>
                        <a:t>Late</a:t>
                      </a:r>
                      <a:endParaRPr lang="en-GB" sz="1400" dirty="0"/>
                    </a:p>
                  </a:txBody>
                  <a:tcPr marL="47625" marR="47625" marT="19050" marB="19050" anchor="ct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kern="1200" dirty="0" smtClean="0">
                          <a:solidFill>
                            <a:schemeClr val="dk1"/>
                          </a:solidFill>
                          <a:latin typeface="+mn-lt"/>
                          <a:ea typeface="+mn-ea"/>
                          <a:cs typeface="+mn-cs"/>
                        </a:rPr>
                        <a:t> </a:t>
                      </a:r>
                      <a:r>
                        <a:rPr lang="en-GB" sz="1400" dirty="0" smtClean="0"/>
                        <a:t>GRWG_15.35</a:t>
                      </a:r>
                    </a:p>
                    <a:p>
                      <a:endParaRPr lang="en-GB" sz="1400" kern="1200" dirty="0">
                        <a:solidFill>
                          <a:schemeClr val="dk1"/>
                        </a:solidFill>
                        <a:latin typeface="+mn-lt"/>
                        <a:ea typeface="+mn-ea"/>
                        <a:cs typeface="+mn-cs"/>
                      </a:endParaRPr>
                    </a:p>
                  </a:txBody>
                  <a:tcPr marL="47625" marR="47625" marT="19050" marB="19050" anchor="ctr"/>
                </a:tc>
                <a:tc>
                  <a:txBody>
                    <a:bodyPr/>
                    <a:lstStyle/>
                    <a:p>
                      <a:r>
                        <a:rPr lang="en-US" sz="1400" dirty="0"/>
                        <a:t>Jack </a:t>
                      </a:r>
                      <a:r>
                        <a:rPr lang="en-US" sz="1400" dirty="0" err="1"/>
                        <a:t>Xiong</a:t>
                      </a:r>
                      <a:r>
                        <a:rPr lang="en-US" sz="1400" dirty="0"/>
                        <a:t> and Dave Doelling to report plans to investigate the double difference between MODIS and VIIRS lunar observations in preparation to transfer the calibration reference and at web meeting.</a:t>
                      </a:r>
                    </a:p>
                  </a:txBody>
                  <a:tcPr marL="47625" marR="47625" marT="19050" marB="19050" anchor="ctr"/>
                </a:tc>
                <a:tc>
                  <a:txBody>
                    <a:bodyPr/>
                    <a:lstStyle/>
                    <a:p>
                      <a:r>
                        <a:rPr lang="en-GB" sz="1400"/>
                        <a:t>JackXiong</a:t>
                      </a:r>
                      <a:r>
                        <a:rPr lang="en-GB" sz="1400" u="none" strike="noStrike">
                          <a:solidFill>
                            <a:srgbClr val="666666"/>
                          </a:solidFill>
                          <a:hlinkClick r:id="rId3" tooltip="Create this topic"/>
                        </a:rPr>
                        <a:t>?</a:t>
                      </a:r>
                      <a:endParaRPr lang="en-GB" sz="1400"/>
                    </a:p>
                  </a:txBody>
                  <a:tcPr marL="47625" marR="47625" marT="19050" marB="19050" anchor="ctr"/>
                </a:tc>
                <a:tc>
                  <a:txBody>
                    <a:bodyPr/>
                    <a:lstStyle/>
                    <a:p>
                      <a:r>
                        <a:rPr lang="en-GB" sz="1400" dirty="0"/>
                        <a:t>29 Feb 2016</a:t>
                      </a:r>
                    </a:p>
                  </a:txBody>
                  <a:tcPr marL="47625" marR="47625" marT="19050" marB="19050" anchor="ctr"/>
                </a:tc>
                <a:tc>
                  <a:txBody>
                    <a:bodyPr/>
                    <a:lstStyle/>
                    <a:p>
                      <a:r>
                        <a:rPr lang="en-GB" sz="1400" smtClean="0"/>
                        <a:t>Due now</a:t>
                      </a:r>
                      <a:endParaRPr lang="en-GB" sz="1400" dirty="0"/>
                    </a:p>
                  </a:txBody>
                  <a:tcPr marL="47625" marR="47625" marT="19050" marB="19050" anchor="ctr"/>
                </a:tc>
              </a:tr>
              <a:tr h="370840">
                <a:tc>
                  <a:txBody>
                    <a:bodyPr/>
                    <a:lstStyle/>
                    <a:p>
                      <a:r>
                        <a:rPr lang="en-GB" sz="1400" kern="1200" dirty="0">
                          <a:solidFill>
                            <a:schemeClr val="dk1"/>
                          </a:solidFill>
                          <a:latin typeface="+mn-lt"/>
                          <a:ea typeface="+mn-ea"/>
                          <a:cs typeface="+mn-cs"/>
                        </a:rPr>
                        <a:t>GRWG_15.36</a:t>
                      </a:r>
                    </a:p>
                  </a:txBody>
                  <a:tcPr marL="47625" marR="47625" marT="19050" marB="19050" anchor="ctr"/>
                </a:tc>
                <a:tc>
                  <a:txBody>
                    <a:bodyPr/>
                    <a:lstStyle/>
                    <a:p>
                      <a:r>
                        <a:rPr lang="en-US" sz="1400"/>
                        <a:t>Dave Doelling to investigate whether CLARREO could fund dedicated observation campaigns to tie lunar irradiance models to an absolute SI-traceable scale.</a:t>
                      </a:r>
                    </a:p>
                  </a:txBody>
                  <a:tcPr marL="47625" marR="47625" marT="19050" marB="19050" anchor="ctr"/>
                </a:tc>
                <a:tc>
                  <a:txBody>
                    <a:bodyPr/>
                    <a:lstStyle/>
                    <a:p>
                      <a:r>
                        <a:rPr lang="en-GB" sz="1400"/>
                        <a:t>DaveDoelling</a:t>
                      </a:r>
                      <a:r>
                        <a:rPr lang="en-GB" sz="1400" u="none" strike="noStrike">
                          <a:solidFill>
                            <a:srgbClr val="666666"/>
                          </a:solidFill>
                          <a:hlinkClick r:id="rId2" tooltip="Create this topic"/>
                        </a:rPr>
                        <a:t>?</a:t>
                      </a:r>
                      <a:endParaRPr lang="en-GB" sz="1400"/>
                    </a:p>
                  </a:txBody>
                  <a:tcPr marL="47625" marR="47625" marT="19050" marB="19050" anchor="ctr"/>
                </a:tc>
                <a:tc>
                  <a:txBody>
                    <a:bodyPr/>
                    <a:lstStyle/>
                    <a:p>
                      <a:r>
                        <a:rPr lang="en-GB" sz="1400" dirty="0"/>
                        <a:t>29 Feb 2016</a:t>
                      </a:r>
                    </a:p>
                  </a:txBody>
                  <a:tcPr marL="47625" marR="47625" marT="19050" marB="19050" anchor="ctr"/>
                </a:tc>
                <a:tc>
                  <a:txBody>
                    <a:bodyPr/>
                    <a:lstStyle/>
                    <a:p>
                      <a:r>
                        <a:rPr lang="en-GB" sz="1400" smtClean="0"/>
                        <a:t>Due now</a:t>
                      </a:r>
                      <a:endParaRPr lang="en-GB" sz="1400" dirty="0"/>
                    </a:p>
                  </a:txBody>
                  <a:tcPr marL="47625" marR="47625" marT="19050" marB="19050" anchor="ctr"/>
                </a:tc>
              </a:tr>
              <a:tr h="370840">
                <a:tc>
                  <a:txBody>
                    <a:bodyPr/>
                    <a:lstStyle/>
                    <a:p>
                      <a:r>
                        <a:rPr lang="en-GB" sz="1400" kern="1200" dirty="0">
                          <a:solidFill>
                            <a:schemeClr val="dk1"/>
                          </a:solidFill>
                          <a:latin typeface="+mn-lt"/>
                          <a:ea typeface="+mn-ea"/>
                          <a:cs typeface="+mn-cs"/>
                        </a:rPr>
                        <a:t>GRWG_15.37</a:t>
                      </a:r>
                    </a:p>
                  </a:txBody>
                  <a:tcPr marL="47625" marR="47625" marT="19050" marB="19050" anchor="ctr"/>
                </a:tc>
                <a:tc>
                  <a:txBody>
                    <a:bodyPr/>
                    <a:lstStyle/>
                    <a:p>
                      <a:r>
                        <a:rPr lang="en-US" sz="1400"/>
                        <a:t>Sebastien Wagner to circulate survey on participation in the planned activities to develop lunar inter-calibration to members of lunar calibration community.</a:t>
                      </a:r>
                    </a:p>
                  </a:txBody>
                  <a:tcPr marL="47625" marR="47625" marT="19050" marB="19050" anchor="ctr"/>
                </a:tc>
                <a:tc>
                  <a:txBody>
                    <a:bodyPr/>
                    <a:lstStyle/>
                    <a:p>
                      <a:r>
                        <a:rPr lang="en-GB" sz="1400" u="sng">
                          <a:solidFill>
                            <a:srgbClr val="666666"/>
                          </a:solidFill>
                          <a:hlinkClick r:id="rId4"/>
                        </a:rPr>
                        <a:t>SebastienWagner</a:t>
                      </a:r>
                      <a:endParaRPr lang="en-GB" sz="1400"/>
                    </a:p>
                  </a:txBody>
                  <a:tcPr marL="47625" marR="47625" marT="19050" marB="19050" anchor="ctr"/>
                </a:tc>
                <a:tc>
                  <a:txBody>
                    <a:bodyPr/>
                    <a:lstStyle/>
                    <a:p>
                      <a:r>
                        <a:rPr lang="en-GB" sz="1400" dirty="0"/>
                        <a:t>29 Feb 2016</a:t>
                      </a:r>
                    </a:p>
                  </a:txBody>
                  <a:tcPr marL="47625" marR="47625" marT="19050" marB="19050" anchor="ctr"/>
                </a:tc>
                <a:tc>
                  <a:txBody>
                    <a:bodyPr/>
                    <a:lstStyle/>
                    <a:p>
                      <a:r>
                        <a:rPr lang="en-GB" sz="1400" smtClean="0"/>
                        <a:t>Due now</a:t>
                      </a:r>
                      <a:endParaRPr lang="en-GB" sz="1400" dirty="0"/>
                    </a:p>
                  </a:txBody>
                  <a:tcPr anchor="ctr"/>
                </a:tc>
              </a:tr>
              <a:tr h="370840">
                <a:tc>
                  <a:txBody>
                    <a:bodyPr/>
                    <a:lstStyle/>
                    <a:p>
                      <a:r>
                        <a:rPr lang="en-GB" sz="1400" kern="1200" dirty="0">
                          <a:solidFill>
                            <a:schemeClr val="dk1"/>
                          </a:solidFill>
                          <a:latin typeface="+mn-lt"/>
                          <a:ea typeface="+mn-ea"/>
                          <a:cs typeface="+mn-cs"/>
                        </a:rPr>
                        <a:t>GRWG_15.38</a:t>
                      </a:r>
                    </a:p>
                  </a:txBody>
                  <a:tcPr marL="47625" marR="47625" marT="19050" marB="19050" anchor="ctr"/>
                </a:tc>
                <a:tc>
                  <a:txBody>
                    <a:bodyPr/>
                    <a:lstStyle/>
                    <a:p>
                      <a:r>
                        <a:rPr lang="en-US" sz="1400" dirty="0"/>
                        <a:t>Sebastien Wagner to organize a web meeting to report on the progress made on inter-calibration using the Moon (between October and December 2015).</a:t>
                      </a:r>
                    </a:p>
                  </a:txBody>
                  <a:tcPr marL="47625" marR="47625" marT="19050" marB="19050" anchor="ctr"/>
                </a:tc>
                <a:tc>
                  <a:txBody>
                    <a:bodyPr/>
                    <a:lstStyle/>
                    <a:p>
                      <a:r>
                        <a:rPr lang="en-GB" sz="1400" u="sng">
                          <a:solidFill>
                            <a:srgbClr val="666666"/>
                          </a:solidFill>
                          <a:hlinkClick r:id="rId4"/>
                        </a:rPr>
                        <a:t>SebastienWagner</a:t>
                      </a:r>
                      <a:endParaRPr lang="en-GB" sz="1400"/>
                    </a:p>
                  </a:txBody>
                  <a:tcPr marL="47625" marR="47625" marT="19050" marB="19050" anchor="ctr"/>
                </a:tc>
                <a:tc>
                  <a:txBody>
                    <a:bodyPr/>
                    <a:lstStyle/>
                    <a:p>
                      <a:r>
                        <a:rPr lang="en-GB" sz="1400" dirty="0"/>
                        <a:t>29 Feb 2016</a:t>
                      </a:r>
                    </a:p>
                  </a:txBody>
                  <a:tcPr marL="47625" marR="47625" marT="19050" marB="19050" anchor="ctr"/>
                </a:tc>
                <a:tc>
                  <a:txBody>
                    <a:bodyPr/>
                    <a:lstStyle/>
                    <a:p>
                      <a:r>
                        <a:rPr lang="en-GB" sz="1400" smtClean="0"/>
                        <a:t>Due now</a:t>
                      </a:r>
                      <a:endParaRPr lang="en-GB" sz="1400" dirty="0"/>
                    </a:p>
                  </a:txBody>
                  <a:tcPr anchor="ctr"/>
                </a:tc>
              </a:tr>
              <a:tr h="370840">
                <a:tc>
                  <a:txBody>
                    <a:bodyPr/>
                    <a:lstStyle/>
                    <a:p>
                      <a:r>
                        <a:rPr lang="en-GB" sz="1400" kern="1200" dirty="0">
                          <a:solidFill>
                            <a:schemeClr val="dk1"/>
                          </a:solidFill>
                          <a:latin typeface="+mn-lt"/>
                          <a:ea typeface="+mn-ea"/>
                          <a:cs typeface="+mn-cs"/>
                        </a:rPr>
                        <a:t>GRWG_15.39</a:t>
                      </a:r>
                    </a:p>
                  </a:txBody>
                  <a:tcPr marL="47625" marR="47625" marT="19050" marB="19050" anchor="ctr"/>
                </a:tc>
                <a:tc>
                  <a:txBody>
                    <a:bodyPr/>
                    <a:lstStyle/>
                    <a:p>
                      <a:r>
                        <a:rPr lang="en-US" sz="1400"/>
                        <a:t>NOAA to update the product user guide for GOES-IASI products to inform about the range of diurnal applicability</a:t>
                      </a:r>
                    </a:p>
                  </a:txBody>
                  <a:tcPr marL="47625" marR="47625" marT="19050" marB="19050" anchor="ctr"/>
                </a:tc>
                <a:tc>
                  <a:txBody>
                    <a:bodyPr/>
                    <a:lstStyle/>
                    <a:p>
                      <a:r>
                        <a:rPr lang="en-GB" sz="1400"/>
                        <a:t>FredWu</a:t>
                      </a:r>
                      <a:r>
                        <a:rPr lang="en-GB" sz="1400" u="none" strike="noStrike">
                          <a:solidFill>
                            <a:srgbClr val="666666"/>
                          </a:solidFill>
                          <a:hlinkClick r:id="rId5" tooltip="Create this topic"/>
                        </a:rPr>
                        <a:t>?</a:t>
                      </a:r>
                      <a:endParaRPr lang="en-GB" sz="1400"/>
                    </a:p>
                  </a:txBody>
                  <a:tcPr marL="47625" marR="47625" marT="19050" marB="19050" anchor="ctr"/>
                </a:tc>
                <a:tc>
                  <a:txBody>
                    <a:bodyPr/>
                    <a:lstStyle/>
                    <a:p>
                      <a:r>
                        <a:rPr lang="en-GB" sz="1400" dirty="0"/>
                        <a:t>29 Feb </a:t>
                      </a:r>
                      <a:r>
                        <a:rPr lang="en-GB" sz="1400" dirty="0" smtClean="0"/>
                        <a:t>2016</a:t>
                      </a:r>
                      <a:endParaRPr lang="en-GB" sz="1400" dirty="0"/>
                    </a:p>
                  </a:txBody>
                  <a:tcPr marL="47625" marR="47625" marT="19050" marB="19050" anchor="ctr"/>
                </a:tc>
                <a:tc>
                  <a:txBody>
                    <a:bodyPr/>
                    <a:lstStyle/>
                    <a:p>
                      <a:r>
                        <a:rPr lang="en-GB" sz="1400" smtClean="0"/>
                        <a:t>Due now</a:t>
                      </a:r>
                      <a:endParaRPr lang="en-GB" sz="1400" dirty="0"/>
                    </a:p>
                  </a:txBody>
                  <a:tcPr anchor="ctr"/>
                </a:tc>
              </a:tr>
              <a:tr h="370840">
                <a:tc>
                  <a:txBody>
                    <a:bodyPr/>
                    <a:lstStyle/>
                    <a:p>
                      <a:r>
                        <a:rPr lang="en-GB" sz="1400" kern="1200" dirty="0">
                          <a:solidFill>
                            <a:schemeClr val="dk1"/>
                          </a:solidFill>
                          <a:latin typeface="+mn-lt"/>
                          <a:ea typeface="+mn-ea"/>
                          <a:cs typeface="+mn-cs"/>
                        </a:rPr>
                        <a:t>GRWG_15.42</a:t>
                      </a:r>
                    </a:p>
                  </a:txBody>
                  <a:tcPr marL="47625" marR="47625" marT="19050" marB="19050" anchor="ctr"/>
                </a:tc>
                <a:tc>
                  <a:txBody>
                    <a:bodyPr/>
                    <a:lstStyle/>
                    <a:p>
                      <a:r>
                        <a:rPr lang="en-US" sz="1400" dirty="0"/>
                        <a:t>KMA to investigate the possibility to extract the data before the MBCC is applied, and in collaboration with NOAA to assess the impact of MBCC on the data. KMA to report back at the next GSICS annual meeting.</a:t>
                      </a:r>
                    </a:p>
                  </a:txBody>
                  <a:tcPr marL="47625" marR="47625" marT="19050" marB="19050" anchor="ctr"/>
                </a:tc>
                <a:tc>
                  <a:txBody>
                    <a:bodyPr/>
                    <a:lstStyle/>
                    <a:p>
                      <a:r>
                        <a:rPr lang="en-GB" sz="1400" dirty="0" smtClean="0"/>
                        <a:t>KMA</a:t>
                      </a:r>
                      <a:endParaRPr lang="en-GB" sz="1400" dirty="0"/>
                    </a:p>
                  </a:txBody>
                  <a:tcPr marL="47625" marR="47625" marT="19050" marB="19050" anchor="ctr"/>
                </a:tc>
                <a:tc>
                  <a:txBody>
                    <a:bodyPr/>
                    <a:lstStyle/>
                    <a:p>
                      <a:r>
                        <a:rPr lang="en-GB" sz="1400" dirty="0"/>
                        <a:t>29 Feb 2016</a:t>
                      </a:r>
                    </a:p>
                  </a:txBody>
                  <a:tcPr marL="47625" marR="47625" marT="19050" marB="19050" anchor="ctr"/>
                </a:tc>
                <a:tc>
                  <a:txBody>
                    <a:bodyPr/>
                    <a:lstStyle/>
                    <a:p>
                      <a:r>
                        <a:rPr lang="en-GB" sz="1400" smtClean="0"/>
                        <a:t>Due now</a:t>
                      </a:r>
                      <a:endParaRPr lang="en-GB" sz="1400" dirty="0"/>
                    </a:p>
                  </a:txBody>
                  <a:tcPr anchor="ctr"/>
                </a:tc>
              </a:tr>
              <a:tr h="370840">
                <a:tc>
                  <a:txBody>
                    <a:bodyPr/>
                    <a:lstStyle/>
                    <a:p>
                      <a:r>
                        <a:rPr lang="en-GB" sz="1400" kern="1200" dirty="0">
                          <a:solidFill>
                            <a:schemeClr val="dk1"/>
                          </a:solidFill>
                          <a:latin typeface="+mn-lt"/>
                          <a:ea typeface="+mn-ea"/>
                          <a:cs typeface="+mn-cs"/>
                        </a:rPr>
                        <a:t>GRWG_15.43</a:t>
                      </a:r>
                    </a:p>
                  </a:txBody>
                  <a:tcPr marL="47625" marR="47625" marT="19050" marB="19050" anchor="ctr"/>
                </a:tc>
                <a:tc>
                  <a:txBody>
                    <a:bodyPr/>
                    <a:lstStyle/>
                    <a:p>
                      <a:r>
                        <a:rPr lang="en-US" sz="1400"/>
                        <a:t>ISRO to explore NOAA MBCC more into detail and to apply it. ISRO to report back at the next GSICS annual meeting.</a:t>
                      </a:r>
                    </a:p>
                  </a:txBody>
                  <a:tcPr marL="47625" marR="47625" marT="19050" marB="19050" anchor="ctr"/>
                </a:tc>
                <a:tc>
                  <a:txBody>
                    <a:bodyPr/>
                    <a:lstStyle/>
                    <a:p>
                      <a:r>
                        <a:rPr lang="en-GB" sz="1400" dirty="0" smtClean="0"/>
                        <a:t>ISRO</a:t>
                      </a:r>
                      <a:endParaRPr lang="en-GB" sz="1400" dirty="0"/>
                    </a:p>
                  </a:txBody>
                  <a:tcPr marL="47625" marR="47625" marT="19050" marB="19050" anchor="ctr"/>
                </a:tc>
                <a:tc>
                  <a:txBody>
                    <a:bodyPr/>
                    <a:lstStyle/>
                    <a:p>
                      <a:r>
                        <a:rPr lang="en-GB" sz="1400" dirty="0"/>
                        <a:t>29 Feb 2016</a:t>
                      </a:r>
                    </a:p>
                  </a:txBody>
                  <a:tcPr marL="47625" marR="47625" marT="19050" marB="19050" anchor="ctr"/>
                </a:tc>
                <a:tc>
                  <a:txBody>
                    <a:bodyPr/>
                    <a:lstStyle/>
                    <a:p>
                      <a:r>
                        <a:rPr lang="en-GB" sz="1400" smtClean="0"/>
                        <a:t>Due now</a:t>
                      </a:r>
                      <a:endParaRPr lang="en-GB" sz="1400" dirty="0"/>
                    </a:p>
                  </a:txBody>
                  <a:tcPr anchor="ctr"/>
                </a:tc>
              </a:tr>
              <a:tr h="370840">
                <a:tc>
                  <a:txBody>
                    <a:bodyPr/>
                    <a:lstStyle/>
                    <a:p>
                      <a:r>
                        <a:rPr lang="en-GB" sz="1400" kern="1200" dirty="0">
                          <a:solidFill>
                            <a:schemeClr val="dk1"/>
                          </a:solidFill>
                          <a:latin typeface="+mn-lt"/>
                          <a:ea typeface="+mn-ea"/>
                          <a:cs typeface="+mn-cs"/>
                        </a:rPr>
                        <a:t>GRWG_15.44</a:t>
                      </a:r>
                    </a:p>
                  </a:txBody>
                  <a:tcPr marL="47625" marR="47625" marT="19050" marB="19050" anchor="ctr"/>
                </a:tc>
                <a:tc>
                  <a:txBody>
                    <a:bodyPr/>
                    <a:lstStyle/>
                    <a:p>
                      <a:r>
                        <a:rPr lang="en-US" sz="1400"/>
                        <a:t>ISRO to report back on their investigations on SRF retrieval.</a:t>
                      </a:r>
                    </a:p>
                  </a:txBody>
                  <a:tcPr marL="47625" marR="47625" marT="19050" marB="19050" anchor="ctr"/>
                </a:tc>
                <a:tc>
                  <a:txBody>
                    <a:bodyPr/>
                    <a:lstStyle/>
                    <a:p>
                      <a:r>
                        <a:rPr lang="en-GB" sz="1400" dirty="0" smtClean="0"/>
                        <a:t>ISRO</a:t>
                      </a:r>
                      <a:endParaRPr lang="en-GB" sz="1400" dirty="0"/>
                    </a:p>
                  </a:txBody>
                  <a:tcPr marL="47625" marR="47625" marT="19050" marB="19050" anchor="ctr"/>
                </a:tc>
                <a:tc>
                  <a:txBody>
                    <a:bodyPr/>
                    <a:lstStyle/>
                    <a:p>
                      <a:r>
                        <a:rPr lang="en-GB" sz="1400" dirty="0"/>
                        <a:t>29 Feb 2016</a:t>
                      </a:r>
                    </a:p>
                  </a:txBody>
                  <a:tcPr marL="47625" marR="47625" marT="19050" marB="19050" anchor="ctr"/>
                </a:tc>
                <a:tc>
                  <a:txBody>
                    <a:bodyPr/>
                    <a:lstStyle/>
                    <a:p>
                      <a:r>
                        <a:rPr lang="en-GB" sz="1400" dirty="0" smtClean="0"/>
                        <a:t>Due now</a:t>
                      </a:r>
                      <a:endParaRPr lang="en-GB" sz="1400" dirty="0"/>
                    </a:p>
                  </a:txBody>
                  <a:tcPr/>
                </a:tc>
              </a:tr>
            </a:tbl>
          </a:graphicData>
        </a:graphic>
      </p:graphicFrame>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0" y="-11289"/>
            <a:ext cx="9799638" cy="854075"/>
          </a:xfrm>
        </p:spPr>
        <p:txBody>
          <a:bodyPr/>
          <a:lstStyle/>
          <a:p>
            <a:r>
              <a:rPr lang="en-GB" dirty="0" smtClean="0"/>
              <a:t>Other GRWG Actions Still Open</a:t>
            </a:r>
          </a:p>
        </p:txBody>
      </p:sp>
      <p:graphicFrame>
        <p:nvGraphicFramePr>
          <p:cNvPr id="5" name="Content Placeholder 3"/>
          <p:cNvGraphicFramePr>
            <a:graphicFrameLocks/>
          </p:cNvGraphicFramePr>
          <p:nvPr/>
        </p:nvGraphicFramePr>
        <p:xfrm>
          <a:off x="0" y="908678"/>
          <a:ext cx="9905999" cy="5868098"/>
        </p:xfrm>
        <a:graphic>
          <a:graphicData uri="http://schemas.openxmlformats.org/drawingml/2006/table">
            <a:tbl>
              <a:tblPr firstRow="1" bandRow="1">
                <a:tableStyleId>{21E4AEA4-8DFA-4A89-87EB-49C32662AFE0}</a:tableStyleId>
              </a:tblPr>
              <a:tblGrid>
                <a:gridCol w="1336158"/>
                <a:gridCol w="5095654"/>
                <a:gridCol w="1170467"/>
                <a:gridCol w="1151860"/>
                <a:gridCol w="1151860"/>
              </a:tblGrid>
              <a:tr h="370840">
                <a:tc>
                  <a:txBody>
                    <a:bodyPr/>
                    <a:lstStyle/>
                    <a:p>
                      <a:r>
                        <a:rPr lang="en-US" sz="1400" dirty="0" smtClean="0"/>
                        <a:t>Action Ref</a:t>
                      </a:r>
                      <a:endParaRPr lang="en-US" sz="1400" dirty="0">
                        <a:solidFill>
                          <a:schemeClr val="tx1"/>
                        </a:solidFill>
                      </a:endParaRPr>
                    </a:p>
                  </a:txBody>
                  <a:tcPr/>
                </a:tc>
                <a:tc>
                  <a:txBody>
                    <a:bodyPr/>
                    <a:lstStyle/>
                    <a:p>
                      <a:r>
                        <a:rPr lang="en-US" sz="1400" dirty="0" smtClean="0"/>
                        <a:t>Description</a:t>
                      </a:r>
                      <a:endParaRPr lang="en-US" sz="1400" dirty="0">
                        <a:solidFill>
                          <a:schemeClr val="tx1"/>
                        </a:solidFill>
                      </a:endParaRPr>
                    </a:p>
                  </a:txBody>
                  <a:tcPr/>
                </a:tc>
                <a:tc>
                  <a:txBody>
                    <a:bodyPr/>
                    <a:lstStyle/>
                    <a:p>
                      <a:r>
                        <a:rPr lang="en-US" sz="1400" dirty="0" smtClean="0"/>
                        <a:t>Assigned to</a:t>
                      </a:r>
                      <a:endParaRPr lang="en-US" sz="1400" dirty="0">
                        <a:solidFill>
                          <a:schemeClr val="tx1"/>
                        </a:solidFill>
                      </a:endParaRPr>
                    </a:p>
                  </a:txBody>
                  <a:tcPr/>
                </a:tc>
                <a:tc>
                  <a:txBody>
                    <a:bodyPr/>
                    <a:lstStyle/>
                    <a:p>
                      <a:r>
                        <a:rPr lang="en-US" sz="1400" dirty="0" smtClean="0"/>
                        <a:t>Due</a:t>
                      </a:r>
                      <a:r>
                        <a:rPr lang="en-US" sz="1400" baseline="0" dirty="0" smtClean="0"/>
                        <a:t> </a:t>
                      </a:r>
                      <a:r>
                        <a:rPr lang="en-US" sz="1400" dirty="0" smtClean="0"/>
                        <a:t>Date</a:t>
                      </a:r>
                      <a:endParaRPr lang="en-US" sz="1400" dirty="0">
                        <a:solidFill>
                          <a:schemeClr val="tx1"/>
                        </a:solidFill>
                      </a:endParaRPr>
                    </a:p>
                  </a:txBody>
                  <a:tcPr/>
                </a:tc>
                <a:tc>
                  <a:txBody>
                    <a:bodyPr/>
                    <a:lstStyle/>
                    <a:p>
                      <a:r>
                        <a:rPr lang="en-US" sz="1400" dirty="0" smtClean="0"/>
                        <a:t>State</a:t>
                      </a:r>
                      <a:endParaRPr lang="en-US" sz="1400" dirty="0">
                        <a:solidFill>
                          <a:schemeClr val="tx1"/>
                        </a:solidFill>
                      </a:endParaRPr>
                    </a:p>
                  </a:txBody>
                  <a:tcPr/>
                </a:tc>
              </a:tr>
              <a:tr h="648398">
                <a:tc>
                  <a:txBody>
                    <a:bodyPr/>
                    <a:lstStyle/>
                    <a:p>
                      <a:r>
                        <a:rPr lang="en-GB" sz="1400" kern="1200" dirty="0">
                          <a:solidFill>
                            <a:schemeClr val="dk1"/>
                          </a:solidFill>
                          <a:latin typeface="+mn-lt"/>
                          <a:ea typeface="+mn-ea"/>
                          <a:cs typeface="+mn-cs"/>
                        </a:rPr>
                        <a:t>GRWG_15.47</a:t>
                      </a:r>
                    </a:p>
                  </a:txBody>
                  <a:tcPr marL="47625" marR="47625" marT="19050" marB="19050" anchor="ctr"/>
                </a:tc>
                <a:tc>
                  <a:txBody>
                    <a:bodyPr/>
                    <a:lstStyle/>
                    <a:p>
                      <a:r>
                        <a:rPr lang="en-US" sz="1400"/>
                        <a:t>JMA to investigate and provide a report on the uncertainty analysis to support progress to Pre-Operational mode.</a:t>
                      </a:r>
                    </a:p>
                  </a:txBody>
                  <a:tcPr marL="47625" marR="47625" marT="19050" marB="19050" anchor="ctr"/>
                </a:tc>
                <a:tc>
                  <a:txBody>
                    <a:bodyPr/>
                    <a:lstStyle/>
                    <a:p>
                      <a:r>
                        <a:rPr lang="en-GB" sz="1400" u="sng">
                          <a:solidFill>
                            <a:srgbClr val="666666"/>
                          </a:solidFill>
                          <a:hlinkClick r:id="rId2"/>
                        </a:rPr>
                        <a:t>MasayaTakahashi</a:t>
                      </a:r>
                      <a:endParaRPr lang="en-GB" sz="1400"/>
                    </a:p>
                  </a:txBody>
                  <a:tcPr marL="47625" marR="47625" marT="19050" marB="19050" anchor="ctr"/>
                </a:tc>
                <a:tc>
                  <a:txBody>
                    <a:bodyPr/>
                    <a:lstStyle/>
                    <a:p>
                      <a:r>
                        <a:rPr lang="en-GB" sz="1400" dirty="0"/>
                        <a:t>29 Feb 2016</a:t>
                      </a:r>
                    </a:p>
                  </a:txBody>
                  <a:tcPr marL="47625" marR="47625" marT="19050" marB="19050" anchor="ctr"/>
                </a:tc>
                <a:tc>
                  <a:txBody>
                    <a:bodyPr/>
                    <a:lstStyle/>
                    <a:p>
                      <a:r>
                        <a:rPr lang="en-GB" sz="1400" smtClean="0"/>
                        <a:t>Due now</a:t>
                      </a:r>
                      <a:endParaRPr lang="en-GB" sz="1400" dirty="0"/>
                    </a:p>
                  </a:txBody>
                  <a:tcPr marL="47625" marR="47625" marT="19050" marB="19050" anchor="ctr"/>
                </a:tc>
              </a:tr>
              <a:tr h="370840">
                <a:tc>
                  <a:txBody>
                    <a:bodyPr/>
                    <a:lstStyle/>
                    <a:p>
                      <a:r>
                        <a:rPr lang="en-GB" sz="1400" kern="1200" dirty="0">
                          <a:solidFill>
                            <a:schemeClr val="dk1"/>
                          </a:solidFill>
                          <a:latin typeface="+mn-lt"/>
                          <a:ea typeface="+mn-ea"/>
                          <a:cs typeface="+mn-cs"/>
                        </a:rPr>
                        <a:t>GRWG_15.49</a:t>
                      </a:r>
                    </a:p>
                  </a:txBody>
                  <a:tcPr marL="47625" marR="47625" marT="19050" marB="19050" anchor="ctr"/>
                </a:tc>
                <a:tc>
                  <a:txBody>
                    <a:bodyPr/>
                    <a:lstStyle/>
                    <a:p>
                      <a:r>
                        <a:rPr lang="en-US" sz="1400"/>
                        <a:t>IMD/ISRO to contact the IMD NWP and NCMRWF about double differencing of geostationary ring.</a:t>
                      </a:r>
                    </a:p>
                  </a:txBody>
                  <a:tcPr marL="47625" marR="47625" marT="19050" marB="19050" anchor="ctr"/>
                </a:tc>
                <a:tc>
                  <a:txBody>
                    <a:bodyPr/>
                    <a:lstStyle/>
                    <a:p>
                      <a:r>
                        <a:rPr lang="en-GB" sz="1400" dirty="0" smtClean="0"/>
                        <a:t>IMD</a:t>
                      </a:r>
                      <a:r>
                        <a:rPr lang="en-GB" sz="1400" dirty="0"/>
                        <a:t>, </a:t>
                      </a:r>
                      <a:r>
                        <a:rPr lang="en-GB" sz="1400" dirty="0" smtClean="0"/>
                        <a:t>ISRO</a:t>
                      </a:r>
                      <a:endParaRPr lang="en-GB" sz="1400" dirty="0"/>
                    </a:p>
                  </a:txBody>
                  <a:tcPr marL="47625" marR="47625" marT="19050" marB="19050" anchor="ctr"/>
                </a:tc>
                <a:tc>
                  <a:txBody>
                    <a:bodyPr/>
                    <a:lstStyle/>
                    <a:p>
                      <a:r>
                        <a:rPr lang="en-GB" sz="1400" dirty="0"/>
                        <a:t>29 Feb 2016</a:t>
                      </a:r>
                    </a:p>
                  </a:txBody>
                  <a:tcPr marL="47625" marR="47625" marT="19050" marB="19050" anchor="ctr"/>
                </a:tc>
                <a:tc>
                  <a:txBody>
                    <a:bodyPr/>
                    <a:lstStyle/>
                    <a:p>
                      <a:r>
                        <a:rPr lang="en-GB" sz="1400" smtClean="0"/>
                        <a:t>Due now</a:t>
                      </a:r>
                      <a:endParaRPr lang="en-GB" sz="1400" dirty="0"/>
                    </a:p>
                  </a:txBody>
                  <a:tcPr marL="47625" marR="47625" marT="19050" marB="19050" anchor="ctr"/>
                </a:tc>
              </a:tr>
              <a:tr h="370840">
                <a:tc>
                  <a:txBody>
                    <a:bodyPr/>
                    <a:lstStyle/>
                    <a:p>
                      <a:r>
                        <a:rPr lang="en-GB" sz="1400" kern="1200" dirty="0">
                          <a:solidFill>
                            <a:schemeClr val="dk1"/>
                          </a:solidFill>
                          <a:latin typeface="+mn-lt"/>
                          <a:ea typeface="+mn-ea"/>
                          <a:cs typeface="+mn-cs"/>
                        </a:rPr>
                        <a:t>GRWG_15.50</a:t>
                      </a:r>
                    </a:p>
                  </a:txBody>
                  <a:tcPr marL="47625" marR="47625" marT="19050" marB="19050" anchor="ctr"/>
                </a:tc>
                <a:tc>
                  <a:txBody>
                    <a:bodyPr/>
                    <a:lstStyle/>
                    <a:p>
                      <a:r>
                        <a:rPr lang="en-US" sz="1400"/>
                        <a:t>Tim to conduct a survey to identify a date among GPRC so that they produce the GSICS corrections for that date and provide them to Dave. </a:t>
                      </a:r>
                      <a:br>
                        <a:rPr lang="en-US" sz="1400"/>
                      </a:br>
                      <a:r>
                        <a:rPr lang="en-US" sz="1400"/>
                        <a:t>- Reported on 20160302</a:t>
                      </a:r>
                    </a:p>
                  </a:txBody>
                  <a:tcPr marL="47625" marR="47625" marT="19050" marB="19050" anchor="ctr"/>
                </a:tc>
                <a:tc>
                  <a:txBody>
                    <a:bodyPr/>
                    <a:lstStyle/>
                    <a:p>
                      <a:r>
                        <a:rPr lang="en-GB" sz="1400" u="sng">
                          <a:solidFill>
                            <a:srgbClr val="666666"/>
                          </a:solidFill>
                          <a:hlinkClick r:id="rId3"/>
                        </a:rPr>
                        <a:t>TimHewison</a:t>
                      </a:r>
                      <a:endParaRPr lang="en-GB" sz="1400"/>
                    </a:p>
                  </a:txBody>
                  <a:tcPr marL="47625" marR="47625" marT="19050" marB="19050" anchor="ctr"/>
                </a:tc>
                <a:tc>
                  <a:txBody>
                    <a:bodyPr/>
                    <a:lstStyle/>
                    <a:p>
                      <a:r>
                        <a:rPr lang="en-GB" sz="1400" dirty="0"/>
                        <a:t>29 Feb 2016</a:t>
                      </a:r>
                    </a:p>
                  </a:txBody>
                  <a:tcPr marL="47625" marR="47625" marT="19050" marB="19050" anchor="ctr"/>
                </a:tc>
                <a:tc>
                  <a:txBody>
                    <a:bodyPr/>
                    <a:lstStyle/>
                    <a:p>
                      <a:r>
                        <a:rPr lang="en-GB" sz="1400" smtClean="0"/>
                        <a:t>Due now</a:t>
                      </a:r>
                      <a:endParaRPr lang="en-GB" sz="1400" dirty="0"/>
                    </a:p>
                  </a:txBody>
                  <a:tcPr marL="47625" marR="47625" marT="19050" marB="19050" anchor="ctr"/>
                </a:tc>
              </a:tr>
              <a:tr h="370840">
                <a:tc>
                  <a:txBody>
                    <a:bodyPr/>
                    <a:lstStyle/>
                    <a:p>
                      <a:r>
                        <a:rPr lang="en-GB" sz="1400" kern="1200" dirty="0">
                          <a:solidFill>
                            <a:schemeClr val="dk1"/>
                          </a:solidFill>
                          <a:latin typeface="+mn-lt"/>
                          <a:ea typeface="+mn-ea"/>
                          <a:cs typeface="+mn-cs"/>
                        </a:rPr>
                        <a:t>GRWG_15.51</a:t>
                      </a:r>
                    </a:p>
                  </a:txBody>
                  <a:tcPr marL="47625" marR="47625" marT="19050" marB="19050" anchor="ctr"/>
                </a:tc>
                <a:tc>
                  <a:txBody>
                    <a:bodyPr/>
                    <a:lstStyle/>
                    <a:p>
                      <a:r>
                        <a:rPr lang="en-US" sz="1400"/>
                        <a:t>Dave to report on the analysis of GEO-GEO double-differences.</a:t>
                      </a:r>
                    </a:p>
                  </a:txBody>
                  <a:tcPr marL="47625" marR="47625" marT="19050" marB="19050" anchor="ctr"/>
                </a:tc>
                <a:tc>
                  <a:txBody>
                    <a:bodyPr/>
                    <a:lstStyle/>
                    <a:p>
                      <a:r>
                        <a:rPr lang="en-GB" sz="1400"/>
                        <a:t>DaveDoelling</a:t>
                      </a:r>
                      <a:r>
                        <a:rPr lang="en-GB" sz="1400" u="none" strike="noStrike">
                          <a:solidFill>
                            <a:srgbClr val="666666"/>
                          </a:solidFill>
                          <a:hlinkClick r:id="rId4" tooltip="Create this topic"/>
                        </a:rPr>
                        <a:t>?</a:t>
                      </a:r>
                      <a:endParaRPr lang="en-GB" sz="1400"/>
                    </a:p>
                  </a:txBody>
                  <a:tcPr marL="47625" marR="47625" marT="19050" marB="19050" anchor="ctr"/>
                </a:tc>
                <a:tc>
                  <a:txBody>
                    <a:bodyPr/>
                    <a:lstStyle/>
                    <a:p>
                      <a:r>
                        <a:rPr lang="en-GB" sz="1400" dirty="0"/>
                        <a:t>29 Feb 2016</a:t>
                      </a:r>
                    </a:p>
                  </a:txBody>
                  <a:tcPr marL="47625" marR="47625" marT="19050" marB="19050" anchor="ctr"/>
                </a:tc>
                <a:tc>
                  <a:txBody>
                    <a:bodyPr/>
                    <a:lstStyle/>
                    <a:p>
                      <a:r>
                        <a:rPr lang="en-GB" sz="1400" smtClean="0"/>
                        <a:t>Due now</a:t>
                      </a:r>
                      <a:endParaRPr lang="en-GB" sz="1400" dirty="0"/>
                    </a:p>
                  </a:txBody>
                  <a:tcPr anchor="ctr"/>
                </a:tc>
              </a:tr>
              <a:tr h="370840">
                <a:tc>
                  <a:txBody>
                    <a:bodyPr/>
                    <a:lstStyle/>
                    <a:p>
                      <a:r>
                        <a:rPr lang="en-GB" sz="1400" kern="1200" dirty="0">
                          <a:solidFill>
                            <a:schemeClr val="dk1"/>
                          </a:solidFill>
                          <a:latin typeface="+mn-lt"/>
                          <a:ea typeface="+mn-ea"/>
                          <a:cs typeface="+mn-cs"/>
                        </a:rPr>
                        <a:t>GRWG_15.52</a:t>
                      </a:r>
                    </a:p>
                  </a:txBody>
                  <a:tcPr marL="47625" marR="47625" marT="19050" marB="19050" anchor="ctr"/>
                </a:tc>
                <a:tc>
                  <a:txBody>
                    <a:bodyPr/>
                    <a:lstStyle/>
                    <a:p>
                      <a:r>
                        <a:rPr lang="en-US" sz="1400"/>
                        <a:t>Tim to provide SBAF tool to support the analysis of GEO-GEO double-differences</a:t>
                      </a:r>
                    </a:p>
                  </a:txBody>
                  <a:tcPr marL="47625" marR="47625" marT="19050" marB="19050" anchor="ctr"/>
                </a:tc>
                <a:tc>
                  <a:txBody>
                    <a:bodyPr/>
                    <a:lstStyle/>
                    <a:p>
                      <a:r>
                        <a:rPr lang="en-GB" sz="1400" u="sng">
                          <a:solidFill>
                            <a:srgbClr val="666666"/>
                          </a:solidFill>
                          <a:hlinkClick r:id="rId3"/>
                        </a:rPr>
                        <a:t>TimHewison</a:t>
                      </a:r>
                      <a:endParaRPr lang="en-GB" sz="1400"/>
                    </a:p>
                  </a:txBody>
                  <a:tcPr marL="47625" marR="47625" marT="19050" marB="19050" anchor="ctr"/>
                </a:tc>
                <a:tc>
                  <a:txBody>
                    <a:bodyPr/>
                    <a:lstStyle/>
                    <a:p>
                      <a:r>
                        <a:rPr lang="en-GB" sz="1400" dirty="0"/>
                        <a:t>29 Feb 2016</a:t>
                      </a:r>
                    </a:p>
                  </a:txBody>
                  <a:tcPr marL="47625" marR="47625" marT="19050" marB="19050" anchor="ctr"/>
                </a:tc>
                <a:tc>
                  <a:txBody>
                    <a:bodyPr/>
                    <a:lstStyle/>
                    <a:p>
                      <a:r>
                        <a:rPr lang="en-GB" sz="1400" smtClean="0"/>
                        <a:t>Due now</a:t>
                      </a:r>
                      <a:endParaRPr lang="en-GB" sz="1400" dirty="0"/>
                    </a:p>
                  </a:txBody>
                  <a:tcPr anchor="ctr"/>
                </a:tc>
              </a:tr>
              <a:tr h="370840">
                <a:tc>
                  <a:txBody>
                    <a:bodyPr/>
                    <a:lstStyle/>
                    <a:p>
                      <a:r>
                        <a:rPr lang="en-GB" sz="1400" kern="1200" dirty="0">
                          <a:solidFill>
                            <a:schemeClr val="dk1"/>
                          </a:solidFill>
                          <a:latin typeface="+mn-lt"/>
                          <a:ea typeface="+mn-ea"/>
                          <a:cs typeface="+mn-cs"/>
                        </a:rPr>
                        <a:t>GRWG_15.53</a:t>
                      </a:r>
                    </a:p>
                  </a:txBody>
                  <a:tcPr marL="47625" marR="47625" marT="19050" marB="19050" anchor="ctr"/>
                </a:tc>
                <a:tc>
                  <a:txBody>
                    <a:bodyPr/>
                    <a:lstStyle/>
                    <a:p>
                      <a:r>
                        <a:rPr lang="en-US" sz="1400"/>
                        <a:t>NASA-MODIS (Jack) to consider investigating alternative regression algorithms in radiance instead of Tb and report at next GRWG annual meeting</a:t>
                      </a:r>
                    </a:p>
                  </a:txBody>
                  <a:tcPr marL="47625" marR="47625" marT="19050" marB="19050" anchor="ctr"/>
                </a:tc>
                <a:tc>
                  <a:txBody>
                    <a:bodyPr/>
                    <a:lstStyle/>
                    <a:p>
                      <a:r>
                        <a:rPr lang="en-GB" sz="1400"/>
                        <a:t>JackXiong</a:t>
                      </a:r>
                      <a:r>
                        <a:rPr lang="en-GB" sz="1400" u="none" strike="noStrike">
                          <a:solidFill>
                            <a:srgbClr val="666666"/>
                          </a:solidFill>
                          <a:hlinkClick r:id="rId5" tooltip="Create this topic"/>
                        </a:rPr>
                        <a:t>?</a:t>
                      </a:r>
                      <a:endParaRPr lang="en-GB" sz="1400"/>
                    </a:p>
                  </a:txBody>
                  <a:tcPr marL="47625" marR="47625" marT="19050" marB="19050" anchor="ctr"/>
                </a:tc>
                <a:tc>
                  <a:txBody>
                    <a:bodyPr/>
                    <a:lstStyle/>
                    <a:p>
                      <a:r>
                        <a:rPr lang="en-GB" sz="1400" dirty="0"/>
                        <a:t>29 Feb 2016</a:t>
                      </a:r>
                    </a:p>
                  </a:txBody>
                  <a:tcPr marL="47625" marR="47625" marT="19050" marB="19050" anchor="ctr"/>
                </a:tc>
                <a:tc>
                  <a:txBody>
                    <a:bodyPr/>
                    <a:lstStyle/>
                    <a:p>
                      <a:r>
                        <a:rPr lang="en-GB" sz="1400" smtClean="0"/>
                        <a:t>Due now</a:t>
                      </a:r>
                      <a:endParaRPr lang="en-GB" sz="1400" dirty="0"/>
                    </a:p>
                  </a:txBody>
                  <a:tcPr anchor="ctr"/>
                </a:tc>
              </a:tr>
              <a:tr h="370840">
                <a:tc>
                  <a:txBody>
                    <a:bodyPr/>
                    <a:lstStyle/>
                    <a:p>
                      <a:r>
                        <a:rPr lang="en-GB" sz="1400" kern="1200" dirty="0">
                          <a:solidFill>
                            <a:schemeClr val="dk1"/>
                          </a:solidFill>
                          <a:latin typeface="+mn-lt"/>
                          <a:ea typeface="+mn-ea"/>
                          <a:cs typeface="+mn-cs"/>
                        </a:rPr>
                        <a:t>GRWG_15.54</a:t>
                      </a:r>
                    </a:p>
                  </a:txBody>
                  <a:tcPr marL="47625" marR="47625" marT="19050" marB="19050" anchor="ctr"/>
                </a:tc>
                <a:tc>
                  <a:txBody>
                    <a:bodyPr/>
                    <a:lstStyle/>
                    <a:p>
                      <a:r>
                        <a:rPr lang="en-US" sz="1400" dirty="0"/>
                        <a:t>CMA to report on </a:t>
                      </a:r>
                      <a:r>
                        <a:rPr lang="en-US" sz="1400" dirty="0" err="1"/>
                        <a:t>generalising</a:t>
                      </a:r>
                      <a:r>
                        <a:rPr lang="en-US" sz="1400" dirty="0"/>
                        <a:t> regression in GEO-LEO IR products to include polynomial terms and report by next GRWG meeting</a:t>
                      </a:r>
                    </a:p>
                  </a:txBody>
                  <a:tcPr marL="47625" marR="47625" marT="19050" marB="19050" anchor="ctr"/>
                </a:tc>
                <a:tc>
                  <a:txBody>
                    <a:bodyPr/>
                    <a:lstStyle/>
                    <a:p>
                      <a:r>
                        <a:rPr lang="en-GB" sz="1400" dirty="0" smtClean="0"/>
                        <a:t>Scott</a:t>
                      </a:r>
                      <a:endParaRPr lang="en-GB" sz="1400" dirty="0"/>
                    </a:p>
                  </a:txBody>
                  <a:tcPr marL="47625" marR="47625" marT="19050" marB="19050" anchor="ctr"/>
                </a:tc>
                <a:tc>
                  <a:txBody>
                    <a:bodyPr/>
                    <a:lstStyle/>
                    <a:p>
                      <a:r>
                        <a:rPr lang="en-GB" sz="1400" dirty="0"/>
                        <a:t>29 Feb 2016</a:t>
                      </a:r>
                    </a:p>
                  </a:txBody>
                  <a:tcPr marL="47625" marR="47625" marT="19050" marB="19050" anchor="ctr"/>
                </a:tc>
                <a:tc>
                  <a:txBody>
                    <a:bodyPr/>
                    <a:lstStyle/>
                    <a:p>
                      <a:r>
                        <a:rPr lang="en-GB" sz="1400" smtClean="0"/>
                        <a:t>Due now</a:t>
                      </a:r>
                      <a:endParaRPr lang="en-GB" sz="1400" dirty="0"/>
                    </a:p>
                  </a:txBody>
                  <a:tcPr anchor="ctr"/>
                </a:tc>
              </a:tr>
              <a:tr h="370840">
                <a:tc>
                  <a:txBody>
                    <a:bodyPr/>
                    <a:lstStyle/>
                    <a:p>
                      <a:r>
                        <a:rPr lang="en-GB" sz="1400" kern="1200" dirty="0">
                          <a:solidFill>
                            <a:schemeClr val="dk1"/>
                          </a:solidFill>
                          <a:latin typeface="+mn-lt"/>
                          <a:ea typeface="+mn-ea"/>
                          <a:cs typeface="+mn-cs"/>
                        </a:rPr>
                        <a:t>GRWG_15.55</a:t>
                      </a:r>
                    </a:p>
                  </a:txBody>
                  <a:tcPr marL="47625" marR="47625" marT="19050" marB="19050" anchor="ctr"/>
                </a:tc>
                <a:tc>
                  <a:txBody>
                    <a:bodyPr/>
                    <a:lstStyle/>
                    <a:p>
                      <a:r>
                        <a:rPr lang="en-GB" sz="1400" dirty="0"/>
                        <a:t>NOAA to investigate inter-channel calibration with IASI.</a:t>
                      </a:r>
                    </a:p>
                  </a:txBody>
                  <a:tcPr marL="47625" marR="47625" marT="19050" marB="19050" anchor="ctr"/>
                </a:tc>
                <a:tc>
                  <a:txBody>
                    <a:bodyPr/>
                    <a:lstStyle/>
                    <a:p>
                      <a:r>
                        <a:rPr lang="en-GB" sz="1400"/>
                        <a:t>FredWu</a:t>
                      </a:r>
                      <a:r>
                        <a:rPr lang="en-GB" sz="1400" u="none" strike="noStrike">
                          <a:solidFill>
                            <a:srgbClr val="666666"/>
                          </a:solidFill>
                          <a:hlinkClick r:id="rId6" tooltip="Create this topic"/>
                        </a:rPr>
                        <a:t>?</a:t>
                      </a:r>
                      <a:endParaRPr lang="en-GB" sz="1400"/>
                    </a:p>
                  </a:txBody>
                  <a:tcPr marL="47625" marR="47625" marT="19050" marB="19050" anchor="ctr"/>
                </a:tc>
                <a:tc>
                  <a:txBody>
                    <a:bodyPr/>
                    <a:lstStyle/>
                    <a:p>
                      <a:r>
                        <a:rPr lang="en-GB" sz="1400" dirty="0"/>
                        <a:t>29 Feb 2016</a:t>
                      </a:r>
                    </a:p>
                  </a:txBody>
                  <a:tcPr marL="47625" marR="47625" marT="19050" marB="19050" anchor="ctr"/>
                </a:tc>
                <a:tc>
                  <a:txBody>
                    <a:bodyPr/>
                    <a:lstStyle/>
                    <a:p>
                      <a:r>
                        <a:rPr lang="en-GB" sz="1400" smtClean="0"/>
                        <a:t>Due now</a:t>
                      </a:r>
                      <a:endParaRPr lang="en-GB" sz="1400" dirty="0"/>
                    </a:p>
                  </a:txBody>
                  <a:tcPr anchor="ctr"/>
                </a:tc>
              </a:tr>
              <a:tr h="370840">
                <a:tc>
                  <a:txBody>
                    <a:bodyPr/>
                    <a:lstStyle/>
                    <a:p>
                      <a:r>
                        <a:rPr lang="en-GB" sz="1400" kern="1200" dirty="0">
                          <a:solidFill>
                            <a:schemeClr val="dk1"/>
                          </a:solidFill>
                          <a:latin typeface="+mn-lt"/>
                          <a:ea typeface="+mn-ea"/>
                          <a:cs typeface="+mn-cs"/>
                        </a:rPr>
                        <a:t>GRWG_15.57</a:t>
                      </a:r>
                    </a:p>
                  </a:txBody>
                  <a:tcPr marL="47625" marR="47625" marT="19050" marB="19050" anchor="ctr"/>
                </a:tc>
                <a:tc>
                  <a:txBody>
                    <a:bodyPr/>
                    <a:lstStyle/>
                    <a:p>
                      <a:r>
                        <a:rPr lang="en-US" sz="1400" dirty="0"/>
                        <a:t>Denis Jouglet to review capabilities of IASI and AIRS and </a:t>
                      </a:r>
                      <a:r>
                        <a:rPr lang="en-US" sz="1400" dirty="0" err="1"/>
                        <a:t>CrIS</a:t>
                      </a:r>
                      <a:r>
                        <a:rPr lang="en-US" sz="1400" u="none" strike="noStrike" dirty="0">
                          <a:solidFill>
                            <a:srgbClr val="666666"/>
                          </a:solidFill>
                          <a:hlinkClick r:id="rId7" tooltip="Create this topic"/>
                        </a:rPr>
                        <a:t>?</a:t>
                      </a:r>
                      <a:r>
                        <a:rPr lang="en-US" sz="1400" dirty="0"/>
                        <a:t> to meet </a:t>
                      </a:r>
                      <a:r>
                        <a:rPr lang="en-US" sz="1400" dirty="0" smtClean="0"/>
                        <a:t>the requirements </a:t>
                      </a:r>
                      <a:r>
                        <a:rPr lang="en-US" sz="1400" b="0" i="0" kern="1200" dirty="0" smtClean="0">
                          <a:solidFill>
                            <a:schemeClr val="dk1"/>
                          </a:solidFill>
                          <a:latin typeface="+mn-lt"/>
                          <a:ea typeface="+mn-ea"/>
                          <a:cs typeface="+mn-cs"/>
                        </a:rPr>
                        <a:t>for inter-calibration references for GEO-LEO IR products.</a:t>
                      </a:r>
                      <a:endParaRPr lang="en-US" sz="1400" dirty="0"/>
                    </a:p>
                  </a:txBody>
                  <a:tcPr marL="47625" marR="47625" marT="19050" marB="19050" anchor="ctr"/>
                </a:tc>
                <a:tc>
                  <a:txBody>
                    <a:bodyPr/>
                    <a:lstStyle/>
                    <a:p>
                      <a:r>
                        <a:rPr lang="en-GB" sz="1400" dirty="0" smtClean="0"/>
                        <a:t>CNES</a:t>
                      </a:r>
                      <a:endParaRPr lang="en-GB" sz="1400" dirty="0"/>
                    </a:p>
                  </a:txBody>
                  <a:tcPr marL="47625" marR="47625" marT="19050" marB="19050" anchor="ctr"/>
                </a:tc>
                <a:tc>
                  <a:txBody>
                    <a:bodyPr/>
                    <a:lstStyle/>
                    <a:p>
                      <a:r>
                        <a:rPr lang="en-GB" sz="1400" dirty="0"/>
                        <a:t>29 Feb 2016</a:t>
                      </a:r>
                    </a:p>
                  </a:txBody>
                  <a:tcPr marL="47625" marR="47625" marT="19050" marB="19050" anchor="ctr"/>
                </a:tc>
                <a:tc>
                  <a:txBody>
                    <a:bodyPr/>
                    <a:lstStyle/>
                    <a:p>
                      <a:r>
                        <a:rPr lang="en-GB" sz="1400" smtClean="0"/>
                        <a:t>Due now</a:t>
                      </a:r>
                      <a:endParaRPr lang="en-GB" sz="1400" dirty="0"/>
                    </a:p>
                  </a:txBody>
                  <a:tcPr/>
                </a:tc>
              </a:tr>
              <a:tr h="370840">
                <a:tc>
                  <a:txBody>
                    <a:bodyPr/>
                    <a:lstStyle/>
                    <a:p>
                      <a:r>
                        <a:rPr lang="en-GB" sz="1400" kern="1200" dirty="0" smtClean="0">
                          <a:solidFill>
                            <a:schemeClr val="dk1"/>
                          </a:solidFill>
                          <a:latin typeface="+mn-lt"/>
                          <a:ea typeface="+mn-ea"/>
                          <a:cs typeface="+mn-cs"/>
                        </a:rPr>
                        <a:t>GRWG_15.58</a:t>
                      </a:r>
                    </a:p>
                  </a:txBody>
                  <a:tcPr marL="47625" marR="47625" marT="19050" marB="19050" anchor="ctr"/>
                </a:tc>
                <a:tc>
                  <a:txBody>
                    <a:bodyPr/>
                    <a:lstStyle/>
                    <a:p>
                      <a:r>
                        <a:rPr lang="en-US" sz="1400" b="0" i="0" kern="1200" dirty="0" smtClean="0">
                          <a:solidFill>
                            <a:schemeClr val="dk1"/>
                          </a:solidFill>
                          <a:latin typeface="+mn-lt"/>
                          <a:ea typeface="+mn-ea"/>
                          <a:cs typeface="+mn-cs"/>
                        </a:rPr>
                        <a:t>Fred to invite </a:t>
                      </a:r>
                      <a:r>
                        <a:rPr lang="en-US" sz="1400" b="0" i="0" kern="1200" dirty="0" err="1" smtClean="0">
                          <a:solidFill>
                            <a:schemeClr val="dk1"/>
                          </a:solidFill>
                          <a:latin typeface="+mn-lt"/>
                          <a:ea typeface="+mn-ea"/>
                          <a:cs typeface="+mn-cs"/>
                        </a:rPr>
                        <a:t>Pagano</a:t>
                      </a:r>
                      <a:r>
                        <a:rPr lang="en-US" sz="1400" b="0" i="0" kern="1200" dirty="0" smtClean="0">
                          <a:solidFill>
                            <a:schemeClr val="dk1"/>
                          </a:solidFill>
                          <a:latin typeface="+mn-lt"/>
                          <a:ea typeface="+mn-ea"/>
                          <a:cs typeface="+mn-cs"/>
                        </a:rPr>
                        <a:t> and Yong Han to join this review as relevant instrument experts</a:t>
                      </a:r>
                    </a:p>
                  </a:txBody>
                  <a:tcPr marL="47625" marR="47625" marT="19050" marB="19050" anchor="ctr"/>
                </a:tc>
                <a:tc>
                  <a:txBody>
                    <a:bodyPr/>
                    <a:lstStyle/>
                    <a:p>
                      <a:r>
                        <a:rPr lang="en-GB" sz="1400" b="0" i="0" kern="1200" dirty="0" err="1" smtClean="0">
                          <a:solidFill>
                            <a:schemeClr val="dk1"/>
                          </a:solidFill>
                          <a:latin typeface="+mn-lt"/>
                          <a:ea typeface="+mn-ea"/>
                          <a:cs typeface="+mn-cs"/>
                        </a:rPr>
                        <a:t>FredWu</a:t>
                      </a:r>
                      <a:r>
                        <a:rPr lang="en-GB" sz="1400" b="0" i="0" kern="1200" dirty="0" smtClean="0">
                          <a:solidFill>
                            <a:schemeClr val="dk1"/>
                          </a:solidFill>
                          <a:latin typeface="+mn-lt"/>
                          <a:ea typeface="+mn-ea"/>
                          <a:cs typeface="+mn-cs"/>
                          <a:hlinkClick r:id="rId6" tooltip="Create this topic"/>
                        </a:rPr>
                        <a:t>?</a:t>
                      </a:r>
                      <a:endParaRPr lang="en-GB" sz="1400" b="0" i="0" kern="1200" dirty="0" smtClean="0">
                        <a:solidFill>
                          <a:schemeClr val="dk1"/>
                        </a:solidFill>
                        <a:latin typeface="+mn-lt"/>
                        <a:ea typeface="+mn-ea"/>
                        <a:cs typeface="+mn-cs"/>
                      </a:endParaRPr>
                    </a:p>
                  </a:txBody>
                  <a:tcPr marL="47625" marR="47625" marT="19050" marB="19050" anchor="ctr"/>
                </a:tc>
                <a:tc>
                  <a:txBody>
                    <a:bodyPr/>
                    <a:lstStyle/>
                    <a:p>
                      <a:r>
                        <a:rPr lang="en-GB" sz="1400" b="0" i="0" kern="1200" dirty="0" smtClean="0">
                          <a:solidFill>
                            <a:schemeClr val="dk1"/>
                          </a:solidFill>
                          <a:latin typeface="+mn-lt"/>
                          <a:ea typeface="+mn-ea"/>
                          <a:cs typeface="+mn-cs"/>
                        </a:rPr>
                        <a:t>29 Feb 2016</a:t>
                      </a:r>
                    </a:p>
                  </a:txBody>
                  <a:tcPr marL="47625" marR="47625" marT="19050" marB="19050" anchor="ctr"/>
                </a:tc>
                <a:tc>
                  <a:txBody>
                    <a:bodyPr/>
                    <a:lstStyle/>
                    <a:p>
                      <a:r>
                        <a:rPr lang="en-GB" sz="1400" dirty="0" smtClean="0"/>
                        <a:t>Due now</a:t>
                      </a:r>
                      <a:endParaRPr lang="en-GB" sz="1400" dirty="0"/>
                    </a:p>
                  </a:txBody>
                  <a:tcPr/>
                </a:tc>
              </a:tr>
            </a:tbl>
          </a:graphicData>
        </a:graphic>
      </p:graphicFrame>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0" y="-11289"/>
            <a:ext cx="9799638" cy="854075"/>
          </a:xfrm>
        </p:spPr>
        <p:txBody>
          <a:bodyPr/>
          <a:lstStyle/>
          <a:p>
            <a:r>
              <a:rPr lang="en-GB" dirty="0" smtClean="0"/>
              <a:t>Other GRWG Actions Still Open</a:t>
            </a:r>
          </a:p>
        </p:txBody>
      </p:sp>
      <p:graphicFrame>
        <p:nvGraphicFramePr>
          <p:cNvPr id="5" name="Content Placeholder 3"/>
          <p:cNvGraphicFramePr>
            <a:graphicFrameLocks/>
          </p:cNvGraphicFramePr>
          <p:nvPr/>
        </p:nvGraphicFramePr>
        <p:xfrm>
          <a:off x="0" y="908678"/>
          <a:ext cx="9905999" cy="4946078"/>
        </p:xfrm>
        <a:graphic>
          <a:graphicData uri="http://schemas.openxmlformats.org/drawingml/2006/table">
            <a:tbl>
              <a:tblPr firstRow="1" bandRow="1">
                <a:tableStyleId>{21E4AEA4-8DFA-4A89-87EB-49C32662AFE0}</a:tableStyleId>
              </a:tblPr>
              <a:tblGrid>
                <a:gridCol w="1336158"/>
                <a:gridCol w="5095654"/>
                <a:gridCol w="1170467"/>
                <a:gridCol w="1151860"/>
                <a:gridCol w="1151860"/>
              </a:tblGrid>
              <a:tr h="370840">
                <a:tc>
                  <a:txBody>
                    <a:bodyPr/>
                    <a:lstStyle/>
                    <a:p>
                      <a:r>
                        <a:rPr lang="en-US" sz="1400" dirty="0" smtClean="0"/>
                        <a:t>Action Ref</a:t>
                      </a:r>
                      <a:endParaRPr lang="en-US" sz="1400" dirty="0">
                        <a:solidFill>
                          <a:schemeClr val="tx1"/>
                        </a:solidFill>
                      </a:endParaRPr>
                    </a:p>
                  </a:txBody>
                  <a:tcPr/>
                </a:tc>
                <a:tc>
                  <a:txBody>
                    <a:bodyPr/>
                    <a:lstStyle/>
                    <a:p>
                      <a:r>
                        <a:rPr lang="en-US" sz="1400" dirty="0" smtClean="0"/>
                        <a:t>Description</a:t>
                      </a:r>
                      <a:endParaRPr lang="en-US" sz="1400" dirty="0">
                        <a:solidFill>
                          <a:schemeClr val="tx1"/>
                        </a:solidFill>
                      </a:endParaRPr>
                    </a:p>
                  </a:txBody>
                  <a:tcPr/>
                </a:tc>
                <a:tc>
                  <a:txBody>
                    <a:bodyPr/>
                    <a:lstStyle/>
                    <a:p>
                      <a:r>
                        <a:rPr lang="en-US" sz="1400" dirty="0" smtClean="0"/>
                        <a:t>Assigned to</a:t>
                      </a:r>
                      <a:endParaRPr lang="en-US" sz="1400" dirty="0">
                        <a:solidFill>
                          <a:schemeClr val="tx1"/>
                        </a:solidFill>
                      </a:endParaRPr>
                    </a:p>
                  </a:txBody>
                  <a:tcPr/>
                </a:tc>
                <a:tc>
                  <a:txBody>
                    <a:bodyPr/>
                    <a:lstStyle/>
                    <a:p>
                      <a:r>
                        <a:rPr lang="en-US" sz="1400" dirty="0" smtClean="0"/>
                        <a:t>Due</a:t>
                      </a:r>
                      <a:r>
                        <a:rPr lang="en-US" sz="1400" baseline="0" dirty="0" smtClean="0"/>
                        <a:t> </a:t>
                      </a:r>
                      <a:r>
                        <a:rPr lang="en-US" sz="1400" dirty="0" smtClean="0"/>
                        <a:t>Date</a:t>
                      </a:r>
                      <a:endParaRPr lang="en-US" sz="1400" dirty="0">
                        <a:solidFill>
                          <a:schemeClr val="tx1"/>
                        </a:solidFill>
                      </a:endParaRPr>
                    </a:p>
                  </a:txBody>
                  <a:tcPr/>
                </a:tc>
                <a:tc>
                  <a:txBody>
                    <a:bodyPr/>
                    <a:lstStyle/>
                    <a:p>
                      <a:r>
                        <a:rPr lang="en-US" sz="1400" dirty="0" smtClean="0"/>
                        <a:t>State</a:t>
                      </a:r>
                      <a:endParaRPr lang="en-US" sz="1400" dirty="0">
                        <a:solidFill>
                          <a:schemeClr val="tx1"/>
                        </a:solidFill>
                      </a:endParaRPr>
                    </a:p>
                  </a:txBody>
                  <a:tcPr/>
                </a:tc>
              </a:tr>
              <a:tr h="648398">
                <a:tc>
                  <a:txBody>
                    <a:bodyPr/>
                    <a:lstStyle/>
                    <a:p>
                      <a:r>
                        <a:rPr lang="en-GB" sz="1400" kern="1200" dirty="0">
                          <a:solidFill>
                            <a:schemeClr val="dk1"/>
                          </a:solidFill>
                          <a:latin typeface="+mn-lt"/>
                          <a:ea typeface="+mn-ea"/>
                          <a:cs typeface="+mn-cs"/>
                        </a:rPr>
                        <a:t>GRWG_15.59</a:t>
                      </a:r>
                    </a:p>
                  </a:txBody>
                  <a:tcPr marL="47625" marR="47625" marT="19050" marB="19050" anchor="ctr"/>
                </a:tc>
                <a:tc>
                  <a:txBody>
                    <a:bodyPr/>
                    <a:lstStyle/>
                    <a:p>
                      <a:r>
                        <a:rPr lang="en-US" sz="1400"/>
                        <a:t>Dave to investigate how to share the existing data set for MODIS 0.6µm band (2002-end of 2009) with the GRWG.</a:t>
                      </a:r>
                    </a:p>
                  </a:txBody>
                  <a:tcPr marL="47625" marR="47625" marT="19050" marB="19050" anchor="ctr"/>
                </a:tc>
                <a:tc>
                  <a:txBody>
                    <a:bodyPr/>
                    <a:lstStyle/>
                    <a:p>
                      <a:r>
                        <a:rPr lang="en-GB" sz="1400"/>
                        <a:t>DaveDoelling</a:t>
                      </a:r>
                      <a:r>
                        <a:rPr lang="en-GB" sz="1400" u="none" strike="noStrike">
                          <a:solidFill>
                            <a:srgbClr val="666666"/>
                          </a:solidFill>
                          <a:hlinkClick r:id="rId2" tooltip="Create this topic"/>
                        </a:rPr>
                        <a:t>?</a:t>
                      </a:r>
                      <a:endParaRPr lang="en-GB" sz="1400"/>
                    </a:p>
                  </a:txBody>
                  <a:tcPr marL="47625" marR="47625" marT="19050" marB="19050" anchor="ctr"/>
                </a:tc>
                <a:tc>
                  <a:txBody>
                    <a:bodyPr/>
                    <a:lstStyle/>
                    <a:p>
                      <a:r>
                        <a:rPr lang="en-GB" sz="1400" dirty="0"/>
                        <a:t>29 Feb 2016</a:t>
                      </a:r>
                    </a:p>
                  </a:txBody>
                  <a:tcPr marL="47625" marR="47625" marT="19050" marB="19050" anchor="ctr"/>
                </a:tc>
                <a:tc>
                  <a:txBody>
                    <a:bodyPr/>
                    <a:lstStyle/>
                    <a:p>
                      <a:r>
                        <a:rPr lang="en-GB" sz="1400" smtClean="0"/>
                        <a:t>Due now</a:t>
                      </a:r>
                      <a:endParaRPr lang="en-GB" sz="1400" dirty="0"/>
                    </a:p>
                  </a:txBody>
                  <a:tcPr marL="47625" marR="47625" marT="19050" marB="19050" anchor="ctr"/>
                </a:tc>
              </a:tr>
              <a:tr h="370840">
                <a:tc>
                  <a:txBody>
                    <a:bodyPr/>
                    <a:lstStyle/>
                    <a:p>
                      <a:r>
                        <a:rPr lang="en-GB" sz="1400" kern="1200" dirty="0">
                          <a:solidFill>
                            <a:schemeClr val="dk1"/>
                          </a:solidFill>
                          <a:latin typeface="+mn-lt"/>
                          <a:ea typeface="+mn-ea"/>
                          <a:cs typeface="+mn-cs"/>
                        </a:rPr>
                        <a:t>GRWG_15.60</a:t>
                      </a:r>
                    </a:p>
                  </a:txBody>
                  <a:tcPr marL="47625" marR="47625" marT="19050" marB="19050" anchor="ctr"/>
                </a:tc>
                <a:tc>
                  <a:txBody>
                    <a:bodyPr/>
                    <a:lstStyle/>
                    <a:p>
                      <a:r>
                        <a:rPr lang="en-US" sz="1400"/>
                        <a:t>Larry Flynn (NOAA) to consider mechanisms to provide delayed CrIS</a:t>
                      </a:r>
                      <a:r>
                        <a:rPr lang="en-US" sz="1400" u="none" strike="noStrike">
                          <a:solidFill>
                            <a:srgbClr val="666666"/>
                          </a:solidFill>
                          <a:hlinkClick r:id="rId3" tooltip="Create this topic"/>
                        </a:rPr>
                        <a:t>?</a:t>
                      </a:r>
                      <a:r>
                        <a:rPr lang="en-US" sz="1400"/>
                        <a:t> data for FY-2 inter-calibration</a:t>
                      </a:r>
                    </a:p>
                  </a:txBody>
                  <a:tcPr marL="47625" marR="47625" marT="19050" marB="19050" anchor="ctr"/>
                </a:tc>
                <a:tc>
                  <a:txBody>
                    <a:bodyPr/>
                    <a:lstStyle/>
                    <a:p>
                      <a:r>
                        <a:rPr lang="en-GB" sz="1400"/>
                        <a:t>LarryFlynn</a:t>
                      </a:r>
                      <a:r>
                        <a:rPr lang="en-GB" sz="1400" u="none" strike="noStrike">
                          <a:solidFill>
                            <a:srgbClr val="666666"/>
                          </a:solidFill>
                          <a:hlinkClick r:id="rId4" tooltip="Create this topic"/>
                        </a:rPr>
                        <a:t>?</a:t>
                      </a:r>
                      <a:endParaRPr lang="en-GB" sz="1400"/>
                    </a:p>
                  </a:txBody>
                  <a:tcPr marL="47625" marR="47625" marT="19050" marB="19050" anchor="ctr"/>
                </a:tc>
                <a:tc>
                  <a:txBody>
                    <a:bodyPr/>
                    <a:lstStyle/>
                    <a:p>
                      <a:r>
                        <a:rPr lang="en-GB" sz="1400" dirty="0"/>
                        <a:t>29 Feb 2016</a:t>
                      </a:r>
                    </a:p>
                  </a:txBody>
                  <a:tcPr marL="47625" marR="47625" marT="19050" marB="19050" anchor="ctr"/>
                </a:tc>
                <a:tc>
                  <a:txBody>
                    <a:bodyPr/>
                    <a:lstStyle/>
                    <a:p>
                      <a:r>
                        <a:rPr lang="en-GB" sz="1400" smtClean="0"/>
                        <a:t>Due now</a:t>
                      </a:r>
                      <a:endParaRPr lang="en-GB" sz="1400" dirty="0"/>
                    </a:p>
                  </a:txBody>
                  <a:tcPr marL="47625" marR="47625" marT="19050" marB="19050" anchor="ctr"/>
                </a:tc>
              </a:tr>
              <a:tr h="370840">
                <a:tc>
                  <a:txBody>
                    <a:bodyPr/>
                    <a:lstStyle/>
                    <a:p>
                      <a:r>
                        <a:rPr lang="en-GB" sz="1400" kern="1200" dirty="0">
                          <a:solidFill>
                            <a:schemeClr val="dk1"/>
                          </a:solidFill>
                          <a:latin typeface="+mn-lt"/>
                          <a:ea typeface="+mn-ea"/>
                          <a:cs typeface="+mn-cs"/>
                        </a:rPr>
                        <a:t>GRWG_15.61</a:t>
                      </a:r>
                    </a:p>
                  </a:txBody>
                  <a:tcPr marL="47625" marR="47625" marT="19050" marB="19050" anchor="ctr"/>
                </a:tc>
                <a:tc>
                  <a:txBody>
                    <a:bodyPr/>
                    <a:lstStyle/>
                    <a:p>
                      <a:r>
                        <a:rPr lang="en-US" sz="1400"/>
                        <a:t>Rob to propose the maximum frequency on the update requirement for non-routine events</a:t>
                      </a:r>
                    </a:p>
                  </a:txBody>
                  <a:tcPr marL="47625" marR="47625" marT="19050" marB="19050" anchor="ctr"/>
                </a:tc>
                <a:tc>
                  <a:txBody>
                    <a:bodyPr/>
                    <a:lstStyle/>
                    <a:p>
                      <a:r>
                        <a:rPr lang="en-GB" sz="1400"/>
                        <a:t>RobRoebelling</a:t>
                      </a:r>
                      <a:r>
                        <a:rPr lang="en-GB" sz="1400" u="none" strike="noStrike">
                          <a:solidFill>
                            <a:srgbClr val="666666"/>
                          </a:solidFill>
                          <a:hlinkClick r:id="rId5" tooltip="Create this topic"/>
                        </a:rPr>
                        <a:t>?</a:t>
                      </a:r>
                      <a:endParaRPr lang="en-GB" sz="1400"/>
                    </a:p>
                  </a:txBody>
                  <a:tcPr marL="47625" marR="47625" marT="19050" marB="19050" anchor="ctr"/>
                </a:tc>
                <a:tc>
                  <a:txBody>
                    <a:bodyPr/>
                    <a:lstStyle/>
                    <a:p>
                      <a:r>
                        <a:rPr lang="en-GB" sz="1400" dirty="0"/>
                        <a:t>29 Feb 2016</a:t>
                      </a:r>
                    </a:p>
                  </a:txBody>
                  <a:tcPr marL="47625" marR="47625" marT="19050" marB="19050" anchor="ctr"/>
                </a:tc>
                <a:tc>
                  <a:txBody>
                    <a:bodyPr/>
                    <a:lstStyle/>
                    <a:p>
                      <a:r>
                        <a:rPr lang="en-GB" sz="1400" smtClean="0"/>
                        <a:t>Due now</a:t>
                      </a:r>
                      <a:endParaRPr lang="en-GB" sz="1400" dirty="0"/>
                    </a:p>
                  </a:txBody>
                  <a:tcPr marL="47625" marR="47625" marT="19050" marB="19050" anchor="ctr"/>
                </a:tc>
              </a:tr>
              <a:tr h="370840">
                <a:tc>
                  <a:txBody>
                    <a:bodyPr/>
                    <a:lstStyle/>
                    <a:p>
                      <a:r>
                        <a:rPr lang="en-GB" sz="1400" kern="1200" dirty="0">
                          <a:solidFill>
                            <a:schemeClr val="dk1"/>
                          </a:solidFill>
                          <a:latin typeface="+mn-lt"/>
                          <a:ea typeface="+mn-ea"/>
                          <a:cs typeface="+mn-cs"/>
                        </a:rPr>
                        <a:t>GRWG_15.62</a:t>
                      </a:r>
                    </a:p>
                  </a:txBody>
                  <a:tcPr marL="47625" marR="47625" marT="19050" marB="19050" anchor="ctr"/>
                </a:tc>
                <a:tc>
                  <a:txBody>
                    <a:bodyPr/>
                    <a:lstStyle/>
                    <a:p>
                      <a:r>
                        <a:rPr lang="en-US" sz="1400"/>
                        <a:t>Manik to interact with Jérôme to push forward the development of the expert system as a tool to select inter-calibration reference instruments</a:t>
                      </a:r>
                    </a:p>
                  </a:txBody>
                  <a:tcPr marL="47625" marR="47625" marT="19050" marB="19050" anchor="ctr"/>
                </a:tc>
                <a:tc>
                  <a:txBody>
                    <a:bodyPr/>
                    <a:lstStyle/>
                    <a:p>
                      <a:r>
                        <a:rPr lang="en-GB" sz="1400" u="sng">
                          <a:solidFill>
                            <a:srgbClr val="666666"/>
                          </a:solidFill>
                          <a:hlinkClick r:id="rId6"/>
                        </a:rPr>
                        <a:t>ManikBali</a:t>
                      </a:r>
                      <a:endParaRPr lang="en-GB" sz="1400"/>
                    </a:p>
                  </a:txBody>
                  <a:tcPr marL="47625" marR="47625" marT="19050" marB="19050" anchor="ctr"/>
                </a:tc>
                <a:tc>
                  <a:txBody>
                    <a:bodyPr/>
                    <a:lstStyle/>
                    <a:p>
                      <a:r>
                        <a:rPr lang="en-GB" sz="1400" dirty="0"/>
                        <a:t>29 Feb 2016</a:t>
                      </a:r>
                    </a:p>
                  </a:txBody>
                  <a:tcPr marL="47625" marR="47625" marT="19050" marB="19050" anchor="ctr"/>
                </a:tc>
                <a:tc>
                  <a:txBody>
                    <a:bodyPr/>
                    <a:lstStyle/>
                    <a:p>
                      <a:r>
                        <a:rPr lang="en-GB" sz="1400" smtClean="0"/>
                        <a:t>Due now</a:t>
                      </a:r>
                      <a:endParaRPr lang="en-GB" sz="1400" dirty="0"/>
                    </a:p>
                  </a:txBody>
                  <a:tcPr anchor="ctr"/>
                </a:tc>
              </a:tr>
              <a:tr h="370840">
                <a:tc>
                  <a:txBody>
                    <a:bodyPr/>
                    <a:lstStyle/>
                    <a:p>
                      <a:r>
                        <a:rPr lang="en-GB" sz="1400" dirty="0"/>
                        <a:t>GRWG_15.63</a:t>
                      </a:r>
                    </a:p>
                  </a:txBody>
                  <a:tcPr marL="47625" marR="47625" marT="19050" marB="19050" anchor="ctr"/>
                </a:tc>
                <a:tc>
                  <a:txBody>
                    <a:bodyPr/>
                    <a:lstStyle/>
                    <a:p>
                      <a:r>
                        <a:rPr lang="en-US" sz="1400" dirty="0"/>
                        <a:t>Tim to provide to Manik a list of parameters from his scoring proposal to include them into the expert system.</a:t>
                      </a:r>
                    </a:p>
                  </a:txBody>
                  <a:tcPr marL="47625" marR="47625" marT="19050" marB="19050" anchor="ctr"/>
                </a:tc>
                <a:tc>
                  <a:txBody>
                    <a:bodyPr/>
                    <a:lstStyle/>
                    <a:p>
                      <a:r>
                        <a:rPr lang="en-GB" sz="1400" u="sng">
                          <a:solidFill>
                            <a:srgbClr val="666666"/>
                          </a:solidFill>
                          <a:hlinkClick r:id="rId7"/>
                        </a:rPr>
                        <a:t>TimHewison</a:t>
                      </a:r>
                      <a:endParaRPr lang="en-GB" sz="1400"/>
                    </a:p>
                  </a:txBody>
                  <a:tcPr marL="47625" marR="47625" marT="19050" marB="19050" anchor="ctr"/>
                </a:tc>
                <a:tc>
                  <a:txBody>
                    <a:bodyPr/>
                    <a:lstStyle/>
                    <a:p>
                      <a:r>
                        <a:rPr lang="en-GB" sz="1400" dirty="0"/>
                        <a:t>29 Feb 2016</a:t>
                      </a:r>
                    </a:p>
                  </a:txBody>
                  <a:tcPr marL="47625" marR="47625" marT="19050" marB="19050" anchor="ctr"/>
                </a:tc>
                <a:tc>
                  <a:txBody>
                    <a:bodyPr/>
                    <a:lstStyle/>
                    <a:p>
                      <a:r>
                        <a:rPr lang="en-GB" sz="1400" dirty="0" smtClean="0"/>
                        <a:t>Due now</a:t>
                      </a:r>
                      <a:endParaRPr lang="en-GB" sz="1400" dirty="0"/>
                    </a:p>
                  </a:txBody>
                  <a:tcPr anchor="ctr"/>
                </a:tc>
              </a:tr>
              <a:tr h="370840">
                <a:tc>
                  <a:txBody>
                    <a:bodyPr/>
                    <a:lstStyle/>
                    <a:p>
                      <a:endParaRPr lang="en-GB" sz="1400" dirty="0"/>
                    </a:p>
                  </a:txBody>
                  <a:tcPr marL="47625" marR="47625" marT="19050" marB="19050" anchor="ctr"/>
                </a:tc>
                <a:tc>
                  <a:txBody>
                    <a:bodyPr/>
                    <a:lstStyle/>
                    <a:p>
                      <a:endParaRPr lang="en-US" sz="1400"/>
                    </a:p>
                  </a:txBody>
                  <a:tcPr marL="47625" marR="47625" marT="19050" marB="19050" anchor="ctr"/>
                </a:tc>
                <a:tc>
                  <a:txBody>
                    <a:bodyPr/>
                    <a:lstStyle/>
                    <a:p>
                      <a:endParaRPr lang="en-GB" sz="1400"/>
                    </a:p>
                  </a:txBody>
                  <a:tcPr marL="47625" marR="47625" marT="19050" marB="19050" anchor="ctr"/>
                </a:tc>
                <a:tc>
                  <a:txBody>
                    <a:bodyPr/>
                    <a:lstStyle/>
                    <a:p>
                      <a:endParaRPr lang="en-GB" sz="1400" dirty="0"/>
                    </a:p>
                  </a:txBody>
                  <a:tcPr marL="47625" marR="47625" marT="19050" marB="19050" anchor="ctr"/>
                </a:tc>
                <a:tc>
                  <a:txBody>
                    <a:bodyPr/>
                    <a:lstStyle/>
                    <a:p>
                      <a:endParaRPr lang="en-US" sz="1400" dirty="0">
                        <a:solidFill>
                          <a:schemeClr val="tx1"/>
                        </a:solidFill>
                      </a:endParaRPr>
                    </a:p>
                  </a:txBody>
                  <a:tcPr anchor="ctr"/>
                </a:tc>
              </a:tr>
              <a:tr h="370840">
                <a:tc>
                  <a:txBody>
                    <a:bodyPr/>
                    <a:lstStyle/>
                    <a:p>
                      <a:endParaRPr lang="en-GB" sz="1400" dirty="0"/>
                    </a:p>
                  </a:txBody>
                  <a:tcPr marL="47625" marR="47625" marT="19050" marB="19050" anchor="ctr"/>
                </a:tc>
                <a:tc>
                  <a:txBody>
                    <a:bodyPr/>
                    <a:lstStyle/>
                    <a:p>
                      <a:endParaRPr lang="en-US" sz="1400"/>
                    </a:p>
                  </a:txBody>
                  <a:tcPr marL="47625" marR="47625" marT="19050" marB="19050" anchor="ctr"/>
                </a:tc>
                <a:tc>
                  <a:txBody>
                    <a:bodyPr/>
                    <a:lstStyle/>
                    <a:p>
                      <a:endParaRPr lang="en-GB" sz="1400"/>
                    </a:p>
                  </a:txBody>
                  <a:tcPr marL="47625" marR="47625" marT="19050" marB="19050" anchor="ctr"/>
                </a:tc>
                <a:tc>
                  <a:txBody>
                    <a:bodyPr/>
                    <a:lstStyle/>
                    <a:p>
                      <a:endParaRPr lang="en-GB" sz="1400" dirty="0"/>
                    </a:p>
                  </a:txBody>
                  <a:tcPr marL="47625" marR="47625" marT="19050" marB="19050" anchor="ctr"/>
                </a:tc>
                <a:tc>
                  <a:txBody>
                    <a:bodyPr/>
                    <a:lstStyle/>
                    <a:p>
                      <a:pPr marL="0" algn="l" defTabSz="914400" rtl="0" eaLnBrk="1" latinLnBrk="0" hangingPunct="1"/>
                      <a:endParaRPr lang="en-US" sz="1400" kern="1200" noProof="0" dirty="0">
                        <a:solidFill>
                          <a:schemeClr val="dk1"/>
                        </a:solidFill>
                        <a:latin typeface="+mn-lt"/>
                        <a:ea typeface="+mn-ea"/>
                        <a:cs typeface="+mn-cs"/>
                      </a:endParaRPr>
                    </a:p>
                  </a:txBody>
                  <a:tcPr anchor="ctr"/>
                </a:tc>
              </a:tr>
              <a:tr h="370840">
                <a:tc>
                  <a:txBody>
                    <a:bodyPr/>
                    <a:lstStyle/>
                    <a:p>
                      <a:endParaRPr lang="en-GB" sz="1400" dirty="0"/>
                    </a:p>
                  </a:txBody>
                  <a:tcPr marL="47625" marR="47625" marT="19050" marB="19050" anchor="ctr"/>
                </a:tc>
                <a:tc>
                  <a:txBody>
                    <a:bodyPr/>
                    <a:lstStyle/>
                    <a:p>
                      <a:endParaRPr lang="en-GB" sz="1400"/>
                    </a:p>
                  </a:txBody>
                  <a:tcPr marL="47625" marR="47625" marT="19050" marB="19050" anchor="ctr"/>
                </a:tc>
                <a:tc>
                  <a:txBody>
                    <a:bodyPr/>
                    <a:lstStyle/>
                    <a:p>
                      <a:endParaRPr lang="en-GB" sz="1400"/>
                    </a:p>
                  </a:txBody>
                  <a:tcPr marL="47625" marR="47625" marT="19050" marB="19050" anchor="ctr"/>
                </a:tc>
                <a:tc>
                  <a:txBody>
                    <a:bodyPr/>
                    <a:lstStyle/>
                    <a:p>
                      <a:endParaRPr lang="en-GB" sz="1400" dirty="0"/>
                    </a:p>
                  </a:txBody>
                  <a:tcPr marL="47625" marR="47625" marT="19050" marB="19050" anchor="ctr"/>
                </a:tc>
                <a:tc>
                  <a:txBody>
                    <a:bodyPr/>
                    <a:lstStyle/>
                    <a:p>
                      <a:pPr marL="0" algn="l" defTabSz="914400" rtl="0" eaLnBrk="1" latinLnBrk="0" hangingPunct="1"/>
                      <a:endParaRPr lang="en-US" sz="1400" kern="1200" noProof="0" dirty="0">
                        <a:solidFill>
                          <a:schemeClr val="dk1"/>
                        </a:solidFill>
                        <a:latin typeface="+mn-lt"/>
                        <a:ea typeface="+mn-ea"/>
                        <a:cs typeface="+mn-cs"/>
                      </a:endParaRPr>
                    </a:p>
                  </a:txBody>
                  <a:tcPr anchor="ctr"/>
                </a:tc>
              </a:tr>
              <a:tr h="370840">
                <a:tc>
                  <a:txBody>
                    <a:bodyPr/>
                    <a:lstStyle/>
                    <a:p>
                      <a:endParaRPr lang="en-GB" sz="1400" dirty="0"/>
                    </a:p>
                  </a:txBody>
                  <a:tcPr marL="47625" marR="47625" marT="19050" marB="19050" anchor="ctr"/>
                </a:tc>
                <a:tc>
                  <a:txBody>
                    <a:bodyPr/>
                    <a:lstStyle/>
                    <a:p>
                      <a:endParaRPr lang="en-US" sz="1400" dirty="0"/>
                    </a:p>
                  </a:txBody>
                  <a:tcPr marL="47625" marR="47625" marT="19050" marB="19050" anchor="ctr"/>
                </a:tc>
                <a:tc>
                  <a:txBody>
                    <a:bodyPr/>
                    <a:lstStyle/>
                    <a:p>
                      <a:endParaRPr lang="en-GB" sz="1400"/>
                    </a:p>
                  </a:txBody>
                  <a:tcPr marL="47625" marR="47625" marT="19050" marB="19050" anchor="ctr"/>
                </a:tc>
                <a:tc>
                  <a:txBody>
                    <a:bodyPr/>
                    <a:lstStyle/>
                    <a:p>
                      <a:endParaRPr lang="en-GB" sz="1400" dirty="0"/>
                    </a:p>
                  </a:txBody>
                  <a:tcPr marL="47625" marR="47625" marT="19050" marB="19050" anchor="ctr"/>
                </a:tc>
                <a:tc>
                  <a:txBody>
                    <a:bodyPr/>
                    <a:lstStyle/>
                    <a:p>
                      <a:endParaRPr lang="en-US" sz="1400" dirty="0">
                        <a:solidFill>
                          <a:schemeClr val="tx1"/>
                        </a:solidFill>
                      </a:endParaRPr>
                    </a:p>
                  </a:txBody>
                  <a:tcPr/>
                </a:tc>
              </a:tr>
              <a:tr h="370840">
                <a:tc>
                  <a:txBody>
                    <a:bodyPr/>
                    <a:lstStyle/>
                    <a:p>
                      <a:endParaRPr lang="en-GB" sz="1400" b="0" i="0" kern="1200" dirty="0" smtClean="0">
                        <a:solidFill>
                          <a:schemeClr val="dk1"/>
                        </a:solidFill>
                        <a:latin typeface="+mn-lt"/>
                        <a:ea typeface="+mn-ea"/>
                        <a:cs typeface="+mn-cs"/>
                      </a:endParaRPr>
                    </a:p>
                  </a:txBody>
                  <a:tcPr marL="47625" marR="47625" marT="19050" marB="19050" anchor="ctr"/>
                </a:tc>
                <a:tc>
                  <a:txBody>
                    <a:bodyPr/>
                    <a:lstStyle/>
                    <a:p>
                      <a:endParaRPr lang="en-US" sz="1400" b="0" i="0" kern="1200" dirty="0" smtClean="0">
                        <a:solidFill>
                          <a:schemeClr val="dk1"/>
                        </a:solidFill>
                        <a:latin typeface="+mn-lt"/>
                        <a:ea typeface="+mn-ea"/>
                        <a:cs typeface="+mn-cs"/>
                      </a:endParaRPr>
                    </a:p>
                  </a:txBody>
                  <a:tcPr marL="47625" marR="47625" marT="19050" marB="19050" anchor="ctr"/>
                </a:tc>
                <a:tc>
                  <a:txBody>
                    <a:bodyPr/>
                    <a:lstStyle/>
                    <a:p>
                      <a:endParaRPr lang="en-GB" sz="1400" b="0" i="0" kern="1200" dirty="0" smtClean="0">
                        <a:solidFill>
                          <a:schemeClr val="dk1"/>
                        </a:solidFill>
                        <a:latin typeface="+mn-lt"/>
                        <a:ea typeface="+mn-ea"/>
                        <a:cs typeface="+mn-cs"/>
                      </a:endParaRPr>
                    </a:p>
                  </a:txBody>
                  <a:tcPr marL="47625" marR="47625" marT="19050" marB="19050" anchor="ctr"/>
                </a:tc>
                <a:tc>
                  <a:txBody>
                    <a:bodyPr/>
                    <a:lstStyle/>
                    <a:p>
                      <a:endParaRPr lang="en-GB" sz="1400" b="0" i="0" kern="1200" dirty="0" smtClean="0">
                        <a:solidFill>
                          <a:schemeClr val="dk1"/>
                        </a:solidFill>
                        <a:latin typeface="+mn-lt"/>
                        <a:ea typeface="+mn-ea"/>
                        <a:cs typeface="+mn-cs"/>
                      </a:endParaRPr>
                    </a:p>
                  </a:txBody>
                  <a:tcPr marL="47625" marR="47625" marT="19050" marB="19050" anchor="ctr"/>
                </a:tc>
                <a:tc>
                  <a:txBody>
                    <a:bodyPr/>
                    <a:lstStyle/>
                    <a:p>
                      <a:endParaRPr lang="en-US" sz="1400" b="0" i="0" kern="1200" dirty="0">
                        <a:solidFill>
                          <a:schemeClr val="dk1"/>
                        </a:solidFill>
                        <a:latin typeface="+mn-lt"/>
                        <a:ea typeface="+mn-ea"/>
                        <a:cs typeface="+mn-cs"/>
                      </a:endParaRPr>
                    </a:p>
                  </a:txBody>
                  <a:tcPr/>
                </a:tc>
              </a:tr>
            </a:tbl>
          </a:graphicData>
        </a:graphic>
      </p:graphicFrame>
    </p:spTree>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GSICS Operations Plan</a:t>
            </a:r>
            <a:endParaRPr lang="en-GB" dirty="0"/>
          </a:p>
        </p:txBody>
      </p:sp>
      <p:sp>
        <p:nvSpPr>
          <p:cNvPr id="3" name="Content Placeholder 2"/>
          <p:cNvSpPr>
            <a:spLocks noGrp="1"/>
          </p:cNvSpPr>
          <p:nvPr>
            <p:ph idx="1"/>
          </p:nvPr>
        </p:nvSpPr>
        <p:spPr>
          <a:xfrm>
            <a:off x="495300" y="1235034"/>
            <a:ext cx="8915400" cy="4891129"/>
          </a:xfrm>
        </p:spPr>
        <p:txBody>
          <a:bodyPr/>
          <a:lstStyle/>
          <a:p>
            <a:r>
              <a:rPr lang="en-US" sz="2400" dirty="0" smtClean="0"/>
              <a:t>Actions are tracked in a topic on GSICS Development Wiki: </a:t>
            </a:r>
            <a:r>
              <a:rPr lang="en-US" sz="1800" dirty="0" smtClean="0">
                <a:hlinkClick r:id="rId2"/>
              </a:rPr>
              <a:t>https://gsics.nesdis.noaa.gov/wiki/Development/GsicsOperationsPlan</a:t>
            </a:r>
            <a:endParaRPr lang="en-US" sz="2400" dirty="0" smtClean="0"/>
          </a:p>
          <a:p>
            <a:r>
              <a:rPr lang="en-US" sz="2400" dirty="0" smtClean="0"/>
              <a:t>Grown too cumbersome to use</a:t>
            </a:r>
          </a:p>
          <a:p>
            <a:r>
              <a:rPr lang="en-US" sz="2400" dirty="0" err="1" smtClean="0"/>
              <a:t>Wishlist</a:t>
            </a:r>
            <a:r>
              <a:rPr lang="en-US" sz="2400" dirty="0" smtClean="0"/>
              <a:t>:</a:t>
            </a:r>
          </a:p>
          <a:p>
            <a:pPr lvl="1"/>
            <a:r>
              <a:rPr lang="en-US" sz="2000" dirty="0" smtClean="0"/>
              <a:t>Clear </a:t>
            </a:r>
            <a:r>
              <a:rPr lang="en-US" sz="2000" dirty="0" err="1" smtClean="0"/>
              <a:t>actionees</a:t>
            </a:r>
            <a:r>
              <a:rPr lang="en-US" sz="2000" dirty="0" smtClean="0"/>
              <a:t> – e.g. Chair, Agency Rep, </a:t>
            </a:r>
            <a:r>
              <a:rPr lang="en-US" sz="2000" dirty="0" err="1" smtClean="0"/>
              <a:t>Raporteur</a:t>
            </a:r>
            <a:r>
              <a:rPr lang="en-US" sz="2000" dirty="0" smtClean="0"/>
              <a:t>, Person</a:t>
            </a:r>
          </a:p>
          <a:p>
            <a:pPr lvl="1"/>
            <a:r>
              <a:rPr lang="en-US" sz="2000" dirty="0" smtClean="0"/>
              <a:t>Filterable – like GSICS Product Catalog – by name/open</a:t>
            </a:r>
          </a:p>
          <a:p>
            <a:pPr lvl="1"/>
            <a:r>
              <a:rPr lang="en-US" sz="2000" dirty="0" err="1" smtClean="0"/>
              <a:t>Sortable</a:t>
            </a:r>
            <a:r>
              <a:rPr lang="en-US" sz="2000" dirty="0" smtClean="0"/>
              <a:t> – by name/org, status, open/closed date</a:t>
            </a:r>
          </a:p>
          <a:p>
            <a:pPr lvl="1"/>
            <a:r>
              <a:rPr lang="en-US" sz="2000" dirty="0" err="1" smtClean="0"/>
              <a:t>Standardised</a:t>
            </a:r>
            <a:r>
              <a:rPr lang="en-US" sz="2000" dirty="0" smtClean="0"/>
              <a:t> – numbering – </a:t>
            </a:r>
            <a:r>
              <a:rPr lang="en-US" sz="2000" dirty="0" err="1" smtClean="0"/>
              <a:t>Actionees</a:t>
            </a:r>
            <a:endParaRPr lang="en-US" sz="2000" dirty="0" smtClean="0"/>
          </a:p>
          <a:p>
            <a:pPr lvl="1"/>
            <a:r>
              <a:rPr lang="en-US" sz="2000" dirty="0" smtClean="0"/>
              <a:t>Add closed dates</a:t>
            </a:r>
          </a:p>
          <a:p>
            <a:pPr lvl="1"/>
            <a:r>
              <a:rPr lang="en-US" sz="2000" dirty="0" smtClean="0"/>
              <a:t>Add outcomes (with optional links)</a:t>
            </a:r>
          </a:p>
          <a:p>
            <a:pPr lvl="1"/>
            <a:r>
              <a:rPr lang="en-US" sz="2000" dirty="0" smtClean="0"/>
              <a:t>Easier for </a:t>
            </a:r>
            <a:r>
              <a:rPr lang="en-US" sz="2000" dirty="0" err="1" smtClean="0"/>
              <a:t>actionees</a:t>
            </a:r>
            <a:r>
              <a:rPr lang="en-US" sz="2000" dirty="0" smtClean="0"/>
              <a:t> to add outcomes</a:t>
            </a:r>
            <a:endParaRPr lang="en-GB" sz="2000" dirty="0" smtClean="0"/>
          </a:p>
          <a:p>
            <a:pPr lvl="1"/>
            <a:r>
              <a:rPr lang="en-US" sz="2000" dirty="0" smtClean="0"/>
              <a:t>Automatic reminders &amp; notifications on closure</a:t>
            </a:r>
          </a:p>
          <a:p>
            <a:pPr lvl="1"/>
            <a:r>
              <a:rPr lang="en-US" sz="2000" dirty="0" smtClean="0"/>
              <a:t>…</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chor="ctr"/>
          <a:lstStyle/>
          <a:p>
            <a:pPr algn="ctr">
              <a:buNone/>
            </a:pPr>
            <a:r>
              <a:rPr lang="en-US" sz="4000" dirty="0" smtClean="0"/>
              <a:t>Thank You for your contributions!</a:t>
            </a:r>
            <a:endParaRPr lang="en-GB" sz="4000"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44"/>
          <p:cNvSpPr>
            <a:spLocks noGrp="1" noChangeArrowheads="1"/>
          </p:cNvSpPr>
          <p:nvPr>
            <p:ph type="ctrTitle"/>
          </p:nvPr>
        </p:nvSpPr>
        <p:spPr>
          <a:xfrm>
            <a:off x="733425" y="2225675"/>
            <a:ext cx="8420100" cy="2892425"/>
          </a:xfrm>
        </p:spPr>
        <p:txBody>
          <a:bodyPr/>
          <a:lstStyle/>
          <a:p>
            <a:r>
              <a:rPr lang="en-GB" sz="4000" dirty="0" smtClean="0"/>
              <a:t>Infrared Sub-Group Report</a:t>
            </a:r>
            <a:br>
              <a:rPr lang="en-GB" sz="4000" dirty="0" smtClean="0"/>
            </a:br>
            <a:r>
              <a:rPr lang="en-GB" sz="4000" b="1" dirty="0" smtClean="0"/>
              <a:t> </a:t>
            </a:r>
            <a:r>
              <a:rPr lang="en-GB" sz="3200" b="1" dirty="0" smtClean="0"/>
              <a:t>Tim Hewison</a:t>
            </a:r>
            <a:endParaRPr lang="en-GB" sz="4000" b="1" dirty="0" smtClean="0"/>
          </a:p>
        </p:txBody>
      </p:sp>
      <p:sp>
        <p:nvSpPr>
          <p:cNvPr id="7172" name="Rectangle 4"/>
          <p:cNvSpPr>
            <a:spLocks noChangeArrowheads="1"/>
          </p:cNvSpPr>
          <p:nvPr/>
        </p:nvSpPr>
        <p:spPr bwMode="auto">
          <a:xfrm>
            <a:off x="0" y="0"/>
            <a:ext cx="9906000" cy="457200"/>
          </a:xfrm>
          <a:prstGeom prst="rect">
            <a:avLst/>
          </a:prstGeom>
          <a:noFill/>
          <a:ln w="9525">
            <a:noFill/>
            <a:miter lim="800000"/>
            <a:headEnd/>
            <a:tailEnd/>
          </a:ln>
        </p:spPr>
        <p:txBody>
          <a:bodyPr wrap="none" anchor="ctr">
            <a:spAutoFit/>
          </a:bodyPr>
          <a:lstStyle/>
          <a:p>
            <a:pPr algn="just" eaLnBrk="0" hangingPunct="0"/>
            <a:r>
              <a:rPr lang="en-US" sz="1200" u="sng">
                <a:latin typeface="Arial" charset="0"/>
                <a:ea typeface="Times New Roman" pitchFamily="18" charset="0"/>
                <a:cs typeface="Arial" charset="0"/>
              </a:rPr>
              <a:t>Special Issue of the IEEE TGRS on </a:t>
            </a:r>
            <a:r>
              <a:rPr lang="en-US" sz="1200" u="sng">
                <a:ea typeface="Times New Roman" pitchFamily="18" charset="0"/>
                <a:cs typeface="Arial" charset="0"/>
              </a:rPr>
              <a:t>“</a:t>
            </a:r>
            <a:r>
              <a:rPr lang="en-US" sz="1200" u="sng">
                <a:latin typeface="Arial" charset="0"/>
                <a:ea typeface="Times New Roman" pitchFamily="18" charset="0"/>
                <a:cs typeface="Arial" charset="0"/>
              </a:rPr>
              <a:t>Inter-Calibration of Satellite Instruments</a:t>
            </a:r>
            <a:r>
              <a:rPr lang="en-US" sz="1200" u="sng">
                <a:ea typeface="Times New Roman" pitchFamily="18" charset="0"/>
                <a:cs typeface="Arial" charset="0"/>
              </a:rPr>
              <a:t>”</a:t>
            </a:r>
            <a:r>
              <a:rPr lang="en-US" sz="1200" u="sng">
                <a:latin typeface="Arial" charset="0"/>
                <a:ea typeface="Times New Roman" pitchFamily="18" charset="0"/>
                <a:cs typeface="Arial" charset="0"/>
              </a:rPr>
              <a:t>:</a:t>
            </a:r>
            <a:r>
              <a:rPr lang="en-US" sz="1200">
                <a:latin typeface="Arial" charset="0"/>
                <a:ea typeface="Times New Roman" pitchFamily="18" charset="0"/>
                <a:cs typeface="Arial" charset="0"/>
              </a:rPr>
              <a:t> </a:t>
            </a:r>
            <a:endParaRPr lang="en-US">
              <a:ea typeface="Times New Roman" pitchFamily="18" charset="0"/>
              <a:cs typeface="Arial" charset="0"/>
            </a:endParaRPr>
          </a:p>
        </p:txBody>
      </p:sp>
      <p:sp>
        <p:nvSpPr>
          <p:cNvPr id="7173" name="Rectangle 5"/>
          <p:cNvSpPr>
            <a:spLocks noChangeArrowheads="1"/>
          </p:cNvSpPr>
          <p:nvPr/>
        </p:nvSpPr>
        <p:spPr bwMode="auto">
          <a:xfrm>
            <a:off x="0" y="0"/>
            <a:ext cx="9906000" cy="457200"/>
          </a:xfrm>
          <a:prstGeom prst="rect">
            <a:avLst/>
          </a:prstGeom>
          <a:noFill/>
          <a:ln w="9525">
            <a:noFill/>
            <a:miter lim="800000"/>
            <a:headEnd/>
            <a:tailEnd/>
          </a:ln>
        </p:spPr>
        <p:txBody>
          <a:bodyPr wrap="none" anchor="ctr">
            <a:spAutoFit/>
          </a:bodyPr>
          <a:lstStyle/>
          <a:p>
            <a:pPr algn="just" eaLnBrk="0" hangingPunct="0"/>
            <a:r>
              <a:rPr lang="en-US" sz="1200" u="sng">
                <a:latin typeface="Arial" charset="0"/>
                <a:ea typeface="Times New Roman" pitchFamily="18" charset="0"/>
                <a:cs typeface="Arial" charset="0"/>
              </a:rPr>
              <a:t>Special Issue of the IEEE TGRS on </a:t>
            </a:r>
            <a:r>
              <a:rPr lang="en-US" sz="1200" u="sng">
                <a:ea typeface="Times New Roman" pitchFamily="18" charset="0"/>
                <a:cs typeface="Arial" charset="0"/>
              </a:rPr>
              <a:t>“</a:t>
            </a:r>
            <a:r>
              <a:rPr lang="en-US" sz="1200" u="sng">
                <a:latin typeface="Arial" charset="0"/>
                <a:ea typeface="Times New Roman" pitchFamily="18" charset="0"/>
                <a:cs typeface="Arial" charset="0"/>
              </a:rPr>
              <a:t>Inter-Calibration of Satellite Instruments</a:t>
            </a:r>
            <a:r>
              <a:rPr lang="en-US" sz="1200" u="sng">
                <a:ea typeface="Times New Roman" pitchFamily="18" charset="0"/>
                <a:cs typeface="Arial" charset="0"/>
              </a:rPr>
              <a:t>”</a:t>
            </a:r>
            <a:r>
              <a:rPr lang="en-US" sz="1200" u="sng">
                <a:latin typeface="Arial" charset="0"/>
                <a:ea typeface="Times New Roman" pitchFamily="18" charset="0"/>
                <a:cs typeface="Arial" charset="0"/>
              </a:rPr>
              <a:t>:</a:t>
            </a:r>
            <a:r>
              <a:rPr lang="en-US" sz="1200">
                <a:latin typeface="Arial" charset="0"/>
                <a:ea typeface="Times New Roman" pitchFamily="18" charset="0"/>
                <a:cs typeface="Arial" charset="0"/>
              </a:rPr>
              <a:t> </a:t>
            </a:r>
            <a:endParaRPr lang="en-US">
              <a:ea typeface="Times New Roman" pitchFamily="18" charset="0"/>
              <a:cs typeface="Arial" charset="0"/>
            </a:endParaRPr>
          </a:p>
        </p:txBody>
      </p:sp>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7409" name="Group 1"/>
          <p:cNvGraphicFramePr>
            <a:graphicFrameLocks noGrp="1"/>
          </p:cNvGraphicFramePr>
          <p:nvPr/>
        </p:nvGraphicFramePr>
        <p:xfrm>
          <a:off x="238087" y="930276"/>
          <a:ext cx="9448874" cy="5299076"/>
        </p:xfrm>
        <a:graphic>
          <a:graphicData uri="http://schemas.openxmlformats.org/drawingml/2006/table">
            <a:tbl>
              <a:tblPr>
                <a:tableStyleId>{3C2FFA5D-87B4-456A-9821-1D502468CF0F}</a:tableStyleId>
              </a:tblPr>
              <a:tblGrid>
                <a:gridCol w="1112660"/>
                <a:gridCol w="2061831"/>
                <a:gridCol w="1515682"/>
                <a:gridCol w="1479451"/>
                <a:gridCol w="1679306"/>
                <a:gridCol w="1599944"/>
              </a:tblGrid>
              <a:tr h="904875">
                <a:tc>
                  <a:txBody>
                    <a:bodyPr/>
                    <a:lstStyle/>
                    <a:p>
                      <a:pPr marL="0" marR="0" lvl="0" indent="0" algn="l" defTabSz="449263" rtl="0" eaLnBrk="1" fontAlgn="base" latinLnBrk="0" hangingPunct="1">
                        <a:lnSpc>
                          <a:spcPct val="102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GB" sz="1600" u="none" strike="noStrike" cap="none" normalizeH="0" baseline="0" dirty="0" smtClean="0">
                          <a:ln>
                            <a:noFill/>
                          </a:ln>
                          <a:effectLst/>
                        </a:rPr>
                        <a:t>GPRC</a:t>
                      </a:r>
                      <a:endParaRPr kumimoji="0" lang="en-GB" sz="1600" b="0" i="0" u="none" strike="noStrike" cap="none" normalizeH="0" baseline="0" dirty="0" smtClean="0">
                        <a:ln>
                          <a:noFill/>
                        </a:ln>
                        <a:solidFill>
                          <a:srgbClr val="FFFFFF"/>
                        </a:solidFill>
                        <a:effectLst/>
                        <a:latin typeface="Calibri" pitchFamily="32" charset="0"/>
                        <a:ea typeface="Microsoft YaHei" charset="-122"/>
                      </a:endParaRPr>
                    </a:p>
                  </a:txBody>
                  <a:tcPr marL="89986" marR="89986" marT="46800" marB="46800" horzOverflow="overflow">
                    <a:solidFill>
                      <a:schemeClr val="accent1"/>
                    </a:solidFill>
                  </a:tcPr>
                </a:tc>
                <a:tc>
                  <a:txBody>
                    <a:bodyPr/>
                    <a:lstStyle/>
                    <a:p>
                      <a:pPr marL="0" marR="0" lvl="0" indent="0" algn="l" defTabSz="449263" rtl="0" eaLnBrk="1" fontAlgn="base" latinLnBrk="0" hangingPunct="1">
                        <a:lnSpc>
                          <a:spcPct val="102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GB" sz="1600" u="none" strike="noStrike" cap="none" normalizeH="0" baseline="0" dirty="0" smtClean="0">
                          <a:ln>
                            <a:noFill/>
                          </a:ln>
                          <a:effectLst/>
                        </a:rPr>
                        <a:t>Monitored Instrument</a:t>
                      </a:r>
                      <a:endParaRPr kumimoji="0" lang="en-GB" sz="1600" b="0" i="0" u="none" strike="noStrike" cap="none" normalizeH="0" baseline="0" dirty="0" smtClean="0">
                        <a:ln>
                          <a:noFill/>
                        </a:ln>
                        <a:solidFill>
                          <a:srgbClr val="FFFFFF"/>
                        </a:solidFill>
                        <a:effectLst/>
                        <a:latin typeface="Calibri" pitchFamily="32" charset="0"/>
                        <a:ea typeface="Microsoft YaHei" charset="-122"/>
                      </a:endParaRPr>
                    </a:p>
                  </a:txBody>
                  <a:tcPr marL="89986" marR="89986" marT="46800" marB="46800" horzOverflow="overflow">
                    <a:solidFill>
                      <a:schemeClr val="accent1"/>
                    </a:solidFill>
                  </a:tcPr>
                </a:tc>
                <a:tc>
                  <a:txBody>
                    <a:bodyPr/>
                    <a:lstStyle/>
                    <a:p>
                      <a:pPr marL="0" marR="0" lvl="0" indent="0" algn="l" defTabSz="449263" rtl="0" eaLnBrk="1" fontAlgn="base" latinLnBrk="0" hangingPunct="1">
                        <a:lnSpc>
                          <a:spcPct val="102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GB" sz="1600" u="none" strike="noStrike" cap="none" normalizeH="0" baseline="0" smtClean="0">
                          <a:ln>
                            <a:noFill/>
                          </a:ln>
                          <a:effectLst/>
                        </a:rPr>
                        <a:t>Reference Instrument</a:t>
                      </a:r>
                      <a:endParaRPr kumimoji="0" lang="en-GB" sz="1600" b="0" i="0" u="none" strike="noStrike" cap="none" normalizeH="0" baseline="0" smtClean="0">
                        <a:ln>
                          <a:noFill/>
                        </a:ln>
                        <a:solidFill>
                          <a:srgbClr val="FFFFFF"/>
                        </a:solidFill>
                        <a:effectLst/>
                        <a:latin typeface="Calibri" pitchFamily="32" charset="0"/>
                        <a:ea typeface="Microsoft YaHei" charset="-122"/>
                      </a:endParaRPr>
                    </a:p>
                  </a:txBody>
                  <a:tcPr marL="89986" marR="89986" marT="46800" marB="46800" horzOverflow="overflow">
                    <a:solidFill>
                      <a:schemeClr val="accent1"/>
                    </a:solidFill>
                  </a:tcPr>
                </a:tc>
                <a:tc>
                  <a:txBody>
                    <a:bodyPr/>
                    <a:lstStyle/>
                    <a:p>
                      <a:pPr marL="0" marR="0" lvl="0" indent="0" algn="l" defTabSz="449263" rtl="0" eaLnBrk="1" fontAlgn="base" latinLnBrk="0" hangingPunct="1">
                        <a:lnSpc>
                          <a:spcPct val="102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GB" sz="1600" u="none" strike="noStrike" cap="none" normalizeH="0" baseline="0" smtClean="0">
                          <a:ln>
                            <a:noFill/>
                          </a:ln>
                          <a:effectLst/>
                        </a:rPr>
                        <a:t>GSICS NRT Correction</a:t>
                      </a:r>
                      <a:endParaRPr kumimoji="0" lang="en-GB" sz="1600" b="0" i="0" u="none" strike="noStrike" cap="none" normalizeH="0" baseline="0" smtClean="0">
                        <a:ln>
                          <a:noFill/>
                        </a:ln>
                        <a:solidFill>
                          <a:srgbClr val="FFFFFF"/>
                        </a:solidFill>
                        <a:effectLst/>
                        <a:latin typeface="Calibri" pitchFamily="32" charset="0"/>
                        <a:ea typeface="Microsoft YaHei" charset="-122"/>
                      </a:endParaRPr>
                    </a:p>
                  </a:txBody>
                  <a:tcPr marL="89986" marR="89986" marT="46800" marB="46800" horzOverflow="overflow">
                    <a:solidFill>
                      <a:schemeClr val="accent1"/>
                    </a:solidFill>
                  </a:tcPr>
                </a:tc>
                <a:tc>
                  <a:txBody>
                    <a:bodyPr/>
                    <a:lstStyle/>
                    <a:p>
                      <a:pPr marL="0" marR="0" lvl="0" indent="0" algn="l" defTabSz="449263" rtl="0" eaLnBrk="1" fontAlgn="base" latinLnBrk="0" hangingPunct="1">
                        <a:lnSpc>
                          <a:spcPct val="102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GB" sz="1600" u="none" strike="noStrike" cap="none" normalizeH="0" baseline="0" smtClean="0">
                          <a:ln>
                            <a:noFill/>
                          </a:ln>
                          <a:effectLst/>
                        </a:rPr>
                        <a:t>GSICS Re-Analysis Correction</a:t>
                      </a:r>
                      <a:endParaRPr kumimoji="0" lang="en-GB" sz="1600" b="0" i="0" u="none" strike="noStrike" cap="none" normalizeH="0" baseline="0" smtClean="0">
                        <a:ln>
                          <a:noFill/>
                        </a:ln>
                        <a:solidFill>
                          <a:srgbClr val="FFFFFF"/>
                        </a:solidFill>
                        <a:effectLst/>
                        <a:latin typeface="Calibri" pitchFamily="32" charset="0"/>
                        <a:ea typeface="Microsoft YaHei" charset="-122"/>
                      </a:endParaRPr>
                    </a:p>
                  </a:txBody>
                  <a:tcPr marL="89986" marR="89986" marT="46800" marB="46800" horzOverflow="overflow">
                    <a:solidFill>
                      <a:schemeClr val="accent1"/>
                    </a:solidFill>
                  </a:tcPr>
                </a:tc>
                <a:tc>
                  <a:txBody>
                    <a:bodyPr/>
                    <a:lstStyle/>
                    <a:p>
                      <a:pPr marL="0" marR="0" lvl="0" indent="0" algn="l" defTabSz="449263" rtl="0" eaLnBrk="1" fontAlgn="base" latinLnBrk="0" hangingPunct="1">
                        <a:lnSpc>
                          <a:spcPct val="102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GB" sz="1600" u="none" strike="noStrike" cap="none" normalizeH="0" baseline="0" dirty="0" smtClean="0">
                          <a:ln>
                            <a:noFill/>
                          </a:ln>
                          <a:effectLst/>
                        </a:rPr>
                        <a:t>GSICS Bias Monitoring</a:t>
                      </a:r>
                      <a:endParaRPr kumimoji="0" lang="en-GB" sz="1600" b="0" i="0" u="none" strike="noStrike" cap="none" normalizeH="0" baseline="0" dirty="0" smtClean="0">
                        <a:ln>
                          <a:noFill/>
                        </a:ln>
                        <a:solidFill>
                          <a:srgbClr val="FFFFFF"/>
                        </a:solidFill>
                        <a:effectLst/>
                        <a:latin typeface="Calibri" pitchFamily="32" charset="0"/>
                        <a:ea typeface="Microsoft YaHei" charset="-122"/>
                      </a:endParaRPr>
                    </a:p>
                  </a:txBody>
                  <a:tcPr marL="89986" marR="89986" marT="46800" marB="46800" horzOverflow="overflow">
                    <a:solidFill>
                      <a:schemeClr val="accent1"/>
                    </a:solidFill>
                  </a:tcPr>
                </a:tc>
              </a:tr>
              <a:tr h="733425">
                <a:tc>
                  <a:txBody>
                    <a:bodyPr/>
                    <a:lstStyle/>
                    <a:p>
                      <a:pPr marL="0" marR="0" lvl="0" indent="0" algn="l" defTabSz="449263" rtl="0" eaLnBrk="1" fontAlgn="base" latinLnBrk="0" hangingPunct="1">
                        <a:lnSpc>
                          <a:spcPct val="102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GB" sz="1600" u="none" strike="noStrike" cap="none" normalizeH="0" baseline="0" dirty="0" smtClean="0">
                          <a:ln>
                            <a:noFill/>
                          </a:ln>
                          <a:effectLst/>
                        </a:rPr>
                        <a:t>EUMETSAT</a:t>
                      </a:r>
                      <a:endParaRPr kumimoji="0" lang="en-GB" sz="1600" b="1" i="0" u="none" strike="noStrike" cap="none" normalizeH="0" baseline="0" dirty="0" smtClean="0">
                        <a:ln>
                          <a:noFill/>
                        </a:ln>
                        <a:solidFill>
                          <a:srgbClr val="000000"/>
                        </a:solidFill>
                        <a:effectLst/>
                        <a:latin typeface="Calibri" pitchFamily="32" charset="0"/>
                        <a:ea typeface="Microsoft YaHei" charset="-122"/>
                      </a:endParaRPr>
                    </a:p>
                  </a:txBody>
                  <a:tcPr marL="89986" marR="89986" marT="46800" marB="46800" anchor="ctr" horzOverflow="overflow"/>
                </a:tc>
                <a:tc>
                  <a:txBody>
                    <a:bodyPr/>
                    <a:lstStyle/>
                    <a:p>
                      <a:pPr marL="0" marR="0" lvl="0" indent="0" algn="l" defTabSz="449263" rtl="0" eaLnBrk="1" fontAlgn="base" latinLnBrk="0" hangingPunct="1">
                        <a:lnSpc>
                          <a:spcPct val="102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GB" sz="1600" u="none" strike="noStrike" cap="none" normalizeH="0" baseline="0" dirty="0" smtClean="0">
                          <a:ln>
                            <a:noFill/>
                          </a:ln>
                          <a:effectLst/>
                        </a:rPr>
                        <a:t>Meteosat-8 – 11 }</a:t>
                      </a:r>
                    </a:p>
                    <a:p>
                      <a:pPr marL="0" marR="0" lvl="0" indent="0" algn="l" defTabSz="449263" rtl="0" eaLnBrk="1" fontAlgn="base" latinLnBrk="0" hangingPunct="1">
                        <a:lnSpc>
                          <a:spcPct val="102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GB" sz="1600" u="none" strike="noStrike" cap="none" normalizeH="0" baseline="0" dirty="0" smtClean="0">
                          <a:ln>
                            <a:noFill/>
                          </a:ln>
                          <a:effectLst/>
                        </a:rPr>
                        <a:t>Meteosat-7  </a:t>
                      </a:r>
                      <a:endParaRPr kumimoji="0" lang="en-GB" sz="1600" b="1" i="0" u="none" strike="noStrike" cap="none" normalizeH="0" baseline="0" dirty="0" smtClean="0">
                        <a:ln>
                          <a:noFill/>
                        </a:ln>
                        <a:solidFill>
                          <a:srgbClr val="000000"/>
                        </a:solidFill>
                        <a:effectLst/>
                        <a:latin typeface="Calibri" pitchFamily="32" charset="0"/>
                        <a:ea typeface="Microsoft YaHei" charset="-122"/>
                      </a:endParaRPr>
                    </a:p>
                  </a:txBody>
                  <a:tcPr marL="89986" marR="89986" marT="46800" marB="46800" anchor="ctr" horzOverflow="overflow"/>
                </a:tc>
                <a:tc>
                  <a:txBody>
                    <a:bodyPr/>
                    <a:lstStyle/>
                    <a:p>
                      <a:pPr marL="0" marR="0" lvl="0" indent="0" algn="l" defTabSz="449263" rtl="0" eaLnBrk="1" fontAlgn="base" latinLnBrk="0" hangingPunct="1">
                        <a:lnSpc>
                          <a:spcPct val="102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GB" sz="1600" u="none" strike="noStrike" cap="none" normalizeH="0" baseline="0" dirty="0" smtClean="0">
                          <a:ln>
                            <a:noFill/>
                          </a:ln>
                          <a:effectLst/>
                        </a:rPr>
                        <a:t>Metop-A/IASI</a:t>
                      </a:r>
                      <a:endParaRPr kumimoji="0" lang="en-GB" sz="1600" b="1" i="0" u="none" strike="noStrike" cap="none" normalizeH="0" baseline="0" dirty="0" smtClean="0">
                        <a:ln>
                          <a:noFill/>
                        </a:ln>
                        <a:solidFill>
                          <a:srgbClr val="000000"/>
                        </a:solidFill>
                        <a:effectLst/>
                        <a:latin typeface="Calibri" pitchFamily="32" charset="0"/>
                        <a:ea typeface="Microsoft YaHei" charset="-122"/>
                      </a:endParaRPr>
                    </a:p>
                  </a:txBody>
                  <a:tcPr marL="89986" marR="89986" marT="46800" marB="46800" anchor="ctr" horzOverflow="overflow"/>
                </a:tc>
                <a:tc>
                  <a:txBody>
                    <a:bodyPr/>
                    <a:lstStyle/>
                    <a:p>
                      <a:pPr marL="0" marR="0" lvl="0" indent="0" algn="l" defTabSz="449263" rtl="0" eaLnBrk="1" fontAlgn="base" latinLnBrk="0" hangingPunct="1">
                        <a:lnSpc>
                          <a:spcPct val="102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GB" sz="1600" u="none" strike="noStrike" cap="none" normalizeH="0" baseline="0" dirty="0" smtClean="0">
                          <a:ln>
                            <a:noFill/>
                          </a:ln>
                          <a:solidFill>
                            <a:srgbClr val="FF0000"/>
                          </a:solidFill>
                          <a:effectLst/>
                        </a:rPr>
                        <a:t>Operational</a:t>
                      </a:r>
                    </a:p>
                    <a:p>
                      <a:pPr marL="0" marR="0" lvl="0" indent="0" algn="l" defTabSz="449263" rtl="0" eaLnBrk="1" fontAlgn="base" latinLnBrk="0" hangingPunct="1">
                        <a:lnSpc>
                          <a:spcPct val="102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1600" b="0" i="0" u="none" strike="noStrike" cap="none" normalizeH="0" baseline="0" dirty="0" smtClean="0">
                          <a:ln>
                            <a:noFill/>
                          </a:ln>
                          <a:solidFill>
                            <a:srgbClr val="000000"/>
                          </a:solidFill>
                          <a:effectLst/>
                          <a:latin typeface="Calibri" pitchFamily="32" charset="0"/>
                          <a:ea typeface="Microsoft YaHei" charset="-122"/>
                        </a:rPr>
                        <a:t>Demo</a:t>
                      </a:r>
                      <a:endParaRPr kumimoji="0" lang="en-GB" sz="1600" b="0" i="0" u="none" strike="noStrike" cap="none" normalizeH="0" baseline="0" dirty="0" smtClean="0">
                        <a:ln>
                          <a:noFill/>
                        </a:ln>
                        <a:solidFill>
                          <a:srgbClr val="000000"/>
                        </a:solidFill>
                        <a:effectLst/>
                        <a:latin typeface="Calibri" pitchFamily="32" charset="0"/>
                        <a:ea typeface="Microsoft YaHei" charset="-122"/>
                      </a:endParaRPr>
                    </a:p>
                  </a:txBody>
                  <a:tcPr marL="89986" marR="89986" marT="46800" marB="46800" anchor="ctr" horzOverflow="overflow"/>
                </a:tc>
                <a:tc>
                  <a:txBody>
                    <a:bodyPr/>
                    <a:lstStyle/>
                    <a:p>
                      <a:pPr marL="0" marR="0" lvl="0" indent="0" algn="l" defTabSz="449263" rtl="0" eaLnBrk="1" fontAlgn="base" latinLnBrk="0" hangingPunct="1">
                        <a:lnSpc>
                          <a:spcPct val="102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GB" sz="1600" u="none" strike="noStrike" cap="none" normalizeH="0" baseline="0" dirty="0" smtClean="0">
                          <a:ln>
                            <a:noFill/>
                          </a:ln>
                          <a:solidFill>
                            <a:srgbClr val="FF0000"/>
                          </a:solidFill>
                          <a:effectLst/>
                        </a:rPr>
                        <a:t>Operational</a:t>
                      </a:r>
                    </a:p>
                    <a:p>
                      <a:pPr marL="0" marR="0" lvl="0" indent="0" algn="l" defTabSz="449263" rtl="0" eaLnBrk="1" fontAlgn="base" latinLnBrk="0" hangingPunct="1">
                        <a:lnSpc>
                          <a:spcPct val="102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1600" b="0" i="0" u="none" strike="noStrike" cap="none" normalizeH="0" baseline="0" dirty="0" smtClean="0">
                          <a:ln>
                            <a:noFill/>
                          </a:ln>
                          <a:solidFill>
                            <a:srgbClr val="000000"/>
                          </a:solidFill>
                          <a:effectLst/>
                          <a:latin typeface="Calibri" pitchFamily="32" charset="0"/>
                          <a:ea typeface="Microsoft YaHei" charset="-122"/>
                        </a:rPr>
                        <a:t>Demo</a:t>
                      </a:r>
                      <a:endParaRPr kumimoji="0" lang="en-GB" sz="1600" b="0" i="0" u="none" strike="noStrike" cap="none" normalizeH="0" baseline="0" dirty="0" smtClean="0">
                        <a:ln>
                          <a:noFill/>
                        </a:ln>
                        <a:solidFill>
                          <a:srgbClr val="000000"/>
                        </a:solidFill>
                        <a:effectLst/>
                        <a:latin typeface="Calibri" pitchFamily="32" charset="0"/>
                        <a:ea typeface="Microsoft YaHei" charset="-122"/>
                      </a:endParaRPr>
                    </a:p>
                  </a:txBody>
                  <a:tcPr marL="89986" marR="89986" marT="46800" marB="46800" anchor="ctr" horzOverflow="overflow"/>
                </a:tc>
                <a:tc>
                  <a:txBody>
                    <a:bodyPr/>
                    <a:lstStyle/>
                    <a:p>
                      <a:pPr marL="0" marR="0" lvl="0" indent="0" algn="l" defTabSz="449263" rtl="0" eaLnBrk="1" fontAlgn="base" latinLnBrk="0" hangingPunct="1">
                        <a:lnSpc>
                          <a:spcPct val="102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GB" sz="1600" u="none" strike="noStrike" cap="none" normalizeH="0" baseline="0" dirty="0" smtClean="0">
                          <a:ln>
                            <a:noFill/>
                          </a:ln>
                          <a:effectLst/>
                        </a:rPr>
                        <a:t>Plots </a:t>
                      </a:r>
                      <a:r>
                        <a:rPr kumimoji="0" lang="en-GB" sz="1600" u="none" strike="noStrike" cap="none" normalizeH="0" baseline="0" dirty="0" smtClean="0">
                          <a:ln>
                            <a:noFill/>
                          </a:ln>
                          <a:effectLst/>
                        </a:rPr>
                        <a:t>RAC</a:t>
                      </a:r>
                      <a:r>
                        <a:rPr kumimoji="0" lang="de-DE" sz="1600" u="none" strike="noStrike" cap="none" normalizeH="0" baseline="0" dirty="0" smtClean="0">
                          <a:ln>
                            <a:noFill/>
                          </a:ln>
                          <a:effectLst/>
                        </a:rPr>
                        <a:t>*</a:t>
                      </a:r>
                      <a:endParaRPr kumimoji="0" lang="en-GB" sz="1600" b="1" i="0" u="none" strike="noStrike" cap="none" normalizeH="0" baseline="0" dirty="0" smtClean="0">
                        <a:ln>
                          <a:noFill/>
                        </a:ln>
                        <a:solidFill>
                          <a:srgbClr val="000000"/>
                        </a:solidFill>
                        <a:effectLst/>
                        <a:latin typeface="Calibri" pitchFamily="32" charset="0"/>
                        <a:ea typeface="Microsoft YaHei" charset="-122"/>
                      </a:endParaRPr>
                    </a:p>
                  </a:txBody>
                  <a:tcPr marL="89986" marR="89986" marT="46800" marB="46800" anchor="ctr" horzOverflow="overflow"/>
                </a:tc>
              </a:tr>
              <a:tr h="611188">
                <a:tc>
                  <a:txBody>
                    <a:bodyPr/>
                    <a:lstStyle/>
                    <a:p>
                      <a:pPr marL="0" marR="0" lvl="0" indent="0" algn="l" defTabSz="449263" rtl="0" eaLnBrk="1" fontAlgn="base" latinLnBrk="0" hangingPunct="1">
                        <a:lnSpc>
                          <a:spcPct val="102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GB" sz="1600" u="none" strike="noStrike" cap="none" normalizeH="0" baseline="0" smtClean="0">
                          <a:ln>
                            <a:noFill/>
                          </a:ln>
                          <a:effectLst/>
                        </a:rPr>
                        <a:t>JMA</a:t>
                      </a:r>
                      <a:endParaRPr kumimoji="0" lang="en-GB" sz="1600" b="1" i="0" u="none" strike="noStrike" cap="none" normalizeH="0" baseline="0" smtClean="0">
                        <a:ln>
                          <a:noFill/>
                        </a:ln>
                        <a:solidFill>
                          <a:srgbClr val="000000"/>
                        </a:solidFill>
                        <a:effectLst/>
                        <a:latin typeface="Calibri" pitchFamily="32" charset="0"/>
                        <a:ea typeface="Microsoft YaHei" charset="-122"/>
                      </a:endParaRPr>
                    </a:p>
                  </a:txBody>
                  <a:tcPr marL="89986" marR="89986" marT="46800" marB="46800" anchor="ctr" horzOverflow="overflow"/>
                </a:tc>
                <a:tc>
                  <a:txBody>
                    <a:bodyPr/>
                    <a:lstStyle/>
                    <a:p>
                      <a:pPr marL="0" marR="0" lvl="0" indent="0" algn="l" defTabSz="449263" rtl="0" eaLnBrk="1" fontAlgn="base" latinLnBrk="0" hangingPunct="1">
                        <a:lnSpc>
                          <a:spcPct val="102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GB" sz="1600" u="none" strike="noStrike" cap="none" normalizeH="0" baseline="0" dirty="0" smtClean="0">
                          <a:ln>
                            <a:noFill/>
                          </a:ln>
                          <a:effectLst/>
                        </a:rPr>
                        <a:t>MTSAT-1R }</a:t>
                      </a:r>
                    </a:p>
                    <a:p>
                      <a:pPr marL="0" marR="0" lvl="0" indent="0" algn="l" defTabSz="449263" rtl="0" eaLnBrk="1" fontAlgn="base" latinLnBrk="0" hangingPunct="1">
                        <a:lnSpc>
                          <a:spcPct val="102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GB" sz="1600" u="none" strike="noStrike" cap="none" normalizeH="0" baseline="0" dirty="0" smtClean="0">
                          <a:ln>
                            <a:noFill/>
                          </a:ln>
                          <a:effectLst/>
                        </a:rPr>
                        <a:t>MTSAT-2   }</a:t>
                      </a:r>
                      <a:endParaRPr kumimoji="0" lang="en-GB" sz="1600" b="1" i="0" u="none" strike="noStrike" cap="none" normalizeH="0" baseline="0" dirty="0" smtClean="0">
                        <a:ln>
                          <a:noFill/>
                        </a:ln>
                        <a:solidFill>
                          <a:srgbClr val="000000"/>
                        </a:solidFill>
                        <a:effectLst/>
                        <a:latin typeface="Calibri" pitchFamily="32" charset="0"/>
                        <a:ea typeface="Microsoft YaHei" charset="-122"/>
                      </a:endParaRPr>
                    </a:p>
                  </a:txBody>
                  <a:tcPr marL="89986" marR="89986" marT="46800" marB="46800" anchor="ctr" horzOverflow="overflow"/>
                </a:tc>
                <a:tc>
                  <a:txBody>
                    <a:bodyPr/>
                    <a:lstStyle/>
                    <a:p>
                      <a:pPr marL="0" marR="0" lvl="0" indent="0" algn="l" defTabSz="449263" rtl="0" eaLnBrk="1" fontAlgn="base" latinLnBrk="0" hangingPunct="1">
                        <a:lnSpc>
                          <a:spcPct val="102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GB" sz="1600" u="none" strike="noStrike" cap="none" normalizeH="0" baseline="0" dirty="0" smtClean="0">
                          <a:ln>
                            <a:noFill/>
                          </a:ln>
                          <a:effectLst/>
                        </a:rPr>
                        <a:t>IASI (+ AIRS)</a:t>
                      </a:r>
                      <a:endParaRPr kumimoji="0" lang="en-GB" sz="1600" b="1" i="0" u="none" strike="noStrike" cap="none" normalizeH="0" baseline="0" dirty="0" smtClean="0">
                        <a:ln>
                          <a:noFill/>
                        </a:ln>
                        <a:solidFill>
                          <a:srgbClr val="000000"/>
                        </a:solidFill>
                        <a:effectLst/>
                        <a:latin typeface="Calibri" pitchFamily="32" charset="0"/>
                        <a:ea typeface="Microsoft YaHei" charset="-122"/>
                      </a:endParaRPr>
                    </a:p>
                  </a:txBody>
                  <a:tcPr marL="89986" marR="89986" marT="46800" marB="46800" anchor="ctr" horzOverflow="overflow"/>
                </a:tc>
                <a:tc>
                  <a:txBody>
                    <a:bodyPr/>
                    <a:lstStyle/>
                    <a:p>
                      <a:pPr marL="0" marR="0" lvl="0" indent="0" algn="l" defTabSz="449263" rtl="0" eaLnBrk="1" fontAlgn="base" latinLnBrk="0" hangingPunct="1">
                        <a:lnSpc>
                          <a:spcPct val="102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GB" sz="1600" u="none" strike="noStrike" cap="none" normalizeH="0" baseline="0" dirty="0" smtClean="0">
                          <a:ln>
                            <a:noFill/>
                          </a:ln>
                          <a:effectLst/>
                        </a:rPr>
                        <a:t>Demo</a:t>
                      </a:r>
                      <a:endParaRPr kumimoji="0" lang="en-GB" sz="1600" b="1" i="0" u="none" strike="noStrike" cap="none" normalizeH="0" baseline="0" dirty="0" smtClean="0">
                        <a:ln>
                          <a:noFill/>
                        </a:ln>
                        <a:solidFill>
                          <a:srgbClr val="000000"/>
                        </a:solidFill>
                        <a:effectLst/>
                        <a:latin typeface="Calibri" pitchFamily="32" charset="0"/>
                        <a:ea typeface="Microsoft YaHei" charset="-122"/>
                      </a:endParaRPr>
                    </a:p>
                  </a:txBody>
                  <a:tcPr marL="89986" marR="89986" marT="46800" marB="46800" anchor="ctr" horzOverflow="overflow"/>
                </a:tc>
                <a:tc>
                  <a:txBody>
                    <a:bodyPr/>
                    <a:lstStyle/>
                    <a:p>
                      <a:pPr marL="0" marR="0" lvl="0" indent="0" algn="l" defTabSz="449263" rtl="0" eaLnBrk="1" fontAlgn="base" latinLnBrk="0" hangingPunct="1">
                        <a:lnSpc>
                          <a:spcPct val="102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GB" sz="1600" u="none" strike="noStrike" cap="none" normalizeH="0" baseline="0" dirty="0" smtClean="0">
                          <a:ln>
                            <a:noFill/>
                          </a:ln>
                          <a:effectLst/>
                        </a:rPr>
                        <a:t>Demo</a:t>
                      </a:r>
                      <a:endParaRPr kumimoji="0" lang="en-GB" sz="1600" b="1" i="0" u="none" strike="noStrike" cap="none" normalizeH="0" baseline="0" dirty="0" smtClean="0">
                        <a:ln>
                          <a:noFill/>
                        </a:ln>
                        <a:solidFill>
                          <a:srgbClr val="000000"/>
                        </a:solidFill>
                        <a:effectLst/>
                        <a:latin typeface="Calibri" pitchFamily="32" charset="0"/>
                        <a:ea typeface="Microsoft YaHei" charset="-122"/>
                      </a:endParaRPr>
                    </a:p>
                  </a:txBody>
                  <a:tcPr marL="89986" marR="89986" marT="46800" marB="46800" anchor="ctr" horzOverflow="overflow"/>
                </a:tc>
                <a:tc>
                  <a:txBody>
                    <a:bodyPr/>
                    <a:lstStyle/>
                    <a:p>
                      <a:pPr marL="0" marR="0" lvl="0" indent="0" algn="l" defTabSz="449263" rtl="0" eaLnBrk="1" fontAlgn="base" latinLnBrk="0" hangingPunct="1">
                        <a:lnSpc>
                          <a:spcPct val="102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600" u="none" strike="noStrike" cap="none" normalizeH="0" baseline="0" dirty="0" smtClean="0">
                          <a:ln>
                            <a:noFill/>
                          </a:ln>
                          <a:effectLst/>
                        </a:rPr>
                        <a:t>Plots RAC</a:t>
                      </a:r>
                      <a:endParaRPr kumimoji="0" lang="en-GB" sz="1600" b="1" i="0" u="none" strike="noStrike" cap="none" normalizeH="0" baseline="0" dirty="0" smtClean="0">
                        <a:ln>
                          <a:noFill/>
                        </a:ln>
                        <a:solidFill>
                          <a:srgbClr val="000000"/>
                        </a:solidFill>
                        <a:effectLst/>
                        <a:latin typeface="Calibri" pitchFamily="32" charset="0"/>
                        <a:ea typeface="Microsoft YaHei" charset="-122"/>
                      </a:endParaRPr>
                    </a:p>
                  </a:txBody>
                  <a:tcPr marL="89986" marR="89986" marT="46800" marB="46800" anchor="ctr" horzOverflow="overflow"/>
                </a:tc>
              </a:tr>
              <a:tr h="611188">
                <a:tc rowSpan="2">
                  <a:txBody>
                    <a:bodyPr/>
                    <a:lstStyle/>
                    <a:p>
                      <a:pPr marL="0" marR="0" lvl="0" indent="0" algn="l" defTabSz="449263" rtl="0" eaLnBrk="1" fontAlgn="base" latinLnBrk="0" hangingPunct="1">
                        <a:lnSpc>
                          <a:spcPct val="102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GB" sz="1600" u="none" strike="noStrike" cap="none" normalizeH="0" baseline="0" smtClean="0">
                          <a:ln>
                            <a:noFill/>
                          </a:ln>
                          <a:effectLst/>
                        </a:rPr>
                        <a:t>NOAA</a:t>
                      </a:r>
                      <a:endParaRPr kumimoji="0" lang="en-GB" sz="1600" b="1" i="0" u="none" strike="noStrike" cap="none" normalizeH="0" baseline="0" smtClean="0">
                        <a:ln>
                          <a:noFill/>
                        </a:ln>
                        <a:solidFill>
                          <a:srgbClr val="000000"/>
                        </a:solidFill>
                        <a:effectLst/>
                        <a:latin typeface="Calibri" pitchFamily="32" charset="0"/>
                        <a:ea typeface="Microsoft YaHei" charset="-122"/>
                      </a:endParaRPr>
                    </a:p>
                  </a:txBody>
                  <a:tcPr marL="89986" marR="89986" marT="46800" marB="46800" anchor="ctr" horzOverflow="overflow"/>
                </a:tc>
                <a:tc>
                  <a:txBody>
                    <a:bodyPr/>
                    <a:lstStyle/>
                    <a:p>
                      <a:pPr marL="0" marR="0" lvl="0" indent="0" algn="l" defTabSz="449263" rtl="0" eaLnBrk="1" fontAlgn="base" latinLnBrk="0" hangingPunct="1">
                        <a:lnSpc>
                          <a:spcPct val="102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GB" sz="1600" u="none" strike="noStrike" cap="none" normalizeH="0" baseline="0" smtClean="0">
                          <a:ln>
                            <a:noFill/>
                          </a:ln>
                          <a:effectLst/>
                        </a:rPr>
                        <a:t>GOES-13 &amp; -15 Imager</a:t>
                      </a:r>
                    </a:p>
                    <a:p>
                      <a:pPr marL="0" marR="0" lvl="0" indent="0" algn="l" defTabSz="449263" rtl="0" eaLnBrk="1" fontAlgn="base" latinLnBrk="0" hangingPunct="1">
                        <a:lnSpc>
                          <a:spcPct val="102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GB" sz="1600" u="none" strike="noStrike" cap="none" normalizeH="0" baseline="0" smtClean="0">
                          <a:ln>
                            <a:noFill/>
                          </a:ln>
                          <a:effectLst/>
                        </a:rPr>
                        <a:t>GOES-11 &amp; -12 Imager</a:t>
                      </a:r>
                      <a:endParaRPr kumimoji="0" lang="en-GB" sz="1600" b="1" i="0" u="none" strike="noStrike" cap="none" normalizeH="0" baseline="0" smtClean="0">
                        <a:ln>
                          <a:noFill/>
                        </a:ln>
                        <a:solidFill>
                          <a:srgbClr val="000000"/>
                        </a:solidFill>
                        <a:effectLst/>
                        <a:latin typeface="Calibri" pitchFamily="32" charset="0"/>
                        <a:ea typeface="Microsoft YaHei" charset="-122"/>
                      </a:endParaRPr>
                    </a:p>
                  </a:txBody>
                  <a:tcPr marL="89986" marR="89986" marT="46800" marB="46800" anchor="ctr" horzOverflow="overflow"/>
                </a:tc>
                <a:tc>
                  <a:txBody>
                    <a:bodyPr/>
                    <a:lstStyle/>
                    <a:p>
                      <a:pPr marL="0" marR="0" lvl="0" indent="0" algn="l" defTabSz="449263" rtl="0" eaLnBrk="1" fontAlgn="base" latinLnBrk="0" hangingPunct="1">
                        <a:lnSpc>
                          <a:spcPct val="102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GB" sz="1600" u="none" strike="noStrike" cap="none" normalizeH="0" baseline="0" smtClean="0">
                          <a:ln>
                            <a:noFill/>
                          </a:ln>
                          <a:effectLst/>
                        </a:rPr>
                        <a:t>IASI (+ AIRS)</a:t>
                      </a:r>
                      <a:endParaRPr kumimoji="0" lang="en-GB" sz="1600" b="1" i="0" u="none" strike="noStrike" cap="none" normalizeH="0" baseline="0" smtClean="0">
                        <a:ln>
                          <a:noFill/>
                        </a:ln>
                        <a:solidFill>
                          <a:srgbClr val="000000"/>
                        </a:solidFill>
                        <a:effectLst/>
                        <a:latin typeface="Calibri" pitchFamily="32" charset="0"/>
                        <a:ea typeface="Microsoft YaHei" charset="-122"/>
                      </a:endParaRPr>
                    </a:p>
                  </a:txBody>
                  <a:tcPr marL="89986" marR="89986" marT="46800" marB="46800" anchor="ctr" horzOverflow="overflow"/>
                </a:tc>
                <a:tc>
                  <a:txBody>
                    <a:bodyPr/>
                    <a:lstStyle/>
                    <a:p>
                      <a:pPr marL="0" marR="0" lvl="0" indent="0" algn="l" defTabSz="449263" rtl="0" eaLnBrk="1" fontAlgn="base" latinLnBrk="0" hangingPunct="1">
                        <a:lnSpc>
                          <a:spcPct val="102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GB" sz="1600" u="none" strike="noStrike" cap="none" normalizeH="0" baseline="0" dirty="0" smtClean="0">
                          <a:ln>
                            <a:noFill/>
                          </a:ln>
                          <a:effectLst/>
                        </a:rPr>
                        <a:t>Pre-op</a:t>
                      </a:r>
                      <a:endParaRPr kumimoji="0" lang="en-GB" sz="1600" b="1" i="0" u="none" strike="noStrike" cap="none" normalizeH="0" baseline="0" dirty="0" smtClean="0">
                        <a:ln>
                          <a:noFill/>
                        </a:ln>
                        <a:solidFill>
                          <a:srgbClr val="000000"/>
                        </a:solidFill>
                        <a:effectLst/>
                        <a:latin typeface="Calibri" pitchFamily="32" charset="0"/>
                        <a:ea typeface="Microsoft YaHei" charset="-122"/>
                      </a:endParaRPr>
                    </a:p>
                  </a:txBody>
                  <a:tcPr marL="89986" marR="89986" marT="46800" marB="46800" anchor="ctr" horzOverflow="overflow"/>
                </a:tc>
                <a:tc>
                  <a:txBody>
                    <a:bodyPr/>
                    <a:lstStyle/>
                    <a:p>
                      <a:pPr marL="0" marR="0" lvl="0" indent="0" algn="l" defTabSz="449263" rtl="0" eaLnBrk="1" fontAlgn="base" latinLnBrk="0" hangingPunct="1">
                        <a:lnSpc>
                          <a:spcPct val="102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GB" sz="1600" u="none" strike="noStrike" cap="none" normalizeH="0" baseline="0" dirty="0" smtClean="0">
                          <a:ln>
                            <a:noFill/>
                          </a:ln>
                          <a:effectLst/>
                        </a:rPr>
                        <a:t>Pre-op</a:t>
                      </a:r>
                    </a:p>
                    <a:p>
                      <a:pPr marL="0" marR="0" lvl="0" indent="0" algn="l" defTabSz="449263" rtl="0" eaLnBrk="1" fontAlgn="base" latinLnBrk="0" hangingPunct="1">
                        <a:lnSpc>
                          <a:spcPct val="102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GB" sz="1600" u="none" strike="noStrike" cap="none" normalizeH="0" baseline="0" dirty="0" smtClean="0">
                          <a:ln>
                            <a:noFill/>
                          </a:ln>
                          <a:effectLst/>
                        </a:rPr>
                        <a:t>Demo</a:t>
                      </a:r>
                      <a:endParaRPr kumimoji="0" lang="en-GB" sz="1600" b="1" i="0" u="none" strike="noStrike" cap="none" normalizeH="0" baseline="0" dirty="0" smtClean="0">
                        <a:ln>
                          <a:noFill/>
                        </a:ln>
                        <a:solidFill>
                          <a:srgbClr val="000000"/>
                        </a:solidFill>
                        <a:effectLst/>
                        <a:latin typeface="Calibri" pitchFamily="32" charset="0"/>
                        <a:ea typeface="Microsoft YaHei" charset="-122"/>
                      </a:endParaRPr>
                    </a:p>
                  </a:txBody>
                  <a:tcPr marL="89986" marR="89986" marT="46800" marB="46800" anchor="ctr" horzOverflow="overflow"/>
                </a:tc>
                <a:tc>
                  <a:txBody>
                    <a:bodyPr/>
                    <a:lstStyle/>
                    <a:p>
                      <a:pPr marL="0" marR="0" lvl="0" indent="0" algn="l" defTabSz="449263" rtl="0" eaLnBrk="1" fontAlgn="base" latinLnBrk="0" hangingPunct="1">
                        <a:lnSpc>
                          <a:spcPct val="102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GB" sz="1600" u="none" strike="noStrike" cap="none" normalizeH="0" baseline="0" smtClean="0">
                          <a:ln>
                            <a:noFill/>
                          </a:ln>
                          <a:effectLst/>
                        </a:rPr>
                        <a:t>Prototype</a:t>
                      </a:r>
                      <a:endParaRPr kumimoji="0" lang="en-GB" sz="1600" b="1" i="0" u="none" strike="noStrike" cap="none" normalizeH="0" baseline="0" smtClean="0">
                        <a:ln>
                          <a:noFill/>
                        </a:ln>
                        <a:solidFill>
                          <a:srgbClr val="000000"/>
                        </a:solidFill>
                        <a:effectLst/>
                        <a:latin typeface="Calibri" pitchFamily="32" charset="0"/>
                        <a:ea typeface="Microsoft YaHei" charset="-122"/>
                      </a:endParaRPr>
                    </a:p>
                  </a:txBody>
                  <a:tcPr marL="89986" marR="89986" marT="46800" marB="46800" anchor="ctr" horzOverflow="overflow"/>
                </a:tc>
              </a:tr>
              <a:tr h="536575">
                <a:tc vMerge="1">
                  <a:txBody>
                    <a:bodyPr/>
                    <a:lstStyle/>
                    <a:p>
                      <a:endParaRPr lang="en-GB"/>
                    </a:p>
                  </a:txBody>
                  <a:tcPr/>
                </a:tc>
                <a:tc>
                  <a:txBody>
                    <a:bodyPr/>
                    <a:lstStyle/>
                    <a:p>
                      <a:pPr marL="0" marR="0" lvl="0" indent="0" algn="l" defTabSz="449263" rtl="0" eaLnBrk="1" fontAlgn="base" latinLnBrk="0" hangingPunct="1">
                        <a:lnSpc>
                          <a:spcPct val="102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GB" sz="1600" u="none" strike="noStrike" cap="none" normalizeH="0" baseline="0" smtClean="0">
                          <a:ln>
                            <a:noFill/>
                          </a:ln>
                          <a:effectLst/>
                        </a:rPr>
                        <a:t>GOES Sounder</a:t>
                      </a:r>
                      <a:endParaRPr kumimoji="0" lang="en-GB" sz="1600" b="1" i="0" u="none" strike="noStrike" cap="none" normalizeH="0" baseline="0" smtClean="0">
                        <a:ln>
                          <a:noFill/>
                        </a:ln>
                        <a:solidFill>
                          <a:srgbClr val="000000"/>
                        </a:solidFill>
                        <a:effectLst/>
                        <a:latin typeface="Calibri" pitchFamily="32" charset="0"/>
                        <a:ea typeface="Microsoft YaHei" charset="-122"/>
                      </a:endParaRPr>
                    </a:p>
                  </a:txBody>
                  <a:tcPr marL="89986" marR="89986" marT="46800" marB="46800" anchor="ctr" horzOverflow="overflow"/>
                </a:tc>
                <a:tc>
                  <a:txBody>
                    <a:bodyPr/>
                    <a:lstStyle/>
                    <a:p>
                      <a:pPr marL="0" marR="0" lvl="0" indent="0" algn="l" defTabSz="449263" rtl="0" eaLnBrk="1" fontAlgn="base" latinLnBrk="0" hangingPunct="1">
                        <a:lnSpc>
                          <a:spcPct val="102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GB" sz="1600" u="none" strike="noStrike" cap="none" normalizeH="0" baseline="0" smtClean="0">
                          <a:ln>
                            <a:noFill/>
                          </a:ln>
                          <a:effectLst/>
                        </a:rPr>
                        <a:t>IASI (+ AIRS)</a:t>
                      </a:r>
                      <a:endParaRPr kumimoji="0" lang="en-GB" sz="1600" b="1" i="0" u="none" strike="noStrike" cap="none" normalizeH="0" baseline="0" smtClean="0">
                        <a:ln>
                          <a:noFill/>
                        </a:ln>
                        <a:solidFill>
                          <a:srgbClr val="000000"/>
                        </a:solidFill>
                        <a:effectLst/>
                        <a:latin typeface="Calibri" pitchFamily="32" charset="0"/>
                        <a:ea typeface="Microsoft YaHei" charset="-122"/>
                      </a:endParaRPr>
                    </a:p>
                  </a:txBody>
                  <a:tcPr marL="89986" marR="89986" marT="46800" marB="46800" anchor="ctr" horzOverflow="overflow"/>
                </a:tc>
                <a:tc>
                  <a:txBody>
                    <a:bodyPr/>
                    <a:lstStyle/>
                    <a:p>
                      <a:pPr marL="0" marR="0" lvl="0" indent="0" algn="l" defTabSz="449263" rtl="0" eaLnBrk="1" fontAlgn="base" latinLnBrk="0" hangingPunct="1">
                        <a:lnSpc>
                          <a:spcPct val="102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GB" sz="1600" u="none" strike="noStrike" cap="none" normalizeH="0" baseline="0" dirty="0" smtClean="0">
                          <a:ln>
                            <a:noFill/>
                          </a:ln>
                          <a:effectLst/>
                        </a:rPr>
                        <a:t>Development</a:t>
                      </a:r>
                      <a:endParaRPr kumimoji="0" lang="en-GB" sz="1600" b="1" i="0" u="none" strike="noStrike" cap="none" normalizeH="0" baseline="0" dirty="0" smtClean="0">
                        <a:ln>
                          <a:noFill/>
                        </a:ln>
                        <a:solidFill>
                          <a:srgbClr val="000000"/>
                        </a:solidFill>
                        <a:effectLst/>
                        <a:latin typeface="Calibri" pitchFamily="32" charset="0"/>
                        <a:ea typeface="Microsoft YaHei" charset="-122"/>
                      </a:endParaRPr>
                    </a:p>
                  </a:txBody>
                  <a:tcPr marL="89986" marR="89986" marT="46800" marB="46800" anchor="ctr" horzOverflow="overflow"/>
                </a:tc>
                <a:tc>
                  <a:txBody>
                    <a:bodyPr/>
                    <a:lstStyle/>
                    <a:p>
                      <a:pPr marL="0" marR="0" lvl="0" indent="0" algn="l" defTabSz="449263" rtl="0" eaLnBrk="1" fontAlgn="base" latinLnBrk="0" hangingPunct="1">
                        <a:lnSpc>
                          <a:spcPct val="102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GB" sz="1600" u="none" strike="noStrike" cap="none" normalizeH="0" baseline="0" dirty="0" smtClean="0">
                          <a:ln>
                            <a:noFill/>
                          </a:ln>
                          <a:effectLst/>
                        </a:rPr>
                        <a:t>Development</a:t>
                      </a:r>
                      <a:endParaRPr kumimoji="0" lang="en-GB" sz="1600" b="1" i="0" u="none" strike="noStrike" cap="none" normalizeH="0" baseline="0" dirty="0" smtClean="0">
                        <a:ln>
                          <a:noFill/>
                        </a:ln>
                        <a:solidFill>
                          <a:srgbClr val="000000"/>
                        </a:solidFill>
                        <a:effectLst/>
                        <a:latin typeface="Calibri" pitchFamily="32" charset="0"/>
                        <a:ea typeface="Microsoft YaHei" charset="-122"/>
                      </a:endParaRPr>
                    </a:p>
                  </a:txBody>
                  <a:tcPr marL="89986" marR="89986" marT="46800" marB="46800" anchor="ctr" horzOverflow="overflow"/>
                </a:tc>
                <a:tc>
                  <a:txBody>
                    <a:bodyPr/>
                    <a:lstStyle/>
                    <a:p>
                      <a:pPr marL="0" marR="0" lvl="0" indent="0" algn="l" defTabSz="449263" rtl="0" eaLnBrk="1" fontAlgn="base" latinLnBrk="0" hangingPunct="1">
                        <a:lnSpc>
                          <a:spcPct val="102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GB" sz="1600" u="none" strike="noStrike" cap="none" normalizeH="0" baseline="0" dirty="0" smtClean="0">
                          <a:ln>
                            <a:noFill/>
                          </a:ln>
                          <a:effectLst/>
                        </a:rPr>
                        <a:t>In development</a:t>
                      </a:r>
                      <a:endParaRPr kumimoji="0" lang="en-GB" sz="1600" b="1" i="0" u="none" strike="noStrike" cap="none" normalizeH="0" baseline="0" dirty="0" smtClean="0">
                        <a:ln>
                          <a:noFill/>
                        </a:ln>
                        <a:solidFill>
                          <a:srgbClr val="000000"/>
                        </a:solidFill>
                        <a:effectLst/>
                        <a:latin typeface="Calibri" pitchFamily="32" charset="0"/>
                        <a:ea typeface="Microsoft YaHei" charset="-122"/>
                      </a:endParaRPr>
                    </a:p>
                  </a:txBody>
                  <a:tcPr marL="89986" marR="89986" marT="46800" marB="46800" anchor="ctr" horzOverflow="overflow"/>
                </a:tc>
              </a:tr>
              <a:tr h="660400">
                <a:tc>
                  <a:txBody>
                    <a:bodyPr/>
                    <a:lstStyle/>
                    <a:p>
                      <a:pPr marL="0" marR="0" lvl="0" indent="0" algn="l" defTabSz="449263" rtl="0" eaLnBrk="1" fontAlgn="base" latinLnBrk="0" hangingPunct="1">
                        <a:lnSpc>
                          <a:spcPct val="102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GB" sz="1600" u="none" strike="noStrike" cap="none" normalizeH="0" baseline="0" dirty="0" smtClean="0">
                          <a:ln>
                            <a:noFill/>
                          </a:ln>
                          <a:effectLst/>
                        </a:rPr>
                        <a:t>CMA</a:t>
                      </a:r>
                      <a:endParaRPr kumimoji="0" lang="en-GB" sz="1600" b="1" i="0" u="none" strike="noStrike" cap="none" normalizeH="0" baseline="0" dirty="0" smtClean="0">
                        <a:ln>
                          <a:noFill/>
                        </a:ln>
                        <a:solidFill>
                          <a:srgbClr val="000000"/>
                        </a:solidFill>
                        <a:effectLst/>
                        <a:latin typeface="Calibri" pitchFamily="32" charset="0"/>
                        <a:ea typeface="Microsoft YaHei" charset="-122"/>
                      </a:endParaRPr>
                    </a:p>
                  </a:txBody>
                  <a:tcPr marL="89986" marR="89986" marT="46800" marB="46800" anchor="ctr" horzOverflow="overflow"/>
                </a:tc>
                <a:tc>
                  <a:txBody>
                    <a:bodyPr/>
                    <a:lstStyle/>
                    <a:p>
                      <a:pPr marL="0" marR="0" lvl="0" indent="0" algn="l" defTabSz="449263" rtl="0" eaLnBrk="1" fontAlgn="base" latinLnBrk="0" hangingPunct="1">
                        <a:lnSpc>
                          <a:spcPct val="102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GB" sz="1600" u="none" strike="noStrike" cap="none" normalizeH="0" baseline="0" dirty="0" smtClean="0">
                          <a:ln>
                            <a:noFill/>
                          </a:ln>
                          <a:effectLst/>
                        </a:rPr>
                        <a:t>FY2C – E</a:t>
                      </a:r>
                      <a:endParaRPr kumimoji="0" lang="en-GB" sz="1600" b="1" i="0" u="none" strike="noStrike" cap="none" normalizeH="0" baseline="0" dirty="0" smtClean="0">
                        <a:ln>
                          <a:noFill/>
                        </a:ln>
                        <a:solidFill>
                          <a:srgbClr val="000000"/>
                        </a:solidFill>
                        <a:effectLst/>
                        <a:latin typeface="Calibri" pitchFamily="32" charset="0"/>
                        <a:ea typeface="Microsoft YaHei" charset="-122"/>
                      </a:endParaRPr>
                    </a:p>
                  </a:txBody>
                  <a:tcPr marL="89986" marR="89986" marT="46800" marB="46800" anchor="ctr" horzOverflow="overflow"/>
                </a:tc>
                <a:tc>
                  <a:txBody>
                    <a:bodyPr/>
                    <a:lstStyle/>
                    <a:p>
                      <a:pPr marL="0" marR="0" lvl="0" indent="0" algn="l" defTabSz="449263" rtl="0" eaLnBrk="1" fontAlgn="base" latinLnBrk="0" hangingPunct="1">
                        <a:lnSpc>
                          <a:spcPct val="102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GB" sz="1600" u="none" strike="noStrike" cap="none" normalizeH="0" baseline="0" dirty="0" smtClean="0">
                          <a:ln>
                            <a:noFill/>
                          </a:ln>
                          <a:effectLst/>
                        </a:rPr>
                        <a:t>IASI (+ AIRS)</a:t>
                      </a:r>
                      <a:endParaRPr kumimoji="0" lang="en-GB" sz="1600" b="1" i="0" u="none" strike="noStrike" cap="none" normalizeH="0" baseline="0" dirty="0" smtClean="0">
                        <a:ln>
                          <a:noFill/>
                        </a:ln>
                        <a:solidFill>
                          <a:srgbClr val="000000"/>
                        </a:solidFill>
                        <a:effectLst/>
                        <a:latin typeface="Calibri" pitchFamily="32" charset="0"/>
                        <a:ea typeface="Microsoft YaHei" charset="-122"/>
                      </a:endParaRPr>
                    </a:p>
                  </a:txBody>
                  <a:tcPr marL="89986" marR="89986" marT="46800" marB="46800" anchor="ctr" horzOverflow="overflow"/>
                </a:tc>
                <a:tc>
                  <a:txBody>
                    <a:bodyPr/>
                    <a:lstStyle/>
                    <a:p>
                      <a:pPr marL="0" marR="0" lvl="0" indent="0" algn="l" defTabSz="449263" rtl="0" eaLnBrk="1" fontAlgn="base" latinLnBrk="0" hangingPunct="1">
                        <a:lnSpc>
                          <a:spcPct val="102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GB" sz="1600" u="none" strike="noStrike" cap="none" normalizeH="0" baseline="0" dirty="0" smtClean="0">
                          <a:ln>
                            <a:noFill/>
                          </a:ln>
                          <a:effectLst/>
                        </a:rPr>
                        <a:t>Development</a:t>
                      </a:r>
                      <a:endParaRPr kumimoji="0" lang="en-GB" sz="1600" b="1" i="0" u="none" strike="noStrike" cap="none" normalizeH="0" baseline="0" dirty="0" smtClean="0">
                        <a:ln>
                          <a:noFill/>
                        </a:ln>
                        <a:solidFill>
                          <a:srgbClr val="000000"/>
                        </a:solidFill>
                        <a:effectLst/>
                        <a:latin typeface="Calibri" pitchFamily="32" charset="0"/>
                        <a:ea typeface="Microsoft YaHei" charset="-122"/>
                      </a:endParaRPr>
                    </a:p>
                  </a:txBody>
                  <a:tcPr marL="89986" marR="89986" marT="46800" marB="46800" anchor="ctr" horzOverflow="overflow"/>
                </a:tc>
                <a:tc>
                  <a:txBody>
                    <a:bodyPr/>
                    <a:lstStyle/>
                    <a:p>
                      <a:pPr marL="0" marR="0" lvl="0" indent="0" algn="l" defTabSz="449263" rtl="0" eaLnBrk="1" fontAlgn="base" latinLnBrk="0" hangingPunct="1">
                        <a:lnSpc>
                          <a:spcPct val="102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GB" sz="1600" u="none" strike="noStrike" cap="none" normalizeH="0" baseline="0" dirty="0" smtClean="0">
                          <a:ln>
                            <a:noFill/>
                          </a:ln>
                          <a:effectLst/>
                        </a:rPr>
                        <a:t>Development</a:t>
                      </a:r>
                      <a:endParaRPr kumimoji="0" lang="en-GB" sz="1600" b="1" i="0" u="none" strike="noStrike" cap="none" normalizeH="0" baseline="0" dirty="0" smtClean="0">
                        <a:ln>
                          <a:noFill/>
                        </a:ln>
                        <a:solidFill>
                          <a:srgbClr val="000000"/>
                        </a:solidFill>
                        <a:effectLst/>
                        <a:latin typeface="Calibri" pitchFamily="32" charset="0"/>
                        <a:ea typeface="Microsoft YaHei" charset="-122"/>
                      </a:endParaRPr>
                    </a:p>
                  </a:txBody>
                  <a:tcPr marL="89986" marR="89986" marT="46800" marB="46800" anchor="ctr" horzOverflow="overflow"/>
                </a:tc>
                <a:tc>
                  <a:txBody>
                    <a:bodyPr/>
                    <a:lstStyle/>
                    <a:p>
                      <a:pPr marL="0" marR="0" lvl="0" indent="0" algn="l" defTabSz="449263" rtl="0" eaLnBrk="1" fontAlgn="base" latinLnBrk="0" hangingPunct="1">
                        <a:lnSpc>
                          <a:spcPct val="102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GB" sz="1600" u="none" strike="noStrike" cap="none" normalizeH="0" baseline="0" dirty="0" smtClean="0">
                          <a:ln>
                            <a:noFill/>
                          </a:ln>
                          <a:effectLst/>
                        </a:rPr>
                        <a:t>Prototype</a:t>
                      </a:r>
                      <a:endParaRPr kumimoji="0" lang="en-GB" sz="1600" b="1" i="0" u="none" strike="noStrike" cap="none" normalizeH="0" baseline="0" dirty="0" smtClean="0">
                        <a:ln>
                          <a:noFill/>
                        </a:ln>
                        <a:solidFill>
                          <a:srgbClr val="000000"/>
                        </a:solidFill>
                        <a:effectLst/>
                        <a:latin typeface="Calibri" pitchFamily="32" charset="0"/>
                        <a:ea typeface="Microsoft YaHei" charset="-122"/>
                      </a:endParaRPr>
                    </a:p>
                  </a:txBody>
                  <a:tcPr marL="89986" marR="89986" marT="46800" marB="46800" anchor="ctr" horzOverflow="overflow"/>
                </a:tc>
              </a:tr>
              <a:tr h="660400">
                <a:tc>
                  <a:txBody>
                    <a:bodyPr/>
                    <a:lstStyle/>
                    <a:p>
                      <a:pPr marL="0" marR="0" lvl="0" indent="0" algn="l" defTabSz="449263" rtl="0" eaLnBrk="1" fontAlgn="base" latinLnBrk="0" hangingPunct="1">
                        <a:lnSpc>
                          <a:spcPct val="102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GB" sz="1600" b="0" u="none" strike="noStrike" cap="none" normalizeH="0" baseline="0" dirty="0" smtClean="0">
                          <a:ln>
                            <a:noFill/>
                          </a:ln>
                          <a:effectLst/>
                        </a:rPr>
                        <a:t>KMA</a:t>
                      </a:r>
                      <a:endParaRPr kumimoji="0" lang="en-GB" sz="1600" b="0" i="0" u="none" strike="noStrike" cap="none" normalizeH="0" baseline="0" dirty="0" smtClean="0">
                        <a:ln>
                          <a:noFill/>
                        </a:ln>
                        <a:solidFill>
                          <a:srgbClr val="000000"/>
                        </a:solidFill>
                        <a:effectLst/>
                        <a:latin typeface="Calibri" pitchFamily="32" charset="0"/>
                        <a:ea typeface="Microsoft YaHei" charset="-122"/>
                      </a:endParaRPr>
                    </a:p>
                  </a:txBody>
                  <a:tcPr marL="89986" marR="89986" marT="46800" marB="46800" anchor="ctr" horzOverflow="overflow"/>
                </a:tc>
                <a:tc>
                  <a:txBody>
                    <a:bodyPr/>
                    <a:lstStyle/>
                    <a:p>
                      <a:pPr marL="0" marR="0" lvl="0" indent="0" algn="l" defTabSz="449263" rtl="0" eaLnBrk="1" fontAlgn="base" latinLnBrk="0" hangingPunct="1">
                        <a:lnSpc>
                          <a:spcPct val="102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GB" sz="1600" b="0" i="0" u="none" strike="noStrike" cap="none" normalizeH="0" baseline="0" dirty="0" smtClean="0">
                          <a:ln>
                            <a:noFill/>
                          </a:ln>
                          <a:solidFill>
                            <a:srgbClr val="000000"/>
                          </a:solidFill>
                          <a:effectLst/>
                          <a:latin typeface="Calibri" pitchFamily="32" charset="0"/>
                          <a:ea typeface="Microsoft YaHei" charset="-122"/>
                        </a:rPr>
                        <a:t>COMS-1</a:t>
                      </a:r>
                    </a:p>
                  </a:txBody>
                  <a:tcPr marL="89986" marR="89986" marT="46800" marB="46800" anchor="ctr" horzOverflow="overflow"/>
                </a:tc>
                <a:tc>
                  <a:txBody>
                    <a:bodyPr/>
                    <a:lstStyle/>
                    <a:p>
                      <a:pPr marL="0" marR="0" lvl="0" indent="0" algn="l" defTabSz="449263" rtl="0" eaLnBrk="1" fontAlgn="base" latinLnBrk="0" hangingPunct="1">
                        <a:lnSpc>
                          <a:spcPct val="102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GB" sz="1600" b="0" i="0" u="none" strike="noStrike" cap="none" normalizeH="0" baseline="0" dirty="0" smtClean="0">
                          <a:ln>
                            <a:noFill/>
                          </a:ln>
                          <a:solidFill>
                            <a:srgbClr val="000000"/>
                          </a:solidFill>
                          <a:effectLst/>
                          <a:latin typeface="Calibri" pitchFamily="32" charset="0"/>
                          <a:ea typeface="Microsoft YaHei" charset="-122"/>
                        </a:rPr>
                        <a:t>IASI</a:t>
                      </a:r>
                    </a:p>
                  </a:txBody>
                  <a:tcPr marL="89986" marR="89986" marT="46800" marB="46800" anchor="ctr" horzOverflow="overflow"/>
                </a:tc>
                <a:tc>
                  <a:txBody>
                    <a:bodyPr/>
                    <a:lstStyle/>
                    <a:p>
                      <a:pPr marL="0" marR="0" lvl="0" indent="0" algn="l" defTabSz="449263" rtl="0" eaLnBrk="1" fontAlgn="base" latinLnBrk="0" hangingPunct="1">
                        <a:lnSpc>
                          <a:spcPct val="102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GB" sz="1600" b="0" i="0" u="none" strike="noStrike" cap="none" normalizeH="0" baseline="0" dirty="0" smtClean="0">
                          <a:ln>
                            <a:noFill/>
                          </a:ln>
                          <a:solidFill>
                            <a:srgbClr val="000000"/>
                          </a:solidFill>
                          <a:effectLst/>
                          <a:latin typeface="Calibri" pitchFamily="32" charset="0"/>
                          <a:ea typeface="Microsoft YaHei" charset="-122"/>
                        </a:rPr>
                        <a:t>Prototype</a:t>
                      </a:r>
                    </a:p>
                  </a:txBody>
                  <a:tcPr marL="89986" marR="89986" marT="46800" marB="46800" anchor="ctr" horzOverflow="overflow"/>
                </a:tc>
                <a:tc>
                  <a:txBody>
                    <a:bodyPr/>
                    <a:lstStyle/>
                    <a:p>
                      <a:pPr marL="0" marR="0" lvl="0" indent="0" algn="l" defTabSz="449263" rtl="0" eaLnBrk="1" fontAlgn="base" latinLnBrk="0" hangingPunct="1">
                        <a:lnSpc>
                          <a:spcPct val="102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GB" sz="1600" b="0" i="0" u="none" strike="noStrike" cap="none" normalizeH="0" baseline="0" dirty="0" smtClean="0">
                          <a:ln>
                            <a:noFill/>
                          </a:ln>
                          <a:solidFill>
                            <a:srgbClr val="000000"/>
                          </a:solidFill>
                          <a:effectLst/>
                          <a:latin typeface="Calibri" pitchFamily="32" charset="0"/>
                          <a:ea typeface="Microsoft YaHei" charset="-122"/>
                        </a:rPr>
                        <a:t>Prototype</a:t>
                      </a:r>
                    </a:p>
                  </a:txBody>
                  <a:tcPr marL="89986" marR="89986" marT="46800" marB="46800" anchor="ctr" horzOverflow="overflow"/>
                </a:tc>
                <a:tc>
                  <a:txBody>
                    <a:bodyPr/>
                    <a:lstStyle/>
                    <a:p>
                      <a:pPr marL="0" marR="0" lvl="0" indent="0" algn="l" defTabSz="449263" rtl="0" eaLnBrk="1" fontAlgn="base" latinLnBrk="0" hangingPunct="1">
                        <a:lnSpc>
                          <a:spcPct val="102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kumimoji="0" lang="en-GB" sz="1600" b="0" i="0" u="none" strike="noStrike" cap="none" normalizeH="0" baseline="0" dirty="0" smtClean="0">
                        <a:ln>
                          <a:noFill/>
                        </a:ln>
                        <a:solidFill>
                          <a:srgbClr val="000000"/>
                        </a:solidFill>
                        <a:effectLst/>
                        <a:latin typeface="Calibri" pitchFamily="32" charset="0"/>
                        <a:ea typeface="Microsoft YaHei" charset="-122"/>
                      </a:endParaRPr>
                    </a:p>
                  </a:txBody>
                  <a:tcPr marL="89986" marR="89986" marT="46800" marB="46800" anchor="ctr" horzOverflow="overflow"/>
                </a:tc>
              </a:tr>
              <a:tr h="581025">
                <a:tc>
                  <a:txBody>
                    <a:bodyPr/>
                    <a:lstStyle/>
                    <a:p>
                      <a:pPr marL="0" marR="0" lvl="0" indent="0" algn="l" defTabSz="449263" rtl="0" eaLnBrk="1" fontAlgn="base" latinLnBrk="0" hangingPunct="1">
                        <a:lnSpc>
                          <a:spcPct val="102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GB" sz="1600" b="0" u="none" strike="noStrike" cap="none" normalizeH="0" baseline="0" dirty="0" smtClean="0">
                          <a:ln>
                            <a:noFill/>
                          </a:ln>
                          <a:effectLst/>
                        </a:rPr>
                        <a:t>ISRO</a:t>
                      </a:r>
                      <a:endParaRPr kumimoji="0" lang="en-GB" sz="1600" b="0" i="0" u="none" strike="noStrike" cap="none" normalizeH="0" baseline="0" dirty="0" smtClean="0">
                        <a:ln>
                          <a:noFill/>
                        </a:ln>
                        <a:solidFill>
                          <a:srgbClr val="000000"/>
                        </a:solidFill>
                        <a:effectLst/>
                        <a:latin typeface="Calibri" pitchFamily="32" charset="0"/>
                        <a:ea typeface="Microsoft YaHei" charset="-122"/>
                      </a:endParaRPr>
                    </a:p>
                  </a:txBody>
                  <a:tcPr marL="89986" marR="89986" marT="46800" marB="46800" anchor="ctr" horzOverflow="overflow"/>
                </a:tc>
                <a:tc>
                  <a:txBody>
                    <a:bodyPr/>
                    <a:lstStyle/>
                    <a:p>
                      <a:pPr marL="0" marR="0" lvl="0" indent="0" algn="l" defTabSz="449263" rtl="0" eaLnBrk="1" fontAlgn="base" latinLnBrk="0" hangingPunct="1">
                        <a:lnSpc>
                          <a:spcPct val="102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GB" sz="1600" b="0" i="0" u="none" strike="noStrike" cap="none" normalizeH="0" baseline="0" dirty="0" smtClean="0">
                          <a:ln>
                            <a:noFill/>
                          </a:ln>
                          <a:solidFill>
                            <a:srgbClr val="000000"/>
                          </a:solidFill>
                          <a:effectLst/>
                          <a:latin typeface="Calibri" pitchFamily="32" charset="0"/>
                          <a:ea typeface="Microsoft YaHei" charset="-122"/>
                        </a:rPr>
                        <a:t>INSAT-3D</a:t>
                      </a:r>
                    </a:p>
                  </a:txBody>
                  <a:tcPr marL="89986" marR="89986" marT="46800" marB="46800" anchor="ctr" horzOverflow="overflow"/>
                </a:tc>
                <a:tc>
                  <a:txBody>
                    <a:bodyPr/>
                    <a:lstStyle/>
                    <a:p>
                      <a:pPr marL="0" marR="0" lvl="0" indent="0" algn="l" defTabSz="449263" rtl="0" eaLnBrk="1" fontAlgn="base" latinLnBrk="0" hangingPunct="1">
                        <a:lnSpc>
                          <a:spcPct val="102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GB" sz="1600" b="0" i="0" u="none" strike="noStrike" cap="none" normalizeH="0" baseline="0" dirty="0" smtClean="0">
                          <a:ln>
                            <a:noFill/>
                          </a:ln>
                          <a:solidFill>
                            <a:srgbClr val="000000"/>
                          </a:solidFill>
                          <a:effectLst/>
                          <a:latin typeface="Calibri" pitchFamily="32" charset="0"/>
                          <a:ea typeface="Microsoft YaHei" charset="-122"/>
                        </a:rPr>
                        <a:t>IASI</a:t>
                      </a:r>
                    </a:p>
                  </a:txBody>
                  <a:tcPr marL="89986" marR="89986" marT="46800" marB="46800" anchor="ctr" horzOverflow="overflow"/>
                </a:tc>
                <a:tc>
                  <a:txBody>
                    <a:bodyPr/>
                    <a:lstStyle/>
                    <a:p>
                      <a:pPr marL="0" marR="0" lvl="0" indent="0" algn="l" defTabSz="449263" rtl="0" eaLnBrk="1" fontAlgn="base" latinLnBrk="0" hangingPunct="1">
                        <a:lnSpc>
                          <a:spcPct val="102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GB" sz="1600" b="0" i="0" u="none" strike="noStrike" cap="none" normalizeH="0" baseline="0" dirty="0" smtClean="0">
                          <a:ln>
                            <a:noFill/>
                          </a:ln>
                          <a:solidFill>
                            <a:srgbClr val="000000"/>
                          </a:solidFill>
                          <a:effectLst/>
                          <a:latin typeface="Calibri" pitchFamily="32" charset="0"/>
                          <a:ea typeface="Microsoft YaHei" charset="-122"/>
                        </a:rPr>
                        <a:t>Prototype</a:t>
                      </a:r>
                    </a:p>
                  </a:txBody>
                  <a:tcPr marL="89986" marR="89986" marT="46800" marB="46800" anchor="ctr" horzOverflow="overflow"/>
                </a:tc>
                <a:tc>
                  <a:txBody>
                    <a:bodyPr/>
                    <a:lstStyle/>
                    <a:p>
                      <a:pPr marL="0" marR="0" lvl="0" indent="0" algn="l" defTabSz="449263" rtl="0" eaLnBrk="1" fontAlgn="base" latinLnBrk="0" hangingPunct="1">
                        <a:lnSpc>
                          <a:spcPct val="102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GB" sz="1600" b="0" i="0" u="none" strike="noStrike" cap="none" normalizeH="0" baseline="0" dirty="0" smtClean="0">
                          <a:ln>
                            <a:noFill/>
                          </a:ln>
                          <a:solidFill>
                            <a:srgbClr val="000000"/>
                          </a:solidFill>
                          <a:effectLst/>
                          <a:latin typeface="Calibri" pitchFamily="32" charset="0"/>
                          <a:ea typeface="Microsoft YaHei" charset="-122"/>
                        </a:rPr>
                        <a:t>Prototype</a:t>
                      </a:r>
                    </a:p>
                  </a:txBody>
                  <a:tcPr marL="89986" marR="89986" marT="46800" marB="46800" anchor="ctr" horzOverflow="overflow"/>
                </a:tc>
                <a:tc>
                  <a:txBody>
                    <a:bodyPr/>
                    <a:lstStyle/>
                    <a:p>
                      <a:pPr marL="0" marR="0" lvl="0" indent="0" algn="l" defTabSz="449263" rtl="0" eaLnBrk="1" fontAlgn="base" latinLnBrk="0" hangingPunct="1">
                        <a:lnSpc>
                          <a:spcPct val="102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kumimoji="0" lang="en-GB" sz="1600" b="0" i="0" u="none" strike="noStrike" cap="none" normalizeH="0" baseline="0" dirty="0" smtClean="0">
                        <a:ln>
                          <a:noFill/>
                        </a:ln>
                        <a:solidFill>
                          <a:srgbClr val="000000"/>
                        </a:solidFill>
                        <a:effectLst/>
                        <a:latin typeface="Calibri" pitchFamily="32" charset="0"/>
                        <a:ea typeface="Microsoft YaHei" charset="-122"/>
                      </a:endParaRPr>
                    </a:p>
                  </a:txBody>
                  <a:tcPr marL="89986" marR="89986" marT="46800" marB="46800" anchor="ctr" horzOverflow="overflow"/>
                </a:tc>
              </a:tr>
            </a:tbl>
          </a:graphicData>
        </a:graphic>
      </p:graphicFrame>
      <p:sp>
        <p:nvSpPr>
          <p:cNvPr id="16451" name="Text Box 156"/>
          <p:cNvSpPr txBox="1">
            <a:spLocks noChangeArrowheads="1"/>
          </p:cNvSpPr>
          <p:nvPr/>
        </p:nvSpPr>
        <p:spPr bwMode="auto">
          <a:xfrm>
            <a:off x="0" y="274639"/>
            <a:ext cx="9905999" cy="655637"/>
          </a:xfrm>
          <a:prstGeom prst="rect">
            <a:avLst/>
          </a:prstGeom>
          <a:noFill/>
          <a:ln w="9525">
            <a:noFill/>
            <a:round/>
            <a:headEnd/>
            <a:tailEnd/>
          </a:ln>
        </p:spPr>
        <p:txBody>
          <a:bodyPr anchor="ctr"/>
          <a:lstStyle/>
          <a:p>
            <a:pPr algn="ct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4400" b="0" dirty="0">
                <a:solidFill>
                  <a:srgbClr val="000000"/>
                </a:solidFill>
                <a:latin typeface="Calibri" pitchFamily="34" charset="0"/>
              </a:rPr>
              <a:t>GSICS </a:t>
            </a:r>
            <a:r>
              <a:rPr lang="en-GB" sz="4400" b="0" dirty="0" smtClean="0">
                <a:solidFill>
                  <a:srgbClr val="000000"/>
                </a:solidFill>
                <a:latin typeface="Calibri" pitchFamily="34" charset="0"/>
              </a:rPr>
              <a:t>GEO-LEO IR Product </a:t>
            </a:r>
            <a:r>
              <a:rPr lang="en-GB" sz="4400" b="0" dirty="0">
                <a:solidFill>
                  <a:srgbClr val="000000"/>
                </a:solidFill>
                <a:latin typeface="Calibri" pitchFamily="34" charset="0"/>
              </a:rPr>
              <a:t>Status </a:t>
            </a:r>
            <a:r>
              <a:rPr lang="en-GB" sz="4400" b="0" dirty="0" smtClean="0">
                <a:solidFill>
                  <a:srgbClr val="000000"/>
                </a:solidFill>
                <a:latin typeface="Calibri" pitchFamily="34" charset="0"/>
              </a:rPr>
              <a:t>2016-02</a:t>
            </a:r>
            <a:endParaRPr lang="en-GB" sz="4400" b="0" dirty="0">
              <a:solidFill>
                <a:srgbClr val="000000"/>
              </a:solidFill>
              <a:latin typeface="Calibri" pitchFamily="34" charset="0"/>
            </a:endParaRPr>
          </a:p>
        </p:txBody>
      </p:sp>
      <p:sp>
        <p:nvSpPr>
          <p:cNvPr id="16452" name="Rectangle 157"/>
          <p:cNvSpPr>
            <a:spLocks noChangeArrowheads="1"/>
          </p:cNvSpPr>
          <p:nvPr/>
        </p:nvSpPr>
        <p:spPr bwMode="auto">
          <a:xfrm>
            <a:off x="88886" y="6238876"/>
            <a:ext cx="8363197" cy="277813"/>
          </a:xfrm>
          <a:prstGeom prst="rect">
            <a:avLst/>
          </a:prstGeom>
          <a:noFill/>
          <a:ln w="9525">
            <a:noFill/>
            <a:round/>
            <a:headEnd/>
            <a:tailEnd/>
          </a:ln>
        </p:spPr>
        <p:txBody>
          <a:bodyPr lIns="90000" tIns="46800" rIns="90000" bIns="46800">
            <a:spAutoFit/>
          </a:bodyPr>
          <a:lstStyle/>
          <a:p>
            <a:pP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b="0" dirty="0">
                <a:solidFill>
                  <a:schemeClr val="accent2"/>
                </a:solidFill>
              </a:rPr>
              <a:t>Full GSICS Product </a:t>
            </a:r>
            <a:r>
              <a:rPr lang="en-GB" sz="1200" b="0" dirty="0" err="1">
                <a:solidFill>
                  <a:schemeClr val="accent2"/>
                </a:solidFill>
              </a:rPr>
              <a:t>Catalog</a:t>
            </a:r>
            <a:r>
              <a:rPr lang="en-GB" sz="1200" b="0" dirty="0">
                <a:solidFill>
                  <a:schemeClr val="accent2"/>
                </a:solidFill>
              </a:rPr>
              <a:t> available at </a:t>
            </a:r>
            <a:r>
              <a:rPr lang="en-GB" sz="1200" b="0" dirty="0">
                <a:solidFill>
                  <a:schemeClr val="accent2"/>
                </a:solidFill>
                <a:hlinkClick r:id="rId3"/>
              </a:rPr>
              <a:t>http://www.star.nesdis.noaa.gov/smcd/GCC/ProductCatalog.php</a:t>
            </a:r>
          </a:p>
        </p:txBody>
      </p:sp>
    </p:spTree>
  </p:cSld>
  <p:clrMapOvr>
    <a:masterClrMapping/>
  </p:clrMapOvr>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GB" dirty="0" smtClean="0"/>
              <a:t>IR Product Development within GSICS</a:t>
            </a:r>
          </a:p>
        </p:txBody>
      </p:sp>
      <p:sp>
        <p:nvSpPr>
          <p:cNvPr id="8195" name="Content Placeholder 2"/>
          <p:cNvSpPr>
            <a:spLocks noGrp="1"/>
          </p:cNvSpPr>
          <p:nvPr>
            <p:ph idx="1"/>
          </p:nvPr>
        </p:nvSpPr>
        <p:spPr>
          <a:xfrm>
            <a:off x="495300" y="1362700"/>
            <a:ext cx="4432960" cy="4525963"/>
          </a:xfrm>
        </p:spPr>
        <p:txBody>
          <a:bodyPr/>
          <a:lstStyle/>
          <a:p>
            <a:r>
              <a:rPr lang="en-GB" sz="2400" dirty="0" smtClean="0"/>
              <a:t>GEO-LEO IR hyperspectral</a:t>
            </a:r>
          </a:p>
          <a:p>
            <a:pPr lvl="1"/>
            <a:r>
              <a:rPr lang="en-GB" sz="2000" dirty="0" smtClean="0"/>
              <a:t>Progress existing products to Operational Status</a:t>
            </a:r>
          </a:p>
          <a:p>
            <a:pPr lvl="1"/>
            <a:r>
              <a:rPr lang="en-GB" sz="2000" dirty="0" smtClean="0"/>
              <a:t>Promote new products to Demonstration Status</a:t>
            </a:r>
          </a:p>
          <a:p>
            <a:pPr lvl="1"/>
            <a:r>
              <a:rPr lang="en-GB" sz="2000" dirty="0" smtClean="0"/>
              <a:t>Application of Prime GSICS Correction concept</a:t>
            </a:r>
          </a:p>
          <a:p>
            <a:pPr lvl="2"/>
            <a:r>
              <a:rPr lang="en-GB" sz="1800" dirty="0" smtClean="0"/>
              <a:t>To merge multiple reference instruments</a:t>
            </a:r>
          </a:p>
          <a:p>
            <a:pPr lvl="2"/>
            <a:r>
              <a:rPr lang="en-GB" sz="1800" dirty="0" smtClean="0"/>
              <a:t>To allow corrections to cover diurnal cycle</a:t>
            </a:r>
          </a:p>
          <a:p>
            <a:pPr lvl="2"/>
            <a:r>
              <a:rPr lang="en-US" sz="1800" dirty="0" smtClean="0">
                <a:solidFill>
                  <a:srgbClr val="FF0000"/>
                </a:solidFill>
              </a:rPr>
              <a:t>Other Agencies’ plans for Prime GSICS Corrections?</a:t>
            </a:r>
            <a:endParaRPr lang="en-GB" sz="1800" dirty="0" smtClean="0">
              <a:solidFill>
                <a:srgbClr val="FF0000"/>
              </a:solidFill>
            </a:endParaRPr>
          </a:p>
          <a:p>
            <a:r>
              <a:rPr lang="en-GB" sz="2600" dirty="0" smtClean="0"/>
              <a:t>Wednesday afternoon</a:t>
            </a:r>
          </a:p>
          <a:p>
            <a:pPr lvl="2"/>
            <a:endParaRPr lang="en-GB" sz="1800" dirty="0" smtClean="0"/>
          </a:p>
        </p:txBody>
      </p:sp>
      <p:graphicFrame>
        <p:nvGraphicFramePr>
          <p:cNvPr id="4" name="Table 3"/>
          <p:cNvGraphicFramePr>
            <a:graphicFrameLocks noGrp="1"/>
          </p:cNvGraphicFramePr>
          <p:nvPr/>
        </p:nvGraphicFramePr>
        <p:xfrm>
          <a:off x="4219575" y="4758788"/>
          <a:ext cx="5686425" cy="190500"/>
        </p:xfrm>
        <a:graphic>
          <a:graphicData uri="http://schemas.openxmlformats.org/drawingml/2006/table">
            <a:tbl>
              <a:tblPr/>
              <a:tblGrid>
                <a:gridCol w="657225"/>
                <a:gridCol w="1200150"/>
                <a:gridCol w="762000"/>
                <a:gridCol w="2790825"/>
                <a:gridCol w="276225"/>
              </a:tblGrid>
              <a:tr h="0">
                <a:tc>
                  <a:txBody>
                    <a:bodyPr/>
                    <a:lstStyle/>
                    <a:p>
                      <a:pPr algn="r" fontAlgn="t"/>
                      <a:r>
                        <a:rPr lang="en-GB" sz="1000" b="0" i="0" dirty="0">
                          <a:latin typeface="Arial"/>
                        </a:rPr>
                        <a:t>16:20</a:t>
                      </a:r>
                    </a:p>
                  </a:txBody>
                  <a:tcPr marL="19050" marR="19050" marT="19050" marB="1905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fontAlgn="t"/>
                      <a:r>
                        <a:rPr lang="en-GB" sz="1000" b="0" i="0">
                          <a:latin typeface="Arial"/>
                        </a:rPr>
                        <a:t>Fangfang Yu?</a:t>
                      </a:r>
                    </a:p>
                  </a:txBody>
                  <a:tcPr marL="19050" marR="19050" marT="19050" marB="1905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2CC"/>
                    </a:solidFill>
                  </a:tcPr>
                </a:tc>
                <a:tc>
                  <a:txBody>
                    <a:bodyPr/>
                    <a:lstStyle/>
                    <a:p>
                      <a:pPr fontAlgn="t"/>
                      <a:r>
                        <a:rPr lang="en-GB" sz="1000" b="0" i="0">
                          <a:latin typeface="Arial"/>
                        </a:rPr>
                        <a:t>NOAA</a:t>
                      </a:r>
                    </a:p>
                  </a:txBody>
                  <a:tcPr marL="19050" marR="19050" marT="19050" marB="1905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2CC"/>
                    </a:solidFill>
                  </a:tcPr>
                </a:tc>
                <a:tc>
                  <a:txBody>
                    <a:bodyPr/>
                    <a:lstStyle/>
                    <a:p>
                      <a:pPr fontAlgn="t"/>
                      <a:r>
                        <a:rPr lang="en-US" sz="1000" dirty="0">
                          <a:latin typeface="Arial"/>
                        </a:rPr>
                        <a:t>Handling Diurnal Cycle in GEO-LEO IR</a:t>
                      </a:r>
                    </a:p>
                  </a:txBody>
                  <a:tcPr marL="19050" marR="19050" marT="19050" marB="1905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2CC"/>
                    </a:solidFill>
                  </a:tcPr>
                </a:tc>
                <a:tc>
                  <a:txBody>
                    <a:bodyPr/>
                    <a:lstStyle/>
                    <a:p>
                      <a:pPr fontAlgn="t"/>
                      <a:r>
                        <a:rPr lang="en-GB" sz="1000" b="0" i="0" dirty="0">
                          <a:latin typeface="Arial"/>
                        </a:rPr>
                        <a:t>3n</a:t>
                      </a:r>
                    </a:p>
                  </a:txBody>
                  <a:tcPr marL="19050" marR="19050" marT="19050" marB="1905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2CC"/>
                    </a:solidFill>
                  </a:tcPr>
                </a:tc>
              </a:tr>
            </a:tbl>
          </a:graphicData>
        </a:graphic>
      </p:graphicFrame>
      <p:graphicFrame>
        <p:nvGraphicFramePr>
          <p:cNvPr id="5" name="Table 4"/>
          <p:cNvGraphicFramePr>
            <a:graphicFrameLocks noGrp="1"/>
          </p:cNvGraphicFramePr>
          <p:nvPr/>
        </p:nvGraphicFramePr>
        <p:xfrm>
          <a:off x="4219575" y="4165021"/>
          <a:ext cx="5686425" cy="190500"/>
        </p:xfrm>
        <a:graphic>
          <a:graphicData uri="http://schemas.openxmlformats.org/drawingml/2006/table">
            <a:tbl>
              <a:tblPr/>
              <a:tblGrid>
                <a:gridCol w="657225"/>
                <a:gridCol w="1200150"/>
                <a:gridCol w="762000"/>
                <a:gridCol w="2790825"/>
                <a:gridCol w="276225"/>
              </a:tblGrid>
              <a:tr h="0">
                <a:tc>
                  <a:txBody>
                    <a:bodyPr/>
                    <a:lstStyle/>
                    <a:p>
                      <a:pPr algn="r" fontAlgn="t"/>
                      <a:r>
                        <a:rPr lang="en-GB" sz="1000" b="0" i="0">
                          <a:latin typeface="Arial"/>
                        </a:rPr>
                        <a:t>11:25</a:t>
                      </a:r>
                    </a:p>
                  </a:txBody>
                  <a:tcPr marL="19050" marR="19050" marT="19050" marB="1905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fontAlgn="t"/>
                      <a:r>
                        <a:rPr lang="en-GB" sz="1000">
                          <a:latin typeface="Arial"/>
                        </a:rPr>
                        <a:t>Tim Hewison</a:t>
                      </a:r>
                    </a:p>
                  </a:txBody>
                  <a:tcPr marL="19050" marR="19050" marT="19050" marB="1905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2CC"/>
                    </a:solidFill>
                  </a:tcPr>
                </a:tc>
                <a:tc>
                  <a:txBody>
                    <a:bodyPr/>
                    <a:lstStyle/>
                    <a:p>
                      <a:pPr fontAlgn="t"/>
                      <a:r>
                        <a:rPr lang="en-GB" sz="1000" b="0" i="0">
                          <a:latin typeface="Arial"/>
                        </a:rPr>
                        <a:t>GRWG</a:t>
                      </a:r>
                    </a:p>
                  </a:txBody>
                  <a:tcPr marL="19050" marR="19050" marT="19050" marB="1905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2CC"/>
                    </a:solidFill>
                  </a:tcPr>
                </a:tc>
                <a:tc>
                  <a:txBody>
                    <a:bodyPr/>
                    <a:lstStyle/>
                    <a:p>
                      <a:pPr fontAlgn="t"/>
                      <a:r>
                        <a:rPr lang="en-US" sz="1000" b="0" i="0">
                          <a:latin typeface="Arial"/>
                        </a:rPr>
                        <a:t>Do we need to generate Prime GSICS NRTCs?</a:t>
                      </a:r>
                    </a:p>
                  </a:txBody>
                  <a:tcPr marL="19050" marR="19050" marT="19050" marB="1905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2CC"/>
                    </a:solidFill>
                  </a:tcPr>
                </a:tc>
                <a:tc>
                  <a:txBody>
                    <a:bodyPr/>
                    <a:lstStyle/>
                    <a:p>
                      <a:pPr fontAlgn="t"/>
                      <a:r>
                        <a:rPr lang="en-GB" sz="1000" b="0" i="0" dirty="0">
                          <a:latin typeface="Arial"/>
                        </a:rPr>
                        <a:t>3g</a:t>
                      </a:r>
                    </a:p>
                  </a:txBody>
                  <a:tcPr marL="19050" marR="19050" marT="19050" marB="1905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2CC"/>
                    </a:solidFill>
                  </a:tcPr>
                </a:tc>
              </a:tr>
            </a:tbl>
          </a:graphicData>
        </a:graphic>
      </p:graphicFrame>
      <p:graphicFrame>
        <p:nvGraphicFramePr>
          <p:cNvPr id="6" name="Table 5"/>
          <p:cNvGraphicFramePr>
            <a:graphicFrameLocks noGrp="1"/>
          </p:cNvGraphicFramePr>
          <p:nvPr/>
        </p:nvGraphicFramePr>
        <p:xfrm>
          <a:off x="4219575" y="2099705"/>
          <a:ext cx="5686425" cy="1257300"/>
        </p:xfrm>
        <a:graphic>
          <a:graphicData uri="http://schemas.openxmlformats.org/drawingml/2006/table">
            <a:tbl>
              <a:tblPr/>
              <a:tblGrid>
                <a:gridCol w="657225"/>
                <a:gridCol w="1200150"/>
                <a:gridCol w="762000"/>
                <a:gridCol w="2790825"/>
                <a:gridCol w="276225"/>
              </a:tblGrid>
              <a:tr h="0">
                <a:tc>
                  <a:txBody>
                    <a:bodyPr/>
                    <a:lstStyle/>
                    <a:p>
                      <a:pPr algn="r" fontAlgn="t"/>
                      <a:r>
                        <a:rPr lang="en-GB" sz="1000" b="0" i="0">
                          <a:latin typeface="Arial"/>
                        </a:rPr>
                        <a:t>13:05</a:t>
                      </a:r>
                    </a:p>
                  </a:txBody>
                  <a:tcPr marL="19050" marR="19050" marT="19050" marB="1905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fontAlgn="t"/>
                      <a:r>
                        <a:rPr lang="en-GB" sz="1000" b="0" i="0">
                          <a:solidFill>
                            <a:srgbClr val="FF0000"/>
                          </a:solidFill>
                          <a:latin typeface="Arial"/>
                        </a:rPr>
                        <a:t>Xu Na (Remote)</a:t>
                      </a:r>
                    </a:p>
                  </a:txBody>
                  <a:tcPr marL="19050" marR="19050" marT="19050" marB="1905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2CC"/>
                    </a:solidFill>
                  </a:tcPr>
                </a:tc>
                <a:tc>
                  <a:txBody>
                    <a:bodyPr/>
                    <a:lstStyle/>
                    <a:p>
                      <a:pPr fontAlgn="t"/>
                      <a:r>
                        <a:rPr lang="en-GB" sz="1000" b="0" i="0">
                          <a:latin typeface="Arial"/>
                        </a:rPr>
                        <a:t>CMA</a:t>
                      </a:r>
                    </a:p>
                  </a:txBody>
                  <a:tcPr marL="19050" marR="19050" marT="19050" marB="1905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2CC"/>
                    </a:solidFill>
                  </a:tcPr>
                </a:tc>
                <a:tc>
                  <a:txBody>
                    <a:bodyPr/>
                    <a:lstStyle/>
                    <a:p>
                      <a:pPr fontAlgn="t"/>
                      <a:r>
                        <a:rPr lang="pt-BR" sz="1000">
                          <a:latin typeface="Arial"/>
                        </a:rPr>
                        <a:t>GEO-LEO IR Progress at CMA</a:t>
                      </a:r>
                    </a:p>
                  </a:txBody>
                  <a:tcPr marL="19050" marR="19050" marT="19050" marB="1905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2CC"/>
                    </a:solidFill>
                  </a:tcPr>
                </a:tc>
                <a:tc>
                  <a:txBody>
                    <a:bodyPr/>
                    <a:lstStyle/>
                    <a:p>
                      <a:pPr fontAlgn="t"/>
                      <a:r>
                        <a:rPr lang="en-GB" sz="1000" b="0" i="0">
                          <a:latin typeface="Arial"/>
                        </a:rPr>
                        <a:t>3i</a:t>
                      </a:r>
                    </a:p>
                  </a:txBody>
                  <a:tcPr marL="19050" marR="19050" marT="19050" marB="1905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2CC"/>
                    </a:solidFill>
                  </a:tcPr>
                </a:tc>
              </a:tr>
              <a:tr h="0">
                <a:tc>
                  <a:txBody>
                    <a:bodyPr/>
                    <a:lstStyle/>
                    <a:p>
                      <a:pPr algn="r" fontAlgn="t"/>
                      <a:r>
                        <a:rPr lang="en-GB" sz="1000" b="0" i="0">
                          <a:latin typeface="Arial"/>
                        </a:rPr>
                        <a:t>13:20</a:t>
                      </a:r>
                    </a:p>
                  </a:txBody>
                  <a:tcPr marL="19050" marR="19050" marT="19050" marB="1905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fontAlgn="t"/>
                      <a:r>
                        <a:rPr lang="en-GB" sz="1000" b="0" i="0">
                          <a:solidFill>
                            <a:srgbClr val="FF0000"/>
                          </a:solidFill>
                          <a:latin typeface="Arial"/>
                        </a:rPr>
                        <a:t>Munn V. Shukla (Remote)</a:t>
                      </a:r>
                    </a:p>
                  </a:txBody>
                  <a:tcPr marL="19050" marR="19050" marT="19050" marB="1905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2CC"/>
                    </a:solidFill>
                  </a:tcPr>
                </a:tc>
                <a:tc>
                  <a:txBody>
                    <a:bodyPr/>
                    <a:lstStyle/>
                    <a:p>
                      <a:pPr fontAlgn="t"/>
                      <a:r>
                        <a:rPr lang="en-GB" sz="1000" b="0" i="0">
                          <a:latin typeface="Arial"/>
                        </a:rPr>
                        <a:t>ISRO</a:t>
                      </a:r>
                    </a:p>
                  </a:txBody>
                  <a:tcPr marL="19050" marR="19050" marT="19050" marB="1905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2CC"/>
                    </a:solidFill>
                  </a:tcPr>
                </a:tc>
                <a:tc>
                  <a:txBody>
                    <a:bodyPr/>
                    <a:lstStyle/>
                    <a:p>
                      <a:pPr fontAlgn="t"/>
                      <a:r>
                        <a:rPr lang="en-GB" sz="1000">
                          <a:latin typeface="Arial"/>
                        </a:rPr>
                        <a:t>GEO-LEO IR Progress at ISRO</a:t>
                      </a:r>
                    </a:p>
                  </a:txBody>
                  <a:tcPr marL="19050" marR="19050" marT="19050" marB="1905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2CC"/>
                    </a:solidFill>
                  </a:tcPr>
                </a:tc>
                <a:tc>
                  <a:txBody>
                    <a:bodyPr/>
                    <a:lstStyle/>
                    <a:p>
                      <a:pPr fontAlgn="t"/>
                      <a:r>
                        <a:rPr lang="en-GB" sz="1000" b="0" i="0">
                          <a:latin typeface="Arial"/>
                        </a:rPr>
                        <a:t>3j</a:t>
                      </a:r>
                    </a:p>
                  </a:txBody>
                  <a:tcPr marL="19050" marR="19050" marT="19050" marB="1905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2CC"/>
                    </a:solidFill>
                  </a:tcPr>
                </a:tc>
              </a:tr>
              <a:tr h="0">
                <a:tc>
                  <a:txBody>
                    <a:bodyPr/>
                    <a:lstStyle/>
                    <a:p>
                      <a:pPr algn="r" fontAlgn="t"/>
                      <a:r>
                        <a:rPr lang="en-GB" sz="1000" b="0" i="0">
                          <a:latin typeface="Arial"/>
                        </a:rPr>
                        <a:t>13:35</a:t>
                      </a:r>
                    </a:p>
                  </a:txBody>
                  <a:tcPr marL="19050" marR="19050" marT="19050" marB="1905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fontAlgn="t"/>
                      <a:r>
                        <a:rPr lang="en-GB" sz="1000" b="0" i="0">
                          <a:latin typeface="Arial"/>
                        </a:rPr>
                        <a:t>Arata Okuyama</a:t>
                      </a:r>
                    </a:p>
                  </a:txBody>
                  <a:tcPr marL="19050" marR="19050" marT="19050" marB="1905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2CC"/>
                    </a:solidFill>
                  </a:tcPr>
                </a:tc>
                <a:tc>
                  <a:txBody>
                    <a:bodyPr/>
                    <a:lstStyle/>
                    <a:p>
                      <a:pPr fontAlgn="t"/>
                      <a:r>
                        <a:rPr lang="en-GB" sz="1000" b="0" i="0">
                          <a:latin typeface="Arial"/>
                        </a:rPr>
                        <a:t>JMA</a:t>
                      </a:r>
                    </a:p>
                  </a:txBody>
                  <a:tcPr marL="19050" marR="19050" marT="19050" marB="1905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2CC"/>
                    </a:solidFill>
                  </a:tcPr>
                </a:tc>
                <a:tc>
                  <a:txBody>
                    <a:bodyPr/>
                    <a:lstStyle/>
                    <a:p>
                      <a:pPr fontAlgn="t"/>
                      <a:r>
                        <a:rPr lang="pt-BR" sz="1000">
                          <a:latin typeface="Arial"/>
                        </a:rPr>
                        <a:t>GEO-LEO IR Progress at JMA</a:t>
                      </a:r>
                    </a:p>
                  </a:txBody>
                  <a:tcPr marL="19050" marR="19050" marT="19050" marB="1905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2CC"/>
                    </a:solidFill>
                  </a:tcPr>
                </a:tc>
                <a:tc>
                  <a:txBody>
                    <a:bodyPr/>
                    <a:lstStyle/>
                    <a:p>
                      <a:pPr fontAlgn="t"/>
                      <a:r>
                        <a:rPr lang="en-GB" sz="1000" b="0" i="0">
                          <a:latin typeface="Arial"/>
                        </a:rPr>
                        <a:t>3k</a:t>
                      </a:r>
                    </a:p>
                  </a:txBody>
                  <a:tcPr marL="19050" marR="19050" marT="19050" marB="1905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2CC"/>
                    </a:solidFill>
                  </a:tcPr>
                </a:tc>
              </a:tr>
              <a:tr h="0">
                <a:tc>
                  <a:txBody>
                    <a:bodyPr/>
                    <a:lstStyle/>
                    <a:p>
                      <a:pPr algn="r" fontAlgn="t"/>
                      <a:r>
                        <a:rPr lang="en-GB" sz="1000" b="0" i="0">
                          <a:latin typeface="Arial"/>
                        </a:rPr>
                        <a:t>13:50</a:t>
                      </a:r>
                    </a:p>
                  </a:txBody>
                  <a:tcPr marL="19050" marR="19050" marT="19050" marB="1905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fontAlgn="t"/>
                      <a:r>
                        <a:rPr lang="en-GB" sz="1000" b="0" i="0">
                          <a:latin typeface="Arial"/>
                        </a:rPr>
                        <a:t>Dohyeong Kim?</a:t>
                      </a:r>
                    </a:p>
                  </a:txBody>
                  <a:tcPr marL="19050" marR="19050" marT="19050" marB="1905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2CC"/>
                    </a:solidFill>
                  </a:tcPr>
                </a:tc>
                <a:tc>
                  <a:txBody>
                    <a:bodyPr/>
                    <a:lstStyle/>
                    <a:p>
                      <a:pPr fontAlgn="t"/>
                      <a:r>
                        <a:rPr lang="en-GB" sz="1000" b="0" i="0">
                          <a:latin typeface="Arial"/>
                        </a:rPr>
                        <a:t>KMA</a:t>
                      </a:r>
                    </a:p>
                  </a:txBody>
                  <a:tcPr marL="19050" marR="19050" marT="19050" marB="1905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2CC"/>
                    </a:solidFill>
                  </a:tcPr>
                </a:tc>
                <a:tc>
                  <a:txBody>
                    <a:bodyPr/>
                    <a:lstStyle/>
                    <a:p>
                      <a:pPr fontAlgn="t"/>
                      <a:r>
                        <a:rPr lang="pt-BR" sz="1000">
                          <a:latin typeface="Arial"/>
                        </a:rPr>
                        <a:t>GEO-LEO IR Progress at KMA</a:t>
                      </a:r>
                    </a:p>
                  </a:txBody>
                  <a:tcPr marL="19050" marR="19050" marT="19050" marB="1905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2CC"/>
                    </a:solidFill>
                  </a:tcPr>
                </a:tc>
                <a:tc>
                  <a:txBody>
                    <a:bodyPr/>
                    <a:lstStyle/>
                    <a:p>
                      <a:pPr fontAlgn="t"/>
                      <a:r>
                        <a:rPr lang="en-GB" sz="1000" b="0" i="0">
                          <a:latin typeface="Arial"/>
                        </a:rPr>
                        <a:t>3l</a:t>
                      </a:r>
                    </a:p>
                  </a:txBody>
                  <a:tcPr marL="19050" marR="19050" marT="19050" marB="1905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2CC"/>
                    </a:solidFill>
                  </a:tcPr>
                </a:tc>
              </a:tr>
              <a:tr h="0">
                <a:tc>
                  <a:txBody>
                    <a:bodyPr/>
                    <a:lstStyle/>
                    <a:p>
                      <a:pPr algn="r" fontAlgn="t"/>
                      <a:r>
                        <a:rPr lang="en-GB" sz="1000" b="0" i="0">
                          <a:latin typeface="Arial"/>
                        </a:rPr>
                        <a:t>14:05</a:t>
                      </a:r>
                    </a:p>
                  </a:txBody>
                  <a:tcPr marL="19050" marR="19050" marT="19050" marB="1905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fontAlgn="t"/>
                      <a:r>
                        <a:rPr lang="en-GB" sz="1000" b="0" i="0">
                          <a:latin typeface="Arial"/>
                        </a:rPr>
                        <a:t>Yuanzheng "Jordan" Yao</a:t>
                      </a:r>
                    </a:p>
                  </a:txBody>
                  <a:tcPr marL="19050" marR="19050" marT="19050" marB="1905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2CC"/>
                    </a:solidFill>
                  </a:tcPr>
                </a:tc>
                <a:tc>
                  <a:txBody>
                    <a:bodyPr/>
                    <a:lstStyle/>
                    <a:p>
                      <a:pPr fontAlgn="t"/>
                      <a:r>
                        <a:rPr lang="en-GB" sz="1000" b="0" i="0">
                          <a:latin typeface="Arial"/>
                        </a:rPr>
                        <a:t>NOAA</a:t>
                      </a:r>
                    </a:p>
                  </a:txBody>
                  <a:tcPr marL="19050" marR="19050" marT="19050" marB="1905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2CC"/>
                    </a:solidFill>
                  </a:tcPr>
                </a:tc>
                <a:tc>
                  <a:txBody>
                    <a:bodyPr/>
                    <a:lstStyle/>
                    <a:p>
                      <a:pPr fontAlgn="t"/>
                      <a:r>
                        <a:rPr lang="en-GB" sz="1000">
                          <a:latin typeface="Arial"/>
                        </a:rPr>
                        <a:t>GEO-LEO IR Progress at NOAA</a:t>
                      </a:r>
                    </a:p>
                  </a:txBody>
                  <a:tcPr marL="19050" marR="19050" marT="19050" marB="1905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2CC"/>
                    </a:solidFill>
                  </a:tcPr>
                </a:tc>
                <a:tc>
                  <a:txBody>
                    <a:bodyPr/>
                    <a:lstStyle/>
                    <a:p>
                      <a:pPr fontAlgn="t"/>
                      <a:r>
                        <a:rPr lang="en-GB" sz="1000" b="0" i="0" dirty="0">
                          <a:latin typeface="Arial"/>
                        </a:rPr>
                        <a:t>3m</a:t>
                      </a:r>
                    </a:p>
                  </a:txBody>
                  <a:tcPr marL="19050" marR="19050" marT="19050" marB="1905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2CC"/>
                    </a:solidFill>
                  </a:tcPr>
                </a:tc>
              </a:tr>
            </a:tbl>
          </a:graphicData>
        </a:graphic>
      </p:graphicFrame>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US" dirty="0" smtClean="0"/>
              <a:t>GRWG Chairing</a:t>
            </a:r>
            <a:endParaRPr lang="en-GB" dirty="0" smtClean="0"/>
          </a:p>
        </p:txBody>
      </p:sp>
      <p:graphicFrame>
        <p:nvGraphicFramePr>
          <p:cNvPr id="11" name="Content Placeholder 3"/>
          <p:cNvGraphicFramePr>
            <a:graphicFrameLocks noGrp="1"/>
          </p:cNvGraphicFramePr>
          <p:nvPr>
            <p:ph idx="1"/>
            <p:extLst>
              <p:ext uri="{D42A27DB-BD31-4B8C-83A1-F6EECF244321}">
                <p14:modId xmlns="" xmlns:p14="http://schemas.microsoft.com/office/powerpoint/2010/main" val="3110481998"/>
              </p:ext>
            </p:extLst>
          </p:nvPr>
        </p:nvGraphicFramePr>
        <p:xfrm>
          <a:off x="495221" y="1600201"/>
          <a:ext cx="8912384" cy="45243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GB" sz="3600" dirty="0" smtClean="0"/>
              <a:t>New IR Product Development within GSICS</a:t>
            </a:r>
          </a:p>
        </p:txBody>
      </p:sp>
      <p:sp>
        <p:nvSpPr>
          <p:cNvPr id="8195" name="Content Placeholder 2"/>
          <p:cNvSpPr>
            <a:spLocks noGrp="1"/>
          </p:cNvSpPr>
          <p:nvPr>
            <p:ph idx="1"/>
          </p:nvPr>
        </p:nvSpPr>
        <p:spPr>
          <a:xfrm>
            <a:off x="495300" y="1362700"/>
            <a:ext cx="4432960" cy="4525963"/>
          </a:xfrm>
        </p:spPr>
        <p:txBody>
          <a:bodyPr/>
          <a:lstStyle/>
          <a:p>
            <a:r>
              <a:rPr lang="en-GB" sz="2400" dirty="0" smtClean="0"/>
              <a:t>Scope potential new GSICS products/deliverables</a:t>
            </a:r>
          </a:p>
          <a:p>
            <a:pPr lvl="1"/>
            <a:r>
              <a:rPr lang="en-US" sz="2000" dirty="0" smtClean="0"/>
              <a:t>Alternative inter-calibration algorithms</a:t>
            </a:r>
            <a:endParaRPr lang="en-GB" sz="2000" dirty="0" smtClean="0"/>
          </a:p>
          <a:p>
            <a:pPr lvl="1"/>
            <a:r>
              <a:rPr lang="en-GB" sz="2000" dirty="0" smtClean="0"/>
              <a:t>Retrieved SRFs</a:t>
            </a:r>
          </a:p>
          <a:p>
            <a:pPr lvl="1"/>
            <a:r>
              <a:rPr lang="en-GB" sz="2000" dirty="0" smtClean="0"/>
              <a:t>GEO-GEO inter-calibration</a:t>
            </a:r>
            <a:br>
              <a:rPr lang="en-GB" sz="2000" dirty="0" smtClean="0"/>
            </a:br>
            <a:r>
              <a:rPr lang="en-GB" sz="2000" dirty="0" smtClean="0"/>
              <a:t>(part  of GEO-ring)</a:t>
            </a:r>
          </a:p>
          <a:p>
            <a:pPr lvl="1"/>
            <a:r>
              <a:rPr lang="en-GB" sz="2000" dirty="0" smtClean="0"/>
              <a:t>LEO-LEO inter-calibration</a:t>
            </a:r>
          </a:p>
          <a:p>
            <a:r>
              <a:rPr lang="en-GB" sz="2400" dirty="0" smtClean="0"/>
              <a:t>Traceability of Reference Instruments</a:t>
            </a:r>
          </a:p>
          <a:p>
            <a:pPr lvl="1"/>
            <a:r>
              <a:rPr lang="en-US" sz="2000" dirty="0" smtClean="0"/>
              <a:t>Plans for TANSO-FTS/2 &amp; CLARREO</a:t>
            </a:r>
            <a:endParaRPr lang="en-GB" sz="2000" dirty="0" smtClean="0"/>
          </a:p>
          <a:p>
            <a:r>
              <a:rPr lang="en-GB" sz="2400" dirty="0" smtClean="0"/>
              <a:t>Wednesday morning &amp; afternoon</a:t>
            </a:r>
          </a:p>
        </p:txBody>
      </p:sp>
      <p:graphicFrame>
        <p:nvGraphicFramePr>
          <p:cNvPr id="6" name="Table 5"/>
          <p:cNvGraphicFramePr>
            <a:graphicFrameLocks noGrp="1"/>
          </p:cNvGraphicFramePr>
          <p:nvPr/>
        </p:nvGraphicFramePr>
        <p:xfrm>
          <a:off x="4219575" y="2561852"/>
          <a:ext cx="5686425" cy="190500"/>
        </p:xfrm>
        <a:graphic>
          <a:graphicData uri="http://schemas.openxmlformats.org/drawingml/2006/table">
            <a:tbl>
              <a:tblPr/>
              <a:tblGrid>
                <a:gridCol w="657225"/>
                <a:gridCol w="1200150"/>
                <a:gridCol w="762000"/>
                <a:gridCol w="2790825"/>
                <a:gridCol w="276225"/>
              </a:tblGrid>
              <a:tr h="0">
                <a:tc>
                  <a:txBody>
                    <a:bodyPr/>
                    <a:lstStyle/>
                    <a:p>
                      <a:pPr algn="r" fontAlgn="t"/>
                      <a:r>
                        <a:rPr lang="en-GB" sz="1000" b="0" i="0">
                          <a:latin typeface="Arial"/>
                        </a:rPr>
                        <a:t>16:35</a:t>
                      </a:r>
                    </a:p>
                  </a:txBody>
                  <a:tcPr marL="19050" marR="19050" marT="19050" marB="1905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fontAlgn="t"/>
                      <a:r>
                        <a:rPr lang="en-GB" sz="1000" b="0" i="0">
                          <a:latin typeface="Arial"/>
                        </a:rPr>
                        <a:t>Arata Okuyama</a:t>
                      </a:r>
                    </a:p>
                  </a:txBody>
                  <a:tcPr marL="19050" marR="19050" marT="19050" marB="1905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2CC"/>
                    </a:solidFill>
                  </a:tcPr>
                </a:tc>
                <a:tc>
                  <a:txBody>
                    <a:bodyPr/>
                    <a:lstStyle/>
                    <a:p>
                      <a:pPr fontAlgn="t"/>
                      <a:r>
                        <a:rPr lang="en-GB" sz="1000" b="0" i="0">
                          <a:latin typeface="Arial"/>
                        </a:rPr>
                        <a:t>JMA</a:t>
                      </a:r>
                    </a:p>
                  </a:txBody>
                  <a:tcPr marL="19050" marR="19050" marT="19050" marB="1905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2CC"/>
                    </a:solidFill>
                  </a:tcPr>
                </a:tc>
                <a:tc>
                  <a:txBody>
                    <a:bodyPr/>
                    <a:lstStyle/>
                    <a:p>
                      <a:pPr fontAlgn="t"/>
                      <a:r>
                        <a:rPr lang="en-GB" sz="1000" b="0" i="0">
                          <a:latin typeface="Arial"/>
                        </a:rPr>
                        <a:t>v2 of GEO-LEO IR - alternative ATBDs</a:t>
                      </a:r>
                    </a:p>
                  </a:txBody>
                  <a:tcPr marL="19050" marR="19050" marT="19050" marB="1905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2CC"/>
                    </a:solidFill>
                  </a:tcPr>
                </a:tc>
                <a:tc>
                  <a:txBody>
                    <a:bodyPr/>
                    <a:lstStyle/>
                    <a:p>
                      <a:pPr fontAlgn="t"/>
                      <a:r>
                        <a:rPr lang="en-GB" sz="1000" b="0" i="0" dirty="0">
                          <a:latin typeface="Arial"/>
                        </a:rPr>
                        <a:t>3o</a:t>
                      </a:r>
                    </a:p>
                  </a:txBody>
                  <a:tcPr marL="19050" marR="19050" marT="19050" marB="1905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2CC"/>
                    </a:solidFill>
                  </a:tcPr>
                </a:tc>
              </a:tr>
            </a:tbl>
          </a:graphicData>
        </a:graphic>
      </p:graphicFrame>
      <p:graphicFrame>
        <p:nvGraphicFramePr>
          <p:cNvPr id="7" name="Table 6"/>
          <p:cNvGraphicFramePr>
            <a:graphicFrameLocks noGrp="1"/>
          </p:cNvGraphicFramePr>
          <p:nvPr/>
        </p:nvGraphicFramePr>
        <p:xfrm>
          <a:off x="4219575" y="4637250"/>
          <a:ext cx="5686425" cy="342900"/>
        </p:xfrm>
        <a:graphic>
          <a:graphicData uri="http://schemas.openxmlformats.org/drawingml/2006/table">
            <a:tbl>
              <a:tblPr/>
              <a:tblGrid>
                <a:gridCol w="657225"/>
                <a:gridCol w="1200150"/>
                <a:gridCol w="762000"/>
                <a:gridCol w="2790825"/>
                <a:gridCol w="276225"/>
              </a:tblGrid>
              <a:tr h="0">
                <a:tc>
                  <a:txBody>
                    <a:bodyPr/>
                    <a:lstStyle/>
                    <a:p>
                      <a:pPr algn="r" fontAlgn="t"/>
                      <a:r>
                        <a:rPr lang="en-GB" sz="1000" b="0" i="0" dirty="0">
                          <a:latin typeface="Arial"/>
                        </a:rPr>
                        <a:t>17:05</a:t>
                      </a:r>
                    </a:p>
                  </a:txBody>
                  <a:tcPr marL="19050" marR="19050" marT="19050" marB="1905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fontAlgn="t"/>
                      <a:r>
                        <a:rPr lang="en-GB" sz="1000" b="0" i="0">
                          <a:solidFill>
                            <a:srgbClr val="FF0000"/>
                          </a:solidFill>
                          <a:latin typeface="Arial"/>
                        </a:rPr>
                        <a:t>Denis Jouglet (Remote)</a:t>
                      </a:r>
                    </a:p>
                  </a:txBody>
                  <a:tcPr marL="19050" marR="19050" marT="19050" marB="1905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2CC"/>
                    </a:solidFill>
                  </a:tcPr>
                </a:tc>
                <a:tc>
                  <a:txBody>
                    <a:bodyPr/>
                    <a:lstStyle/>
                    <a:p>
                      <a:pPr fontAlgn="t"/>
                      <a:r>
                        <a:rPr lang="en-GB" sz="1000" b="0" i="0">
                          <a:latin typeface="Arial"/>
                        </a:rPr>
                        <a:t>CNES</a:t>
                      </a:r>
                    </a:p>
                  </a:txBody>
                  <a:tcPr marL="19050" marR="19050" marT="19050" marB="1905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2CC"/>
                    </a:solidFill>
                  </a:tcPr>
                </a:tc>
                <a:tc>
                  <a:txBody>
                    <a:bodyPr/>
                    <a:lstStyle/>
                    <a:p>
                      <a:pPr fontAlgn="t"/>
                      <a:r>
                        <a:rPr lang="en-GB" sz="1000" dirty="0" err="1">
                          <a:latin typeface="Lucida Grande"/>
                        </a:rPr>
                        <a:t>Hyperspectral</a:t>
                      </a:r>
                      <a:r>
                        <a:rPr lang="en-GB" sz="1000" dirty="0">
                          <a:latin typeface="Lucida Grande"/>
                        </a:rPr>
                        <a:t> IR comparisons - including TANSO-FTS/2</a:t>
                      </a:r>
                    </a:p>
                  </a:txBody>
                  <a:tcPr marL="19050" marR="19050" marT="19050" marB="1905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2CC"/>
                    </a:solidFill>
                  </a:tcPr>
                </a:tc>
                <a:tc>
                  <a:txBody>
                    <a:bodyPr/>
                    <a:lstStyle/>
                    <a:p>
                      <a:pPr fontAlgn="t"/>
                      <a:r>
                        <a:rPr lang="en-GB" sz="1000" b="0" i="0" dirty="0">
                          <a:latin typeface="Arial"/>
                        </a:rPr>
                        <a:t>3p</a:t>
                      </a:r>
                    </a:p>
                  </a:txBody>
                  <a:tcPr marL="19050" marR="19050" marT="19050" marB="1905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2CC"/>
                    </a:solidFill>
                  </a:tcPr>
                </a:tc>
              </a:tr>
            </a:tbl>
          </a:graphicData>
        </a:graphic>
      </p:graphicFrame>
      <p:graphicFrame>
        <p:nvGraphicFramePr>
          <p:cNvPr id="8" name="Table 7"/>
          <p:cNvGraphicFramePr>
            <a:graphicFrameLocks noGrp="1"/>
          </p:cNvGraphicFramePr>
          <p:nvPr/>
        </p:nvGraphicFramePr>
        <p:xfrm>
          <a:off x="4219575" y="5005385"/>
          <a:ext cx="5686425" cy="342900"/>
        </p:xfrm>
        <a:graphic>
          <a:graphicData uri="http://schemas.openxmlformats.org/drawingml/2006/table">
            <a:tbl>
              <a:tblPr/>
              <a:tblGrid>
                <a:gridCol w="657225"/>
                <a:gridCol w="1200150"/>
                <a:gridCol w="762000"/>
                <a:gridCol w="2790825"/>
                <a:gridCol w="276225"/>
              </a:tblGrid>
              <a:tr h="0">
                <a:tc>
                  <a:txBody>
                    <a:bodyPr/>
                    <a:lstStyle/>
                    <a:p>
                      <a:pPr algn="r" fontAlgn="t"/>
                      <a:r>
                        <a:rPr lang="en-GB" sz="1000" b="0" i="0" dirty="0">
                          <a:latin typeface="Arial"/>
                        </a:rPr>
                        <a:t>17:25</a:t>
                      </a:r>
                    </a:p>
                  </a:txBody>
                  <a:tcPr marL="19050" marR="19050" marT="19050" marB="1905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fontAlgn="t"/>
                      <a:r>
                        <a:rPr lang="en-GB" sz="1000" b="0" i="0">
                          <a:latin typeface="Arial"/>
                        </a:rPr>
                        <a:t>Likun Wang</a:t>
                      </a:r>
                    </a:p>
                  </a:txBody>
                  <a:tcPr marL="19050" marR="19050" marT="19050" marB="1905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2CC"/>
                    </a:solidFill>
                  </a:tcPr>
                </a:tc>
                <a:tc>
                  <a:txBody>
                    <a:bodyPr/>
                    <a:lstStyle/>
                    <a:p>
                      <a:pPr fontAlgn="t"/>
                      <a:r>
                        <a:rPr lang="en-GB" sz="1000" b="0" i="0" dirty="0">
                          <a:latin typeface="Arial"/>
                        </a:rPr>
                        <a:t>NOAA</a:t>
                      </a:r>
                    </a:p>
                  </a:txBody>
                  <a:tcPr marL="19050" marR="19050" marT="19050" marB="1905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2CC"/>
                    </a:solidFill>
                  </a:tcPr>
                </a:tc>
                <a:tc>
                  <a:txBody>
                    <a:bodyPr/>
                    <a:lstStyle/>
                    <a:p>
                      <a:pPr fontAlgn="ctr"/>
                      <a:r>
                        <a:rPr lang="en-US" sz="1000" dirty="0">
                          <a:latin typeface="Lucida Grande"/>
                        </a:rPr>
                        <a:t>IR Reference Sensor Traceability and Uncertainty</a:t>
                      </a:r>
                    </a:p>
                  </a:txBody>
                  <a:tcPr marL="19050" marR="19050" marT="19050" marB="19050"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2CC"/>
                    </a:solidFill>
                  </a:tcPr>
                </a:tc>
                <a:tc>
                  <a:txBody>
                    <a:bodyPr/>
                    <a:lstStyle/>
                    <a:p>
                      <a:pPr fontAlgn="t"/>
                      <a:r>
                        <a:rPr lang="en-GB" sz="1000" b="0" i="0" dirty="0">
                          <a:latin typeface="Arial"/>
                        </a:rPr>
                        <a:t>3q</a:t>
                      </a:r>
                    </a:p>
                  </a:txBody>
                  <a:tcPr marL="19050" marR="19050" marT="19050" marB="1905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2CC"/>
                    </a:solidFill>
                  </a:tcPr>
                </a:tc>
              </a:tr>
            </a:tbl>
          </a:graphicData>
        </a:graphic>
      </p:graphicFrame>
      <p:graphicFrame>
        <p:nvGraphicFramePr>
          <p:cNvPr id="9" name="Table 8"/>
          <p:cNvGraphicFramePr>
            <a:graphicFrameLocks noGrp="1"/>
          </p:cNvGraphicFramePr>
          <p:nvPr/>
        </p:nvGraphicFramePr>
        <p:xfrm>
          <a:off x="4219575" y="2965614"/>
          <a:ext cx="5686425" cy="190500"/>
        </p:xfrm>
        <a:graphic>
          <a:graphicData uri="http://schemas.openxmlformats.org/drawingml/2006/table">
            <a:tbl>
              <a:tblPr/>
              <a:tblGrid>
                <a:gridCol w="657225"/>
                <a:gridCol w="1200150"/>
                <a:gridCol w="762000"/>
                <a:gridCol w="2790825"/>
                <a:gridCol w="276225"/>
              </a:tblGrid>
              <a:tr h="0">
                <a:tc>
                  <a:txBody>
                    <a:bodyPr/>
                    <a:lstStyle/>
                    <a:p>
                      <a:pPr algn="r" fontAlgn="t"/>
                      <a:r>
                        <a:rPr lang="en-GB" sz="1000" b="0" i="0">
                          <a:latin typeface="Arial"/>
                        </a:rPr>
                        <a:t>17:45</a:t>
                      </a:r>
                    </a:p>
                  </a:txBody>
                  <a:tcPr marL="19050" marR="19050" marT="19050" marB="1905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fontAlgn="t"/>
                      <a:r>
                        <a:rPr lang="en-GB" sz="1000" b="0" i="0">
                          <a:latin typeface="Arial"/>
                        </a:rPr>
                        <a:t>Manik Bali</a:t>
                      </a:r>
                    </a:p>
                  </a:txBody>
                  <a:tcPr marL="19050" marR="19050" marT="19050" marB="1905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2CC"/>
                    </a:solidFill>
                  </a:tcPr>
                </a:tc>
                <a:tc>
                  <a:txBody>
                    <a:bodyPr/>
                    <a:lstStyle/>
                    <a:p>
                      <a:pPr fontAlgn="t"/>
                      <a:r>
                        <a:rPr lang="en-GB" sz="1000" b="0" i="0">
                          <a:latin typeface="Arial"/>
                        </a:rPr>
                        <a:t>NOAA</a:t>
                      </a:r>
                    </a:p>
                  </a:txBody>
                  <a:tcPr marL="19050" marR="19050" marT="19050" marB="1905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2CC"/>
                    </a:solidFill>
                  </a:tcPr>
                </a:tc>
                <a:tc>
                  <a:txBody>
                    <a:bodyPr/>
                    <a:lstStyle/>
                    <a:p>
                      <a:pPr fontAlgn="t"/>
                      <a:r>
                        <a:rPr lang="en-GB" sz="1000">
                          <a:latin typeface="Arial"/>
                        </a:rPr>
                        <a:t>SRF Retrievals</a:t>
                      </a:r>
                    </a:p>
                  </a:txBody>
                  <a:tcPr marL="19050" marR="19050" marT="19050" marB="1905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2CC"/>
                    </a:solidFill>
                  </a:tcPr>
                </a:tc>
                <a:tc>
                  <a:txBody>
                    <a:bodyPr/>
                    <a:lstStyle/>
                    <a:p>
                      <a:pPr fontAlgn="t"/>
                      <a:r>
                        <a:rPr lang="en-GB" sz="1000" b="0" i="0" dirty="0">
                          <a:latin typeface="Arial"/>
                        </a:rPr>
                        <a:t>3r</a:t>
                      </a:r>
                    </a:p>
                  </a:txBody>
                  <a:tcPr marL="19050" marR="19050" marT="19050" marB="1905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2CC"/>
                    </a:solidFill>
                  </a:tcPr>
                </a:tc>
              </a:tr>
            </a:tbl>
          </a:graphicData>
        </a:graphic>
      </p:graphicFrame>
      <p:graphicFrame>
        <p:nvGraphicFramePr>
          <p:cNvPr id="10" name="Table 9"/>
          <p:cNvGraphicFramePr>
            <a:graphicFrameLocks noGrp="1"/>
          </p:cNvGraphicFramePr>
          <p:nvPr/>
        </p:nvGraphicFramePr>
        <p:xfrm>
          <a:off x="4219575" y="3297629"/>
          <a:ext cx="5686425" cy="571500"/>
        </p:xfrm>
        <a:graphic>
          <a:graphicData uri="http://schemas.openxmlformats.org/drawingml/2006/table">
            <a:tbl>
              <a:tblPr/>
              <a:tblGrid>
                <a:gridCol w="657225"/>
                <a:gridCol w="1200150"/>
                <a:gridCol w="762000"/>
                <a:gridCol w="2790825"/>
                <a:gridCol w="276225"/>
              </a:tblGrid>
              <a:tr h="0">
                <a:tc>
                  <a:txBody>
                    <a:bodyPr/>
                    <a:lstStyle/>
                    <a:p>
                      <a:pPr algn="r" fontAlgn="t"/>
                      <a:r>
                        <a:rPr lang="en-GB" sz="1000" b="0" i="0">
                          <a:latin typeface="Arial"/>
                        </a:rPr>
                        <a:t>9:00</a:t>
                      </a:r>
                    </a:p>
                  </a:txBody>
                  <a:tcPr marL="19050" marR="19050" marT="19050" marB="1905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fontAlgn="t"/>
                      <a:r>
                        <a:rPr lang="en-GB" sz="1000">
                          <a:latin typeface="Arial"/>
                        </a:rPr>
                        <a:t>Tim Hewison</a:t>
                      </a:r>
                    </a:p>
                  </a:txBody>
                  <a:tcPr marL="19050" marR="19050" marT="19050" marB="1905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2CC"/>
                    </a:solidFill>
                  </a:tcPr>
                </a:tc>
                <a:tc>
                  <a:txBody>
                    <a:bodyPr/>
                    <a:lstStyle/>
                    <a:p>
                      <a:pPr fontAlgn="t"/>
                      <a:r>
                        <a:rPr lang="en-GB" sz="1000" b="0" i="0">
                          <a:latin typeface="Arial"/>
                        </a:rPr>
                        <a:t>GRWG</a:t>
                      </a:r>
                    </a:p>
                  </a:txBody>
                  <a:tcPr marL="19050" marR="19050" marT="19050" marB="1905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2CC"/>
                    </a:solidFill>
                  </a:tcPr>
                </a:tc>
                <a:tc>
                  <a:txBody>
                    <a:bodyPr/>
                    <a:lstStyle/>
                    <a:p>
                      <a:pPr fontAlgn="t"/>
                      <a:r>
                        <a:rPr lang="en-GB" sz="1000" b="0" i="0">
                          <a:latin typeface="Arial"/>
                        </a:rPr>
                        <a:t>GEO-Ring Test Dataset</a:t>
                      </a:r>
                    </a:p>
                  </a:txBody>
                  <a:tcPr marL="19050" marR="19050" marT="19050" marB="1905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2CC"/>
                    </a:solidFill>
                  </a:tcPr>
                </a:tc>
                <a:tc>
                  <a:txBody>
                    <a:bodyPr/>
                    <a:lstStyle/>
                    <a:p>
                      <a:pPr fontAlgn="t"/>
                      <a:r>
                        <a:rPr lang="en-GB" sz="1000" b="0" i="0">
                          <a:latin typeface="Arial"/>
                        </a:rPr>
                        <a:t>3a</a:t>
                      </a:r>
                    </a:p>
                  </a:txBody>
                  <a:tcPr marL="19050" marR="19050" marT="19050" marB="1905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2CC"/>
                    </a:solidFill>
                  </a:tcPr>
                </a:tc>
              </a:tr>
              <a:tr h="0">
                <a:tc>
                  <a:txBody>
                    <a:bodyPr/>
                    <a:lstStyle/>
                    <a:p>
                      <a:pPr algn="r" fontAlgn="t"/>
                      <a:r>
                        <a:rPr lang="en-GB" sz="1000" b="0" i="0">
                          <a:latin typeface="Arial"/>
                        </a:rPr>
                        <a:t>9:15</a:t>
                      </a:r>
                    </a:p>
                  </a:txBody>
                  <a:tcPr marL="19050" marR="19050" marT="19050" marB="1905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fontAlgn="t"/>
                      <a:r>
                        <a:rPr lang="en-GB" sz="1000" b="0" i="0">
                          <a:latin typeface="Arial"/>
                        </a:rPr>
                        <a:t>Rob Roebeling</a:t>
                      </a:r>
                    </a:p>
                  </a:txBody>
                  <a:tcPr marL="19050" marR="19050" marT="19050" marB="1905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2CC"/>
                    </a:solidFill>
                  </a:tcPr>
                </a:tc>
                <a:tc>
                  <a:txBody>
                    <a:bodyPr/>
                    <a:lstStyle/>
                    <a:p>
                      <a:pPr fontAlgn="t"/>
                      <a:r>
                        <a:rPr lang="en-GB" sz="1000" b="0" i="0">
                          <a:latin typeface="Arial"/>
                        </a:rPr>
                        <a:t>EUMETSAT</a:t>
                      </a:r>
                    </a:p>
                  </a:txBody>
                  <a:tcPr marL="19050" marR="19050" marT="19050" marB="1905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2CC"/>
                    </a:solidFill>
                  </a:tcPr>
                </a:tc>
                <a:tc>
                  <a:txBody>
                    <a:bodyPr/>
                    <a:lstStyle/>
                    <a:p>
                      <a:pPr fontAlgn="t"/>
                      <a:r>
                        <a:rPr lang="en-GB" sz="1000" b="0" i="0">
                          <a:latin typeface="Arial"/>
                        </a:rPr>
                        <a:t>Discussion: GEO-Ring dataset preparation</a:t>
                      </a:r>
                    </a:p>
                  </a:txBody>
                  <a:tcPr marL="19050" marR="19050" marT="19050" marB="1905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2CC"/>
                    </a:solidFill>
                  </a:tcPr>
                </a:tc>
                <a:tc>
                  <a:txBody>
                    <a:bodyPr/>
                    <a:lstStyle/>
                    <a:p>
                      <a:pPr fontAlgn="t"/>
                      <a:r>
                        <a:rPr lang="en-GB" sz="1000">
                          <a:latin typeface="Arial"/>
                        </a:rPr>
                        <a:t>3b</a:t>
                      </a:r>
                    </a:p>
                  </a:txBody>
                  <a:tcPr marL="19050" marR="19050" marT="19050" marB="1905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2CC"/>
                    </a:solidFill>
                  </a:tcPr>
                </a:tc>
              </a:tr>
              <a:tr h="0">
                <a:tc>
                  <a:txBody>
                    <a:bodyPr/>
                    <a:lstStyle/>
                    <a:p>
                      <a:pPr algn="r" fontAlgn="t"/>
                      <a:r>
                        <a:rPr lang="en-GB" sz="1000" b="0" i="0">
                          <a:latin typeface="Arial"/>
                        </a:rPr>
                        <a:t>9:30</a:t>
                      </a:r>
                    </a:p>
                  </a:txBody>
                  <a:tcPr marL="19050" marR="19050" marT="19050" marB="1905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fontAlgn="t"/>
                      <a:r>
                        <a:rPr lang="en-GB" sz="1000" b="0" i="0">
                          <a:latin typeface="Arial"/>
                        </a:rPr>
                        <a:t>Discussion</a:t>
                      </a:r>
                    </a:p>
                  </a:txBody>
                  <a:tcPr marL="19050" marR="19050" marT="19050" marB="1905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2CC"/>
                    </a:solidFill>
                  </a:tcPr>
                </a:tc>
                <a:tc>
                  <a:txBody>
                    <a:bodyPr/>
                    <a:lstStyle/>
                    <a:p>
                      <a:pPr fontAlgn="t"/>
                      <a:r>
                        <a:rPr lang="en-GB" sz="1000" b="0" i="0">
                          <a:latin typeface="Arial"/>
                        </a:rPr>
                        <a:t>All</a:t>
                      </a:r>
                    </a:p>
                  </a:txBody>
                  <a:tcPr marL="19050" marR="19050" marT="19050" marB="1905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2CC"/>
                    </a:solidFill>
                  </a:tcPr>
                </a:tc>
                <a:tc>
                  <a:txBody>
                    <a:bodyPr/>
                    <a:lstStyle/>
                    <a:p>
                      <a:pPr fontAlgn="t"/>
                      <a:r>
                        <a:rPr lang="en-GB" sz="1000" b="0" i="0">
                          <a:latin typeface="Arial"/>
                        </a:rPr>
                        <a:t>Discussion: GEO-Ring dataset analysis</a:t>
                      </a:r>
                    </a:p>
                  </a:txBody>
                  <a:tcPr marL="19050" marR="19050" marT="19050" marB="1905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2CC"/>
                    </a:solidFill>
                  </a:tcPr>
                </a:tc>
                <a:tc>
                  <a:txBody>
                    <a:bodyPr/>
                    <a:lstStyle/>
                    <a:p>
                      <a:pPr fontAlgn="t"/>
                      <a:r>
                        <a:rPr lang="en-GB" sz="1000" b="0" i="0" dirty="0">
                          <a:latin typeface="Arial"/>
                        </a:rPr>
                        <a:t>3c</a:t>
                      </a:r>
                    </a:p>
                  </a:txBody>
                  <a:tcPr marL="19050" marR="19050" marT="19050" marB="1905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2CC"/>
                    </a:solidFill>
                  </a:tcPr>
                </a:tc>
              </a:tr>
            </a:tbl>
          </a:graphicData>
        </a:graphic>
      </p:graphicFrame>
      <p:graphicFrame>
        <p:nvGraphicFramePr>
          <p:cNvPr id="11" name="Table 10"/>
          <p:cNvGraphicFramePr>
            <a:graphicFrameLocks noGrp="1"/>
          </p:cNvGraphicFramePr>
          <p:nvPr/>
        </p:nvGraphicFramePr>
        <p:xfrm>
          <a:off x="4219575" y="3891889"/>
          <a:ext cx="5686425" cy="190500"/>
        </p:xfrm>
        <a:graphic>
          <a:graphicData uri="http://schemas.openxmlformats.org/drawingml/2006/table">
            <a:tbl>
              <a:tblPr/>
              <a:tblGrid>
                <a:gridCol w="657225"/>
                <a:gridCol w="1200150"/>
                <a:gridCol w="762000"/>
                <a:gridCol w="2790825"/>
                <a:gridCol w="276225"/>
              </a:tblGrid>
              <a:tr h="0">
                <a:tc>
                  <a:txBody>
                    <a:bodyPr/>
                    <a:lstStyle/>
                    <a:p>
                      <a:pPr algn="r" fontAlgn="t"/>
                      <a:r>
                        <a:rPr lang="en-GB" sz="1000" b="0" i="0">
                          <a:latin typeface="Arial"/>
                        </a:rPr>
                        <a:t>18:25</a:t>
                      </a:r>
                    </a:p>
                  </a:txBody>
                  <a:tcPr marL="19050" marR="19050" marT="19050" marB="1905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fontAlgn="t"/>
                      <a:r>
                        <a:rPr lang="en-GB" sz="1000" b="0" i="0">
                          <a:latin typeface="Arial"/>
                        </a:rPr>
                        <a:t>Aisheng Wu</a:t>
                      </a:r>
                    </a:p>
                  </a:txBody>
                  <a:tcPr marL="19050" marR="19050" marT="19050" marB="1905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2CC"/>
                    </a:solidFill>
                  </a:tcPr>
                </a:tc>
                <a:tc>
                  <a:txBody>
                    <a:bodyPr/>
                    <a:lstStyle/>
                    <a:p>
                      <a:pPr fontAlgn="t"/>
                      <a:r>
                        <a:rPr lang="en-GB" sz="1000" b="0" i="0">
                          <a:latin typeface="Arial"/>
                        </a:rPr>
                        <a:t>NASA</a:t>
                      </a:r>
                    </a:p>
                  </a:txBody>
                  <a:tcPr marL="19050" marR="19050" marT="19050" marB="1905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2CC"/>
                    </a:solidFill>
                  </a:tcPr>
                </a:tc>
                <a:tc>
                  <a:txBody>
                    <a:bodyPr/>
                    <a:lstStyle/>
                    <a:p>
                      <a:pPr fontAlgn="t"/>
                      <a:r>
                        <a:rPr lang="en-US" sz="1000" b="0" i="0">
                          <a:latin typeface="Arial"/>
                        </a:rPr>
                        <a:t>Development of LEO-LEO IR Products</a:t>
                      </a:r>
                    </a:p>
                  </a:txBody>
                  <a:tcPr marL="19050" marR="19050" marT="19050" marB="1905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2CC"/>
                    </a:solidFill>
                  </a:tcPr>
                </a:tc>
                <a:tc>
                  <a:txBody>
                    <a:bodyPr/>
                    <a:lstStyle/>
                    <a:p>
                      <a:pPr fontAlgn="t"/>
                      <a:r>
                        <a:rPr lang="en-GB" sz="1000" b="0" i="0" dirty="0">
                          <a:latin typeface="Arial"/>
                        </a:rPr>
                        <a:t>3t</a:t>
                      </a:r>
                    </a:p>
                  </a:txBody>
                  <a:tcPr marL="19050" marR="19050" marT="19050" marB="1905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2CC"/>
                    </a:solidFill>
                  </a:tcPr>
                </a:tc>
              </a:tr>
            </a:tbl>
          </a:graphicData>
        </a:graphic>
      </p:graphicFrame>
      <p:graphicFrame>
        <p:nvGraphicFramePr>
          <p:cNvPr id="12" name="Table 11"/>
          <p:cNvGraphicFramePr>
            <a:graphicFrameLocks noGrp="1"/>
          </p:cNvGraphicFramePr>
          <p:nvPr/>
        </p:nvGraphicFramePr>
        <p:xfrm>
          <a:off x="4219575" y="5495044"/>
          <a:ext cx="5686425" cy="190500"/>
        </p:xfrm>
        <a:graphic>
          <a:graphicData uri="http://schemas.openxmlformats.org/drawingml/2006/table">
            <a:tbl>
              <a:tblPr/>
              <a:tblGrid>
                <a:gridCol w="657225"/>
                <a:gridCol w="1200150"/>
                <a:gridCol w="762000"/>
                <a:gridCol w="2790825"/>
                <a:gridCol w="276225"/>
              </a:tblGrid>
              <a:tr h="0">
                <a:tc>
                  <a:txBody>
                    <a:bodyPr/>
                    <a:lstStyle/>
                    <a:p>
                      <a:pPr algn="r" fontAlgn="t"/>
                      <a:r>
                        <a:rPr lang="en-GB" sz="1000" b="0" i="0">
                          <a:latin typeface="Arial"/>
                        </a:rPr>
                        <a:t>18:05</a:t>
                      </a:r>
                    </a:p>
                  </a:txBody>
                  <a:tcPr marL="19050" marR="19050" marT="19050" marB="1905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fontAlgn="t"/>
                      <a:r>
                        <a:rPr lang="en-GB" sz="1000" b="0" i="0" dirty="0">
                          <a:latin typeface="Arial"/>
                        </a:rPr>
                        <a:t>Tim Hewison/Tobin</a:t>
                      </a:r>
                    </a:p>
                  </a:txBody>
                  <a:tcPr marL="19050" marR="19050" marT="19050" marB="1905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2CC"/>
                    </a:solidFill>
                  </a:tcPr>
                </a:tc>
                <a:tc>
                  <a:txBody>
                    <a:bodyPr/>
                    <a:lstStyle/>
                    <a:p>
                      <a:pPr fontAlgn="t"/>
                      <a:r>
                        <a:rPr lang="en-GB" sz="1000" b="0" i="0">
                          <a:latin typeface="Arial"/>
                        </a:rPr>
                        <a:t>EUMETSAT</a:t>
                      </a:r>
                    </a:p>
                  </a:txBody>
                  <a:tcPr marL="19050" marR="19050" marT="19050" marB="1905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2CC"/>
                    </a:solidFill>
                  </a:tcPr>
                </a:tc>
                <a:tc>
                  <a:txBody>
                    <a:bodyPr/>
                    <a:lstStyle/>
                    <a:p>
                      <a:pPr fontAlgn="t"/>
                      <a:r>
                        <a:rPr lang="en-GB" sz="1000" b="0" i="0">
                          <a:latin typeface="Arial"/>
                        </a:rPr>
                        <a:t>CLARREO preparations</a:t>
                      </a:r>
                    </a:p>
                  </a:txBody>
                  <a:tcPr marL="19050" marR="19050" marT="19050" marB="1905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2CC"/>
                    </a:solidFill>
                  </a:tcPr>
                </a:tc>
                <a:tc>
                  <a:txBody>
                    <a:bodyPr/>
                    <a:lstStyle/>
                    <a:p>
                      <a:pPr fontAlgn="t"/>
                      <a:r>
                        <a:rPr lang="en-GB" sz="1000" b="0" i="0" dirty="0">
                          <a:latin typeface="Arial"/>
                        </a:rPr>
                        <a:t>3s</a:t>
                      </a:r>
                    </a:p>
                  </a:txBody>
                  <a:tcPr marL="19050" marR="19050" marT="19050" marB="1905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2CC"/>
                    </a:solidFill>
                  </a:tcPr>
                </a:tc>
              </a:tr>
            </a:tbl>
          </a:graphicData>
        </a:graphic>
      </p:graphicFrame>
      <p:graphicFrame>
        <p:nvGraphicFramePr>
          <p:cNvPr id="13" name="Table 12"/>
          <p:cNvGraphicFramePr>
            <a:graphicFrameLocks noGrp="1"/>
          </p:cNvGraphicFramePr>
          <p:nvPr/>
        </p:nvGraphicFramePr>
        <p:xfrm>
          <a:off x="4219575" y="4109405"/>
          <a:ext cx="5686425" cy="190500"/>
        </p:xfrm>
        <a:graphic>
          <a:graphicData uri="http://schemas.openxmlformats.org/drawingml/2006/table">
            <a:tbl>
              <a:tblPr/>
              <a:tblGrid>
                <a:gridCol w="657225"/>
                <a:gridCol w="1200150"/>
                <a:gridCol w="762000"/>
                <a:gridCol w="2790825"/>
                <a:gridCol w="276225"/>
              </a:tblGrid>
              <a:tr h="0">
                <a:tc>
                  <a:txBody>
                    <a:bodyPr/>
                    <a:lstStyle/>
                    <a:p>
                      <a:pPr algn="r" fontAlgn="t"/>
                      <a:r>
                        <a:rPr lang="en-GB" sz="1000" b="0" i="0" dirty="0">
                          <a:latin typeface="Arial"/>
                        </a:rPr>
                        <a:t>11:45</a:t>
                      </a:r>
                    </a:p>
                  </a:txBody>
                  <a:tcPr marL="19050" marR="19050" marT="19050" marB="1905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fontAlgn="t"/>
                      <a:r>
                        <a:rPr lang="en-GB" sz="1000" b="0" i="0" dirty="0">
                          <a:latin typeface="Arial"/>
                        </a:rPr>
                        <a:t>Rose Munro</a:t>
                      </a:r>
                    </a:p>
                  </a:txBody>
                  <a:tcPr marL="19050" marR="19050" marT="19050" marB="1905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2CC"/>
                    </a:solidFill>
                  </a:tcPr>
                </a:tc>
                <a:tc>
                  <a:txBody>
                    <a:bodyPr/>
                    <a:lstStyle/>
                    <a:p>
                      <a:pPr fontAlgn="t"/>
                      <a:r>
                        <a:rPr lang="en-GB" sz="1000" b="0" i="0">
                          <a:latin typeface="Arial"/>
                        </a:rPr>
                        <a:t>EUMETSAT</a:t>
                      </a:r>
                    </a:p>
                  </a:txBody>
                  <a:tcPr marL="19050" marR="19050" marT="19050" marB="1905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2CC"/>
                    </a:solidFill>
                  </a:tcPr>
                </a:tc>
                <a:tc>
                  <a:txBody>
                    <a:bodyPr/>
                    <a:lstStyle/>
                    <a:p>
                      <a:pPr fontAlgn="ctr"/>
                      <a:r>
                        <a:rPr lang="en-GB" sz="1000" dirty="0">
                          <a:latin typeface="Lucida Grande"/>
                        </a:rPr>
                        <a:t>Plans for AVHRR inter-calibration</a:t>
                      </a:r>
                    </a:p>
                  </a:txBody>
                  <a:tcPr marL="19050" marR="19050" marT="19050" marB="19050"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2CC"/>
                    </a:solidFill>
                  </a:tcPr>
                </a:tc>
                <a:tc>
                  <a:txBody>
                    <a:bodyPr/>
                    <a:lstStyle/>
                    <a:p>
                      <a:pPr fontAlgn="t"/>
                      <a:r>
                        <a:rPr lang="en-GB" sz="1000" b="0" i="0" dirty="0">
                          <a:latin typeface="Arial"/>
                        </a:rPr>
                        <a:t>3h</a:t>
                      </a:r>
                    </a:p>
                  </a:txBody>
                  <a:tcPr marL="19050" marR="19050" marT="19050" marB="1905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2CC"/>
                    </a:solidFill>
                  </a:tcPr>
                </a:tc>
              </a:tr>
            </a:tbl>
          </a:graphicData>
        </a:graphic>
      </p:graphicFrame>
    </p:spTree>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chor="ctr"/>
          <a:lstStyle/>
          <a:p>
            <a:pPr algn="ctr">
              <a:buNone/>
            </a:pPr>
            <a:r>
              <a:rPr lang="en-US" sz="4000" dirty="0" smtClean="0"/>
              <a:t>Thank You for your contributions!</a:t>
            </a:r>
            <a:endParaRPr lang="en-GB" sz="40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oup 48"/>
          <p:cNvGrpSpPr/>
          <p:nvPr/>
        </p:nvGrpSpPr>
        <p:grpSpPr>
          <a:xfrm>
            <a:off x="5518043" y="4072753"/>
            <a:ext cx="1736761" cy="2091571"/>
            <a:chOff x="2758993" y="4104285"/>
            <a:chExt cx="1736761" cy="2091571"/>
          </a:xfrm>
        </p:grpSpPr>
        <p:sp>
          <p:nvSpPr>
            <p:cNvPr id="50" name="TextBox 49"/>
            <p:cNvSpPr txBox="1"/>
            <p:nvPr/>
          </p:nvSpPr>
          <p:spPr>
            <a:xfrm rot="16200000">
              <a:off x="3380853" y="4990571"/>
              <a:ext cx="1471495" cy="707886"/>
            </a:xfrm>
            <a:prstGeom prst="rect">
              <a:avLst/>
            </a:prstGeom>
            <a:noFill/>
            <a:ln>
              <a:noFill/>
            </a:ln>
          </p:spPr>
          <p:txBody>
            <a:bodyPr vert="horz" wrap="square" rtlCol="0">
              <a:spAutoFit/>
            </a:bodyPr>
            <a:lstStyle/>
            <a:p>
              <a:r>
                <a:rPr lang="fr-CH" sz="2000" b="0" dirty="0" smtClean="0">
                  <a:solidFill>
                    <a:schemeClr val="tx1"/>
                  </a:solidFill>
                  <a:latin typeface="Arial Narrow" panose="020B0606020202030204" pitchFamily="34" charset="0"/>
                  <a:cs typeface="Arial" panose="020B0604020202020204" pitchFamily="34" charset="0"/>
                </a:rPr>
                <a:t>Standards, conventions,</a:t>
              </a:r>
              <a:endParaRPr lang="en-US" sz="2000" b="0" dirty="0">
                <a:solidFill>
                  <a:schemeClr val="tx1"/>
                </a:solidFill>
                <a:latin typeface="Arial Narrow" panose="020B0606020202030204" pitchFamily="34" charset="0"/>
                <a:cs typeface="Arial" panose="020B0604020202020204" pitchFamily="34" charset="0"/>
              </a:endParaRPr>
            </a:p>
          </p:txBody>
        </p:sp>
        <p:sp>
          <p:nvSpPr>
            <p:cNvPr id="51" name="Right Triangle 50"/>
            <p:cNvSpPr/>
            <p:nvPr/>
          </p:nvSpPr>
          <p:spPr>
            <a:xfrm flipH="1">
              <a:off x="3029560" y="4104285"/>
              <a:ext cx="1466194" cy="2011863"/>
            </a:xfrm>
            <a:prstGeom prst="rtTriangl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Rectangle 51"/>
            <p:cNvSpPr/>
            <p:nvPr/>
          </p:nvSpPr>
          <p:spPr>
            <a:xfrm>
              <a:off x="2758993" y="4508946"/>
              <a:ext cx="788275" cy="168691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3" name="Straight Connector 52"/>
            <p:cNvCxnSpPr/>
            <p:nvPr/>
          </p:nvCxnSpPr>
          <p:spPr>
            <a:xfrm>
              <a:off x="3563034" y="5375598"/>
              <a:ext cx="0" cy="740550"/>
            </a:xfrm>
            <a:prstGeom prst="line">
              <a:avLst/>
            </a:prstGeom>
            <a:ln w="28575"/>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p:txBody>
          <a:bodyPr/>
          <a:lstStyle/>
          <a:p>
            <a:r>
              <a:rPr lang="en-GB" dirty="0" smtClean="0"/>
              <a:t>Definition of GSICS Deliverables</a:t>
            </a:r>
            <a:endParaRPr lang="en-GB" dirty="0"/>
          </a:p>
        </p:txBody>
      </p:sp>
      <p:sp>
        <p:nvSpPr>
          <p:cNvPr id="3" name="Content Placeholder 2"/>
          <p:cNvSpPr>
            <a:spLocks noGrp="1"/>
          </p:cNvSpPr>
          <p:nvPr>
            <p:ph idx="1"/>
          </p:nvPr>
        </p:nvSpPr>
        <p:spPr>
          <a:xfrm>
            <a:off x="495300" y="1426774"/>
            <a:ext cx="6141983" cy="4863665"/>
          </a:xfrm>
        </p:spPr>
        <p:txBody>
          <a:bodyPr/>
          <a:lstStyle/>
          <a:p>
            <a:r>
              <a:rPr lang="en-GB" sz="2400" dirty="0" smtClean="0"/>
              <a:t>GSICS Products for users of satellite data, including calibration corrections/coefficients</a:t>
            </a:r>
          </a:p>
          <a:p>
            <a:r>
              <a:rPr lang="en-GB" sz="2400" dirty="0" smtClean="0"/>
              <a:t>GSICS Algorithms, which describe inter-calibration processes, (described by ATBD)  </a:t>
            </a:r>
          </a:p>
          <a:p>
            <a:r>
              <a:rPr lang="en-GB" sz="2400" dirty="0"/>
              <a:t>GSICS </a:t>
            </a:r>
            <a:r>
              <a:rPr lang="en-GB" sz="2400" dirty="0" smtClean="0"/>
              <a:t>Monitoring Reports</a:t>
            </a:r>
            <a:r>
              <a:rPr lang="en-GB" sz="2400" dirty="0"/>
              <a:t>, </a:t>
            </a:r>
            <a:r>
              <a:rPr lang="en-GB" sz="2400" dirty="0" smtClean="0"/>
              <a:t>assessments</a:t>
            </a:r>
            <a:r>
              <a:rPr lang="en-GB" sz="2400" dirty="0"/>
              <a:t>  </a:t>
            </a:r>
          </a:p>
          <a:p>
            <a:r>
              <a:rPr lang="en-GB" sz="2400" dirty="0"/>
              <a:t>GSICS Reference datasets, including </a:t>
            </a:r>
            <a:br>
              <a:rPr lang="en-GB" sz="2400" dirty="0"/>
            </a:br>
            <a:r>
              <a:rPr lang="en-GB" sz="2400" dirty="0"/>
              <a:t>Solar spectrum, … </a:t>
            </a:r>
          </a:p>
          <a:p>
            <a:r>
              <a:rPr lang="en-GB" sz="2400" dirty="0" smtClean="0"/>
              <a:t>GSICS Tools for use by inter-calibration developers, (GIRO, SBAF, …)</a:t>
            </a:r>
            <a:r>
              <a:rPr lang="en-GB" sz="2400" dirty="0"/>
              <a:t>  </a:t>
            </a:r>
          </a:p>
          <a:p>
            <a:r>
              <a:rPr lang="en-GB" sz="2400" dirty="0" smtClean="0"/>
              <a:t>GSICS recommended standards,</a:t>
            </a:r>
            <a:br>
              <a:rPr lang="en-GB" sz="2400" dirty="0" smtClean="0"/>
            </a:br>
            <a:r>
              <a:rPr lang="en-GB" sz="2400" dirty="0" smtClean="0"/>
              <a:t>conventions and guidelines, </a:t>
            </a:r>
          </a:p>
          <a:p>
            <a:r>
              <a:rPr lang="en-GB" sz="2400" dirty="0" smtClean="0"/>
              <a:t>GSICS User Services, information </a:t>
            </a:r>
          </a:p>
          <a:p>
            <a:pPr marL="0" indent="0">
              <a:buNone/>
            </a:pPr>
            <a:endParaRPr lang="en-GB" sz="2400" dirty="0"/>
          </a:p>
        </p:txBody>
      </p:sp>
      <p:grpSp>
        <p:nvGrpSpPr>
          <p:cNvPr id="4" name="Group 31"/>
          <p:cNvGrpSpPr/>
          <p:nvPr/>
        </p:nvGrpSpPr>
        <p:grpSpPr>
          <a:xfrm>
            <a:off x="7388854" y="3358048"/>
            <a:ext cx="1313784" cy="1019480"/>
            <a:chOff x="4629804" y="3389580"/>
            <a:chExt cx="1313784" cy="1019480"/>
          </a:xfrm>
        </p:grpSpPr>
        <p:sp>
          <p:nvSpPr>
            <p:cNvPr id="33" name="Rectangle 32"/>
            <p:cNvSpPr/>
            <p:nvPr/>
          </p:nvSpPr>
          <p:spPr>
            <a:xfrm>
              <a:off x="5276210" y="3389580"/>
              <a:ext cx="646386" cy="1019479"/>
            </a:xfrm>
            <a:prstGeom prst="rect">
              <a:avLst/>
            </a:prstGeom>
            <a:solidFill>
              <a:srgbClr val="FFD1D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TextBox 33"/>
            <p:cNvSpPr txBox="1"/>
            <p:nvPr/>
          </p:nvSpPr>
          <p:spPr>
            <a:xfrm>
              <a:off x="4629804" y="3393397"/>
              <a:ext cx="1313784" cy="1015663"/>
            </a:xfrm>
            <a:prstGeom prst="rect">
              <a:avLst/>
            </a:prstGeom>
            <a:noFill/>
            <a:ln w="38100">
              <a:solidFill>
                <a:schemeClr val="accent4">
                  <a:lumMod val="75000"/>
                </a:schemeClr>
              </a:solidFill>
            </a:ln>
          </p:spPr>
          <p:txBody>
            <a:bodyPr wrap="square" rtlCol="0">
              <a:spAutoFit/>
            </a:bodyPr>
            <a:lstStyle>
              <a:defPPr>
                <a:defRPr lang="en-GB"/>
              </a:defPPr>
              <a:lvl1pPr algn="ctr">
                <a:defRPr sz="2000" b="0">
                  <a:solidFill>
                    <a:schemeClr val="tx1"/>
                  </a:solidFill>
                  <a:latin typeface="Arial Narrow" panose="020B0606020202030204" pitchFamily="34" charset="0"/>
                  <a:cs typeface="Arial" panose="020B0604020202020204" pitchFamily="34" charset="0"/>
                </a:defRPr>
              </a:lvl1pPr>
            </a:lstStyle>
            <a:p>
              <a:r>
                <a:rPr lang="fr-CH" dirty="0"/>
                <a:t>Monitoring </a:t>
              </a:r>
              <a:r>
                <a:rPr lang="fr-CH" dirty="0" err="1"/>
                <a:t>assessmentreports</a:t>
              </a:r>
              <a:endParaRPr lang="en-US" dirty="0"/>
            </a:p>
          </p:txBody>
        </p:sp>
      </p:grpSp>
      <p:grpSp>
        <p:nvGrpSpPr>
          <p:cNvPr id="5" name="Group 34"/>
          <p:cNvGrpSpPr/>
          <p:nvPr/>
        </p:nvGrpSpPr>
        <p:grpSpPr>
          <a:xfrm>
            <a:off x="7394114" y="2559243"/>
            <a:ext cx="1292772" cy="707886"/>
            <a:chOff x="4635064" y="2590775"/>
            <a:chExt cx="1292772" cy="707886"/>
          </a:xfrm>
        </p:grpSpPr>
        <p:sp>
          <p:nvSpPr>
            <p:cNvPr id="36" name="Rectangle 35"/>
            <p:cNvSpPr/>
            <p:nvPr/>
          </p:nvSpPr>
          <p:spPr>
            <a:xfrm>
              <a:off x="4635064" y="2590775"/>
              <a:ext cx="646386" cy="707886"/>
            </a:xfrm>
            <a:prstGeom prst="rect">
              <a:avLst/>
            </a:prstGeom>
            <a:solidFill>
              <a:srgbClr val="FFD1D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TextBox 36"/>
            <p:cNvSpPr txBox="1"/>
            <p:nvPr/>
          </p:nvSpPr>
          <p:spPr>
            <a:xfrm>
              <a:off x="4635064" y="2590775"/>
              <a:ext cx="1292772" cy="707886"/>
            </a:xfrm>
            <a:prstGeom prst="rect">
              <a:avLst/>
            </a:prstGeom>
            <a:noFill/>
            <a:ln w="38100">
              <a:solidFill>
                <a:schemeClr val="accent4">
                  <a:lumMod val="75000"/>
                </a:schemeClr>
              </a:solidFill>
            </a:ln>
          </p:spPr>
          <p:txBody>
            <a:bodyPr wrap="square" rtlCol="0">
              <a:spAutoFit/>
            </a:bodyPr>
            <a:lstStyle/>
            <a:p>
              <a:pPr algn="ctr"/>
              <a:r>
                <a:rPr lang="fr-CH" sz="2000" b="0" dirty="0" err="1" smtClean="0">
                  <a:solidFill>
                    <a:schemeClr val="tx1"/>
                  </a:solidFill>
                  <a:latin typeface="Arial Narrow" panose="020B0606020202030204" pitchFamily="34" charset="0"/>
                  <a:cs typeface="Arial" panose="020B0604020202020204" pitchFamily="34" charset="0"/>
                </a:rPr>
                <a:t>Intercalib</a:t>
              </a:r>
              <a:r>
                <a:rPr lang="fr-CH" sz="2000" b="0" dirty="0" smtClean="0">
                  <a:solidFill>
                    <a:schemeClr val="tx1"/>
                  </a:solidFill>
                  <a:latin typeface="Arial Narrow" panose="020B0606020202030204" pitchFamily="34" charset="0"/>
                  <a:cs typeface="Arial" panose="020B0604020202020204" pitchFamily="34" charset="0"/>
                </a:rPr>
                <a:t>. </a:t>
              </a:r>
              <a:r>
                <a:rPr lang="fr-CH" sz="2000" b="0" dirty="0" err="1" smtClean="0">
                  <a:solidFill>
                    <a:schemeClr val="tx1"/>
                  </a:solidFill>
                  <a:latin typeface="Arial Narrow" panose="020B0606020202030204" pitchFamily="34" charset="0"/>
                  <a:cs typeface="Arial" panose="020B0604020202020204" pitchFamily="34" charset="0"/>
                </a:rPr>
                <a:t>Algorithms</a:t>
              </a:r>
              <a:endParaRPr lang="en-US" sz="2000" b="0" dirty="0">
                <a:solidFill>
                  <a:schemeClr val="tx1"/>
                </a:solidFill>
                <a:latin typeface="Arial Narrow" panose="020B0606020202030204" pitchFamily="34" charset="0"/>
                <a:cs typeface="Arial" panose="020B0604020202020204" pitchFamily="34" charset="0"/>
              </a:endParaRPr>
            </a:p>
          </p:txBody>
        </p:sp>
      </p:grpSp>
      <p:grpSp>
        <p:nvGrpSpPr>
          <p:cNvPr id="6" name="Group 37"/>
          <p:cNvGrpSpPr/>
          <p:nvPr/>
        </p:nvGrpSpPr>
        <p:grpSpPr>
          <a:xfrm>
            <a:off x="7409866" y="1447711"/>
            <a:ext cx="1292772" cy="1128709"/>
            <a:chOff x="4650816" y="1479243"/>
            <a:chExt cx="1292772" cy="1128709"/>
          </a:xfrm>
        </p:grpSpPr>
        <p:sp>
          <p:nvSpPr>
            <p:cNvPr id="39" name="Trapezoid 38"/>
            <p:cNvSpPr/>
            <p:nvPr/>
          </p:nvSpPr>
          <p:spPr>
            <a:xfrm>
              <a:off x="4698114" y="1479243"/>
              <a:ext cx="1182414" cy="1056314"/>
            </a:xfrm>
            <a:prstGeom prst="trapezoid">
              <a:avLst>
                <a:gd name="adj" fmla="val 38432"/>
              </a:avLst>
            </a:prstGeom>
            <a:solidFill>
              <a:srgbClr val="FFD1D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TextBox 39"/>
            <p:cNvSpPr txBox="1"/>
            <p:nvPr/>
          </p:nvSpPr>
          <p:spPr>
            <a:xfrm>
              <a:off x="4650816" y="1592289"/>
              <a:ext cx="1292772" cy="1015663"/>
            </a:xfrm>
            <a:prstGeom prst="rect">
              <a:avLst/>
            </a:prstGeom>
            <a:noFill/>
            <a:ln>
              <a:noFill/>
            </a:ln>
          </p:spPr>
          <p:txBody>
            <a:bodyPr wrap="square" rtlCol="0">
              <a:spAutoFit/>
            </a:bodyPr>
            <a:lstStyle/>
            <a:p>
              <a:pPr algn="ctr"/>
              <a:r>
                <a:rPr lang="fr-CH" sz="2000" b="0" dirty="0" smtClean="0">
                  <a:solidFill>
                    <a:schemeClr val="tx1"/>
                  </a:solidFill>
                  <a:latin typeface="Arial Narrow" panose="020B0606020202030204" pitchFamily="34" charset="0"/>
                  <a:cs typeface="Arial" panose="020B0604020202020204" pitchFamily="34" charset="0"/>
                </a:rPr>
                <a:t>Pro-</a:t>
              </a:r>
              <a:br>
                <a:rPr lang="fr-CH" sz="2000" b="0" dirty="0" smtClean="0">
                  <a:solidFill>
                    <a:schemeClr val="tx1"/>
                  </a:solidFill>
                  <a:latin typeface="Arial Narrow" panose="020B0606020202030204" pitchFamily="34" charset="0"/>
                  <a:cs typeface="Arial" panose="020B0604020202020204" pitchFamily="34" charset="0"/>
                </a:rPr>
              </a:br>
              <a:r>
                <a:rPr lang="fr-CH" sz="2000" b="0" dirty="0" err="1" smtClean="0">
                  <a:solidFill>
                    <a:schemeClr val="tx1"/>
                  </a:solidFill>
                  <a:latin typeface="Arial Narrow" panose="020B0606020202030204" pitchFamily="34" charset="0"/>
                  <a:cs typeface="Arial" panose="020B0604020202020204" pitchFamily="34" charset="0"/>
                </a:rPr>
                <a:t>ducts</a:t>
              </a:r>
              <a:r>
                <a:rPr lang="fr-CH" sz="2000" b="0" dirty="0" smtClean="0">
                  <a:solidFill>
                    <a:schemeClr val="tx1"/>
                  </a:solidFill>
                  <a:latin typeface="Arial Narrow" panose="020B0606020202030204" pitchFamily="34" charset="0"/>
                  <a:cs typeface="Arial" panose="020B0604020202020204" pitchFamily="34" charset="0"/>
                </a:rPr>
                <a:t/>
              </a:r>
              <a:br>
                <a:rPr lang="fr-CH" sz="2000" b="0" dirty="0" smtClean="0">
                  <a:solidFill>
                    <a:schemeClr val="tx1"/>
                  </a:solidFill>
                  <a:latin typeface="Arial Narrow" panose="020B0606020202030204" pitchFamily="34" charset="0"/>
                  <a:cs typeface="Arial" panose="020B0604020202020204" pitchFamily="34" charset="0"/>
                </a:rPr>
              </a:br>
              <a:r>
                <a:rPr lang="fr-CH" sz="2000" b="0" dirty="0" smtClean="0">
                  <a:solidFill>
                    <a:schemeClr val="tx1"/>
                  </a:solidFill>
                  <a:latin typeface="Arial Narrow" panose="020B0606020202030204" pitchFamily="34" charset="0"/>
                  <a:cs typeface="Arial" panose="020B0604020202020204" pitchFamily="34" charset="0"/>
                </a:rPr>
                <a:t>corrections</a:t>
              </a:r>
              <a:endParaRPr lang="en-US" sz="2000" b="0" dirty="0">
                <a:solidFill>
                  <a:schemeClr val="tx1"/>
                </a:solidFill>
                <a:latin typeface="Arial Narrow" panose="020B0606020202030204" pitchFamily="34" charset="0"/>
                <a:cs typeface="Arial" panose="020B0604020202020204" pitchFamily="34" charset="0"/>
              </a:endParaRPr>
            </a:p>
          </p:txBody>
        </p:sp>
      </p:grpSp>
      <p:grpSp>
        <p:nvGrpSpPr>
          <p:cNvPr id="7" name="Group 40"/>
          <p:cNvGrpSpPr/>
          <p:nvPr/>
        </p:nvGrpSpPr>
        <p:grpSpPr>
          <a:xfrm>
            <a:off x="7378348" y="4503656"/>
            <a:ext cx="1303278" cy="1517212"/>
            <a:chOff x="4619298" y="4535188"/>
            <a:chExt cx="1303278" cy="1517212"/>
          </a:xfrm>
        </p:grpSpPr>
        <p:sp>
          <p:nvSpPr>
            <p:cNvPr id="42" name="Rectangle 41"/>
            <p:cNvSpPr/>
            <p:nvPr/>
          </p:nvSpPr>
          <p:spPr>
            <a:xfrm>
              <a:off x="5255184" y="5339305"/>
              <a:ext cx="646386" cy="707886"/>
            </a:xfrm>
            <a:prstGeom prst="rect">
              <a:avLst/>
            </a:prstGeom>
            <a:solidFill>
              <a:srgbClr val="FFD1D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p:cNvSpPr/>
            <p:nvPr/>
          </p:nvSpPr>
          <p:spPr>
            <a:xfrm>
              <a:off x="4645570" y="4556265"/>
              <a:ext cx="646386" cy="707886"/>
            </a:xfrm>
            <a:prstGeom prst="rect">
              <a:avLst/>
            </a:prstGeom>
            <a:solidFill>
              <a:srgbClr val="FFD1D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TextBox 43"/>
            <p:cNvSpPr txBox="1"/>
            <p:nvPr/>
          </p:nvSpPr>
          <p:spPr>
            <a:xfrm>
              <a:off x="4619298" y="5344514"/>
              <a:ext cx="1292772" cy="707886"/>
            </a:xfrm>
            <a:prstGeom prst="rect">
              <a:avLst/>
            </a:prstGeom>
            <a:noFill/>
            <a:ln w="38100">
              <a:solidFill>
                <a:schemeClr val="accent4">
                  <a:lumMod val="75000"/>
                </a:schemeClr>
              </a:solidFill>
            </a:ln>
          </p:spPr>
          <p:txBody>
            <a:bodyPr wrap="square" rtlCol="0">
              <a:spAutoFit/>
            </a:bodyPr>
            <a:lstStyle>
              <a:defPPr>
                <a:defRPr lang="en-GB"/>
              </a:defPPr>
              <a:lvl1pPr algn="ctr">
                <a:defRPr sz="2000" b="0">
                  <a:solidFill>
                    <a:schemeClr val="tx1"/>
                  </a:solidFill>
                  <a:latin typeface="Arial Narrow" panose="020B0606020202030204" pitchFamily="34" charset="0"/>
                  <a:cs typeface="Arial" panose="020B0604020202020204" pitchFamily="34" charset="0"/>
                </a:defRPr>
              </a:lvl1pPr>
            </a:lstStyle>
            <a:p>
              <a:r>
                <a:rPr lang="fr-CH" dirty="0"/>
                <a:t>Calibration </a:t>
              </a:r>
              <a:r>
                <a:rPr lang="fr-CH" dirty="0" err="1"/>
                <a:t>references</a:t>
              </a:r>
              <a:endParaRPr lang="en-US" dirty="0"/>
            </a:p>
          </p:txBody>
        </p:sp>
        <p:sp>
          <p:nvSpPr>
            <p:cNvPr id="45" name="TextBox 44"/>
            <p:cNvSpPr txBox="1"/>
            <p:nvPr/>
          </p:nvSpPr>
          <p:spPr>
            <a:xfrm>
              <a:off x="4629804" y="4535188"/>
              <a:ext cx="1292772" cy="707886"/>
            </a:xfrm>
            <a:prstGeom prst="rect">
              <a:avLst/>
            </a:prstGeom>
            <a:noFill/>
            <a:ln w="38100">
              <a:solidFill>
                <a:schemeClr val="accent4">
                  <a:lumMod val="75000"/>
                </a:schemeClr>
              </a:solidFill>
            </a:ln>
          </p:spPr>
          <p:txBody>
            <a:bodyPr wrap="square" rtlCol="0">
              <a:spAutoFit/>
            </a:bodyPr>
            <a:lstStyle>
              <a:defPPr>
                <a:defRPr lang="en-GB"/>
              </a:defPPr>
              <a:lvl1pPr algn="ctr">
                <a:defRPr sz="2000" b="0">
                  <a:solidFill>
                    <a:schemeClr val="tx1"/>
                  </a:solidFill>
                  <a:latin typeface="Arial Narrow" panose="020B0606020202030204" pitchFamily="34" charset="0"/>
                  <a:cs typeface="Arial" panose="020B0604020202020204" pitchFamily="34" charset="0"/>
                </a:defRPr>
              </a:lvl1pPr>
            </a:lstStyle>
            <a:p>
              <a:r>
                <a:rPr lang="fr-CH" dirty="0"/>
                <a:t>Calibration </a:t>
              </a:r>
              <a:r>
                <a:rPr lang="fr-CH" dirty="0" err="1"/>
                <a:t>datasets</a:t>
              </a:r>
              <a:endParaRPr lang="en-US" dirty="0"/>
            </a:p>
          </p:txBody>
        </p:sp>
      </p:grpSp>
      <p:grpSp>
        <p:nvGrpSpPr>
          <p:cNvPr id="8" name="Group 45"/>
          <p:cNvGrpSpPr/>
          <p:nvPr/>
        </p:nvGrpSpPr>
        <p:grpSpPr>
          <a:xfrm>
            <a:off x="7551760" y="6084615"/>
            <a:ext cx="909147" cy="331950"/>
            <a:chOff x="4792710" y="6116147"/>
            <a:chExt cx="909147" cy="331950"/>
          </a:xfrm>
        </p:grpSpPr>
        <p:sp>
          <p:nvSpPr>
            <p:cNvPr id="47" name="Trapezoid 46"/>
            <p:cNvSpPr/>
            <p:nvPr/>
          </p:nvSpPr>
          <p:spPr>
            <a:xfrm>
              <a:off x="4792710" y="6116148"/>
              <a:ext cx="346852" cy="331949"/>
            </a:xfrm>
            <a:prstGeom prst="trapezoi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Trapezoid 47"/>
            <p:cNvSpPr/>
            <p:nvPr/>
          </p:nvSpPr>
          <p:spPr>
            <a:xfrm>
              <a:off x="5355005" y="6116147"/>
              <a:ext cx="346852" cy="331949"/>
            </a:xfrm>
            <a:prstGeom prst="trapezoi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 name="Group 53"/>
          <p:cNvGrpSpPr>
            <a:grpSpLocks/>
          </p:cNvGrpSpPr>
          <p:nvPr/>
        </p:nvGrpSpPr>
        <p:grpSpPr>
          <a:xfrm>
            <a:off x="8676320" y="4057198"/>
            <a:ext cx="1913090" cy="2243760"/>
            <a:chOff x="5917270" y="4088730"/>
            <a:chExt cx="1913090" cy="2243760"/>
          </a:xfrm>
        </p:grpSpPr>
        <p:sp>
          <p:nvSpPr>
            <p:cNvPr id="55" name="TextBox 54"/>
            <p:cNvSpPr txBox="1"/>
            <p:nvPr/>
          </p:nvSpPr>
          <p:spPr>
            <a:xfrm>
              <a:off x="5917270" y="4713879"/>
              <a:ext cx="1107996" cy="1323439"/>
            </a:xfrm>
            <a:prstGeom prst="rect">
              <a:avLst/>
            </a:prstGeom>
            <a:noFill/>
            <a:ln>
              <a:noFill/>
            </a:ln>
          </p:spPr>
          <p:txBody>
            <a:bodyPr vert="vert270" wrap="square" rtlCol="0">
              <a:spAutoFit/>
            </a:bodyPr>
            <a:lstStyle/>
            <a:p>
              <a:r>
                <a:rPr lang="fr-CH" sz="2000" b="0" dirty="0" smtClean="0">
                  <a:solidFill>
                    <a:schemeClr val="tx1"/>
                  </a:solidFill>
                  <a:latin typeface="Arial Narrow" panose="020B0606020202030204" pitchFamily="34" charset="0"/>
                  <a:cs typeface="Arial" panose="020B0604020202020204" pitchFamily="34" charset="0"/>
                </a:rPr>
                <a:t>Software and hardware </a:t>
              </a:r>
              <a:r>
                <a:rPr lang="fr-CH" sz="2000" b="0" dirty="0" err="1" smtClean="0">
                  <a:solidFill>
                    <a:schemeClr val="tx1"/>
                  </a:solidFill>
                  <a:latin typeface="Arial Narrow" panose="020B0606020202030204" pitchFamily="34" charset="0"/>
                  <a:cs typeface="Arial" panose="020B0604020202020204" pitchFamily="34" charset="0"/>
                </a:rPr>
                <a:t>tools</a:t>
              </a:r>
              <a:endParaRPr lang="en-US" sz="2000" b="0" dirty="0">
                <a:solidFill>
                  <a:schemeClr val="tx1"/>
                </a:solidFill>
                <a:latin typeface="Arial Narrow" panose="020B0606020202030204" pitchFamily="34" charset="0"/>
                <a:cs typeface="Arial" panose="020B0604020202020204" pitchFamily="34" charset="0"/>
              </a:endParaRPr>
            </a:p>
          </p:txBody>
        </p:sp>
        <p:grpSp>
          <p:nvGrpSpPr>
            <p:cNvPr id="11" name="Group 55"/>
            <p:cNvGrpSpPr/>
            <p:nvPr/>
          </p:nvGrpSpPr>
          <p:grpSpPr>
            <a:xfrm>
              <a:off x="6040783" y="4088730"/>
              <a:ext cx="1789577" cy="2243760"/>
              <a:chOff x="6040783" y="4088730"/>
              <a:chExt cx="1789577" cy="2243760"/>
            </a:xfrm>
          </p:grpSpPr>
          <p:sp>
            <p:nvSpPr>
              <p:cNvPr id="57" name="Right Triangle 56"/>
              <p:cNvSpPr/>
              <p:nvPr/>
            </p:nvSpPr>
            <p:spPr>
              <a:xfrm>
                <a:off x="6040783" y="4088730"/>
                <a:ext cx="1590581" cy="2011863"/>
              </a:xfrm>
              <a:prstGeom prst="rtTriangl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Rectangle 57"/>
              <p:cNvSpPr/>
              <p:nvPr/>
            </p:nvSpPr>
            <p:spPr>
              <a:xfrm>
                <a:off x="7042085" y="4645580"/>
                <a:ext cx="788275" cy="168691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9" name="Straight Connector 58"/>
              <p:cNvCxnSpPr/>
              <p:nvPr/>
            </p:nvCxnSpPr>
            <p:spPr>
              <a:xfrm>
                <a:off x="7010528" y="5338806"/>
                <a:ext cx="0" cy="740550"/>
              </a:xfrm>
              <a:prstGeom prst="line">
                <a:avLst/>
              </a:prstGeom>
              <a:ln w="28575"/>
            </p:spPr>
            <p:style>
              <a:lnRef idx="1">
                <a:schemeClr val="accent1"/>
              </a:lnRef>
              <a:fillRef idx="0">
                <a:schemeClr val="accent1"/>
              </a:fillRef>
              <a:effectRef idx="0">
                <a:schemeClr val="accent1"/>
              </a:effectRef>
              <a:fontRef idx="minor">
                <a:schemeClr val="tx1"/>
              </a:fontRef>
            </p:style>
          </p:cxnSp>
        </p:gr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up)">
                                      <p:cBhvr>
                                        <p:cTn id="7" dur="500"/>
                                        <p:tgtEl>
                                          <p:spTgt spid="3">
                                            <p:txEl>
                                              <p:pRg st="0" end="0"/>
                                            </p:txEl>
                                          </p:spTgt>
                                        </p:tgtEl>
                                      </p:cBhvr>
                                    </p:animEffect>
                                  </p:childTnLst>
                                </p:cTn>
                              </p:par>
                              <p:par>
                                <p:cTn id="8" presetID="22" presetClass="entr" presetSubtype="1" fill="hold"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wipe(up)">
                                      <p:cBhvr>
                                        <p:cTn id="10" dur="500"/>
                                        <p:tgtEl>
                                          <p:spTgt spid="6"/>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1"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wipe(up)">
                                      <p:cBhvr>
                                        <p:cTn id="15" dur="500"/>
                                        <p:tgtEl>
                                          <p:spTgt spid="3">
                                            <p:txEl>
                                              <p:pRg st="1" end="1"/>
                                            </p:txEl>
                                          </p:spTgt>
                                        </p:tgtEl>
                                      </p:cBhvr>
                                    </p:animEffect>
                                  </p:childTnLst>
                                </p:cTn>
                              </p:par>
                              <p:par>
                                <p:cTn id="16" presetID="22" presetClass="entr" presetSubtype="1" fill="hold" nodeType="with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wipe(up)">
                                      <p:cBhvr>
                                        <p:cTn id="18" dur="500"/>
                                        <p:tgtEl>
                                          <p:spTgt spid="5"/>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1" fill="hold"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wipe(up)">
                                      <p:cBhvr>
                                        <p:cTn id="23" dur="500"/>
                                        <p:tgtEl>
                                          <p:spTgt spid="3">
                                            <p:txEl>
                                              <p:pRg st="2" end="2"/>
                                            </p:txEl>
                                          </p:spTgt>
                                        </p:tgtEl>
                                      </p:cBhvr>
                                    </p:animEffect>
                                  </p:childTnLst>
                                </p:cTn>
                              </p:par>
                              <p:par>
                                <p:cTn id="24" presetID="22" presetClass="entr" presetSubtype="1" fill="hold" nodeType="withEffect">
                                  <p:stCondLst>
                                    <p:cond delay="0"/>
                                  </p:stCondLst>
                                  <p:childTnLst>
                                    <p:set>
                                      <p:cBhvr>
                                        <p:cTn id="25" dur="1" fill="hold">
                                          <p:stCondLst>
                                            <p:cond delay="0"/>
                                          </p:stCondLst>
                                        </p:cTn>
                                        <p:tgtEl>
                                          <p:spTgt spid="4"/>
                                        </p:tgtEl>
                                        <p:attrNameLst>
                                          <p:attrName>style.visibility</p:attrName>
                                        </p:attrNameLst>
                                      </p:cBhvr>
                                      <p:to>
                                        <p:strVal val="visible"/>
                                      </p:to>
                                    </p:set>
                                    <p:animEffect transition="in" filter="wipe(up)">
                                      <p:cBhvr>
                                        <p:cTn id="26" dur="500"/>
                                        <p:tgtEl>
                                          <p:spTgt spid="4"/>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1" fill="hold"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Effect transition="in" filter="wipe(up)">
                                      <p:cBhvr>
                                        <p:cTn id="31" dur="500"/>
                                        <p:tgtEl>
                                          <p:spTgt spid="3">
                                            <p:txEl>
                                              <p:pRg st="3" end="3"/>
                                            </p:txEl>
                                          </p:spTgt>
                                        </p:tgtEl>
                                      </p:cBhvr>
                                    </p:animEffect>
                                  </p:childTnLst>
                                </p:cTn>
                              </p:par>
                              <p:par>
                                <p:cTn id="32" presetID="1" presetClass="entr" presetSubtype="0" fill="hold" nodeType="withEffect">
                                  <p:stCondLst>
                                    <p:cond delay="0"/>
                                  </p:stCondLst>
                                  <p:childTnLst>
                                    <p:set>
                                      <p:cBhvr>
                                        <p:cTn id="33" dur="1" fill="hold">
                                          <p:stCondLst>
                                            <p:cond delay="0"/>
                                          </p:stCondLst>
                                        </p:cTn>
                                        <p:tgtEl>
                                          <p:spTgt spid="7"/>
                                        </p:tgtEl>
                                        <p:attrNameLst>
                                          <p:attrName>style.visibility</p:attrName>
                                        </p:attrNameLst>
                                      </p:cBhvr>
                                      <p:to>
                                        <p:strVal val="visible"/>
                                      </p:to>
                                    </p:set>
                                  </p:childTnLst>
                                </p:cTn>
                              </p:par>
                            </p:childTnLst>
                          </p:cTn>
                        </p:par>
                      </p:childTnLst>
                    </p:cTn>
                  </p:par>
                  <p:par>
                    <p:cTn id="34" fill="hold">
                      <p:stCondLst>
                        <p:cond delay="indefinite"/>
                      </p:stCondLst>
                      <p:childTnLst>
                        <p:par>
                          <p:cTn id="35" fill="hold">
                            <p:stCondLst>
                              <p:cond delay="0"/>
                            </p:stCondLst>
                            <p:childTnLst>
                              <p:par>
                                <p:cTn id="36" presetID="22" presetClass="entr" presetSubtype="1" fill="hold" nodeType="clickEffect">
                                  <p:stCondLst>
                                    <p:cond delay="0"/>
                                  </p:stCondLst>
                                  <p:childTnLst>
                                    <p:set>
                                      <p:cBhvr>
                                        <p:cTn id="37" dur="1" fill="hold">
                                          <p:stCondLst>
                                            <p:cond delay="0"/>
                                          </p:stCondLst>
                                        </p:cTn>
                                        <p:tgtEl>
                                          <p:spTgt spid="3">
                                            <p:txEl>
                                              <p:pRg st="4" end="4"/>
                                            </p:txEl>
                                          </p:spTgt>
                                        </p:tgtEl>
                                        <p:attrNameLst>
                                          <p:attrName>style.visibility</p:attrName>
                                        </p:attrNameLst>
                                      </p:cBhvr>
                                      <p:to>
                                        <p:strVal val="visible"/>
                                      </p:to>
                                    </p:set>
                                    <p:animEffect transition="in" filter="wipe(up)">
                                      <p:cBhvr>
                                        <p:cTn id="38" dur="500"/>
                                        <p:tgtEl>
                                          <p:spTgt spid="3">
                                            <p:txEl>
                                              <p:pRg st="4" end="4"/>
                                            </p:txEl>
                                          </p:spTgt>
                                        </p:tgtEl>
                                      </p:cBhvr>
                                    </p:animEffect>
                                  </p:childTnLst>
                                </p:cTn>
                              </p:par>
                              <p:par>
                                <p:cTn id="39" presetID="1" presetClass="entr" presetSubtype="0" fill="hold" nodeType="withEffect">
                                  <p:stCondLst>
                                    <p:cond delay="0"/>
                                  </p:stCondLst>
                                  <p:childTnLst>
                                    <p:set>
                                      <p:cBhvr>
                                        <p:cTn id="40" dur="1" fill="hold">
                                          <p:stCondLst>
                                            <p:cond delay="0"/>
                                          </p:stCondLst>
                                        </p:cTn>
                                        <p:tgtEl>
                                          <p:spTgt spid="10"/>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22" presetClass="entr" presetSubtype="1" fill="hold" nodeType="clickEffect">
                                  <p:stCondLst>
                                    <p:cond delay="0"/>
                                  </p:stCondLst>
                                  <p:childTnLst>
                                    <p:set>
                                      <p:cBhvr>
                                        <p:cTn id="44" dur="1" fill="hold">
                                          <p:stCondLst>
                                            <p:cond delay="0"/>
                                          </p:stCondLst>
                                        </p:cTn>
                                        <p:tgtEl>
                                          <p:spTgt spid="3">
                                            <p:txEl>
                                              <p:pRg st="5" end="5"/>
                                            </p:txEl>
                                          </p:spTgt>
                                        </p:tgtEl>
                                        <p:attrNameLst>
                                          <p:attrName>style.visibility</p:attrName>
                                        </p:attrNameLst>
                                      </p:cBhvr>
                                      <p:to>
                                        <p:strVal val="visible"/>
                                      </p:to>
                                    </p:set>
                                    <p:animEffect transition="in" filter="wipe(up)">
                                      <p:cBhvr>
                                        <p:cTn id="45" dur="500"/>
                                        <p:tgtEl>
                                          <p:spTgt spid="3">
                                            <p:txEl>
                                              <p:pRg st="5" end="5"/>
                                            </p:txEl>
                                          </p:spTgt>
                                        </p:tgtEl>
                                      </p:cBhvr>
                                    </p:animEffect>
                                  </p:childTnLst>
                                </p:cTn>
                              </p:par>
                              <p:par>
                                <p:cTn id="46" presetID="1" presetClass="entr" presetSubtype="0" fill="hold" nodeType="withEffect">
                                  <p:stCondLst>
                                    <p:cond delay="0"/>
                                  </p:stCondLst>
                                  <p:childTnLst>
                                    <p:set>
                                      <p:cBhvr>
                                        <p:cTn id="47" dur="1" fill="hold">
                                          <p:stCondLst>
                                            <p:cond delay="0"/>
                                          </p:stCondLst>
                                        </p:cTn>
                                        <p:tgtEl>
                                          <p:spTgt spid="9"/>
                                        </p:tgtEl>
                                        <p:attrNameLst>
                                          <p:attrName>style.visibility</p:attrName>
                                        </p:attrNameLst>
                                      </p:cBhvr>
                                      <p:to>
                                        <p:strVal val="visible"/>
                                      </p:to>
                                    </p:set>
                                  </p:childTnLst>
                                </p:cTn>
                              </p:par>
                            </p:childTnLst>
                          </p:cTn>
                        </p:par>
                      </p:childTnLst>
                    </p:cTn>
                  </p:par>
                  <p:par>
                    <p:cTn id="48" fill="hold">
                      <p:stCondLst>
                        <p:cond delay="indefinite"/>
                      </p:stCondLst>
                      <p:childTnLst>
                        <p:par>
                          <p:cTn id="49" fill="hold">
                            <p:stCondLst>
                              <p:cond delay="0"/>
                            </p:stCondLst>
                            <p:childTnLst>
                              <p:par>
                                <p:cTn id="50" presetID="22" presetClass="entr" presetSubtype="1" fill="hold" nodeType="clickEffect">
                                  <p:stCondLst>
                                    <p:cond delay="0"/>
                                  </p:stCondLst>
                                  <p:childTnLst>
                                    <p:set>
                                      <p:cBhvr>
                                        <p:cTn id="51" dur="1" fill="hold">
                                          <p:stCondLst>
                                            <p:cond delay="0"/>
                                          </p:stCondLst>
                                        </p:cTn>
                                        <p:tgtEl>
                                          <p:spTgt spid="3">
                                            <p:txEl>
                                              <p:pRg st="6" end="6"/>
                                            </p:txEl>
                                          </p:spTgt>
                                        </p:tgtEl>
                                        <p:attrNameLst>
                                          <p:attrName>style.visibility</p:attrName>
                                        </p:attrNameLst>
                                      </p:cBhvr>
                                      <p:to>
                                        <p:strVal val="visible"/>
                                      </p:to>
                                    </p:set>
                                    <p:animEffect transition="in" filter="wipe(up)">
                                      <p:cBhvr>
                                        <p:cTn id="52" dur="500"/>
                                        <p:tgtEl>
                                          <p:spTgt spid="3">
                                            <p:txEl>
                                              <p:pRg st="6" end="6"/>
                                            </p:txEl>
                                          </p:spTgt>
                                        </p:tgtEl>
                                      </p:cBhvr>
                                    </p:animEffect>
                                  </p:childTnLst>
                                </p:cTn>
                              </p:par>
                              <p:par>
                                <p:cTn id="53" presetID="1" presetClass="entr" presetSubtype="0" fill="hold" nodeType="withEffect">
                                  <p:stCondLst>
                                    <p:cond delay="0"/>
                                  </p:stCondLst>
                                  <p:childTnLst>
                                    <p:set>
                                      <p:cBhvr>
                                        <p:cTn id="54" dur="1" fill="hold">
                                          <p:stCondLst>
                                            <p:cond delay="0"/>
                                          </p:stCondLst>
                                        </p:cTn>
                                        <p:tgtEl>
                                          <p:spTgt spid="8"/>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2" presetClass="exit" presetSubtype="1" fill="hold" nodeType="clickEffect">
                                  <p:stCondLst>
                                    <p:cond delay="0"/>
                                  </p:stCondLst>
                                  <p:childTnLst>
                                    <p:anim calcmode="lin" valueType="num">
                                      <p:cBhvr additive="base">
                                        <p:cTn id="58" dur="1000"/>
                                        <p:tgtEl>
                                          <p:spTgt spid="7"/>
                                        </p:tgtEl>
                                        <p:attrNameLst>
                                          <p:attrName>ppt_x</p:attrName>
                                        </p:attrNameLst>
                                      </p:cBhvr>
                                      <p:tavLst>
                                        <p:tav tm="0">
                                          <p:val>
                                            <p:strVal val="ppt_x"/>
                                          </p:val>
                                        </p:tav>
                                        <p:tav tm="100000">
                                          <p:val>
                                            <p:strVal val="ppt_x"/>
                                          </p:val>
                                        </p:tav>
                                      </p:tavLst>
                                    </p:anim>
                                    <p:anim calcmode="lin" valueType="num">
                                      <p:cBhvr additive="base">
                                        <p:cTn id="59" dur="1000"/>
                                        <p:tgtEl>
                                          <p:spTgt spid="7"/>
                                        </p:tgtEl>
                                        <p:attrNameLst>
                                          <p:attrName>ppt_y</p:attrName>
                                        </p:attrNameLst>
                                      </p:cBhvr>
                                      <p:tavLst>
                                        <p:tav tm="0">
                                          <p:val>
                                            <p:strVal val="ppt_y"/>
                                          </p:val>
                                        </p:tav>
                                        <p:tav tm="100000">
                                          <p:val>
                                            <p:strVal val="0-ppt_h/2"/>
                                          </p:val>
                                        </p:tav>
                                      </p:tavLst>
                                    </p:anim>
                                    <p:set>
                                      <p:cBhvr>
                                        <p:cTn id="60" dur="1" fill="hold">
                                          <p:stCondLst>
                                            <p:cond delay="999"/>
                                          </p:stCondLst>
                                        </p:cTn>
                                        <p:tgtEl>
                                          <p:spTgt spid="7"/>
                                        </p:tgtEl>
                                        <p:attrNameLst>
                                          <p:attrName>style.visibility</p:attrName>
                                        </p:attrNameLst>
                                      </p:cBhvr>
                                      <p:to>
                                        <p:strVal val="hidden"/>
                                      </p:to>
                                    </p:set>
                                  </p:childTnLst>
                                </p:cTn>
                              </p:par>
                              <p:par>
                                <p:cTn id="61" presetID="2" presetClass="exit" presetSubtype="1" fill="hold" nodeType="withEffect">
                                  <p:stCondLst>
                                    <p:cond delay="0"/>
                                  </p:stCondLst>
                                  <p:childTnLst>
                                    <p:anim calcmode="lin" valueType="num">
                                      <p:cBhvr additive="base">
                                        <p:cTn id="62" dur="1000"/>
                                        <p:tgtEl>
                                          <p:spTgt spid="4"/>
                                        </p:tgtEl>
                                        <p:attrNameLst>
                                          <p:attrName>ppt_x</p:attrName>
                                        </p:attrNameLst>
                                      </p:cBhvr>
                                      <p:tavLst>
                                        <p:tav tm="0">
                                          <p:val>
                                            <p:strVal val="ppt_x"/>
                                          </p:val>
                                        </p:tav>
                                        <p:tav tm="100000">
                                          <p:val>
                                            <p:strVal val="ppt_x"/>
                                          </p:val>
                                        </p:tav>
                                      </p:tavLst>
                                    </p:anim>
                                    <p:anim calcmode="lin" valueType="num">
                                      <p:cBhvr additive="base">
                                        <p:cTn id="63" dur="1000"/>
                                        <p:tgtEl>
                                          <p:spTgt spid="4"/>
                                        </p:tgtEl>
                                        <p:attrNameLst>
                                          <p:attrName>ppt_y</p:attrName>
                                        </p:attrNameLst>
                                      </p:cBhvr>
                                      <p:tavLst>
                                        <p:tav tm="0">
                                          <p:val>
                                            <p:strVal val="ppt_y"/>
                                          </p:val>
                                        </p:tav>
                                        <p:tav tm="100000">
                                          <p:val>
                                            <p:strVal val="0-ppt_h/2"/>
                                          </p:val>
                                        </p:tav>
                                      </p:tavLst>
                                    </p:anim>
                                    <p:set>
                                      <p:cBhvr>
                                        <p:cTn id="64" dur="1" fill="hold">
                                          <p:stCondLst>
                                            <p:cond delay="999"/>
                                          </p:stCondLst>
                                        </p:cTn>
                                        <p:tgtEl>
                                          <p:spTgt spid="4"/>
                                        </p:tgtEl>
                                        <p:attrNameLst>
                                          <p:attrName>style.visibility</p:attrName>
                                        </p:attrNameLst>
                                      </p:cBhvr>
                                      <p:to>
                                        <p:strVal val="hidden"/>
                                      </p:to>
                                    </p:set>
                                  </p:childTnLst>
                                </p:cTn>
                              </p:par>
                              <p:par>
                                <p:cTn id="65" presetID="2" presetClass="exit" presetSubtype="1" fill="hold" nodeType="withEffect">
                                  <p:stCondLst>
                                    <p:cond delay="0"/>
                                  </p:stCondLst>
                                  <p:childTnLst>
                                    <p:anim calcmode="lin" valueType="num">
                                      <p:cBhvr additive="base">
                                        <p:cTn id="66" dur="1000"/>
                                        <p:tgtEl>
                                          <p:spTgt spid="5"/>
                                        </p:tgtEl>
                                        <p:attrNameLst>
                                          <p:attrName>ppt_x</p:attrName>
                                        </p:attrNameLst>
                                      </p:cBhvr>
                                      <p:tavLst>
                                        <p:tav tm="0">
                                          <p:val>
                                            <p:strVal val="ppt_x"/>
                                          </p:val>
                                        </p:tav>
                                        <p:tav tm="100000">
                                          <p:val>
                                            <p:strVal val="ppt_x"/>
                                          </p:val>
                                        </p:tav>
                                      </p:tavLst>
                                    </p:anim>
                                    <p:anim calcmode="lin" valueType="num">
                                      <p:cBhvr additive="base">
                                        <p:cTn id="67" dur="1000"/>
                                        <p:tgtEl>
                                          <p:spTgt spid="5"/>
                                        </p:tgtEl>
                                        <p:attrNameLst>
                                          <p:attrName>ppt_y</p:attrName>
                                        </p:attrNameLst>
                                      </p:cBhvr>
                                      <p:tavLst>
                                        <p:tav tm="0">
                                          <p:val>
                                            <p:strVal val="ppt_y"/>
                                          </p:val>
                                        </p:tav>
                                        <p:tav tm="100000">
                                          <p:val>
                                            <p:strVal val="0-ppt_h/2"/>
                                          </p:val>
                                        </p:tav>
                                      </p:tavLst>
                                    </p:anim>
                                    <p:set>
                                      <p:cBhvr>
                                        <p:cTn id="68" dur="1" fill="hold">
                                          <p:stCondLst>
                                            <p:cond delay="999"/>
                                          </p:stCondLst>
                                        </p:cTn>
                                        <p:tgtEl>
                                          <p:spTgt spid="5"/>
                                        </p:tgtEl>
                                        <p:attrNameLst>
                                          <p:attrName>style.visibility</p:attrName>
                                        </p:attrNameLst>
                                      </p:cBhvr>
                                      <p:to>
                                        <p:strVal val="hidden"/>
                                      </p:to>
                                    </p:set>
                                  </p:childTnLst>
                                </p:cTn>
                              </p:par>
                              <p:par>
                                <p:cTn id="69" presetID="2" presetClass="exit" presetSubtype="1" fill="hold" nodeType="withEffect">
                                  <p:stCondLst>
                                    <p:cond delay="0"/>
                                  </p:stCondLst>
                                  <p:childTnLst>
                                    <p:anim calcmode="lin" valueType="num">
                                      <p:cBhvr additive="base">
                                        <p:cTn id="70" dur="1000"/>
                                        <p:tgtEl>
                                          <p:spTgt spid="6"/>
                                        </p:tgtEl>
                                        <p:attrNameLst>
                                          <p:attrName>ppt_x</p:attrName>
                                        </p:attrNameLst>
                                      </p:cBhvr>
                                      <p:tavLst>
                                        <p:tav tm="0">
                                          <p:val>
                                            <p:strVal val="ppt_x"/>
                                          </p:val>
                                        </p:tav>
                                        <p:tav tm="100000">
                                          <p:val>
                                            <p:strVal val="ppt_x"/>
                                          </p:val>
                                        </p:tav>
                                      </p:tavLst>
                                    </p:anim>
                                    <p:anim calcmode="lin" valueType="num">
                                      <p:cBhvr additive="base">
                                        <p:cTn id="71" dur="1000"/>
                                        <p:tgtEl>
                                          <p:spTgt spid="6"/>
                                        </p:tgtEl>
                                        <p:attrNameLst>
                                          <p:attrName>ppt_y</p:attrName>
                                        </p:attrNameLst>
                                      </p:cBhvr>
                                      <p:tavLst>
                                        <p:tav tm="0">
                                          <p:val>
                                            <p:strVal val="ppt_y"/>
                                          </p:val>
                                        </p:tav>
                                        <p:tav tm="100000">
                                          <p:val>
                                            <p:strVal val="0-ppt_h/2"/>
                                          </p:val>
                                        </p:tav>
                                      </p:tavLst>
                                    </p:anim>
                                    <p:set>
                                      <p:cBhvr>
                                        <p:cTn id="72" dur="1" fill="hold">
                                          <p:stCondLst>
                                            <p:cond delay="999"/>
                                          </p:stCondLst>
                                        </p:cTn>
                                        <p:tgtEl>
                                          <p:spTgt spid="6"/>
                                        </p:tgtEl>
                                        <p:attrNameLst>
                                          <p:attrName>style.visibility</p:attrName>
                                        </p:attrNameLst>
                                      </p:cBhvr>
                                      <p:to>
                                        <p:strVal val="hidden"/>
                                      </p:to>
                                    </p:set>
                                  </p:childTnLst>
                                </p:cTn>
                              </p:par>
                              <p:par>
                                <p:cTn id="73" presetID="2" presetClass="exit" presetSubtype="1" fill="hold" nodeType="withEffect">
                                  <p:stCondLst>
                                    <p:cond delay="0"/>
                                  </p:stCondLst>
                                  <p:childTnLst>
                                    <p:anim calcmode="lin" valueType="num">
                                      <p:cBhvr additive="base">
                                        <p:cTn id="74" dur="1000"/>
                                        <p:tgtEl>
                                          <p:spTgt spid="10"/>
                                        </p:tgtEl>
                                        <p:attrNameLst>
                                          <p:attrName>ppt_x</p:attrName>
                                        </p:attrNameLst>
                                      </p:cBhvr>
                                      <p:tavLst>
                                        <p:tav tm="0">
                                          <p:val>
                                            <p:strVal val="ppt_x"/>
                                          </p:val>
                                        </p:tav>
                                        <p:tav tm="100000">
                                          <p:val>
                                            <p:strVal val="ppt_x"/>
                                          </p:val>
                                        </p:tav>
                                      </p:tavLst>
                                    </p:anim>
                                    <p:anim calcmode="lin" valueType="num">
                                      <p:cBhvr additive="base">
                                        <p:cTn id="75" dur="1000"/>
                                        <p:tgtEl>
                                          <p:spTgt spid="10"/>
                                        </p:tgtEl>
                                        <p:attrNameLst>
                                          <p:attrName>ppt_y</p:attrName>
                                        </p:attrNameLst>
                                      </p:cBhvr>
                                      <p:tavLst>
                                        <p:tav tm="0">
                                          <p:val>
                                            <p:strVal val="ppt_y"/>
                                          </p:val>
                                        </p:tav>
                                        <p:tav tm="100000">
                                          <p:val>
                                            <p:strVal val="0-ppt_h/2"/>
                                          </p:val>
                                        </p:tav>
                                      </p:tavLst>
                                    </p:anim>
                                    <p:set>
                                      <p:cBhvr>
                                        <p:cTn id="76" dur="1" fill="hold">
                                          <p:stCondLst>
                                            <p:cond delay="999"/>
                                          </p:stCondLst>
                                        </p:cTn>
                                        <p:tgtEl>
                                          <p:spTgt spid="10"/>
                                        </p:tgtEl>
                                        <p:attrNameLst>
                                          <p:attrName>style.visibility</p:attrName>
                                        </p:attrNameLst>
                                      </p:cBhvr>
                                      <p:to>
                                        <p:strVal val="hidden"/>
                                      </p:to>
                                    </p:set>
                                  </p:childTnLst>
                                </p:cTn>
                              </p:par>
                              <p:par>
                                <p:cTn id="77" presetID="2" presetClass="exit" presetSubtype="1" fill="hold" nodeType="withEffect">
                                  <p:stCondLst>
                                    <p:cond delay="0"/>
                                  </p:stCondLst>
                                  <p:childTnLst>
                                    <p:anim calcmode="lin" valueType="num">
                                      <p:cBhvr additive="base">
                                        <p:cTn id="78" dur="1000"/>
                                        <p:tgtEl>
                                          <p:spTgt spid="8"/>
                                        </p:tgtEl>
                                        <p:attrNameLst>
                                          <p:attrName>ppt_x</p:attrName>
                                        </p:attrNameLst>
                                      </p:cBhvr>
                                      <p:tavLst>
                                        <p:tav tm="0">
                                          <p:val>
                                            <p:strVal val="ppt_x"/>
                                          </p:val>
                                        </p:tav>
                                        <p:tav tm="100000">
                                          <p:val>
                                            <p:strVal val="ppt_x"/>
                                          </p:val>
                                        </p:tav>
                                      </p:tavLst>
                                    </p:anim>
                                    <p:anim calcmode="lin" valueType="num">
                                      <p:cBhvr additive="base">
                                        <p:cTn id="79" dur="1000"/>
                                        <p:tgtEl>
                                          <p:spTgt spid="8"/>
                                        </p:tgtEl>
                                        <p:attrNameLst>
                                          <p:attrName>ppt_y</p:attrName>
                                        </p:attrNameLst>
                                      </p:cBhvr>
                                      <p:tavLst>
                                        <p:tav tm="0">
                                          <p:val>
                                            <p:strVal val="ppt_y"/>
                                          </p:val>
                                        </p:tav>
                                        <p:tav tm="100000">
                                          <p:val>
                                            <p:strVal val="0-ppt_h/2"/>
                                          </p:val>
                                        </p:tav>
                                      </p:tavLst>
                                    </p:anim>
                                    <p:set>
                                      <p:cBhvr>
                                        <p:cTn id="80" dur="1" fill="hold">
                                          <p:stCondLst>
                                            <p:cond delay="999"/>
                                          </p:stCondLst>
                                        </p:cTn>
                                        <p:tgtEl>
                                          <p:spTgt spid="8"/>
                                        </p:tgtEl>
                                        <p:attrNameLst>
                                          <p:attrName>style.visibility</p:attrName>
                                        </p:attrNameLst>
                                      </p:cBhvr>
                                      <p:to>
                                        <p:strVal val="hidden"/>
                                      </p:to>
                                    </p:set>
                                  </p:childTnLst>
                                </p:cTn>
                              </p:par>
                              <p:par>
                                <p:cTn id="81" presetID="2" presetClass="exit" presetSubtype="1" fill="hold" nodeType="withEffect">
                                  <p:stCondLst>
                                    <p:cond delay="0"/>
                                  </p:stCondLst>
                                  <p:childTnLst>
                                    <p:anim calcmode="lin" valueType="num">
                                      <p:cBhvr additive="base">
                                        <p:cTn id="82" dur="1000"/>
                                        <p:tgtEl>
                                          <p:spTgt spid="9"/>
                                        </p:tgtEl>
                                        <p:attrNameLst>
                                          <p:attrName>ppt_x</p:attrName>
                                        </p:attrNameLst>
                                      </p:cBhvr>
                                      <p:tavLst>
                                        <p:tav tm="0">
                                          <p:val>
                                            <p:strVal val="ppt_x"/>
                                          </p:val>
                                        </p:tav>
                                        <p:tav tm="100000">
                                          <p:val>
                                            <p:strVal val="ppt_x"/>
                                          </p:val>
                                        </p:tav>
                                      </p:tavLst>
                                    </p:anim>
                                    <p:anim calcmode="lin" valueType="num">
                                      <p:cBhvr additive="base">
                                        <p:cTn id="83" dur="1000"/>
                                        <p:tgtEl>
                                          <p:spTgt spid="9"/>
                                        </p:tgtEl>
                                        <p:attrNameLst>
                                          <p:attrName>ppt_y</p:attrName>
                                        </p:attrNameLst>
                                      </p:cBhvr>
                                      <p:tavLst>
                                        <p:tav tm="0">
                                          <p:val>
                                            <p:strVal val="ppt_y"/>
                                          </p:val>
                                        </p:tav>
                                        <p:tav tm="100000">
                                          <p:val>
                                            <p:strVal val="0-ppt_h/2"/>
                                          </p:val>
                                        </p:tav>
                                      </p:tavLst>
                                    </p:anim>
                                    <p:set>
                                      <p:cBhvr>
                                        <p:cTn id="84" dur="1" fill="hold">
                                          <p:stCondLst>
                                            <p:cond delay="999"/>
                                          </p:stCondLst>
                                        </p:cTn>
                                        <p:tgtEl>
                                          <p:spTgt spid="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1794" name="Picture 2" descr="http://www.clipart-box.com/images/chronometre.jpg"/>
          <p:cNvPicPr>
            <a:picLocks noChangeAspect="1" noChangeArrowheads="1"/>
          </p:cNvPicPr>
          <p:nvPr/>
        </p:nvPicPr>
        <p:blipFill>
          <a:blip r:embed="rId3" cstate="print"/>
          <a:srcRect/>
          <a:stretch>
            <a:fillRect/>
          </a:stretch>
        </p:blipFill>
        <p:spPr bwMode="auto">
          <a:xfrm>
            <a:off x="8063551" y="1310184"/>
            <a:ext cx="1842448" cy="1842449"/>
          </a:xfrm>
          <a:prstGeom prst="rect">
            <a:avLst/>
          </a:prstGeom>
          <a:noFill/>
        </p:spPr>
      </p:pic>
      <p:sp>
        <p:nvSpPr>
          <p:cNvPr id="2" name="Title 1"/>
          <p:cNvSpPr>
            <a:spLocks noGrp="1"/>
          </p:cNvSpPr>
          <p:nvPr>
            <p:ph type="title"/>
          </p:nvPr>
        </p:nvSpPr>
        <p:spPr/>
        <p:txBody>
          <a:bodyPr/>
          <a:lstStyle/>
          <a:p>
            <a:r>
              <a:rPr lang="en-GB" dirty="0" smtClean="0"/>
              <a:t>Routine Generation of GSICS Products</a:t>
            </a:r>
            <a:endParaRPr lang="en-GB" dirty="0"/>
          </a:p>
        </p:txBody>
      </p:sp>
      <p:sp>
        <p:nvSpPr>
          <p:cNvPr id="3" name="Content Placeholder 2"/>
          <p:cNvSpPr>
            <a:spLocks noGrp="1"/>
          </p:cNvSpPr>
          <p:nvPr>
            <p:ph idx="1"/>
          </p:nvPr>
        </p:nvSpPr>
        <p:spPr>
          <a:xfrm>
            <a:off x="522595" y="1313597"/>
            <a:ext cx="8915400" cy="4525963"/>
          </a:xfrm>
        </p:spPr>
        <p:txBody>
          <a:bodyPr/>
          <a:lstStyle/>
          <a:p>
            <a:r>
              <a:rPr lang="en-IE" sz="2800" dirty="0" smtClean="0"/>
              <a:t>Decision: GSICS should aim to provide users with the most recent available calibration data</a:t>
            </a:r>
          </a:p>
          <a:p>
            <a:pPr lvl="1"/>
            <a:r>
              <a:rPr lang="en-IE" sz="2400" dirty="0" smtClean="0"/>
              <a:t>at the highest available update frequency, </a:t>
            </a:r>
          </a:p>
          <a:p>
            <a:pPr lvl="1"/>
            <a:r>
              <a:rPr lang="en-IE" sz="2400" dirty="0" smtClean="0"/>
              <a:t>allow users to decide how to apply it for their applications. </a:t>
            </a:r>
          </a:p>
          <a:p>
            <a:r>
              <a:rPr lang="en-IE" sz="2800" dirty="0" smtClean="0"/>
              <a:t>For example: </a:t>
            </a:r>
          </a:p>
          <a:p>
            <a:pPr lvl="1"/>
            <a:r>
              <a:rPr lang="en-GB" sz="2400" dirty="0" smtClean="0"/>
              <a:t>Considering calibration changes driven by long-term drift:</a:t>
            </a:r>
          </a:p>
          <a:p>
            <a:pPr lvl="1"/>
            <a:r>
              <a:rPr lang="en-GB" sz="2400" dirty="0" smtClean="0"/>
              <a:t>Users interested in long-term trends may want to apply frequent updates to the calibration corrections (expected to be smaller) to avoid large, artificial jumps in the calibration time series,</a:t>
            </a:r>
          </a:p>
          <a:p>
            <a:pPr lvl="1"/>
            <a:r>
              <a:rPr lang="en-GB" sz="2400" dirty="0" smtClean="0"/>
              <a:t>Users interested in near real-time applications may want to apply the updates less frequently (e.g. only when it exceeds a certain threshold) to avoid additional calibration noise.</a:t>
            </a:r>
          </a:p>
        </p:txBody>
      </p:sp>
      <p:pic>
        <p:nvPicPr>
          <p:cNvPr id="10242" name="Picture 2" descr="http://www.kritischdenken.nl/RationaleWiki/wiki.austhink.com/f/approved.gif"/>
          <p:cNvPicPr>
            <a:picLocks noChangeAspect="1" noChangeArrowheads="1"/>
          </p:cNvPicPr>
          <p:nvPr/>
        </p:nvPicPr>
        <p:blipFill>
          <a:blip r:embed="rId4" cstate="print"/>
          <a:srcRect/>
          <a:stretch>
            <a:fillRect/>
          </a:stretch>
        </p:blipFill>
        <p:spPr bwMode="auto">
          <a:xfrm>
            <a:off x="2613767" y="1184563"/>
            <a:ext cx="4286250" cy="428625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nodeType="clickEffect">
                                  <p:stCondLst>
                                    <p:cond delay="0"/>
                                  </p:stCondLst>
                                  <p:childTnLst>
                                    <p:set>
                                      <p:cBhvr>
                                        <p:cTn id="6" dur="1" fill="hold">
                                          <p:stCondLst>
                                            <p:cond delay="0"/>
                                          </p:stCondLst>
                                        </p:cTn>
                                        <p:tgtEl>
                                          <p:spTgt spid="10242"/>
                                        </p:tgtEl>
                                        <p:attrNameLst>
                                          <p:attrName>style.visibility</p:attrName>
                                        </p:attrNameLst>
                                      </p:cBhvr>
                                      <p:to>
                                        <p:strVal val="visible"/>
                                      </p:to>
                                    </p:set>
                                    <p:anim calcmode="lin" valueType="num">
                                      <p:cBhvr additive="base">
                                        <p:cTn id="7" dur="500" fill="hold"/>
                                        <p:tgtEl>
                                          <p:spTgt spid="10242"/>
                                        </p:tgtEl>
                                        <p:attrNameLst>
                                          <p:attrName>ppt_x</p:attrName>
                                        </p:attrNameLst>
                                      </p:cBhvr>
                                      <p:tavLst>
                                        <p:tav tm="0">
                                          <p:val>
                                            <p:strVal val="#ppt_x"/>
                                          </p:val>
                                        </p:tav>
                                        <p:tav tm="100000">
                                          <p:val>
                                            <p:strVal val="#ppt_x"/>
                                          </p:val>
                                        </p:tav>
                                      </p:tavLst>
                                    </p:anim>
                                    <p:anim calcmode="lin" valueType="num">
                                      <p:cBhvr additive="base">
                                        <p:cTn id="8" dur="500" fill="hold"/>
                                        <p:tgtEl>
                                          <p:spTgt spid="10242"/>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Challenges - References</a:t>
            </a:r>
            <a:endParaRPr lang="en-GB" dirty="0"/>
          </a:p>
        </p:txBody>
      </p:sp>
      <p:sp>
        <p:nvSpPr>
          <p:cNvPr id="3" name="Content Placeholder 2"/>
          <p:cNvSpPr>
            <a:spLocks noGrp="1"/>
          </p:cNvSpPr>
          <p:nvPr>
            <p:ph idx="1"/>
          </p:nvPr>
        </p:nvSpPr>
        <p:spPr>
          <a:xfrm>
            <a:off x="495300" y="1600200"/>
            <a:ext cx="4468586" cy="4525963"/>
          </a:xfrm>
        </p:spPr>
        <p:txBody>
          <a:bodyPr/>
          <a:lstStyle/>
          <a:p>
            <a:r>
              <a:rPr lang="en-US" dirty="0" smtClean="0"/>
              <a:t>Multiple References</a:t>
            </a:r>
          </a:p>
          <a:p>
            <a:pPr lvl="1"/>
            <a:r>
              <a:rPr lang="en-US" dirty="0" smtClean="0"/>
              <a:t>Merging or Single</a:t>
            </a:r>
          </a:p>
          <a:p>
            <a:pPr lvl="1"/>
            <a:r>
              <a:rPr lang="en-US" dirty="0" smtClean="0"/>
              <a:t>Handling Transitions</a:t>
            </a:r>
          </a:p>
          <a:p>
            <a:pPr lvl="1"/>
            <a:r>
              <a:rPr lang="en-US" dirty="0" smtClean="0"/>
              <a:t>Traceability</a:t>
            </a:r>
          </a:p>
          <a:p>
            <a:pPr lvl="1"/>
            <a:r>
              <a:rPr lang="en-US" dirty="0" smtClean="0"/>
              <a:t>CLARREO/TRUTHS</a:t>
            </a:r>
          </a:p>
          <a:p>
            <a:pPr lvl="1"/>
            <a:r>
              <a:rPr lang="en-US" dirty="0" smtClean="0"/>
              <a:t>The Moon</a:t>
            </a:r>
          </a:p>
          <a:p>
            <a:pPr lvl="1"/>
            <a:r>
              <a:rPr lang="en-US" dirty="0" smtClean="0"/>
              <a:t>The Sun</a:t>
            </a:r>
          </a:p>
          <a:p>
            <a:pPr lvl="1"/>
            <a:endParaRPr lang="en-GB" dirty="0"/>
          </a:p>
        </p:txBody>
      </p:sp>
      <p:graphicFrame>
        <p:nvGraphicFramePr>
          <p:cNvPr id="4" name="Table 3"/>
          <p:cNvGraphicFramePr>
            <a:graphicFrameLocks noGrp="1"/>
          </p:cNvGraphicFramePr>
          <p:nvPr/>
        </p:nvGraphicFramePr>
        <p:xfrm>
          <a:off x="4219575" y="1825336"/>
          <a:ext cx="5686425" cy="381000"/>
        </p:xfrm>
        <a:graphic>
          <a:graphicData uri="http://schemas.openxmlformats.org/drawingml/2006/table">
            <a:tbl>
              <a:tblPr/>
              <a:tblGrid>
                <a:gridCol w="657225"/>
                <a:gridCol w="1200150"/>
                <a:gridCol w="762000"/>
                <a:gridCol w="2790825"/>
                <a:gridCol w="276225"/>
              </a:tblGrid>
              <a:tr h="0">
                <a:tc>
                  <a:txBody>
                    <a:bodyPr/>
                    <a:lstStyle/>
                    <a:p>
                      <a:pPr algn="r" fontAlgn="t"/>
                      <a:r>
                        <a:rPr lang="en-GB" sz="1000" b="0" i="0" dirty="0">
                          <a:latin typeface="Arial"/>
                        </a:rPr>
                        <a:t>10:35</a:t>
                      </a:r>
                    </a:p>
                  </a:txBody>
                  <a:tcPr marL="19050" marR="19050" marT="19050" marB="1905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fontAlgn="t"/>
                      <a:r>
                        <a:rPr lang="en-GB" sz="1000" b="0" i="0">
                          <a:latin typeface="Arial"/>
                        </a:rPr>
                        <a:t>Manik Bali</a:t>
                      </a:r>
                    </a:p>
                  </a:txBody>
                  <a:tcPr marL="19050" marR="19050" marT="19050" marB="1905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2CC"/>
                    </a:solidFill>
                  </a:tcPr>
                </a:tc>
                <a:tc>
                  <a:txBody>
                    <a:bodyPr/>
                    <a:lstStyle/>
                    <a:p>
                      <a:pPr fontAlgn="t"/>
                      <a:r>
                        <a:rPr lang="en-GB" sz="1000" b="0" i="0">
                          <a:latin typeface="Arial"/>
                        </a:rPr>
                        <a:t>NOAA</a:t>
                      </a:r>
                    </a:p>
                  </a:txBody>
                  <a:tcPr marL="19050" marR="19050" marT="19050" marB="1905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2CC"/>
                    </a:solidFill>
                  </a:tcPr>
                </a:tc>
                <a:tc>
                  <a:txBody>
                    <a:bodyPr/>
                    <a:lstStyle/>
                    <a:p>
                      <a:pPr fontAlgn="t"/>
                      <a:r>
                        <a:rPr lang="en-US" sz="1000" b="0" i="0">
                          <a:latin typeface="Arial"/>
                        </a:rPr>
                        <a:t>Selecting GSICS References: IR and MW</a:t>
                      </a:r>
                    </a:p>
                  </a:txBody>
                  <a:tcPr marL="19050" marR="19050" marT="19050" marB="1905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2CC"/>
                    </a:solidFill>
                  </a:tcPr>
                </a:tc>
                <a:tc>
                  <a:txBody>
                    <a:bodyPr/>
                    <a:lstStyle/>
                    <a:p>
                      <a:pPr fontAlgn="t"/>
                      <a:r>
                        <a:rPr lang="en-GB" sz="1000" b="0" i="0">
                          <a:latin typeface="Arial"/>
                        </a:rPr>
                        <a:t>3e</a:t>
                      </a:r>
                    </a:p>
                  </a:txBody>
                  <a:tcPr marL="19050" marR="19050" marT="19050" marB="1905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2CC"/>
                    </a:solidFill>
                  </a:tcPr>
                </a:tc>
              </a:tr>
              <a:tr h="0">
                <a:tc>
                  <a:txBody>
                    <a:bodyPr/>
                    <a:lstStyle/>
                    <a:p>
                      <a:pPr algn="r" fontAlgn="t"/>
                      <a:r>
                        <a:rPr lang="en-GB" sz="1000" b="0" i="0">
                          <a:latin typeface="Arial"/>
                        </a:rPr>
                        <a:t>11:05</a:t>
                      </a:r>
                    </a:p>
                  </a:txBody>
                  <a:tcPr marL="19050" marR="19050" marT="19050" marB="1905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fontAlgn="t"/>
                      <a:r>
                        <a:rPr lang="en-GB" sz="1000" b="0" i="0">
                          <a:latin typeface="Arial"/>
                        </a:rPr>
                        <a:t>Tim Hewison</a:t>
                      </a:r>
                    </a:p>
                  </a:txBody>
                  <a:tcPr marL="19050" marR="19050" marT="19050" marB="1905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2CC"/>
                    </a:solidFill>
                  </a:tcPr>
                </a:tc>
                <a:tc>
                  <a:txBody>
                    <a:bodyPr/>
                    <a:lstStyle/>
                    <a:p>
                      <a:pPr fontAlgn="t"/>
                      <a:r>
                        <a:rPr lang="en-GB" sz="1000" b="0" i="0" dirty="0">
                          <a:latin typeface="Arial"/>
                        </a:rPr>
                        <a:t>GRWG</a:t>
                      </a:r>
                    </a:p>
                  </a:txBody>
                  <a:tcPr marL="19050" marR="19050" marT="19050" marB="1905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2CC"/>
                    </a:solidFill>
                  </a:tcPr>
                </a:tc>
                <a:tc>
                  <a:txBody>
                    <a:bodyPr/>
                    <a:lstStyle/>
                    <a:p>
                      <a:pPr fontAlgn="t"/>
                      <a:r>
                        <a:rPr lang="en-US" sz="1000" b="0" i="0">
                          <a:latin typeface="Arial"/>
                        </a:rPr>
                        <a:t>Primary GSICS or Key Comparison References?</a:t>
                      </a:r>
                    </a:p>
                  </a:txBody>
                  <a:tcPr marL="19050" marR="19050" marT="19050" marB="1905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2CC"/>
                    </a:solidFill>
                  </a:tcPr>
                </a:tc>
                <a:tc>
                  <a:txBody>
                    <a:bodyPr/>
                    <a:lstStyle/>
                    <a:p>
                      <a:pPr fontAlgn="t"/>
                      <a:r>
                        <a:rPr lang="en-GB" sz="1000" b="0" i="0" dirty="0">
                          <a:latin typeface="Arial"/>
                        </a:rPr>
                        <a:t>3f</a:t>
                      </a:r>
                    </a:p>
                  </a:txBody>
                  <a:tcPr marL="19050" marR="19050" marT="19050" marB="1905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2CC"/>
                    </a:solidFill>
                  </a:tcPr>
                </a:tc>
              </a:tr>
            </a:tbl>
          </a:graphicData>
        </a:graphic>
      </p:graphicFrame>
      <p:graphicFrame>
        <p:nvGraphicFramePr>
          <p:cNvPr id="5" name="Table 4"/>
          <p:cNvGraphicFramePr>
            <a:graphicFrameLocks noGrp="1"/>
          </p:cNvGraphicFramePr>
          <p:nvPr/>
        </p:nvGraphicFramePr>
        <p:xfrm>
          <a:off x="4219575" y="2437310"/>
          <a:ext cx="5686425" cy="685800"/>
        </p:xfrm>
        <a:graphic>
          <a:graphicData uri="http://schemas.openxmlformats.org/drawingml/2006/table">
            <a:tbl>
              <a:tblPr/>
              <a:tblGrid>
                <a:gridCol w="657225"/>
                <a:gridCol w="1200150"/>
                <a:gridCol w="762000"/>
                <a:gridCol w="2790825"/>
                <a:gridCol w="276225"/>
              </a:tblGrid>
              <a:tr h="0">
                <a:tc>
                  <a:txBody>
                    <a:bodyPr/>
                    <a:lstStyle/>
                    <a:p>
                      <a:pPr algn="r" fontAlgn="t"/>
                      <a:r>
                        <a:rPr lang="en-GB" sz="1000" b="0" i="0" kern="1200" dirty="0">
                          <a:solidFill>
                            <a:schemeClr val="tx1"/>
                          </a:solidFill>
                          <a:latin typeface="Arial"/>
                          <a:ea typeface="+mn-ea"/>
                          <a:cs typeface="+mn-cs"/>
                        </a:rPr>
                        <a:t>17:05</a:t>
                      </a:r>
                    </a:p>
                  </a:txBody>
                  <a:tcPr marL="19050" marR="19050" marT="19050" marB="1905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fontAlgn="t"/>
                      <a:r>
                        <a:rPr lang="en-GB" sz="1000" b="0" i="0" kern="1200" dirty="0">
                          <a:solidFill>
                            <a:schemeClr val="tx1"/>
                          </a:solidFill>
                          <a:latin typeface="Arial"/>
                          <a:ea typeface="+mn-ea"/>
                          <a:cs typeface="+mn-cs"/>
                        </a:rPr>
                        <a:t>Denis Jouglet (Remote)</a:t>
                      </a:r>
                    </a:p>
                  </a:txBody>
                  <a:tcPr marL="19050" marR="19050" marT="19050" marB="1905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2CC"/>
                    </a:solidFill>
                  </a:tcPr>
                </a:tc>
                <a:tc>
                  <a:txBody>
                    <a:bodyPr/>
                    <a:lstStyle/>
                    <a:p>
                      <a:pPr fontAlgn="t"/>
                      <a:r>
                        <a:rPr lang="en-GB" sz="1000" b="0" i="0" kern="1200" dirty="0">
                          <a:solidFill>
                            <a:schemeClr val="tx1"/>
                          </a:solidFill>
                          <a:latin typeface="Arial"/>
                          <a:ea typeface="+mn-ea"/>
                          <a:cs typeface="+mn-cs"/>
                        </a:rPr>
                        <a:t>CNES</a:t>
                      </a:r>
                    </a:p>
                  </a:txBody>
                  <a:tcPr marL="19050" marR="19050" marT="19050" marB="1905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2CC"/>
                    </a:solidFill>
                  </a:tcPr>
                </a:tc>
                <a:tc>
                  <a:txBody>
                    <a:bodyPr/>
                    <a:lstStyle/>
                    <a:p>
                      <a:pPr fontAlgn="t"/>
                      <a:r>
                        <a:rPr lang="en-GB" sz="1000" b="0" i="0" kern="1200" dirty="0" err="1">
                          <a:solidFill>
                            <a:schemeClr val="tx1"/>
                          </a:solidFill>
                          <a:latin typeface="Arial"/>
                          <a:ea typeface="+mn-ea"/>
                          <a:cs typeface="+mn-cs"/>
                        </a:rPr>
                        <a:t>Hyperspectral</a:t>
                      </a:r>
                      <a:r>
                        <a:rPr lang="en-GB" sz="1000" b="0" i="0" kern="1200" dirty="0">
                          <a:solidFill>
                            <a:schemeClr val="tx1"/>
                          </a:solidFill>
                          <a:latin typeface="Arial"/>
                          <a:ea typeface="+mn-ea"/>
                          <a:cs typeface="+mn-cs"/>
                        </a:rPr>
                        <a:t> IR comparisons - including TANSO-FTS/2</a:t>
                      </a:r>
                    </a:p>
                  </a:txBody>
                  <a:tcPr marL="19050" marR="19050" marT="19050" marB="1905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2CC"/>
                    </a:solidFill>
                  </a:tcPr>
                </a:tc>
                <a:tc>
                  <a:txBody>
                    <a:bodyPr/>
                    <a:lstStyle/>
                    <a:p>
                      <a:pPr fontAlgn="t"/>
                      <a:r>
                        <a:rPr lang="en-GB" sz="1000" b="0" i="0" kern="1200">
                          <a:solidFill>
                            <a:schemeClr val="tx1"/>
                          </a:solidFill>
                          <a:latin typeface="Arial"/>
                          <a:ea typeface="+mn-ea"/>
                          <a:cs typeface="+mn-cs"/>
                        </a:rPr>
                        <a:t>3p</a:t>
                      </a:r>
                    </a:p>
                  </a:txBody>
                  <a:tcPr marL="19050" marR="19050" marT="19050" marB="1905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2CC"/>
                    </a:solidFill>
                  </a:tcPr>
                </a:tc>
              </a:tr>
              <a:tr h="0">
                <a:tc>
                  <a:txBody>
                    <a:bodyPr/>
                    <a:lstStyle/>
                    <a:p>
                      <a:pPr algn="r" fontAlgn="t"/>
                      <a:r>
                        <a:rPr lang="en-GB" sz="1000" b="0" i="0" kern="1200">
                          <a:solidFill>
                            <a:schemeClr val="tx1"/>
                          </a:solidFill>
                          <a:latin typeface="Arial"/>
                          <a:ea typeface="+mn-ea"/>
                          <a:cs typeface="+mn-cs"/>
                        </a:rPr>
                        <a:t>17:25</a:t>
                      </a:r>
                    </a:p>
                  </a:txBody>
                  <a:tcPr marL="19050" marR="19050" marT="19050" marB="1905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fontAlgn="t"/>
                      <a:r>
                        <a:rPr lang="en-GB" sz="1000" b="0" i="0" kern="1200">
                          <a:solidFill>
                            <a:schemeClr val="tx1"/>
                          </a:solidFill>
                          <a:latin typeface="Arial"/>
                          <a:ea typeface="+mn-ea"/>
                          <a:cs typeface="+mn-cs"/>
                        </a:rPr>
                        <a:t>Likun Wang</a:t>
                      </a:r>
                    </a:p>
                  </a:txBody>
                  <a:tcPr marL="19050" marR="19050" marT="19050" marB="1905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2CC"/>
                    </a:solidFill>
                  </a:tcPr>
                </a:tc>
                <a:tc>
                  <a:txBody>
                    <a:bodyPr/>
                    <a:lstStyle/>
                    <a:p>
                      <a:pPr fontAlgn="t"/>
                      <a:r>
                        <a:rPr lang="en-GB" sz="1000" b="0" i="0" kern="1200">
                          <a:solidFill>
                            <a:schemeClr val="tx1"/>
                          </a:solidFill>
                          <a:latin typeface="Arial"/>
                          <a:ea typeface="+mn-ea"/>
                          <a:cs typeface="+mn-cs"/>
                        </a:rPr>
                        <a:t>NOAA</a:t>
                      </a:r>
                    </a:p>
                  </a:txBody>
                  <a:tcPr marL="19050" marR="19050" marT="19050" marB="1905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2CC"/>
                    </a:solidFill>
                  </a:tcPr>
                </a:tc>
                <a:tc>
                  <a:txBody>
                    <a:bodyPr/>
                    <a:lstStyle/>
                    <a:p>
                      <a:pPr fontAlgn="ctr"/>
                      <a:r>
                        <a:rPr lang="en-US" sz="1000" b="0" i="0" kern="1200" dirty="0">
                          <a:solidFill>
                            <a:schemeClr val="tx1"/>
                          </a:solidFill>
                          <a:latin typeface="Arial"/>
                          <a:ea typeface="+mn-ea"/>
                          <a:cs typeface="+mn-cs"/>
                        </a:rPr>
                        <a:t>IR Reference Sensor Traceability and Uncertainty</a:t>
                      </a:r>
                    </a:p>
                  </a:txBody>
                  <a:tcPr marL="19050" marR="19050" marT="19050" marB="19050"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2CC"/>
                    </a:solidFill>
                  </a:tcPr>
                </a:tc>
                <a:tc>
                  <a:txBody>
                    <a:bodyPr/>
                    <a:lstStyle/>
                    <a:p>
                      <a:pPr fontAlgn="t"/>
                      <a:r>
                        <a:rPr lang="en-GB" sz="1000" b="0" i="0" kern="1200" dirty="0">
                          <a:solidFill>
                            <a:schemeClr val="tx1"/>
                          </a:solidFill>
                          <a:latin typeface="Arial"/>
                          <a:ea typeface="+mn-ea"/>
                          <a:cs typeface="+mn-cs"/>
                        </a:rPr>
                        <a:t>3q</a:t>
                      </a:r>
                    </a:p>
                  </a:txBody>
                  <a:tcPr marL="19050" marR="19050" marT="19050" marB="1905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2CC"/>
                    </a:solidFill>
                  </a:tcPr>
                </a:tc>
              </a:tr>
            </a:tbl>
          </a:graphicData>
        </a:graphic>
      </p:graphicFrame>
      <p:graphicFrame>
        <p:nvGraphicFramePr>
          <p:cNvPr id="6" name="Table 5"/>
          <p:cNvGraphicFramePr>
            <a:graphicFrameLocks noGrp="1"/>
          </p:cNvGraphicFramePr>
          <p:nvPr/>
        </p:nvGraphicFramePr>
        <p:xfrm>
          <a:off x="4219575" y="3369375"/>
          <a:ext cx="5686425" cy="190500"/>
        </p:xfrm>
        <a:graphic>
          <a:graphicData uri="http://schemas.openxmlformats.org/drawingml/2006/table">
            <a:tbl>
              <a:tblPr/>
              <a:tblGrid>
                <a:gridCol w="657225"/>
                <a:gridCol w="1200150"/>
                <a:gridCol w="762000"/>
                <a:gridCol w="2790825"/>
                <a:gridCol w="276225"/>
              </a:tblGrid>
              <a:tr h="0">
                <a:tc>
                  <a:txBody>
                    <a:bodyPr/>
                    <a:lstStyle/>
                    <a:p>
                      <a:pPr algn="r" fontAlgn="t"/>
                      <a:r>
                        <a:rPr lang="en-GB" sz="1000" b="0" i="0">
                          <a:latin typeface="Arial"/>
                        </a:rPr>
                        <a:t>18:05</a:t>
                      </a:r>
                    </a:p>
                  </a:txBody>
                  <a:tcPr marL="19050" marR="19050" marT="19050" marB="1905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fontAlgn="t"/>
                      <a:r>
                        <a:rPr lang="en-GB" sz="1000" b="0" i="0">
                          <a:latin typeface="Arial"/>
                        </a:rPr>
                        <a:t>Tim Hewison/Tobin</a:t>
                      </a:r>
                    </a:p>
                  </a:txBody>
                  <a:tcPr marL="19050" marR="19050" marT="19050" marB="1905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2CC"/>
                    </a:solidFill>
                  </a:tcPr>
                </a:tc>
                <a:tc>
                  <a:txBody>
                    <a:bodyPr/>
                    <a:lstStyle/>
                    <a:p>
                      <a:pPr fontAlgn="t"/>
                      <a:r>
                        <a:rPr lang="en-GB" sz="1000" b="0" i="0">
                          <a:latin typeface="Arial"/>
                        </a:rPr>
                        <a:t>EUMETSAT</a:t>
                      </a:r>
                    </a:p>
                  </a:txBody>
                  <a:tcPr marL="19050" marR="19050" marT="19050" marB="1905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2CC"/>
                    </a:solidFill>
                  </a:tcPr>
                </a:tc>
                <a:tc>
                  <a:txBody>
                    <a:bodyPr/>
                    <a:lstStyle/>
                    <a:p>
                      <a:pPr fontAlgn="t"/>
                      <a:r>
                        <a:rPr lang="en-GB" sz="1000" b="0" i="0">
                          <a:latin typeface="Arial"/>
                        </a:rPr>
                        <a:t>CLARREO preparations</a:t>
                      </a:r>
                    </a:p>
                  </a:txBody>
                  <a:tcPr marL="19050" marR="19050" marT="19050" marB="1905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2CC"/>
                    </a:solidFill>
                  </a:tcPr>
                </a:tc>
                <a:tc>
                  <a:txBody>
                    <a:bodyPr/>
                    <a:lstStyle/>
                    <a:p>
                      <a:pPr fontAlgn="t"/>
                      <a:r>
                        <a:rPr lang="en-GB" sz="1000" b="0" i="0" dirty="0">
                          <a:latin typeface="Arial"/>
                        </a:rPr>
                        <a:t>3s</a:t>
                      </a:r>
                    </a:p>
                  </a:txBody>
                  <a:tcPr marL="19050" marR="19050" marT="19050" marB="1905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2CC"/>
                    </a:solidFill>
                  </a:tcPr>
                </a:tc>
              </a:tr>
            </a:tbl>
          </a:graphicData>
        </a:graphic>
      </p:graphicFrame>
      <p:graphicFrame>
        <p:nvGraphicFramePr>
          <p:cNvPr id="7" name="Table 6"/>
          <p:cNvGraphicFramePr>
            <a:graphicFrameLocks noGrp="1"/>
          </p:cNvGraphicFramePr>
          <p:nvPr/>
        </p:nvGraphicFramePr>
        <p:xfrm>
          <a:off x="4219575" y="3796646"/>
          <a:ext cx="5686425" cy="381000"/>
        </p:xfrm>
        <a:graphic>
          <a:graphicData uri="http://schemas.openxmlformats.org/drawingml/2006/table">
            <a:tbl>
              <a:tblPr/>
              <a:tblGrid>
                <a:gridCol w="657225"/>
                <a:gridCol w="1200150"/>
                <a:gridCol w="762000"/>
                <a:gridCol w="2790825"/>
                <a:gridCol w="276225"/>
              </a:tblGrid>
              <a:tr h="0">
                <a:tc>
                  <a:txBody>
                    <a:bodyPr/>
                    <a:lstStyle/>
                    <a:p>
                      <a:pPr algn="r" fontAlgn="t"/>
                      <a:r>
                        <a:rPr lang="en-GB" sz="1000" b="0" i="0">
                          <a:latin typeface="Arial"/>
                        </a:rPr>
                        <a:t>9:00</a:t>
                      </a:r>
                    </a:p>
                  </a:txBody>
                  <a:tcPr marL="19050" marR="19050" marT="19050" marB="1905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fontAlgn="t"/>
                      <a:r>
                        <a:rPr lang="en-GB" sz="1000" b="0" i="0">
                          <a:latin typeface="Arial"/>
                        </a:rPr>
                        <a:t>Aisheng Wu</a:t>
                      </a:r>
                    </a:p>
                  </a:txBody>
                  <a:tcPr marL="19050" marR="19050" marT="19050" marB="1905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4CCCC"/>
                    </a:solidFill>
                  </a:tcPr>
                </a:tc>
                <a:tc>
                  <a:txBody>
                    <a:bodyPr/>
                    <a:lstStyle/>
                    <a:p>
                      <a:pPr fontAlgn="t"/>
                      <a:r>
                        <a:rPr lang="en-GB" sz="1000" b="0" i="0">
                          <a:latin typeface="Arial"/>
                        </a:rPr>
                        <a:t>NASA</a:t>
                      </a:r>
                    </a:p>
                  </a:txBody>
                  <a:tcPr marL="19050" marR="19050" marT="19050" marB="1905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4CCCC"/>
                    </a:solidFill>
                  </a:tcPr>
                </a:tc>
                <a:tc>
                  <a:txBody>
                    <a:bodyPr/>
                    <a:lstStyle/>
                    <a:p>
                      <a:pPr fontAlgn="t"/>
                      <a:r>
                        <a:rPr lang="en-GB" sz="1000" b="0" i="0">
                          <a:latin typeface="Arial"/>
                        </a:rPr>
                        <a:t>MODIS calibration summary presentation</a:t>
                      </a:r>
                    </a:p>
                  </a:txBody>
                  <a:tcPr marL="19050" marR="19050" marT="19050" marB="1905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4CCCC"/>
                    </a:solidFill>
                  </a:tcPr>
                </a:tc>
                <a:tc>
                  <a:txBody>
                    <a:bodyPr/>
                    <a:lstStyle/>
                    <a:p>
                      <a:pPr fontAlgn="t"/>
                      <a:r>
                        <a:rPr lang="en-GB" sz="1000" b="0" i="0">
                          <a:latin typeface="Arial"/>
                        </a:rPr>
                        <a:t>4a</a:t>
                      </a:r>
                    </a:p>
                  </a:txBody>
                  <a:tcPr marL="19050" marR="19050" marT="19050" marB="1905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4CCCC"/>
                    </a:solidFill>
                  </a:tcPr>
                </a:tc>
              </a:tr>
              <a:tr h="0">
                <a:tc>
                  <a:txBody>
                    <a:bodyPr/>
                    <a:lstStyle/>
                    <a:p>
                      <a:pPr algn="r" fontAlgn="t"/>
                      <a:r>
                        <a:rPr lang="en-GB" sz="1000" b="0" i="0">
                          <a:latin typeface="Arial"/>
                        </a:rPr>
                        <a:t>9:20</a:t>
                      </a:r>
                    </a:p>
                  </a:txBody>
                  <a:tcPr marL="19050" marR="19050" marT="19050" marB="1905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fontAlgn="t"/>
                      <a:r>
                        <a:rPr lang="en-GB" sz="1000" b="0" i="0">
                          <a:latin typeface="Arial"/>
                        </a:rPr>
                        <a:t>Jack Xiong</a:t>
                      </a:r>
                    </a:p>
                  </a:txBody>
                  <a:tcPr marL="19050" marR="19050" marT="19050" marB="1905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4CCCC"/>
                    </a:solidFill>
                  </a:tcPr>
                </a:tc>
                <a:tc>
                  <a:txBody>
                    <a:bodyPr/>
                    <a:lstStyle/>
                    <a:p>
                      <a:pPr fontAlgn="t"/>
                      <a:r>
                        <a:rPr lang="en-GB" sz="1000" b="0" i="0">
                          <a:latin typeface="Arial"/>
                        </a:rPr>
                        <a:t>NASA</a:t>
                      </a:r>
                    </a:p>
                  </a:txBody>
                  <a:tcPr marL="19050" marR="19050" marT="19050" marB="1905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4CCCC"/>
                    </a:solidFill>
                  </a:tcPr>
                </a:tc>
                <a:tc>
                  <a:txBody>
                    <a:bodyPr/>
                    <a:lstStyle/>
                    <a:p>
                      <a:pPr fontAlgn="t"/>
                      <a:r>
                        <a:rPr lang="en-GB" sz="1000" b="0" i="0">
                          <a:latin typeface="Arial"/>
                        </a:rPr>
                        <a:t>VIIRS calibration summary presentation</a:t>
                      </a:r>
                    </a:p>
                  </a:txBody>
                  <a:tcPr marL="19050" marR="19050" marT="19050" marB="1905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4CCCC"/>
                    </a:solidFill>
                  </a:tcPr>
                </a:tc>
                <a:tc>
                  <a:txBody>
                    <a:bodyPr/>
                    <a:lstStyle/>
                    <a:p>
                      <a:pPr fontAlgn="t"/>
                      <a:r>
                        <a:rPr lang="en-GB" sz="1000" b="0" i="0" dirty="0">
                          <a:latin typeface="Arial"/>
                        </a:rPr>
                        <a:t>4b</a:t>
                      </a:r>
                    </a:p>
                  </a:txBody>
                  <a:tcPr marL="19050" marR="19050" marT="19050" marB="1905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4CCCC"/>
                    </a:solidFill>
                  </a:tcPr>
                </a:tc>
              </a:tr>
            </a:tbl>
          </a:graphicData>
        </a:graphic>
      </p:graphicFrame>
      <p:graphicFrame>
        <p:nvGraphicFramePr>
          <p:cNvPr id="8" name="Table 7"/>
          <p:cNvGraphicFramePr>
            <a:graphicFrameLocks noGrp="1"/>
          </p:cNvGraphicFramePr>
          <p:nvPr/>
        </p:nvGraphicFramePr>
        <p:xfrm>
          <a:off x="4219575" y="4426285"/>
          <a:ext cx="5686425" cy="1600200"/>
        </p:xfrm>
        <a:graphic>
          <a:graphicData uri="http://schemas.openxmlformats.org/drawingml/2006/table">
            <a:tbl>
              <a:tblPr/>
              <a:tblGrid>
                <a:gridCol w="657225"/>
                <a:gridCol w="1200150"/>
                <a:gridCol w="762000"/>
                <a:gridCol w="2790825"/>
                <a:gridCol w="276225"/>
              </a:tblGrid>
              <a:tr h="0">
                <a:tc>
                  <a:txBody>
                    <a:bodyPr/>
                    <a:lstStyle/>
                    <a:p>
                      <a:pPr algn="r" fontAlgn="t"/>
                      <a:r>
                        <a:rPr lang="en-GB" sz="1000" b="0" i="0" dirty="0">
                          <a:latin typeface="Arial"/>
                        </a:rPr>
                        <a:t>10:30</a:t>
                      </a:r>
                    </a:p>
                  </a:txBody>
                  <a:tcPr marL="19050" marR="19050" marT="19050" marB="1905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fontAlgn="t"/>
                      <a:r>
                        <a:rPr lang="en-GB" sz="1000" b="0" i="0">
                          <a:latin typeface="Arial"/>
                        </a:rPr>
                        <a:t>Tom Stone</a:t>
                      </a:r>
                    </a:p>
                  </a:txBody>
                  <a:tcPr marL="19050" marR="19050" marT="19050" marB="1905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4CCCC"/>
                    </a:solidFill>
                  </a:tcPr>
                </a:tc>
                <a:tc>
                  <a:txBody>
                    <a:bodyPr/>
                    <a:lstStyle/>
                    <a:p>
                      <a:pPr fontAlgn="t"/>
                      <a:r>
                        <a:rPr lang="en-GB" sz="1000" b="0" i="0">
                          <a:latin typeface="Arial"/>
                        </a:rPr>
                        <a:t>USGS</a:t>
                      </a:r>
                    </a:p>
                  </a:txBody>
                  <a:tcPr marL="19050" marR="19050" marT="19050" marB="1905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4CCCC"/>
                    </a:solidFill>
                  </a:tcPr>
                </a:tc>
                <a:tc>
                  <a:txBody>
                    <a:bodyPr/>
                    <a:lstStyle/>
                    <a:p>
                      <a:pPr fontAlgn="t"/>
                      <a:r>
                        <a:rPr lang="en-GB" sz="1000" b="0" i="0">
                          <a:latin typeface="Arial"/>
                        </a:rPr>
                        <a:t>ROLO developments &amp; schedule</a:t>
                      </a:r>
                    </a:p>
                  </a:txBody>
                  <a:tcPr marL="19050" marR="19050" marT="19050" marB="1905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4CCCC"/>
                    </a:solidFill>
                  </a:tcPr>
                </a:tc>
                <a:tc>
                  <a:txBody>
                    <a:bodyPr/>
                    <a:lstStyle/>
                    <a:p>
                      <a:pPr fontAlgn="t"/>
                      <a:r>
                        <a:rPr lang="en-GB" sz="1000" b="0" i="0" dirty="0">
                          <a:latin typeface="Arial"/>
                        </a:rPr>
                        <a:t>4d</a:t>
                      </a:r>
                    </a:p>
                  </a:txBody>
                  <a:tcPr marL="19050" marR="19050" marT="19050" marB="1905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4CCCC"/>
                    </a:solidFill>
                  </a:tcPr>
                </a:tc>
              </a:tr>
              <a:tr h="0">
                <a:tc>
                  <a:txBody>
                    <a:bodyPr/>
                    <a:lstStyle/>
                    <a:p>
                      <a:pPr algn="r" fontAlgn="t"/>
                      <a:r>
                        <a:rPr lang="en-GB" sz="1000" b="0" i="0" dirty="0">
                          <a:latin typeface="Arial"/>
                        </a:rPr>
                        <a:t>10:50</a:t>
                      </a:r>
                    </a:p>
                  </a:txBody>
                  <a:tcPr marL="19050" marR="19050" marT="19050" marB="1905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fontAlgn="t"/>
                      <a:r>
                        <a:rPr lang="en-GB" sz="1000" b="0" i="0">
                          <a:latin typeface="Arial"/>
                        </a:rPr>
                        <a:t>Arata Okuyama</a:t>
                      </a:r>
                    </a:p>
                  </a:txBody>
                  <a:tcPr marL="19050" marR="19050" marT="19050" marB="1905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4CCCC"/>
                    </a:solidFill>
                  </a:tcPr>
                </a:tc>
                <a:tc>
                  <a:txBody>
                    <a:bodyPr/>
                    <a:lstStyle/>
                    <a:p>
                      <a:pPr fontAlgn="t"/>
                      <a:r>
                        <a:rPr lang="en-GB" sz="1000" b="0" i="0">
                          <a:latin typeface="Arial"/>
                        </a:rPr>
                        <a:t>JMA</a:t>
                      </a:r>
                    </a:p>
                  </a:txBody>
                  <a:tcPr marL="19050" marR="19050" marT="19050" marB="1905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4CCCC"/>
                    </a:solidFill>
                  </a:tcPr>
                </a:tc>
                <a:tc>
                  <a:txBody>
                    <a:bodyPr/>
                    <a:lstStyle/>
                    <a:p>
                      <a:pPr fontAlgn="t"/>
                      <a:r>
                        <a:rPr lang="en-US" sz="1000" b="0" i="0" dirty="0">
                          <a:latin typeface="Arial"/>
                        </a:rPr>
                        <a:t>Application of GIRO to NIR bands</a:t>
                      </a:r>
                    </a:p>
                  </a:txBody>
                  <a:tcPr marL="19050" marR="19050" marT="19050" marB="1905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4CCCC"/>
                    </a:solidFill>
                  </a:tcPr>
                </a:tc>
                <a:tc>
                  <a:txBody>
                    <a:bodyPr/>
                    <a:lstStyle/>
                    <a:p>
                      <a:pPr fontAlgn="t"/>
                      <a:r>
                        <a:rPr lang="en-GB" sz="1000" b="0" i="0" dirty="0">
                          <a:latin typeface="Arial"/>
                        </a:rPr>
                        <a:t>4e</a:t>
                      </a:r>
                    </a:p>
                  </a:txBody>
                  <a:tcPr marL="19050" marR="19050" marT="19050" marB="1905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4CCCC"/>
                    </a:solidFill>
                  </a:tcPr>
                </a:tc>
              </a:tr>
              <a:tr h="0">
                <a:tc>
                  <a:txBody>
                    <a:bodyPr/>
                    <a:lstStyle/>
                    <a:p>
                      <a:pPr algn="r" fontAlgn="t"/>
                      <a:r>
                        <a:rPr lang="en-GB" sz="1000" b="0" i="0">
                          <a:latin typeface="Arial"/>
                        </a:rPr>
                        <a:t>11:10</a:t>
                      </a:r>
                    </a:p>
                  </a:txBody>
                  <a:tcPr marL="19050" marR="19050" marT="19050" marB="1905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fontAlgn="t"/>
                      <a:r>
                        <a:rPr lang="en-GB" sz="1000" b="0" i="0">
                          <a:latin typeface="Arial"/>
                        </a:rPr>
                        <a:t>Sebastien Wagner</a:t>
                      </a:r>
                    </a:p>
                  </a:txBody>
                  <a:tcPr marL="19050" marR="19050" marT="19050" marB="1905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4CCCC"/>
                    </a:solidFill>
                  </a:tcPr>
                </a:tc>
                <a:tc>
                  <a:txBody>
                    <a:bodyPr/>
                    <a:lstStyle/>
                    <a:p>
                      <a:pPr fontAlgn="t"/>
                      <a:r>
                        <a:rPr lang="en-GB" sz="1000" b="0" i="0">
                          <a:latin typeface="Arial"/>
                        </a:rPr>
                        <a:t>EUMETSAT</a:t>
                      </a:r>
                    </a:p>
                  </a:txBody>
                  <a:tcPr marL="19050" marR="19050" marT="19050" marB="1905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4CCCC"/>
                    </a:solidFill>
                  </a:tcPr>
                </a:tc>
                <a:tc>
                  <a:txBody>
                    <a:bodyPr/>
                    <a:lstStyle/>
                    <a:p>
                      <a:pPr fontAlgn="t"/>
                      <a:r>
                        <a:rPr lang="en-US" sz="1000" b="0" i="0">
                          <a:latin typeface="Arial"/>
                        </a:rPr>
                        <a:t>Status of GIRO policy, infrastructure &amp; inter-cal study</a:t>
                      </a:r>
                    </a:p>
                  </a:txBody>
                  <a:tcPr marL="19050" marR="19050" marT="19050" marB="1905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4CCCC"/>
                    </a:solidFill>
                  </a:tcPr>
                </a:tc>
                <a:tc>
                  <a:txBody>
                    <a:bodyPr/>
                    <a:lstStyle/>
                    <a:p>
                      <a:pPr fontAlgn="t"/>
                      <a:r>
                        <a:rPr lang="en-GB" sz="1000" b="0" i="0" dirty="0">
                          <a:latin typeface="Arial"/>
                        </a:rPr>
                        <a:t>4f</a:t>
                      </a:r>
                    </a:p>
                  </a:txBody>
                  <a:tcPr marL="19050" marR="19050" marT="19050" marB="1905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4CCCC"/>
                    </a:solidFill>
                  </a:tcPr>
                </a:tc>
              </a:tr>
              <a:tr h="0">
                <a:tc>
                  <a:txBody>
                    <a:bodyPr/>
                    <a:lstStyle/>
                    <a:p>
                      <a:pPr algn="r" fontAlgn="t"/>
                      <a:r>
                        <a:rPr lang="en-GB" sz="1000" b="0" i="0" dirty="0">
                          <a:latin typeface="Arial"/>
                        </a:rPr>
                        <a:t>11:30</a:t>
                      </a:r>
                    </a:p>
                  </a:txBody>
                  <a:tcPr marL="19050" marR="19050" marT="19050" marB="1905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fontAlgn="t"/>
                      <a:r>
                        <a:rPr lang="en-GB" sz="1000" b="0" i="0">
                          <a:latin typeface="Arial"/>
                        </a:rPr>
                        <a:t>Discussion</a:t>
                      </a:r>
                    </a:p>
                  </a:txBody>
                  <a:tcPr marL="19050" marR="19050" marT="19050" marB="1905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4CCCC"/>
                    </a:solidFill>
                  </a:tcPr>
                </a:tc>
                <a:tc>
                  <a:txBody>
                    <a:bodyPr/>
                    <a:lstStyle/>
                    <a:p>
                      <a:pPr fontAlgn="t"/>
                      <a:r>
                        <a:rPr lang="en-GB" sz="1000" b="0" i="0">
                          <a:latin typeface="Arial"/>
                        </a:rPr>
                        <a:t>All</a:t>
                      </a:r>
                    </a:p>
                  </a:txBody>
                  <a:tcPr marL="19050" marR="19050" marT="19050" marB="1905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4CCCC"/>
                    </a:solidFill>
                  </a:tcPr>
                </a:tc>
                <a:tc>
                  <a:txBody>
                    <a:bodyPr/>
                    <a:lstStyle/>
                    <a:p>
                      <a:pPr fontAlgn="t"/>
                      <a:r>
                        <a:rPr lang="en-US" sz="1000" b="0" i="0">
                          <a:latin typeface="Arial"/>
                        </a:rPr>
                        <a:t>Way forward on lunar inter-calibration</a:t>
                      </a:r>
                    </a:p>
                  </a:txBody>
                  <a:tcPr marL="19050" marR="19050" marT="19050" marB="1905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4CCCC"/>
                    </a:solidFill>
                  </a:tcPr>
                </a:tc>
                <a:tc>
                  <a:txBody>
                    <a:bodyPr/>
                    <a:lstStyle/>
                    <a:p>
                      <a:pPr fontAlgn="t"/>
                      <a:r>
                        <a:rPr lang="en-GB" sz="1000" b="0" i="0" dirty="0">
                          <a:latin typeface="Arial"/>
                        </a:rPr>
                        <a:t>4g</a:t>
                      </a:r>
                    </a:p>
                  </a:txBody>
                  <a:tcPr marL="19050" marR="19050" marT="19050" marB="1905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4CCCC"/>
                    </a:solidFill>
                  </a:tcPr>
                </a:tc>
              </a:tr>
              <a:tr h="0">
                <a:tc>
                  <a:txBody>
                    <a:bodyPr/>
                    <a:lstStyle/>
                    <a:p>
                      <a:pPr algn="r" fontAlgn="t"/>
                      <a:r>
                        <a:rPr lang="en-GB" sz="1000" b="0" i="0" dirty="0">
                          <a:latin typeface="Arial"/>
                        </a:rPr>
                        <a:t>11:50</a:t>
                      </a:r>
                    </a:p>
                  </a:txBody>
                  <a:tcPr marL="19050" marR="19050" marT="19050" marB="1905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fontAlgn="t"/>
                      <a:r>
                        <a:rPr lang="en-GB" sz="1000" b="0" i="0">
                          <a:latin typeface="Arial"/>
                        </a:rPr>
                        <a:t>Fred Wu/Fangfang Yu</a:t>
                      </a:r>
                    </a:p>
                  </a:txBody>
                  <a:tcPr marL="19050" marR="19050" marT="19050" marB="1905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4CCCC"/>
                    </a:solidFill>
                  </a:tcPr>
                </a:tc>
                <a:tc>
                  <a:txBody>
                    <a:bodyPr/>
                    <a:lstStyle/>
                    <a:p>
                      <a:pPr fontAlgn="t"/>
                      <a:r>
                        <a:rPr lang="en-GB" sz="1000" b="0" i="0">
                          <a:latin typeface="Arial"/>
                        </a:rPr>
                        <a:t>NOAA</a:t>
                      </a:r>
                    </a:p>
                  </a:txBody>
                  <a:tcPr marL="19050" marR="19050" marT="19050" marB="1905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4CCCC"/>
                    </a:solidFill>
                  </a:tcPr>
                </a:tc>
                <a:tc>
                  <a:txBody>
                    <a:bodyPr/>
                    <a:lstStyle/>
                    <a:p>
                      <a:pPr fontAlgn="t"/>
                      <a:r>
                        <a:rPr lang="en-US" sz="1000" b="0" i="0">
                          <a:latin typeface="Arial"/>
                        </a:rPr>
                        <a:t>Lunar surface target selections &amp; auto-mapping</a:t>
                      </a:r>
                    </a:p>
                  </a:txBody>
                  <a:tcPr marL="19050" marR="19050" marT="19050" marB="1905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4CCCC"/>
                    </a:solidFill>
                  </a:tcPr>
                </a:tc>
                <a:tc>
                  <a:txBody>
                    <a:bodyPr/>
                    <a:lstStyle/>
                    <a:p>
                      <a:pPr fontAlgn="t"/>
                      <a:r>
                        <a:rPr lang="en-GB" sz="1000" b="0" i="0" dirty="0">
                          <a:latin typeface="Arial"/>
                        </a:rPr>
                        <a:t>4h</a:t>
                      </a:r>
                    </a:p>
                  </a:txBody>
                  <a:tcPr marL="19050" marR="19050" marT="19050" marB="1905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4CCCC"/>
                    </a:solidFill>
                  </a:tcPr>
                </a:tc>
              </a:tr>
              <a:tr h="0">
                <a:tc>
                  <a:txBody>
                    <a:bodyPr/>
                    <a:lstStyle/>
                    <a:p>
                      <a:pPr algn="r" fontAlgn="t"/>
                      <a:r>
                        <a:rPr lang="en-GB" sz="1000" b="0" i="0" dirty="0">
                          <a:latin typeface="Arial"/>
                        </a:rPr>
                        <a:t>11:50</a:t>
                      </a:r>
                    </a:p>
                  </a:txBody>
                  <a:tcPr marL="19050" marR="19050" marT="19050" marB="1905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fontAlgn="t"/>
                      <a:r>
                        <a:rPr lang="en-GB" sz="1000" b="0" i="0">
                          <a:latin typeface="Arial"/>
                        </a:rPr>
                        <a:t>Fred Wu/Fangfang Yu</a:t>
                      </a:r>
                    </a:p>
                  </a:txBody>
                  <a:tcPr marL="19050" marR="19050" marT="19050" marB="1905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4CCCC"/>
                    </a:solidFill>
                  </a:tcPr>
                </a:tc>
                <a:tc>
                  <a:txBody>
                    <a:bodyPr/>
                    <a:lstStyle/>
                    <a:p>
                      <a:pPr fontAlgn="t"/>
                      <a:r>
                        <a:rPr lang="en-GB" sz="1000" b="0" i="0">
                          <a:latin typeface="Arial"/>
                        </a:rPr>
                        <a:t>NOAA</a:t>
                      </a:r>
                    </a:p>
                  </a:txBody>
                  <a:tcPr marL="19050" marR="19050" marT="19050" marB="1905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4CCCC"/>
                    </a:solidFill>
                  </a:tcPr>
                </a:tc>
                <a:tc>
                  <a:txBody>
                    <a:bodyPr/>
                    <a:lstStyle/>
                    <a:p>
                      <a:pPr fontAlgn="t"/>
                      <a:r>
                        <a:rPr lang="en-US" sz="1000" b="0" i="0">
                          <a:latin typeface="Arial"/>
                        </a:rPr>
                        <a:t>Lunar surface target selections &amp; auto-mapping</a:t>
                      </a:r>
                    </a:p>
                  </a:txBody>
                  <a:tcPr marL="19050" marR="19050" marT="19050" marB="1905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4CCCC"/>
                    </a:solidFill>
                  </a:tcPr>
                </a:tc>
                <a:tc>
                  <a:txBody>
                    <a:bodyPr/>
                    <a:lstStyle/>
                    <a:p>
                      <a:pPr fontAlgn="t"/>
                      <a:r>
                        <a:rPr lang="en-GB" sz="1000" b="0" i="0" dirty="0">
                          <a:latin typeface="Arial"/>
                        </a:rPr>
                        <a:t>4h</a:t>
                      </a:r>
                    </a:p>
                  </a:txBody>
                  <a:tcPr marL="19050" marR="19050" marT="19050" marB="1905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4CCCC"/>
                    </a:solidFill>
                  </a:tcPr>
                </a:tc>
              </a:tr>
            </a:tbl>
          </a:graphicData>
        </a:graphic>
      </p:graphicFrame>
      <p:graphicFrame>
        <p:nvGraphicFramePr>
          <p:cNvPr id="9" name="Table 8"/>
          <p:cNvGraphicFramePr>
            <a:graphicFrameLocks noGrp="1"/>
          </p:cNvGraphicFramePr>
          <p:nvPr/>
        </p:nvGraphicFramePr>
        <p:xfrm>
          <a:off x="4219575" y="3147505"/>
          <a:ext cx="5686425" cy="190500"/>
        </p:xfrm>
        <a:graphic>
          <a:graphicData uri="http://schemas.openxmlformats.org/drawingml/2006/table">
            <a:tbl>
              <a:tblPr/>
              <a:tblGrid>
                <a:gridCol w="657225"/>
                <a:gridCol w="1200150"/>
                <a:gridCol w="762000"/>
                <a:gridCol w="2790825"/>
                <a:gridCol w="276225"/>
              </a:tblGrid>
              <a:tr h="0">
                <a:tc>
                  <a:txBody>
                    <a:bodyPr/>
                    <a:lstStyle/>
                    <a:p>
                      <a:pPr algn="r" fontAlgn="t"/>
                      <a:r>
                        <a:rPr lang="en-GB" sz="1000" b="0" i="0" dirty="0">
                          <a:latin typeface="Arial"/>
                        </a:rPr>
                        <a:t>16:30</a:t>
                      </a:r>
                    </a:p>
                  </a:txBody>
                  <a:tcPr marL="19050" marR="19050" marT="19050" marB="1905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fontAlgn="t"/>
                      <a:r>
                        <a:rPr lang="en-GB" sz="1000" b="0" i="0">
                          <a:latin typeface="Arial"/>
                        </a:rPr>
                        <a:t>Discussion</a:t>
                      </a:r>
                    </a:p>
                  </a:txBody>
                  <a:tcPr marL="19050" marR="19050" marT="19050" marB="1905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4CCCC"/>
                    </a:solidFill>
                  </a:tcPr>
                </a:tc>
                <a:tc>
                  <a:txBody>
                    <a:bodyPr/>
                    <a:lstStyle/>
                    <a:p>
                      <a:pPr fontAlgn="t"/>
                      <a:r>
                        <a:rPr lang="en-GB" sz="1000" b="0" i="0">
                          <a:latin typeface="Arial"/>
                        </a:rPr>
                        <a:t>All (+XX?)</a:t>
                      </a:r>
                    </a:p>
                  </a:txBody>
                  <a:tcPr marL="19050" marR="19050" marT="19050" marB="1905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4CCCC"/>
                    </a:solidFill>
                  </a:tcPr>
                </a:tc>
                <a:tc>
                  <a:txBody>
                    <a:bodyPr/>
                    <a:lstStyle/>
                    <a:p>
                      <a:pPr fontAlgn="t"/>
                      <a:r>
                        <a:rPr lang="en-US" sz="1000" dirty="0">
                          <a:latin typeface="Lucida Grande"/>
                        </a:rPr>
                        <a:t>Discussion: </a:t>
                      </a:r>
                      <a:r>
                        <a:rPr lang="en-US" sz="1000" dirty="0" smtClean="0">
                          <a:latin typeface="Lucida Grande"/>
                        </a:rPr>
                        <a:t>Migration </a:t>
                      </a:r>
                      <a:r>
                        <a:rPr lang="en-US" sz="1000" dirty="0">
                          <a:latin typeface="Lucida Grande"/>
                        </a:rPr>
                        <a:t>of reference instrument</a:t>
                      </a:r>
                    </a:p>
                  </a:txBody>
                  <a:tcPr marL="19050" marR="19050" marT="19050" marB="1905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4CCCC"/>
                    </a:solidFill>
                  </a:tcPr>
                </a:tc>
                <a:tc>
                  <a:txBody>
                    <a:bodyPr/>
                    <a:lstStyle/>
                    <a:p>
                      <a:pPr fontAlgn="t"/>
                      <a:r>
                        <a:rPr lang="en-GB" sz="1000" b="0" i="0" dirty="0">
                          <a:latin typeface="Arial"/>
                        </a:rPr>
                        <a:t>4s</a:t>
                      </a:r>
                    </a:p>
                  </a:txBody>
                  <a:tcPr marL="19050" marR="19050" marT="19050" marB="1905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4CCCC"/>
                    </a:solidFill>
                  </a:tcPr>
                </a:tc>
              </a:tr>
            </a:tbl>
          </a:graphicData>
        </a:graphic>
      </p:graphicFrame>
      <p:graphicFrame>
        <p:nvGraphicFramePr>
          <p:cNvPr id="10" name="Table 9"/>
          <p:cNvGraphicFramePr>
            <a:graphicFrameLocks noGrp="1"/>
          </p:cNvGraphicFramePr>
          <p:nvPr/>
        </p:nvGraphicFramePr>
        <p:xfrm>
          <a:off x="4219575" y="6076947"/>
          <a:ext cx="5686425" cy="190500"/>
        </p:xfrm>
        <a:graphic>
          <a:graphicData uri="http://schemas.openxmlformats.org/drawingml/2006/table">
            <a:tbl>
              <a:tblPr/>
              <a:tblGrid>
                <a:gridCol w="657225"/>
                <a:gridCol w="1200150"/>
                <a:gridCol w="762000"/>
                <a:gridCol w="2790825"/>
                <a:gridCol w="276225"/>
              </a:tblGrid>
              <a:tr h="0">
                <a:tc>
                  <a:txBody>
                    <a:bodyPr/>
                    <a:lstStyle/>
                    <a:p>
                      <a:pPr algn="r" fontAlgn="t"/>
                      <a:r>
                        <a:rPr lang="en-GB" sz="1000" b="0" i="0" dirty="0">
                          <a:latin typeface="Arial"/>
                        </a:rPr>
                        <a:t>16:50</a:t>
                      </a:r>
                    </a:p>
                  </a:txBody>
                  <a:tcPr marL="19050" marR="19050" marT="19050" marB="1905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fontAlgn="t"/>
                      <a:r>
                        <a:rPr lang="en-GB" sz="1000" b="0" i="0">
                          <a:latin typeface="Arial"/>
                        </a:rPr>
                        <a:t>Larry Flynn</a:t>
                      </a:r>
                    </a:p>
                  </a:txBody>
                  <a:tcPr marL="19050" marR="19050" marT="19050" marB="1905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4CCCC"/>
                    </a:solidFill>
                  </a:tcPr>
                </a:tc>
                <a:tc>
                  <a:txBody>
                    <a:bodyPr/>
                    <a:lstStyle/>
                    <a:p>
                      <a:pPr fontAlgn="t"/>
                      <a:r>
                        <a:rPr lang="en-GB" sz="1000" b="0" i="0" dirty="0">
                          <a:latin typeface="Arial"/>
                        </a:rPr>
                        <a:t>UVSG</a:t>
                      </a:r>
                    </a:p>
                  </a:txBody>
                  <a:tcPr marL="19050" marR="19050" marT="19050" marB="1905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4CCCC"/>
                    </a:solidFill>
                  </a:tcPr>
                </a:tc>
                <a:tc>
                  <a:txBody>
                    <a:bodyPr/>
                    <a:lstStyle/>
                    <a:p>
                      <a:pPr fontAlgn="t"/>
                      <a:r>
                        <a:rPr lang="en-GB" sz="1000" b="0" i="0" dirty="0">
                          <a:latin typeface="Arial"/>
                        </a:rPr>
                        <a:t>Reference Solar Irradiance Spectra</a:t>
                      </a:r>
                    </a:p>
                  </a:txBody>
                  <a:tcPr marL="19050" marR="19050" marT="19050" marB="1905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4CCCC"/>
                    </a:solidFill>
                  </a:tcPr>
                </a:tc>
                <a:tc>
                  <a:txBody>
                    <a:bodyPr/>
                    <a:lstStyle/>
                    <a:p>
                      <a:pPr fontAlgn="t"/>
                      <a:r>
                        <a:rPr lang="en-GB" sz="1000" b="0" i="0" dirty="0">
                          <a:latin typeface="Arial"/>
                        </a:rPr>
                        <a:t>4t</a:t>
                      </a:r>
                    </a:p>
                  </a:txBody>
                  <a:tcPr marL="19050" marR="19050" marT="19050" marB="1905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4CCCC"/>
                    </a:solidFill>
                  </a:tcPr>
                </a:tc>
              </a:tr>
            </a:tbl>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Challenges - Expansion</a:t>
            </a:r>
            <a:endParaRPr lang="en-GB" dirty="0"/>
          </a:p>
        </p:txBody>
      </p:sp>
      <p:sp>
        <p:nvSpPr>
          <p:cNvPr id="3" name="Content Placeholder 2"/>
          <p:cNvSpPr>
            <a:spLocks noGrp="1"/>
          </p:cNvSpPr>
          <p:nvPr>
            <p:ph idx="1"/>
          </p:nvPr>
        </p:nvSpPr>
        <p:spPr>
          <a:xfrm>
            <a:off x="495300" y="1600200"/>
            <a:ext cx="4468586" cy="4525963"/>
          </a:xfrm>
        </p:spPr>
        <p:txBody>
          <a:bodyPr/>
          <a:lstStyle/>
          <a:p>
            <a:r>
              <a:rPr lang="en-US" dirty="0" smtClean="0"/>
              <a:t>New Instruments</a:t>
            </a:r>
          </a:p>
          <a:p>
            <a:pPr lvl="1"/>
            <a:r>
              <a:rPr lang="en-US" dirty="0" smtClean="0"/>
              <a:t>New Channels </a:t>
            </a:r>
            <a:br>
              <a:rPr lang="en-US" dirty="0" smtClean="0"/>
            </a:br>
            <a:r>
              <a:rPr lang="en-US" dirty="0" smtClean="0"/>
              <a:t>(GEO NIR)</a:t>
            </a:r>
          </a:p>
          <a:p>
            <a:pPr lvl="1"/>
            <a:r>
              <a:rPr lang="en-US" dirty="0" smtClean="0"/>
              <a:t>Sounders</a:t>
            </a:r>
          </a:p>
          <a:p>
            <a:pPr lvl="1"/>
            <a:r>
              <a:rPr lang="en-US" dirty="0" err="1" smtClean="0"/>
              <a:t>Hyperspectral</a:t>
            </a:r>
            <a:endParaRPr lang="en-US" dirty="0" smtClean="0"/>
          </a:p>
          <a:p>
            <a:pPr lvl="1"/>
            <a:r>
              <a:rPr lang="en-US" dirty="0" smtClean="0"/>
              <a:t>High-Resolution</a:t>
            </a:r>
          </a:p>
          <a:p>
            <a:r>
              <a:rPr lang="en-US" dirty="0" smtClean="0"/>
              <a:t>New Sub-Groups</a:t>
            </a:r>
          </a:p>
          <a:p>
            <a:r>
              <a:rPr lang="en-US" dirty="0" smtClean="0"/>
              <a:t>Coordinate with CEOS</a:t>
            </a:r>
          </a:p>
          <a:p>
            <a:pPr lvl="1"/>
            <a:endParaRPr lang="en-GB" dirty="0"/>
          </a:p>
        </p:txBody>
      </p:sp>
      <p:graphicFrame>
        <p:nvGraphicFramePr>
          <p:cNvPr id="9" name="Table 8"/>
          <p:cNvGraphicFramePr>
            <a:graphicFrameLocks noGrp="1"/>
          </p:cNvGraphicFramePr>
          <p:nvPr/>
        </p:nvGraphicFramePr>
        <p:xfrm>
          <a:off x="4219575" y="1813706"/>
          <a:ext cx="5686425" cy="190500"/>
        </p:xfrm>
        <a:graphic>
          <a:graphicData uri="http://schemas.openxmlformats.org/drawingml/2006/table">
            <a:tbl>
              <a:tblPr/>
              <a:tblGrid>
                <a:gridCol w="657225"/>
                <a:gridCol w="1200150"/>
                <a:gridCol w="762000"/>
                <a:gridCol w="2790825"/>
                <a:gridCol w="276225"/>
              </a:tblGrid>
              <a:tr h="0">
                <a:tc>
                  <a:txBody>
                    <a:bodyPr/>
                    <a:lstStyle/>
                    <a:p>
                      <a:pPr algn="r" fontAlgn="t"/>
                      <a:r>
                        <a:rPr lang="en-GB" sz="1000" b="0" i="0">
                          <a:latin typeface="Arial"/>
                        </a:rPr>
                        <a:t>10:50</a:t>
                      </a:r>
                    </a:p>
                  </a:txBody>
                  <a:tcPr marL="19050" marR="19050" marT="19050" marB="1905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fontAlgn="t"/>
                      <a:r>
                        <a:rPr lang="en-GB" sz="1000" b="0" i="0">
                          <a:latin typeface="Arial"/>
                        </a:rPr>
                        <a:t>Arata Okuyama</a:t>
                      </a:r>
                    </a:p>
                  </a:txBody>
                  <a:tcPr marL="19050" marR="19050" marT="19050" marB="1905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4CCCC"/>
                    </a:solidFill>
                  </a:tcPr>
                </a:tc>
                <a:tc>
                  <a:txBody>
                    <a:bodyPr/>
                    <a:lstStyle/>
                    <a:p>
                      <a:pPr fontAlgn="t"/>
                      <a:r>
                        <a:rPr lang="en-GB" sz="1000" b="0" i="0">
                          <a:latin typeface="Arial"/>
                        </a:rPr>
                        <a:t>JMA</a:t>
                      </a:r>
                    </a:p>
                  </a:txBody>
                  <a:tcPr marL="19050" marR="19050" marT="19050" marB="1905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4CCCC"/>
                    </a:solidFill>
                  </a:tcPr>
                </a:tc>
                <a:tc>
                  <a:txBody>
                    <a:bodyPr/>
                    <a:lstStyle/>
                    <a:p>
                      <a:pPr fontAlgn="t"/>
                      <a:r>
                        <a:rPr lang="en-US" sz="1000" b="0" i="0">
                          <a:latin typeface="Arial"/>
                        </a:rPr>
                        <a:t>Application of GIRO to NIR bands</a:t>
                      </a:r>
                    </a:p>
                  </a:txBody>
                  <a:tcPr marL="19050" marR="19050" marT="19050" marB="1905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4CCCC"/>
                    </a:solidFill>
                  </a:tcPr>
                </a:tc>
                <a:tc>
                  <a:txBody>
                    <a:bodyPr/>
                    <a:lstStyle/>
                    <a:p>
                      <a:pPr fontAlgn="t"/>
                      <a:r>
                        <a:rPr lang="en-GB" sz="1000" b="0" i="0" dirty="0">
                          <a:latin typeface="Arial"/>
                        </a:rPr>
                        <a:t>4e</a:t>
                      </a:r>
                    </a:p>
                  </a:txBody>
                  <a:tcPr marL="19050" marR="19050" marT="19050" marB="1905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4CCCC"/>
                    </a:solidFill>
                  </a:tcPr>
                </a:tc>
              </a:tr>
            </a:tbl>
          </a:graphicData>
        </a:graphic>
      </p:graphicFrame>
      <p:graphicFrame>
        <p:nvGraphicFramePr>
          <p:cNvPr id="10" name="Table 9"/>
          <p:cNvGraphicFramePr>
            <a:graphicFrameLocks noGrp="1"/>
          </p:cNvGraphicFramePr>
          <p:nvPr/>
        </p:nvGraphicFramePr>
        <p:xfrm>
          <a:off x="4219575" y="2262196"/>
          <a:ext cx="5686425" cy="342900"/>
        </p:xfrm>
        <a:graphic>
          <a:graphicData uri="http://schemas.openxmlformats.org/drawingml/2006/table">
            <a:tbl>
              <a:tblPr/>
              <a:tblGrid>
                <a:gridCol w="657225"/>
                <a:gridCol w="1200150"/>
                <a:gridCol w="762000"/>
                <a:gridCol w="2790825"/>
                <a:gridCol w="276225"/>
              </a:tblGrid>
              <a:tr h="0">
                <a:tc>
                  <a:txBody>
                    <a:bodyPr/>
                    <a:lstStyle/>
                    <a:p>
                      <a:pPr algn="r" fontAlgn="t"/>
                      <a:r>
                        <a:rPr lang="en-GB" sz="1000" b="0" i="0">
                          <a:latin typeface="Arial"/>
                        </a:rPr>
                        <a:t>17:05</a:t>
                      </a:r>
                    </a:p>
                  </a:txBody>
                  <a:tcPr marL="19050" marR="19050" marT="19050" marB="1905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fontAlgn="t"/>
                      <a:r>
                        <a:rPr lang="en-GB" sz="1000" b="0" i="0">
                          <a:solidFill>
                            <a:srgbClr val="FF0000"/>
                          </a:solidFill>
                          <a:latin typeface="Arial"/>
                        </a:rPr>
                        <a:t>Denis Jouglet (Remote)</a:t>
                      </a:r>
                    </a:p>
                  </a:txBody>
                  <a:tcPr marL="19050" marR="19050" marT="19050" marB="1905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2CC"/>
                    </a:solidFill>
                  </a:tcPr>
                </a:tc>
                <a:tc>
                  <a:txBody>
                    <a:bodyPr/>
                    <a:lstStyle/>
                    <a:p>
                      <a:pPr fontAlgn="t"/>
                      <a:r>
                        <a:rPr lang="en-GB" sz="1000" b="0" i="0">
                          <a:latin typeface="Arial"/>
                        </a:rPr>
                        <a:t>CNES</a:t>
                      </a:r>
                    </a:p>
                  </a:txBody>
                  <a:tcPr marL="19050" marR="19050" marT="19050" marB="1905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2CC"/>
                    </a:solidFill>
                  </a:tcPr>
                </a:tc>
                <a:tc>
                  <a:txBody>
                    <a:bodyPr/>
                    <a:lstStyle/>
                    <a:p>
                      <a:pPr fontAlgn="t"/>
                      <a:r>
                        <a:rPr lang="en-GB" sz="1000" dirty="0" err="1">
                          <a:latin typeface="Lucida Grande"/>
                        </a:rPr>
                        <a:t>Hyperspectral</a:t>
                      </a:r>
                      <a:r>
                        <a:rPr lang="en-GB" sz="1000" dirty="0">
                          <a:latin typeface="Lucida Grande"/>
                        </a:rPr>
                        <a:t> IR comparisons - including TANSO-FTS/2</a:t>
                      </a:r>
                    </a:p>
                  </a:txBody>
                  <a:tcPr marL="19050" marR="19050" marT="19050" marB="1905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2CC"/>
                    </a:solidFill>
                  </a:tcPr>
                </a:tc>
                <a:tc>
                  <a:txBody>
                    <a:bodyPr/>
                    <a:lstStyle/>
                    <a:p>
                      <a:pPr fontAlgn="t"/>
                      <a:r>
                        <a:rPr lang="en-GB" sz="1000" b="0" i="0" dirty="0">
                          <a:latin typeface="Arial"/>
                        </a:rPr>
                        <a:t>3p</a:t>
                      </a:r>
                    </a:p>
                  </a:txBody>
                  <a:tcPr marL="19050" marR="19050" marT="19050" marB="1905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2CC"/>
                    </a:solidFill>
                  </a:tcPr>
                </a:tc>
              </a:tr>
            </a:tbl>
          </a:graphicData>
        </a:graphic>
      </p:graphicFrame>
      <p:graphicFrame>
        <p:nvGraphicFramePr>
          <p:cNvPr id="12" name="Table 11"/>
          <p:cNvGraphicFramePr>
            <a:graphicFrameLocks noGrp="1"/>
          </p:cNvGraphicFramePr>
          <p:nvPr/>
        </p:nvGraphicFramePr>
        <p:xfrm>
          <a:off x="4219575" y="2857745"/>
          <a:ext cx="5686425" cy="952500"/>
        </p:xfrm>
        <a:graphic>
          <a:graphicData uri="http://schemas.openxmlformats.org/drawingml/2006/table">
            <a:tbl>
              <a:tblPr/>
              <a:tblGrid>
                <a:gridCol w="657225"/>
                <a:gridCol w="1200150"/>
                <a:gridCol w="762000"/>
                <a:gridCol w="2790825"/>
                <a:gridCol w="276225"/>
              </a:tblGrid>
              <a:tr h="0">
                <a:tc>
                  <a:txBody>
                    <a:bodyPr/>
                    <a:lstStyle/>
                    <a:p>
                      <a:pPr algn="r" fontAlgn="t"/>
                      <a:r>
                        <a:rPr lang="en-GB" sz="1000" b="0" i="0">
                          <a:latin typeface="Arial"/>
                        </a:rPr>
                        <a:t>13:20</a:t>
                      </a:r>
                    </a:p>
                  </a:txBody>
                  <a:tcPr marL="19050" marR="19050" marT="19050" marB="1905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fontAlgn="t"/>
                      <a:r>
                        <a:rPr lang="en-GB" sz="1000" b="0" i="0">
                          <a:latin typeface="Arial"/>
                        </a:rPr>
                        <a:t>Seongick Cho</a:t>
                      </a:r>
                    </a:p>
                  </a:txBody>
                  <a:tcPr marL="19050" marR="19050" marT="19050" marB="1905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D0E0E3"/>
                    </a:solidFill>
                  </a:tcPr>
                </a:tc>
                <a:tc>
                  <a:txBody>
                    <a:bodyPr/>
                    <a:lstStyle/>
                    <a:p>
                      <a:pPr fontAlgn="t"/>
                      <a:r>
                        <a:rPr lang="en-GB" sz="1000" b="0" i="0">
                          <a:latin typeface="Arial"/>
                        </a:rPr>
                        <a:t>KIOST</a:t>
                      </a:r>
                    </a:p>
                  </a:txBody>
                  <a:tcPr marL="19050" marR="19050" marT="19050" marB="1905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D0E0E3"/>
                    </a:solidFill>
                  </a:tcPr>
                </a:tc>
                <a:tc>
                  <a:txBody>
                    <a:bodyPr/>
                    <a:lstStyle/>
                    <a:p>
                      <a:pPr fontAlgn="t"/>
                      <a:r>
                        <a:rPr lang="en-US" sz="1000" b="0" i="0">
                          <a:latin typeface="Arial"/>
                        </a:rPr>
                        <a:t>Operation and Calibration of GOCI</a:t>
                      </a:r>
                    </a:p>
                  </a:txBody>
                  <a:tcPr marL="19050" marR="19050" marT="19050" marB="1905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D0E0E3"/>
                    </a:solidFill>
                  </a:tcPr>
                </a:tc>
                <a:tc>
                  <a:txBody>
                    <a:bodyPr/>
                    <a:lstStyle/>
                    <a:p>
                      <a:pPr fontAlgn="t"/>
                      <a:r>
                        <a:rPr lang="en-GB" sz="1000" b="0" i="0">
                          <a:latin typeface="Arial"/>
                        </a:rPr>
                        <a:t>1j</a:t>
                      </a:r>
                    </a:p>
                  </a:txBody>
                  <a:tcPr marL="19050" marR="19050" marT="19050" marB="1905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D0E0E3"/>
                    </a:solidFill>
                  </a:tcPr>
                </a:tc>
              </a:tr>
              <a:tr h="0">
                <a:tc>
                  <a:txBody>
                    <a:bodyPr/>
                    <a:lstStyle/>
                    <a:p>
                      <a:pPr algn="r" fontAlgn="t"/>
                      <a:r>
                        <a:rPr lang="en-GB" sz="1000" b="0" i="0">
                          <a:latin typeface="Arial"/>
                        </a:rPr>
                        <a:t>13:40</a:t>
                      </a:r>
                    </a:p>
                  </a:txBody>
                  <a:tcPr marL="19050" marR="19050" marT="19050" marB="1905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fontAlgn="t"/>
                      <a:r>
                        <a:rPr lang="en-GB" sz="1000" b="0" i="0">
                          <a:latin typeface="Arial"/>
                        </a:rPr>
                        <a:t>Hiroshi Murakami</a:t>
                      </a:r>
                    </a:p>
                  </a:txBody>
                  <a:tcPr marL="19050" marR="19050" marT="19050" marB="1905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D0E0E3"/>
                    </a:solidFill>
                  </a:tcPr>
                </a:tc>
                <a:tc>
                  <a:txBody>
                    <a:bodyPr/>
                    <a:lstStyle/>
                    <a:p>
                      <a:pPr fontAlgn="t"/>
                      <a:r>
                        <a:rPr lang="en-GB" sz="1000" b="0" i="0">
                          <a:latin typeface="Arial"/>
                        </a:rPr>
                        <a:t>JAXA</a:t>
                      </a:r>
                    </a:p>
                  </a:txBody>
                  <a:tcPr marL="19050" marR="19050" marT="19050" marB="1905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D0E0E3"/>
                    </a:solidFill>
                  </a:tcPr>
                </a:tc>
                <a:tc>
                  <a:txBody>
                    <a:bodyPr/>
                    <a:lstStyle/>
                    <a:p>
                      <a:pPr fontAlgn="t"/>
                      <a:r>
                        <a:rPr lang="en-US" sz="1000" b="0" i="0">
                          <a:latin typeface="Arial"/>
                        </a:rPr>
                        <a:t>Himawari-8 Ocean Color and Aerosol</a:t>
                      </a:r>
                    </a:p>
                  </a:txBody>
                  <a:tcPr marL="19050" marR="19050" marT="19050" marB="1905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D0E0E3"/>
                    </a:solidFill>
                  </a:tcPr>
                </a:tc>
                <a:tc>
                  <a:txBody>
                    <a:bodyPr/>
                    <a:lstStyle/>
                    <a:p>
                      <a:pPr fontAlgn="t"/>
                      <a:r>
                        <a:rPr lang="en-GB" sz="1000" b="0" i="0">
                          <a:latin typeface="Arial"/>
                        </a:rPr>
                        <a:t>1k</a:t>
                      </a:r>
                    </a:p>
                  </a:txBody>
                  <a:tcPr marL="19050" marR="19050" marT="19050" marB="1905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D0E0E3"/>
                    </a:solidFill>
                  </a:tcPr>
                </a:tc>
              </a:tr>
              <a:tr h="0">
                <a:tc>
                  <a:txBody>
                    <a:bodyPr/>
                    <a:lstStyle/>
                    <a:p>
                      <a:pPr algn="r" fontAlgn="t"/>
                      <a:r>
                        <a:rPr lang="en-GB" sz="1000" b="0" i="0">
                          <a:latin typeface="Arial"/>
                        </a:rPr>
                        <a:t>14:00</a:t>
                      </a:r>
                    </a:p>
                  </a:txBody>
                  <a:tcPr marL="19050" marR="19050" marT="19050" marB="1905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fontAlgn="t"/>
                      <a:r>
                        <a:rPr lang="en-GB" sz="1000" b="0" i="0">
                          <a:latin typeface="Arial"/>
                        </a:rPr>
                        <a:t>Yukio Kurihara</a:t>
                      </a:r>
                    </a:p>
                  </a:txBody>
                  <a:tcPr marL="19050" marR="19050" marT="19050" marB="1905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D0E0E3"/>
                    </a:solidFill>
                  </a:tcPr>
                </a:tc>
                <a:tc>
                  <a:txBody>
                    <a:bodyPr/>
                    <a:lstStyle/>
                    <a:p>
                      <a:pPr fontAlgn="t"/>
                      <a:r>
                        <a:rPr lang="en-GB" sz="1000" b="0" i="0">
                          <a:latin typeface="Arial"/>
                        </a:rPr>
                        <a:t>JAXA</a:t>
                      </a:r>
                    </a:p>
                  </a:txBody>
                  <a:tcPr marL="19050" marR="19050" marT="19050" marB="1905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D0E0E3"/>
                    </a:solidFill>
                  </a:tcPr>
                </a:tc>
                <a:tc>
                  <a:txBody>
                    <a:bodyPr/>
                    <a:lstStyle/>
                    <a:p>
                      <a:pPr fontAlgn="t"/>
                      <a:r>
                        <a:rPr lang="en-GB" sz="1000" b="0" i="0">
                          <a:latin typeface="Arial"/>
                        </a:rPr>
                        <a:t>Himawari-8 SST</a:t>
                      </a:r>
                    </a:p>
                  </a:txBody>
                  <a:tcPr marL="19050" marR="19050" marT="19050" marB="1905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D0E0E3"/>
                    </a:solidFill>
                  </a:tcPr>
                </a:tc>
                <a:tc>
                  <a:txBody>
                    <a:bodyPr/>
                    <a:lstStyle/>
                    <a:p>
                      <a:pPr fontAlgn="t"/>
                      <a:r>
                        <a:rPr lang="en-GB" sz="1000" b="0" i="0">
                          <a:latin typeface="Arial"/>
                        </a:rPr>
                        <a:t>1l</a:t>
                      </a:r>
                    </a:p>
                  </a:txBody>
                  <a:tcPr marL="19050" marR="19050" marT="19050" marB="1905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D0E0E3"/>
                    </a:solidFill>
                  </a:tcPr>
                </a:tc>
              </a:tr>
              <a:tr h="0">
                <a:tc>
                  <a:txBody>
                    <a:bodyPr/>
                    <a:lstStyle/>
                    <a:p>
                      <a:pPr algn="r" fontAlgn="t"/>
                      <a:r>
                        <a:rPr lang="en-GB" sz="1000" b="0" i="0">
                          <a:latin typeface="Arial"/>
                        </a:rPr>
                        <a:t>14:20</a:t>
                      </a:r>
                    </a:p>
                  </a:txBody>
                  <a:tcPr marL="19050" marR="19050" marT="19050" marB="1905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fontAlgn="t"/>
                      <a:r>
                        <a:rPr lang="en-GB" sz="1000" b="0" i="0">
                          <a:latin typeface="Arial"/>
                        </a:rPr>
                        <a:t>Hiroshi Murakami</a:t>
                      </a:r>
                    </a:p>
                  </a:txBody>
                  <a:tcPr marL="19050" marR="19050" marT="19050" marB="1905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D0E0E3"/>
                    </a:solidFill>
                  </a:tcPr>
                </a:tc>
                <a:tc>
                  <a:txBody>
                    <a:bodyPr/>
                    <a:lstStyle/>
                    <a:p>
                      <a:pPr fontAlgn="t"/>
                      <a:r>
                        <a:rPr lang="en-GB" sz="1000" b="0" i="0">
                          <a:latin typeface="Arial"/>
                        </a:rPr>
                        <a:t>JAXA</a:t>
                      </a:r>
                    </a:p>
                  </a:txBody>
                  <a:tcPr marL="19050" marR="19050" marT="19050" marB="1905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D0E0E3"/>
                    </a:solidFill>
                  </a:tcPr>
                </a:tc>
                <a:tc>
                  <a:txBody>
                    <a:bodyPr/>
                    <a:lstStyle/>
                    <a:p>
                      <a:pPr fontAlgn="t"/>
                      <a:r>
                        <a:rPr lang="en-GB" sz="1000" b="0" i="0">
                          <a:latin typeface="Arial"/>
                        </a:rPr>
                        <a:t>Calibration activities of GCOM-C/SGLI</a:t>
                      </a:r>
                    </a:p>
                  </a:txBody>
                  <a:tcPr marL="19050" marR="19050" marT="19050" marB="1905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D0E0E3"/>
                    </a:solidFill>
                  </a:tcPr>
                </a:tc>
                <a:tc>
                  <a:txBody>
                    <a:bodyPr/>
                    <a:lstStyle/>
                    <a:p>
                      <a:pPr fontAlgn="t"/>
                      <a:r>
                        <a:rPr lang="en-GB" sz="1000" b="0" i="0">
                          <a:latin typeface="Arial"/>
                        </a:rPr>
                        <a:t>1m</a:t>
                      </a:r>
                    </a:p>
                  </a:txBody>
                  <a:tcPr marL="19050" marR="19050" marT="19050" marB="1905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D0E0E3"/>
                    </a:solidFill>
                  </a:tcPr>
                </a:tc>
              </a:tr>
              <a:tr h="0">
                <a:tc>
                  <a:txBody>
                    <a:bodyPr/>
                    <a:lstStyle/>
                    <a:p>
                      <a:pPr algn="r" fontAlgn="t"/>
                      <a:r>
                        <a:rPr lang="en-GB" sz="1000" b="0" i="0">
                          <a:latin typeface="Arial"/>
                        </a:rPr>
                        <a:t>14:40</a:t>
                      </a:r>
                    </a:p>
                  </a:txBody>
                  <a:tcPr marL="19050" marR="19050" marT="19050" marB="1905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fontAlgn="t"/>
                      <a:r>
                        <a:rPr lang="en-GB" sz="1000" b="0" i="0">
                          <a:latin typeface="Arial"/>
                        </a:rPr>
                        <a:t>Kei Shiomi</a:t>
                      </a:r>
                    </a:p>
                  </a:txBody>
                  <a:tcPr marL="19050" marR="19050" marT="19050" marB="1905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D0E0E3"/>
                    </a:solidFill>
                  </a:tcPr>
                </a:tc>
                <a:tc>
                  <a:txBody>
                    <a:bodyPr/>
                    <a:lstStyle/>
                    <a:p>
                      <a:pPr fontAlgn="t"/>
                      <a:r>
                        <a:rPr lang="en-GB" sz="1000" b="0" i="0">
                          <a:latin typeface="Arial"/>
                        </a:rPr>
                        <a:t>JAXA</a:t>
                      </a:r>
                    </a:p>
                  </a:txBody>
                  <a:tcPr marL="19050" marR="19050" marT="19050" marB="1905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D0E0E3"/>
                    </a:solidFill>
                  </a:tcPr>
                </a:tc>
                <a:tc>
                  <a:txBody>
                    <a:bodyPr/>
                    <a:lstStyle/>
                    <a:p>
                      <a:pPr fontAlgn="t"/>
                      <a:r>
                        <a:rPr lang="en-US" sz="1000" b="0" i="0">
                          <a:latin typeface="Arial"/>
                        </a:rPr>
                        <a:t>Calibration activities of GOSAT &amp; GOSAT-2</a:t>
                      </a:r>
                    </a:p>
                  </a:txBody>
                  <a:tcPr marL="19050" marR="19050" marT="19050" marB="1905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D0E0E3"/>
                    </a:solidFill>
                  </a:tcPr>
                </a:tc>
                <a:tc>
                  <a:txBody>
                    <a:bodyPr/>
                    <a:lstStyle/>
                    <a:p>
                      <a:pPr fontAlgn="t"/>
                      <a:r>
                        <a:rPr lang="en-GB" sz="1000" b="0" i="0" dirty="0">
                          <a:latin typeface="Arial"/>
                        </a:rPr>
                        <a:t>1n</a:t>
                      </a:r>
                    </a:p>
                  </a:txBody>
                  <a:tcPr marL="19050" marR="19050" marT="19050" marB="1905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D0E0E3"/>
                    </a:solidFill>
                  </a:tcPr>
                </a:tc>
              </a:tr>
            </a:tbl>
          </a:graphicData>
        </a:graphic>
      </p:graphicFrame>
      <p:graphicFrame>
        <p:nvGraphicFramePr>
          <p:cNvPr id="13" name="Table 12"/>
          <p:cNvGraphicFramePr>
            <a:graphicFrameLocks noGrp="1"/>
          </p:cNvGraphicFramePr>
          <p:nvPr/>
        </p:nvGraphicFramePr>
        <p:xfrm>
          <a:off x="4219575" y="3829839"/>
          <a:ext cx="5686425" cy="1485900"/>
        </p:xfrm>
        <a:graphic>
          <a:graphicData uri="http://schemas.openxmlformats.org/drawingml/2006/table">
            <a:tbl>
              <a:tblPr/>
              <a:tblGrid>
                <a:gridCol w="657225"/>
                <a:gridCol w="1200150"/>
                <a:gridCol w="762000"/>
                <a:gridCol w="2790825"/>
                <a:gridCol w="276225"/>
              </a:tblGrid>
              <a:tr h="0">
                <a:tc>
                  <a:txBody>
                    <a:bodyPr/>
                    <a:lstStyle/>
                    <a:p>
                      <a:pPr algn="r" fontAlgn="t"/>
                      <a:r>
                        <a:rPr lang="en-GB" sz="1000" b="0" i="0" dirty="0">
                          <a:latin typeface="Arial"/>
                        </a:rPr>
                        <a:t>15:30</a:t>
                      </a:r>
                    </a:p>
                  </a:txBody>
                  <a:tcPr marL="19050" marR="19050" marT="19050" marB="1905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fontAlgn="t"/>
                      <a:r>
                        <a:rPr lang="en-GB" sz="1000" b="0" i="0">
                          <a:latin typeface="Arial"/>
                        </a:rPr>
                        <a:t>Takeo Tadono</a:t>
                      </a:r>
                    </a:p>
                  </a:txBody>
                  <a:tcPr marL="19050" marR="19050" marT="19050" marB="1905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D0E0E3"/>
                    </a:solidFill>
                  </a:tcPr>
                </a:tc>
                <a:tc>
                  <a:txBody>
                    <a:bodyPr/>
                    <a:lstStyle/>
                    <a:p>
                      <a:pPr fontAlgn="t"/>
                      <a:r>
                        <a:rPr lang="en-GB" sz="1000" b="0" i="0">
                          <a:latin typeface="Arial"/>
                        </a:rPr>
                        <a:t>JAXA</a:t>
                      </a:r>
                    </a:p>
                  </a:txBody>
                  <a:tcPr marL="19050" marR="19050" marT="19050" marB="1905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D0E0E3"/>
                    </a:solidFill>
                  </a:tcPr>
                </a:tc>
                <a:tc>
                  <a:txBody>
                    <a:bodyPr/>
                    <a:lstStyle/>
                    <a:p>
                      <a:pPr fontAlgn="t"/>
                      <a:r>
                        <a:rPr lang="en-US" sz="1000" b="0" i="0">
                          <a:latin typeface="Arial"/>
                        </a:rPr>
                        <a:t>Calibration activities of ALOS/AVNIR2 PRISM</a:t>
                      </a:r>
                    </a:p>
                  </a:txBody>
                  <a:tcPr marL="19050" marR="19050" marT="19050" marB="1905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D0E0E3"/>
                    </a:solidFill>
                  </a:tcPr>
                </a:tc>
                <a:tc>
                  <a:txBody>
                    <a:bodyPr/>
                    <a:lstStyle/>
                    <a:p>
                      <a:pPr fontAlgn="t"/>
                      <a:r>
                        <a:rPr lang="en-GB" sz="1000" b="0" i="0">
                          <a:latin typeface="Arial"/>
                        </a:rPr>
                        <a:t>1o</a:t>
                      </a:r>
                    </a:p>
                  </a:txBody>
                  <a:tcPr marL="19050" marR="19050" marT="19050" marB="1905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D0E0E3"/>
                    </a:solidFill>
                  </a:tcPr>
                </a:tc>
              </a:tr>
              <a:tr h="0">
                <a:tc>
                  <a:txBody>
                    <a:bodyPr/>
                    <a:lstStyle/>
                    <a:p>
                      <a:pPr algn="r" fontAlgn="t"/>
                      <a:r>
                        <a:rPr lang="en-GB" sz="1000" b="0" i="0">
                          <a:latin typeface="Arial"/>
                        </a:rPr>
                        <a:t>15:50</a:t>
                      </a:r>
                    </a:p>
                  </a:txBody>
                  <a:tcPr marL="19050" marR="19050" marT="19050" marB="1905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fontAlgn="t"/>
                      <a:r>
                        <a:rPr lang="en-GB" sz="1000" b="0" i="0">
                          <a:latin typeface="Arial"/>
                        </a:rPr>
                        <a:t>Takeshi Motooka</a:t>
                      </a:r>
                    </a:p>
                  </a:txBody>
                  <a:tcPr marL="19050" marR="19050" marT="19050" marB="1905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D0E0E3"/>
                    </a:solidFill>
                  </a:tcPr>
                </a:tc>
                <a:tc>
                  <a:txBody>
                    <a:bodyPr/>
                    <a:lstStyle/>
                    <a:p>
                      <a:pPr fontAlgn="t"/>
                      <a:r>
                        <a:rPr lang="en-GB" sz="1000" b="0" i="0" dirty="0">
                          <a:latin typeface="Arial"/>
                        </a:rPr>
                        <a:t>JAXA</a:t>
                      </a:r>
                    </a:p>
                  </a:txBody>
                  <a:tcPr marL="19050" marR="19050" marT="19050" marB="1905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D0E0E3"/>
                    </a:solidFill>
                  </a:tcPr>
                </a:tc>
                <a:tc>
                  <a:txBody>
                    <a:bodyPr/>
                    <a:lstStyle/>
                    <a:p>
                      <a:pPr fontAlgn="t"/>
                      <a:r>
                        <a:rPr lang="en-GB" sz="1000" b="0" i="0">
                          <a:latin typeface="Arial"/>
                        </a:rPr>
                        <a:t>Calibration activities of ALOS-2/PALSAR</a:t>
                      </a:r>
                    </a:p>
                  </a:txBody>
                  <a:tcPr marL="19050" marR="19050" marT="19050" marB="1905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D0E0E3"/>
                    </a:solidFill>
                  </a:tcPr>
                </a:tc>
                <a:tc>
                  <a:txBody>
                    <a:bodyPr/>
                    <a:lstStyle/>
                    <a:p>
                      <a:pPr fontAlgn="t"/>
                      <a:r>
                        <a:rPr lang="en-GB" sz="1000" b="0" i="0">
                          <a:latin typeface="Arial"/>
                        </a:rPr>
                        <a:t>1p</a:t>
                      </a:r>
                    </a:p>
                  </a:txBody>
                  <a:tcPr marL="19050" marR="19050" marT="19050" marB="1905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D0E0E3"/>
                    </a:solidFill>
                  </a:tcPr>
                </a:tc>
              </a:tr>
              <a:tr h="0">
                <a:tc>
                  <a:txBody>
                    <a:bodyPr/>
                    <a:lstStyle/>
                    <a:p>
                      <a:pPr algn="r" fontAlgn="t"/>
                      <a:r>
                        <a:rPr lang="en-GB" sz="1000" b="0" i="0">
                          <a:latin typeface="Arial"/>
                        </a:rPr>
                        <a:t>16:10</a:t>
                      </a:r>
                    </a:p>
                  </a:txBody>
                  <a:tcPr marL="19050" marR="19050" marT="19050" marB="1905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fontAlgn="t"/>
                      <a:r>
                        <a:rPr lang="en-GB" sz="1000" b="0" i="0">
                          <a:latin typeface="Arial"/>
                        </a:rPr>
                        <a:t>Takeshi Masaki</a:t>
                      </a:r>
                    </a:p>
                  </a:txBody>
                  <a:tcPr marL="19050" marR="19050" marT="19050" marB="1905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D0E0E3"/>
                    </a:solidFill>
                  </a:tcPr>
                </a:tc>
                <a:tc>
                  <a:txBody>
                    <a:bodyPr/>
                    <a:lstStyle/>
                    <a:p>
                      <a:pPr fontAlgn="t"/>
                      <a:r>
                        <a:rPr lang="en-GB" sz="1000" b="0" i="0">
                          <a:latin typeface="Arial"/>
                        </a:rPr>
                        <a:t>JAXA</a:t>
                      </a:r>
                    </a:p>
                  </a:txBody>
                  <a:tcPr marL="19050" marR="19050" marT="19050" marB="1905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D0E0E3"/>
                    </a:solidFill>
                  </a:tcPr>
                </a:tc>
                <a:tc>
                  <a:txBody>
                    <a:bodyPr/>
                    <a:lstStyle/>
                    <a:p>
                      <a:pPr fontAlgn="t"/>
                      <a:r>
                        <a:rPr lang="en-US" sz="1000" b="0" i="0">
                          <a:latin typeface="Arial"/>
                        </a:rPr>
                        <a:t>Calibration activities of TRMM &amp; GPM Radars</a:t>
                      </a:r>
                    </a:p>
                  </a:txBody>
                  <a:tcPr marL="19050" marR="19050" marT="19050" marB="1905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D0E0E3"/>
                    </a:solidFill>
                  </a:tcPr>
                </a:tc>
                <a:tc>
                  <a:txBody>
                    <a:bodyPr/>
                    <a:lstStyle/>
                    <a:p>
                      <a:pPr fontAlgn="t"/>
                      <a:r>
                        <a:rPr lang="en-GB" sz="1000" b="0" i="0">
                          <a:latin typeface="Arial"/>
                        </a:rPr>
                        <a:t>1q</a:t>
                      </a:r>
                    </a:p>
                  </a:txBody>
                  <a:tcPr marL="19050" marR="19050" marT="19050" marB="1905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D0E0E3"/>
                    </a:solidFill>
                  </a:tcPr>
                </a:tc>
              </a:tr>
              <a:tr h="0">
                <a:tc>
                  <a:txBody>
                    <a:bodyPr/>
                    <a:lstStyle/>
                    <a:p>
                      <a:pPr algn="r" fontAlgn="t"/>
                      <a:r>
                        <a:rPr lang="en-GB" sz="1000" b="0" i="0">
                          <a:latin typeface="Arial"/>
                        </a:rPr>
                        <a:t>16:30</a:t>
                      </a:r>
                    </a:p>
                  </a:txBody>
                  <a:tcPr marL="19050" marR="19050" marT="19050" marB="1905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fontAlgn="t"/>
                      <a:r>
                        <a:rPr lang="en-GB" sz="1000" b="0" i="0">
                          <a:latin typeface="Arial"/>
                        </a:rPr>
                        <a:t>Marehito Kasahara</a:t>
                      </a:r>
                    </a:p>
                  </a:txBody>
                  <a:tcPr marL="19050" marR="19050" marT="19050" marB="1905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D0E0E3"/>
                    </a:solidFill>
                  </a:tcPr>
                </a:tc>
                <a:tc>
                  <a:txBody>
                    <a:bodyPr/>
                    <a:lstStyle/>
                    <a:p>
                      <a:pPr fontAlgn="t"/>
                      <a:r>
                        <a:rPr lang="en-GB" sz="1000" b="0" i="0">
                          <a:latin typeface="Arial"/>
                        </a:rPr>
                        <a:t>JAXA</a:t>
                      </a:r>
                    </a:p>
                  </a:txBody>
                  <a:tcPr marL="19050" marR="19050" marT="19050" marB="1905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D0E0E3"/>
                    </a:solidFill>
                  </a:tcPr>
                </a:tc>
                <a:tc>
                  <a:txBody>
                    <a:bodyPr/>
                    <a:lstStyle/>
                    <a:p>
                      <a:pPr fontAlgn="t"/>
                      <a:r>
                        <a:rPr lang="en-GB" sz="1000" b="0" i="0" dirty="0">
                          <a:latin typeface="Arial"/>
                        </a:rPr>
                        <a:t>Calibration activities of GCOM-W/AMSR2</a:t>
                      </a:r>
                    </a:p>
                  </a:txBody>
                  <a:tcPr marL="19050" marR="19050" marT="19050" marB="1905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D0E0E3"/>
                    </a:solidFill>
                  </a:tcPr>
                </a:tc>
                <a:tc>
                  <a:txBody>
                    <a:bodyPr/>
                    <a:lstStyle/>
                    <a:p>
                      <a:pPr fontAlgn="t"/>
                      <a:r>
                        <a:rPr lang="en-GB" sz="1000" b="0" i="0">
                          <a:latin typeface="Arial"/>
                        </a:rPr>
                        <a:t>1r</a:t>
                      </a:r>
                    </a:p>
                  </a:txBody>
                  <a:tcPr marL="19050" marR="19050" marT="19050" marB="1905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D0E0E3"/>
                    </a:solidFill>
                  </a:tcPr>
                </a:tc>
              </a:tr>
              <a:tr h="0">
                <a:tc>
                  <a:txBody>
                    <a:bodyPr/>
                    <a:lstStyle/>
                    <a:p>
                      <a:pPr algn="r" fontAlgn="t"/>
                      <a:r>
                        <a:rPr lang="en-GB" sz="1000" b="0" i="0">
                          <a:latin typeface="Arial"/>
                        </a:rPr>
                        <a:t>16:50</a:t>
                      </a:r>
                    </a:p>
                  </a:txBody>
                  <a:tcPr marL="19050" marR="19050" marT="19050" marB="1905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fontAlgn="t"/>
                      <a:r>
                        <a:rPr lang="en-GB" sz="1000" b="0" i="0" kern="1200">
                          <a:solidFill>
                            <a:schemeClr val="tx1"/>
                          </a:solidFill>
                          <a:latin typeface="Arial"/>
                          <a:ea typeface="+mn-ea"/>
                          <a:cs typeface="+mn-cs"/>
                        </a:rPr>
                        <a:t>Ralph Ferraro</a:t>
                      </a:r>
                    </a:p>
                  </a:txBody>
                  <a:tcPr marL="19050" marR="19050" marT="19050" marB="1905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D0E0E3"/>
                    </a:solidFill>
                  </a:tcPr>
                </a:tc>
                <a:tc>
                  <a:txBody>
                    <a:bodyPr/>
                    <a:lstStyle/>
                    <a:p>
                      <a:pPr fontAlgn="t"/>
                      <a:r>
                        <a:rPr lang="en-GB" sz="1000" b="0" i="0" kern="1200">
                          <a:solidFill>
                            <a:schemeClr val="tx1"/>
                          </a:solidFill>
                          <a:latin typeface="Arial"/>
                          <a:ea typeface="+mn-ea"/>
                          <a:cs typeface="+mn-cs"/>
                        </a:rPr>
                        <a:t>NOAA</a:t>
                      </a:r>
                    </a:p>
                  </a:txBody>
                  <a:tcPr marL="19050" marR="19050" marT="19050" marB="1905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D0E0E3"/>
                    </a:solidFill>
                  </a:tcPr>
                </a:tc>
                <a:tc>
                  <a:txBody>
                    <a:bodyPr/>
                    <a:lstStyle/>
                    <a:p>
                      <a:pPr fontAlgn="t"/>
                      <a:r>
                        <a:rPr lang="en-US" sz="1000" b="0" i="0" kern="1200" dirty="0" err="1">
                          <a:solidFill>
                            <a:schemeClr val="tx1"/>
                          </a:solidFill>
                          <a:latin typeface="Arial"/>
                          <a:ea typeface="+mn-ea"/>
                          <a:cs typeface="+mn-cs"/>
                        </a:rPr>
                        <a:t>Intercalibration</a:t>
                      </a:r>
                      <a:r>
                        <a:rPr lang="en-US" sz="1000" b="0" i="0" kern="1200" dirty="0">
                          <a:solidFill>
                            <a:schemeClr val="tx1"/>
                          </a:solidFill>
                          <a:latin typeface="Arial"/>
                          <a:ea typeface="+mn-ea"/>
                          <a:cs typeface="+mn-cs"/>
                        </a:rPr>
                        <a:t> on ATMS and SAPHIR</a:t>
                      </a:r>
                    </a:p>
                  </a:txBody>
                  <a:tcPr marL="19050" marR="19050" marT="19050" marB="1905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D0E0E3"/>
                    </a:solidFill>
                  </a:tcPr>
                </a:tc>
                <a:tc>
                  <a:txBody>
                    <a:bodyPr/>
                    <a:lstStyle/>
                    <a:p>
                      <a:pPr fontAlgn="t"/>
                      <a:r>
                        <a:rPr lang="en-GB" sz="1000" b="0" i="0">
                          <a:latin typeface="Arial"/>
                        </a:rPr>
                        <a:t>1s</a:t>
                      </a:r>
                    </a:p>
                  </a:txBody>
                  <a:tcPr marL="19050" marR="19050" marT="19050" marB="1905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D0E0E3"/>
                    </a:solidFill>
                  </a:tcPr>
                </a:tc>
              </a:tr>
              <a:tr h="0">
                <a:tc>
                  <a:txBody>
                    <a:bodyPr/>
                    <a:lstStyle/>
                    <a:p>
                      <a:pPr algn="r" fontAlgn="t"/>
                      <a:r>
                        <a:rPr lang="en-GB" sz="1000" b="0" i="0">
                          <a:latin typeface="Arial"/>
                        </a:rPr>
                        <a:t>17:10</a:t>
                      </a:r>
                    </a:p>
                  </a:txBody>
                  <a:tcPr marL="19050" marR="19050" marT="19050" marB="1905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fontAlgn="t"/>
                      <a:r>
                        <a:rPr lang="en-GB" sz="1000">
                          <a:solidFill>
                            <a:srgbClr val="FF0000"/>
                          </a:solidFill>
                          <a:latin typeface="Arial"/>
                        </a:rPr>
                        <a:t>Shengli Wu (Remote)</a:t>
                      </a:r>
                    </a:p>
                  </a:txBody>
                  <a:tcPr marL="19050" marR="19050" marT="19050" marB="1905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D0E0E3"/>
                    </a:solidFill>
                  </a:tcPr>
                </a:tc>
                <a:tc>
                  <a:txBody>
                    <a:bodyPr/>
                    <a:lstStyle/>
                    <a:p>
                      <a:pPr fontAlgn="t"/>
                      <a:r>
                        <a:rPr lang="en-GB" sz="1000" b="0" i="0">
                          <a:latin typeface="Arial"/>
                        </a:rPr>
                        <a:t>CMA</a:t>
                      </a:r>
                    </a:p>
                  </a:txBody>
                  <a:tcPr marL="19050" marR="19050" marT="19050" marB="1905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D0E0E3"/>
                    </a:solidFill>
                  </a:tcPr>
                </a:tc>
                <a:tc>
                  <a:txBody>
                    <a:bodyPr/>
                    <a:lstStyle/>
                    <a:p>
                      <a:pPr fontAlgn="t"/>
                      <a:r>
                        <a:rPr lang="en-GB" sz="1000" b="0" i="0">
                          <a:latin typeface="Arial"/>
                        </a:rPr>
                        <a:t>Intercalibration on the FY3/MWRI</a:t>
                      </a:r>
                    </a:p>
                  </a:txBody>
                  <a:tcPr marL="19050" marR="19050" marT="19050" marB="1905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D0E0E3"/>
                    </a:solidFill>
                  </a:tcPr>
                </a:tc>
                <a:tc>
                  <a:txBody>
                    <a:bodyPr/>
                    <a:lstStyle/>
                    <a:p>
                      <a:pPr fontAlgn="t"/>
                      <a:r>
                        <a:rPr lang="en-GB" sz="1000" b="0" i="0">
                          <a:latin typeface="Arial"/>
                        </a:rPr>
                        <a:t>1t</a:t>
                      </a:r>
                    </a:p>
                  </a:txBody>
                  <a:tcPr marL="19050" marR="19050" marT="19050" marB="1905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D0E0E3"/>
                    </a:solidFill>
                  </a:tcPr>
                </a:tc>
              </a:tr>
              <a:tr h="0">
                <a:tc>
                  <a:txBody>
                    <a:bodyPr/>
                    <a:lstStyle/>
                    <a:p>
                      <a:pPr algn="r" fontAlgn="t"/>
                      <a:r>
                        <a:rPr lang="en-GB" sz="1000" b="0" i="0">
                          <a:latin typeface="Arial"/>
                        </a:rPr>
                        <a:t>17:30</a:t>
                      </a:r>
                    </a:p>
                  </a:txBody>
                  <a:tcPr marL="19050" marR="19050" marT="19050" marB="1905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fontAlgn="t"/>
                      <a:r>
                        <a:rPr lang="en-GB" sz="1000" b="0" i="0">
                          <a:latin typeface="Arial"/>
                        </a:rPr>
                        <a:t>Takashi Maeda</a:t>
                      </a:r>
                    </a:p>
                  </a:txBody>
                  <a:tcPr marL="19050" marR="19050" marT="19050" marB="1905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D0E0E3"/>
                    </a:solidFill>
                  </a:tcPr>
                </a:tc>
                <a:tc>
                  <a:txBody>
                    <a:bodyPr/>
                    <a:lstStyle/>
                    <a:p>
                      <a:pPr fontAlgn="t"/>
                      <a:r>
                        <a:rPr lang="en-GB" sz="1000" b="0" i="0">
                          <a:latin typeface="Arial"/>
                        </a:rPr>
                        <a:t>JAXA</a:t>
                      </a:r>
                    </a:p>
                  </a:txBody>
                  <a:tcPr marL="19050" marR="19050" marT="19050" marB="1905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D0E0E3"/>
                    </a:solidFill>
                  </a:tcPr>
                </a:tc>
                <a:tc>
                  <a:txBody>
                    <a:bodyPr/>
                    <a:lstStyle/>
                    <a:p>
                      <a:pPr fontAlgn="t"/>
                      <a:r>
                        <a:rPr lang="en-US" sz="1000" b="0" i="0">
                          <a:latin typeface="Arial"/>
                        </a:rPr>
                        <a:t>Intercalibration of AMSR2 and PMWs</a:t>
                      </a:r>
                    </a:p>
                  </a:txBody>
                  <a:tcPr marL="19050" marR="19050" marT="19050" marB="1905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D0E0E3"/>
                    </a:solidFill>
                  </a:tcPr>
                </a:tc>
                <a:tc>
                  <a:txBody>
                    <a:bodyPr/>
                    <a:lstStyle/>
                    <a:p>
                      <a:pPr fontAlgn="t"/>
                      <a:r>
                        <a:rPr lang="en-GB" sz="1000" b="0" i="0" dirty="0">
                          <a:latin typeface="Arial"/>
                        </a:rPr>
                        <a:t>1u</a:t>
                      </a:r>
                    </a:p>
                  </a:txBody>
                  <a:tcPr marL="19050" marR="19050" marT="19050" marB="1905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D0E0E3"/>
                    </a:solidFill>
                  </a:tcPr>
                </a:tc>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US" dirty="0" smtClean="0"/>
              <a:t>GRWG Coordination</a:t>
            </a:r>
            <a:endParaRPr lang="en-GB" dirty="0" smtClean="0"/>
          </a:p>
        </p:txBody>
      </p:sp>
      <p:graphicFrame>
        <p:nvGraphicFramePr>
          <p:cNvPr id="11" name="Content Placeholder 3"/>
          <p:cNvGraphicFramePr>
            <a:graphicFrameLocks noGrp="1"/>
          </p:cNvGraphicFramePr>
          <p:nvPr>
            <p:ph idx="1"/>
            <p:extLst>
              <p:ext uri="{D42A27DB-BD31-4B8C-83A1-F6EECF244321}">
                <p14:modId xmlns="" xmlns:p14="http://schemas.microsoft.com/office/powerpoint/2010/main" val="3110481998"/>
              </p:ext>
            </p:extLst>
          </p:nvPr>
        </p:nvGraphicFramePr>
        <p:xfrm>
          <a:off x="495221" y="1600201"/>
          <a:ext cx="8912384" cy="45243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cxnSp>
        <p:nvCxnSpPr>
          <p:cNvPr id="12" name="Straight Connector 11"/>
          <p:cNvCxnSpPr/>
          <p:nvPr/>
        </p:nvCxnSpPr>
        <p:spPr>
          <a:xfrm>
            <a:off x="2825087" y="5063319"/>
            <a:ext cx="1228298" cy="0"/>
          </a:xfrm>
          <a:prstGeom prst="line">
            <a:avLst/>
          </a:prstGeom>
          <a:ln w="254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053385" y="5063319"/>
            <a:ext cx="0" cy="122830"/>
          </a:xfrm>
          <a:prstGeom prst="line">
            <a:avLst/>
          </a:prstGeom>
          <a:ln w="254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4942764" y="5051946"/>
            <a:ext cx="1228298" cy="0"/>
          </a:xfrm>
          <a:prstGeom prst="line">
            <a:avLst/>
          </a:prstGeom>
          <a:ln w="254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flipH="1" flipV="1">
            <a:off x="6168788" y="4899546"/>
            <a:ext cx="2274" cy="152400"/>
          </a:xfrm>
          <a:prstGeom prst="line">
            <a:avLst/>
          </a:prstGeom>
          <a:ln w="254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flipH="1">
            <a:off x="4895850" y="5048250"/>
            <a:ext cx="9525" cy="133350"/>
          </a:xfrm>
          <a:prstGeom prst="line">
            <a:avLst/>
          </a:prstGeom>
          <a:ln w="25400">
            <a:solidFill>
              <a:schemeClr val="tx1"/>
            </a:solidFill>
            <a:prstDash val="dash"/>
          </a:ln>
        </p:spPr>
        <p:style>
          <a:lnRef idx="1">
            <a:schemeClr val="accent1"/>
          </a:lnRef>
          <a:fillRef idx="0">
            <a:schemeClr val="accent1"/>
          </a:fillRef>
          <a:effectRef idx="0">
            <a:schemeClr val="accent1"/>
          </a:effectRef>
          <a:fontRef idx="minor">
            <a:schemeClr val="tx1"/>
          </a:fontRef>
        </p:style>
      </p:cxn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Challenges - Consistency</a:t>
            </a:r>
            <a:endParaRPr lang="en-GB" dirty="0"/>
          </a:p>
        </p:txBody>
      </p:sp>
      <p:sp>
        <p:nvSpPr>
          <p:cNvPr id="3" name="Content Placeholder 2"/>
          <p:cNvSpPr>
            <a:spLocks noGrp="1"/>
          </p:cNvSpPr>
          <p:nvPr>
            <p:ph idx="1"/>
          </p:nvPr>
        </p:nvSpPr>
        <p:spPr>
          <a:xfrm>
            <a:off x="495300" y="1600200"/>
            <a:ext cx="4468586" cy="4525963"/>
          </a:xfrm>
        </p:spPr>
        <p:txBody>
          <a:bodyPr/>
          <a:lstStyle/>
          <a:p>
            <a:r>
              <a:rPr lang="en-US" dirty="0" smtClean="0"/>
              <a:t>Between Algorithms</a:t>
            </a:r>
          </a:p>
          <a:p>
            <a:pPr lvl="1"/>
            <a:r>
              <a:rPr lang="en-US" dirty="0" smtClean="0"/>
              <a:t>Merging Results</a:t>
            </a:r>
          </a:p>
          <a:p>
            <a:pPr lvl="1"/>
            <a:r>
              <a:rPr lang="en-US" dirty="0" smtClean="0"/>
              <a:t>DCC/lunar</a:t>
            </a:r>
          </a:p>
          <a:p>
            <a:r>
              <a:rPr lang="en-US" dirty="0" smtClean="0"/>
              <a:t>Spectral</a:t>
            </a:r>
          </a:p>
          <a:p>
            <a:r>
              <a:rPr lang="en-US" dirty="0" smtClean="0"/>
              <a:t>Formats</a:t>
            </a:r>
          </a:p>
          <a:p>
            <a:r>
              <a:rPr lang="en-US" dirty="0" smtClean="0"/>
              <a:t>Focus on Users</a:t>
            </a:r>
          </a:p>
          <a:p>
            <a:pPr lvl="1"/>
            <a:endParaRPr lang="en-GB" dirty="0"/>
          </a:p>
        </p:txBody>
      </p:sp>
      <p:graphicFrame>
        <p:nvGraphicFramePr>
          <p:cNvPr id="4" name="Table 3"/>
          <p:cNvGraphicFramePr>
            <a:graphicFrameLocks noGrp="1"/>
          </p:cNvGraphicFramePr>
          <p:nvPr/>
        </p:nvGraphicFramePr>
        <p:xfrm>
          <a:off x="4219575" y="2407474"/>
          <a:ext cx="5686425" cy="190500"/>
        </p:xfrm>
        <a:graphic>
          <a:graphicData uri="http://schemas.openxmlformats.org/drawingml/2006/table">
            <a:tbl>
              <a:tblPr/>
              <a:tblGrid>
                <a:gridCol w="657225"/>
                <a:gridCol w="1200150"/>
                <a:gridCol w="762000"/>
                <a:gridCol w="2790825"/>
                <a:gridCol w="276225"/>
              </a:tblGrid>
              <a:tr h="0">
                <a:tc>
                  <a:txBody>
                    <a:bodyPr/>
                    <a:lstStyle/>
                    <a:p>
                      <a:pPr algn="r" fontAlgn="t"/>
                      <a:r>
                        <a:rPr lang="en-GB" sz="1000" b="0" i="0">
                          <a:latin typeface="Arial"/>
                        </a:rPr>
                        <a:t>15:50</a:t>
                      </a:r>
                    </a:p>
                  </a:txBody>
                  <a:tcPr marL="19050" marR="19050" marT="19050" marB="1905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fontAlgn="t"/>
                      <a:r>
                        <a:rPr lang="en-GB" sz="1000" b="0" i="0">
                          <a:latin typeface="Arial"/>
                        </a:rPr>
                        <a:t>Bertrand Fougnie</a:t>
                      </a:r>
                    </a:p>
                  </a:txBody>
                  <a:tcPr marL="19050" marR="19050" marT="19050" marB="1905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4CCCC"/>
                    </a:solidFill>
                  </a:tcPr>
                </a:tc>
                <a:tc>
                  <a:txBody>
                    <a:bodyPr/>
                    <a:lstStyle/>
                    <a:p>
                      <a:pPr fontAlgn="t"/>
                      <a:r>
                        <a:rPr lang="en-GB" sz="1000" b="0" i="0">
                          <a:latin typeface="Arial"/>
                        </a:rPr>
                        <a:t>CNES</a:t>
                      </a:r>
                    </a:p>
                  </a:txBody>
                  <a:tcPr marL="19050" marR="19050" marT="19050" marB="1905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4CCCC"/>
                    </a:solidFill>
                  </a:tcPr>
                </a:tc>
                <a:tc>
                  <a:txBody>
                    <a:bodyPr/>
                    <a:lstStyle/>
                    <a:p>
                      <a:pPr fontAlgn="t"/>
                      <a:r>
                        <a:rPr lang="en-GB" sz="1000" b="0" i="0">
                          <a:latin typeface="Arial"/>
                        </a:rPr>
                        <a:t>Combining Methods</a:t>
                      </a:r>
                    </a:p>
                  </a:txBody>
                  <a:tcPr marL="19050" marR="19050" marT="19050" marB="1905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4CCCC"/>
                    </a:solidFill>
                  </a:tcPr>
                </a:tc>
                <a:tc>
                  <a:txBody>
                    <a:bodyPr/>
                    <a:lstStyle/>
                    <a:p>
                      <a:pPr fontAlgn="t"/>
                      <a:r>
                        <a:rPr lang="en-GB" sz="1000" b="0" i="0" dirty="0">
                          <a:latin typeface="Arial"/>
                        </a:rPr>
                        <a:t>4q</a:t>
                      </a:r>
                    </a:p>
                  </a:txBody>
                  <a:tcPr marL="19050" marR="19050" marT="19050" marB="1905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4CCCC"/>
                    </a:solidFill>
                  </a:tcPr>
                </a:tc>
              </a:tr>
            </a:tbl>
          </a:graphicData>
        </a:graphic>
      </p:graphicFrame>
      <p:graphicFrame>
        <p:nvGraphicFramePr>
          <p:cNvPr id="5" name="Table 4"/>
          <p:cNvGraphicFramePr>
            <a:graphicFrameLocks noGrp="1"/>
          </p:cNvGraphicFramePr>
          <p:nvPr/>
        </p:nvGraphicFramePr>
        <p:xfrm>
          <a:off x="4219575" y="2711284"/>
          <a:ext cx="5686425" cy="342900"/>
        </p:xfrm>
        <a:graphic>
          <a:graphicData uri="http://schemas.openxmlformats.org/drawingml/2006/table">
            <a:tbl>
              <a:tblPr/>
              <a:tblGrid>
                <a:gridCol w="657225"/>
                <a:gridCol w="1200150"/>
                <a:gridCol w="762000"/>
                <a:gridCol w="2790825"/>
                <a:gridCol w="276225"/>
              </a:tblGrid>
              <a:tr h="0">
                <a:tc>
                  <a:txBody>
                    <a:bodyPr/>
                    <a:lstStyle/>
                    <a:p>
                      <a:pPr algn="r" fontAlgn="t"/>
                      <a:r>
                        <a:rPr lang="en-GB" sz="1000" b="0" i="0">
                          <a:latin typeface="Arial"/>
                        </a:rPr>
                        <a:t>17:10</a:t>
                      </a:r>
                    </a:p>
                  </a:txBody>
                  <a:tcPr marL="19050" marR="19050" marT="19050" marB="1905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fontAlgn="t"/>
                      <a:r>
                        <a:rPr lang="en-GB" sz="1000" b="0" i="0">
                          <a:latin typeface="Arial"/>
                        </a:rPr>
                        <a:t>Discussion</a:t>
                      </a:r>
                    </a:p>
                  </a:txBody>
                  <a:tcPr marL="19050" marR="19050" marT="19050" marB="1905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4CCCC"/>
                    </a:solidFill>
                  </a:tcPr>
                </a:tc>
                <a:tc>
                  <a:txBody>
                    <a:bodyPr/>
                    <a:lstStyle/>
                    <a:p>
                      <a:pPr fontAlgn="t"/>
                      <a:r>
                        <a:rPr lang="en-GB" sz="1000" b="0" i="0">
                          <a:latin typeface="Arial"/>
                        </a:rPr>
                        <a:t>All (+BF+FY)</a:t>
                      </a:r>
                    </a:p>
                  </a:txBody>
                  <a:tcPr marL="19050" marR="19050" marT="19050" marB="1905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4CCCC"/>
                    </a:solidFill>
                  </a:tcPr>
                </a:tc>
                <a:tc>
                  <a:txBody>
                    <a:bodyPr/>
                    <a:lstStyle/>
                    <a:p>
                      <a:pPr fontAlgn="t"/>
                      <a:r>
                        <a:rPr lang="en-US" sz="1000" b="0" i="0">
                          <a:latin typeface="Arial"/>
                        </a:rPr>
                        <a:t>Discussion: Next method - Rayleigh v Ray-matching</a:t>
                      </a:r>
                    </a:p>
                  </a:txBody>
                  <a:tcPr marL="19050" marR="19050" marT="19050" marB="1905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4CCCC"/>
                    </a:solidFill>
                  </a:tcPr>
                </a:tc>
                <a:tc>
                  <a:txBody>
                    <a:bodyPr/>
                    <a:lstStyle/>
                    <a:p>
                      <a:pPr fontAlgn="t"/>
                      <a:r>
                        <a:rPr lang="en-GB" sz="1000" b="0" i="0" dirty="0">
                          <a:latin typeface="Arial"/>
                        </a:rPr>
                        <a:t>4u</a:t>
                      </a:r>
                    </a:p>
                  </a:txBody>
                  <a:tcPr marL="19050" marR="19050" marT="19050" marB="1905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4CCCC"/>
                    </a:solidFill>
                  </a:tcPr>
                </a:tc>
              </a:tr>
            </a:tbl>
          </a:graphicData>
        </a:graphic>
      </p:graphicFrame>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655</TotalTime>
  <Words>3645</Words>
  <Application>Microsoft Office PowerPoint</Application>
  <PresentationFormat>A4 Paper (210x297 mm)</PresentationFormat>
  <Paragraphs>951</Paragraphs>
  <Slides>31</Slides>
  <Notes>5</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Office Theme</vt:lpstr>
      <vt:lpstr> GRWG Report and Briefing Tim Hewison on behalf of Dohyeong Kim  </vt:lpstr>
      <vt:lpstr>Overview</vt:lpstr>
      <vt:lpstr>GRWG Chairing</vt:lpstr>
      <vt:lpstr>Definition of GSICS Deliverables</vt:lpstr>
      <vt:lpstr>Routine Generation of GSICS Products</vt:lpstr>
      <vt:lpstr>Challenges - References</vt:lpstr>
      <vt:lpstr>Challenges - Expansion</vt:lpstr>
      <vt:lpstr>GRWG Coordination</vt:lpstr>
      <vt:lpstr>Challenges - Consistency</vt:lpstr>
      <vt:lpstr>Linking the GEO ring</vt:lpstr>
      <vt:lpstr>GSICS Web Meetings 2015/16</vt:lpstr>
      <vt:lpstr>GSICS Web Meetings 2015/16</vt:lpstr>
      <vt:lpstr>Actions on GRWG Chair Closed during 2015/16</vt:lpstr>
      <vt:lpstr>Other GRWG Actions Closed during 2015/16</vt:lpstr>
      <vt:lpstr>Actions on GRWG Chair Still Open – Transfer?</vt:lpstr>
      <vt:lpstr>Actions on GRWG Chair Still Open – Transfer?</vt:lpstr>
      <vt:lpstr>Other GRWG Outstanding Actions</vt:lpstr>
      <vt:lpstr>Other GRWG Actions Still Open</vt:lpstr>
      <vt:lpstr>Other GRWG Actions Still Open</vt:lpstr>
      <vt:lpstr>Other GRWG Actions Still Open</vt:lpstr>
      <vt:lpstr>Other GRWG Actions Still Open</vt:lpstr>
      <vt:lpstr>Other GRWG Actions Still Open</vt:lpstr>
      <vt:lpstr>Other GRWG Actions Still Open</vt:lpstr>
      <vt:lpstr>Other GRWG Actions Still Open</vt:lpstr>
      <vt:lpstr>GSICS Operations Plan</vt:lpstr>
      <vt:lpstr>Slide 26</vt:lpstr>
      <vt:lpstr>Infrared Sub-Group Report  Tim Hewison</vt:lpstr>
      <vt:lpstr>Slide 28</vt:lpstr>
      <vt:lpstr>IR Product Development within GSICS</vt:lpstr>
      <vt:lpstr>New IR Product Development within GSICS</vt:lpstr>
      <vt:lpstr>Slide 31</vt:lpstr>
    </vt:vector>
  </TitlesOfParts>
  <Company>Eumetsat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Thomas Staudte</dc:creator>
  <cp:lastModifiedBy>Tim Hewison</cp:lastModifiedBy>
  <cp:revision>1086</cp:revision>
  <cp:lastPrinted>2006-03-06T14:11:17Z</cp:lastPrinted>
  <dcterms:created xsi:type="dcterms:W3CDTF">1997-07-23T08:21:02Z</dcterms:created>
  <dcterms:modified xsi:type="dcterms:W3CDTF">2016-02-29T23:15:32Z</dcterms:modified>
</cp:coreProperties>
</file>