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7" r:id="rId3"/>
    <p:sldId id="260" r:id="rId4"/>
    <p:sldId id="269" r:id="rId5"/>
    <p:sldId id="262" r:id="rId6"/>
    <p:sldId id="264" r:id="rId7"/>
    <p:sldId id="267" r:id="rId8"/>
    <p:sldId id="268" r:id="rId9"/>
    <p:sldId id="265" r:id="rId10"/>
    <p:sldId id="270" r:id="rId11"/>
    <p:sldId id="271" r:id="rId12"/>
    <p:sldId id="266" r:id="rId13"/>
    <p:sldId id="258" r:id="rId14"/>
    <p:sldId id="261"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231" autoAdjust="0"/>
  </p:normalViewPr>
  <p:slideViewPr>
    <p:cSldViewPr snapToGrid="0" snapToObjects="1">
      <p:cViewPr varScale="1">
        <p:scale>
          <a:sx n="91" d="100"/>
          <a:sy n="91" d="100"/>
        </p:scale>
        <p:origin x="-608"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56DAB5-FFD1-FB4E-ADFB-7D6C6D025482}" type="datetimeFigureOut">
              <a:rPr lang="en-US" smtClean="0"/>
              <a:t>2/29/16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64CFB1-F58A-CB4E-86EE-83295C623EEF}" type="slidenum">
              <a:rPr lang="en-US" smtClean="0"/>
              <a:t>‹#›</a:t>
            </a:fld>
            <a:endParaRPr lang="en-US"/>
          </a:p>
        </p:txBody>
      </p:sp>
    </p:spTree>
    <p:extLst>
      <p:ext uri="{BB962C8B-B14F-4D97-AF65-F5344CB8AC3E}">
        <p14:creationId xmlns:p14="http://schemas.microsoft.com/office/powerpoint/2010/main" val="226943252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933728-C439-8847-B7F5-C59DDC971C4C}" type="datetimeFigureOut">
              <a:rPr lang="en-US" smtClean="0"/>
              <a:t>2/29/16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F74E5-B446-D24F-BBDF-670ED15DE0CD}" type="slidenum">
              <a:rPr lang="en-US" smtClean="0"/>
              <a:t>‹#›</a:t>
            </a:fld>
            <a:endParaRPr lang="en-US"/>
          </a:p>
        </p:txBody>
      </p:sp>
    </p:spTree>
    <p:extLst>
      <p:ext uri="{BB962C8B-B14F-4D97-AF65-F5344CB8AC3E}">
        <p14:creationId xmlns:p14="http://schemas.microsoft.com/office/powerpoint/2010/main" val="3142368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933728-C439-8847-B7F5-C59DDC971C4C}" type="datetimeFigureOut">
              <a:rPr lang="en-US" smtClean="0"/>
              <a:t>2/29/16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F74E5-B446-D24F-BBDF-670ED15DE0CD}" type="slidenum">
              <a:rPr lang="en-US" smtClean="0"/>
              <a:t>‹#›</a:t>
            </a:fld>
            <a:endParaRPr lang="en-US"/>
          </a:p>
        </p:txBody>
      </p:sp>
    </p:spTree>
    <p:extLst>
      <p:ext uri="{BB962C8B-B14F-4D97-AF65-F5344CB8AC3E}">
        <p14:creationId xmlns:p14="http://schemas.microsoft.com/office/powerpoint/2010/main" val="992106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933728-C439-8847-B7F5-C59DDC971C4C}" type="datetimeFigureOut">
              <a:rPr lang="en-US" smtClean="0"/>
              <a:t>2/29/16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F74E5-B446-D24F-BBDF-670ED15DE0CD}" type="slidenum">
              <a:rPr lang="en-US" smtClean="0"/>
              <a:t>‹#›</a:t>
            </a:fld>
            <a:endParaRPr lang="en-US"/>
          </a:p>
        </p:txBody>
      </p:sp>
    </p:spTree>
    <p:extLst>
      <p:ext uri="{BB962C8B-B14F-4D97-AF65-F5344CB8AC3E}">
        <p14:creationId xmlns:p14="http://schemas.microsoft.com/office/powerpoint/2010/main" val="2353033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933728-C439-8847-B7F5-C59DDC971C4C}" type="datetimeFigureOut">
              <a:rPr lang="en-US" smtClean="0"/>
              <a:t>2/29/16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F74E5-B446-D24F-BBDF-670ED15DE0CD}" type="slidenum">
              <a:rPr lang="en-US" smtClean="0"/>
              <a:t>‹#›</a:t>
            </a:fld>
            <a:endParaRPr lang="en-US"/>
          </a:p>
        </p:txBody>
      </p:sp>
    </p:spTree>
    <p:extLst>
      <p:ext uri="{BB962C8B-B14F-4D97-AF65-F5344CB8AC3E}">
        <p14:creationId xmlns:p14="http://schemas.microsoft.com/office/powerpoint/2010/main" val="2225544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933728-C439-8847-B7F5-C59DDC971C4C}" type="datetimeFigureOut">
              <a:rPr lang="en-US" smtClean="0"/>
              <a:t>2/29/16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F74E5-B446-D24F-BBDF-670ED15DE0CD}" type="slidenum">
              <a:rPr lang="en-US" smtClean="0"/>
              <a:t>‹#›</a:t>
            </a:fld>
            <a:endParaRPr lang="en-US"/>
          </a:p>
        </p:txBody>
      </p:sp>
    </p:spTree>
    <p:extLst>
      <p:ext uri="{BB962C8B-B14F-4D97-AF65-F5344CB8AC3E}">
        <p14:creationId xmlns:p14="http://schemas.microsoft.com/office/powerpoint/2010/main" val="943322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933728-C439-8847-B7F5-C59DDC971C4C}" type="datetimeFigureOut">
              <a:rPr lang="en-US" smtClean="0"/>
              <a:t>2/29/16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5F74E5-B446-D24F-BBDF-670ED15DE0CD}" type="slidenum">
              <a:rPr lang="en-US" smtClean="0"/>
              <a:t>‹#›</a:t>
            </a:fld>
            <a:endParaRPr lang="en-US"/>
          </a:p>
        </p:txBody>
      </p:sp>
    </p:spTree>
    <p:extLst>
      <p:ext uri="{BB962C8B-B14F-4D97-AF65-F5344CB8AC3E}">
        <p14:creationId xmlns:p14="http://schemas.microsoft.com/office/powerpoint/2010/main" val="2173981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933728-C439-8847-B7F5-C59DDC971C4C}" type="datetimeFigureOut">
              <a:rPr lang="en-US" smtClean="0"/>
              <a:t>2/29/16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5F74E5-B446-D24F-BBDF-670ED15DE0CD}" type="slidenum">
              <a:rPr lang="en-US" smtClean="0"/>
              <a:t>‹#›</a:t>
            </a:fld>
            <a:endParaRPr lang="en-US"/>
          </a:p>
        </p:txBody>
      </p:sp>
    </p:spTree>
    <p:extLst>
      <p:ext uri="{BB962C8B-B14F-4D97-AF65-F5344CB8AC3E}">
        <p14:creationId xmlns:p14="http://schemas.microsoft.com/office/powerpoint/2010/main" val="3107639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933728-C439-8847-B7F5-C59DDC971C4C}" type="datetimeFigureOut">
              <a:rPr lang="en-US" smtClean="0"/>
              <a:t>2/29/16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5F74E5-B446-D24F-BBDF-670ED15DE0CD}" type="slidenum">
              <a:rPr lang="en-US" smtClean="0"/>
              <a:t>‹#›</a:t>
            </a:fld>
            <a:endParaRPr lang="en-US"/>
          </a:p>
        </p:txBody>
      </p:sp>
    </p:spTree>
    <p:extLst>
      <p:ext uri="{BB962C8B-B14F-4D97-AF65-F5344CB8AC3E}">
        <p14:creationId xmlns:p14="http://schemas.microsoft.com/office/powerpoint/2010/main" val="1437290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933728-C439-8847-B7F5-C59DDC971C4C}" type="datetimeFigureOut">
              <a:rPr lang="en-US" smtClean="0"/>
              <a:t>2/29/16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5F74E5-B446-D24F-BBDF-670ED15DE0CD}" type="slidenum">
              <a:rPr lang="en-US" smtClean="0"/>
              <a:t>‹#›</a:t>
            </a:fld>
            <a:endParaRPr lang="en-US"/>
          </a:p>
        </p:txBody>
      </p:sp>
    </p:spTree>
    <p:extLst>
      <p:ext uri="{BB962C8B-B14F-4D97-AF65-F5344CB8AC3E}">
        <p14:creationId xmlns:p14="http://schemas.microsoft.com/office/powerpoint/2010/main" val="881141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933728-C439-8847-B7F5-C59DDC971C4C}" type="datetimeFigureOut">
              <a:rPr lang="en-US" smtClean="0"/>
              <a:t>2/29/16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5F74E5-B446-D24F-BBDF-670ED15DE0CD}" type="slidenum">
              <a:rPr lang="en-US" smtClean="0"/>
              <a:t>‹#›</a:t>
            </a:fld>
            <a:endParaRPr lang="en-US"/>
          </a:p>
        </p:txBody>
      </p:sp>
    </p:spTree>
    <p:extLst>
      <p:ext uri="{BB962C8B-B14F-4D97-AF65-F5344CB8AC3E}">
        <p14:creationId xmlns:p14="http://schemas.microsoft.com/office/powerpoint/2010/main" val="3438258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933728-C439-8847-B7F5-C59DDC971C4C}" type="datetimeFigureOut">
              <a:rPr lang="en-US" smtClean="0"/>
              <a:t>2/29/16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5F74E5-B446-D24F-BBDF-670ED15DE0CD}" type="slidenum">
              <a:rPr lang="en-US" smtClean="0"/>
              <a:t>‹#›</a:t>
            </a:fld>
            <a:endParaRPr lang="en-US"/>
          </a:p>
        </p:txBody>
      </p:sp>
    </p:spTree>
    <p:extLst>
      <p:ext uri="{BB962C8B-B14F-4D97-AF65-F5344CB8AC3E}">
        <p14:creationId xmlns:p14="http://schemas.microsoft.com/office/powerpoint/2010/main" val="42515219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933728-C439-8847-B7F5-C59DDC971C4C}" type="datetimeFigureOut">
              <a:rPr lang="en-US" smtClean="0"/>
              <a:t>2/29/16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5F74E5-B446-D24F-BBDF-670ED15DE0CD}" type="slidenum">
              <a:rPr lang="en-US" smtClean="0"/>
              <a:t>‹#›</a:t>
            </a:fld>
            <a:endParaRPr lang="en-US"/>
          </a:p>
        </p:txBody>
      </p:sp>
    </p:spTree>
    <p:extLst>
      <p:ext uri="{BB962C8B-B14F-4D97-AF65-F5344CB8AC3E}">
        <p14:creationId xmlns:p14="http://schemas.microsoft.com/office/powerpoint/2010/main" val="94671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1015" y="915608"/>
            <a:ext cx="7772400" cy="1470025"/>
          </a:xfrm>
        </p:spPr>
        <p:txBody>
          <a:bodyPr/>
          <a:lstStyle/>
          <a:p>
            <a:r>
              <a:rPr lang="en-US" dirty="0" smtClean="0"/>
              <a:t>GRWG VIS/NIR Sub-Group Briefing Report</a:t>
            </a:r>
            <a:endParaRPr lang="en-US" dirty="0"/>
          </a:p>
        </p:txBody>
      </p:sp>
      <p:sp>
        <p:nvSpPr>
          <p:cNvPr id="3" name="Subtitle 2"/>
          <p:cNvSpPr>
            <a:spLocks noGrp="1"/>
          </p:cNvSpPr>
          <p:nvPr>
            <p:ph type="subTitle" idx="1"/>
          </p:nvPr>
        </p:nvSpPr>
        <p:spPr>
          <a:xfrm>
            <a:off x="1371600" y="4698707"/>
            <a:ext cx="6400800" cy="1752600"/>
          </a:xfrm>
        </p:spPr>
        <p:txBody>
          <a:bodyPr>
            <a:normAutofit fontScale="70000" lnSpcReduction="20000"/>
          </a:bodyPr>
          <a:lstStyle/>
          <a:p>
            <a:r>
              <a:rPr lang="en-US" b="1" dirty="0" smtClean="0"/>
              <a:t>2016 </a:t>
            </a:r>
            <a:r>
              <a:rPr lang="en-US" b="1" dirty="0"/>
              <a:t>GSICS Joint Meeting on Research and Data Working </a:t>
            </a:r>
            <a:r>
              <a:rPr lang="en-US" b="1" dirty="0" smtClean="0"/>
              <a:t>Groups</a:t>
            </a:r>
          </a:p>
          <a:p>
            <a:endParaRPr lang="en-US" dirty="0"/>
          </a:p>
          <a:p>
            <a:r>
              <a:rPr lang="en-US" dirty="0"/>
              <a:t> </a:t>
            </a:r>
            <a:r>
              <a:rPr lang="en-US" b="1" dirty="0"/>
              <a:t>Tsukuba, </a:t>
            </a:r>
            <a:r>
              <a:rPr lang="en-US" b="1" dirty="0" smtClean="0"/>
              <a:t>Japan</a:t>
            </a:r>
            <a:endParaRPr lang="en-US" dirty="0"/>
          </a:p>
          <a:p>
            <a:r>
              <a:rPr lang="en-US" dirty="0"/>
              <a:t> </a:t>
            </a:r>
            <a:r>
              <a:rPr lang="en-US" b="1" dirty="0" smtClean="0"/>
              <a:t>29 February to 4 March 2016</a:t>
            </a:r>
            <a:endParaRPr lang="en-US" dirty="0"/>
          </a:p>
        </p:txBody>
      </p:sp>
      <p:sp>
        <p:nvSpPr>
          <p:cNvPr id="4" name="TextBox 3"/>
          <p:cNvSpPr txBox="1"/>
          <p:nvPr/>
        </p:nvSpPr>
        <p:spPr>
          <a:xfrm>
            <a:off x="1596771" y="2909785"/>
            <a:ext cx="6199722" cy="369332"/>
          </a:xfrm>
          <a:prstGeom prst="rect">
            <a:avLst/>
          </a:prstGeom>
          <a:noFill/>
        </p:spPr>
        <p:txBody>
          <a:bodyPr wrap="none" rtlCol="0">
            <a:spAutoFit/>
          </a:bodyPr>
          <a:lstStyle/>
          <a:p>
            <a:pPr algn="ctr"/>
            <a:r>
              <a:rPr lang="en-US" dirty="0" smtClean="0"/>
              <a:t>GSICS </a:t>
            </a:r>
            <a:r>
              <a:rPr lang="en-US" dirty="0" smtClean="0"/>
              <a:t>VIS/NIR Sub-Group </a:t>
            </a:r>
            <a:r>
              <a:rPr lang="en-US" dirty="0" smtClean="0"/>
              <a:t>Members presented by David Doelling </a:t>
            </a:r>
            <a:endParaRPr lang="en-US" dirty="0"/>
          </a:p>
        </p:txBody>
      </p:sp>
    </p:spTree>
    <p:extLst>
      <p:ext uri="{BB962C8B-B14F-4D97-AF65-F5344CB8AC3E}">
        <p14:creationId xmlns:p14="http://schemas.microsoft.com/office/powerpoint/2010/main" val="2062188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VIS/NIR activities</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Recommend a solar spectra for the GSICS community in collaboration with CEOS IVOS</a:t>
            </a:r>
          </a:p>
          <a:p>
            <a:pPr lvl="1"/>
            <a:r>
              <a:rPr lang="en-US" dirty="0" smtClean="0"/>
              <a:t>Nigel Fox would like to engage the GSICS community with this effort</a:t>
            </a:r>
          </a:p>
          <a:p>
            <a:pPr lvl="1"/>
            <a:r>
              <a:rPr lang="en-US" dirty="0" smtClean="0"/>
              <a:t>The solar spectra could depend on the wavelength and application</a:t>
            </a:r>
          </a:p>
          <a:p>
            <a:pPr lvl="1"/>
            <a:r>
              <a:rPr lang="en-US" dirty="0" smtClean="0"/>
              <a:t>GSICS has provided a common reference web site to obtain the operational VIS/NIR spectral response function and instrument event logging</a:t>
            </a:r>
          </a:p>
          <a:p>
            <a:r>
              <a:rPr lang="en-US" dirty="0" smtClean="0"/>
              <a:t>Apply VIS/NIR calibration strategies to other wavelengths</a:t>
            </a:r>
          </a:p>
          <a:p>
            <a:pPr lvl="1"/>
            <a:r>
              <a:rPr lang="en-US" dirty="0" smtClean="0"/>
              <a:t>DCC for wavelength &lt;1 µm, test for &gt;1 µm</a:t>
            </a:r>
            <a:endParaRPr lang="en-US" dirty="0"/>
          </a:p>
          <a:p>
            <a:pPr lvl="1"/>
            <a:r>
              <a:rPr lang="en-US" dirty="0" smtClean="0"/>
              <a:t>Lunar, reexamine lunar spectra from lunar database</a:t>
            </a:r>
          </a:p>
          <a:p>
            <a:pPr lvl="1"/>
            <a:r>
              <a:rPr lang="en-US" dirty="0"/>
              <a:t>Inter-band </a:t>
            </a:r>
            <a:r>
              <a:rPr lang="en-US" dirty="0" smtClean="0"/>
              <a:t>calibration methodologies may play a role in the future to validate or provide calibration coefficients derived for one band applied to another for consistent retrieval results, which use multiple channels, such as ocean color and aerosols</a:t>
            </a:r>
            <a:endParaRPr lang="en-US" dirty="0"/>
          </a:p>
          <a:p>
            <a:pPr lvl="1"/>
            <a:endParaRPr lang="en-US" dirty="0" smtClean="0"/>
          </a:p>
          <a:p>
            <a:pPr lvl="1"/>
            <a:endParaRPr lang="en-US" dirty="0"/>
          </a:p>
        </p:txBody>
      </p:sp>
    </p:spTree>
    <p:extLst>
      <p:ext uri="{BB962C8B-B14F-4D97-AF65-F5344CB8AC3E}">
        <p14:creationId xmlns:p14="http://schemas.microsoft.com/office/powerpoint/2010/main" val="121578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 new VIS/NIR calibration approaches</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n-US" dirty="0" smtClean="0"/>
              <a:t>Having multiple calibration methods, which produce consistent calibration coefficients, validates all techniques</a:t>
            </a:r>
          </a:p>
          <a:p>
            <a:pPr lvl="1"/>
            <a:r>
              <a:rPr lang="en-US" dirty="0" smtClean="0"/>
              <a:t>An individual method maybe more </a:t>
            </a:r>
            <a:r>
              <a:rPr lang="en-US" dirty="0" err="1" smtClean="0"/>
              <a:t>suitalbe</a:t>
            </a:r>
            <a:r>
              <a:rPr lang="en-US" dirty="0" smtClean="0"/>
              <a:t> for the user application</a:t>
            </a:r>
          </a:p>
          <a:p>
            <a:pPr lvl="1"/>
            <a:r>
              <a:rPr lang="en-US" dirty="0" smtClean="0"/>
              <a:t>Methodology success is dependent on the monitored and reference </a:t>
            </a:r>
            <a:r>
              <a:rPr lang="en-US" dirty="0" smtClean="0"/>
              <a:t>instrument</a:t>
            </a:r>
          </a:p>
          <a:p>
            <a:r>
              <a:rPr lang="en-US" dirty="0"/>
              <a:t>Need to prepare for new 3</a:t>
            </a:r>
            <a:r>
              <a:rPr lang="en-US" baseline="30000" dirty="0"/>
              <a:t>rd</a:t>
            </a:r>
            <a:r>
              <a:rPr lang="en-US" dirty="0"/>
              <a:t> generation GEO calibration methodologies</a:t>
            </a:r>
          </a:p>
          <a:p>
            <a:pPr lvl="1"/>
            <a:r>
              <a:rPr lang="en-US" dirty="0"/>
              <a:t>GRPCs priorities are for current instrumentation</a:t>
            </a:r>
          </a:p>
          <a:p>
            <a:pPr lvl="1"/>
            <a:r>
              <a:rPr lang="en-US" dirty="0"/>
              <a:t>Have onboard calibration, which as not the case with 2</a:t>
            </a:r>
            <a:r>
              <a:rPr lang="en-US" baseline="30000" dirty="0"/>
              <a:t>nd</a:t>
            </a:r>
            <a:r>
              <a:rPr lang="en-US" dirty="0"/>
              <a:t> generation, and have very similar channel bandwidths as the reference instrument, making other methodologies more reliable than earth invariant </a:t>
            </a:r>
            <a:r>
              <a:rPr lang="en-US" dirty="0" smtClean="0"/>
              <a:t>targets</a:t>
            </a:r>
            <a:endParaRPr lang="en-US" dirty="0" smtClean="0"/>
          </a:p>
          <a:p>
            <a:r>
              <a:rPr lang="en-US" dirty="0" smtClean="0"/>
              <a:t>Will discuss the development of other calibration VIS/NIR methods, which can be applied consistently across sensors</a:t>
            </a:r>
          </a:p>
          <a:p>
            <a:pPr lvl="1"/>
            <a:r>
              <a:rPr lang="en-US" dirty="0" smtClean="0"/>
              <a:t>Methodologies that take advantage of the 3</a:t>
            </a:r>
            <a:r>
              <a:rPr lang="en-US" baseline="30000" dirty="0" smtClean="0"/>
              <a:t>rd</a:t>
            </a:r>
            <a:r>
              <a:rPr lang="en-US" dirty="0" smtClean="0"/>
              <a:t> generation GEOs</a:t>
            </a:r>
          </a:p>
          <a:p>
            <a:pPr lvl="1"/>
            <a:r>
              <a:rPr lang="en-US" dirty="0" smtClean="0"/>
              <a:t>Is there a need to calibrate other instrument records other than GEOs?</a:t>
            </a:r>
            <a:endParaRPr lang="en-US" dirty="0"/>
          </a:p>
        </p:txBody>
      </p:sp>
    </p:spTree>
    <p:extLst>
      <p:ext uri="{BB962C8B-B14F-4D97-AF65-F5344CB8AC3E}">
        <p14:creationId xmlns:p14="http://schemas.microsoft.com/office/powerpoint/2010/main" val="3095037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Slides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6538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VIS/NIR absolute calibration reference</a:t>
            </a:r>
            <a:endParaRPr lang="en-US" dirty="0"/>
          </a:p>
        </p:txBody>
      </p:sp>
      <p:sp>
        <p:nvSpPr>
          <p:cNvPr id="3" name="Content Placeholder 2"/>
          <p:cNvSpPr>
            <a:spLocks noGrp="1"/>
          </p:cNvSpPr>
          <p:nvPr>
            <p:ph idx="1"/>
          </p:nvPr>
        </p:nvSpPr>
        <p:spPr/>
        <p:txBody>
          <a:bodyPr>
            <a:noAutofit/>
          </a:bodyPr>
          <a:lstStyle/>
          <a:p>
            <a:r>
              <a:rPr lang="en-US" sz="1800" dirty="0" smtClean="0"/>
              <a:t>Currently no visible instrument can be used as an absolute calibration reference</a:t>
            </a:r>
          </a:p>
          <a:p>
            <a:pPr lvl="1"/>
            <a:r>
              <a:rPr lang="en-US" sz="1600" dirty="0" smtClean="0"/>
              <a:t>MODIS absolute calibration uncertainty is 1.6% during ground characterization</a:t>
            </a:r>
          </a:p>
          <a:p>
            <a:r>
              <a:rPr lang="en-US" sz="1800" dirty="0"/>
              <a:t>Hyper-spectral instrument is preferred to reduce SBAF errors</a:t>
            </a:r>
          </a:p>
          <a:p>
            <a:pPr lvl="1"/>
            <a:r>
              <a:rPr lang="en-US" sz="1600" dirty="0" smtClean="0"/>
              <a:t>No hyper-spectral instrument over the entire visible band</a:t>
            </a:r>
          </a:p>
          <a:p>
            <a:r>
              <a:rPr lang="en-US" sz="1800" dirty="0" smtClean="0"/>
              <a:t>CLARREO or TRUTHS will give eventually provide an on-orbit SI traceable reference</a:t>
            </a:r>
          </a:p>
          <a:p>
            <a:r>
              <a:rPr lang="en-US" sz="1800" dirty="0" smtClean="0"/>
              <a:t>Until then the VIS/NIR calibration reference must consist of overlapping sensor sensor records to transfer the calibration SI traceable reference back in time</a:t>
            </a:r>
          </a:p>
          <a:p>
            <a:pPr lvl="1"/>
            <a:r>
              <a:rPr lang="en-US" sz="1600" dirty="0"/>
              <a:t>In order to reduce the uncertainty between overlapping sensor, the sensor characteristics should be very </a:t>
            </a:r>
            <a:r>
              <a:rPr lang="en-US" sz="1600" dirty="0" smtClean="0"/>
              <a:t>similar</a:t>
            </a:r>
          </a:p>
          <a:p>
            <a:pPr lvl="1"/>
            <a:r>
              <a:rPr lang="en-US" sz="1600" dirty="0"/>
              <a:t>The 4 JPSS and NPP VIIRS instruments will provide overlapping coverage between 2012 and </a:t>
            </a:r>
            <a:r>
              <a:rPr lang="en-US" sz="1600" dirty="0" smtClean="0"/>
              <a:t>2038 and are nearly exact replicas</a:t>
            </a:r>
          </a:p>
          <a:p>
            <a:r>
              <a:rPr lang="en-US" sz="1800" dirty="0" smtClean="0"/>
              <a:t>In the future invariant targets such as the moon can provide an SI traceable reference</a:t>
            </a:r>
          </a:p>
          <a:p>
            <a:pPr lvl="1"/>
            <a:r>
              <a:rPr lang="en-US" sz="1600" dirty="0" smtClean="0"/>
              <a:t>This provides a direct calibration transfer without a reference instrument</a:t>
            </a:r>
            <a:endParaRPr lang="en-US" sz="1600" dirty="0"/>
          </a:p>
        </p:txBody>
      </p:sp>
    </p:spTree>
    <p:extLst>
      <p:ext uri="{BB962C8B-B14F-4D97-AF65-F5344CB8AC3E}">
        <p14:creationId xmlns:p14="http://schemas.microsoft.com/office/powerpoint/2010/main" val="3395638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VIS/NIR calibration strategy</a:t>
            </a:r>
            <a:endParaRPr lang="en-US" dirty="0"/>
          </a:p>
        </p:txBody>
      </p:sp>
      <p:sp>
        <p:nvSpPr>
          <p:cNvPr id="3" name="Content Placeholder 2"/>
          <p:cNvSpPr>
            <a:spLocks noGrp="1"/>
          </p:cNvSpPr>
          <p:nvPr>
            <p:ph idx="1"/>
          </p:nvPr>
        </p:nvSpPr>
        <p:spPr>
          <a:xfrm>
            <a:off x="457200" y="1600200"/>
            <a:ext cx="8229600" cy="4917604"/>
          </a:xfrm>
        </p:spPr>
        <p:txBody>
          <a:bodyPr>
            <a:normAutofit fontScale="77500" lnSpcReduction="20000"/>
          </a:bodyPr>
          <a:lstStyle/>
          <a:p>
            <a:r>
              <a:rPr lang="en-US" dirty="0" smtClean="0"/>
              <a:t>Calibrate sensors traceable to the reference instrument calibration</a:t>
            </a:r>
          </a:p>
          <a:p>
            <a:r>
              <a:rPr lang="en-US" dirty="0" smtClean="0"/>
              <a:t>Use multiple calibration approaches to inter-calibrate the monitored and reference sensor</a:t>
            </a:r>
          </a:p>
          <a:p>
            <a:pPr lvl="1"/>
            <a:r>
              <a:rPr lang="en-US" dirty="0" smtClean="0"/>
              <a:t>GSICS approaches being developed: DCC, lunar</a:t>
            </a:r>
          </a:p>
          <a:p>
            <a:pPr lvl="1"/>
            <a:r>
              <a:rPr lang="en-US" dirty="0" smtClean="0"/>
              <a:t>This year to start developing new calibration approach: </a:t>
            </a:r>
            <a:r>
              <a:rPr lang="en-US" dirty="0" err="1" smtClean="0"/>
              <a:t>rayliegh</a:t>
            </a:r>
            <a:r>
              <a:rPr lang="en-US" dirty="0" smtClean="0"/>
              <a:t> scattering, desert, ray-matching</a:t>
            </a:r>
          </a:p>
          <a:p>
            <a:r>
              <a:rPr lang="en-US" dirty="0" smtClean="0"/>
              <a:t>Combine the multiple calibration approaches to provide users calibration coefficients with the least uncertainty</a:t>
            </a:r>
          </a:p>
          <a:p>
            <a:pPr lvl="1"/>
            <a:r>
              <a:rPr lang="en-US" dirty="0" smtClean="0"/>
              <a:t>Method weighting is dependent on wavelength, and monitoring, absolute calibration uncertainty</a:t>
            </a:r>
          </a:p>
          <a:p>
            <a:pPr lvl="1"/>
            <a:r>
              <a:rPr lang="en-US" dirty="0" smtClean="0"/>
              <a:t>This year to start developing combining method technique</a:t>
            </a:r>
          </a:p>
          <a:p>
            <a:pPr lvl="1"/>
            <a:r>
              <a:rPr lang="en-US" dirty="0" smtClean="0"/>
              <a:t>All calibration approach calibration coefficients will be available on the product file, so that user may select approach optimized for the retrieval</a:t>
            </a:r>
          </a:p>
        </p:txBody>
      </p:sp>
    </p:spTree>
    <p:extLst>
      <p:ext uri="{BB962C8B-B14F-4D97-AF65-F5344CB8AC3E}">
        <p14:creationId xmlns:p14="http://schemas.microsoft.com/office/powerpoint/2010/main" val="2365341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VIS/NIR Reference Instrument</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We are in the process of selecting a reference instrument</a:t>
            </a:r>
          </a:p>
          <a:p>
            <a:pPr marL="742950" lvl="2" indent="-342900"/>
            <a:r>
              <a:rPr lang="en-US" dirty="0"/>
              <a:t>Radiometric </a:t>
            </a:r>
            <a:r>
              <a:rPr lang="en-US" dirty="0" smtClean="0"/>
              <a:t>noise or flat fielding, </a:t>
            </a:r>
            <a:r>
              <a:rPr lang="en-US" dirty="0"/>
              <a:t>scan angle dependency, calibration stability, polarization knowledge, spectral resolution or SRF </a:t>
            </a:r>
            <a:r>
              <a:rPr lang="en-US" dirty="0" smtClean="0"/>
              <a:t>knowledge</a:t>
            </a:r>
          </a:p>
          <a:p>
            <a:pPr marL="342900" lvl="1" indent="-342900"/>
            <a:r>
              <a:rPr lang="en-US" dirty="0" smtClean="0"/>
              <a:t>Jack </a:t>
            </a:r>
            <a:r>
              <a:rPr lang="en-US" dirty="0" err="1" smtClean="0"/>
              <a:t>Xiong</a:t>
            </a:r>
            <a:r>
              <a:rPr lang="en-US" dirty="0" smtClean="0"/>
              <a:t> and </a:t>
            </a:r>
            <a:r>
              <a:rPr lang="en-US" dirty="0" err="1" smtClean="0"/>
              <a:t>Aisheng</a:t>
            </a:r>
            <a:r>
              <a:rPr lang="en-US" dirty="0" smtClean="0"/>
              <a:t> Wu to review the MODIS and VIIRS calibration accuracies to select reference instrument on Thursday</a:t>
            </a:r>
          </a:p>
          <a:p>
            <a:pPr lvl="1"/>
            <a:r>
              <a:rPr lang="en-US" dirty="0" smtClean="0"/>
              <a:t>Aqua-MODIS band 1 Collection 6</a:t>
            </a:r>
          </a:p>
          <a:p>
            <a:pPr lvl="1"/>
            <a:r>
              <a:rPr lang="en-US" dirty="0" smtClean="0"/>
              <a:t>NPP-VIIRS I1 or M5, IDPS or </a:t>
            </a:r>
            <a:r>
              <a:rPr lang="en-US" dirty="0" err="1" smtClean="0"/>
              <a:t>LandPEATE</a:t>
            </a:r>
            <a:endParaRPr lang="en-US" dirty="0" smtClean="0"/>
          </a:p>
          <a:p>
            <a:pPr lvl="1"/>
            <a:r>
              <a:rPr lang="en-US" dirty="0" smtClean="0"/>
              <a:t>We began using MODIS, since it was established in retrieval community as being well calibrated and VIIRS was just launched</a:t>
            </a:r>
          </a:p>
          <a:p>
            <a:pPr lvl="1"/>
            <a:r>
              <a:rPr lang="en-US" dirty="0" smtClean="0"/>
              <a:t>The momentum is with VIIRS, since its calibration has been verified, has many channels very similar to the GEO 3</a:t>
            </a:r>
            <a:r>
              <a:rPr lang="en-US" baseline="30000" dirty="0" smtClean="0"/>
              <a:t>rd</a:t>
            </a:r>
            <a:r>
              <a:rPr lang="en-US" dirty="0" smtClean="0"/>
              <a:t> generation, and has a longer projected life span than MODIS</a:t>
            </a:r>
          </a:p>
          <a:p>
            <a:r>
              <a:rPr lang="en-US" dirty="0" smtClean="0"/>
              <a:t>Future will need to transfer the calibration between reference successive MODIS and VIIRS instruments</a:t>
            </a:r>
          </a:p>
          <a:p>
            <a:pPr lvl="1"/>
            <a:r>
              <a:rPr lang="en-US" dirty="0" smtClean="0"/>
              <a:t>Each MODIS and VIIRS channel is independently calibrated </a:t>
            </a:r>
          </a:p>
          <a:p>
            <a:pPr lvl="1"/>
            <a:r>
              <a:rPr lang="en-US" dirty="0" smtClean="0"/>
              <a:t>Need to establish traceable chain of calibration transfers between successive reference instruments ultimately tied to CLARREO or TRUTHS</a:t>
            </a:r>
            <a:endParaRPr lang="en-US" dirty="0"/>
          </a:p>
        </p:txBody>
      </p:sp>
    </p:spTree>
    <p:extLst>
      <p:ext uri="{BB962C8B-B14F-4D97-AF65-F5344CB8AC3E}">
        <p14:creationId xmlns:p14="http://schemas.microsoft.com/office/powerpoint/2010/main" val="1752461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Spectral Band Adjustment Factors (SBAF)</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There are 3 possible VIS/NIR </a:t>
            </a:r>
            <a:r>
              <a:rPr lang="en-US" dirty="0" err="1" smtClean="0"/>
              <a:t>hyperspectral</a:t>
            </a:r>
            <a:r>
              <a:rPr lang="en-US" dirty="0" smtClean="0"/>
              <a:t> datasets that can be used for SBAF</a:t>
            </a:r>
          </a:p>
          <a:p>
            <a:pPr lvl="1"/>
            <a:r>
              <a:rPr lang="en-US" dirty="0" smtClean="0"/>
              <a:t>SCIAMACHY 30x240 km FOV, mostly complete visible spectra (except &gt; 1.6µm), high resolution spectra</a:t>
            </a:r>
          </a:p>
          <a:p>
            <a:pPr lvl="1"/>
            <a:r>
              <a:rPr lang="en-US" dirty="0" smtClean="0"/>
              <a:t>GOME-2 40x80 km FOV, limited visible spectra, high resolution spectra</a:t>
            </a:r>
          </a:p>
          <a:p>
            <a:pPr lvl="1"/>
            <a:r>
              <a:rPr lang="en-US" dirty="0" smtClean="0"/>
              <a:t>SCIAMACHY 30m FOV, complete spectral range, low spectral resolution</a:t>
            </a:r>
          </a:p>
          <a:p>
            <a:r>
              <a:rPr lang="en-US" dirty="0" smtClean="0"/>
              <a:t>NASA-Langley SBAF web site established</a:t>
            </a:r>
          </a:p>
          <a:p>
            <a:pPr lvl="1"/>
            <a:r>
              <a:rPr lang="en-US" dirty="0" smtClean="0"/>
              <a:t>The SBAF uncertainty can now be reduced by stratifying by angle, PW and other factors</a:t>
            </a:r>
          </a:p>
          <a:p>
            <a:r>
              <a:rPr lang="en-US" dirty="0" smtClean="0"/>
              <a:t>Future SBAF</a:t>
            </a:r>
          </a:p>
          <a:p>
            <a:pPr lvl="1"/>
            <a:r>
              <a:rPr lang="en-US" dirty="0" smtClean="0"/>
              <a:t>Obtain more hyper-spectral datasets and further collocations of atmospheric, cloud, aerosol conditions</a:t>
            </a:r>
            <a:endParaRPr lang="en-US" dirty="0"/>
          </a:p>
        </p:txBody>
      </p:sp>
    </p:spTree>
    <p:extLst>
      <p:ext uri="{BB962C8B-B14F-4D97-AF65-F5344CB8AC3E}">
        <p14:creationId xmlns:p14="http://schemas.microsoft.com/office/powerpoint/2010/main" val="1678780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VIS/NIR </a:t>
            </a:r>
            <a:r>
              <a:rPr lang="en-US" dirty="0" smtClean="0"/>
              <a:t>Combining Methods</a:t>
            </a:r>
            <a:endParaRPr lang="en-US" dirty="0"/>
          </a:p>
        </p:txBody>
      </p:sp>
      <p:sp>
        <p:nvSpPr>
          <p:cNvPr id="3" name="Content Placeholder 2"/>
          <p:cNvSpPr>
            <a:spLocks noGrp="1"/>
          </p:cNvSpPr>
          <p:nvPr>
            <p:ph idx="1"/>
          </p:nvPr>
        </p:nvSpPr>
        <p:spPr>
          <a:xfrm>
            <a:off x="457200" y="1600200"/>
            <a:ext cx="8229600" cy="5057172"/>
          </a:xfrm>
        </p:spPr>
        <p:txBody>
          <a:bodyPr>
            <a:normAutofit fontScale="62500" lnSpcReduction="20000"/>
          </a:bodyPr>
          <a:lstStyle/>
          <a:p>
            <a:r>
              <a:rPr lang="en-US" sz="3800" dirty="0" smtClean="0"/>
              <a:t>The VIS/NIR product to contain the individual calibration approach coefficients </a:t>
            </a:r>
          </a:p>
          <a:p>
            <a:r>
              <a:rPr lang="en-US" sz="3800" dirty="0"/>
              <a:t>Combine the multiple calibration approaches to provide users calibration coefficients with the least </a:t>
            </a:r>
            <a:r>
              <a:rPr lang="en-US" sz="3800" dirty="0" smtClean="0"/>
              <a:t>uncertainty</a:t>
            </a:r>
          </a:p>
          <a:p>
            <a:r>
              <a:rPr lang="en-US" sz="3800" dirty="0" smtClean="0"/>
              <a:t>Combining methods proposed</a:t>
            </a:r>
          </a:p>
          <a:p>
            <a:pPr lvl="1"/>
            <a:r>
              <a:rPr lang="en-US" sz="3200" dirty="0" smtClean="0"/>
              <a:t>Bertrand, evaluate consistency calibration results among methods and optimize weighting for final coefficients with respect to the uncertainty of the absolute calibration transfer of the reference instrument, and the noise of the method with respect to the degradation</a:t>
            </a:r>
            <a:endParaRPr lang="en-US" sz="3200" dirty="0"/>
          </a:p>
          <a:p>
            <a:pPr lvl="1"/>
            <a:r>
              <a:rPr lang="en-US" sz="3200" dirty="0" err="1" smtClean="0"/>
              <a:t>Fangfang</a:t>
            </a:r>
            <a:r>
              <a:rPr lang="en-US" sz="3200" dirty="0" smtClean="0"/>
              <a:t>, iterative recursive filtering technique, this takes the more stable part of all methods to estimate the final instrument degradation</a:t>
            </a:r>
          </a:p>
          <a:p>
            <a:r>
              <a:rPr lang="en-US" sz="3800" dirty="0" smtClean="0"/>
              <a:t>This year goal to define combining of methods for the DCC and lunar calibration methods among GPRCs</a:t>
            </a:r>
          </a:p>
          <a:p>
            <a:pPr lvl="1"/>
            <a:r>
              <a:rPr lang="en-US" sz="3200" dirty="0" smtClean="0"/>
              <a:t>In the future more calibration methods will be developed and will be added to the VIS/NIR product</a:t>
            </a:r>
            <a:endParaRPr lang="en-US" sz="3200" dirty="0"/>
          </a:p>
          <a:p>
            <a:endParaRPr lang="en-US" dirty="0"/>
          </a:p>
        </p:txBody>
      </p:sp>
    </p:spTree>
    <p:extLst>
      <p:ext uri="{BB962C8B-B14F-4D97-AF65-F5344CB8AC3E}">
        <p14:creationId xmlns:p14="http://schemas.microsoft.com/office/powerpoint/2010/main" val="1968283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Lunar Calibration Status</a:t>
            </a:r>
            <a:br>
              <a:rPr lang="en-US" dirty="0" smtClean="0"/>
            </a:br>
            <a:r>
              <a:rPr lang="en-US" sz="3600" dirty="0" err="1" smtClean="0"/>
              <a:t>Sebastien</a:t>
            </a:r>
            <a:r>
              <a:rPr lang="en-US" sz="3600" dirty="0" smtClean="0"/>
              <a:t> and Tom </a:t>
            </a:r>
            <a:endParaRPr lang="en-GB" sz="3600" dirty="0"/>
          </a:p>
        </p:txBody>
      </p:sp>
      <p:sp>
        <p:nvSpPr>
          <p:cNvPr id="6" name="Content Placeholder 2"/>
          <p:cNvSpPr>
            <a:spLocks noGrp="1"/>
          </p:cNvSpPr>
          <p:nvPr>
            <p:ph idx="1"/>
          </p:nvPr>
        </p:nvSpPr>
        <p:spPr>
          <a:xfrm>
            <a:off x="457200" y="1600201"/>
            <a:ext cx="8229600" cy="4525963"/>
          </a:xfrm>
        </p:spPr>
        <p:txBody>
          <a:bodyPr>
            <a:noAutofit/>
          </a:bodyPr>
          <a:lstStyle/>
          <a:p>
            <a:r>
              <a:rPr lang="en-GB" sz="2000" dirty="0" smtClean="0"/>
              <a:t>GIRO algorithm</a:t>
            </a:r>
          </a:p>
          <a:p>
            <a:pPr lvl="1"/>
            <a:r>
              <a:rPr lang="en-GB" sz="2000" dirty="0" smtClean="0"/>
              <a:t>Initiated at the GSICS lunar calibration workshop at EUMETSAT, Dec 1-4 , 2014</a:t>
            </a:r>
          </a:p>
          <a:p>
            <a:pPr lvl="1"/>
            <a:r>
              <a:rPr lang="en-GB" sz="2000" dirty="0" smtClean="0"/>
              <a:t>Have a follow on GSICS lunar workshop before May 2016</a:t>
            </a:r>
          </a:p>
          <a:p>
            <a:pPr lvl="1"/>
            <a:r>
              <a:rPr lang="en-GB" sz="2000" dirty="0" smtClean="0"/>
              <a:t>GIRO is the GSICS implementation of the USGS ROLO model provides uniform implementation across GEO calibration </a:t>
            </a:r>
            <a:r>
              <a:rPr lang="en-GB" sz="2000" dirty="0" err="1" smtClean="0"/>
              <a:t>centers</a:t>
            </a:r>
            <a:endParaRPr lang="en-GB" sz="2000" dirty="0" smtClean="0"/>
          </a:p>
          <a:p>
            <a:r>
              <a:rPr lang="en-GB" sz="2000" dirty="0"/>
              <a:t>GLOD dataset</a:t>
            </a:r>
          </a:p>
          <a:p>
            <a:pPr lvl="1"/>
            <a:r>
              <a:rPr lang="en-GB" sz="2000" dirty="0"/>
              <a:t>GLOD is the GISCS Lunar Observation dataset designed to improve the ROLO model</a:t>
            </a:r>
          </a:p>
          <a:p>
            <a:pPr lvl="1"/>
            <a:r>
              <a:rPr lang="en-GB" sz="2000" dirty="0"/>
              <a:t>EUMETSAT, CNES, NOAA, JMA, KMA, NASA have provided many lunar images</a:t>
            </a:r>
          </a:p>
          <a:p>
            <a:pPr lvl="1"/>
            <a:r>
              <a:rPr lang="en-GB" sz="2000" dirty="0"/>
              <a:t>Recently ISRO, JMA and KMA presented updated results using GIRO.</a:t>
            </a:r>
          </a:p>
          <a:p>
            <a:pPr lvl="1"/>
            <a:r>
              <a:rPr lang="en-GB" sz="2000" dirty="0"/>
              <a:t>Very large amount of Himawari-8 </a:t>
            </a:r>
            <a:r>
              <a:rPr lang="en-GB" sz="2000" dirty="0" smtClean="0"/>
              <a:t>acquisition</a:t>
            </a:r>
            <a:endParaRPr lang="en-GB" sz="2000" dirty="0"/>
          </a:p>
        </p:txBody>
      </p:sp>
    </p:spTree>
    <p:extLst>
      <p:ext uri="{BB962C8B-B14F-4D97-AF65-F5344CB8AC3E}">
        <p14:creationId xmlns:p14="http://schemas.microsoft.com/office/powerpoint/2010/main" val="301399435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Lunar Calibration Next Steps</a:t>
            </a:r>
            <a:endParaRPr lang="en-GB" dirty="0"/>
          </a:p>
        </p:txBody>
      </p:sp>
      <p:sp>
        <p:nvSpPr>
          <p:cNvPr id="6" name="Content Placeholder 2"/>
          <p:cNvSpPr>
            <a:spLocks noGrp="1"/>
          </p:cNvSpPr>
          <p:nvPr>
            <p:ph idx="1"/>
          </p:nvPr>
        </p:nvSpPr>
        <p:spPr>
          <a:xfrm>
            <a:off x="457200" y="1600201"/>
            <a:ext cx="8229600" cy="4525963"/>
          </a:xfrm>
        </p:spPr>
        <p:txBody>
          <a:bodyPr>
            <a:normAutofit fontScale="85000" lnSpcReduction="10000"/>
          </a:bodyPr>
          <a:lstStyle/>
          <a:p>
            <a:r>
              <a:rPr lang="en-GB" dirty="0" smtClean="0"/>
              <a:t>Uncertainty Estimation</a:t>
            </a:r>
          </a:p>
          <a:p>
            <a:pPr lvl="1"/>
            <a:r>
              <a:rPr lang="en-GB" dirty="0" smtClean="0"/>
              <a:t>Accurate estimation of </a:t>
            </a:r>
            <a:r>
              <a:rPr lang="en-GB" dirty="0"/>
              <a:t>the over-sampling factor</a:t>
            </a:r>
          </a:p>
          <a:p>
            <a:pPr lvl="1"/>
            <a:r>
              <a:rPr lang="en-GB" dirty="0" smtClean="0"/>
              <a:t>Benchmarks to access improvements of GIRO</a:t>
            </a:r>
            <a:endParaRPr lang="en-GB" dirty="0"/>
          </a:p>
          <a:p>
            <a:r>
              <a:rPr lang="en-GB" dirty="0"/>
              <a:t>Accounting for spectral differences between </a:t>
            </a:r>
            <a:r>
              <a:rPr lang="en-GB" dirty="0" smtClean="0"/>
              <a:t>instruments</a:t>
            </a:r>
          </a:p>
          <a:p>
            <a:pPr lvl="1"/>
            <a:r>
              <a:rPr lang="en-GB" dirty="0" smtClean="0"/>
              <a:t>using </a:t>
            </a:r>
            <a:r>
              <a:rPr lang="en-GB" dirty="0"/>
              <a:t>hyper-spectral instruments with Moon observations (GOME-2, Hyperion, SCIAMACHY</a:t>
            </a:r>
          </a:p>
          <a:p>
            <a:r>
              <a:rPr lang="en-GB" dirty="0"/>
              <a:t>Establishing an absolute scale for lunar </a:t>
            </a:r>
            <a:r>
              <a:rPr lang="en-GB" dirty="0" smtClean="0"/>
              <a:t>calibration</a:t>
            </a:r>
          </a:p>
          <a:p>
            <a:pPr lvl="1"/>
            <a:r>
              <a:rPr lang="en-GB" dirty="0" smtClean="0"/>
              <a:t>using </a:t>
            </a:r>
            <a:r>
              <a:rPr lang="en-GB" dirty="0"/>
              <a:t>Aqua MODIS / NPP VIIRS </a:t>
            </a:r>
            <a:r>
              <a:rPr lang="en-GB" dirty="0" smtClean="0"/>
              <a:t>in order to scale the ROLO model calibration when comparing with other methods</a:t>
            </a:r>
          </a:p>
          <a:p>
            <a:pPr lvl="1"/>
            <a:r>
              <a:rPr lang="en-GB" dirty="0" smtClean="0"/>
              <a:t>Work on ROLO model version 2</a:t>
            </a:r>
            <a:endParaRPr lang="en-GB" dirty="0"/>
          </a:p>
          <a:p>
            <a:pPr lvl="1"/>
            <a:endParaRPr lang="en-US" dirty="0"/>
          </a:p>
        </p:txBody>
      </p:sp>
    </p:spTree>
    <p:extLst>
      <p:ext uri="{BB962C8B-B14F-4D97-AF65-F5344CB8AC3E}">
        <p14:creationId xmlns:p14="http://schemas.microsoft.com/office/powerpoint/2010/main" val="389466219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DCC calibration Status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Started in 2014</a:t>
            </a:r>
          </a:p>
          <a:p>
            <a:pPr lvl="1"/>
            <a:r>
              <a:rPr lang="en-US" dirty="0" smtClean="0"/>
              <a:t>NASA Langley provided all GPRCs verification data to validate the proper implementation according to ATBD submitted in 2011</a:t>
            </a:r>
          </a:p>
          <a:p>
            <a:r>
              <a:rPr lang="en-US" dirty="0" smtClean="0"/>
              <a:t>The DCC method has been implemented by all GPRCs by 2015 and will report on their status and issues of the implementation</a:t>
            </a:r>
          </a:p>
          <a:p>
            <a:r>
              <a:rPr lang="en-US" dirty="0" smtClean="0"/>
              <a:t>The DCC methodology provides excellent estimate of the relative degradation of the monitored instrument, however the GEO domain specific DCC methodology noise can be reduced by adjusting DCC methodology components as needed</a:t>
            </a:r>
          </a:p>
          <a:p>
            <a:r>
              <a:rPr lang="en-US" dirty="0" smtClean="0"/>
              <a:t>1) DCC BRDF</a:t>
            </a:r>
          </a:p>
          <a:p>
            <a:pPr lvl="1"/>
            <a:r>
              <a:rPr lang="en-US" dirty="0" smtClean="0"/>
              <a:t>KMA has evaluated BJ </a:t>
            </a:r>
            <a:r>
              <a:rPr lang="en-US" dirty="0" err="1" smtClean="0"/>
              <a:t>Sohn</a:t>
            </a:r>
            <a:r>
              <a:rPr lang="en-US" dirty="0" smtClean="0"/>
              <a:t> model</a:t>
            </a:r>
          </a:p>
          <a:p>
            <a:pPr lvl="1"/>
            <a:r>
              <a:rPr lang="en-US" dirty="0" smtClean="0"/>
              <a:t>CNES has defined the more </a:t>
            </a:r>
            <a:r>
              <a:rPr lang="en-US" dirty="0" err="1" smtClean="0"/>
              <a:t>Lambertian</a:t>
            </a:r>
            <a:r>
              <a:rPr lang="en-US" dirty="0" smtClean="0"/>
              <a:t> part of the BRDF</a:t>
            </a:r>
          </a:p>
          <a:p>
            <a:r>
              <a:rPr lang="en-US" dirty="0" smtClean="0"/>
              <a:t>2) DCC </a:t>
            </a:r>
            <a:r>
              <a:rPr lang="en-US" dirty="0" err="1" smtClean="0"/>
              <a:t>deseasonalization</a:t>
            </a:r>
            <a:endParaRPr lang="en-US" dirty="0" smtClean="0"/>
          </a:p>
          <a:p>
            <a:pPr lvl="1"/>
            <a:r>
              <a:rPr lang="en-US" dirty="0" smtClean="0"/>
              <a:t>NOAA, EUMETSAT, CMA have developed methods</a:t>
            </a:r>
          </a:p>
          <a:p>
            <a:r>
              <a:rPr lang="en-US" dirty="0" smtClean="0"/>
              <a:t>3) DCC statistic (mean, mode, median) and identification ( to provide sufficient sampling)</a:t>
            </a:r>
          </a:p>
        </p:txBody>
      </p:sp>
    </p:spTree>
    <p:extLst>
      <p:ext uri="{BB962C8B-B14F-4D97-AF65-F5344CB8AC3E}">
        <p14:creationId xmlns:p14="http://schemas.microsoft.com/office/powerpoint/2010/main" val="3883176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DCC calibration to Demonstration Product is this years goal</a:t>
            </a:r>
            <a:endParaRPr lang="en-US" dirty="0"/>
          </a:p>
        </p:txBody>
      </p:sp>
      <p:sp>
        <p:nvSpPr>
          <p:cNvPr id="3" name="Content Placeholder 2"/>
          <p:cNvSpPr>
            <a:spLocks noGrp="1"/>
          </p:cNvSpPr>
          <p:nvPr>
            <p:ph idx="1"/>
          </p:nvPr>
        </p:nvSpPr>
        <p:spPr>
          <a:xfrm>
            <a:off x="457200" y="1600200"/>
            <a:ext cx="8229600" cy="4875734"/>
          </a:xfrm>
        </p:spPr>
        <p:txBody>
          <a:bodyPr>
            <a:normAutofit/>
          </a:bodyPr>
          <a:lstStyle/>
          <a:p>
            <a:r>
              <a:rPr lang="en-US" dirty="0" smtClean="0"/>
              <a:t>DCC </a:t>
            </a:r>
            <a:r>
              <a:rPr lang="en-US" dirty="0" smtClean="0"/>
              <a:t>ATBD submitted by EUMETSAT</a:t>
            </a:r>
          </a:p>
          <a:p>
            <a:r>
              <a:rPr lang="en-US" dirty="0" smtClean="0"/>
              <a:t>Began product acceptance procedure</a:t>
            </a:r>
          </a:p>
          <a:p>
            <a:r>
              <a:rPr lang="en-US" dirty="0" smtClean="0"/>
              <a:t>This years goal is to write a combined GPRC GSICS DCC calibration method paper</a:t>
            </a:r>
          </a:p>
          <a:p>
            <a:pPr lvl="1"/>
            <a:r>
              <a:rPr lang="en-US" dirty="0" smtClean="0"/>
              <a:t>Paper needs to estimate the uncertainty of the DCC calibration method with regards to determine the stability of the monitored instrument and the absolute calibration transfer of the reference instrument</a:t>
            </a:r>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2912580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GSICS products and plotting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VIS/NIR Product file format is nearly finalized</a:t>
            </a:r>
          </a:p>
          <a:p>
            <a:pPr lvl="1"/>
            <a:r>
              <a:rPr lang="en-US" dirty="0" smtClean="0"/>
              <a:t>File naming convention following WMO format</a:t>
            </a:r>
          </a:p>
          <a:p>
            <a:pPr lvl="1"/>
            <a:r>
              <a:rPr lang="en-US" dirty="0" smtClean="0"/>
              <a:t>File parameters and coefficients structures finalized, to include variables that describe the calibration method adjustments for each GEO in order to reproduce the calibration coefficients faithfully</a:t>
            </a:r>
          </a:p>
          <a:p>
            <a:pPr lvl="1"/>
            <a:r>
              <a:rPr lang="en-US" dirty="0" smtClean="0"/>
              <a:t>One VIS/NIR calibration file containing all calibration from multiple methods and channels</a:t>
            </a:r>
          </a:p>
          <a:p>
            <a:pPr lvl="1"/>
            <a:r>
              <a:rPr lang="en-US" dirty="0" smtClean="0"/>
              <a:t>Frequency Update being resolved</a:t>
            </a:r>
          </a:p>
          <a:p>
            <a:pPr lvl="2"/>
            <a:r>
              <a:rPr lang="en-US" dirty="0" smtClean="0"/>
              <a:t>Dependent on calibration method sampling: DCC can be updated daily and Lunar monthly</a:t>
            </a:r>
          </a:p>
          <a:p>
            <a:pPr lvl="2"/>
            <a:r>
              <a:rPr lang="en-US" dirty="0" smtClean="0"/>
              <a:t>Dependent on the magnitude of the monitored instrument on orbit degradation</a:t>
            </a:r>
          </a:p>
          <a:p>
            <a:r>
              <a:rPr lang="en-US" dirty="0" smtClean="0"/>
              <a:t>Bias monitoring plotting being developed similar to the IR bias monitoring</a:t>
            </a:r>
          </a:p>
          <a:p>
            <a:pPr lvl="1"/>
            <a:r>
              <a:rPr lang="en-US" dirty="0" smtClean="0"/>
              <a:t>JMA has presented </a:t>
            </a:r>
            <a:r>
              <a:rPr lang="en-US" dirty="0" err="1" smtClean="0"/>
              <a:t>protoype</a:t>
            </a:r>
            <a:endParaRPr lang="en-US" dirty="0" smtClean="0"/>
          </a:p>
          <a:p>
            <a:pPr lvl="1"/>
            <a:r>
              <a:rPr lang="en-US" dirty="0" smtClean="0"/>
              <a:t>Do we plot the relative degradation, the correction?</a:t>
            </a:r>
          </a:p>
          <a:p>
            <a:pPr lvl="1"/>
            <a:endParaRPr lang="en-US" dirty="0" smtClean="0"/>
          </a:p>
        </p:txBody>
      </p:sp>
    </p:spTree>
    <p:extLst>
      <p:ext uri="{BB962C8B-B14F-4D97-AF65-F5344CB8AC3E}">
        <p14:creationId xmlns:p14="http://schemas.microsoft.com/office/powerpoint/2010/main" val="17056558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4314</TotalTime>
  <Words>1448</Words>
  <Application>Microsoft Macintosh PowerPoint</Application>
  <PresentationFormat>On-screen Show (4:3)</PresentationFormat>
  <Paragraphs>121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GRWG VIS/NIR Sub-Group Briefing Report</vt:lpstr>
      <vt:lpstr>VIS/NIR Reference Instrument</vt:lpstr>
      <vt:lpstr>Spectral Band Adjustment Factors (SBAF)</vt:lpstr>
      <vt:lpstr>VIS/NIR Combining Methods</vt:lpstr>
      <vt:lpstr>Lunar Calibration Status Sebastien and Tom </vt:lpstr>
      <vt:lpstr>Lunar Calibration Next Steps</vt:lpstr>
      <vt:lpstr>DCC calibration Status</vt:lpstr>
      <vt:lpstr>DCC calibration to Demonstration Product is this years goal</vt:lpstr>
      <vt:lpstr>GSICS products and plotting</vt:lpstr>
      <vt:lpstr>Other VIS/NIR activities</vt:lpstr>
      <vt:lpstr>Develop new VIS/NIR calibration approaches</vt:lpstr>
      <vt:lpstr>Backup Slides</vt:lpstr>
      <vt:lpstr>VIS/NIR absolute calibration reference</vt:lpstr>
      <vt:lpstr>VIS/NIR calibration strategy</vt:lpstr>
    </vt:vector>
  </TitlesOfParts>
  <Company>NASA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Spectral Band Adjustment Factor Tool</dc:title>
  <dc:creator>David Doelling</dc:creator>
  <cp:lastModifiedBy>Doelling, David Robert (LARC-E302)</cp:lastModifiedBy>
  <cp:revision>58</cp:revision>
  <dcterms:created xsi:type="dcterms:W3CDTF">2016-02-22T15:28:20Z</dcterms:created>
  <dcterms:modified xsi:type="dcterms:W3CDTF">2016-03-01T00:21:35Z</dcterms:modified>
</cp:coreProperties>
</file>