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2"/>
  </p:notesMasterIdLst>
  <p:handoutMasterIdLst>
    <p:handoutMasterId r:id="rId13"/>
  </p:handoutMasterIdLst>
  <p:sldIdLst>
    <p:sldId id="589" r:id="rId2"/>
    <p:sldId id="587" r:id="rId3"/>
    <p:sldId id="590" r:id="rId4"/>
    <p:sldId id="594" r:id="rId5"/>
    <p:sldId id="595" r:id="rId6"/>
    <p:sldId id="596" r:id="rId7"/>
    <p:sldId id="598" r:id="rId8"/>
    <p:sldId id="597" r:id="rId9"/>
    <p:sldId id="599" r:id="rId10"/>
    <p:sldId id="600" r:id="rId11"/>
  </p:sldIdLst>
  <p:sldSz cx="9906000" cy="6858000" type="A4"/>
  <p:notesSz cx="9931400" cy="143637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E5000"/>
    <a:srgbClr val="00B5E2"/>
    <a:srgbClr val="00205B"/>
    <a:srgbClr val="C5B9AC"/>
    <a:srgbClr val="CB333B"/>
    <a:srgbClr val="FEDB00"/>
    <a:srgbClr val="968C83"/>
    <a:srgbClr val="99C2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7" autoAdjust="0"/>
    <p:restoredTop sz="90299" autoAdjust="0"/>
  </p:normalViewPr>
  <p:slideViewPr>
    <p:cSldViewPr snapToGrid="0">
      <p:cViewPr>
        <p:scale>
          <a:sx n="60" d="100"/>
          <a:sy n="60" d="100"/>
        </p:scale>
        <p:origin x="-1674" y="-126"/>
      </p:cViewPr>
      <p:guideLst>
        <p:guide orient="horz" pos="1164"/>
        <p:guide orient="horz" pos="1410"/>
        <p:guide orient="horz" pos="2715"/>
        <p:guide orient="horz" pos="2389"/>
        <p:guide orient="horz" pos="2064"/>
        <p:guide orient="horz" pos="1735"/>
        <p:guide orient="horz" pos="3369"/>
        <p:guide orient="horz" pos="3698"/>
        <p:guide pos="4214"/>
        <p:guide pos="196"/>
        <p:guide pos="1552"/>
        <p:guide pos="4879"/>
        <p:guide pos="5556"/>
        <p:guide pos="2235"/>
        <p:guide pos="8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5430"/>
    </p:cViewPr>
  </p:sorterViewPr>
  <p:notesViewPr>
    <p:cSldViewPr snapToGrid="0">
      <p:cViewPr varScale="1">
        <p:scale>
          <a:sx n="82" d="100"/>
          <a:sy n="82" d="100"/>
        </p:scale>
        <p:origin x="-3954" y="-78"/>
      </p:cViewPr>
      <p:guideLst>
        <p:guide orient="horz" pos="4525"/>
        <p:guide pos="312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2619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9982200" y="0"/>
            <a:ext cx="0" cy="2619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80" name="Rectangle 4"/>
          <p:cNvSpPr>
            <a:spLocks noGrp="1" noChangeArrowheads="1"/>
          </p:cNvSpPr>
          <p:nvPr>
            <p:ph type="ftr" sz="quarter" idx="2"/>
          </p:nvPr>
        </p:nvSpPr>
        <p:spPr bwMode="auto">
          <a:xfrm>
            <a:off x="0" y="14090650"/>
            <a:ext cx="0" cy="2619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9707563" y="14085888"/>
            <a:ext cx="274637" cy="2667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336954" eaLnBrk="0" hangingPunct="0">
              <a:spcBef>
                <a:spcPct val="0"/>
              </a:spcBef>
              <a:defRPr sz="1700" b="0">
                <a:solidFill>
                  <a:srgbClr val="000000"/>
                </a:solidFill>
                <a:latin typeface="Helvetica" pitchFamily="34" charset="0"/>
              </a:defRPr>
            </a:lvl1pPr>
          </a:lstStyle>
          <a:p>
            <a:pPr>
              <a:defRPr/>
            </a:pPr>
            <a:fld id="{E842FA72-B9ED-494F-A64D-EC1E1901C35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125" cy="719138"/>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lvl1pP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5629275" y="0"/>
            <a:ext cx="4302125" cy="719138"/>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lvl1pPr algn="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205828" name="Rectangle 4"/>
          <p:cNvSpPr>
            <a:spLocks noGrp="1" noRot="1" noChangeAspect="1" noChangeArrowheads="1" noTextEdit="1"/>
          </p:cNvSpPr>
          <p:nvPr>
            <p:ph type="sldImg" idx="2"/>
          </p:nvPr>
        </p:nvSpPr>
        <p:spPr bwMode="auto">
          <a:xfrm>
            <a:off x="1074738" y="1074738"/>
            <a:ext cx="7781925" cy="5386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322388" y="6819900"/>
            <a:ext cx="7286625" cy="6469063"/>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3078" name="Rectangle 6"/>
          <p:cNvSpPr>
            <a:spLocks noGrp="1" noChangeArrowheads="1"/>
          </p:cNvSpPr>
          <p:nvPr>
            <p:ph type="ftr" sz="quarter" idx="4"/>
          </p:nvPr>
        </p:nvSpPr>
        <p:spPr bwMode="auto">
          <a:xfrm>
            <a:off x="0" y="13644563"/>
            <a:ext cx="4302125" cy="719137"/>
          </a:xfrm>
          <a:prstGeom prst="rect">
            <a:avLst/>
          </a:prstGeom>
          <a:noFill/>
          <a:ln w="9525">
            <a:noFill/>
            <a:miter lim="800000"/>
            <a:headEnd/>
            <a:tailEnd/>
          </a:ln>
          <a:effectLst/>
        </p:spPr>
        <p:txBody>
          <a:bodyPr vert="horz" wrap="square" lIns="133601" tIns="66800" rIns="133601" bIns="66800" numCol="1" anchor="b" anchorCtr="0" compatLnSpc="1">
            <a:prstTxWarp prst="textNoShape">
              <a:avLst/>
            </a:prstTxWarp>
          </a:bodyPr>
          <a:lstStyle>
            <a:lvl1pP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5629275" y="13644563"/>
            <a:ext cx="4302125" cy="719137"/>
          </a:xfrm>
          <a:prstGeom prst="rect">
            <a:avLst/>
          </a:prstGeom>
          <a:noFill/>
          <a:ln w="9525">
            <a:noFill/>
            <a:miter lim="800000"/>
            <a:headEnd/>
            <a:tailEnd/>
          </a:ln>
          <a:effectLst/>
        </p:spPr>
        <p:txBody>
          <a:bodyPr vert="horz" wrap="square" lIns="133601" tIns="66800" rIns="133601" bIns="66800" numCol="1" anchor="b" anchorCtr="0" compatLnSpc="1">
            <a:prstTxWarp prst="textNoShape">
              <a:avLst/>
            </a:prstTxWarp>
          </a:bodyPr>
          <a:lstStyle>
            <a:lvl1pPr algn="r" defTabSz="1336954" eaLnBrk="0" hangingPunct="0">
              <a:spcBef>
                <a:spcPct val="0"/>
              </a:spcBef>
              <a:defRPr sz="1700" b="0">
                <a:solidFill>
                  <a:schemeClr val="tx1"/>
                </a:solidFill>
                <a:latin typeface="Times New Roman" pitchFamily="18" charset="0"/>
              </a:defRPr>
            </a:lvl1pPr>
          </a:lstStyle>
          <a:p>
            <a:pPr>
              <a:defRPr/>
            </a:pPr>
            <a:fld id="{7FE02029-9BE2-4139-82E8-7E205433FD51}"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pPr defTabSz="1333500"/>
            <a:fld id="{B3123BCD-06C1-4979-A4B6-929E88FE602B}" type="slidenum">
              <a:rPr lang="de-DE" smtClean="0"/>
              <a:pPr defTabSz="1333500"/>
              <a:t>1</a:t>
            </a:fld>
            <a:endParaRPr lang="de-DE"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10</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a:noFill/>
        </p:spPr>
        <p:txBody>
          <a:bodyPr/>
          <a:lstStyle/>
          <a:p>
            <a:pPr defTabSz="1333500"/>
            <a:fld id="{A1F0CEA1-E696-42A4-B3CF-E6074414E57E}" type="slidenum">
              <a:rPr lang="de-DE" smtClean="0"/>
              <a:pPr defTabSz="1333500"/>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jpeg"/><Relationship Id="rId7" Type="http://schemas.openxmlformats.org/officeDocument/2006/relationships/image" Target="../media/image7.emf"/><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6.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3" cstate="print">
            <a:lum/>
          </a:blip>
          <a:srcRect/>
          <a:stretch>
            <a:fillRect t="-4000" b="4000"/>
          </a:stretch>
        </a:blipFill>
        <a:effectLst/>
      </p:bgPr>
    </p:bg>
    <p:spTree>
      <p:nvGrpSpPr>
        <p:cNvPr id="1" name=""/>
        <p:cNvGrpSpPr/>
        <p:nvPr/>
      </p:nvGrpSpPr>
      <p:grpSpPr>
        <a:xfrm>
          <a:off x="0" y="0"/>
          <a:ext cx="0" cy="0"/>
          <a:chOff x="0" y="0"/>
          <a:chExt cx="0" cy="0"/>
        </a:xfrm>
      </p:grpSpPr>
      <p:sp>
        <p:nvSpPr>
          <p:cNvPr id="244" name="Rectangle 243"/>
          <p:cNvSpPr/>
          <p:nvPr userDrawn="1"/>
        </p:nvSpPr>
        <p:spPr bwMode="auto">
          <a:xfrm>
            <a:off x="6575729" y="230586"/>
            <a:ext cx="3330271" cy="1129085"/>
          </a:xfrm>
          <a:prstGeom prst="rect">
            <a:avLst/>
          </a:prstGeom>
          <a:solidFill>
            <a:schemeClr val="bg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smtClean="0">
              <a:ln>
                <a:noFill/>
              </a:ln>
              <a:solidFill>
                <a:schemeClr val="bg1"/>
              </a:solidFill>
              <a:effectLst/>
              <a:latin typeface="Tahoma" pitchFamily="34" charset="0"/>
            </a:endParaRPr>
          </a:p>
        </p:txBody>
      </p:sp>
      <p:pic>
        <p:nvPicPr>
          <p:cNvPr id="4" name="Picture 11" descr="EUMETSATLogo_hor_noTagline_solid_CMYK UPDATED version.png"/>
          <p:cNvPicPr>
            <a:picLocks noChangeAspect="1"/>
          </p:cNvPicPr>
          <p:nvPr userDrawn="1"/>
        </p:nvPicPr>
        <p:blipFill>
          <a:blip r:embed="rId4" cstate="print"/>
          <a:srcRect/>
          <a:stretch>
            <a:fillRect/>
          </a:stretch>
        </p:blipFill>
        <p:spPr bwMode="auto">
          <a:xfrm>
            <a:off x="6933558" y="532564"/>
            <a:ext cx="2614613" cy="482600"/>
          </a:xfrm>
          <a:prstGeom prst="rect">
            <a:avLst/>
          </a:prstGeom>
          <a:noFill/>
          <a:ln w="9525">
            <a:noFill/>
            <a:miter lim="800000"/>
            <a:headEnd/>
            <a:tailEnd/>
          </a:ln>
        </p:spPr>
      </p:pic>
      <p:grpSp>
        <p:nvGrpSpPr>
          <p:cNvPr id="5" name="Group 4"/>
          <p:cNvGrpSpPr/>
          <p:nvPr userDrawn="1"/>
        </p:nvGrpSpPr>
        <p:grpSpPr>
          <a:xfrm>
            <a:off x="6579303" y="5858397"/>
            <a:ext cx="3135008" cy="314922"/>
            <a:chOff x="369889" y="5092835"/>
            <a:chExt cx="3135008" cy="314922"/>
          </a:xfrm>
        </p:grpSpPr>
        <p:grpSp>
          <p:nvGrpSpPr>
            <p:cNvPr id="6" name="Group 5"/>
            <p:cNvGrpSpPr>
              <a:grpSpLocks/>
            </p:cNvGrpSpPr>
            <p:nvPr userDrawn="1"/>
          </p:nvGrpSpPr>
          <p:grpSpPr bwMode="auto">
            <a:xfrm>
              <a:off x="2061240" y="5298398"/>
              <a:ext cx="164978" cy="109011"/>
              <a:chOff x="4182" y="1087"/>
              <a:chExt cx="238" cy="162"/>
            </a:xfrm>
          </p:grpSpPr>
          <p:sp>
            <p:nvSpPr>
              <p:cNvPr id="233" name="Freeform 5"/>
              <p:cNvSpPr>
                <a:spLocks/>
              </p:cNvSpPr>
              <p:nvPr/>
            </p:nvSpPr>
            <p:spPr bwMode="auto">
              <a:xfrm>
                <a:off x="4182" y="1087"/>
                <a:ext cx="238" cy="162"/>
              </a:xfrm>
              <a:custGeom>
                <a:avLst/>
                <a:gdLst>
                  <a:gd name="T0" fmla="*/ 10 w 250"/>
                  <a:gd name="T1" fmla="*/ 86 h 162"/>
                  <a:gd name="T2" fmla="*/ 10 w 250"/>
                  <a:gd name="T3" fmla="*/ 0 h 162"/>
                  <a:gd name="T4" fmla="*/ 0 w 250"/>
                  <a:gd name="T5" fmla="*/ 0 h 162"/>
                  <a:gd name="T6" fmla="*/ 0 w 250"/>
                  <a:gd name="T7" fmla="*/ 86 h 162"/>
                  <a:gd name="T8" fmla="*/ 10 w 250"/>
                  <a:gd name="T9" fmla="*/ 86 h 162"/>
                  <a:gd name="T10" fmla="*/ 10 w 250"/>
                  <a:gd name="T11" fmla="*/ 86 h 162"/>
                  <a:gd name="T12" fmla="*/ 0 60000 65536"/>
                  <a:gd name="T13" fmla="*/ 0 60000 65536"/>
                  <a:gd name="T14" fmla="*/ 0 60000 65536"/>
                  <a:gd name="T15" fmla="*/ 0 60000 65536"/>
                  <a:gd name="T16" fmla="*/ 0 60000 65536"/>
                  <a:gd name="T17" fmla="*/ 0 60000 65536"/>
                  <a:gd name="T18" fmla="*/ 0 w 250"/>
                  <a:gd name="T19" fmla="*/ 0 h 162"/>
                  <a:gd name="T20" fmla="*/ 250 w 250"/>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250" h="162">
                    <a:moveTo>
                      <a:pt x="250" y="162"/>
                    </a:moveTo>
                    <a:lnTo>
                      <a:pt x="250" y="0"/>
                    </a:lnTo>
                    <a:lnTo>
                      <a:pt x="0" y="0"/>
                    </a:lnTo>
                    <a:lnTo>
                      <a:pt x="0" y="162"/>
                    </a:lnTo>
                    <a:lnTo>
                      <a:pt x="250" y="162"/>
                    </a:lnTo>
                    <a:close/>
                  </a:path>
                </a:pathLst>
              </a:custGeom>
              <a:solidFill>
                <a:srgbClr val="0C419A"/>
              </a:solidFill>
              <a:ln w="9525">
                <a:noFill/>
                <a:round/>
                <a:headEnd/>
                <a:tailEnd/>
              </a:ln>
            </p:spPr>
            <p:txBody>
              <a:bodyPr/>
              <a:lstStyle/>
              <a:p>
                <a:pPr>
                  <a:defRPr/>
                </a:pPr>
                <a:endParaRPr lang="en-GB"/>
              </a:p>
            </p:txBody>
          </p:sp>
          <p:sp>
            <p:nvSpPr>
              <p:cNvPr id="234" name="Freeform 6"/>
              <p:cNvSpPr>
                <a:spLocks/>
              </p:cNvSpPr>
              <p:nvPr/>
            </p:nvSpPr>
            <p:spPr bwMode="auto">
              <a:xfrm>
                <a:off x="4182" y="1087"/>
                <a:ext cx="238" cy="53"/>
              </a:xfrm>
              <a:custGeom>
                <a:avLst/>
                <a:gdLst>
                  <a:gd name="T0" fmla="*/ 10 w 250"/>
                  <a:gd name="T1" fmla="*/ 51 h 51"/>
                  <a:gd name="T2" fmla="*/ 10 w 250"/>
                  <a:gd name="T3" fmla="*/ 0 h 51"/>
                  <a:gd name="T4" fmla="*/ 0 w 250"/>
                  <a:gd name="T5" fmla="*/ 0 h 51"/>
                  <a:gd name="T6" fmla="*/ 0 w 250"/>
                  <a:gd name="T7" fmla="*/ 51 h 51"/>
                  <a:gd name="T8" fmla="*/ 10 w 250"/>
                  <a:gd name="T9" fmla="*/ 51 h 51"/>
                  <a:gd name="T10" fmla="*/ 10 w 250"/>
                  <a:gd name="T11" fmla="*/ 51 h 51"/>
                  <a:gd name="T12" fmla="*/ 0 60000 65536"/>
                  <a:gd name="T13" fmla="*/ 0 60000 65536"/>
                  <a:gd name="T14" fmla="*/ 0 60000 65536"/>
                  <a:gd name="T15" fmla="*/ 0 60000 65536"/>
                  <a:gd name="T16" fmla="*/ 0 60000 65536"/>
                  <a:gd name="T17" fmla="*/ 0 60000 65536"/>
                  <a:gd name="T18" fmla="*/ 0 w 250"/>
                  <a:gd name="T19" fmla="*/ 0 h 51"/>
                  <a:gd name="T20" fmla="*/ 250 w 250"/>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50" h="51">
                    <a:moveTo>
                      <a:pt x="250" y="51"/>
                    </a:moveTo>
                    <a:lnTo>
                      <a:pt x="250" y="0"/>
                    </a:lnTo>
                    <a:lnTo>
                      <a:pt x="0" y="0"/>
                    </a:lnTo>
                    <a:lnTo>
                      <a:pt x="0" y="51"/>
                    </a:lnTo>
                    <a:lnTo>
                      <a:pt x="250" y="51"/>
                    </a:lnTo>
                    <a:close/>
                  </a:path>
                </a:pathLst>
              </a:custGeom>
              <a:solidFill>
                <a:srgbClr val="FFFFFF"/>
              </a:solidFill>
              <a:ln w="9525">
                <a:noFill/>
                <a:round/>
                <a:headEnd/>
                <a:tailEnd/>
              </a:ln>
            </p:spPr>
            <p:txBody>
              <a:bodyPr/>
              <a:lstStyle/>
              <a:p>
                <a:pPr>
                  <a:defRPr/>
                </a:pPr>
                <a:endParaRPr lang="en-GB"/>
              </a:p>
            </p:txBody>
          </p:sp>
          <p:sp>
            <p:nvSpPr>
              <p:cNvPr id="235" name="Freeform 7"/>
              <p:cNvSpPr>
                <a:spLocks/>
              </p:cNvSpPr>
              <p:nvPr/>
            </p:nvSpPr>
            <p:spPr bwMode="auto">
              <a:xfrm>
                <a:off x="4182" y="1198"/>
                <a:ext cx="238" cy="51"/>
              </a:xfrm>
              <a:custGeom>
                <a:avLst/>
                <a:gdLst>
                  <a:gd name="T0" fmla="*/ 10 w 250"/>
                  <a:gd name="T1" fmla="*/ 50 h 50"/>
                  <a:gd name="T2" fmla="*/ 10 w 250"/>
                  <a:gd name="T3" fmla="*/ 0 h 50"/>
                  <a:gd name="T4" fmla="*/ 0 w 250"/>
                  <a:gd name="T5" fmla="*/ 0 h 50"/>
                  <a:gd name="T6" fmla="*/ 0 w 250"/>
                  <a:gd name="T7" fmla="*/ 50 h 50"/>
                  <a:gd name="T8" fmla="*/ 10 w 250"/>
                  <a:gd name="T9" fmla="*/ 50 h 50"/>
                  <a:gd name="T10" fmla="*/ 10 w 250"/>
                  <a:gd name="T11" fmla="*/ 50 h 50"/>
                  <a:gd name="T12" fmla="*/ 0 60000 65536"/>
                  <a:gd name="T13" fmla="*/ 0 60000 65536"/>
                  <a:gd name="T14" fmla="*/ 0 60000 65536"/>
                  <a:gd name="T15" fmla="*/ 0 60000 65536"/>
                  <a:gd name="T16" fmla="*/ 0 60000 65536"/>
                  <a:gd name="T17" fmla="*/ 0 60000 65536"/>
                  <a:gd name="T18" fmla="*/ 0 w 250"/>
                  <a:gd name="T19" fmla="*/ 0 h 50"/>
                  <a:gd name="T20" fmla="*/ 250 w 250"/>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50" h="50">
                    <a:moveTo>
                      <a:pt x="250" y="50"/>
                    </a:moveTo>
                    <a:lnTo>
                      <a:pt x="250" y="0"/>
                    </a:lnTo>
                    <a:lnTo>
                      <a:pt x="0" y="0"/>
                    </a:lnTo>
                    <a:lnTo>
                      <a:pt x="0" y="50"/>
                    </a:lnTo>
                    <a:lnTo>
                      <a:pt x="250" y="50"/>
                    </a:lnTo>
                    <a:close/>
                  </a:path>
                </a:pathLst>
              </a:custGeom>
              <a:solidFill>
                <a:srgbClr val="FF1900"/>
              </a:solidFill>
              <a:ln w="9525">
                <a:noFill/>
                <a:round/>
                <a:headEnd/>
                <a:tailEnd/>
              </a:ln>
            </p:spPr>
            <p:txBody>
              <a:bodyPr/>
              <a:lstStyle/>
              <a:p>
                <a:pPr>
                  <a:defRPr/>
                </a:pPr>
                <a:endParaRPr lang="en-GB"/>
              </a:p>
            </p:txBody>
          </p:sp>
          <p:sp>
            <p:nvSpPr>
              <p:cNvPr id="236" name="Freeform 8"/>
              <p:cNvSpPr>
                <a:spLocks/>
              </p:cNvSpPr>
              <p:nvPr/>
            </p:nvSpPr>
            <p:spPr bwMode="auto">
              <a:xfrm>
                <a:off x="4182" y="1087"/>
                <a:ext cx="238" cy="162"/>
              </a:xfrm>
              <a:custGeom>
                <a:avLst/>
                <a:gdLst>
                  <a:gd name="T0" fmla="*/ 10 w 250"/>
                  <a:gd name="T1" fmla="*/ 86 h 162"/>
                  <a:gd name="T2" fmla="*/ 0 w 250"/>
                  <a:gd name="T3" fmla="*/ 86 h 162"/>
                  <a:gd name="T4" fmla="*/ 0 w 250"/>
                  <a:gd name="T5" fmla="*/ 0 h 162"/>
                  <a:gd name="T6" fmla="*/ 10 w 250"/>
                  <a:gd name="T7" fmla="*/ 0 h 162"/>
                  <a:gd name="T8" fmla="*/ 10 w 250"/>
                  <a:gd name="T9" fmla="*/ 86 h 162"/>
                  <a:gd name="T10" fmla="*/ 10 w 250"/>
                  <a:gd name="T11" fmla="*/ 86 h 162"/>
                  <a:gd name="T12" fmla="*/ 0 60000 65536"/>
                  <a:gd name="T13" fmla="*/ 0 60000 65536"/>
                  <a:gd name="T14" fmla="*/ 0 60000 65536"/>
                  <a:gd name="T15" fmla="*/ 0 60000 65536"/>
                  <a:gd name="T16" fmla="*/ 0 60000 65536"/>
                  <a:gd name="T17" fmla="*/ 0 60000 65536"/>
                  <a:gd name="T18" fmla="*/ 0 w 250"/>
                  <a:gd name="T19" fmla="*/ 0 h 162"/>
                  <a:gd name="T20" fmla="*/ 250 w 250"/>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250" h="162">
                    <a:moveTo>
                      <a:pt x="250" y="162"/>
                    </a:moveTo>
                    <a:lnTo>
                      <a:pt x="0" y="162"/>
                    </a:lnTo>
                    <a:lnTo>
                      <a:pt x="0" y="0"/>
                    </a:lnTo>
                    <a:lnTo>
                      <a:pt x="250" y="0"/>
                    </a:lnTo>
                    <a:lnTo>
                      <a:pt x="250" y="162"/>
                    </a:lnTo>
                  </a:path>
                </a:pathLst>
              </a:custGeom>
              <a:noFill/>
              <a:ln w="0">
                <a:solidFill>
                  <a:srgbClr val="000000"/>
                </a:solidFill>
                <a:prstDash val="solid"/>
                <a:round/>
                <a:headEnd/>
                <a:tailEnd/>
              </a:ln>
            </p:spPr>
            <p:txBody>
              <a:bodyPr/>
              <a:lstStyle/>
              <a:p>
                <a:pPr>
                  <a:defRPr/>
                </a:pPr>
                <a:endParaRPr lang="en-GB"/>
              </a:p>
            </p:txBody>
          </p:sp>
          <p:sp>
            <p:nvSpPr>
              <p:cNvPr id="237" name="Freeform 9"/>
              <p:cNvSpPr>
                <a:spLocks/>
              </p:cNvSpPr>
              <p:nvPr/>
            </p:nvSpPr>
            <p:spPr bwMode="auto">
              <a:xfrm>
                <a:off x="4237" y="1132"/>
                <a:ext cx="71" cy="83"/>
              </a:xfrm>
              <a:custGeom>
                <a:avLst/>
                <a:gdLst>
                  <a:gd name="T0" fmla="*/ 11 w 72"/>
                  <a:gd name="T1" fmla="*/ 42 h 84"/>
                  <a:gd name="T2" fmla="*/ 11 w 72"/>
                  <a:gd name="T3" fmla="*/ 42 h 84"/>
                  <a:gd name="T4" fmla="*/ 11 w 72"/>
                  <a:gd name="T5" fmla="*/ 42 h 84"/>
                  <a:gd name="T6" fmla="*/ 11 w 72"/>
                  <a:gd name="T7" fmla="*/ 42 h 84"/>
                  <a:gd name="T8" fmla="*/ 11 w 72"/>
                  <a:gd name="T9" fmla="*/ 42 h 84"/>
                  <a:gd name="T10" fmla="*/ 11 w 72"/>
                  <a:gd name="T11" fmla="*/ 42 h 84"/>
                  <a:gd name="T12" fmla="*/ 11 w 72"/>
                  <a:gd name="T13" fmla="*/ 42 h 84"/>
                  <a:gd name="T14" fmla="*/ 6 w 72"/>
                  <a:gd name="T15" fmla="*/ 42 h 84"/>
                  <a:gd name="T16" fmla="*/ 0 w 72"/>
                  <a:gd name="T17" fmla="*/ 42 h 84"/>
                  <a:gd name="T18" fmla="*/ 0 w 72"/>
                  <a:gd name="T19" fmla="*/ 42 h 84"/>
                  <a:gd name="T20" fmla="*/ 0 w 72"/>
                  <a:gd name="T21" fmla="*/ 39 h 84"/>
                  <a:gd name="T22" fmla="*/ 0 w 72"/>
                  <a:gd name="T23" fmla="*/ 22 h 84"/>
                  <a:gd name="T24" fmla="*/ 0 w 72"/>
                  <a:gd name="T25" fmla="*/ 0 h 84"/>
                  <a:gd name="T26" fmla="*/ 11 w 72"/>
                  <a:gd name="T27" fmla="*/ 0 h 84"/>
                  <a:gd name="T28" fmla="*/ 11 w 72"/>
                  <a:gd name="T29" fmla="*/ 6 h 84"/>
                  <a:gd name="T30" fmla="*/ 11 w 72"/>
                  <a:gd name="T31" fmla="*/ 22 h 84"/>
                  <a:gd name="T32" fmla="*/ 11 w 72"/>
                  <a:gd name="T33" fmla="*/ 39 h 84"/>
                  <a:gd name="T34" fmla="*/ 11 w 72"/>
                  <a:gd name="T35" fmla="*/ 42 h 84"/>
                  <a:gd name="T36" fmla="*/ 11 w 72"/>
                  <a:gd name="T37" fmla="*/ 42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84"/>
                  <a:gd name="T59" fmla="*/ 72 w 72"/>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84">
                    <a:moveTo>
                      <a:pt x="72" y="45"/>
                    </a:moveTo>
                    <a:lnTo>
                      <a:pt x="66" y="61"/>
                    </a:lnTo>
                    <a:lnTo>
                      <a:pt x="54" y="73"/>
                    </a:lnTo>
                    <a:lnTo>
                      <a:pt x="42" y="84"/>
                    </a:lnTo>
                    <a:lnTo>
                      <a:pt x="36" y="84"/>
                    </a:lnTo>
                    <a:lnTo>
                      <a:pt x="30" y="84"/>
                    </a:lnTo>
                    <a:lnTo>
                      <a:pt x="18" y="78"/>
                    </a:lnTo>
                    <a:lnTo>
                      <a:pt x="6" y="67"/>
                    </a:lnTo>
                    <a:lnTo>
                      <a:pt x="0" y="50"/>
                    </a:lnTo>
                    <a:lnTo>
                      <a:pt x="0" y="39"/>
                    </a:lnTo>
                    <a:lnTo>
                      <a:pt x="0" y="22"/>
                    </a:lnTo>
                    <a:lnTo>
                      <a:pt x="0" y="0"/>
                    </a:lnTo>
                    <a:lnTo>
                      <a:pt x="72" y="0"/>
                    </a:lnTo>
                    <a:lnTo>
                      <a:pt x="72" y="6"/>
                    </a:lnTo>
                    <a:lnTo>
                      <a:pt x="72" y="22"/>
                    </a:lnTo>
                    <a:lnTo>
                      <a:pt x="72" y="39"/>
                    </a:lnTo>
                    <a:lnTo>
                      <a:pt x="72" y="45"/>
                    </a:lnTo>
                    <a:close/>
                  </a:path>
                </a:pathLst>
              </a:custGeom>
              <a:solidFill>
                <a:srgbClr val="FF1900"/>
              </a:solidFill>
              <a:ln w="9525">
                <a:noFill/>
                <a:round/>
                <a:headEnd/>
                <a:tailEnd/>
              </a:ln>
            </p:spPr>
            <p:txBody>
              <a:bodyPr/>
              <a:lstStyle/>
              <a:p>
                <a:pPr>
                  <a:defRPr/>
                </a:pPr>
                <a:endParaRPr lang="en-GB"/>
              </a:p>
            </p:txBody>
          </p:sp>
          <p:sp>
            <p:nvSpPr>
              <p:cNvPr id="238" name="Freeform 10"/>
              <p:cNvSpPr>
                <a:spLocks/>
              </p:cNvSpPr>
              <p:nvPr/>
            </p:nvSpPr>
            <p:spPr bwMode="auto">
              <a:xfrm>
                <a:off x="4267" y="1140"/>
                <a:ext cx="4" cy="49"/>
              </a:xfrm>
              <a:custGeom>
                <a:avLst/>
                <a:gdLst>
                  <a:gd name="T0" fmla="*/ 3 w 6"/>
                  <a:gd name="T1" fmla="*/ 25 h 50"/>
                  <a:gd name="T2" fmla="*/ 0 w 6"/>
                  <a:gd name="T3" fmla="*/ 25 h 50"/>
                  <a:gd name="T4" fmla="*/ 0 w 6"/>
                  <a:gd name="T5" fmla="*/ 0 h 50"/>
                  <a:gd name="T6" fmla="*/ 3 w 6"/>
                  <a:gd name="T7" fmla="*/ 0 h 50"/>
                  <a:gd name="T8" fmla="*/ 3 w 6"/>
                  <a:gd name="T9" fmla="*/ 25 h 50"/>
                  <a:gd name="T10" fmla="*/ 3 w 6"/>
                  <a:gd name="T11" fmla="*/ 25 h 50"/>
                  <a:gd name="T12" fmla="*/ 0 60000 65536"/>
                  <a:gd name="T13" fmla="*/ 0 60000 65536"/>
                  <a:gd name="T14" fmla="*/ 0 60000 65536"/>
                  <a:gd name="T15" fmla="*/ 0 60000 65536"/>
                  <a:gd name="T16" fmla="*/ 0 60000 65536"/>
                  <a:gd name="T17" fmla="*/ 0 60000 65536"/>
                  <a:gd name="T18" fmla="*/ 0 w 6"/>
                  <a:gd name="T19" fmla="*/ 0 h 50"/>
                  <a:gd name="T20" fmla="*/ 6 w 6"/>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6" h="50">
                    <a:moveTo>
                      <a:pt x="6" y="50"/>
                    </a:moveTo>
                    <a:lnTo>
                      <a:pt x="0" y="50"/>
                    </a:lnTo>
                    <a:lnTo>
                      <a:pt x="0" y="0"/>
                    </a:lnTo>
                    <a:lnTo>
                      <a:pt x="6" y="0"/>
                    </a:lnTo>
                    <a:lnTo>
                      <a:pt x="6" y="50"/>
                    </a:lnTo>
                    <a:close/>
                  </a:path>
                </a:pathLst>
              </a:custGeom>
              <a:solidFill>
                <a:srgbClr val="FFFFFF"/>
              </a:solidFill>
              <a:ln w="9525">
                <a:noFill/>
                <a:round/>
                <a:headEnd/>
                <a:tailEnd/>
              </a:ln>
            </p:spPr>
            <p:txBody>
              <a:bodyPr/>
              <a:lstStyle/>
              <a:p>
                <a:pPr>
                  <a:defRPr/>
                </a:pPr>
                <a:endParaRPr lang="en-GB"/>
              </a:p>
            </p:txBody>
          </p:sp>
          <p:sp>
            <p:nvSpPr>
              <p:cNvPr id="239" name="Freeform 11"/>
              <p:cNvSpPr>
                <a:spLocks/>
              </p:cNvSpPr>
              <p:nvPr/>
            </p:nvSpPr>
            <p:spPr bwMode="auto">
              <a:xfrm>
                <a:off x="4257" y="1150"/>
                <a:ext cx="33" cy="4"/>
              </a:xfrm>
              <a:custGeom>
                <a:avLst/>
                <a:gdLst>
                  <a:gd name="T0" fmla="*/ 18 w 36"/>
                  <a:gd name="T1" fmla="*/ 5 h 5"/>
                  <a:gd name="T2" fmla="*/ 0 w 36"/>
                  <a:gd name="T3" fmla="*/ 5 h 5"/>
                  <a:gd name="T4" fmla="*/ 0 w 36"/>
                  <a:gd name="T5" fmla="*/ 0 h 5"/>
                  <a:gd name="T6" fmla="*/ 18 w 36"/>
                  <a:gd name="T7" fmla="*/ 0 h 5"/>
                  <a:gd name="T8" fmla="*/ 18 w 36"/>
                  <a:gd name="T9" fmla="*/ 5 h 5"/>
                  <a:gd name="T10" fmla="*/ 18 w 36"/>
                  <a:gd name="T11" fmla="*/ 5 h 5"/>
                  <a:gd name="T12" fmla="*/ 0 60000 65536"/>
                  <a:gd name="T13" fmla="*/ 0 60000 65536"/>
                  <a:gd name="T14" fmla="*/ 0 60000 65536"/>
                  <a:gd name="T15" fmla="*/ 0 60000 65536"/>
                  <a:gd name="T16" fmla="*/ 0 60000 65536"/>
                  <a:gd name="T17" fmla="*/ 0 60000 65536"/>
                  <a:gd name="T18" fmla="*/ 0 w 36"/>
                  <a:gd name="T19" fmla="*/ 0 h 5"/>
                  <a:gd name="T20" fmla="*/ 36 w 36"/>
                  <a:gd name="T21" fmla="*/ 5 h 5"/>
                </a:gdLst>
                <a:ahLst/>
                <a:cxnLst>
                  <a:cxn ang="T12">
                    <a:pos x="T0" y="T1"/>
                  </a:cxn>
                  <a:cxn ang="T13">
                    <a:pos x="T2" y="T3"/>
                  </a:cxn>
                  <a:cxn ang="T14">
                    <a:pos x="T4" y="T5"/>
                  </a:cxn>
                  <a:cxn ang="T15">
                    <a:pos x="T6" y="T7"/>
                  </a:cxn>
                  <a:cxn ang="T16">
                    <a:pos x="T8" y="T9"/>
                  </a:cxn>
                  <a:cxn ang="T17">
                    <a:pos x="T10" y="T11"/>
                  </a:cxn>
                </a:cxnLst>
                <a:rect l="T18" t="T19" r="T20" b="T21"/>
                <a:pathLst>
                  <a:path w="36" h="5">
                    <a:moveTo>
                      <a:pt x="36" y="5"/>
                    </a:moveTo>
                    <a:lnTo>
                      <a:pt x="0" y="5"/>
                    </a:lnTo>
                    <a:lnTo>
                      <a:pt x="0" y="0"/>
                    </a:lnTo>
                    <a:lnTo>
                      <a:pt x="36" y="0"/>
                    </a:lnTo>
                    <a:lnTo>
                      <a:pt x="36" y="5"/>
                    </a:lnTo>
                    <a:close/>
                  </a:path>
                </a:pathLst>
              </a:custGeom>
              <a:solidFill>
                <a:srgbClr val="FFFFFF"/>
              </a:solidFill>
              <a:ln w="9525">
                <a:noFill/>
                <a:round/>
                <a:headEnd/>
                <a:tailEnd/>
              </a:ln>
            </p:spPr>
            <p:txBody>
              <a:bodyPr/>
              <a:lstStyle/>
              <a:p>
                <a:pPr>
                  <a:defRPr/>
                </a:pPr>
                <a:endParaRPr lang="en-GB"/>
              </a:p>
            </p:txBody>
          </p:sp>
          <p:sp>
            <p:nvSpPr>
              <p:cNvPr id="240" name="Freeform 12"/>
              <p:cNvSpPr>
                <a:spLocks/>
              </p:cNvSpPr>
              <p:nvPr/>
            </p:nvSpPr>
            <p:spPr bwMode="auto">
              <a:xfrm>
                <a:off x="4251" y="1164"/>
                <a:ext cx="39" cy="6"/>
              </a:xfrm>
              <a:custGeom>
                <a:avLst/>
                <a:gdLst>
                  <a:gd name="T0" fmla="*/ 10 w 42"/>
                  <a:gd name="T1" fmla="*/ 3 h 6"/>
                  <a:gd name="T2" fmla="*/ 0 w 42"/>
                  <a:gd name="T3" fmla="*/ 3 h 6"/>
                  <a:gd name="T4" fmla="*/ 0 w 42"/>
                  <a:gd name="T5" fmla="*/ 0 h 6"/>
                  <a:gd name="T6" fmla="*/ 10 w 42"/>
                  <a:gd name="T7" fmla="*/ 0 h 6"/>
                  <a:gd name="T8" fmla="*/ 10 w 42"/>
                  <a:gd name="T9" fmla="*/ 3 h 6"/>
                  <a:gd name="T10" fmla="*/ 10 w 42"/>
                  <a:gd name="T11" fmla="*/ 3 h 6"/>
                  <a:gd name="T12" fmla="*/ 0 60000 65536"/>
                  <a:gd name="T13" fmla="*/ 0 60000 65536"/>
                  <a:gd name="T14" fmla="*/ 0 60000 65536"/>
                  <a:gd name="T15" fmla="*/ 0 60000 65536"/>
                  <a:gd name="T16" fmla="*/ 0 60000 65536"/>
                  <a:gd name="T17" fmla="*/ 0 60000 65536"/>
                  <a:gd name="T18" fmla="*/ 0 w 42"/>
                  <a:gd name="T19" fmla="*/ 0 h 6"/>
                  <a:gd name="T20" fmla="*/ 42 w 42"/>
                  <a:gd name="T21" fmla="*/ 6 h 6"/>
                </a:gdLst>
                <a:ahLst/>
                <a:cxnLst>
                  <a:cxn ang="T12">
                    <a:pos x="T0" y="T1"/>
                  </a:cxn>
                  <a:cxn ang="T13">
                    <a:pos x="T2" y="T3"/>
                  </a:cxn>
                  <a:cxn ang="T14">
                    <a:pos x="T4" y="T5"/>
                  </a:cxn>
                  <a:cxn ang="T15">
                    <a:pos x="T6" y="T7"/>
                  </a:cxn>
                  <a:cxn ang="T16">
                    <a:pos x="T8" y="T9"/>
                  </a:cxn>
                  <a:cxn ang="T17">
                    <a:pos x="T10" y="T11"/>
                  </a:cxn>
                </a:cxnLst>
                <a:rect l="T18" t="T19" r="T20" b="T21"/>
                <a:pathLst>
                  <a:path w="42" h="6">
                    <a:moveTo>
                      <a:pt x="42" y="6"/>
                    </a:moveTo>
                    <a:lnTo>
                      <a:pt x="0" y="6"/>
                    </a:lnTo>
                    <a:lnTo>
                      <a:pt x="0" y="0"/>
                    </a:lnTo>
                    <a:lnTo>
                      <a:pt x="42" y="0"/>
                    </a:lnTo>
                    <a:lnTo>
                      <a:pt x="42" y="6"/>
                    </a:lnTo>
                    <a:close/>
                  </a:path>
                </a:pathLst>
              </a:custGeom>
              <a:solidFill>
                <a:srgbClr val="FFFFFF"/>
              </a:solidFill>
              <a:ln w="9525">
                <a:noFill/>
                <a:round/>
                <a:headEnd/>
                <a:tailEnd/>
              </a:ln>
            </p:spPr>
            <p:txBody>
              <a:bodyPr/>
              <a:lstStyle/>
              <a:p>
                <a:pPr>
                  <a:defRPr/>
                </a:pPr>
                <a:endParaRPr lang="en-GB"/>
              </a:p>
            </p:txBody>
          </p:sp>
          <p:sp>
            <p:nvSpPr>
              <p:cNvPr id="241" name="Freeform 13"/>
              <p:cNvSpPr>
                <a:spLocks/>
              </p:cNvSpPr>
              <p:nvPr/>
            </p:nvSpPr>
            <p:spPr bwMode="auto">
              <a:xfrm>
                <a:off x="4245" y="1182"/>
                <a:ext cx="57" cy="32"/>
              </a:xfrm>
              <a:custGeom>
                <a:avLst/>
                <a:gdLst>
                  <a:gd name="T0" fmla="*/ 0 w 60"/>
                  <a:gd name="T1" fmla="*/ 11 h 34"/>
                  <a:gd name="T2" fmla="*/ 6 w 60"/>
                  <a:gd name="T3" fmla="*/ 6 h 34"/>
                  <a:gd name="T4" fmla="*/ 10 w 60"/>
                  <a:gd name="T5" fmla="*/ 6 h 34"/>
                  <a:gd name="T6" fmla="*/ 10 w 60"/>
                  <a:gd name="T7" fmla="*/ 6 h 34"/>
                  <a:gd name="T8" fmla="*/ 10 w 60"/>
                  <a:gd name="T9" fmla="*/ 11 h 34"/>
                  <a:gd name="T10" fmla="*/ 10 w 60"/>
                  <a:gd name="T11" fmla="*/ 6 h 34"/>
                  <a:gd name="T12" fmla="*/ 10 w 60"/>
                  <a:gd name="T13" fmla="*/ 0 h 34"/>
                  <a:gd name="T14" fmla="*/ 10 w 60"/>
                  <a:gd name="T15" fmla="*/ 6 h 34"/>
                  <a:gd name="T16" fmla="*/ 10 w 60"/>
                  <a:gd name="T17" fmla="*/ 11 h 34"/>
                  <a:gd name="T18" fmla="*/ 10 w 60"/>
                  <a:gd name="T19" fmla="*/ 11 h 34"/>
                  <a:gd name="T20" fmla="*/ 10 w 60"/>
                  <a:gd name="T21" fmla="*/ 6 h 34"/>
                  <a:gd name="T22" fmla="*/ 10 w 60"/>
                  <a:gd name="T23" fmla="*/ 6 h 34"/>
                  <a:gd name="T24" fmla="*/ 10 w 60"/>
                  <a:gd name="T25" fmla="*/ 11 h 34"/>
                  <a:gd name="T26" fmla="*/ 10 w 60"/>
                  <a:gd name="T27" fmla="*/ 11 h 34"/>
                  <a:gd name="T28" fmla="*/ 10 w 60"/>
                  <a:gd name="T29" fmla="*/ 23 h 34"/>
                  <a:gd name="T30" fmla="*/ 10 w 60"/>
                  <a:gd name="T31" fmla="*/ 34 h 34"/>
                  <a:gd name="T32" fmla="*/ 10 w 60"/>
                  <a:gd name="T33" fmla="*/ 34 h 34"/>
                  <a:gd name="T34" fmla="*/ 10 w 60"/>
                  <a:gd name="T35" fmla="*/ 34 h 34"/>
                  <a:gd name="T36" fmla="*/ 10 w 60"/>
                  <a:gd name="T37" fmla="*/ 28 h 34"/>
                  <a:gd name="T38" fmla="*/ 10 w 60"/>
                  <a:gd name="T39" fmla="*/ 23 h 34"/>
                  <a:gd name="T40" fmla="*/ 6 w 60"/>
                  <a:gd name="T41" fmla="*/ 17 h 34"/>
                  <a:gd name="T42" fmla="*/ 6 w 60"/>
                  <a:gd name="T43" fmla="*/ 11 h 34"/>
                  <a:gd name="T44" fmla="*/ 0 w 60"/>
                  <a:gd name="T45" fmla="*/ 11 h 34"/>
                  <a:gd name="T46" fmla="*/ 0 w 60"/>
                  <a:gd name="T47" fmla="*/ 11 h 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34"/>
                  <a:gd name="T74" fmla="*/ 60 w 60"/>
                  <a:gd name="T75" fmla="*/ 34 h 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34">
                    <a:moveTo>
                      <a:pt x="0" y="11"/>
                    </a:moveTo>
                    <a:lnTo>
                      <a:pt x="6" y="6"/>
                    </a:lnTo>
                    <a:lnTo>
                      <a:pt x="12" y="6"/>
                    </a:lnTo>
                    <a:lnTo>
                      <a:pt x="18" y="6"/>
                    </a:lnTo>
                    <a:lnTo>
                      <a:pt x="18" y="11"/>
                    </a:lnTo>
                    <a:lnTo>
                      <a:pt x="18" y="6"/>
                    </a:lnTo>
                    <a:lnTo>
                      <a:pt x="30" y="0"/>
                    </a:lnTo>
                    <a:lnTo>
                      <a:pt x="42" y="6"/>
                    </a:lnTo>
                    <a:lnTo>
                      <a:pt x="42" y="11"/>
                    </a:lnTo>
                    <a:lnTo>
                      <a:pt x="42" y="6"/>
                    </a:lnTo>
                    <a:lnTo>
                      <a:pt x="48" y="6"/>
                    </a:lnTo>
                    <a:lnTo>
                      <a:pt x="54" y="11"/>
                    </a:lnTo>
                    <a:lnTo>
                      <a:pt x="60" y="11"/>
                    </a:lnTo>
                    <a:lnTo>
                      <a:pt x="48" y="23"/>
                    </a:lnTo>
                    <a:lnTo>
                      <a:pt x="42" y="34"/>
                    </a:lnTo>
                    <a:lnTo>
                      <a:pt x="30" y="34"/>
                    </a:lnTo>
                    <a:lnTo>
                      <a:pt x="24" y="34"/>
                    </a:lnTo>
                    <a:lnTo>
                      <a:pt x="18" y="28"/>
                    </a:lnTo>
                    <a:lnTo>
                      <a:pt x="12" y="23"/>
                    </a:lnTo>
                    <a:lnTo>
                      <a:pt x="6" y="17"/>
                    </a:lnTo>
                    <a:lnTo>
                      <a:pt x="6" y="11"/>
                    </a:lnTo>
                    <a:lnTo>
                      <a:pt x="0" y="11"/>
                    </a:lnTo>
                    <a:close/>
                  </a:path>
                </a:pathLst>
              </a:custGeom>
              <a:solidFill>
                <a:srgbClr val="0C419A"/>
              </a:solidFill>
              <a:ln w="9525">
                <a:noFill/>
                <a:round/>
                <a:headEnd/>
                <a:tailEnd/>
              </a:ln>
            </p:spPr>
            <p:txBody>
              <a:bodyPr/>
              <a:lstStyle/>
              <a:p>
                <a:pPr>
                  <a:defRPr/>
                </a:pPr>
                <a:endParaRPr lang="en-GB"/>
              </a:p>
            </p:txBody>
          </p:sp>
          <p:sp>
            <p:nvSpPr>
              <p:cNvPr id="242" name="Freeform 14"/>
              <p:cNvSpPr>
                <a:spLocks/>
              </p:cNvSpPr>
              <p:nvPr/>
            </p:nvSpPr>
            <p:spPr bwMode="auto">
              <a:xfrm>
                <a:off x="4237" y="1132"/>
                <a:ext cx="71" cy="83"/>
              </a:xfrm>
              <a:custGeom>
                <a:avLst/>
                <a:gdLst>
                  <a:gd name="T0" fmla="*/ 11 w 72"/>
                  <a:gd name="T1" fmla="*/ 42 h 84"/>
                  <a:gd name="T2" fmla="*/ 11 w 72"/>
                  <a:gd name="T3" fmla="*/ 42 h 84"/>
                  <a:gd name="T4" fmla="*/ 11 w 72"/>
                  <a:gd name="T5" fmla="*/ 42 h 84"/>
                  <a:gd name="T6" fmla="*/ 11 w 72"/>
                  <a:gd name="T7" fmla="*/ 42 h 84"/>
                  <a:gd name="T8" fmla="*/ 11 w 72"/>
                  <a:gd name="T9" fmla="*/ 42 h 84"/>
                  <a:gd name="T10" fmla="*/ 11 w 72"/>
                  <a:gd name="T11" fmla="*/ 42 h 84"/>
                  <a:gd name="T12" fmla="*/ 11 w 72"/>
                  <a:gd name="T13" fmla="*/ 42 h 84"/>
                  <a:gd name="T14" fmla="*/ 6 w 72"/>
                  <a:gd name="T15" fmla="*/ 42 h 84"/>
                  <a:gd name="T16" fmla="*/ 0 w 72"/>
                  <a:gd name="T17" fmla="*/ 42 h 84"/>
                  <a:gd name="T18" fmla="*/ 0 w 72"/>
                  <a:gd name="T19" fmla="*/ 42 h 84"/>
                  <a:gd name="T20" fmla="*/ 0 w 72"/>
                  <a:gd name="T21" fmla="*/ 39 h 84"/>
                  <a:gd name="T22" fmla="*/ 0 w 72"/>
                  <a:gd name="T23" fmla="*/ 22 h 84"/>
                  <a:gd name="T24" fmla="*/ 0 w 72"/>
                  <a:gd name="T25" fmla="*/ 0 h 84"/>
                  <a:gd name="T26" fmla="*/ 11 w 72"/>
                  <a:gd name="T27" fmla="*/ 0 h 84"/>
                  <a:gd name="T28" fmla="*/ 11 w 72"/>
                  <a:gd name="T29" fmla="*/ 6 h 84"/>
                  <a:gd name="T30" fmla="*/ 11 w 72"/>
                  <a:gd name="T31" fmla="*/ 22 h 84"/>
                  <a:gd name="T32" fmla="*/ 11 w 72"/>
                  <a:gd name="T33" fmla="*/ 39 h 84"/>
                  <a:gd name="T34" fmla="*/ 11 w 72"/>
                  <a:gd name="T35" fmla="*/ 42 h 84"/>
                  <a:gd name="T36" fmla="*/ 11 w 72"/>
                  <a:gd name="T37" fmla="*/ 42 h 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84"/>
                  <a:gd name="T59" fmla="*/ 72 w 72"/>
                  <a:gd name="T60" fmla="*/ 84 h 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84">
                    <a:moveTo>
                      <a:pt x="72" y="45"/>
                    </a:moveTo>
                    <a:lnTo>
                      <a:pt x="66" y="61"/>
                    </a:lnTo>
                    <a:lnTo>
                      <a:pt x="54" y="73"/>
                    </a:lnTo>
                    <a:lnTo>
                      <a:pt x="42" y="84"/>
                    </a:lnTo>
                    <a:lnTo>
                      <a:pt x="36" y="84"/>
                    </a:lnTo>
                    <a:lnTo>
                      <a:pt x="30" y="84"/>
                    </a:lnTo>
                    <a:lnTo>
                      <a:pt x="18" y="78"/>
                    </a:lnTo>
                    <a:lnTo>
                      <a:pt x="6" y="67"/>
                    </a:lnTo>
                    <a:lnTo>
                      <a:pt x="0" y="50"/>
                    </a:lnTo>
                    <a:lnTo>
                      <a:pt x="0" y="39"/>
                    </a:lnTo>
                    <a:lnTo>
                      <a:pt x="0" y="22"/>
                    </a:lnTo>
                    <a:lnTo>
                      <a:pt x="0" y="0"/>
                    </a:lnTo>
                    <a:lnTo>
                      <a:pt x="72" y="0"/>
                    </a:lnTo>
                    <a:lnTo>
                      <a:pt x="72" y="6"/>
                    </a:lnTo>
                    <a:lnTo>
                      <a:pt x="72" y="22"/>
                    </a:lnTo>
                    <a:lnTo>
                      <a:pt x="72" y="39"/>
                    </a:lnTo>
                    <a:lnTo>
                      <a:pt x="72" y="45"/>
                    </a:lnTo>
                  </a:path>
                </a:pathLst>
              </a:custGeom>
              <a:noFill/>
              <a:ln w="0">
                <a:solidFill>
                  <a:srgbClr val="FFFFFF"/>
                </a:solidFill>
                <a:prstDash val="solid"/>
                <a:round/>
                <a:headEnd/>
                <a:tailEnd/>
              </a:ln>
            </p:spPr>
            <p:txBody>
              <a:bodyPr/>
              <a:lstStyle/>
              <a:p>
                <a:pPr>
                  <a:defRPr/>
                </a:pPr>
                <a:endParaRPr lang="en-GB"/>
              </a:p>
            </p:txBody>
          </p:sp>
        </p:grpSp>
        <p:grpSp>
          <p:nvGrpSpPr>
            <p:cNvPr id="7" name="Group 66"/>
            <p:cNvGrpSpPr>
              <a:grpSpLocks/>
            </p:cNvGrpSpPr>
            <p:nvPr userDrawn="1"/>
          </p:nvGrpSpPr>
          <p:grpSpPr bwMode="auto">
            <a:xfrm>
              <a:off x="3338572" y="5298398"/>
              <a:ext cx="166325" cy="105273"/>
              <a:chOff x="1592" y="2897"/>
              <a:chExt cx="247" cy="156"/>
            </a:xfrm>
          </p:grpSpPr>
          <p:sp>
            <p:nvSpPr>
              <p:cNvPr id="218" name="Freeform 67"/>
              <p:cNvSpPr>
                <a:spLocks/>
              </p:cNvSpPr>
              <p:nvPr/>
            </p:nvSpPr>
            <p:spPr bwMode="auto">
              <a:xfrm>
                <a:off x="1592" y="2897"/>
                <a:ext cx="247" cy="155"/>
              </a:xfrm>
              <a:custGeom>
                <a:avLst/>
                <a:gdLst>
                  <a:gd name="T0" fmla="*/ 0 w 245"/>
                  <a:gd name="T1" fmla="*/ 156 h 156"/>
                  <a:gd name="T2" fmla="*/ 0 w 245"/>
                  <a:gd name="T3" fmla="*/ 0 h 156"/>
                  <a:gd name="T4" fmla="*/ 245 w 245"/>
                  <a:gd name="T5" fmla="*/ 0 h 156"/>
                  <a:gd name="T6" fmla="*/ 245 w 245"/>
                  <a:gd name="T7" fmla="*/ 156 h 156"/>
                  <a:gd name="T8" fmla="*/ 0 w 245"/>
                  <a:gd name="T9" fmla="*/ 156 h 156"/>
                  <a:gd name="T10" fmla="*/ 0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0" y="156"/>
                    </a:moveTo>
                    <a:lnTo>
                      <a:pt x="0" y="0"/>
                    </a:lnTo>
                    <a:lnTo>
                      <a:pt x="245" y="0"/>
                    </a:lnTo>
                    <a:lnTo>
                      <a:pt x="245" y="156"/>
                    </a:lnTo>
                    <a:lnTo>
                      <a:pt x="0" y="156"/>
                    </a:lnTo>
                    <a:close/>
                  </a:path>
                </a:pathLst>
              </a:custGeom>
              <a:solidFill>
                <a:srgbClr val="FFFFFF"/>
              </a:solidFill>
              <a:ln w="9525">
                <a:noFill/>
                <a:round/>
                <a:headEnd/>
                <a:tailEnd/>
              </a:ln>
            </p:spPr>
            <p:txBody>
              <a:bodyPr/>
              <a:lstStyle/>
              <a:p>
                <a:pPr>
                  <a:defRPr/>
                </a:pPr>
                <a:endParaRPr lang="en-GB"/>
              </a:p>
            </p:txBody>
          </p:sp>
          <p:sp>
            <p:nvSpPr>
              <p:cNvPr id="219" name="Freeform 68"/>
              <p:cNvSpPr>
                <a:spLocks/>
              </p:cNvSpPr>
              <p:nvPr/>
            </p:nvSpPr>
            <p:spPr bwMode="auto">
              <a:xfrm>
                <a:off x="1592" y="2897"/>
                <a:ext cx="247" cy="155"/>
              </a:xfrm>
              <a:custGeom>
                <a:avLst/>
                <a:gdLst>
                  <a:gd name="T0" fmla="*/ 0 w 245"/>
                  <a:gd name="T1" fmla="*/ 67 h 156"/>
                  <a:gd name="T2" fmla="*/ 114 w 245"/>
                  <a:gd name="T3" fmla="*/ 67 h 156"/>
                  <a:gd name="T4" fmla="*/ 114 w 245"/>
                  <a:gd name="T5" fmla="*/ 0 h 156"/>
                  <a:gd name="T6" fmla="*/ 137 w 245"/>
                  <a:gd name="T7" fmla="*/ 0 h 156"/>
                  <a:gd name="T8" fmla="*/ 137 w 245"/>
                  <a:gd name="T9" fmla="*/ 67 h 156"/>
                  <a:gd name="T10" fmla="*/ 245 w 245"/>
                  <a:gd name="T11" fmla="*/ 67 h 156"/>
                  <a:gd name="T12" fmla="*/ 245 w 245"/>
                  <a:gd name="T13" fmla="*/ 89 h 156"/>
                  <a:gd name="T14" fmla="*/ 137 w 245"/>
                  <a:gd name="T15" fmla="*/ 89 h 156"/>
                  <a:gd name="T16" fmla="*/ 137 w 245"/>
                  <a:gd name="T17" fmla="*/ 156 h 156"/>
                  <a:gd name="T18" fmla="*/ 114 w 245"/>
                  <a:gd name="T19" fmla="*/ 156 h 156"/>
                  <a:gd name="T20" fmla="*/ 114 w 245"/>
                  <a:gd name="T21" fmla="*/ 89 h 156"/>
                  <a:gd name="T22" fmla="*/ 0 w 245"/>
                  <a:gd name="T23" fmla="*/ 89 h 156"/>
                  <a:gd name="T24" fmla="*/ 0 w 245"/>
                  <a:gd name="T25" fmla="*/ 67 h 156"/>
                  <a:gd name="T26" fmla="*/ 0 w 245"/>
                  <a:gd name="T27" fmla="*/ 67 h 1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5"/>
                  <a:gd name="T43" fmla="*/ 0 h 156"/>
                  <a:gd name="T44" fmla="*/ 245 w 245"/>
                  <a:gd name="T45" fmla="*/ 156 h 1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5" h="156">
                    <a:moveTo>
                      <a:pt x="0" y="67"/>
                    </a:moveTo>
                    <a:lnTo>
                      <a:pt x="114" y="67"/>
                    </a:lnTo>
                    <a:lnTo>
                      <a:pt x="114" y="0"/>
                    </a:lnTo>
                    <a:lnTo>
                      <a:pt x="137" y="0"/>
                    </a:lnTo>
                    <a:lnTo>
                      <a:pt x="137" y="67"/>
                    </a:lnTo>
                    <a:lnTo>
                      <a:pt x="245" y="67"/>
                    </a:lnTo>
                    <a:lnTo>
                      <a:pt x="245" y="89"/>
                    </a:lnTo>
                    <a:lnTo>
                      <a:pt x="137" y="89"/>
                    </a:lnTo>
                    <a:lnTo>
                      <a:pt x="137" y="156"/>
                    </a:lnTo>
                    <a:lnTo>
                      <a:pt x="114" y="156"/>
                    </a:lnTo>
                    <a:lnTo>
                      <a:pt x="114" y="89"/>
                    </a:lnTo>
                    <a:lnTo>
                      <a:pt x="0" y="89"/>
                    </a:lnTo>
                    <a:lnTo>
                      <a:pt x="0" y="67"/>
                    </a:lnTo>
                    <a:close/>
                  </a:path>
                </a:pathLst>
              </a:custGeom>
              <a:solidFill>
                <a:srgbClr val="FF0000"/>
              </a:solidFill>
              <a:ln w="9525">
                <a:noFill/>
                <a:round/>
                <a:headEnd/>
                <a:tailEnd/>
              </a:ln>
            </p:spPr>
            <p:txBody>
              <a:bodyPr/>
              <a:lstStyle/>
              <a:p>
                <a:pPr>
                  <a:defRPr/>
                </a:pPr>
                <a:endParaRPr lang="en-GB"/>
              </a:p>
            </p:txBody>
          </p:sp>
          <p:sp>
            <p:nvSpPr>
              <p:cNvPr id="220" name="Freeform 69"/>
              <p:cNvSpPr>
                <a:spLocks/>
              </p:cNvSpPr>
              <p:nvPr/>
            </p:nvSpPr>
            <p:spPr bwMode="auto">
              <a:xfrm>
                <a:off x="1742" y="2897"/>
                <a:ext cx="67" cy="50"/>
              </a:xfrm>
              <a:custGeom>
                <a:avLst/>
                <a:gdLst>
                  <a:gd name="T0" fmla="*/ 0 w 66"/>
                  <a:gd name="T1" fmla="*/ 0 h 50"/>
                  <a:gd name="T2" fmla="*/ 0 w 66"/>
                  <a:gd name="T3" fmla="*/ 50 h 50"/>
                  <a:gd name="T4" fmla="*/ 66 w 66"/>
                  <a:gd name="T5" fmla="*/ 0 h 50"/>
                  <a:gd name="T6" fmla="*/ 0 w 66"/>
                  <a:gd name="T7" fmla="*/ 0 h 50"/>
                  <a:gd name="T8" fmla="*/ 0 w 66"/>
                  <a:gd name="T9" fmla="*/ 0 h 50"/>
                  <a:gd name="T10" fmla="*/ 0 60000 65536"/>
                  <a:gd name="T11" fmla="*/ 0 60000 65536"/>
                  <a:gd name="T12" fmla="*/ 0 60000 65536"/>
                  <a:gd name="T13" fmla="*/ 0 60000 65536"/>
                  <a:gd name="T14" fmla="*/ 0 60000 65536"/>
                  <a:gd name="T15" fmla="*/ 0 w 66"/>
                  <a:gd name="T16" fmla="*/ 0 h 50"/>
                  <a:gd name="T17" fmla="*/ 66 w 66"/>
                  <a:gd name="T18" fmla="*/ 50 h 50"/>
                </a:gdLst>
                <a:ahLst/>
                <a:cxnLst>
                  <a:cxn ang="T10">
                    <a:pos x="T0" y="T1"/>
                  </a:cxn>
                  <a:cxn ang="T11">
                    <a:pos x="T2" y="T3"/>
                  </a:cxn>
                  <a:cxn ang="T12">
                    <a:pos x="T4" y="T5"/>
                  </a:cxn>
                  <a:cxn ang="T13">
                    <a:pos x="T6" y="T7"/>
                  </a:cxn>
                  <a:cxn ang="T14">
                    <a:pos x="T8" y="T9"/>
                  </a:cxn>
                </a:cxnLst>
                <a:rect l="T15" t="T16" r="T17" b="T18"/>
                <a:pathLst>
                  <a:path w="66" h="50">
                    <a:moveTo>
                      <a:pt x="0" y="0"/>
                    </a:moveTo>
                    <a:lnTo>
                      <a:pt x="0" y="50"/>
                    </a:lnTo>
                    <a:lnTo>
                      <a:pt x="66" y="0"/>
                    </a:lnTo>
                    <a:lnTo>
                      <a:pt x="0" y="0"/>
                    </a:lnTo>
                    <a:close/>
                  </a:path>
                </a:pathLst>
              </a:custGeom>
              <a:solidFill>
                <a:srgbClr val="0C419A"/>
              </a:solidFill>
              <a:ln w="9525">
                <a:noFill/>
                <a:round/>
                <a:headEnd/>
                <a:tailEnd/>
              </a:ln>
            </p:spPr>
            <p:txBody>
              <a:bodyPr/>
              <a:lstStyle/>
              <a:p>
                <a:pPr>
                  <a:defRPr/>
                </a:pPr>
                <a:endParaRPr lang="en-GB"/>
              </a:p>
            </p:txBody>
          </p:sp>
          <p:sp>
            <p:nvSpPr>
              <p:cNvPr id="221" name="Freeform 70"/>
              <p:cNvSpPr>
                <a:spLocks/>
              </p:cNvSpPr>
              <p:nvPr/>
            </p:nvSpPr>
            <p:spPr bwMode="auto">
              <a:xfrm>
                <a:off x="1778" y="2913"/>
                <a:ext cx="61" cy="40"/>
              </a:xfrm>
              <a:custGeom>
                <a:avLst/>
                <a:gdLst>
                  <a:gd name="T0" fmla="*/ 0 w 60"/>
                  <a:gd name="T1" fmla="*/ 39 h 39"/>
                  <a:gd name="T2" fmla="*/ 60 w 60"/>
                  <a:gd name="T3" fmla="*/ 39 h 39"/>
                  <a:gd name="T4" fmla="*/ 60 w 60"/>
                  <a:gd name="T5" fmla="*/ 0 h 39"/>
                  <a:gd name="T6" fmla="*/ 0 w 60"/>
                  <a:gd name="T7" fmla="*/ 39 h 39"/>
                  <a:gd name="T8" fmla="*/ 0 w 60"/>
                  <a:gd name="T9" fmla="*/ 39 h 39"/>
                  <a:gd name="T10" fmla="*/ 0 60000 65536"/>
                  <a:gd name="T11" fmla="*/ 0 60000 65536"/>
                  <a:gd name="T12" fmla="*/ 0 60000 65536"/>
                  <a:gd name="T13" fmla="*/ 0 60000 65536"/>
                  <a:gd name="T14" fmla="*/ 0 60000 65536"/>
                  <a:gd name="T15" fmla="*/ 0 w 60"/>
                  <a:gd name="T16" fmla="*/ 0 h 39"/>
                  <a:gd name="T17" fmla="*/ 60 w 60"/>
                  <a:gd name="T18" fmla="*/ 39 h 39"/>
                </a:gdLst>
                <a:ahLst/>
                <a:cxnLst>
                  <a:cxn ang="T10">
                    <a:pos x="T0" y="T1"/>
                  </a:cxn>
                  <a:cxn ang="T11">
                    <a:pos x="T2" y="T3"/>
                  </a:cxn>
                  <a:cxn ang="T12">
                    <a:pos x="T4" y="T5"/>
                  </a:cxn>
                  <a:cxn ang="T13">
                    <a:pos x="T6" y="T7"/>
                  </a:cxn>
                  <a:cxn ang="T14">
                    <a:pos x="T8" y="T9"/>
                  </a:cxn>
                </a:cxnLst>
                <a:rect l="T15" t="T16" r="T17" b="T18"/>
                <a:pathLst>
                  <a:path w="60" h="39">
                    <a:moveTo>
                      <a:pt x="0" y="39"/>
                    </a:moveTo>
                    <a:lnTo>
                      <a:pt x="60" y="39"/>
                    </a:lnTo>
                    <a:lnTo>
                      <a:pt x="60" y="0"/>
                    </a:lnTo>
                    <a:lnTo>
                      <a:pt x="0" y="39"/>
                    </a:lnTo>
                    <a:close/>
                  </a:path>
                </a:pathLst>
              </a:custGeom>
              <a:solidFill>
                <a:srgbClr val="0C419A"/>
              </a:solidFill>
              <a:ln w="9525">
                <a:noFill/>
                <a:round/>
                <a:headEnd/>
                <a:tailEnd/>
              </a:ln>
            </p:spPr>
            <p:txBody>
              <a:bodyPr/>
              <a:lstStyle/>
              <a:p>
                <a:pPr>
                  <a:defRPr/>
                </a:pPr>
                <a:endParaRPr lang="en-GB"/>
              </a:p>
            </p:txBody>
          </p:sp>
          <p:sp>
            <p:nvSpPr>
              <p:cNvPr id="222" name="Freeform 71"/>
              <p:cNvSpPr>
                <a:spLocks/>
              </p:cNvSpPr>
              <p:nvPr/>
            </p:nvSpPr>
            <p:spPr bwMode="auto">
              <a:xfrm>
                <a:off x="1742" y="2897"/>
                <a:ext cx="97" cy="57"/>
              </a:xfrm>
              <a:custGeom>
                <a:avLst/>
                <a:gdLst>
                  <a:gd name="T0" fmla="*/ 0 w 96"/>
                  <a:gd name="T1" fmla="*/ 56 h 56"/>
                  <a:gd name="T2" fmla="*/ 78 w 96"/>
                  <a:gd name="T3" fmla="*/ 0 h 56"/>
                  <a:gd name="T4" fmla="*/ 96 w 96"/>
                  <a:gd name="T5" fmla="*/ 0 h 56"/>
                  <a:gd name="T6" fmla="*/ 18 w 96"/>
                  <a:gd name="T7" fmla="*/ 56 h 56"/>
                  <a:gd name="T8" fmla="*/ 0 w 96"/>
                  <a:gd name="T9" fmla="*/ 56 h 56"/>
                  <a:gd name="T10" fmla="*/ 0 w 96"/>
                  <a:gd name="T11" fmla="*/ 56 h 56"/>
                  <a:gd name="T12" fmla="*/ 0 60000 65536"/>
                  <a:gd name="T13" fmla="*/ 0 60000 65536"/>
                  <a:gd name="T14" fmla="*/ 0 60000 65536"/>
                  <a:gd name="T15" fmla="*/ 0 60000 65536"/>
                  <a:gd name="T16" fmla="*/ 0 60000 65536"/>
                  <a:gd name="T17" fmla="*/ 0 60000 65536"/>
                  <a:gd name="T18" fmla="*/ 0 w 96"/>
                  <a:gd name="T19" fmla="*/ 0 h 56"/>
                  <a:gd name="T20" fmla="*/ 96 w 96"/>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96" h="56">
                    <a:moveTo>
                      <a:pt x="0" y="56"/>
                    </a:moveTo>
                    <a:lnTo>
                      <a:pt x="78" y="0"/>
                    </a:lnTo>
                    <a:lnTo>
                      <a:pt x="96" y="0"/>
                    </a:lnTo>
                    <a:lnTo>
                      <a:pt x="18" y="56"/>
                    </a:lnTo>
                    <a:lnTo>
                      <a:pt x="0" y="56"/>
                    </a:lnTo>
                    <a:close/>
                  </a:path>
                </a:pathLst>
              </a:custGeom>
              <a:solidFill>
                <a:srgbClr val="FF0000"/>
              </a:solidFill>
              <a:ln w="9525">
                <a:noFill/>
                <a:round/>
                <a:headEnd/>
                <a:tailEnd/>
              </a:ln>
            </p:spPr>
            <p:txBody>
              <a:bodyPr/>
              <a:lstStyle/>
              <a:p>
                <a:pPr>
                  <a:defRPr/>
                </a:pPr>
                <a:endParaRPr lang="en-GB"/>
              </a:p>
            </p:txBody>
          </p:sp>
          <p:sp>
            <p:nvSpPr>
              <p:cNvPr id="223" name="Freeform 72"/>
              <p:cNvSpPr>
                <a:spLocks/>
              </p:cNvSpPr>
              <p:nvPr/>
            </p:nvSpPr>
            <p:spPr bwMode="auto">
              <a:xfrm>
                <a:off x="1616" y="2897"/>
                <a:ext cx="77" cy="44"/>
              </a:xfrm>
              <a:custGeom>
                <a:avLst/>
                <a:gdLst>
                  <a:gd name="T0" fmla="*/ 78 w 78"/>
                  <a:gd name="T1" fmla="*/ 0 h 45"/>
                  <a:gd name="T2" fmla="*/ 78 w 78"/>
                  <a:gd name="T3" fmla="*/ 45 h 45"/>
                  <a:gd name="T4" fmla="*/ 0 w 78"/>
                  <a:gd name="T5" fmla="*/ 0 h 45"/>
                  <a:gd name="T6" fmla="*/ 78 w 78"/>
                  <a:gd name="T7" fmla="*/ 0 h 45"/>
                  <a:gd name="T8" fmla="*/ 78 w 78"/>
                  <a:gd name="T9" fmla="*/ 0 h 45"/>
                  <a:gd name="T10" fmla="*/ 0 60000 65536"/>
                  <a:gd name="T11" fmla="*/ 0 60000 65536"/>
                  <a:gd name="T12" fmla="*/ 0 60000 65536"/>
                  <a:gd name="T13" fmla="*/ 0 60000 65536"/>
                  <a:gd name="T14" fmla="*/ 0 60000 65536"/>
                  <a:gd name="T15" fmla="*/ 0 w 78"/>
                  <a:gd name="T16" fmla="*/ 0 h 45"/>
                  <a:gd name="T17" fmla="*/ 78 w 78"/>
                  <a:gd name="T18" fmla="*/ 45 h 45"/>
                </a:gdLst>
                <a:ahLst/>
                <a:cxnLst>
                  <a:cxn ang="T10">
                    <a:pos x="T0" y="T1"/>
                  </a:cxn>
                  <a:cxn ang="T11">
                    <a:pos x="T2" y="T3"/>
                  </a:cxn>
                  <a:cxn ang="T12">
                    <a:pos x="T4" y="T5"/>
                  </a:cxn>
                  <a:cxn ang="T13">
                    <a:pos x="T6" y="T7"/>
                  </a:cxn>
                  <a:cxn ang="T14">
                    <a:pos x="T8" y="T9"/>
                  </a:cxn>
                </a:cxnLst>
                <a:rect l="T15" t="T16" r="T17" b="T18"/>
                <a:pathLst>
                  <a:path w="78" h="45">
                    <a:moveTo>
                      <a:pt x="78" y="0"/>
                    </a:moveTo>
                    <a:lnTo>
                      <a:pt x="78" y="45"/>
                    </a:lnTo>
                    <a:lnTo>
                      <a:pt x="0" y="0"/>
                    </a:lnTo>
                    <a:lnTo>
                      <a:pt x="78" y="0"/>
                    </a:lnTo>
                    <a:close/>
                  </a:path>
                </a:pathLst>
              </a:custGeom>
              <a:solidFill>
                <a:srgbClr val="0C419A"/>
              </a:solidFill>
              <a:ln w="9525">
                <a:noFill/>
                <a:round/>
                <a:headEnd/>
                <a:tailEnd/>
              </a:ln>
            </p:spPr>
            <p:txBody>
              <a:bodyPr/>
              <a:lstStyle/>
              <a:p>
                <a:pPr>
                  <a:defRPr/>
                </a:pPr>
                <a:endParaRPr lang="en-GB"/>
              </a:p>
            </p:txBody>
          </p:sp>
          <p:sp>
            <p:nvSpPr>
              <p:cNvPr id="224" name="Freeform 73"/>
              <p:cNvSpPr>
                <a:spLocks/>
              </p:cNvSpPr>
              <p:nvPr/>
            </p:nvSpPr>
            <p:spPr bwMode="auto">
              <a:xfrm>
                <a:off x="1592" y="2913"/>
                <a:ext cx="61" cy="40"/>
              </a:xfrm>
              <a:custGeom>
                <a:avLst/>
                <a:gdLst>
                  <a:gd name="T0" fmla="*/ 60 w 60"/>
                  <a:gd name="T1" fmla="*/ 39 h 39"/>
                  <a:gd name="T2" fmla="*/ 0 w 60"/>
                  <a:gd name="T3" fmla="*/ 39 h 39"/>
                  <a:gd name="T4" fmla="*/ 0 w 60"/>
                  <a:gd name="T5" fmla="*/ 0 h 39"/>
                  <a:gd name="T6" fmla="*/ 60 w 60"/>
                  <a:gd name="T7" fmla="*/ 39 h 39"/>
                  <a:gd name="T8" fmla="*/ 60 w 60"/>
                  <a:gd name="T9" fmla="*/ 39 h 39"/>
                  <a:gd name="T10" fmla="*/ 0 60000 65536"/>
                  <a:gd name="T11" fmla="*/ 0 60000 65536"/>
                  <a:gd name="T12" fmla="*/ 0 60000 65536"/>
                  <a:gd name="T13" fmla="*/ 0 60000 65536"/>
                  <a:gd name="T14" fmla="*/ 0 60000 65536"/>
                  <a:gd name="T15" fmla="*/ 0 w 60"/>
                  <a:gd name="T16" fmla="*/ 0 h 39"/>
                  <a:gd name="T17" fmla="*/ 60 w 60"/>
                  <a:gd name="T18" fmla="*/ 39 h 39"/>
                </a:gdLst>
                <a:ahLst/>
                <a:cxnLst>
                  <a:cxn ang="T10">
                    <a:pos x="T0" y="T1"/>
                  </a:cxn>
                  <a:cxn ang="T11">
                    <a:pos x="T2" y="T3"/>
                  </a:cxn>
                  <a:cxn ang="T12">
                    <a:pos x="T4" y="T5"/>
                  </a:cxn>
                  <a:cxn ang="T13">
                    <a:pos x="T6" y="T7"/>
                  </a:cxn>
                  <a:cxn ang="T14">
                    <a:pos x="T8" y="T9"/>
                  </a:cxn>
                </a:cxnLst>
                <a:rect l="T15" t="T16" r="T17" b="T18"/>
                <a:pathLst>
                  <a:path w="60" h="39">
                    <a:moveTo>
                      <a:pt x="60" y="39"/>
                    </a:moveTo>
                    <a:lnTo>
                      <a:pt x="0" y="39"/>
                    </a:lnTo>
                    <a:lnTo>
                      <a:pt x="0" y="0"/>
                    </a:lnTo>
                    <a:lnTo>
                      <a:pt x="60" y="39"/>
                    </a:lnTo>
                    <a:close/>
                  </a:path>
                </a:pathLst>
              </a:custGeom>
              <a:solidFill>
                <a:srgbClr val="0C419A"/>
              </a:solidFill>
              <a:ln w="9525">
                <a:noFill/>
                <a:round/>
                <a:headEnd/>
                <a:tailEnd/>
              </a:ln>
            </p:spPr>
            <p:txBody>
              <a:bodyPr/>
              <a:lstStyle/>
              <a:p>
                <a:pPr>
                  <a:defRPr/>
                </a:pPr>
                <a:endParaRPr lang="en-GB"/>
              </a:p>
            </p:txBody>
          </p:sp>
          <p:sp>
            <p:nvSpPr>
              <p:cNvPr id="225" name="Freeform 74"/>
              <p:cNvSpPr>
                <a:spLocks/>
              </p:cNvSpPr>
              <p:nvPr/>
            </p:nvSpPr>
            <p:spPr bwMode="auto">
              <a:xfrm>
                <a:off x="1592" y="2897"/>
                <a:ext cx="95" cy="57"/>
              </a:xfrm>
              <a:custGeom>
                <a:avLst/>
                <a:gdLst>
                  <a:gd name="T0" fmla="*/ 96 w 96"/>
                  <a:gd name="T1" fmla="*/ 56 h 56"/>
                  <a:gd name="T2" fmla="*/ 0 w 96"/>
                  <a:gd name="T3" fmla="*/ 0 h 56"/>
                  <a:gd name="T4" fmla="*/ 6 w 96"/>
                  <a:gd name="T5" fmla="*/ 11 h 56"/>
                  <a:gd name="T6" fmla="*/ 78 w 96"/>
                  <a:gd name="T7" fmla="*/ 56 h 56"/>
                  <a:gd name="T8" fmla="*/ 96 w 96"/>
                  <a:gd name="T9" fmla="*/ 56 h 56"/>
                  <a:gd name="T10" fmla="*/ 96 w 96"/>
                  <a:gd name="T11" fmla="*/ 56 h 56"/>
                  <a:gd name="T12" fmla="*/ 0 60000 65536"/>
                  <a:gd name="T13" fmla="*/ 0 60000 65536"/>
                  <a:gd name="T14" fmla="*/ 0 60000 65536"/>
                  <a:gd name="T15" fmla="*/ 0 60000 65536"/>
                  <a:gd name="T16" fmla="*/ 0 60000 65536"/>
                  <a:gd name="T17" fmla="*/ 0 60000 65536"/>
                  <a:gd name="T18" fmla="*/ 0 w 96"/>
                  <a:gd name="T19" fmla="*/ 0 h 56"/>
                  <a:gd name="T20" fmla="*/ 96 w 96"/>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96" h="56">
                    <a:moveTo>
                      <a:pt x="96" y="56"/>
                    </a:moveTo>
                    <a:lnTo>
                      <a:pt x="0" y="0"/>
                    </a:lnTo>
                    <a:lnTo>
                      <a:pt x="6" y="11"/>
                    </a:lnTo>
                    <a:lnTo>
                      <a:pt x="78" y="56"/>
                    </a:lnTo>
                    <a:lnTo>
                      <a:pt x="96" y="56"/>
                    </a:lnTo>
                    <a:close/>
                  </a:path>
                </a:pathLst>
              </a:custGeom>
              <a:solidFill>
                <a:srgbClr val="FF0000"/>
              </a:solidFill>
              <a:ln w="9525">
                <a:noFill/>
                <a:round/>
                <a:headEnd/>
                <a:tailEnd/>
              </a:ln>
            </p:spPr>
            <p:txBody>
              <a:bodyPr/>
              <a:lstStyle/>
              <a:p>
                <a:pPr>
                  <a:defRPr/>
                </a:pPr>
                <a:endParaRPr lang="en-GB"/>
              </a:p>
            </p:txBody>
          </p:sp>
          <p:sp>
            <p:nvSpPr>
              <p:cNvPr id="226" name="Freeform 75"/>
              <p:cNvSpPr>
                <a:spLocks/>
              </p:cNvSpPr>
              <p:nvPr/>
            </p:nvSpPr>
            <p:spPr bwMode="auto">
              <a:xfrm>
                <a:off x="1742" y="3008"/>
                <a:ext cx="73" cy="44"/>
              </a:xfrm>
              <a:custGeom>
                <a:avLst/>
                <a:gdLst>
                  <a:gd name="T0" fmla="*/ 0 w 72"/>
                  <a:gd name="T1" fmla="*/ 44 h 44"/>
                  <a:gd name="T2" fmla="*/ 0 w 72"/>
                  <a:gd name="T3" fmla="*/ 0 h 44"/>
                  <a:gd name="T4" fmla="*/ 72 w 72"/>
                  <a:gd name="T5" fmla="*/ 44 h 44"/>
                  <a:gd name="T6" fmla="*/ 0 w 72"/>
                  <a:gd name="T7" fmla="*/ 44 h 44"/>
                  <a:gd name="T8" fmla="*/ 0 w 72"/>
                  <a:gd name="T9" fmla="*/ 44 h 44"/>
                  <a:gd name="T10" fmla="*/ 0 60000 65536"/>
                  <a:gd name="T11" fmla="*/ 0 60000 65536"/>
                  <a:gd name="T12" fmla="*/ 0 60000 65536"/>
                  <a:gd name="T13" fmla="*/ 0 60000 65536"/>
                  <a:gd name="T14" fmla="*/ 0 60000 65536"/>
                  <a:gd name="T15" fmla="*/ 0 w 72"/>
                  <a:gd name="T16" fmla="*/ 0 h 44"/>
                  <a:gd name="T17" fmla="*/ 72 w 72"/>
                  <a:gd name="T18" fmla="*/ 44 h 44"/>
                </a:gdLst>
                <a:ahLst/>
                <a:cxnLst>
                  <a:cxn ang="T10">
                    <a:pos x="T0" y="T1"/>
                  </a:cxn>
                  <a:cxn ang="T11">
                    <a:pos x="T2" y="T3"/>
                  </a:cxn>
                  <a:cxn ang="T12">
                    <a:pos x="T4" y="T5"/>
                  </a:cxn>
                  <a:cxn ang="T13">
                    <a:pos x="T6" y="T7"/>
                  </a:cxn>
                  <a:cxn ang="T14">
                    <a:pos x="T8" y="T9"/>
                  </a:cxn>
                </a:cxnLst>
                <a:rect l="T15" t="T16" r="T17" b="T18"/>
                <a:pathLst>
                  <a:path w="72" h="44">
                    <a:moveTo>
                      <a:pt x="0" y="44"/>
                    </a:moveTo>
                    <a:lnTo>
                      <a:pt x="0" y="0"/>
                    </a:lnTo>
                    <a:lnTo>
                      <a:pt x="72" y="44"/>
                    </a:lnTo>
                    <a:lnTo>
                      <a:pt x="0" y="44"/>
                    </a:lnTo>
                    <a:close/>
                  </a:path>
                </a:pathLst>
              </a:custGeom>
              <a:solidFill>
                <a:srgbClr val="0C419A"/>
              </a:solidFill>
              <a:ln w="9525">
                <a:noFill/>
                <a:round/>
                <a:headEnd/>
                <a:tailEnd/>
              </a:ln>
            </p:spPr>
            <p:txBody>
              <a:bodyPr/>
              <a:lstStyle/>
              <a:p>
                <a:pPr>
                  <a:defRPr/>
                </a:pPr>
                <a:endParaRPr lang="en-GB"/>
              </a:p>
            </p:txBody>
          </p:sp>
          <p:sp>
            <p:nvSpPr>
              <p:cNvPr id="227" name="Freeform 76"/>
              <p:cNvSpPr>
                <a:spLocks/>
              </p:cNvSpPr>
              <p:nvPr/>
            </p:nvSpPr>
            <p:spPr bwMode="auto">
              <a:xfrm>
                <a:off x="1778" y="2998"/>
                <a:ext cx="61" cy="38"/>
              </a:xfrm>
              <a:custGeom>
                <a:avLst/>
                <a:gdLst>
                  <a:gd name="T0" fmla="*/ 0 w 60"/>
                  <a:gd name="T1" fmla="*/ 0 h 39"/>
                  <a:gd name="T2" fmla="*/ 60 w 60"/>
                  <a:gd name="T3" fmla="*/ 0 h 39"/>
                  <a:gd name="T4" fmla="*/ 60 w 60"/>
                  <a:gd name="T5" fmla="*/ 39 h 39"/>
                  <a:gd name="T6" fmla="*/ 0 w 60"/>
                  <a:gd name="T7" fmla="*/ 0 h 39"/>
                  <a:gd name="T8" fmla="*/ 0 w 60"/>
                  <a:gd name="T9" fmla="*/ 0 h 39"/>
                  <a:gd name="T10" fmla="*/ 0 60000 65536"/>
                  <a:gd name="T11" fmla="*/ 0 60000 65536"/>
                  <a:gd name="T12" fmla="*/ 0 60000 65536"/>
                  <a:gd name="T13" fmla="*/ 0 60000 65536"/>
                  <a:gd name="T14" fmla="*/ 0 60000 65536"/>
                  <a:gd name="T15" fmla="*/ 0 w 60"/>
                  <a:gd name="T16" fmla="*/ 0 h 39"/>
                  <a:gd name="T17" fmla="*/ 60 w 60"/>
                  <a:gd name="T18" fmla="*/ 39 h 39"/>
                </a:gdLst>
                <a:ahLst/>
                <a:cxnLst>
                  <a:cxn ang="T10">
                    <a:pos x="T0" y="T1"/>
                  </a:cxn>
                  <a:cxn ang="T11">
                    <a:pos x="T2" y="T3"/>
                  </a:cxn>
                  <a:cxn ang="T12">
                    <a:pos x="T4" y="T5"/>
                  </a:cxn>
                  <a:cxn ang="T13">
                    <a:pos x="T6" y="T7"/>
                  </a:cxn>
                  <a:cxn ang="T14">
                    <a:pos x="T8" y="T9"/>
                  </a:cxn>
                </a:cxnLst>
                <a:rect l="T15" t="T16" r="T17" b="T18"/>
                <a:pathLst>
                  <a:path w="60" h="39">
                    <a:moveTo>
                      <a:pt x="0" y="0"/>
                    </a:moveTo>
                    <a:lnTo>
                      <a:pt x="60" y="0"/>
                    </a:lnTo>
                    <a:lnTo>
                      <a:pt x="60" y="39"/>
                    </a:lnTo>
                    <a:lnTo>
                      <a:pt x="0" y="0"/>
                    </a:lnTo>
                    <a:close/>
                  </a:path>
                </a:pathLst>
              </a:custGeom>
              <a:solidFill>
                <a:srgbClr val="0C419A"/>
              </a:solidFill>
              <a:ln w="9525">
                <a:noFill/>
                <a:round/>
                <a:headEnd/>
                <a:tailEnd/>
              </a:ln>
            </p:spPr>
            <p:txBody>
              <a:bodyPr/>
              <a:lstStyle/>
              <a:p>
                <a:pPr>
                  <a:defRPr/>
                </a:pPr>
                <a:endParaRPr lang="en-GB"/>
              </a:p>
            </p:txBody>
          </p:sp>
          <p:sp>
            <p:nvSpPr>
              <p:cNvPr id="228" name="Freeform 77"/>
              <p:cNvSpPr>
                <a:spLocks/>
              </p:cNvSpPr>
              <p:nvPr/>
            </p:nvSpPr>
            <p:spPr bwMode="auto">
              <a:xfrm>
                <a:off x="1754" y="2998"/>
                <a:ext cx="85" cy="55"/>
              </a:xfrm>
              <a:custGeom>
                <a:avLst/>
                <a:gdLst>
                  <a:gd name="T0" fmla="*/ 0 w 84"/>
                  <a:gd name="T1" fmla="*/ 0 h 55"/>
                  <a:gd name="T2" fmla="*/ 84 w 84"/>
                  <a:gd name="T3" fmla="*/ 55 h 55"/>
                  <a:gd name="T4" fmla="*/ 84 w 84"/>
                  <a:gd name="T5" fmla="*/ 44 h 55"/>
                  <a:gd name="T6" fmla="*/ 18 w 84"/>
                  <a:gd name="T7" fmla="*/ 0 h 55"/>
                  <a:gd name="T8" fmla="*/ 0 w 84"/>
                  <a:gd name="T9" fmla="*/ 0 h 55"/>
                  <a:gd name="T10" fmla="*/ 0 w 84"/>
                  <a:gd name="T11" fmla="*/ 0 h 55"/>
                  <a:gd name="T12" fmla="*/ 0 60000 65536"/>
                  <a:gd name="T13" fmla="*/ 0 60000 65536"/>
                  <a:gd name="T14" fmla="*/ 0 60000 65536"/>
                  <a:gd name="T15" fmla="*/ 0 60000 65536"/>
                  <a:gd name="T16" fmla="*/ 0 60000 65536"/>
                  <a:gd name="T17" fmla="*/ 0 60000 65536"/>
                  <a:gd name="T18" fmla="*/ 0 w 84"/>
                  <a:gd name="T19" fmla="*/ 0 h 55"/>
                  <a:gd name="T20" fmla="*/ 84 w 84"/>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84" h="55">
                    <a:moveTo>
                      <a:pt x="0" y="0"/>
                    </a:moveTo>
                    <a:lnTo>
                      <a:pt x="84" y="55"/>
                    </a:lnTo>
                    <a:lnTo>
                      <a:pt x="84" y="44"/>
                    </a:lnTo>
                    <a:lnTo>
                      <a:pt x="18" y="0"/>
                    </a:lnTo>
                    <a:lnTo>
                      <a:pt x="0" y="0"/>
                    </a:lnTo>
                    <a:close/>
                  </a:path>
                </a:pathLst>
              </a:custGeom>
              <a:solidFill>
                <a:srgbClr val="FF0000"/>
              </a:solidFill>
              <a:ln w="9525">
                <a:noFill/>
                <a:round/>
                <a:headEnd/>
                <a:tailEnd/>
              </a:ln>
            </p:spPr>
            <p:txBody>
              <a:bodyPr/>
              <a:lstStyle/>
              <a:p>
                <a:pPr>
                  <a:defRPr/>
                </a:pPr>
                <a:endParaRPr lang="en-GB"/>
              </a:p>
            </p:txBody>
          </p:sp>
          <p:sp>
            <p:nvSpPr>
              <p:cNvPr id="229" name="Freeform 78"/>
              <p:cNvSpPr>
                <a:spLocks/>
              </p:cNvSpPr>
              <p:nvPr/>
            </p:nvSpPr>
            <p:spPr bwMode="auto">
              <a:xfrm>
                <a:off x="1622" y="3002"/>
                <a:ext cx="71" cy="50"/>
              </a:xfrm>
              <a:custGeom>
                <a:avLst/>
                <a:gdLst>
                  <a:gd name="T0" fmla="*/ 72 w 72"/>
                  <a:gd name="T1" fmla="*/ 50 h 50"/>
                  <a:gd name="T2" fmla="*/ 72 w 72"/>
                  <a:gd name="T3" fmla="*/ 0 h 50"/>
                  <a:gd name="T4" fmla="*/ 0 w 72"/>
                  <a:gd name="T5" fmla="*/ 50 h 50"/>
                  <a:gd name="T6" fmla="*/ 72 w 72"/>
                  <a:gd name="T7" fmla="*/ 50 h 50"/>
                  <a:gd name="T8" fmla="*/ 72 w 72"/>
                  <a:gd name="T9" fmla="*/ 50 h 50"/>
                  <a:gd name="T10" fmla="*/ 0 60000 65536"/>
                  <a:gd name="T11" fmla="*/ 0 60000 65536"/>
                  <a:gd name="T12" fmla="*/ 0 60000 65536"/>
                  <a:gd name="T13" fmla="*/ 0 60000 65536"/>
                  <a:gd name="T14" fmla="*/ 0 60000 65536"/>
                  <a:gd name="T15" fmla="*/ 0 w 72"/>
                  <a:gd name="T16" fmla="*/ 0 h 50"/>
                  <a:gd name="T17" fmla="*/ 72 w 72"/>
                  <a:gd name="T18" fmla="*/ 50 h 50"/>
                </a:gdLst>
                <a:ahLst/>
                <a:cxnLst>
                  <a:cxn ang="T10">
                    <a:pos x="T0" y="T1"/>
                  </a:cxn>
                  <a:cxn ang="T11">
                    <a:pos x="T2" y="T3"/>
                  </a:cxn>
                  <a:cxn ang="T12">
                    <a:pos x="T4" y="T5"/>
                  </a:cxn>
                  <a:cxn ang="T13">
                    <a:pos x="T6" y="T7"/>
                  </a:cxn>
                  <a:cxn ang="T14">
                    <a:pos x="T8" y="T9"/>
                  </a:cxn>
                </a:cxnLst>
                <a:rect l="T15" t="T16" r="T17" b="T18"/>
                <a:pathLst>
                  <a:path w="72" h="50">
                    <a:moveTo>
                      <a:pt x="72" y="50"/>
                    </a:moveTo>
                    <a:lnTo>
                      <a:pt x="72" y="0"/>
                    </a:lnTo>
                    <a:lnTo>
                      <a:pt x="0" y="50"/>
                    </a:lnTo>
                    <a:lnTo>
                      <a:pt x="72" y="50"/>
                    </a:lnTo>
                    <a:close/>
                  </a:path>
                </a:pathLst>
              </a:custGeom>
              <a:solidFill>
                <a:srgbClr val="0C419A"/>
              </a:solidFill>
              <a:ln w="9525">
                <a:noFill/>
                <a:round/>
                <a:headEnd/>
                <a:tailEnd/>
              </a:ln>
            </p:spPr>
            <p:txBody>
              <a:bodyPr/>
              <a:lstStyle/>
              <a:p>
                <a:pPr>
                  <a:defRPr/>
                </a:pPr>
                <a:endParaRPr lang="en-GB"/>
              </a:p>
            </p:txBody>
          </p:sp>
          <p:sp>
            <p:nvSpPr>
              <p:cNvPr id="230" name="Freeform 79"/>
              <p:cNvSpPr>
                <a:spLocks/>
              </p:cNvSpPr>
              <p:nvPr/>
            </p:nvSpPr>
            <p:spPr bwMode="auto">
              <a:xfrm>
                <a:off x="1592" y="2998"/>
                <a:ext cx="55" cy="38"/>
              </a:xfrm>
              <a:custGeom>
                <a:avLst/>
                <a:gdLst>
                  <a:gd name="T0" fmla="*/ 54 w 54"/>
                  <a:gd name="T1" fmla="*/ 0 h 39"/>
                  <a:gd name="T2" fmla="*/ 0 w 54"/>
                  <a:gd name="T3" fmla="*/ 0 h 39"/>
                  <a:gd name="T4" fmla="*/ 0 w 54"/>
                  <a:gd name="T5" fmla="*/ 39 h 39"/>
                  <a:gd name="T6" fmla="*/ 54 w 54"/>
                  <a:gd name="T7" fmla="*/ 0 h 39"/>
                  <a:gd name="T8" fmla="*/ 54 w 54"/>
                  <a:gd name="T9" fmla="*/ 0 h 39"/>
                  <a:gd name="T10" fmla="*/ 0 60000 65536"/>
                  <a:gd name="T11" fmla="*/ 0 60000 65536"/>
                  <a:gd name="T12" fmla="*/ 0 60000 65536"/>
                  <a:gd name="T13" fmla="*/ 0 60000 65536"/>
                  <a:gd name="T14" fmla="*/ 0 60000 65536"/>
                  <a:gd name="T15" fmla="*/ 0 w 54"/>
                  <a:gd name="T16" fmla="*/ 0 h 39"/>
                  <a:gd name="T17" fmla="*/ 54 w 54"/>
                  <a:gd name="T18" fmla="*/ 39 h 39"/>
                </a:gdLst>
                <a:ahLst/>
                <a:cxnLst>
                  <a:cxn ang="T10">
                    <a:pos x="T0" y="T1"/>
                  </a:cxn>
                  <a:cxn ang="T11">
                    <a:pos x="T2" y="T3"/>
                  </a:cxn>
                  <a:cxn ang="T12">
                    <a:pos x="T4" y="T5"/>
                  </a:cxn>
                  <a:cxn ang="T13">
                    <a:pos x="T6" y="T7"/>
                  </a:cxn>
                  <a:cxn ang="T14">
                    <a:pos x="T8" y="T9"/>
                  </a:cxn>
                </a:cxnLst>
                <a:rect l="T15" t="T16" r="T17" b="T18"/>
                <a:pathLst>
                  <a:path w="54" h="39">
                    <a:moveTo>
                      <a:pt x="54" y="0"/>
                    </a:moveTo>
                    <a:lnTo>
                      <a:pt x="0" y="0"/>
                    </a:lnTo>
                    <a:lnTo>
                      <a:pt x="0" y="39"/>
                    </a:lnTo>
                    <a:lnTo>
                      <a:pt x="54" y="0"/>
                    </a:lnTo>
                    <a:close/>
                  </a:path>
                </a:pathLst>
              </a:custGeom>
              <a:solidFill>
                <a:srgbClr val="0C419A"/>
              </a:solidFill>
              <a:ln w="9525">
                <a:noFill/>
                <a:round/>
                <a:headEnd/>
                <a:tailEnd/>
              </a:ln>
            </p:spPr>
            <p:txBody>
              <a:bodyPr/>
              <a:lstStyle/>
              <a:p>
                <a:pPr>
                  <a:defRPr/>
                </a:pPr>
                <a:endParaRPr lang="en-GB"/>
              </a:p>
            </p:txBody>
          </p:sp>
          <p:sp>
            <p:nvSpPr>
              <p:cNvPr id="231" name="Freeform 80"/>
              <p:cNvSpPr>
                <a:spLocks/>
              </p:cNvSpPr>
              <p:nvPr/>
            </p:nvSpPr>
            <p:spPr bwMode="auto">
              <a:xfrm>
                <a:off x="1598" y="2998"/>
                <a:ext cx="95" cy="55"/>
              </a:xfrm>
              <a:custGeom>
                <a:avLst/>
                <a:gdLst>
                  <a:gd name="T0" fmla="*/ 96 w 96"/>
                  <a:gd name="T1" fmla="*/ 0 h 55"/>
                  <a:gd name="T2" fmla="*/ 18 w 96"/>
                  <a:gd name="T3" fmla="*/ 55 h 55"/>
                  <a:gd name="T4" fmla="*/ 0 w 96"/>
                  <a:gd name="T5" fmla="*/ 55 h 55"/>
                  <a:gd name="T6" fmla="*/ 78 w 96"/>
                  <a:gd name="T7" fmla="*/ 0 h 55"/>
                  <a:gd name="T8" fmla="*/ 96 w 96"/>
                  <a:gd name="T9" fmla="*/ 0 h 55"/>
                  <a:gd name="T10" fmla="*/ 96 w 96"/>
                  <a:gd name="T11" fmla="*/ 0 h 55"/>
                  <a:gd name="T12" fmla="*/ 0 60000 65536"/>
                  <a:gd name="T13" fmla="*/ 0 60000 65536"/>
                  <a:gd name="T14" fmla="*/ 0 60000 65536"/>
                  <a:gd name="T15" fmla="*/ 0 60000 65536"/>
                  <a:gd name="T16" fmla="*/ 0 60000 65536"/>
                  <a:gd name="T17" fmla="*/ 0 60000 65536"/>
                  <a:gd name="T18" fmla="*/ 0 w 96"/>
                  <a:gd name="T19" fmla="*/ 0 h 55"/>
                  <a:gd name="T20" fmla="*/ 96 w 96"/>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96" h="55">
                    <a:moveTo>
                      <a:pt x="96" y="0"/>
                    </a:moveTo>
                    <a:lnTo>
                      <a:pt x="18" y="55"/>
                    </a:lnTo>
                    <a:lnTo>
                      <a:pt x="0" y="55"/>
                    </a:lnTo>
                    <a:lnTo>
                      <a:pt x="78" y="0"/>
                    </a:lnTo>
                    <a:lnTo>
                      <a:pt x="96" y="0"/>
                    </a:lnTo>
                    <a:close/>
                  </a:path>
                </a:pathLst>
              </a:custGeom>
              <a:solidFill>
                <a:srgbClr val="FF0000"/>
              </a:solidFill>
              <a:ln w="9525">
                <a:noFill/>
                <a:round/>
                <a:headEnd/>
                <a:tailEnd/>
              </a:ln>
            </p:spPr>
            <p:txBody>
              <a:bodyPr/>
              <a:lstStyle/>
              <a:p>
                <a:pPr>
                  <a:defRPr/>
                </a:pPr>
                <a:endParaRPr lang="en-GB"/>
              </a:p>
            </p:txBody>
          </p:sp>
          <p:sp>
            <p:nvSpPr>
              <p:cNvPr id="232" name="Freeform 81"/>
              <p:cNvSpPr>
                <a:spLocks/>
              </p:cNvSpPr>
              <p:nvPr/>
            </p:nvSpPr>
            <p:spPr bwMode="auto">
              <a:xfrm>
                <a:off x="1592" y="2897"/>
                <a:ext cx="247" cy="155"/>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pSp>
          <p:nvGrpSpPr>
            <p:cNvPr id="8" name="Group 82"/>
            <p:cNvGrpSpPr>
              <a:grpSpLocks/>
            </p:cNvGrpSpPr>
            <p:nvPr userDrawn="1"/>
          </p:nvGrpSpPr>
          <p:grpSpPr bwMode="auto">
            <a:xfrm>
              <a:off x="2910190" y="5298398"/>
              <a:ext cx="164629" cy="104602"/>
              <a:chOff x="1778" y="2004"/>
              <a:chExt cx="246" cy="156"/>
            </a:xfrm>
          </p:grpSpPr>
          <p:sp>
            <p:nvSpPr>
              <p:cNvPr id="215" name="Freeform 83"/>
              <p:cNvSpPr>
                <a:spLocks/>
              </p:cNvSpPr>
              <p:nvPr/>
            </p:nvSpPr>
            <p:spPr bwMode="auto">
              <a:xfrm>
                <a:off x="1778" y="2004"/>
                <a:ext cx="246" cy="156"/>
              </a:xfrm>
              <a:custGeom>
                <a:avLst/>
                <a:gdLst>
                  <a:gd name="T0" fmla="*/ 1573 w 239"/>
                  <a:gd name="T1" fmla="*/ 2942 h 151"/>
                  <a:gd name="T2" fmla="*/ 1573 w 239"/>
                  <a:gd name="T3" fmla="*/ 0 h 151"/>
                  <a:gd name="T4" fmla="*/ 0 w 239"/>
                  <a:gd name="T5" fmla="*/ 0 h 151"/>
                  <a:gd name="T6" fmla="*/ 0 w 239"/>
                  <a:gd name="T7" fmla="*/ 2942 h 151"/>
                  <a:gd name="T8" fmla="*/ 1573 w 239"/>
                  <a:gd name="T9" fmla="*/ 2942 h 151"/>
                  <a:gd name="T10" fmla="*/ 1573 w 239"/>
                  <a:gd name="T11" fmla="*/ 2942 h 151"/>
                  <a:gd name="T12" fmla="*/ 0 60000 65536"/>
                  <a:gd name="T13" fmla="*/ 0 60000 65536"/>
                  <a:gd name="T14" fmla="*/ 0 60000 65536"/>
                  <a:gd name="T15" fmla="*/ 0 60000 65536"/>
                  <a:gd name="T16" fmla="*/ 0 60000 65536"/>
                  <a:gd name="T17" fmla="*/ 0 60000 65536"/>
                  <a:gd name="T18" fmla="*/ 0 w 239"/>
                  <a:gd name="T19" fmla="*/ 0 h 151"/>
                  <a:gd name="T20" fmla="*/ 239 w 239"/>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39" h="151">
                    <a:moveTo>
                      <a:pt x="239" y="151"/>
                    </a:moveTo>
                    <a:lnTo>
                      <a:pt x="239" y="0"/>
                    </a:lnTo>
                    <a:lnTo>
                      <a:pt x="0" y="0"/>
                    </a:lnTo>
                    <a:lnTo>
                      <a:pt x="0" y="151"/>
                    </a:lnTo>
                    <a:lnTo>
                      <a:pt x="239" y="151"/>
                    </a:lnTo>
                    <a:close/>
                  </a:path>
                </a:pathLst>
              </a:custGeom>
              <a:solidFill>
                <a:srgbClr val="FF0000"/>
              </a:solidFill>
              <a:ln w="9525">
                <a:noFill/>
                <a:round/>
                <a:headEnd/>
                <a:tailEnd/>
              </a:ln>
            </p:spPr>
            <p:txBody>
              <a:bodyPr/>
              <a:lstStyle/>
              <a:p>
                <a:pPr>
                  <a:defRPr/>
                </a:pPr>
                <a:endParaRPr lang="en-GB"/>
              </a:p>
            </p:txBody>
          </p:sp>
          <p:sp>
            <p:nvSpPr>
              <p:cNvPr id="216" name="Freeform 84"/>
              <p:cNvSpPr>
                <a:spLocks/>
              </p:cNvSpPr>
              <p:nvPr/>
            </p:nvSpPr>
            <p:spPr bwMode="auto">
              <a:xfrm>
                <a:off x="1845" y="2026"/>
                <a:ext cx="120" cy="118"/>
              </a:xfrm>
              <a:custGeom>
                <a:avLst/>
                <a:gdLst>
                  <a:gd name="T0" fmla="*/ 77 w 119"/>
                  <a:gd name="T1" fmla="*/ 78 h 117"/>
                  <a:gd name="T2" fmla="*/ 119 w 119"/>
                  <a:gd name="T3" fmla="*/ 78 h 117"/>
                  <a:gd name="T4" fmla="*/ 119 w 119"/>
                  <a:gd name="T5" fmla="*/ 44 h 117"/>
                  <a:gd name="T6" fmla="*/ 77 w 119"/>
                  <a:gd name="T7" fmla="*/ 44 h 117"/>
                  <a:gd name="T8" fmla="*/ 77 w 119"/>
                  <a:gd name="T9" fmla="*/ 0 h 117"/>
                  <a:gd name="T10" fmla="*/ 42 w 119"/>
                  <a:gd name="T11" fmla="*/ 0 h 117"/>
                  <a:gd name="T12" fmla="*/ 42 w 119"/>
                  <a:gd name="T13" fmla="*/ 44 h 117"/>
                  <a:gd name="T14" fmla="*/ 0 w 119"/>
                  <a:gd name="T15" fmla="*/ 44 h 117"/>
                  <a:gd name="T16" fmla="*/ 0 w 119"/>
                  <a:gd name="T17" fmla="*/ 78 h 117"/>
                  <a:gd name="T18" fmla="*/ 42 w 119"/>
                  <a:gd name="T19" fmla="*/ 78 h 117"/>
                  <a:gd name="T20" fmla="*/ 42 w 119"/>
                  <a:gd name="T21" fmla="*/ 117 h 117"/>
                  <a:gd name="T22" fmla="*/ 77 w 119"/>
                  <a:gd name="T23" fmla="*/ 117 h 117"/>
                  <a:gd name="T24" fmla="*/ 77 w 119"/>
                  <a:gd name="T25" fmla="*/ 78 h 117"/>
                  <a:gd name="T26" fmla="*/ 77 w 119"/>
                  <a:gd name="T27" fmla="*/ 78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9"/>
                  <a:gd name="T43" fmla="*/ 0 h 117"/>
                  <a:gd name="T44" fmla="*/ 119 w 119"/>
                  <a:gd name="T45" fmla="*/ 117 h 1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9" h="117">
                    <a:moveTo>
                      <a:pt x="77" y="78"/>
                    </a:moveTo>
                    <a:lnTo>
                      <a:pt x="119" y="78"/>
                    </a:lnTo>
                    <a:lnTo>
                      <a:pt x="119" y="44"/>
                    </a:lnTo>
                    <a:lnTo>
                      <a:pt x="77" y="44"/>
                    </a:lnTo>
                    <a:lnTo>
                      <a:pt x="77" y="0"/>
                    </a:lnTo>
                    <a:lnTo>
                      <a:pt x="42" y="0"/>
                    </a:lnTo>
                    <a:lnTo>
                      <a:pt x="42" y="44"/>
                    </a:lnTo>
                    <a:lnTo>
                      <a:pt x="0" y="44"/>
                    </a:lnTo>
                    <a:lnTo>
                      <a:pt x="0" y="78"/>
                    </a:lnTo>
                    <a:lnTo>
                      <a:pt x="42" y="78"/>
                    </a:lnTo>
                    <a:lnTo>
                      <a:pt x="42" y="117"/>
                    </a:lnTo>
                    <a:lnTo>
                      <a:pt x="77" y="117"/>
                    </a:lnTo>
                    <a:lnTo>
                      <a:pt x="77" y="78"/>
                    </a:lnTo>
                    <a:close/>
                  </a:path>
                </a:pathLst>
              </a:custGeom>
              <a:solidFill>
                <a:srgbClr val="FFFFFF"/>
              </a:solidFill>
              <a:ln w="9525">
                <a:noFill/>
                <a:round/>
                <a:headEnd/>
                <a:tailEnd/>
              </a:ln>
            </p:spPr>
            <p:txBody>
              <a:bodyPr/>
              <a:lstStyle/>
              <a:p>
                <a:pPr>
                  <a:defRPr/>
                </a:pPr>
                <a:endParaRPr lang="en-GB"/>
              </a:p>
            </p:txBody>
          </p:sp>
          <p:sp>
            <p:nvSpPr>
              <p:cNvPr id="217" name="Freeform 85"/>
              <p:cNvSpPr>
                <a:spLocks/>
              </p:cNvSpPr>
              <p:nvPr/>
            </p:nvSpPr>
            <p:spPr bwMode="auto">
              <a:xfrm>
                <a:off x="1778" y="2004"/>
                <a:ext cx="246"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9" name="Group 86"/>
            <p:cNvGrpSpPr>
              <a:grpSpLocks/>
            </p:cNvGrpSpPr>
            <p:nvPr userDrawn="1"/>
          </p:nvGrpSpPr>
          <p:grpSpPr bwMode="auto">
            <a:xfrm>
              <a:off x="2698061" y="5298398"/>
              <a:ext cx="164271" cy="105273"/>
              <a:chOff x="1592" y="2143"/>
              <a:chExt cx="247" cy="156"/>
            </a:xfrm>
          </p:grpSpPr>
          <p:sp>
            <p:nvSpPr>
              <p:cNvPr id="209" name="Freeform 87"/>
              <p:cNvSpPr>
                <a:spLocks/>
              </p:cNvSpPr>
              <p:nvPr/>
            </p:nvSpPr>
            <p:spPr bwMode="auto">
              <a:xfrm>
                <a:off x="1592" y="2143"/>
                <a:ext cx="246" cy="155"/>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close/>
                  </a:path>
                </a:pathLst>
              </a:custGeom>
              <a:solidFill>
                <a:srgbClr val="FFE600"/>
              </a:solidFill>
              <a:ln w="9525">
                <a:noFill/>
                <a:round/>
                <a:headEnd/>
                <a:tailEnd/>
              </a:ln>
            </p:spPr>
            <p:txBody>
              <a:bodyPr/>
              <a:lstStyle/>
              <a:p>
                <a:pPr>
                  <a:defRPr/>
                </a:pPr>
                <a:endParaRPr lang="en-GB"/>
              </a:p>
            </p:txBody>
          </p:sp>
          <p:sp>
            <p:nvSpPr>
              <p:cNvPr id="210" name="Freeform 88"/>
              <p:cNvSpPr>
                <a:spLocks/>
              </p:cNvSpPr>
              <p:nvPr/>
            </p:nvSpPr>
            <p:spPr bwMode="auto">
              <a:xfrm>
                <a:off x="1592" y="2143"/>
                <a:ext cx="66" cy="67"/>
              </a:xfrm>
              <a:custGeom>
                <a:avLst/>
                <a:gdLst>
                  <a:gd name="T0" fmla="*/ 66 w 66"/>
                  <a:gd name="T1" fmla="*/ 0 h 67"/>
                  <a:gd name="T2" fmla="*/ 0 w 66"/>
                  <a:gd name="T3" fmla="*/ 0 h 67"/>
                  <a:gd name="T4" fmla="*/ 0 w 66"/>
                  <a:gd name="T5" fmla="*/ 67 h 67"/>
                  <a:gd name="T6" fmla="*/ 66 w 66"/>
                  <a:gd name="T7" fmla="*/ 67 h 67"/>
                  <a:gd name="T8" fmla="*/ 66 w 66"/>
                  <a:gd name="T9" fmla="*/ 0 h 67"/>
                  <a:gd name="T10" fmla="*/ 66 w 66"/>
                  <a:gd name="T11" fmla="*/ 0 h 67"/>
                  <a:gd name="T12" fmla="*/ 0 60000 65536"/>
                  <a:gd name="T13" fmla="*/ 0 60000 65536"/>
                  <a:gd name="T14" fmla="*/ 0 60000 65536"/>
                  <a:gd name="T15" fmla="*/ 0 60000 65536"/>
                  <a:gd name="T16" fmla="*/ 0 60000 65536"/>
                  <a:gd name="T17" fmla="*/ 0 60000 65536"/>
                  <a:gd name="T18" fmla="*/ 0 w 66"/>
                  <a:gd name="T19" fmla="*/ 0 h 67"/>
                  <a:gd name="T20" fmla="*/ 66 w 66"/>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66" h="67">
                    <a:moveTo>
                      <a:pt x="66" y="0"/>
                    </a:moveTo>
                    <a:lnTo>
                      <a:pt x="0" y="0"/>
                    </a:lnTo>
                    <a:lnTo>
                      <a:pt x="0" y="67"/>
                    </a:lnTo>
                    <a:lnTo>
                      <a:pt x="66" y="67"/>
                    </a:lnTo>
                    <a:lnTo>
                      <a:pt x="66" y="0"/>
                    </a:lnTo>
                    <a:close/>
                  </a:path>
                </a:pathLst>
              </a:custGeom>
              <a:solidFill>
                <a:srgbClr val="0C419A"/>
              </a:solidFill>
              <a:ln w="9525">
                <a:noFill/>
                <a:round/>
                <a:headEnd/>
                <a:tailEnd/>
              </a:ln>
            </p:spPr>
            <p:txBody>
              <a:bodyPr/>
              <a:lstStyle/>
              <a:p>
                <a:pPr>
                  <a:defRPr/>
                </a:pPr>
                <a:endParaRPr lang="en-GB"/>
              </a:p>
            </p:txBody>
          </p:sp>
          <p:sp>
            <p:nvSpPr>
              <p:cNvPr id="211" name="Freeform 89"/>
              <p:cNvSpPr>
                <a:spLocks/>
              </p:cNvSpPr>
              <p:nvPr/>
            </p:nvSpPr>
            <p:spPr bwMode="auto">
              <a:xfrm>
                <a:off x="1592" y="2238"/>
                <a:ext cx="66" cy="61"/>
              </a:xfrm>
              <a:custGeom>
                <a:avLst/>
                <a:gdLst>
                  <a:gd name="T0" fmla="*/ 0 w 66"/>
                  <a:gd name="T1" fmla="*/ 0 h 61"/>
                  <a:gd name="T2" fmla="*/ 0 w 66"/>
                  <a:gd name="T3" fmla="*/ 61 h 61"/>
                  <a:gd name="T4" fmla="*/ 66 w 66"/>
                  <a:gd name="T5" fmla="*/ 61 h 61"/>
                  <a:gd name="T6" fmla="*/ 66 w 66"/>
                  <a:gd name="T7" fmla="*/ 0 h 61"/>
                  <a:gd name="T8" fmla="*/ 0 w 66"/>
                  <a:gd name="T9" fmla="*/ 0 h 61"/>
                  <a:gd name="T10" fmla="*/ 0 w 66"/>
                  <a:gd name="T11" fmla="*/ 0 h 61"/>
                  <a:gd name="T12" fmla="*/ 0 60000 65536"/>
                  <a:gd name="T13" fmla="*/ 0 60000 65536"/>
                  <a:gd name="T14" fmla="*/ 0 60000 65536"/>
                  <a:gd name="T15" fmla="*/ 0 60000 65536"/>
                  <a:gd name="T16" fmla="*/ 0 60000 65536"/>
                  <a:gd name="T17" fmla="*/ 0 60000 65536"/>
                  <a:gd name="T18" fmla="*/ 0 w 66"/>
                  <a:gd name="T19" fmla="*/ 0 h 61"/>
                  <a:gd name="T20" fmla="*/ 66 w 66"/>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66" h="61">
                    <a:moveTo>
                      <a:pt x="0" y="0"/>
                    </a:moveTo>
                    <a:lnTo>
                      <a:pt x="0" y="61"/>
                    </a:lnTo>
                    <a:lnTo>
                      <a:pt x="66" y="61"/>
                    </a:lnTo>
                    <a:lnTo>
                      <a:pt x="66" y="0"/>
                    </a:lnTo>
                    <a:lnTo>
                      <a:pt x="0" y="0"/>
                    </a:lnTo>
                    <a:close/>
                  </a:path>
                </a:pathLst>
              </a:custGeom>
              <a:solidFill>
                <a:srgbClr val="0C419A"/>
              </a:solidFill>
              <a:ln w="9525">
                <a:noFill/>
                <a:round/>
                <a:headEnd/>
                <a:tailEnd/>
              </a:ln>
            </p:spPr>
            <p:txBody>
              <a:bodyPr/>
              <a:lstStyle/>
              <a:p>
                <a:pPr>
                  <a:defRPr/>
                </a:pPr>
                <a:endParaRPr lang="en-GB"/>
              </a:p>
            </p:txBody>
          </p:sp>
          <p:sp>
            <p:nvSpPr>
              <p:cNvPr id="212" name="Freeform 90"/>
              <p:cNvSpPr>
                <a:spLocks/>
              </p:cNvSpPr>
              <p:nvPr/>
            </p:nvSpPr>
            <p:spPr bwMode="auto">
              <a:xfrm>
                <a:off x="1689" y="2238"/>
                <a:ext cx="150" cy="61"/>
              </a:xfrm>
              <a:custGeom>
                <a:avLst/>
                <a:gdLst>
                  <a:gd name="T0" fmla="*/ 0 w 149"/>
                  <a:gd name="T1" fmla="*/ 61 h 61"/>
                  <a:gd name="T2" fmla="*/ 149 w 149"/>
                  <a:gd name="T3" fmla="*/ 61 h 61"/>
                  <a:gd name="T4" fmla="*/ 149 w 149"/>
                  <a:gd name="T5" fmla="*/ 0 h 61"/>
                  <a:gd name="T6" fmla="*/ 0 w 149"/>
                  <a:gd name="T7" fmla="*/ 0 h 61"/>
                  <a:gd name="T8" fmla="*/ 0 w 149"/>
                  <a:gd name="T9" fmla="*/ 61 h 61"/>
                  <a:gd name="T10" fmla="*/ 0 w 149"/>
                  <a:gd name="T11" fmla="*/ 61 h 61"/>
                  <a:gd name="T12" fmla="*/ 0 60000 65536"/>
                  <a:gd name="T13" fmla="*/ 0 60000 65536"/>
                  <a:gd name="T14" fmla="*/ 0 60000 65536"/>
                  <a:gd name="T15" fmla="*/ 0 60000 65536"/>
                  <a:gd name="T16" fmla="*/ 0 60000 65536"/>
                  <a:gd name="T17" fmla="*/ 0 60000 65536"/>
                  <a:gd name="T18" fmla="*/ 0 w 149"/>
                  <a:gd name="T19" fmla="*/ 0 h 61"/>
                  <a:gd name="T20" fmla="*/ 149 w 149"/>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49" h="61">
                    <a:moveTo>
                      <a:pt x="0" y="61"/>
                    </a:moveTo>
                    <a:lnTo>
                      <a:pt x="149" y="61"/>
                    </a:lnTo>
                    <a:lnTo>
                      <a:pt x="149" y="0"/>
                    </a:lnTo>
                    <a:lnTo>
                      <a:pt x="0" y="0"/>
                    </a:lnTo>
                    <a:lnTo>
                      <a:pt x="0" y="61"/>
                    </a:lnTo>
                    <a:close/>
                  </a:path>
                </a:pathLst>
              </a:custGeom>
              <a:solidFill>
                <a:srgbClr val="0C419A"/>
              </a:solidFill>
              <a:ln w="9525">
                <a:noFill/>
                <a:round/>
                <a:headEnd/>
                <a:tailEnd/>
              </a:ln>
            </p:spPr>
            <p:txBody>
              <a:bodyPr/>
              <a:lstStyle/>
              <a:p>
                <a:pPr>
                  <a:defRPr/>
                </a:pPr>
                <a:endParaRPr lang="en-GB"/>
              </a:p>
            </p:txBody>
          </p:sp>
          <p:sp>
            <p:nvSpPr>
              <p:cNvPr id="213" name="Freeform 91"/>
              <p:cNvSpPr>
                <a:spLocks/>
              </p:cNvSpPr>
              <p:nvPr/>
            </p:nvSpPr>
            <p:spPr bwMode="auto">
              <a:xfrm>
                <a:off x="1689" y="2143"/>
                <a:ext cx="150" cy="67"/>
              </a:xfrm>
              <a:custGeom>
                <a:avLst/>
                <a:gdLst>
                  <a:gd name="T0" fmla="*/ 0 w 149"/>
                  <a:gd name="T1" fmla="*/ 0 h 67"/>
                  <a:gd name="T2" fmla="*/ 0 w 149"/>
                  <a:gd name="T3" fmla="*/ 67 h 67"/>
                  <a:gd name="T4" fmla="*/ 149 w 149"/>
                  <a:gd name="T5" fmla="*/ 67 h 67"/>
                  <a:gd name="T6" fmla="*/ 149 w 149"/>
                  <a:gd name="T7" fmla="*/ 0 h 67"/>
                  <a:gd name="T8" fmla="*/ 0 w 149"/>
                  <a:gd name="T9" fmla="*/ 0 h 67"/>
                  <a:gd name="T10" fmla="*/ 0 w 149"/>
                  <a:gd name="T11" fmla="*/ 0 h 67"/>
                  <a:gd name="T12" fmla="*/ 0 60000 65536"/>
                  <a:gd name="T13" fmla="*/ 0 60000 65536"/>
                  <a:gd name="T14" fmla="*/ 0 60000 65536"/>
                  <a:gd name="T15" fmla="*/ 0 60000 65536"/>
                  <a:gd name="T16" fmla="*/ 0 60000 65536"/>
                  <a:gd name="T17" fmla="*/ 0 60000 65536"/>
                  <a:gd name="T18" fmla="*/ 0 w 149"/>
                  <a:gd name="T19" fmla="*/ 0 h 67"/>
                  <a:gd name="T20" fmla="*/ 149 w 149"/>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49" h="67">
                    <a:moveTo>
                      <a:pt x="0" y="0"/>
                    </a:moveTo>
                    <a:lnTo>
                      <a:pt x="0" y="67"/>
                    </a:lnTo>
                    <a:lnTo>
                      <a:pt x="149" y="67"/>
                    </a:lnTo>
                    <a:lnTo>
                      <a:pt x="149" y="0"/>
                    </a:lnTo>
                    <a:lnTo>
                      <a:pt x="0" y="0"/>
                    </a:lnTo>
                    <a:close/>
                  </a:path>
                </a:pathLst>
              </a:custGeom>
              <a:solidFill>
                <a:srgbClr val="0C419A"/>
              </a:solidFill>
              <a:ln w="9525">
                <a:noFill/>
                <a:round/>
                <a:headEnd/>
                <a:tailEnd/>
              </a:ln>
            </p:spPr>
            <p:txBody>
              <a:bodyPr/>
              <a:lstStyle/>
              <a:p>
                <a:pPr>
                  <a:defRPr/>
                </a:pPr>
                <a:endParaRPr lang="en-GB"/>
              </a:p>
            </p:txBody>
          </p:sp>
          <p:sp>
            <p:nvSpPr>
              <p:cNvPr id="214" name="Freeform 92"/>
              <p:cNvSpPr>
                <a:spLocks/>
              </p:cNvSpPr>
              <p:nvPr/>
            </p:nvSpPr>
            <p:spPr bwMode="auto">
              <a:xfrm>
                <a:off x="1592" y="2143"/>
                <a:ext cx="246" cy="155"/>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pSp>
          <p:nvGrpSpPr>
            <p:cNvPr id="10" name="Group 93"/>
            <p:cNvGrpSpPr>
              <a:grpSpLocks/>
            </p:cNvGrpSpPr>
            <p:nvPr userDrawn="1"/>
          </p:nvGrpSpPr>
          <p:grpSpPr bwMode="auto">
            <a:xfrm>
              <a:off x="2486912" y="5298398"/>
              <a:ext cx="163291" cy="105273"/>
              <a:chOff x="1593" y="1897"/>
              <a:chExt cx="244" cy="157"/>
            </a:xfrm>
          </p:grpSpPr>
          <p:sp>
            <p:nvSpPr>
              <p:cNvPr id="205" name="Freeform 94"/>
              <p:cNvSpPr>
                <a:spLocks/>
              </p:cNvSpPr>
              <p:nvPr/>
            </p:nvSpPr>
            <p:spPr bwMode="auto">
              <a:xfrm>
                <a:off x="1593" y="1897"/>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close/>
                  </a:path>
                </a:pathLst>
              </a:custGeom>
              <a:solidFill>
                <a:srgbClr val="FFE600"/>
              </a:solidFill>
              <a:ln w="9525">
                <a:noFill/>
                <a:round/>
                <a:headEnd/>
                <a:tailEnd/>
              </a:ln>
            </p:spPr>
            <p:txBody>
              <a:bodyPr/>
              <a:lstStyle/>
              <a:p>
                <a:pPr>
                  <a:defRPr/>
                </a:pPr>
                <a:endParaRPr lang="en-GB"/>
              </a:p>
            </p:txBody>
          </p:sp>
          <p:sp>
            <p:nvSpPr>
              <p:cNvPr id="206" name="Freeform 95"/>
              <p:cNvSpPr>
                <a:spLocks/>
              </p:cNvSpPr>
              <p:nvPr/>
            </p:nvSpPr>
            <p:spPr bwMode="auto">
              <a:xfrm>
                <a:off x="1593" y="1897"/>
                <a:ext cx="244" cy="47"/>
              </a:xfrm>
              <a:custGeom>
                <a:avLst/>
                <a:gdLst>
                  <a:gd name="T0" fmla="*/ 245 w 245"/>
                  <a:gd name="T1" fmla="*/ 45 h 45"/>
                  <a:gd name="T2" fmla="*/ 245 w 245"/>
                  <a:gd name="T3" fmla="*/ 0 h 45"/>
                  <a:gd name="T4" fmla="*/ 0 w 245"/>
                  <a:gd name="T5" fmla="*/ 0 h 45"/>
                  <a:gd name="T6" fmla="*/ 0 w 245"/>
                  <a:gd name="T7" fmla="*/ 45 h 45"/>
                  <a:gd name="T8" fmla="*/ 245 w 245"/>
                  <a:gd name="T9" fmla="*/ 45 h 45"/>
                  <a:gd name="T10" fmla="*/ 245 w 245"/>
                  <a:gd name="T11" fmla="*/ 45 h 45"/>
                  <a:gd name="T12" fmla="*/ 0 60000 65536"/>
                  <a:gd name="T13" fmla="*/ 0 60000 65536"/>
                  <a:gd name="T14" fmla="*/ 0 60000 65536"/>
                  <a:gd name="T15" fmla="*/ 0 60000 65536"/>
                  <a:gd name="T16" fmla="*/ 0 60000 65536"/>
                  <a:gd name="T17" fmla="*/ 0 60000 65536"/>
                  <a:gd name="T18" fmla="*/ 0 w 245"/>
                  <a:gd name="T19" fmla="*/ 0 h 45"/>
                  <a:gd name="T20" fmla="*/ 245 w 245"/>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45" h="45">
                    <a:moveTo>
                      <a:pt x="245" y="45"/>
                    </a:moveTo>
                    <a:lnTo>
                      <a:pt x="245" y="0"/>
                    </a:lnTo>
                    <a:lnTo>
                      <a:pt x="0" y="0"/>
                    </a:lnTo>
                    <a:lnTo>
                      <a:pt x="0" y="45"/>
                    </a:lnTo>
                    <a:lnTo>
                      <a:pt x="245" y="45"/>
                    </a:lnTo>
                    <a:close/>
                  </a:path>
                </a:pathLst>
              </a:custGeom>
              <a:solidFill>
                <a:srgbClr val="FF0000"/>
              </a:solidFill>
              <a:ln w="9525">
                <a:noFill/>
                <a:round/>
                <a:headEnd/>
                <a:tailEnd/>
              </a:ln>
            </p:spPr>
            <p:txBody>
              <a:bodyPr/>
              <a:lstStyle/>
              <a:p>
                <a:pPr>
                  <a:defRPr/>
                </a:pPr>
                <a:endParaRPr lang="en-GB"/>
              </a:p>
            </p:txBody>
          </p:sp>
          <p:sp>
            <p:nvSpPr>
              <p:cNvPr id="207" name="Freeform 96"/>
              <p:cNvSpPr>
                <a:spLocks/>
              </p:cNvSpPr>
              <p:nvPr/>
            </p:nvSpPr>
            <p:spPr bwMode="auto">
              <a:xfrm>
                <a:off x="1593" y="2003"/>
                <a:ext cx="244" cy="51"/>
              </a:xfrm>
              <a:custGeom>
                <a:avLst/>
                <a:gdLst>
                  <a:gd name="T0" fmla="*/ 245 w 245"/>
                  <a:gd name="T1" fmla="*/ 51 h 51"/>
                  <a:gd name="T2" fmla="*/ 245 w 245"/>
                  <a:gd name="T3" fmla="*/ 0 h 51"/>
                  <a:gd name="T4" fmla="*/ 0 w 245"/>
                  <a:gd name="T5" fmla="*/ 0 h 51"/>
                  <a:gd name="T6" fmla="*/ 0 w 245"/>
                  <a:gd name="T7" fmla="*/ 51 h 51"/>
                  <a:gd name="T8" fmla="*/ 245 w 245"/>
                  <a:gd name="T9" fmla="*/ 51 h 51"/>
                  <a:gd name="T10" fmla="*/ 245 w 245"/>
                  <a:gd name="T11" fmla="*/ 51 h 51"/>
                  <a:gd name="T12" fmla="*/ 0 60000 65536"/>
                  <a:gd name="T13" fmla="*/ 0 60000 65536"/>
                  <a:gd name="T14" fmla="*/ 0 60000 65536"/>
                  <a:gd name="T15" fmla="*/ 0 60000 65536"/>
                  <a:gd name="T16" fmla="*/ 0 60000 65536"/>
                  <a:gd name="T17" fmla="*/ 0 60000 65536"/>
                  <a:gd name="T18" fmla="*/ 0 w 245"/>
                  <a:gd name="T19" fmla="*/ 0 h 51"/>
                  <a:gd name="T20" fmla="*/ 245 w 245"/>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45" h="51">
                    <a:moveTo>
                      <a:pt x="245" y="51"/>
                    </a:moveTo>
                    <a:lnTo>
                      <a:pt x="245" y="0"/>
                    </a:lnTo>
                    <a:lnTo>
                      <a:pt x="0" y="0"/>
                    </a:lnTo>
                    <a:lnTo>
                      <a:pt x="0" y="51"/>
                    </a:lnTo>
                    <a:lnTo>
                      <a:pt x="245" y="51"/>
                    </a:lnTo>
                    <a:close/>
                  </a:path>
                </a:pathLst>
              </a:custGeom>
              <a:solidFill>
                <a:srgbClr val="FF0000"/>
              </a:solidFill>
              <a:ln w="9525">
                <a:noFill/>
                <a:round/>
                <a:headEnd/>
                <a:tailEnd/>
              </a:ln>
            </p:spPr>
            <p:txBody>
              <a:bodyPr/>
              <a:lstStyle/>
              <a:p>
                <a:pPr>
                  <a:defRPr/>
                </a:pPr>
                <a:endParaRPr lang="en-GB"/>
              </a:p>
            </p:txBody>
          </p:sp>
          <p:sp>
            <p:nvSpPr>
              <p:cNvPr id="208" name="Freeform 97"/>
              <p:cNvSpPr>
                <a:spLocks/>
              </p:cNvSpPr>
              <p:nvPr/>
            </p:nvSpPr>
            <p:spPr bwMode="auto">
              <a:xfrm>
                <a:off x="1593" y="1897"/>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11" name="Group 98"/>
            <p:cNvGrpSpPr>
              <a:grpSpLocks/>
            </p:cNvGrpSpPr>
            <p:nvPr userDrawn="1"/>
          </p:nvGrpSpPr>
          <p:grpSpPr bwMode="auto">
            <a:xfrm>
              <a:off x="1633860" y="5298398"/>
              <a:ext cx="165299" cy="104917"/>
              <a:chOff x="1778" y="1164"/>
              <a:chExt cx="247" cy="157"/>
            </a:xfrm>
          </p:grpSpPr>
          <p:sp>
            <p:nvSpPr>
              <p:cNvPr id="156" name="Freeform 99"/>
              <p:cNvSpPr>
                <a:spLocks/>
              </p:cNvSpPr>
              <p:nvPr/>
            </p:nvSpPr>
            <p:spPr bwMode="auto">
              <a:xfrm>
                <a:off x="1778" y="1164"/>
                <a:ext cx="102" cy="157"/>
              </a:xfrm>
              <a:custGeom>
                <a:avLst/>
                <a:gdLst>
                  <a:gd name="T0" fmla="*/ 9612 w 96"/>
                  <a:gd name="T1" fmla="*/ 156 h 156"/>
                  <a:gd name="T2" fmla="*/ 0 w 96"/>
                  <a:gd name="T3" fmla="*/ 156 h 156"/>
                  <a:gd name="T4" fmla="*/ 0 w 96"/>
                  <a:gd name="T5" fmla="*/ 0 h 156"/>
                  <a:gd name="T6" fmla="*/ 9612 w 96"/>
                  <a:gd name="T7" fmla="*/ 0 h 156"/>
                  <a:gd name="T8" fmla="*/ 9612 w 96"/>
                  <a:gd name="T9" fmla="*/ 156 h 156"/>
                  <a:gd name="T10" fmla="*/ 9612 w 96"/>
                  <a:gd name="T11" fmla="*/ 156 h 156"/>
                  <a:gd name="T12" fmla="*/ 0 60000 65536"/>
                  <a:gd name="T13" fmla="*/ 0 60000 65536"/>
                  <a:gd name="T14" fmla="*/ 0 60000 65536"/>
                  <a:gd name="T15" fmla="*/ 0 60000 65536"/>
                  <a:gd name="T16" fmla="*/ 0 60000 65536"/>
                  <a:gd name="T17" fmla="*/ 0 60000 65536"/>
                  <a:gd name="T18" fmla="*/ 0 w 96"/>
                  <a:gd name="T19" fmla="*/ 0 h 156"/>
                  <a:gd name="T20" fmla="*/ 96 w 96"/>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96" h="156">
                    <a:moveTo>
                      <a:pt x="96" y="156"/>
                    </a:moveTo>
                    <a:lnTo>
                      <a:pt x="0" y="156"/>
                    </a:lnTo>
                    <a:lnTo>
                      <a:pt x="0" y="0"/>
                    </a:lnTo>
                    <a:lnTo>
                      <a:pt x="96" y="0"/>
                    </a:lnTo>
                    <a:lnTo>
                      <a:pt x="96" y="156"/>
                    </a:lnTo>
                    <a:close/>
                  </a:path>
                </a:pathLst>
              </a:custGeom>
              <a:solidFill>
                <a:srgbClr val="138630"/>
              </a:solidFill>
              <a:ln w="9525">
                <a:noFill/>
                <a:round/>
                <a:headEnd/>
                <a:tailEnd/>
              </a:ln>
            </p:spPr>
            <p:txBody>
              <a:bodyPr/>
              <a:lstStyle/>
              <a:p>
                <a:pPr>
                  <a:defRPr/>
                </a:pPr>
                <a:endParaRPr lang="en-GB"/>
              </a:p>
            </p:txBody>
          </p:sp>
          <p:sp>
            <p:nvSpPr>
              <p:cNvPr id="157" name="Freeform 100"/>
              <p:cNvSpPr>
                <a:spLocks/>
              </p:cNvSpPr>
              <p:nvPr/>
            </p:nvSpPr>
            <p:spPr bwMode="auto">
              <a:xfrm>
                <a:off x="1880" y="1164"/>
                <a:ext cx="145" cy="157"/>
              </a:xfrm>
              <a:custGeom>
                <a:avLst/>
                <a:gdLst>
                  <a:gd name="T0" fmla="*/ 143 w 143"/>
                  <a:gd name="T1" fmla="*/ 156 h 156"/>
                  <a:gd name="T2" fmla="*/ 0 w 143"/>
                  <a:gd name="T3" fmla="*/ 156 h 156"/>
                  <a:gd name="T4" fmla="*/ 0 w 143"/>
                  <a:gd name="T5" fmla="*/ 0 h 156"/>
                  <a:gd name="T6" fmla="*/ 143 w 143"/>
                  <a:gd name="T7" fmla="*/ 0 h 156"/>
                  <a:gd name="T8" fmla="*/ 143 w 143"/>
                  <a:gd name="T9" fmla="*/ 156 h 156"/>
                  <a:gd name="T10" fmla="*/ 143 w 143"/>
                  <a:gd name="T11" fmla="*/ 156 h 156"/>
                  <a:gd name="T12" fmla="*/ 0 60000 65536"/>
                  <a:gd name="T13" fmla="*/ 0 60000 65536"/>
                  <a:gd name="T14" fmla="*/ 0 60000 65536"/>
                  <a:gd name="T15" fmla="*/ 0 60000 65536"/>
                  <a:gd name="T16" fmla="*/ 0 60000 65536"/>
                  <a:gd name="T17" fmla="*/ 0 60000 65536"/>
                  <a:gd name="T18" fmla="*/ 0 w 143"/>
                  <a:gd name="T19" fmla="*/ 0 h 156"/>
                  <a:gd name="T20" fmla="*/ 143 w 143"/>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143" h="156">
                    <a:moveTo>
                      <a:pt x="143" y="156"/>
                    </a:moveTo>
                    <a:lnTo>
                      <a:pt x="0" y="156"/>
                    </a:lnTo>
                    <a:lnTo>
                      <a:pt x="0" y="0"/>
                    </a:lnTo>
                    <a:lnTo>
                      <a:pt x="143" y="0"/>
                    </a:lnTo>
                    <a:lnTo>
                      <a:pt x="143" y="156"/>
                    </a:lnTo>
                    <a:close/>
                  </a:path>
                </a:pathLst>
              </a:custGeom>
              <a:solidFill>
                <a:srgbClr val="FF1702"/>
              </a:solidFill>
              <a:ln w="9525">
                <a:noFill/>
                <a:round/>
                <a:headEnd/>
                <a:tailEnd/>
              </a:ln>
            </p:spPr>
            <p:txBody>
              <a:bodyPr/>
              <a:lstStyle/>
              <a:p>
                <a:pPr>
                  <a:defRPr/>
                </a:pPr>
                <a:endParaRPr lang="en-GB"/>
              </a:p>
            </p:txBody>
          </p:sp>
          <p:sp>
            <p:nvSpPr>
              <p:cNvPr id="158" name="Freeform 101"/>
              <p:cNvSpPr>
                <a:spLocks/>
              </p:cNvSpPr>
              <p:nvPr/>
            </p:nvSpPr>
            <p:spPr bwMode="auto">
              <a:xfrm>
                <a:off x="1874" y="1199"/>
                <a:ext cx="12" cy="90"/>
              </a:xfrm>
              <a:custGeom>
                <a:avLst/>
                <a:gdLst>
                  <a:gd name="T0" fmla="*/ 12 w 12"/>
                  <a:gd name="T1" fmla="*/ 90 h 90"/>
                  <a:gd name="T2" fmla="*/ 0 w 12"/>
                  <a:gd name="T3" fmla="*/ 90 h 90"/>
                  <a:gd name="T4" fmla="*/ 0 w 12"/>
                  <a:gd name="T5" fmla="*/ 0 h 90"/>
                  <a:gd name="T6" fmla="*/ 12 w 12"/>
                  <a:gd name="T7" fmla="*/ 0 h 90"/>
                  <a:gd name="T8" fmla="*/ 12 w 12"/>
                  <a:gd name="T9" fmla="*/ 90 h 90"/>
                  <a:gd name="T10" fmla="*/ 12 w 12"/>
                  <a:gd name="T11" fmla="*/ 90 h 90"/>
                  <a:gd name="T12" fmla="*/ 0 60000 65536"/>
                  <a:gd name="T13" fmla="*/ 0 60000 65536"/>
                  <a:gd name="T14" fmla="*/ 0 60000 65536"/>
                  <a:gd name="T15" fmla="*/ 0 60000 65536"/>
                  <a:gd name="T16" fmla="*/ 0 60000 65536"/>
                  <a:gd name="T17" fmla="*/ 0 60000 65536"/>
                  <a:gd name="T18" fmla="*/ 0 w 12"/>
                  <a:gd name="T19" fmla="*/ 0 h 90"/>
                  <a:gd name="T20" fmla="*/ 12 w 12"/>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2" h="90">
                    <a:moveTo>
                      <a:pt x="12" y="90"/>
                    </a:moveTo>
                    <a:lnTo>
                      <a:pt x="0" y="90"/>
                    </a:lnTo>
                    <a:lnTo>
                      <a:pt x="0" y="0"/>
                    </a:lnTo>
                    <a:lnTo>
                      <a:pt x="12" y="0"/>
                    </a:lnTo>
                    <a:lnTo>
                      <a:pt x="12" y="90"/>
                    </a:lnTo>
                    <a:close/>
                  </a:path>
                </a:pathLst>
              </a:custGeom>
              <a:solidFill>
                <a:srgbClr val="FFE600"/>
              </a:solidFill>
              <a:ln w="9525">
                <a:noFill/>
                <a:round/>
                <a:headEnd/>
                <a:tailEnd/>
              </a:ln>
            </p:spPr>
            <p:txBody>
              <a:bodyPr/>
              <a:lstStyle/>
              <a:p>
                <a:pPr>
                  <a:defRPr/>
                </a:pPr>
                <a:endParaRPr lang="en-GB"/>
              </a:p>
            </p:txBody>
          </p:sp>
          <p:sp>
            <p:nvSpPr>
              <p:cNvPr id="159" name="Freeform 102"/>
              <p:cNvSpPr>
                <a:spLocks/>
              </p:cNvSpPr>
              <p:nvPr/>
            </p:nvSpPr>
            <p:spPr bwMode="auto">
              <a:xfrm>
                <a:off x="1874" y="1199"/>
                <a:ext cx="12" cy="90"/>
              </a:xfrm>
              <a:custGeom>
                <a:avLst/>
                <a:gdLst>
                  <a:gd name="T0" fmla="*/ 12 w 12"/>
                  <a:gd name="T1" fmla="*/ 90 h 90"/>
                  <a:gd name="T2" fmla="*/ 0 w 12"/>
                  <a:gd name="T3" fmla="*/ 90 h 90"/>
                  <a:gd name="T4" fmla="*/ 0 w 12"/>
                  <a:gd name="T5" fmla="*/ 0 h 90"/>
                  <a:gd name="T6" fmla="*/ 12 w 12"/>
                  <a:gd name="T7" fmla="*/ 0 h 90"/>
                  <a:gd name="T8" fmla="*/ 12 w 12"/>
                  <a:gd name="T9" fmla="*/ 90 h 90"/>
                  <a:gd name="T10" fmla="*/ 12 w 12"/>
                  <a:gd name="T11" fmla="*/ 90 h 90"/>
                  <a:gd name="T12" fmla="*/ 0 60000 65536"/>
                  <a:gd name="T13" fmla="*/ 0 60000 65536"/>
                  <a:gd name="T14" fmla="*/ 0 60000 65536"/>
                  <a:gd name="T15" fmla="*/ 0 60000 65536"/>
                  <a:gd name="T16" fmla="*/ 0 60000 65536"/>
                  <a:gd name="T17" fmla="*/ 0 60000 65536"/>
                  <a:gd name="T18" fmla="*/ 0 w 12"/>
                  <a:gd name="T19" fmla="*/ 0 h 90"/>
                  <a:gd name="T20" fmla="*/ 12 w 12"/>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2" h="90">
                    <a:moveTo>
                      <a:pt x="12" y="90"/>
                    </a:moveTo>
                    <a:lnTo>
                      <a:pt x="0" y="90"/>
                    </a:lnTo>
                    <a:lnTo>
                      <a:pt x="0" y="0"/>
                    </a:lnTo>
                    <a:lnTo>
                      <a:pt x="12" y="0"/>
                    </a:lnTo>
                    <a:lnTo>
                      <a:pt x="12" y="90"/>
                    </a:lnTo>
                  </a:path>
                </a:pathLst>
              </a:custGeom>
              <a:noFill/>
              <a:ln w="0">
                <a:solidFill>
                  <a:srgbClr val="000000"/>
                </a:solidFill>
                <a:prstDash val="solid"/>
                <a:round/>
                <a:headEnd/>
                <a:tailEnd/>
              </a:ln>
            </p:spPr>
            <p:txBody>
              <a:bodyPr/>
              <a:lstStyle/>
              <a:p>
                <a:pPr>
                  <a:defRPr/>
                </a:pPr>
                <a:endParaRPr lang="en-GB"/>
              </a:p>
            </p:txBody>
          </p:sp>
          <p:sp>
            <p:nvSpPr>
              <p:cNvPr id="160" name="Freeform 103"/>
              <p:cNvSpPr>
                <a:spLocks/>
              </p:cNvSpPr>
              <p:nvPr/>
            </p:nvSpPr>
            <p:spPr bwMode="auto">
              <a:xfrm>
                <a:off x="1837" y="1221"/>
                <a:ext cx="49" cy="22"/>
              </a:xfrm>
              <a:custGeom>
                <a:avLst/>
                <a:gdLst>
                  <a:gd name="T0" fmla="*/ 42 w 48"/>
                  <a:gd name="T1" fmla="*/ 22 h 22"/>
                  <a:gd name="T2" fmla="*/ 0 w 48"/>
                  <a:gd name="T3" fmla="*/ 5 h 22"/>
                  <a:gd name="T4" fmla="*/ 6 w 48"/>
                  <a:gd name="T5" fmla="*/ 0 h 22"/>
                  <a:gd name="T6" fmla="*/ 48 w 48"/>
                  <a:gd name="T7" fmla="*/ 16 h 22"/>
                  <a:gd name="T8" fmla="*/ 42 w 48"/>
                  <a:gd name="T9" fmla="*/ 22 h 22"/>
                  <a:gd name="T10" fmla="*/ 42 w 48"/>
                  <a:gd name="T11" fmla="*/ 22 h 22"/>
                  <a:gd name="T12" fmla="*/ 0 60000 65536"/>
                  <a:gd name="T13" fmla="*/ 0 60000 65536"/>
                  <a:gd name="T14" fmla="*/ 0 60000 65536"/>
                  <a:gd name="T15" fmla="*/ 0 60000 65536"/>
                  <a:gd name="T16" fmla="*/ 0 60000 65536"/>
                  <a:gd name="T17" fmla="*/ 0 60000 65536"/>
                  <a:gd name="T18" fmla="*/ 0 w 48"/>
                  <a:gd name="T19" fmla="*/ 0 h 22"/>
                  <a:gd name="T20" fmla="*/ 48 w 4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48" h="22">
                    <a:moveTo>
                      <a:pt x="42" y="22"/>
                    </a:moveTo>
                    <a:lnTo>
                      <a:pt x="0" y="5"/>
                    </a:lnTo>
                    <a:lnTo>
                      <a:pt x="6" y="0"/>
                    </a:lnTo>
                    <a:lnTo>
                      <a:pt x="48" y="16"/>
                    </a:lnTo>
                    <a:lnTo>
                      <a:pt x="42" y="22"/>
                    </a:lnTo>
                    <a:close/>
                  </a:path>
                </a:pathLst>
              </a:custGeom>
              <a:solidFill>
                <a:srgbClr val="FFE600"/>
              </a:solidFill>
              <a:ln w="9525">
                <a:noFill/>
                <a:round/>
                <a:headEnd/>
                <a:tailEnd/>
              </a:ln>
            </p:spPr>
            <p:txBody>
              <a:bodyPr/>
              <a:lstStyle/>
              <a:p>
                <a:pPr>
                  <a:defRPr/>
                </a:pPr>
                <a:endParaRPr lang="en-GB"/>
              </a:p>
            </p:txBody>
          </p:sp>
          <p:sp>
            <p:nvSpPr>
              <p:cNvPr id="161" name="Freeform 104"/>
              <p:cNvSpPr>
                <a:spLocks/>
              </p:cNvSpPr>
              <p:nvPr/>
            </p:nvSpPr>
            <p:spPr bwMode="auto">
              <a:xfrm>
                <a:off x="1837" y="1221"/>
                <a:ext cx="49" cy="22"/>
              </a:xfrm>
              <a:custGeom>
                <a:avLst/>
                <a:gdLst>
                  <a:gd name="T0" fmla="*/ 42 w 48"/>
                  <a:gd name="T1" fmla="*/ 22 h 22"/>
                  <a:gd name="T2" fmla="*/ 0 w 48"/>
                  <a:gd name="T3" fmla="*/ 5 h 22"/>
                  <a:gd name="T4" fmla="*/ 6 w 48"/>
                  <a:gd name="T5" fmla="*/ 0 h 22"/>
                  <a:gd name="T6" fmla="*/ 48 w 48"/>
                  <a:gd name="T7" fmla="*/ 16 h 22"/>
                  <a:gd name="T8" fmla="*/ 42 w 48"/>
                  <a:gd name="T9" fmla="*/ 22 h 22"/>
                  <a:gd name="T10" fmla="*/ 42 w 48"/>
                  <a:gd name="T11" fmla="*/ 22 h 22"/>
                  <a:gd name="T12" fmla="*/ 0 60000 65536"/>
                  <a:gd name="T13" fmla="*/ 0 60000 65536"/>
                  <a:gd name="T14" fmla="*/ 0 60000 65536"/>
                  <a:gd name="T15" fmla="*/ 0 60000 65536"/>
                  <a:gd name="T16" fmla="*/ 0 60000 65536"/>
                  <a:gd name="T17" fmla="*/ 0 60000 65536"/>
                  <a:gd name="T18" fmla="*/ 0 w 48"/>
                  <a:gd name="T19" fmla="*/ 0 h 22"/>
                  <a:gd name="T20" fmla="*/ 48 w 4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48" h="22">
                    <a:moveTo>
                      <a:pt x="42" y="22"/>
                    </a:moveTo>
                    <a:lnTo>
                      <a:pt x="0" y="5"/>
                    </a:lnTo>
                    <a:lnTo>
                      <a:pt x="6" y="0"/>
                    </a:lnTo>
                    <a:lnTo>
                      <a:pt x="48" y="16"/>
                    </a:lnTo>
                    <a:lnTo>
                      <a:pt x="42" y="22"/>
                    </a:lnTo>
                  </a:path>
                </a:pathLst>
              </a:custGeom>
              <a:noFill/>
              <a:ln w="0">
                <a:solidFill>
                  <a:srgbClr val="000000"/>
                </a:solidFill>
                <a:prstDash val="solid"/>
                <a:round/>
                <a:headEnd/>
                <a:tailEnd/>
              </a:ln>
            </p:spPr>
            <p:txBody>
              <a:bodyPr/>
              <a:lstStyle/>
              <a:p>
                <a:pPr>
                  <a:defRPr/>
                </a:pPr>
                <a:endParaRPr lang="en-GB"/>
              </a:p>
            </p:txBody>
          </p:sp>
          <p:sp>
            <p:nvSpPr>
              <p:cNvPr id="162" name="Freeform 105"/>
              <p:cNvSpPr>
                <a:spLocks/>
              </p:cNvSpPr>
              <p:nvPr/>
            </p:nvSpPr>
            <p:spPr bwMode="auto">
              <a:xfrm>
                <a:off x="1880" y="1237"/>
                <a:ext cx="49" cy="27"/>
              </a:xfrm>
              <a:custGeom>
                <a:avLst/>
                <a:gdLst>
                  <a:gd name="T0" fmla="*/ 41 w 47"/>
                  <a:gd name="T1" fmla="*/ 28 h 28"/>
                  <a:gd name="T2" fmla="*/ 0 w 47"/>
                  <a:gd name="T3" fmla="*/ 6 h 28"/>
                  <a:gd name="T4" fmla="*/ 6 w 47"/>
                  <a:gd name="T5" fmla="*/ 0 h 28"/>
                  <a:gd name="T6" fmla="*/ 47 w 47"/>
                  <a:gd name="T7" fmla="*/ 23 h 28"/>
                  <a:gd name="T8" fmla="*/ 41 w 47"/>
                  <a:gd name="T9" fmla="*/ 28 h 28"/>
                  <a:gd name="T10" fmla="*/ 41 w 47"/>
                  <a:gd name="T11" fmla="*/ 28 h 28"/>
                  <a:gd name="T12" fmla="*/ 0 60000 65536"/>
                  <a:gd name="T13" fmla="*/ 0 60000 65536"/>
                  <a:gd name="T14" fmla="*/ 0 60000 65536"/>
                  <a:gd name="T15" fmla="*/ 0 60000 65536"/>
                  <a:gd name="T16" fmla="*/ 0 60000 65536"/>
                  <a:gd name="T17" fmla="*/ 0 60000 65536"/>
                  <a:gd name="T18" fmla="*/ 0 w 47"/>
                  <a:gd name="T19" fmla="*/ 0 h 28"/>
                  <a:gd name="T20" fmla="*/ 47 w 47"/>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7" h="28">
                    <a:moveTo>
                      <a:pt x="41" y="28"/>
                    </a:moveTo>
                    <a:lnTo>
                      <a:pt x="0" y="6"/>
                    </a:lnTo>
                    <a:lnTo>
                      <a:pt x="6" y="0"/>
                    </a:lnTo>
                    <a:lnTo>
                      <a:pt x="47" y="23"/>
                    </a:lnTo>
                    <a:lnTo>
                      <a:pt x="41" y="28"/>
                    </a:lnTo>
                    <a:close/>
                  </a:path>
                </a:pathLst>
              </a:custGeom>
              <a:solidFill>
                <a:srgbClr val="FFE600"/>
              </a:solidFill>
              <a:ln w="9525">
                <a:noFill/>
                <a:round/>
                <a:headEnd/>
                <a:tailEnd/>
              </a:ln>
            </p:spPr>
            <p:txBody>
              <a:bodyPr/>
              <a:lstStyle/>
              <a:p>
                <a:pPr>
                  <a:defRPr/>
                </a:pPr>
                <a:endParaRPr lang="en-GB"/>
              </a:p>
            </p:txBody>
          </p:sp>
          <p:sp>
            <p:nvSpPr>
              <p:cNvPr id="163" name="Freeform 106"/>
              <p:cNvSpPr>
                <a:spLocks/>
              </p:cNvSpPr>
              <p:nvPr/>
            </p:nvSpPr>
            <p:spPr bwMode="auto">
              <a:xfrm>
                <a:off x="1880" y="1237"/>
                <a:ext cx="49" cy="27"/>
              </a:xfrm>
              <a:custGeom>
                <a:avLst/>
                <a:gdLst>
                  <a:gd name="T0" fmla="*/ 41 w 47"/>
                  <a:gd name="T1" fmla="*/ 28 h 28"/>
                  <a:gd name="T2" fmla="*/ 0 w 47"/>
                  <a:gd name="T3" fmla="*/ 6 h 28"/>
                  <a:gd name="T4" fmla="*/ 6 w 47"/>
                  <a:gd name="T5" fmla="*/ 0 h 28"/>
                  <a:gd name="T6" fmla="*/ 47 w 47"/>
                  <a:gd name="T7" fmla="*/ 23 h 28"/>
                  <a:gd name="T8" fmla="*/ 41 w 47"/>
                  <a:gd name="T9" fmla="*/ 28 h 28"/>
                  <a:gd name="T10" fmla="*/ 41 w 47"/>
                  <a:gd name="T11" fmla="*/ 28 h 28"/>
                  <a:gd name="T12" fmla="*/ 0 60000 65536"/>
                  <a:gd name="T13" fmla="*/ 0 60000 65536"/>
                  <a:gd name="T14" fmla="*/ 0 60000 65536"/>
                  <a:gd name="T15" fmla="*/ 0 60000 65536"/>
                  <a:gd name="T16" fmla="*/ 0 60000 65536"/>
                  <a:gd name="T17" fmla="*/ 0 60000 65536"/>
                  <a:gd name="T18" fmla="*/ 0 w 47"/>
                  <a:gd name="T19" fmla="*/ 0 h 28"/>
                  <a:gd name="T20" fmla="*/ 47 w 47"/>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7" h="28">
                    <a:moveTo>
                      <a:pt x="41" y="28"/>
                    </a:moveTo>
                    <a:lnTo>
                      <a:pt x="0" y="6"/>
                    </a:lnTo>
                    <a:lnTo>
                      <a:pt x="6" y="0"/>
                    </a:lnTo>
                    <a:lnTo>
                      <a:pt x="47" y="23"/>
                    </a:lnTo>
                    <a:lnTo>
                      <a:pt x="41" y="28"/>
                    </a:lnTo>
                  </a:path>
                </a:pathLst>
              </a:custGeom>
              <a:noFill/>
              <a:ln w="0">
                <a:solidFill>
                  <a:srgbClr val="000000"/>
                </a:solidFill>
                <a:prstDash val="solid"/>
                <a:round/>
                <a:headEnd/>
                <a:tailEnd/>
              </a:ln>
            </p:spPr>
            <p:txBody>
              <a:bodyPr/>
              <a:lstStyle/>
              <a:p>
                <a:pPr>
                  <a:defRPr/>
                </a:pPr>
                <a:endParaRPr lang="en-GB"/>
              </a:p>
            </p:txBody>
          </p:sp>
          <p:sp>
            <p:nvSpPr>
              <p:cNvPr id="164" name="Freeform 107"/>
              <p:cNvSpPr>
                <a:spLocks/>
              </p:cNvSpPr>
              <p:nvPr/>
            </p:nvSpPr>
            <p:spPr bwMode="auto">
              <a:xfrm>
                <a:off x="1880" y="1221"/>
                <a:ext cx="43" cy="29"/>
              </a:xfrm>
              <a:custGeom>
                <a:avLst/>
                <a:gdLst>
                  <a:gd name="T0" fmla="*/ 0 w 41"/>
                  <a:gd name="T1" fmla="*/ 28 h 28"/>
                  <a:gd name="T2" fmla="*/ 41 w 41"/>
                  <a:gd name="T3" fmla="*/ 5 h 28"/>
                  <a:gd name="T4" fmla="*/ 41 w 41"/>
                  <a:gd name="T5" fmla="*/ 0 h 28"/>
                  <a:gd name="T6" fmla="*/ 0 w 41"/>
                  <a:gd name="T7" fmla="*/ 22 h 28"/>
                  <a:gd name="T8" fmla="*/ 0 w 41"/>
                  <a:gd name="T9" fmla="*/ 28 h 28"/>
                  <a:gd name="T10" fmla="*/ 0 w 41"/>
                  <a:gd name="T11" fmla="*/ 28 h 28"/>
                  <a:gd name="T12" fmla="*/ 0 60000 65536"/>
                  <a:gd name="T13" fmla="*/ 0 60000 65536"/>
                  <a:gd name="T14" fmla="*/ 0 60000 65536"/>
                  <a:gd name="T15" fmla="*/ 0 60000 65536"/>
                  <a:gd name="T16" fmla="*/ 0 60000 65536"/>
                  <a:gd name="T17" fmla="*/ 0 60000 65536"/>
                  <a:gd name="T18" fmla="*/ 0 w 41"/>
                  <a:gd name="T19" fmla="*/ 0 h 28"/>
                  <a:gd name="T20" fmla="*/ 41 w 4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1" h="28">
                    <a:moveTo>
                      <a:pt x="0" y="28"/>
                    </a:moveTo>
                    <a:lnTo>
                      <a:pt x="41" y="5"/>
                    </a:lnTo>
                    <a:lnTo>
                      <a:pt x="41" y="0"/>
                    </a:lnTo>
                    <a:lnTo>
                      <a:pt x="0" y="22"/>
                    </a:lnTo>
                    <a:lnTo>
                      <a:pt x="0" y="28"/>
                    </a:lnTo>
                    <a:close/>
                  </a:path>
                </a:pathLst>
              </a:custGeom>
              <a:solidFill>
                <a:srgbClr val="FFE600"/>
              </a:solidFill>
              <a:ln w="9525">
                <a:noFill/>
                <a:round/>
                <a:headEnd/>
                <a:tailEnd/>
              </a:ln>
            </p:spPr>
            <p:txBody>
              <a:bodyPr/>
              <a:lstStyle/>
              <a:p>
                <a:pPr>
                  <a:defRPr/>
                </a:pPr>
                <a:endParaRPr lang="en-GB"/>
              </a:p>
            </p:txBody>
          </p:sp>
          <p:sp>
            <p:nvSpPr>
              <p:cNvPr id="165" name="Freeform 108"/>
              <p:cNvSpPr>
                <a:spLocks/>
              </p:cNvSpPr>
              <p:nvPr/>
            </p:nvSpPr>
            <p:spPr bwMode="auto">
              <a:xfrm>
                <a:off x="1880" y="1221"/>
                <a:ext cx="43" cy="29"/>
              </a:xfrm>
              <a:custGeom>
                <a:avLst/>
                <a:gdLst>
                  <a:gd name="T0" fmla="*/ 0 w 41"/>
                  <a:gd name="T1" fmla="*/ 28 h 28"/>
                  <a:gd name="T2" fmla="*/ 41 w 41"/>
                  <a:gd name="T3" fmla="*/ 5 h 28"/>
                  <a:gd name="T4" fmla="*/ 41 w 41"/>
                  <a:gd name="T5" fmla="*/ 0 h 28"/>
                  <a:gd name="T6" fmla="*/ 0 w 41"/>
                  <a:gd name="T7" fmla="*/ 22 h 28"/>
                  <a:gd name="T8" fmla="*/ 0 w 41"/>
                  <a:gd name="T9" fmla="*/ 28 h 28"/>
                  <a:gd name="T10" fmla="*/ 0 w 41"/>
                  <a:gd name="T11" fmla="*/ 28 h 28"/>
                  <a:gd name="T12" fmla="*/ 0 60000 65536"/>
                  <a:gd name="T13" fmla="*/ 0 60000 65536"/>
                  <a:gd name="T14" fmla="*/ 0 60000 65536"/>
                  <a:gd name="T15" fmla="*/ 0 60000 65536"/>
                  <a:gd name="T16" fmla="*/ 0 60000 65536"/>
                  <a:gd name="T17" fmla="*/ 0 60000 65536"/>
                  <a:gd name="T18" fmla="*/ 0 w 41"/>
                  <a:gd name="T19" fmla="*/ 0 h 28"/>
                  <a:gd name="T20" fmla="*/ 41 w 4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41" h="28">
                    <a:moveTo>
                      <a:pt x="0" y="28"/>
                    </a:moveTo>
                    <a:lnTo>
                      <a:pt x="41" y="5"/>
                    </a:lnTo>
                    <a:lnTo>
                      <a:pt x="41" y="0"/>
                    </a:lnTo>
                    <a:lnTo>
                      <a:pt x="0" y="22"/>
                    </a:lnTo>
                    <a:lnTo>
                      <a:pt x="0" y="28"/>
                    </a:lnTo>
                  </a:path>
                </a:pathLst>
              </a:custGeom>
              <a:noFill/>
              <a:ln w="0">
                <a:solidFill>
                  <a:srgbClr val="000000"/>
                </a:solidFill>
                <a:prstDash val="solid"/>
                <a:round/>
                <a:headEnd/>
                <a:tailEnd/>
              </a:ln>
            </p:spPr>
            <p:txBody>
              <a:bodyPr/>
              <a:lstStyle/>
              <a:p>
                <a:pPr>
                  <a:defRPr/>
                </a:pPr>
                <a:endParaRPr lang="en-GB"/>
              </a:p>
            </p:txBody>
          </p:sp>
          <p:sp>
            <p:nvSpPr>
              <p:cNvPr id="166" name="Freeform 109"/>
              <p:cNvSpPr>
                <a:spLocks/>
              </p:cNvSpPr>
              <p:nvPr/>
            </p:nvSpPr>
            <p:spPr bwMode="auto">
              <a:xfrm>
                <a:off x="1831" y="1225"/>
                <a:ext cx="55" cy="18"/>
              </a:xfrm>
              <a:custGeom>
                <a:avLst/>
                <a:gdLst>
                  <a:gd name="T0" fmla="*/ 54 w 54"/>
                  <a:gd name="T1" fmla="*/ 6 h 17"/>
                  <a:gd name="T2" fmla="*/ 0 w 54"/>
                  <a:gd name="T3" fmla="*/ 17 h 17"/>
                  <a:gd name="T4" fmla="*/ 0 w 54"/>
                  <a:gd name="T5" fmla="*/ 11 h 17"/>
                  <a:gd name="T6" fmla="*/ 54 w 54"/>
                  <a:gd name="T7" fmla="*/ 0 h 17"/>
                  <a:gd name="T8" fmla="*/ 54 w 54"/>
                  <a:gd name="T9" fmla="*/ 6 h 17"/>
                  <a:gd name="T10" fmla="*/ 54 w 54"/>
                  <a:gd name="T11" fmla="*/ 6 h 17"/>
                  <a:gd name="T12" fmla="*/ 0 60000 65536"/>
                  <a:gd name="T13" fmla="*/ 0 60000 65536"/>
                  <a:gd name="T14" fmla="*/ 0 60000 65536"/>
                  <a:gd name="T15" fmla="*/ 0 60000 65536"/>
                  <a:gd name="T16" fmla="*/ 0 60000 65536"/>
                  <a:gd name="T17" fmla="*/ 0 60000 65536"/>
                  <a:gd name="T18" fmla="*/ 0 w 54"/>
                  <a:gd name="T19" fmla="*/ 0 h 17"/>
                  <a:gd name="T20" fmla="*/ 54 w 5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54" h="17">
                    <a:moveTo>
                      <a:pt x="54" y="6"/>
                    </a:moveTo>
                    <a:lnTo>
                      <a:pt x="0" y="17"/>
                    </a:lnTo>
                    <a:lnTo>
                      <a:pt x="0" y="11"/>
                    </a:lnTo>
                    <a:lnTo>
                      <a:pt x="54" y="0"/>
                    </a:lnTo>
                    <a:lnTo>
                      <a:pt x="54" y="6"/>
                    </a:lnTo>
                    <a:close/>
                  </a:path>
                </a:pathLst>
              </a:custGeom>
              <a:solidFill>
                <a:srgbClr val="FFE600"/>
              </a:solidFill>
              <a:ln w="9525">
                <a:noFill/>
                <a:round/>
                <a:headEnd/>
                <a:tailEnd/>
              </a:ln>
            </p:spPr>
            <p:txBody>
              <a:bodyPr/>
              <a:lstStyle/>
              <a:p>
                <a:pPr>
                  <a:defRPr/>
                </a:pPr>
                <a:endParaRPr lang="en-GB"/>
              </a:p>
            </p:txBody>
          </p:sp>
          <p:sp>
            <p:nvSpPr>
              <p:cNvPr id="167" name="Freeform 110"/>
              <p:cNvSpPr>
                <a:spLocks/>
              </p:cNvSpPr>
              <p:nvPr/>
            </p:nvSpPr>
            <p:spPr bwMode="auto">
              <a:xfrm>
                <a:off x="1831" y="1225"/>
                <a:ext cx="55" cy="18"/>
              </a:xfrm>
              <a:custGeom>
                <a:avLst/>
                <a:gdLst>
                  <a:gd name="T0" fmla="*/ 54 w 54"/>
                  <a:gd name="T1" fmla="*/ 6 h 17"/>
                  <a:gd name="T2" fmla="*/ 0 w 54"/>
                  <a:gd name="T3" fmla="*/ 17 h 17"/>
                  <a:gd name="T4" fmla="*/ 0 w 54"/>
                  <a:gd name="T5" fmla="*/ 11 h 17"/>
                  <a:gd name="T6" fmla="*/ 54 w 54"/>
                  <a:gd name="T7" fmla="*/ 0 h 17"/>
                  <a:gd name="T8" fmla="*/ 54 w 54"/>
                  <a:gd name="T9" fmla="*/ 6 h 17"/>
                  <a:gd name="T10" fmla="*/ 54 w 54"/>
                  <a:gd name="T11" fmla="*/ 6 h 17"/>
                  <a:gd name="T12" fmla="*/ 0 60000 65536"/>
                  <a:gd name="T13" fmla="*/ 0 60000 65536"/>
                  <a:gd name="T14" fmla="*/ 0 60000 65536"/>
                  <a:gd name="T15" fmla="*/ 0 60000 65536"/>
                  <a:gd name="T16" fmla="*/ 0 60000 65536"/>
                  <a:gd name="T17" fmla="*/ 0 60000 65536"/>
                  <a:gd name="T18" fmla="*/ 0 w 54"/>
                  <a:gd name="T19" fmla="*/ 0 h 17"/>
                  <a:gd name="T20" fmla="*/ 54 w 5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54" h="17">
                    <a:moveTo>
                      <a:pt x="54" y="6"/>
                    </a:moveTo>
                    <a:lnTo>
                      <a:pt x="0" y="17"/>
                    </a:lnTo>
                    <a:lnTo>
                      <a:pt x="0" y="11"/>
                    </a:lnTo>
                    <a:lnTo>
                      <a:pt x="54" y="0"/>
                    </a:lnTo>
                    <a:lnTo>
                      <a:pt x="54" y="6"/>
                    </a:lnTo>
                  </a:path>
                </a:pathLst>
              </a:custGeom>
              <a:noFill/>
              <a:ln w="0">
                <a:solidFill>
                  <a:srgbClr val="000000"/>
                </a:solidFill>
                <a:prstDash val="solid"/>
                <a:round/>
                <a:headEnd/>
                <a:tailEnd/>
              </a:ln>
            </p:spPr>
            <p:txBody>
              <a:bodyPr/>
              <a:lstStyle/>
              <a:p>
                <a:pPr>
                  <a:defRPr/>
                </a:pPr>
                <a:endParaRPr lang="en-GB"/>
              </a:p>
            </p:txBody>
          </p:sp>
          <p:sp>
            <p:nvSpPr>
              <p:cNvPr id="168" name="Freeform 111"/>
              <p:cNvSpPr>
                <a:spLocks/>
              </p:cNvSpPr>
              <p:nvPr/>
            </p:nvSpPr>
            <p:spPr bwMode="auto">
              <a:xfrm>
                <a:off x="1837" y="1248"/>
                <a:ext cx="55" cy="16"/>
              </a:xfrm>
              <a:custGeom>
                <a:avLst/>
                <a:gdLst>
                  <a:gd name="T0" fmla="*/ 54 w 54"/>
                  <a:gd name="T1" fmla="*/ 5 h 16"/>
                  <a:gd name="T2" fmla="*/ 0 w 54"/>
                  <a:gd name="T3" fmla="*/ 16 h 16"/>
                  <a:gd name="T4" fmla="*/ 0 w 54"/>
                  <a:gd name="T5" fmla="*/ 11 h 16"/>
                  <a:gd name="T6" fmla="*/ 54 w 54"/>
                  <a:gd name="T7" fmla="*/ 0 h 16"/>
                  <a:gd name="T8" fmla="*/ 54 w 54"/>
                  <a:gd name="T9" fmla="*/ 5 h 16"/>
                  <a:gd name="T10" fmla="*/ 54 w 54"/>
                  <a:gd name="T11" fmla="*/ 5 h 16"/>
                  <a:gd name="T12" fmla="*/ 0 60000 65536"/>
                  <a:gd name="T13" fmla="*/ 0 60000 65536"/>
                  <a:gd name="T14" fmla="*/ 0 60000 65536"/>
                  <a:gd name="T15" fmla="*/ 0 60000 65536"/>
                  <a:gd name="T16" fmla="*/ 0 60000 65536"/>
                  <a:gd name="T17" fmla="*/ 0 60000 65536"/>
                  <a:gd name="T18" fmla="*/ 0 w 54"/>
                  <a:gd name="T19" fmla="*/ 0 h 16"/>
                  <a:gd name="T20" fmla="*/ 54 w 5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54" h="16">
                    <a:moveTo>
                      <a:pt x="54" y="5"/>
                    </a:moveTo>
                    <a:lnTo>
                      <a:pt x="0" y="16"/>
                    </a:lnTo>
                    <a:lnTo>
                      <a:pt x="0" y="11"/>
                    </a:lnTo>
                    <a:lnTo>
                      <a:pt x="54" y="0"/>
                    </a:lnTo>
                    <a:lnTo>
                      <a:pt x="54" y="5"/>
                    </a:lnTo>
                    <a:close/>
                  </a:path>
                </a:pathLst>
              </a:custGeom>
              <a:solidFill>
                <a:srgbClr val="FFE600"/>
              </a:solidFill>
              <a:ln w="9525">
                <a:noFill/>
                <a:round/>
                <a:headEnd/>
                <a:tailEnd/>
              </a:ln>
            </p:spPr>
            <p:txBody>
              <a:bodyPr/>
              <a:lstStyle/>
              <a:p>
                <a:pPr>
                  <a:defRPr/>
                </a:pPr>
                <a:endParaRPr lang="en-GB"/>
              </a:p>
            </p:txBody>
          </p:sp>
          <p:sp>
            <p:nvSpPr>
              <p:cNvPr id="169" name="Freeform 112"/>
              <p:cNvSpPr>
                <a:spLocks/>
              </p:cNvSpPr>
              <p:nvPr/>
            </p:nvSpPr>
            <p:spPr bwMode="auto">
              <a:xfrm>
                <a:off x="1837" y="1248"/>
                <a:ext cx="55" cy="16"/>
              </a:xfrm>
              <a:custGeom>
                <a:avLst/>
                <a:gdLst>
                  <a:gd name="T0" fmla="*/ 54 w 54"/>
                  <a:gd name="T1" fmla="*/ 5 h 16"/>
                  <a:gd name="T2" fmla="*/ 0 w 54"/>
                  <a:gd name="T3" fmla="*/ 16 h 16"/>
                  <a:gd name="T4" fmla="*/ 0 w 54"/>
                  <a:gd name="T5" fmla="*/ 11 h 16"/>
                  <a:gd name="T6" fmla="*/ 54 w 54"/>
                  <a:gd name="T7" fmla="*/ 0 h 16"/>
                  <a:gd name="T8" fmla="*/ 54 w 54"/>
                  <a:gd name="T9" fmla="*/ 5 h 16"/>
                  <a:gd name="T10" fmla="*/ 54 w 54"/>
                  <a:gd name="T11" fmla="*/ 5 h 16"/>
                  <a:gd name="T12" fmla="*/ 0 60000 65536"/>
                  <a:gd name="T13" fmla="*/ 0 60000 65536"/>
                  <a:gd name="T14" fmla="*/ 0 60000 65536"/>
                  <a:gd name="T15" fmla="*/ 0 60000 65536"/>
                  <a:gd name="T16" fmla="*/ 0 60000 65536"/>
                  <a:gd name="T17" fmla="*/ 0 60000 65536"/>
                  <a:gd name="T18" fmla="*/ 0 w 54"/>
                  <a:gd name="T19" fmla="*/ 0 h 16"/>
                  <a:gd name="T20" fmla="*/ 54 w 5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54" h="16">
                    <a:moveTo>
                      <a:pt x="54" y="5"/>
                    </a:moveTo>
                    <a:lnTo>
                      <a:pt x="0" y="16"/>
                    </a:lnTo>
                    <a:lnTo>
                      <a:pt x="0" y="11"/>
                    </a:lnTo>
                    <a:lnTo>
                      <a:pt x="54" y="0"/>
                    </a:lnTo>
                    <a:lnTo>
                      <a:pt x="54" y="5"/>
                    </a:lnTo>
                  </a:path>
                </a:pathLst>
              </a:custGeom>
              <a:noFill/>
              <a:ln w="0">
                <a:solidFill>
                  <a:srgbClr val="000000"/>
                </a:solidFill>
                <a:prstDash val="solid"/>
                <a:round/>
                <a:headEnd/>
                <a:tailEnd/>
              </a:ln>
            </p:spPr>
            <p:txBody>
              <a:bodyPr/>
              <a:lstStyle/>
              <a:p>
                <a:pPr>
                  <a:defRPr/>
                </a:pPr>
                <a:endParaRPr lang="en-GB"/>
              </a:p>
            </p:txBody>
          </p:sp>
          <p:sp>
            <p:nvSpPr>
              <p:cNvPr id="170" name="Freeform 113"/>
              <p:cNvSpPr>
                <a:spLocks/>
              </p:cNvSpPr>
              <p:nvPr/>
            </p:nvSpPr>
            <p:spPr bwMode="auto">
              <a:xfrm>
                <a:off x="1831" y="1244"/>
                <a:ext cx="55" cy="10"/>
              </a:xfrm>
              <a:custGeom>
                <a:avLst/>
                <a:gdLst>
                  <a:gd name="T0" fmla="*/ 0 w 54"/>
                  <a:gd name="T1" fmla="*/ 0 h 11"/>
                  <a:gd name="T2" fmla="*/ 54 w 54"/>
                  <a:gd name="T3" fmla="*/ 11 h 11"/>
                  <a:gd name="T4" fmla="*/ 54 w 54"/>
                  <a:gd name="T5" fmla="*/ 11 h 11"/>
                  <a:gd name="T6" fmla="*/ 0 w 54"/>
                  <a:gd name="T7" fmla="*/ 0 h 11"/>
                  <a:gd name="T8" fmla="*/ 0 w 54"/>
                  <a:gd name="T9" fmla="*/ 0 h 11"/>
                  <a:gd name="T10" fmla="*/ 0 w 54"/>
                  <a:gd name="T11" fmla="*/ 0 h 11"/>
                  <a:gd name="T12" fmla="*/ 0 60000 65536"/>
                  <a:gd name="T13" fmla="*/ 0 60000 65536"/>
                  <a:gd name="T14" fmla="*/ 0 60000 65536"/>
                  <a:gd name="T15" fmla="*/ 0 60000 65536"/>
                  <a:gd name="T16" fmla="*/ 0 60000 65536"/>
                  <a:gd name="T17" fmla="*/ 0 60000 65536"/>
                  <a:gd name="T18" fmla="*/ 0 w 54"/>
                  <a:gd name="T19" fmla="*/ 0 h 11"/>
                  <a:gd name="T20" fmla="*/ 54 w 54"/>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4" h="11">
                    <a:moveTo>
                      <a:pt x="0" y="0"/>
                    </a:moveTo>
                    <a:lnTo>
                      <a:pt x="54" y="11"/>
                    </a:lnTo>
                    <a:lnTo>
                      <a:pt x="0" y="0"/>
                    </a:lnTo>
                    <a:close/>
                  </a:path>
                </a:pathLst>
              </a:custGeom>
              <a:solidFill>
                <a:srgbClr val="FFE600"/>
              </a:solidFill>
              <a:ln w="9525">
                <a:noFill/>
                <a:round/>
                <a:headEnd/>
                <a:tailEnd/>
              </a:ln>
            </p:spPr>
            <p:txBody>
              <a:bodyPr/>
              <a:lstStyle/>
              <a:p>
                <a:pPr>
                  <a:defRPr/>
                </a:pPr>
                <a:endParaRPr lang="en-GB"/>
              </a:p>
            </p:txBody>
          </p:sp>
          <p:sp>
            <p:nvSpPr>
              <p:cNvPr id="171" name="Freeform 114"/>
              <p:cNvSpPr>
                <a:spLocks/>
              </p:cNvSpPr>
              <p:nvPr/>
            </p:nvSpPr>
            <p:spPr bwMode="auto">
              <a:xfrm>
                <a:off x="1831" y="1244"/>
                <a:ext cx="55" cy="10"/>
              </a:xfrm>
              <a:custGeom>
                <a:avLst/>
                <a:gdLst>
                  <a:gd name="T0" fmla="*/ 0 w 54"/>
                  <a:gd name="T1" fmla="*/ 0 h 11"/>
                  <a:gd name="T2" fmla="*/ 54 w 54"/>
                  <a:gd name="T3" fmla="*/ 11 h 11"/>
                  <a:gd name="T4" fmla="*/ 54 w 54"/>
                  <a:gd name="T5" fmla="*/ 11 h 11"/>
                  <a:gd name="T6" fmla="*/ 0 w 54"/>
                  <a:gd name="T7" fmla="*/ 0 h 11"/>
                  <a:gd name="T8" fmla="*/ 0 w 54"/>
                  <a:gd name="T9" fmla="*/ 0 h 11"/>
                  <a:gd name="T10" fmla="*/ 0 w 54"/>
                  <a:gd name="T11" fmla="*/ 0 h 11"/>
                  <a:gd name="T12" fmla="*/ 0 60000 65536"/>
                  <a:gd name="T13" fmla="*/ 0 60000 65536"/>
                  <a:gd name="T14" fmla="*/ 0 60000 65536"/>
                  <a:gd name="T15" fmla="*/ 0 60000 65536"/>
                  <a:gd name="T16" fmla="*/ 0 60000 65536"/>
                  <a:gd name="T17" fmla="*/ 0 60000 65536"/>
                  <a:gd name="T18" fmla="*/ 0 w 54"/>
                  <a:gd name="T19" fmla="*/ 0 h 11"/>
                  <a:gd name="T20" fmla="*/ 54 w 54"/>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4" h="11">
                    <a:moveTo>
                      <a:pt x="0" y="0"/>
                    </a:moveTo>
                    <a:lnTo>
                      <a:pt x="54" y="11"/>
                    </a:lnTo>
                    <a:lnTo>
                      <a:pt x="0" y="0"/>
                    </a:lnTo>
                  </a:path>
                </a:pathLst>
              </a:custGeom>
              <a:noFill/>
              <a:ln w="0">
                <a:solidFill>
                  <a:srgbClr val="000000"/>
                </a:solidFill>
                <a:prstDash val="solid"/>
                <a:round/>
                <a:headEnd/>
                <a:tailEnd/>
              </a:ln>
            </p:spPr>
            <p:txBody>
              <a:bodyPr/>
              <a:lstStyle/>
              <a:p>
                <a:pPr>
                  <a:defRPr/>
                </a:pPr>
                <a:endParaRPr lang="en-GB"/>
              </a:p>
            </p:txBody>
          </p:sp>
          <p:sp>
            <p:nvSpPr>
              <p:cNvPr id="172" name="Freeform 115"/>
              <p:cNvSpPr>
                <a:spLocks/>
              </p:cNvSpPr>
              <p:nvPr/>
            </p:nvSpPr>
            <p:spPr bwMode="auto">
              <a:xfrm>
                <a:off x="1880" y="1225"/>
                <a:ext cx="49" cy="18"/>
              </a:xfrm>
              <a:custGeom>
                <a:avLst/>
                <a:gdLst>
                  <a:gd name="T0" fmla="*/ 0 w 47"/>
                  <a:gd name="T1" fmla="*/ 6 h 17"/>
                  <a:gd name="T2" fmla="*/ 47 w 47"/>
                  <a:gd name="T3" fmla="*/ 17 h 17"/>
                  <a:gd name="T4" fmla="*/ 47 w 47"/>
                  <a:gd name="T5" fmla="*/ 11 h 17"/>
                  <a:gd name="T6" fmla="*/ 0 w 47"/>
                  <a:gd name="T7" fmla="*/ 0 h 17"/>
                  <a:gd name="T8" fmla="*/ 0 w 47"/>
                  <a:gd name="T9" fmla="*/ 6 h 17"/>
                  <a:gd name="T10" fmla="*/ 0 w 47"/>
                  <a:gd name="T11" fmla="*/ 6 h 17"/>
                  <a:gd name="T12" fmla="*/ 0 60000 65536"/>
                  <a:gd name="T13" fmla="*/ 0 60000 65536"/>
                  <a:gd name="T14" fmla="*/ 0 60000 65536"/>
                  <a:gd name="T15" fmla="*/ 0 60000 65536"/>
                  <a:gd name="T16" fmla="*/ 0 60000 65536"/>
                  <a:gd name="T17" fmla="*/ 0 60000 65536"/>
                  <a:gd name="T18" fmla="*/ 0 w 47"/>
                  <a:gd name="T19" fmla="*/ 0 h 17"/>
                  <a:gd name="T20" fmla="*/ 47 w 47"/>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47" h="17">
                    <a:moveTo>
                      <a:pt x="0" y="6"/>
                    </a:moveTo>
                    <a:lnTo>
                      <a:pt x="47" y="17"/>
                    </a:lnTo>
                    <a:lnTo>
                      <a:pt x="47" y="11"/>
                    </a:lnTo>
                    <a:lnTo>
                      <a:pt x="0" y="0"/>
                    </a:lnTo>
                    <a:lnTo>
                      <a:pt x="0" y="6"/>
                    </a:lnTo>
                    <a:close/>
                  </a:path>
                </a:pathLst>
              </a:custGeom>
              <a:solidFill>
                <a:srgbClr val="FFE600"/>
              </a:solidFill>
              <a:ln w="9525">
                <a:noFill/>
                <a:round/>
                <a:headEnd/>
                <a:tailEnd/>
              </a:ln>
            </p:spPr>
            <p:txBody>
              <a:bodyPr/>
              <a:lstStyle/>
              <a:p>
                <a:pPr>
                  <a:defRPr/>
                </a:pPr>
                <a:endParaRPr lang="en-GB"/>
              </a:p>
            </p:txBody>
          </p:sp>
          <p:sp>
            <p:nvSpPr>
              <p:cNvPr id="173" name="Freeform 116"/>
              <p:cNvSpPr>
                <a:spLocks/>
              </p:cNvSpPr>
              <p:nvPr/>
            </p:nvSpPr>
            <p:spPr bwMode="auto">
              <a:xfrm>
                <a:off x="1880" y="1225"/>
                <a:ext cx="49" cy="18"/>
              </a:xfrm>
              <a:custGeom>
                <a:avLst/>
                <a:gdLst>
                  <a:gd name="T0" fmla="*/ 0 w 47"/>
                  <a:gd name="T1" fmla="*/ 6 h 17"/>
                  <a:gd name="T2" fmla="*/ 47 w 47"/>
                  <a:gd name="T3" fmla="*/ 17 h 17"/>
                  <a:gd name="T4" fmla="*/ 47 w 47"/>
                  <a:gd name="T5" fmla="*/ 11 h 17"/>
                  <a:gd name="T6" fmla="*/ 0 w 47"/>
                  <a:gd name="T7" fmla="*/ 0 h 17"/>
                  <a:gd name="T8" fmla="*/ 0 w 47"/>
                  <a:gd name="T9" fmla="*/ 6 h 17"/>
                  <a:gd name="T10" fmla="*/ 0 w 47"/>
                  <a:gd name="T11" fmla="*/ 6 h 17"/>
                  <a:gd name="T12" fmla="*/ 0 60000 65536"/>
                  <a:gd name="T13" fmla="*/ 0 60000 65536"/>
                  <a:gd name="T14" fmla="*/ 0 60000 65536"/>
                  <a:gd name="T15" fmla="*/ 0 60000 65536"/>
                  <a:gd name="T16" fmla="*/ 0 60000 65536"/>
                  <a:gd name="T17" fmla="*/ 0 60000 65536"/>
                  <a:gd name="T18" fmla="*/ 0 w 47"/>
                  <a:gd name="T19" fmla="*/ 0 h 17"/>
                  <a:gd name="T20" fmla="*/ 47 w 47"/>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47" h="17">
                    <a:moveTo>
                      <a:pt x="0" y="6"/>
                    </a:moveTo>
                    <a:lnTo>
                      <a:pt x="47" y="17"/>
                    </a:lnTo>
                    <a:lnTo>
                      <a:pt x="47" y="11"/>
                    </a:lnTo>
                    <a:lnTo>
                      <a:pt x="0" y="0"/>
                    </a:lnTo>
                    <a:lnTo>
                      <a:pt x="0" y="6"/>
                    </a:lnTo>
                  </a:path>
                </a:pathLst>
              </a:custGeom>
              <a:noFill/>
              <a:ln w="0">
                <a:solidFill>
                  <a:srgbClr val="000000"/>
                </a:solidFill>
                <a:prstDash val="solid"/>
                <a:round/>
                <a:headEnd/>
                <a:tailEnd/>
              </a:ln>
            </p:spPr>
            <p:txBody>
              <a:bodyPr/>
              <a:lstStyle/>
              <a:p>
                <a:pPr>
                  <a:defRPr/>
                </a:pPr>
                <a:endParaRPr lang="en-GB"/>
              </a:p>
            </p:txBody>
          </p:sp>
          <p:sp>
            <p:nvSpPr>
              <p:cNvPr id="174" name="Freeform 117"/>
              <p:cNvSpPr>
                <a:spLocks/>
              </p:cNvSpPr>
              <p:nvPr/>
            </p:nvSpPr>
            <p:spPr bwMode="auto">
              <a:xfrm>
                <a:off x="1880" y="1244"/>
                <a:ext cx="49" cy="10"/>
              </a:xfrm>
              <a:custGeom>
                <a:avLst/>
                <a:gdLst>
                  <a:gd name="T0" fmla="*/ 47 w 47"/>
                  <a:gd name="T1" fmla="*/ 0 h 11"/>
                  <a:gd name="T2" fmla="*/ 0 w 47"/>
                  <a:gd name="T3" fmla="*/ 11 h 11"/>
                  <a:gd name="T4" fmla="*/ 0 w 47"/>
                  <a:gd name="T5" fmla="*/ 11 h 11"/>
                  <a:gd name="T6" fmla="*/ 47 w 47"/>
                  <a:gd name="T7" fmla="*/ 0 h 11"/>
                  <a:gd name="T8" fmla="*/ 47 w 47"/>
                  <a:gd name="T9" fmla="*/ 0 h 11"/>
                  <a:gd name="T10" fmla="*/ 47 w 47"/>
                  <a:gd name="T11" fmla="*/ 0 h 11"/>
                  <a:gd name="T12" fmla="*/ 0 60000 65536"/>
                  <a:gd name="T13" fmla="*/ 0 60000 65536"/>
                  <a:gd name="T14" fmla="*/ 0 60000 65536"/>
                  <a:gd name="T15" fmla="*/ 0 60000 65536"/>
                  <a:gd name="T16" fmla="*/ 0 60000 65536"/>
                  <a:gd name="T17" fmla="*/ 0 60000 65536"/>
                  <a:gd name="T18" fmla="*/ 0 w 47"/>
                  <a:gd name="T19" fmla="*/ 0 h 11"/>
                  <a:gd name="T20" fmla="*/ 47 w 47"/>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47" h="11">
                    <a:moveTo>
                      <a:pt x="47" y="0"/>
                    </a:moveTo>
                    <a:lnTo>
                      <a:pt x="0" y="11"/>
                    </a:lnTo>
                    <a:lnTo>
                      <a:pt x="47" y="0"/>
                    </a:lnTo>
                    <a:close/>
                  </a:path>
                </a:pathLst>
              </a:custGeom>
              <a:solidFill>
                <a:srgbClr val="FFE600"/>
              </a:solidFill>
              <a:ln w="9525">
                <a:noFill/>
                <a:round/>
                <a:headEnd/>
                <a:tailEnd/>
              </a:ln>
            </p:spPr>
            <p:txBody>
              <a:bodyPr/>
              <a:lstStyle/>
              <a:p>
                <a:pPr>
                  <a:defRPr/>
                </a:pPr>
                <a:endParaRPr lang="en-GB"/>
              </a:p>
            </p:txBody>
          </p:sp>
          <p:sp>
            <p:nvSpPr>
              <p:cNvPr id="175" name="Freeform 118"/>
              <p:cNvSpPr>
                <a:spLocks/>
              </p:cNvSpPr>
              <p:nvPr/>
            </p:nvSpPr>
            <p:spPr bwMode="auto">
              <a:xfrm>
                <a:off x="1880" y="1244"/>
                <a:ext cx="49" cy="10"/>
              </a:xfrm>
              <a:custGeom>
                <a:avLst/>
                <a:gdLst>
                  <a:gd name="T0" fmla="*/ 47 w 47"/>
                  <a:gd name="T1" fmla="*/ 0 h 11"/>
                  <a:gd name="T2" fmla="*/ 0 w 47"/>
                  <a:gd name="T3" fmla="*/ 11 h 11"/>
                  <a:gd name="T4" fmla="*/ 0 w 47"/>
                  <a:gd name="T5" fmla="*/ 11 h 11"/>
                  <a:gd name="T6" fmla="*/ 47 w 47"/>
                  <a:gd name="T7" fmla="*/ 0 h 11"/>
                  <a:gd name="T8" fmla="*/ 47 w 47"/>
                  <a:gd name="T9" fmla="*/ 0 h 11"/>
                  <a:gd name="T10" fmla="*/ 47 w 47"/>
                  <a:gd name="T11" fmla="*/ 0 h 11"/>
                  <a:gd name="T12" fmla="*/ 0 60000 65536"/>
                  <a:gd name="T13" fmla="*/ 0 60000 65536"/>
                  <a:gd name="T14" fmla="*/ 0 60000 65536"/>
                  <a:gd name="T15" fmla="*/ 0 60000 65536"/>
                  <a:gd name="T16" fmla="*/ 0 60000 65536"/>
                  <a:gd name="T17" fmla="*/ 0 60000 65536"/>
                  <a:gd name="T18" fmla="*/ 0 w 47"/>
                  <a:gd name="T19" fmla="*/ 0 h 11"/>
                  <a:gd name="T20" fmla="*/ 47 w 47"/>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47" h="11">
                    <a:moveTo>
                      <a:pt x="47" y="0"/>
                    </a:moveTo>
                    <a:lnTo>
                      <a:pt x="0" y="11"/>
                    </a:lnTo>
                    <a:lnTo>
                      <a:pt x="47" y="0"/>
                    </a:lnTo>
                  </a:path>
                </a:pathLst>
              </a:custGeom>
              <a:noFill/>
              <a:ln w="0">
                <a:solidFill>
                  <a:srgbClr val="000000"/>
                </a:solidFill>
                <a:prstDash val="solid"/>
                <a:round/>
                <a:headEnd/>
                <a:tailEnd/>
              </a:ln>
            </p:spPr>
            <p:txBody>
              <a:bodyPr/>
              <a:lstStyle/>
              <a:p>
                <a:pPr>
                  <a:defRPr/>
                </a:pPr>
                <a:endParaRPr lang="en-GB"/>
              </a:p>
            </p:txBody>
          </p:sp>
          <p:sp>
            <p:nvSpPr>
              <p:cNvPr id="176" name="Freeform 119"/>
              <p:cNvSpPr>
                <a:spLocks/>
              </p:cNvSpPr>
              <p:nvPr/>
            </p:nvSpPr>
            <p:spPr bwMode="auto">
              <a:xfrm>
                <a:off x="1837" y="1264"/>
                <a:ext cx="86" cy="2"/>
              </a:xfrm>
              <a:custGeom>
                <a:avLst/>
                <a:gdLst>
                  <a:gd name="T0" fmla="*/ 83 w 83"/>
                  <a:gd name="T1" fmla="*/ 0 h 1"/>
                  <a:gd name="T2" fmla="*/ 0 w 83"/>
                  <a:gd name="T3" fmla="*/ 0 h 1"/>
                  <a:gd name="T4" fmla="*/ 0 w 83"/>
                  <a:gd name="T5" fmla="*/ 0 h 1"/>
                  <a:gd name="T6" fmla="*/ 83 w 83"/>
                  <a:gd name="T7" fmla="*/ 0 h 1"/>
                  <a:gd name="T8" fmla="*/ 83 w 83"/>
                  <a:gd name="T9" fmla="*/ 0 h 1"/>
                  <a:gd name="T10" fmla="*/ 83 w 83"/>
                  <a:gd name="T11" fmla="*/ 0 h 1"/>
                  <a:gd name="T12" fmla="*/ 0 60000 65536"/>
                  <a:gd name="T13" fmla="*/ 0 60000 65536"/>
                  <a:gd name="T14" fmla="*/ 0 60000 65536"/>
                  <a:gd name="T15" fmla="*/ 0 60000 65536"/>
                  <a:gd name="T16" fmla="*/ 0 60000 65536"/>
                  <a:gd name="T17" fmla="*/ 0 60000 65536"/>
                  <a:gd name="T18" fmla="*/ 0 w 83"/>
                  <a:gd name="T19" fmla="*/ 0 h 1"/>
                  <a:gd name="T20" fmla="*/ 83 w 83"/>
                  <a:gd name="T21" fmla="*/ 1 h 1"/>
                </a:gdLst>
                <a:ahLst/>
                <a:cxnLst>
                  <a:cxn ang="T12">
                    <a:pos x="T0" y="T1"/>
                  </a:cxn>
                  <a:cxn ang="T13">
                    <a:pos x="T2" y="T3"/>
                  </a:cxn>
                  <a:cxn ang="T14">
                    <a:pos x="T4" y="T5"/>
                  </a:cxn>
                  <a:cxn ang="T15">
                    <a:pos x="T6" y="T7"/>
                  </a:cxn>
                  <a:cxn ang="T16">
                    <a:pos x="T8" y="T9"/>
                  </a:cxn>
                  <a:cxn ang="T17">
                    <a:pos x="T10" y="T11"/>
                  </a:cxn>
                </a:cxnLst>
                <a:rect l="T18" t="T19" r="T20" b="T21"/>
                <a:pathLst>
                  <a:path w="83" h="1">
                    <a:moveTo>
                      <a:pt x="83" y="0"/>
                    </a:moveTo>
                    <a:lnTo>
                      <a:pt x="0" y="0"/>
                    </a:lnTo>
                    <a:lnTo>
                      <a:pt x="83" y="0"/>
                    </a:lnTo>
                    <a:close/>
                  </a:path>
                </a:pathLst>
              </a:custGeom>
              <a:solidFill>
                <a:srgbClr val="FFE600"/>
              </a:solidFill>
              <a:ln w="9525">
                <a:noFill/>
                <a:round/>
                <a:headEnd/>
                <a:tailEnd/>
              </a:ln>
            </p:spPr>
            <p:txBody>
              <a:bodyPr/>
              <a:lstStyle/>
              <a:p>
                <a:pPr>
                  <a:defRPr/>
                </a:pPr>
                <a:endParaRPr lang="en-GB"/>
              </a:p>
            </p:txBody>
          </p:sp>
          <p:sp>
            <p:nvSpPr>
              <p:cNvPr id="177" name="Freeform 120"/>
              <p:cNvSpPr>
                <a:spLocks/>
              </p:cNvSpPr>
              <p:nvPr/>
            </p:nvSpPr>
            <p:spPr bwMode="auto">
              <a:xfrm>
                <a:off x="1837" y="1264"/>
                <a:ext cx="86" cy="2"/>
              </a:xfrm>
              <a:custGeom>
                <a:avLst/>
                <a:gdLst>
                  <a:gd name="T0" fmla="*/ 83 w 83"/>
                  <a:gd name="T1" fmla="*/ 0 h 1"/>
                  <a:gd name="T2" fmla="*/ 0 w 83"/>
                  <a:gd name="T3" fmla="*/ 0 h 1"/>
                  <a:gd name="T4" fmla="*/ 0 w 83"/>
                  <a:gd name="T5" fmla="*/ 0 h 1"/>
                  <a:gd name="T6" fmla="*/ 83 w 83"/>
                  <a:gd name="T7" fmla="*/ 0 h 1"/>
                  <a:gd name="T8" fmla="*/ 83 w 83"/>
                  <a:gd name="T9" fmla="*/ 0 h 1"/>
                  <a:gd name="T10" fmla="*/ 83 w 83"/>
                  <a:gd name="T11" fmla="*/ 0 h 1"/>
                  <a:gd name="T12" fmla="*/ 0 60000 65536"/>
                  <a:gd name="T13" fmla="*/ 0 60000 65536"/>
                  <a:gd name="T14" fmla="*/ 0 60000 65536"/>
                  <a:gd name="T15" fmla="*/ 0 60000 65536"/>
                  <a:gd name="T16" fmla="*/ 0 60000 65536"/>
                  <a:gd name="T17" fmla="*/ 0 60000 65536"/>
                  <a:gd name="T18" fmla="*/ 0 w 83"/>
                  <a:gd name="T19" fmla="*/ 0 h 1"/>
                  <a:gd name="T20" fmla="*/ 83 w 83"/>
                  <a:gd name="T21" fmla="*/ 1 h 1"/>
                </a:gdLst>
                <a:ahLst/>
                <a:cxnLst>
                  <a:cxn ang="T12">
                    <a:pos x="T0" y="T1"/>
                  </a:cxn>
                  <a:cxn ang="T13">
                    <a:pos x="T2" y="T3"/>
                  </a:cxn>
                  <a:cxn ang="T14">
                    <a:pos x="T4" y="T5"/>
                  </a:cxn>
                  <a:cxn ang="T15">
                    <a:pos x="T6" y="T7"/>
                  </a:cxn>
                  <a:cxn ang="T16">
                    <a:pos x="T8" y="T9"/>
                  </a:cxn>
                  <a:cxn ang="T17">
                    <a:pos x="T10" y="T11"/>
                  </a:cxn>
                </a:cxnLst>
                <a:rect l="T18" t="T19" r="T20" b="T21"/>
                <a:pathLst>
                  <a:path w="83" h="1">
                    <a:moveTo>
                      <a:pt x="83" y="0"/>
                    </a:moveTo>
                    <a:lnTo>
                      <a:pt x="0" y="0"/>
                    </a:lnTo>
                    <a:lnTo>
                      <a:pt x="83" y="0"/>
                    </a:lnTo>
                  </a:path>
                </a:pathLst>
              </a:custGeom>
              <a:noFill/>
              <a:ln w="0">
                <a:solidFill>
                  <a:srgbClr val="000000"/>
                </a:solidFill>
                <a:prstDash val="solid"/>
                <a:round/>
                <a:headEnd/>
                <a:tailEnd/>
              </a:ln>
            </p:spPr>
            <p:txBody>
              <a:bodyPr/>
              <a:lstStyle/>
              <a:p>
                <a:pPr>
                  <a:defRPr/>
                </a:pPr>
                <a:endParaRPr lang="en-GB"/>
              </a:p>
            </p:txBody>
          </p:sp>
          <p:sp>
            <p:nvSpPr>
              <p:cNvPr id="178" name="Freeform 121"/>
              <p:cNvSpPr>
                <a:spLocks/>
              </p:cNvSpPr>
              <p:nvPr/>
            </p:nvSpPr>
            <p:spPr bwMode="auto">
              <a:xfrm>
                <a:off x="1837" y="1215"/>
                <a:ext cx="86" cy="6"/>
              </a:xfrm>
              <a:custGeom>
                <a:avLst/>
                <a:gdLst>
                  <a:gd name="T0" fmla="*/ 83 w 83"/>
                  <a:gd name="T1" fmla="*/ 6 h 6"/>
                  <a:gd name="T2" fmla="*/ 0 w 83"/>
                  <a:gd name="T3" fmla="*/ 6 h 6"/>
                  <a:gd name="T4" fmla="*/ 0 w 83"/>
                  <a:gd name="T5" fmla="*/ 0 h 6"/>
                  <a:gd name="T6" fmla="*/ 83 w 83"/>
                  <a:gd name="T7" fmla="*/ 0 h 6"/>
                  <a:gd name="T8" fmla="*/ 83 w 83"/>
                  <a:gd name="T9" fmla="*/ 6 h 6"/>
                  <a:gd name="T10" fmla="*/ 83 w 83"/>
                  <a:gd name="T11" fmla="*/ 6 h 6"/>
                  <a:gd name="T12" fmla="*/ 0 60000 65536"/>
                  <a:gd name="T13" fmla="*/ 0 60000 65536"/>
                  <a:gd name="T14" fmla="*/ 0 60000 65536"/>
                  <a:gd name="T15" fmla="*/ 0 60000 65536"/>
                  <a:gd name="T16" fmla="*/ 0 60000 65536"/>
                  <a:gd name="T17" fmla="*/ 0 60000 65536"/>
                  <a:gd name="T18" fmla="*/ 0 w 83"/>
                  <a:gd name="T19" fmla="*/ 0 h 6"/>
                  <a:gd name="T20" fmla="*/ 83 w 83"/>
                  <a:gd name="T21" fmla="*/ 6 h 6"/>
                </a:gdLst>
                <a:ahLst/>
                <a:cxnLst>
                  <a:cxn ang="T12">
                    <a:pos x="T0" y="T1"/>
                  </a:cxn>
                  <a:cxn ang="T13">
                    <a:pos x="T2" y="T3"/>
                  </a:cxn>
                  <a:cxn ang="T14">
                    <a:pos x="T4" y="T5"/>
                  </a:cxn>
                  <a:cxn ang="T15">
                    <a:pos x="T6" y="T7"/>
                  </a:cxn>
                  <a:cxn ang="T16">
                    <a:pos x="T8" y="T9"/>
                  </a:cxn>
                  <a:cxn ang="T17">
                    <a:pos x="T10" y="T11"/>
                  </a:cxn>
                </a:cxnLst>
                <a:rect l="T18" t="T19" r="T20" b="T21"/>
                <a:pathLst>
                  <a:path w="83" h="6">
                    <a:moveTo>
                      <a:pt x="83" y="6"/>
                    </a:moveTo>
                    <a:lnTo>
                      <a:pt x="0" y="6"/>
                    </a:lnTo>
                    <a:lnTo>
                      <a:pt x="0" y="0"/>
                    </a:lnTo>
                    <a:lnTo>
                      <a:pt x="83" y="0"/>
                    </a:lnTo>
                    <a:lnTo>
                      <a:pt x="83" y="6"/>
                    </a:lnTo>
                    <a:close/>
                  </a:path>
                </a:pathLst>
              </a:custGeom>
              <a:solidFill>
                <a:srgbClr val="FFE600"/>
              </a:solidFill>
              <a:ln w="9525">
                <a:noFill/>
                <a:round/>
                <a:headEnd/>
                <a:tailEnd/>
              </a:ln>
            </p:spPr>
            <p:txBody>
              <a:bodyPr/>
              <a:lstStyle/>
              <a:p>
                <a:pPr>
                  <a:defRPr/>
                </a:pPr>
                <a:endParaRPr lang="en-GB"/>
              </a:p>
            </p:txBody>
          </p:sp>
          <p:sp>
            <p:nvSpPr>
              <p:cNvPr id="179" name="Freeform 122"/>
              <p:cNvSpPr>
                <a:spLocks/>
              </p:cNvSpPr>
              <p:nvPr/>
            </p:nvSpPr>
            <p:spPr bwMode="auto">
              <a:xfrm>
                <a:off x="1837" y="1215"/>
                <a:ext cx="86" cy="6"/>
              </a:xfrm>
              <a:custGeom>
                <a:avLst/>
                <a:gdLst>
                  <a:gd name="T0" fmla="*/ 83 w 83"/>
                  <a:gd name="T1" fmla="*/ 6 h 6"/>
                  <a:gd name="T2" fmla="*/ 0 w 83"/>
                  <a:gd name="T3" fmla="*/ 6 h 6"/>
                  <a:gd name="T4" fmla="*/ 0 w 83"/>
                  <a:gd name="T5" fmla="*/ 0 h 6"/>
                  <a:gd name="T6" fmla="*/ 83 w 83"/>
                  <a:gd name="T7" fmla="*/ 0 h 6"/>
                  <a:gd name="T8" fmla="*/ 83 w 83"/>
                  <a:gd name="T9" fmla="*/ 6 h 6"/>
                  <a:gd name="T10" fmla="*/ 83 w 83"/>
                  <a:gd name="T11" fmla="*/ 6 h 6"/>
                  <a:gd name="T12" fmla="*/ 0 60000 65536"/>
                  <a:gd name="T13" fmla="*/ 0 60000 65536"/>
                  <a:gd name="T14" fmla="*/ 0 60000 65536"/>
                  <a:gd name="T15" fmla="*/ 0 60000 65536"/>
                  <a:gd name="T16" fmla="*/ 0 60000 65536"/>
                  <a:gd name="T17" fmla="*/ 0 60000 65536"/>
                  <a:gd name="T18" fmla="*/ 0 w 83"/>
                  <a:gd name="T19" fmla="*/ 0 h 6"/>
                  <a:gd name="T20" fmla="*/ 83 w 83"/>
                  <a:gd name="T21" fmla="*/ 6 h 6"/>
                </a:gdLst>
                <a:ahLst/>
                <a:cxnLst>
                  <a:cxn ang="T12">
                    <a:pos x="T0" y="T1"/>
                  </a:cxn>
                  <a:cxn ang="T13">
                    <a:pos x="T2" y="T3"/>
                  </a:cxn>
                  <a:cxn ang="T14">
                    <a:pos x="T4" y="T5"/>
                  </a:cxn>
                  <a:cxn ang="T15">
                    <a:pos x="T6" y="T7"/>
                  </a:cxn>
                  <a:cxn ang="T16">
                    <a:pos x="T8" y="T9"/>
                  </a:cxn>
                  <a:cxn ang="T17">
                    <a:pos x="T10" y="T11"/>
                  </a:cxn>
                </a:cxnLst>
                <a:rect l="T18" t="T19" r="T20" b="T21"/>
                <a:pathLst>
                  <a:path w="83" h="6">
                    <a:moveTo>
                      <a:pt x="83" y="6"/>
                    </a:moveTo>
                    <a:lnTo>
                      <a:pt x="0" y="6"/>
                    </a:lnTo>
                    <a:lnTo>
                      <a:pt x="0" y="0"/>
                    </a:lnTo>
                    <a:lnTo>
                      <a:pt x="83" y="0"/>
                    </a:lnTo>
                    <a:lnTo>
                      <a:pt x="83" y="6"/>
                    </a:lnTo>
                  </a:path>
                </a:pathLst>
              </a:custGeom>
              <a:noFill/>
              <a:ln w="0">
                <a:solidFill>
                  <a:srgbClr val="000000"/>
                </a:solidFill>
                <a:prstDash val="solid"/>
                <a:round/>
                <a:headEnd/>
                <a:tailEnd/>
              </a:ln>
            </p:spPr>
            <p:txBody>
              <a:bodyPr/>
              <a:lstStyle/>
              <a:p>
                <a:pPr>
                  <a:defRPr/>
                </a:pPr>
                <a:endParaRPr lang="en-GB"/>
              </a:p>
            </p:txBody>
          </p:sp>
          <p:sp>
            <p:nvSpPr>
              <p:cNvPr id="180" name="Freeform 123"/>
              <p:cNvSpPr>
                <a:spLocks noEditPoints="1"/>
              </p:cNvSpPr>
              <p:nvPr/>
            </p:nvSpPr>
            <p:spPr bwMode="auto">
              <a:xfrm>
                <a:off x="1831" y="1199"/>
                <a:ext cx="104" cy="90"/>
              </a:xfrm>
              <a:custGeom>
                <a:avLst/>
                <a:gdLst>
                  <a:gd name="T0" fmla="*/ 48 w 101"/>
                  <a:gd name="T1" fmla="*/ 0 h 90"/>
                  <a:gd name="T2" fmla="*/ 30 w 101"/>
                  <a:gd name="T3" fmla="*/ 6 h 90"/>
                  <a:gd name="T4" fmla="*/ 18 w 101"/>
                  <a:gd name="T5" fmla="*/ 12 h 90"/>
                  <a:gd name="T6" fmla="*/ 6 w 101"/>
                  <a:gd name="T7" fmla="*/ 28 h 90"/>
                  <a:gd name="T8" fmla="*/ 0 w 101"/>
                  <a:gd name="T9" fmla="*/ 45 h 90"/>
                  <a:gd name="T10" fmla="*/ 6 w 101"/>
                  <a:gd name="T11" fmla="*/ 62 h 90"/>
                  <a:gd name="T12" fmla="*/ 18 w 101"/>
                  <a:gd name="T13" fmla="*/ 79 h 90"/>
                  <a:gd name="T14" fmla="*/ 30 w 101"/>
                  <a:gd name="T15" fmla="*/ 84 h 90"/>
                  <a:gd name="T16" fmla="*/ 48 w 101"/>
                  <a:gd name="T17" fmla="*/ 90 h 90"/>
                  <a:gd name="T18" fmla="*/ 71 w 101"/>
                  <a:gd name="T19" fmla="*/ 84 h 90"/>
                  <a:gd name="T20" fmla="*/ 83 w 101"/>
                  <a:gd name="T21" fmla="*/ 79 h 90"/>
                  <a:gd name="T22" fmla="*/ 95 w 101"/>
                  <a:gd name="T23" fmla="*/ 62 h 90"/>
                  <a:gd name="T24" fmla="*/ 101 w 101"/>
                  <a:gd name="T25" fmla="*/ 45 h 90"/>
                  <a:gd name="T26" fmla="*/ 95 w 101"/>
                  <a:gd name="T27" fmla="*/ 28 h 90"/>
                  <a:gd name="T28" fmla="*/ 83 w 101"/>
                  <a:gd name="T29" fmla="*/ 12 h 90"/>
                  <a:gd name="T30" fmla="*/ 71 w 101"/>
                  <a:gd name="T31" fmla="*/ 6 h 90"/>
                  <a:gd name="T32" fmla="*/ 48 w 101"/>
                  <a:gd name="T33" fmla="*/ 0 h 90"/>
                  <a:gd name="T34" fmla="*/ 48 w 101"/>
                  <a:gd name="T35" fmla="*/ 0 h 90"/>
                  <a:gd name="T36" fmla="*/ 48 w 101"/>
                  <a:gd name="T37" fmla="*/ 84 h 90"/>
                  <a:gd name="T38" fmla="*/ 30 w 101"/>
                  <a:gd name="T39" fmla="*/ 84 h 90"/>
                  <a:gd name="T40" fmla="*/ 18 w 101"/>
                  <a:gd name="T41" fmla="*/ 73 h 90"/>
                  <a:gd name="T42" fmla="*/ 12 w 101"/>
                  <a:gd name="T43" fmla="*/ 62 h 90"/>
                  <a:gd name="T44" fmla="*/ 6 w 101"/>
                  <a:gd name="T45" fmla="*/ 45 h 90"/>
                  <a:gd name="T46" fmla="*/ 12 w 101"/>
                  <a:gd name="T47" fmla="*/ 28 h 90"/>
                  <a:gd name="T48" fmla="*/ 18 w 101"/>
                  <a:gd name="T49" fmla="*/ 17 h 90"/>
                  <a:gd name="T50" fmla="*/ 30 w 101"/>
                  <a:gd name="T51" fmla="*/ 6 h 90"/>
                  <a:gd name="T52" fmla="*/ 48 w 101"/>
                  <a:gd name="T53" fmla="*/ 0 h 90"/>
                  <a:gd name="T54" fmla="*/ 66 w 101"/>
                  <a:gd name="T55" fmla="*/ 6 h 90"/>
                  <a:gd name="T56" fmla="*/ 83 w 101"/>
                  <a:gd name="T57" fmla="*/ 17 h 90"/>
                  <a:gd name="T58" fmla="*/ 89 w 101"/>
                  <a:gd name="T59" fmla="*/ 28 h 90"/>
                  <a:gd name="T60" fmla="*/ 95 w 101"/>
                  <a:gd name="T61" fmla="*/ 45 h 90"/>
                  <a:gd name="T62" fmla="*/ 89 w 101"/>
                  <a:gd name="T63" fmla="*/ 62 h 90"/>
                  <a:gd name="T64" fmla="*/ 83 w 101"/>
                  <a:gd name="T65" fmla="*/ 73 h 90"/>
                  <a:gd name="T66" fmla="*/ 66 w 101"/>
                  <a:gd name="T67" fmla="*/ 84 h 90"/>
                  <a:gd name="T68" fmla="*/ 48 w 101"/>
                  <a:gd name="T69" fmla="*/ 84 h 90"/>
                  <a:gd name="T70" fmla="*/ 48 w 101"/>
                  <a:gd name="T71" fmla="*/ 84 h 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90"/>
                  <a:gd name="T110" fmla="*/ 101 w 101"/>
                  <a:gd name="T111" fmla="*/ 90 h 9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90">
                    <a:moveTo>
                      <a:pt x="48" y="0"/>
                    </a:moveTo>
                    <a:lnTo>
                      <a:pt x="30" y="6"/>
                    </a:lnTo>
                    <a:lnTo>
                      <a:pt x="18" y="12"/>
                    </a:lnTo>
                    <a:lnTo>
                      <a:pt x="6" y="28"/>
                    </a:lnTo>
                    <a:lnTo>
                      <a:pt x="0" y="45"/>
                    </a:lnTo>
                    <a:lnTo>
                      <a:pt x="6" y="62"/>
                    </a:lnTo>
                    <a:lnTo>
                      <a:pt x="18" y="79"/>
                    </a:lnTo>
                    <a:lnTo>
                      <a:pt x="30" y="84"/>
                    </a:lnTo>
                    <a:lnTo>
                      <a:pt x="48" y="90"/>
                    </a:lnTo>
                    <a:lnTo>
                      <a:pt x="71" y="84"/>
                    </a:lnTo>
                    <a:lnTo>
                      <a:pt x="83" y="79"/>
                    </a:lnTo>
                    <a:lnTo>
                      <a:pt x="95" y="62"/>
                    </a:lnTo>
                    <a:lnTo>
                      <a:pt x="101" y="45"/>
                    </a:lnTo>
                    <a:lnTo>
                      <a:pt x="95" y="28"/>
                    </a:lnTo>
                    <a:lnTo>
                      <a:pt x="83" y="12"/>
                    </a:lnTo>
                    <a:lnTo>
                      <a:pt x="71" y="6"/>
                    </a:lnTo>
                    <a:lnTo>
                      <a:pt x="48" y="0"/>
                    </a:lnTo>
                    <a:close/>
                    <a:moveTo>
                      <a:pt x="48" y="84"/>
                    </a:moveTo>
                    <a:lnTo>
                      <a:pt x="30" y="84"/>
                    </a:lnTo>
                    <a:lnTo>
                      <a:pt x="18" y="73"/>
                    </a:lnTo>
                    <a:lnTo>
                      <a:pt x="12" y="62"/>
                    </a:lnTo>
                    <a:lnTo>
                      <a:pt x="6" y="45"/>
                    </a:lnTo>
                    <a:lnTo>
                      <a:pt x="12" y="28"/>
                    </a:lnTo>
                    <a:lnTo>
                      <a:pt x="18" y="17"/>
                    </a:lnTo>
                    <a:lnTo>
                      <a:pt x="30" y="6"/>
                    </a:lnTo>
                    <a:lnTo>
                      <a:pt x="48" y="0"/>
                    </a:lnTo>
                    <a:lnTo>
                      <a:pt x="66" y="6"/>
                    </a:lnTo>
                    <a:lnTo>
                      <a:pt x="83" y="17"/>
                    </a:lnTo>
                    <a:lnTo>
                      <a:pt x="89" y="28"/>
                    </a:lnTo>
                    <a:lnTo>
                      <a:pt x="95" y="45"/>
                    </a:lnTo>
                    <a:lnTo>
                      <a:pt x="89" y="62"/>
                    </a:lnTo>
                    <a:lnTo>
                      <a:pt x="83" y="73"/>
                    </a:lnTo>
                    <a:lnTo>
                      <a:pt x="66" y="84"/>
                    </a:lnTo>
                    <a:lnTo>
                      <a:pt x="48" y="84"/>
                    </a:lnTo>
                    <a:close/>
                  </a:path>
                </a:pathLst>
              </a:custGeom>
              <a:solidFill>
                <a:srgbClr val="FFE600"/>
              </a:solidFill>
              <a:ln w="9525">
                <a:noFill/>
                <a:round/>
                <a:headEnd/>
                <a:tailEnd/>
              </a:ln>
            </p:spPr>
            <p:txBody>
              <a:bodyPr/>
              <a:lstStyle/>
              <a:p>
                <a:pPr>
                  <a:defRPr/>
                </a:pPr>
                <a:endParaRPr lang="en-GB"/>
              </a:p>
            </p:txBody>
          </p:sp>
          <p:sp>
            <p:nvSpPr>
              <p:cNvPr id="181" name="Freeform 124"/>
              <p:cNvSpPr>
                <a:spLocks/>
              </p:cNvSpPr>
              <p:nvPr/>
            </p:nvSpPr>
            <p:spPr bwMode="auto">
              <a:xfrm>
                <a:off x="1831" y="1199"/>
                <a:ext cx="104" cy="90"/>
              </a:xfrm>
              <a:custGeom>
                <a:avLst/>
                <a:gdLst>
                  <a:gd name="T0" fmla="*/ 48 w 101"/>
                  <a:gd name="T1" fmla="*/ 0 h 90"/>
                  <a:gd name="T2" fmla="*/ 30 w 101"/>
                  <a:gd name="T3" fmla="*/ 6 h 90"/>
                  <a:gd name="T4" fmla="*/ 18 w 101"/>
                  <a:gd name="T5" fmla="*/ 12 h 90"/>
                  <a:gd name="T6" fmla="*/ 6 w 101"/>
                  <a:gd name="T7" fmla="*/ 28 h 90"/>
                  <a:gd name="T8" fmla="*/ 0 w 101"/>
                  <a:gd name="T9" fmla="*/ 45 h 90"/>
                  <a:gd name="T10" fmla="*/ 6 w 101"/>
                  <a:gd name="T11" fmla="*/ 62 h 90"/>
                  <a:gd name="T12" fmla="*/ 18 w 101"/>
                  <a:gd name="T13" fmla="*/ 79 h 90"/>
                  <a:gd name="T14" fmla="*/ 30 w 101"/>
                  <a:gd name="T15" fmla="*/ 84 h 90"/>
                  <a:gd name="T16" fmla="*/ 48 w 101"/>
                  <a:gd name="T17" fmla="*/ 90 h 90"/>
                  <a:gd name="T18" fmla="*/ 71 w 101"/>
                  <a:gd name="T19" fmla="*/ 84 h 90"/>
                  <a:gd name="T20" fmla="*/ 83 w 101"/>
                  <a:gd name="T21" fmla="*/ 79 h 90"/>
                  <a:gd name="T22" fmla="*/ 95 w 101"/>
                  <a:gd name="T23" fmla="*/ 62 h 90"/>
                  <a:gd name="T24" fmla="*/ 101 w 101"/>
                  <a:gd name="T25" fmla="*/ 45 h 90"/>
                  <a:gd name="T26" fmla="*/ 95 w 101"/>
                  <a:gd name="T27" fmla="*/ 28 h 90"/>
                  <a:gd name="T28" fmla="*/ 83 w 101"/>
                  <a:gd name="T29" fmla="*/ 12 h 90"/>
                  <a:gd name="T30" fmla="*/ 71 w 101"/>
                  <a:gd name="T31" fmla="*/ 6 h 90"/>
                  <a:gd name="T32" fmla="*/ 48 w 101"/>
                  <a:gd name="T33" fmla="*/ 0 h 90"/>
                  <a:gd name="T34" fmla="*/ 48 w 101"/>
                  <a:gd name="T35" fmla="*/ 0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90"/>
                  <a:gd name="T56" fmla="*/ 101 w 101"/>
                  <a:gd name="T57" fmla="*/ 90 h 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90">
                    <a:moveTo>
                      <a:pt x="48" y="0"/>
                    </a:moveTo>
                    <a:lnTo>
                      <a:pt x="30" y="6"/>
                    </a:lnTo>
                    <a:lnTo>
                      <a:pt x="18" y="12"/>
                    </a:lnTo>
                    <a:lnTo>
                      <a:pt x="6" y="28"/>
                    </a:lnTo>
                    <a:lnTo>
                      <a:pt x="0" y="45"/>
                    </a:lnTo>
                    <a:lnTo>
                      <a:pt x="6" y="62"/>
                    </a:lnTo>
                    <a:lnTo>
                      <a:pt x="18" y="79"/>
                    </a:lnTo>
                    <a:lnTo>
                      <a:pt x="30" y="84"/>
                    </a:lnTo>
                    <a:lnTo>
                      <a:pt x="48" y="90"/>
                    </a:lnTo>
                    <a:lnTo>
                      <a:pt x="71" y="84"/>
                    </a:lnTo>
                    <a:lnTo>
                      <a:pt x="83" y="79"/>
                    </a:lnTo>
                    <a:lnTo>
                      <a:pt x="95" y="62"/>
                    </a:lnTo>
                    <a:lnTo>
                      <a:pt x="101" y="45"/>
                    </a:lnTo>
                    <a:lnTo>
                      <a:pt x="95" y="28"/>
                    </a:lnTo>
                    <a:lnTo>
                      <a:pt x="83" y="12"/>
                    </a:lnTo>
                    <a:lnTo>
                      <a:pt x="71" y="6"/>
                    </a:lnTo>
                    <a:lnTo>
                      <a:pt x="48" y="0"/>
                    </a:lnTo>
                  </a:path>
                </a:pathLst>
              </a:custGeom>
              <a:noFill/>
              <a:ln w="0">
                <a:solidFill>
                  <a:srgbClr val="000000"/>
                </a:solidFill>
                <a:prstDash val="solid"/>
                <a:round/>
                <a:headEnd/>
                <a:tailEnd/>
              </a:ln>
            </p:spPr>
            <p:txBody>
              <a:bodyPr/>
              <a:lstStyle/>
              <a:p>
                <a:pPr>
                  <a:defRPr/>
                </a:pPr>
                <a:endParaRPr lang="en-GB"/>
              </a:p>
            </p:txBody>
          </p:sp>
          <p:sp>
            <p:nvSpPr>
              <p:cNvPr id="182" name="Freeform 125"/>
              <p:cNvSpPr>
                <a:spLocks/>
              </p:cNvSpPr>
              <p:nvPr/>
            </p:nvSpPr>
            <p:spPr bwMode="auto">
              <a:xfrm>
                <a:off x="1837" y="1199"/>
                <a:ext cx="92" cy="84"/>
              </a:xfrm>
              <a:custGeom>
                <a:avLst/>
                <a:gdLst>
                  <a:gd name="T0" fmla="*/ 42 w 89"/>
                  <a:gd name="T1" fmla="*/ 84 h 84"/>
                  <a:gd name="T2" fmla="*/ 24 w 89"/>
                  <a:gd name="T3" fmla="*/ 84 h 84"/>
                  <a:gd name="T4" fmla="*/ 12 w 89"/>
                  <a:gd name="T5" fmla="*/ 73 h 84"/>
                  <a:gd name="T6" fmla="*/ 6 w 89"/>
                  <a:gd name="T7" fmla="*/ 62 h 84"/>
                  <a:gd name="T8" fmla="*/ 0 w 89"/>
                  <a:gd name="T9" fmla="*/ 45 h 84"/>
                  <a:gd name="T10" fmla="*/ 6 w 89"/>
                  <a:gd name="T11" fmla="*/ 28 h 84"/>
                  <a:gd name="T12" fmla="*/ 12 w 89"/>
                  <a:gd name="T13" fmla="*/ 17 h 84"/>
                  <a:gd name="T14" fmla="*/ 24 w 89"/>
                  <a:gd name="T15" fmla="*/ 6 h 84"/>
                  <a:gd name="T16" fmla="*/ 42 w 89"/>
                  <a:gd name="T17" fmla="*/ 0 h 84"/>
                  <a:gd name="T18" fmla="*/ 60 w 89"/>
                  <a:gd name="T19" fmla="*/ 6 h 84"/>
                  <a:gd name="T20" fmla="*/ 77 w 89"/>
                  <a:gd name="T21" fmla="*/ 17 h 84"/>
                  <a:gd name="T22" fmla="*/ 83 w 89"/>
                  <a:gd name="T23" fmla="*/ 28 h 84"/>
                  <a:gd name="T24" fmla="*/ 89 w 89"/>
                  <a:gd name="T25" fmla="*/ 45 h 84"/>
                  <a:gd name="T26" fmla="*/ 83 w 89"/>
                  <a:gd name="T27" fmla="*/ 62 h 84"/>
                  <a:gd name="T28" fmla="*/ 77 w 89"/>
                  <a:gd name="T29" fmla="*/ 73 h 84"/>
                  <a:gd name="T30" fmla="*/ 60 w 89"/>
                  <a:gd name="T31" fmla="*/ 84 h 84"/>
                  <a:gd name="T32" fmla="*/ 42 w 89"/>
                  <a:gd name="T33" fmla="*/ 84 h 84"/>
                  <a:gd name="T34" fmla="*/ 42 w 89"/>
                  <a:gd name="T35" fmla="*/ 84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9"/>
                  <a:gd name="T55" fmla="*/ 0 h 84"/>
                  <a:gd name="T56" fmla="*/ 89 w 89"/>
                  <a:gd name="T57" fmla="*/ 84 h 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9" h="84">
                    <a:moveTo>
                      <a:pt x="42" y="84"/>
                    </a:moveTo>
                    <a:lnTo>
                      <a:pt x="24" y="84"/>
                    </a:lnTo>
                    <a:lnTo>
                      <a:pt x="12" y="73"/>
                    </a:lnTo>
                    <a:lnTo>
                      <a:pt x="6" y="62"/>
                    </a:lnTo>
                    <a:lnTo>
                      <a:pt x="0" y="45"/>
                    </a:lnTo>
                    <a:lnTo>
                      <a:pt x="6" y="28"/>
                    </a:lnTo>
                    <a:lnTo>
                      <a:pt x="12" y="17"/>
                    </a:lnTo>
                    <a:lnTo>
                      <a:pt x="24" y="6"/>
                    </a:lnTo>
                    <a:lnTo>
                      <a:pt x="42" y="0"/>
                    </a:lnTo>
                    <a:lnTo>
                      <a:pt x="60" y="6"/>
                    </a:lnTo>
                    <a:lnTo>
                      <a:pt x="77" y="17"/>
                    </a:lnTo>
                    <a:lnTo>
                      <a:pt x="83" y="28"/>
                    </a:lnTo>
                    <a:lnTo>
                      <a:pt x="89" y="45"/>
                    </a:lnTo>
                    <a:lnTo>
                      <a:pt x="83" y="62"/>
                    </a:lnTo>
                    <a:lnTo>
                      <a:pt x="77" y="73"/>
                    </a:lnTo>
                    <a:lnTo>
                      <a:pt x="60" y="84"/>
                    </a:lnTo>
                    <a:lnTo>
                      <a:pt x="42" y="84"/>
                    </a:lnTo>
                  </a:path>
                </a:pathLst>
              </a:custGeom>
              <a:noFill/>
              <a:ln w="0">
                <a:solidFill>
                  <a:srgbClr val="000000"/>
                </a:solidFill>
                <a:prstDash val="solid"/>
                <a:round/>
                <a:headEnd/>
                <a:tailEnd/>
              </a:ln>
            </p:spPr>
            <p:txBody>
              <a:bodyPr/>
              <a:lstStyle/>
              <a:p>
                <a:pPr>
                  <a:defRPr/>
                </a:pPr>
                <a:endParaRPr lang="en-GB"/>
              </a:p>
            </p:txBody>
          </p:sp>
          <p:sp>
            <p:nvSpPr>
              <p:cNvPr id="183" name="Freeform 126"/>
              <p:cNvSpPr>
                <a:spLocks/>
              </p:cNvSpPr>
              <p:nvPr/>
            </p:nvSpPr>
            <p:spPr bwMode="auto">
              <a:xfrm>
                <a:off x="1858" y="1209"/>
                <a:ext cx="53" cy="67"/>
              </a:xfrm>
              <a:custGeom>
                <a:avLst/>
                <a:gdLst>
                  <a:gd name="T0" fmla="*/ 53 w 53"/>
                  <a:gd name="T1" fmla="*/ 50 h 67"/>
                  <a:gd name="T2" fmla="*/ 53 w 53"/>
                  <a:gd name="T3" fmla="*/ 55 h 67"/>
                  <a:gd name="T4" fmla="*/ 47 w 53"/>
                  <a:gd name="T5" fmla="*/ 61 h 67"/>
                  <a:gd name="T6" fmla="*/ 36 w 53"/>
                  <a:gd name="T7" fmla="*/ 67 h 67"/>
                  <a:gd name="T8" fmla="*/ 24 w 53"/>
                  <a:gd name="T9" fmla="*/ 67 h 67"/>
                  <a:gd name="T10" fmla="*/ 18 w 53"/>
                  <a:gd name="T11" fmla="*/ 67 h 67"/>
                  <a:gd name="T12" fmla="*/ 6 w 53"/>
                  <a:gd name="T13" fmla="*/ 61 h 67"/>
                  <a:gd name="T14" fmla="*/ 0 w 53"/>
                  <a:gd name="T15" fmla="*/ 55 h 67"/>
                  <a:gd name="T16" fmla="*/ 0 w 53"/>
                  <a:gd name="T17" fmla="*/ 50 h 67"/>
                  <a:gd name="T18" fmla="*/ 0 w 53"/>
                  <a:gd name="T19" fmla="*/ 0 h 67"/>
                  <a:gd name="T20" fmla="*/ 53 w 53"/>
                  <a:gd name="T21" fmla="*/ 0 h 67"/>
                  <a:gd name="T22" fmla="*/ 53 w 53"/>
                  <a:gd name="T23" fmla="*/ 50 h 67"/>
                  <a:gd name="T24" fmla="*/ 53 w 53"/>
                  <a:gd name="T25" fmla="*/ 5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3"/>
                  <a:gd name="T40" fmla="*/ 0 h 67"/>
                  <a:gd name="T41" fmla="*/ 53 w 53"/>
                  <a:gd name="T42" fmla="*/ 67 h 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3" h="67">
                    <a:moveTo>
                      <a:pt x="53" y="50"/>
                    </a:moveTo>
                    <a:lnTo>
                      <a:pt x="53" y="55"/>
                    </a:lnTo>
                    <a:lnTo>
                      <a:pt x="47" y="61"/>
                    </a:lnTo>
                    <a:lnTo>
                      <a:pt x="36" y="67"/>
                    </a:lnTo>
                    <a:lnTo>
                      <a:pt x="24" y="67"/>
                    </a:lnTo>
                    <a:lnTo>
                      <a:pt x="18" y="67"/>
                    </a:lnTo>
                    <a:lnTo>
                      <a:pt x="6" y="61"/>
                    </a:lnTo>
                    <a:lnTo>
                      <a:pt x="0" y="55"/>
                    </a:lnTo>
                    <a:lnTo>
                      <a:pt x="0" y="50"/>
                    </a:lnTo>
                    <a:lnTo>
                      <a:pt x="0" y="0"/>
                    </a:lnTo>
                    <a:lnTo>
                      <a:pt x="53" y="0"/>
                    </a:lnTo>
                    <a:lnTo>
                      <a:pt x="53" y="50"/>
                    </a:lnTo>
                    <a:close/>
                  </a:path>
                </a:pathLst>
              </a:custGeom>
              <a:solidFill>
                <a:srgbClr val="FF1601"/>
              </a:solidFill>
              <a:ln w="9525">
                <a:noFill/>
                <a:round/>
                <a:headEnd/>
                <a:tailEnd/>
              </a:ln>
            </p:spPr>
            <p:txBody>
              <a:bodyPr/>
              <a:lstStyle/>
              <a:p>
                <a:pPr>
                  <a:defRPr/>
                </a:pPr>
                <a:endParaRPr lang="en-GB"/>
              </a:p>
            </p:txBody>
          </p:sp>
          <p:sp>
            <p:nvSpPr>
              <p:cNvPr id="184" name="Freeform 127"/>
              <p:cNvSpPr>
                <a:spLocks/>
              </p:cNvSpPr>
              <p:nvPr/>
            </p:nvSpPr>
            <p:spPr bwMode="auto">
              <a:xfrm>
                <a:off x="1858" y="1209"/>
                <a:ext cx="53" cy="67"/>
              </a:xfrm>
              <a:custGeom>
                <a:avLst/>
                <a:gdLst>
                  <a:gd name="T0" fmla="*/ 53 w 53"/>
                  <a:gd name="T1" fmla="*/ 50 h 67"/>
                  <a:gd name="T2" fmla="*/ 53 w 53"/>
                  <a:gd name="T3" fmla="*/ 55 h 67"/>
                  <a:gd name="T4" fmla="*/ 47 w 53"/>
                  <a:gd name="T5" fmla="*/ 61 h 67"/>
                  <a:gd name="T6" fmla="*/ 36 w 53"/>
                  <a:gd name="T7" fmla="*/ 67 h 67"/>
                  <a:gd name="T8" fmla="*/ 24 w 53"/>
                  <a:gd name="T9" fmla="*/ 67 h 67"/>
                  <a:gd name="T10" fmla="*/ 18 w 53"/>
                  <a:gd name="T11" fmla="*/ 67 h 67"/>
                  <a:gd name="T12" fmla="*/ 6 w 53"/>
                  <a:gd name="T13" fmla="*/ 61 h 67"/>
                  <a:gd name="T14" fmla="*/ 0 w 53"/>
                  <a:gd name="T15" fmla="*/ 55 h 67"/>
                  <a:gd name="T16" fmla="*/ 0 w 53"/>
                  <a:gd name="T17" fmla="*/ 50 h 67"/>
                  <a:gd name="T18" fmla="*/ 0 w 53"/>
                  <a:gd name="T19" fmla="*/ 0 h 67"/>
                  <a:gd name="T20" fmla="*/ 53 w 53"/>
                  <a:gd name="T21" fmla="*/ 0 h 67"/>
                  <a:gd name="T22" fmla="*/ 53 w 53"/>
                  <a:gd name="T23" fmla="*/ 50 h 67"/>
                  <a:gd name="T24" fmla="*/ 53 w 53"/>
                  <a:gd name="T25" fmla="*/ 5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3"/>
                  <a:gd name="T40" fmla="*/ 0 h 67"/>
                  <a:gd name="T41" fmla="*/ 53 w 53"/>
                  <a:gd name="T42" fmla="*/ 67 h 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3" h="67">
                    <a:moveTo>
                      <a:pt x="53" y="50"/>
                    </a:moveTo>
                    <a:lnTo>
                      <a:pt x="53" y="55"/>
                    </a:lnTo>
                    <a:lnTo>
                      <a:pt x="47" y="61"/>
                    </a:lnTo>
                    <a:lnTo>
                      <a:pt x="36" y="67"/>
                    </a:lnTo>
                    <a:lnTo>
                      <a:pt x="24" y="67"/>
                    </a:lnTo>
                    <a:lnTo>
                      <a:pt x="18" y="67"/>
                    </a:lnTo>
                    <a:lnTo>
                      <a:pt x="6" y="61"/>
                    </a:lnTo>
                    <a:lnTo>
                      <a:pt x="0" y="55"/>
                    </a:lnTo>
                    <a:lnTo>
                      <a:pt x="0" y="50"/>
                    </a:lnTo>
                    <a:lnTo>
                      <a:pt x="0" y="0"/>
                    </a:lnTo>
                    <a:lnTo>
                      <a:pt x="53" y="0"/>
                    </a:lnTo>
                    <a:lnTo>
                      <a:pt x="53" y="50"/>
                    </a:lnTo>
                  </a:path>
                </a:pathLst>
              </a:custGeom>
              <a:noFill/>
              <a:ln w="0">
                <a:solidFill>
                  <a:srgbClr val="FFFFFF"/>
                </a:solidFill>
                <a:prstDash val="solid"/>
                <a:round/>
                <a:headEnd/>
                <a:tailEnd/>
              </a:ln>
            </p:spPr>
            <p:txBody>
              <a:bodyPr/>
              <a:lstStyle/>
              <a:p>
                <a:pPr>
                  <a:defRPr/>
                </a:pPr>
                <a:endParaRPr lang="en-GB"/>
              </a:p>
            </p:txBody>
          </p:sp>
          <p:sp>
            <p:nvSpPr>
              <p:cNvPr id="185" name="Freeform 128"/>
              <p:cNvSpPr>
                <a:spLocks/>
              </p:cNvSpPr>
              <p:nvPr/>
            </p:nvSpPr>
            <p:spPr bwMode="auto">
              <a:xfrm>
                <a:off x="1868" y="1225"/>
                <a:ext cx="31" cy="35"/>
              </a:xfrm>
              <a:custGeom>
                <a:avLst/>
                <a:gdLst>
                  <a:gd name="T0" fmla="*/ 30 w 30"/>
                  <a:gd name="T1" fmla="*/ 28 h 34"/>
                  <a:gd name="T2" fmla="*/ 24 w 30"/>
                  <a:gd name="T3" fmla="*/ 34 h 34"/>
                  <a:gd name="T4" fmla="*/ 12 w 30"/>
                  <a:gd name="T5" fmla="*/ 34 h 34"/>
                  <a:gd name="T6" fmla="*/ 6 w 30"/>
                  <a:gd name="T7" fmla="*/ 34 h 34"/>
                  <a:gd name="T8" fmla="*/ 0 w 30"/>
                  <a:gd name="T9" fmla="*/ 28 h 34"/>
                  <a:gd name="T10" fmla="*/ 0 w 30"/>
                  <a:gd name="T11" fmla="*/ 0 h 34"/>
                  <a:gd name="T12" fmla="*/ 30 w 30"/>
                  <a:gd name="T13" fmla="*/ 0 h 34"/>
                  <a:gd name="T14" fmla="*/ 30 w 30"/>
                  <a:gd name="T15" fmla="*/ 28 h 34"/>
                  <a:gd name="T16" fmla="*/ 30 w 30"/>
                  <a:gd name="T17" fmla="*/ 28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4"/>
                  <a:gd name="T29" fmla="*/ 30 w 30"/>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4">
                    <a:moveTo>
                      <a:pt x="30" y="28"/>
                    </a:moveTo>
                    <a:lnTo>
                      <a:pt x="24" y="34"/>
                    </a:lnTo>
                    <a:lnTo>
                      <a:pt x="12" y="34"/>
                    </a:lnTo>
                    <a:lnTo>
                      <a:pt x="6" y="34"/>
                    </a:lnTo>
                    <a:lnTo>
                      <a:pt x="0" y="28"/>
                    </a:lnTo>
                    <a:lnTo>
                      <a:pt x="0" y="0"/>
                    </a:lnTo>
                    <a:lnTo>
                      <a:pt x="30" y="0"/>
                    </a:lnTo>
                    <a:lnTo>
                      <a:pt x="30" y="28"/>
                    </a:lnTo>
                    <a:close/>
                  </a:path>
                </a:pathLst>
              </a:custGeom>
              <a:solidFill>
                <a:srgbClr val="FFFFFF"/>
              </a:solidFill>
              <a:ln w="9525">
                <a:noFill/>
                <a:round/>
                <a:headEnd/>
                <a:tailEnd/>
              </a:ln>
            </p:spPr>
            <p:txBody>
              <a:bodyPr/>
              <a:lstStyle/>
              <a:p>
                <a:pPr>
                  <a:defRPr/>
                </a:pPr>
                <a:endParaRPr lang="en-GB"/>
              </a:p>
            </p:txBody>
          </p:sp>
          <p:sp>
            <p:nvSpPr>
              <p:cNvPr id="186" name="Freeform 129"/>
              <p:cNvSpPr>
                <a:spLocks/>
              </p:cNvSpPr>
              <p:nvPr/>
            </p:nvSpPr>
            <p:spPr bwMode="auto">
              <a:xfrm>
                <a:off x="1880" y="1225"/>
                <a:ext cx="6" cy="12"/>
              </a:xfrm>
              <a:custGeom>
                <a:avLst/>
                <a:gdLst>
                  <a:gd name="T0" fmla="*/ 6 w 6"/>
                  <a:gd name="T1" fmla="*/ 6 h 11"/>
                  <a:gd name="T2" fmla="*/ 6 w 6"/>
                  <a:gd name="T3" fmla="*/ 11 h 11"/>
                  <a:gd name="T4" fmla="*/ 0 w 6"/>
                  <a:gd name="T5" fmla="*/ 11 h 11"/>
                  <a:gd name="T6" fmla="*/ 0 w 6"/>
                  <a:gd name="T7" fmla="*/ 11 h 11"/>
                  <a:gd name="T8" fmla="*/ 0 w 6"/>
                  <a:gd name="T9" fmla="*/ 6 h 11"/>
                  <a:gd name="T10" fmla="*/ 0 w 6"/>
                  <a:gd name="T11" fmla="*/ 0 h 11"/>
                  <a:gd name="T12" fmla="*/ 6 w 6"/>
                  <a:gd name="T13" fmla="*/ 0 h 11"/>
                  <a:gd name="T14" fmla="*/ 6 w 6"/>
                  <a:gd name="T15" fmla="*/ 6 h 11"/>
                  <a:gd name="T16" fmla="*/ 6 w 6"/>
                  <a:gd name="T17" fmla="*/ 6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1"/>
                  <a:gd name="T29" fmla="*/ 6 w 6"/>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1">
                    <a:moveTo>
                      <a:pt x="6" y="6"/>
                    </a:moveTo>
                    <a:lnTo>
                      <a:pt x="6" y="11"/>
                    </a:lnTo>
                    <a:lnTo>
                      <a:pt x="0" y="11"/>
                    </a:lnTo>
                    <a:lnTo>
                      <a:pt x="0" y="6"/>
                    </a:lnTo>
                    <a:lnTo>
                      <a:pt x="0" y="0"/>
                    </a:lnTo>
                    <a:lnTo>
                      <a:pt x="6" y="0"/>
                    </a:lnTo>
                    <a:lnTo>
                      <a:pt x="6" y="6"/>
                    </a:lnTo>
                    <a:close/>
                  </a:path>
                </a:pathLst>
              </a:custGeom>
              <a:solidFill>
                <a:srgbClr val="0A50A1"/>
              </a:solidFill>
              <a:ln w="9525">
                <a:noFill/>
                <a:round/>
                <a:headEnd/>
                <a:tailEnd/>
              </a:ln>
            </p:spPr>
            <p:txBody>
              <a:bodyPr/>
              <a:lstStyle/>
              <a:p>
                <a:pPr>
                  <a:defRPr/>
                </a:pPr>
                <a:endParaRPr lang="en-GB"/>
              </a:p>
            </p:txBody>
          </p:sp>
          <p:sp>
            <p:nvSpPr>
              <p:cNvPr id="187" name="Freeform 130"/>
              <p:cNvSpPr>
                <a:spLocks/>
              </p:cNvSpPr>
              <p:nvPr/>
            </p:nvSpPr>
            <p:spPr bwMode="auto">
              <a:xfrm>
                <a:off x="1880" y="1248"/>
                <a:ext cx="6" cy="6"/>
              </a:xfrm>
              <a:custGeom>
                <a:avLst/>
                <a:gdLst>
                  <a:gd name="T0" fmla="*/ 6 w 6"/>
                  <a:gd name="T1" fmla="*/ 5 h 5"/>
                  <a:gd name="T2" fmla="*/ 6 w 6"/>
                  <a:gd name="T3" fmla="*/ 5 h 5"/>
                  <a:gd name="T4" fmla="*/ 0 w 6"/>
                  <a:gd name="T5" fmla="*/ 5 h 5"/>
                  <a:gd name="T6" fmla="*/ 0 w 6"/>
                  <a:gd name="T7" fmla="*/ 5 h 5"/>
                  <a:gd name="T8" fmla="*/ 0 w 6"/>
                  <a:gd name="T9" fmla="*/ 0 h 5"/>
                  <a:gd name="T10" fmla="*/ 6 w 6"/>
                  <a:gd name="T11" fmla="*/ 0 h 5"/>
                  <a:gd name="T12" fmla="*/ 6 w 6"/>
                  <a:gd name="T13" fmla="*/ 5 h 5"/>
                  <a:gd name="T14" fmla="*/ 6 w 6"/>
                  <a:gd name="T15" fmla="*/ 5 h 5"/>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5"/>
                  <a:gd name="T26" fmla="*/ 6 w 6"/>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5">
                    <a:moveTo>
                      <a:pt x="6" y="5"/>
                    </a:moveTo>
                    <a:lnTo>
                      <a:pt x="6" y="5"/>
                    </a:lnTo>
                    <a:lnTo>
                      <a:pt x="0" y="5"/>
                    </a:lnTo>
                    <a:lnTo>
                      <a:pt x="0" y="0"/>
                    </a:lnTo>
                    <a:lnTo>
                      <a:pt x="6" y="0"/>
                    </a:lnTo>
                    <a:lnTo>
                      <a:pt x="6" y="5"/>
                    </a:lnTo>
                    <a:close/>
                  </a:path>
                </a:pathLst>
              </a:custGeom>
              <a:solidFill>
                <a:srgbClr val="0A50A1"/>
              </a:solidFill>
              <a:ln w="9525">
                <a:noFill/>
                <a:round/>
                <a:headEnd/>
                <a:tailEnd/>
              </a:ln>
            </p:spPr>
            <p:txBody>
              <a:bodyPr/>
              <a:lstStyle/>
              <a:p>
                <a:pPr>
                  <a:defRPr/>
                </a:pPr>
                <a:endParaRPr lang="en-GB"/>
              </a:p>
            </p:txBody>
          </p:sp>
          <p:sp>
            <p:nvSpPr>
              <p:cNvPr id="188" name="Freeform 131"/>
              <p:cNvSpPr>
                <a:spLocks/>
              </p:cNvSpPr>
              <p:nvPr/>
            </p:nvSpPr>
            <p:spPr bwMode="auto">
              <a:xfrm>
                <a:off x="1886" y="1237"/>
                <a:ext cx="6" cy="6"/>
              </a:xfrm>
              <a:custGeom>
                <a:avLst/>
                <a:gdLst>
                  <a:gd name="T0" fmla="*/ 6 w 6"/>
                  <a:gd name="T1" fmla="*/ 6 h 6"/>
                  <a:gd name="T2" fmla="*/ 6 w 6"/>
                  <a:gd name="T3" fmla="*/ 6 h 6"/>
                  <a:gd name="T4" fmla="*/ 0 w 6"/>
                  <a:gd name="T5" fmla="*/ 6 h 6"/>
                  <a:gd name="T6" fmla="*/ 0 w 6"/>
                  <a:gd name="T7" fmla="*/ 6 h 6"/>
                  <a:gd name="T8" fmla="*/ 0 w 6"/>
                  <a:gd name="T9" fmla="*/ 0 h 6"/>
                  <a:gd name="T10" fmla="*/ 6 w 6"/>
                  <a:gd name="T11" fmla="*/ 0 h 6"/>
                  <a:gd name="T12" fmla="*/ 6 w 6"/>
                  <a:gd name="T13" fmla="*/ 6 h 6"/>
                  <a:gd name="T14" fmla="*/ 6 w 6"/>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6" y="6"/>
                    </a:moveTo>
                    <a:lnTo>
                      <a:pt x="6" y="6"/>
                    </a:lnTo>
                    <a:lnTo>
                      <a:pt x="0" y="6"/>
                    </a:lnTo>
                    <a:lnTo>
                      <a:pt x="0" y="0"/>
                    </a:lnTo>
                    <a:lnTo>
                      <a:pt x="6" y="0"/>
                    </a:lnTo>
                    <a:lnTo>
                      <a:pt x="6" y="6"/>
                    </a:lnTo>
                    <a:close/>
                  </a:path>
                </a:pathLst>
              </a:custGeom>
              <a:solidFill>
                <a:srgbClr val="0A50A1"/>
              </a:solidFill>
              <a:ln w="9525">
                <a:noFill/>
                <a:round/>
                <a:headEnd/>
                <a:tailEnd/>
              </a:ln>
            </p:spPr>
            <p:txBody>
              <a:bodyPr/>
              <a:lstStyle/>
              <a:p>
                <a:pPr>
                  <a:defRPr/>
                </a:pPr>
                <a:endParaRPr lang="en-GB"/>
              </a:p>
            </p:txBody>
          </p:sp>
          <p:sp>
            <p:nvSpPr>
              <p:cNvPr id="189" name="Freeform 132"/>
              <p:cNvSpPr>
                <a:spLocks/>
              </p:cNvSpPr>
              <p:nvPr/>
            </p:nvSpPr>
            <p:spPr bwMode="auto">
              <a:xfrm>
                <a:off x="1874" y="1237"/>
                <a:ext cx="6" cy="6"/>
              </a:xfrm>
              <a:custGeom>
                <a:avLst/>
                <a:gdLst>
                  <a:gd name="T0" fmla="*/ 6 w 6"/>
                  <a:gd name="T1" fmla="*/ 6 h 6"/>
                  <a:gd name="T2" fmla="*/ 6 w 6"/>
                  <a:gd name="T3" fmla="*/ 6 h 6"/>
                  <a:gd name="T4" fmla="*/ 0 w 6"/>
                  <a:gd name="T5" fmla="*/ 6 h 6"/>
                  <a:gd name="T6" fmla="*/ 0 w 6"/>
                  <a:gd name="T7" fmla="*/ 6 h 6"/>
                  <a:gd name="T8" fmla="*/ 0 w 6"/>
                  <a:gd name="T9" fmla="*/ 0 h 6"/>
                  <a:gd name="T10" fmla="*/ 6 w 6"/>
                  <a:gd name="T11" fmla="*/ 0 h 6"/>
                  <a:gd name="T12" fmla="*/ 6 w 6"/>
                  <a:gd name="T13" fmla="*/ 6 h 6"/>
                  <a:gd name="T14" fmla="*/ 6 w 6"/>
                  <a:gd name="T15" fmla="*/ 6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6" y="6"/>
                    </a:moveTo>
                    <a:lnTo>
                      <a:pt x="6" y="6"/>
                    </a:lnTo>
                    <a:lnTo>
                      <a:pt x="0" y="6"/>
                    </a:lnTo>
                    <a:lnTo>
                      <a:pt x="0" y="0"/>
                    </a:lnTo>
                    <a:lnTo>
                      <a:pt x="6" y="0"/>
                    </a:lnTo>
                    <a:lnTo>
                      <a:pt x="6" y="6"/>
                    </a:lnTo>
                    <a:close/>
                  </a:path>
                </a:pathLst>
              </a:custGeom>
              <a:solidFill>
                <a:srgbClr val="0A50A1"/>
              </a:solidFill>
              <a:ln w="9525">
                <a:noFill/>
                <a:round/>
                <a:headEnd/>
                <a:tailEnd/>
              </a:ln>
            </p:spPr>
            <p:txBody>
              <a:bodyPr/>
              <a:lstStyle/>
              <a:p>
                <a:pPr>
                  <a:defRPr/>
                </a:pPr>
                <a:endParaRPr lang="en-GB"/>
              </a:p>
            </p:txBody>
          </p:sp>
          <p:sp>
            <p:nvSpPr>
              <p:cNvPr id="190" name="Freeform 133"/>
              <p:cNvSpPr>
                <a:spLocks/>
              </p:cNvSpPr>
              <p:nvPr/>
            </p:nvSpPr>
            <p:spPr bwMode="auto">
              <a:xfrm>
                <a:off x="1862"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close/>
                  </a:path>
                </a:pathLst>
              </a:custGeom>
              <a:solidFill>
                <a:srgbClr val="FFE600"/>
              </a:solidFill>
              <a:ln w="9525">
                <a:noFill/>
                <a:round/>
                <a:headEnd/>
                <a:tailEnd/>
              </a:ln>
            </p:spPr>
            <p:txBody>
              <a:bodyPr/>
              <a:lstStyle/>
              <a:p>
                <a:pPr>
                  <a:defRPr/>
                </a:pPr>
                <a:endParaRPr lang="en-GB"/>
              </a:p>
            </p:txBody>
          </p:sp>
          <p:sp>
            <p:nvSpPr>
              <p:cNvPr id="191" name="Freeform 134"/>
              <p:cNvSpPr>
                <a:spLocks/>
              </p:cNvSpPr>
              <p:nvPr/>
            </p:nvSpPr>
            <p:spPr bwMode="auto">
              <a:xfrm>
                <a:off x="1862"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path>
                </a:pathLst>
              </a:custGeom>
              <a:noFill/>
              <a:ln w="0">
                <a:solidFill>
                  <a:srgbClr val="000000"/>
                </a:solidFill>
                <a:prstDash val="solid"/>
                <a:round/>
                <a:headEnd/>
                <a:tailEnd/>
              </a:ln>
            </p:spPr>
            <p:txBody>
              <a:bodyPr/>
              <a:lstStyle/>
              <a:p>
                <a:pPr>
                  <a:defRPr/>
                </a:pPr>
                <a:endParaRPr lang="en-GB"/>
              </a:p>
            </p:txBody>
          </p:sp>
          <p:sp>
            <p:nvSpPr>
              <p:cNvPr id="192" name="Freeform 135"/>
              <p:cNvSpPr>
                <a:spLocks/>
              </p:cNvSpPr>
              <p:nvPr/>
            </p:nvSpPr>
            <p:spPr bwMode="auto">
              <a:xfrm>
                <a:off x="1898" y="1209"/>
                <a:ext cx="6" cy="12"/>
              </a:xfrm>
              <a:custGeom>
                <a:avLst/>
                <a:gdLst>
                  <a:gd name="T0" fmla="*/ 5 w 5"/>
                  <a:gd name="T1" fmla="*/ 11 h 11"/>
                  <a:gd name="T2" fmla="*/ 0 w 5"/>
                  <a:gd name="T3" fmla="*/ 11 h 11"/>
                  <a:gd name="T4" fmla="*/ 0 w 5"/>
                  <a:gd name="T5" fmla="*/ 0 h 11"/>
                  <a:gd name="T6" fmla="*/ 5 w 5"/>
                  <a:gd name="T7" fmla="*/ 0 h 11"/>
                  <a:gd name="T8" fmla="*/ 5 w 5"/>
                  <a:gd name="T9" fmla="*/ 11 h 11"/>
                  <a:gd name="T10" fmla="*/ 5 w 5"/>
                  <a:gd name="T11" fmla="*/ 11 h 11"/>
                  <a:gd name="T12" fmla="*/ 0 60000 65536"/>
                  <a:gd name="T13" fmla="*/ 0 60000 65536"/>
                  <a:gd name="T14" fmla="*/ 0 60000 65536"/>
                  <a:gd name="T15" fmla="*/ 0 60000 65536"/>
                  <a:gd name="T16" fmla="*/ 0 60000 65536"/>
                  <a:gd name="T17" fmla="*/ 0 60000 65536"/>
                  <a:gd name="T18" fmla="*/ 0 w 5"/>
                  <a:gd name="T19" fmla="*/ 0 h 11"/>
                  <a:gd name="T20" fmla="*/ 5 w 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 h="11">
                    <a:moveTo>
                      <a:pt x="5" y="11"/>
                    </a:moveTo>
                    <a:lnTo>
                      <a:pt x="0" y="11"/>
                    </a:lnTo>
                    <a:lnTo>
                      <a:pt x="0" y="0"/>
                    </a:lnTo>
                    <a:lnTo>
                      <a:pt x="5" y="0"/>
                    </a:lnTo>
                    <a:lnTo>
                      <a:pt x="5" y="11"/>
                    </a:lnTo>
                    <a:close/>
                  </a:path>
                </a:pathLst>
              </a:custGeom>
              <a:solidFill>
                <a:srgbClr val="FFE600"/>
              </a:solidFill>
              <a:ln w="9525">
                <a:noFill/>
                <a:round/>
                <a:headEnd/>
                <a:tailEnd/>
              </a:ln>
            </p:spPr>
            <p:txBody>
              <a:bodyPr/>
              <a:lstStyle/>
              <a:p>
                <a:pPr>
                  <a:defRPr/>
                </a:pPr>
                <a:endParaRPr lang="en-GB"/>
              </a:p>
            </p:txBody>
          </p:sp>
          <p:sp>
            <p:nvSpPr>
              <p:cNvPr id="193" name="Freeform 136"/>
              <p:cNvSpPr>
                <a:spLocks/>
              </p:cNvSpPr>
              <p:nvPr/>
            </p:nvSpPr>
            <p:spPr bwMode="auto">
              <a:xfrm>
                <a:off x="1898" y="1209"/>
                <a:ext cx="6" cy="12"/>
              </a:xfrm>
              <a:custGeom>
                <a:avLst/>
                <a:gdLst>
                  <a:gd name="T0" fmla="*/ 5 w 5"/>
                  <a:gd name="T1" fmla="*/ 11 h 11"/>
                  <a:gd name="T2" fmla="*/ 0 w 5"/>
                  <a:gd name="T3" fmla="*/ 11 h 11"/>
                  <a:gd name="T4" fmla="*/ 0 w 5"/>
                  <a:gd name="T5" fmla="*/ 0 h 11"/>
                  <a:gd name="T6" fmla="*/ 5 w 5"/>
                  <a:gd name="T7" fmla="*/ 0 h 11"/>
                  <a:gd name="T8" fmla="*/ 5 w 5"/>
                  <a:gd name="T9" fmla="*/ 11 h 11"/>
                  <a:gd name="T10" fmla="*/ 5 w 5"/>
                  <a:gd name="T11" fmla="*/ 11 h 11"/>
                  <a:gd name="T12" fmla="*/ 0 60000 65536"/>
                  <a:gd name="T13" fmla="*/ 0 60000 65536"/>
                  <a:gd name="T14" fmla="*/ 0 60000 65536"/>
                  <a:gd name="T15" fmla="*/ 0 60000 65536"/>
                  <a:gd name="T16" fmla="*/ 0 60000 65536"/>
                  <a:gd name="T17" fmla="*/ 0 60000 65536"/>
                  <a:gd name="T18" fmla="*/ 0 w 5"/>
                  <a:gd name="T19" fmla="*/ 0 h 11"/>
                  <a:gd name="T20" fmla="*/ 5 w 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5" h="11">
                    <a:moveTo>
                      <a:pt x="5" y="11"/>
                    </a:moveTo>
                    <a:lnTo>
                      <a:pt x="0" y="11"/>
                    </a:lnTo>
                    <a:lnTo>
                      <a:pt x="0" y="0"/>
                    </a:lnTo>
                    <a:lnTo>
                      <a:pt x="5" y="0"/>
                    </a:lnTo>
                    <a:lnTo>
                      <a:pt x="5" y="11"/>
                    </a:lnTo>
                  </a:path>
                </a:pathLst>
              </a:custGeom>
              <a:noFill/>
              <a:ln w="0">
                <a:solidFill>
                  <a:srgbClr val="000000"/>
                </a:solidFill>
                <a:prstDash val="solid"/>
                <a:round/>
                <a:headEnd/>
                <a:tailEnd/>
              </a:ln>
            </p:spPr>
            <p:txBody>
              <a:bodyPr/>
              <a:lstStyle/>
              <a:p>
                <a:pPr>
                  <a:defRPr/>
                </a:pPr>
                <a:endParaRPr lang="en-GB"/>
              </a:p>
            </p:txBody>
          </p:sp>
          <p:sp>
            <p:nvSpPr>
              <p:cNvPr id="194" name="Freeform 137"/>
              <p:cNvSpPr>
                <a:spLocks/>
              </p:cNvSpPr>
              <p:nvPr/>
            </p:nvSpPr>
            <p:spPr bwMode="auto">
              <a:xfrm>
                <a:off x="1862" y="1237"/>
                <a:ext cx="6" cy="6"/>
              </a:xfrm>
              <a:custGeom>
                <a:avLst/>
                <a:gdLst>
                  <a:gd name="T0" fmla="*/ 6 w 6"/>
                  <a:gd name="T1" fmla="*/ 6 h 6"/>
                  <a:gd name="T2" fmla="*/ 0 w 6"/>
                  <a:gd name="T3" fmla="*/ 6 h 6"/>
                  <a:gd name="T4" fmla="*/ 0 w 6"/>
                  <a:gd name="T5" fmla="*/ 0 h 6"/>
                  <a:gd name="T6" fmla="*/ 6 w 6"/>
                  <a:gd name="T7" fmla="*/ 0 h 6"/>
                  <a:gd name="T8" fmla="*/ 6 w 6"/>
                  <a:gd name="T9" fmla="*/ 6 h 6"/>
                  <a:gd name="T10" fmla="*/ 6 w 6"/>
                  <a:gd name="T11" fmla="*/ 6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6" y="6"/>
                    </a:moveTo>
                    <a:lnTo>
                      <a:pt x="0" y="6"/>
                    </a:lnTo>
                    <a:lnTo>
                      <a:pt x="0" y="0"/>
                    </a:lnTo>
                    <a:lnTo>
                      <a:pt x="6" y="0"/>
                    </a:lnTo>
                    <a:lnTo>
                      <a:pt x="6" y="6"/>
                    </a:lnTo>
                    <a:close/>
                  </a:path>
                </a:pathLst>
              </a:custGeom>
              <a:solidFill>
                <a:srgbClr val="FFE600"/>
              </a:solidFill>
              <a:ln w="9525">
                <a:noFill/>
                <a:round/>
                <a:headEnd/>
                <a:tailEnd/>
              </a:ln>
            </p:spPr>
            <p:txBody>
              <a:bodyPr/>
              <a:lstStyle/>
              <a:p>
                <a:pPr>
                  <a:defRPr/>
                </a:pPr>
                <a:endParaRPr lang="en-GB"/>
              </a:p>
            </p:txBody>
          </p:sp>
          <p:sp>
            <p:nvSpPr>
              <p:cNvPr id="195" name="Freeform 138"/>
              <p:cNvSpPr>
                <a:spLocks/>
              </p:cNvSpPr>
              <p:nvPr/>
            </p:nvSpPr>
            <p:spPr bwMode="auto">
              <a:xfrm>
                <a:off x="1862" y="1237"/>
                <a:ext cx="6" cy="6"/>
              </a:xfrm>
              <a:custGeom>
                <a:avLst/>
                <a:gdLst>
                  <a:gd name="T0" fmla="*/ 6 w 6"/>
                  <a:gd name="T1" fmla="*/ 6 h 6"/>
                  <a:gd name="T2" fmla="*/ 0 w 6"/>
                  <a:gd name="T3" fmla="*/ 6 h 6"/>
                  <a:gd name="T4" fmla="*/ 0 w 6"/>
                  <a:gd name="T5" fmla="*/ 0 h 6"/>
                  <a:gd name="T6" fmla="*/ 6 w 6"/>
                  <a:gd name="T7" fmla="*/ 0 h 6"/>
                  <a:gd name="T8" fmla="*/ 6 w 6"/>
                  <a:gd name="T9" fmla="*/ 6 h 6"/>
                  <a:gd name="T10" fmla="*/ 6 w 6"/>
                  <a:gd name="T11" fmla="*/ 6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6" y="6"/>
                    </a:moveTo>
                    <a:lnTo>
                      <a:pt x="0" y="6"/>
                    </a:lnTo>
                    <a:lnTo>
                      <a:pt x="0" y="0"/>
                    </a:lnTo>
                    <a:lnTo>
                      <a:pt x="6" y="0"/>
                    </a:lnTo>
                    <a:lnTo>
                      <a:pt x="6" y="6"/>
                    </a:lnTo>
                  </a:path>
                </a:pathLst>
              </a:custGeom>
              <a:noFill/>
              <a:ln w="0">
                <a:solidFill>
                  <a:srgbClr val="000000"/>
                </a:solidFill>
                <a:prstDash val="solid"/>
                <a:round/>
                <a:headEnd/>
                <a:tailEnd/>
              </a:ln>
            </p:spPr>
            <p:txBody>
              <a:bodyPr/>
              <a:lstStyle/>
              <a:p>
                <a:pPr>
                  <a:defRPr/>
                </a:pPr>
                <a:endParaRPr lang="en-GB"/>
              </a:p>
            </p:txBody>
          </p:sp>
          <p:sp>
            <p:nvSpPr>
              <p:cNvPr id="196" name="Freeform 139"/>
              <p:cNvSpPr>
                <a:spLocks/>
              </p:cNvSpPr>
              <p:nvPr/>
            </p:nvSpPr>
            <p:spPr bwMode="auto">
              <a:xfrm>
                <a:off x="1862" y="1254"/>
                <a:ext cx="12" cy="10"/>
              </a:xfrm>
              <a:custGeom>
                <a:avLst/>
                <a:gdLst>
                  <a:gd name="T0" fmla="*/ 12 w 12"/>
                  <a:gd name="T1" fmla="*/ 6 h 11"/>
                  <a:gd name="T2" fmla="*/ 12 w 12"/>
                  <a:gd name="T3" fmla="*/ 11 h 11"/>
                  <a:gd name="T4" fmla="*/ 0 w 12"/>
                  <a:gd name="T5" fmla="*/ 6 h 11"/>
                  <a:gd name="T6" fmla="*/ 6 w 12"/>
                  <a:gd name="T7" fmla="*/ 0 h 11"/>
                  <a:gd name="T8" fmla="*/ 12 w 12"/>
                  <a:gd name="T9" fmla="*/ 6 h 11"/>
                  <a:gd name="T10" fmla="*/ 12 w 12"/>
                  <a:gd name="T11" fmla="*/ 6 h 11"/>
                  <a:gd name="T12" fmla="*/ 0 60000 65536"/>
                  <a:gd name="T13" fmla="*/ 0 60000 65536"/>
                  <a:gd name="T14" fmla="*/ 0 60000 65536"/>
                  <a:gd name="T15" fmla="*/ 0 60000 65536"/>
                  <a:gd name="T16" fmla="*/ 0 60000 65536"/>
                  <a:gd name="T17" fmla="*/ 0 60000 65536"/>
                  <a:gd name="T18" fmla="*/ 0 w 12"/>
                  <a:gd name="T19" fmla="*/ 0 h 11"/>
                  <a:gd name="T20" fmla="*/ 12 w 12"/>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2" h="11">
                    <a:moveTo>
                      <a:pt x="12" y="6"/>
                    </a:moveTo>
                    <a:lnTo>
                      <a:pt x="12" y="11"/>
                    </a:lnTo>
                    <a:lnTo>
                      <a:pt x="0" y="6"/>
                    </a:lnTo>
                    <a:lnTo>
                      <a:pt x="6" y="0"/>
                    </a:lnTo>
                    <a:lnTo>
                      <a:pt x="12" y="6"/>
                    </a:lnTo>
                    <a:close/>
                  </a:path>
                </a:pathLst>
              </a:custGeom>
              <a:solidFill>
                <a:srgbClr val="FFE600"/>
              </a:solidFill>
              <a:ln w="9525">
                <a:noFill/>
                <a:round/>
                <a:headEnd/>
                <a:tailEnd/>
              </a:ln>
            </p:spPr>
            <p:txBody>
              <a:bodyPr/>
              <a:lstStyle/>
              <a:p>
                <a:pPr>
                  <a:defRPr/>
                </a:pPr>
                <a:endParaRPr lang="en-GB"/>
              </a:p>
            </p:txBody>
          </p:sp>
          <p:sp>
            <p:nvSpPr>
              <p:cNvPr id="197" name="Freeform 140"/>
              <p:cNvSpPr>
                <a:spLocks/>
              </p:cNvSpPr>
              <p:nvPr/>
            </p:nvSpPr>
            <p:spPr bwMode="auto">
              <a:xfrm>
                <a:off x="1862" y="1254"/>
                <a:ext cx="12" cy="10"/>
              </a:xfrm>
              <a:custGeom>
                <a:avLst/>
                <a:gdLst>
                  <a:gd name="T0" fmla="*/ 12 w 12"/>
                  <a:gd name="T1" fmla="*/ 6 h 11"/>
                  <a:gd name="T2" fmla="*/ 12 w 12"/>
                  <a:gd name="T3" fmla="*/ 11 h 11"/>
                  <a:gd name="T4" fmla="*/ 0 w 12"/>
                  <a:gd name="T5" fmla="*/ 6 h 11"/>
                  <a:gd name="T6" fmla="*/ 6 w 12"/>
                  <a:gd name="T7" fmla="*/ 0 h 11"/>
                  <a:gd name="T8" fmla="*/ 12 w 12"/>
                  <a:gd name="T9" fmla="*/ 6 h 11"/>
                  <a:gd name="T10" fmla="*/ 12 w 12"/>
                  <a:gd name="T11" fmla="*/ 6 h 11"/>
                  <a:gd name="T12" fmla="*/ 0 60000 65536"/>
                  <a:gd name="T13" fmla="*/ 0 60000 65536"/>
                  <a:gd name="T14" fmla="*/ 0 60000 65536"/>
                  <a:gd name="T15" fmla="*/ 0 60000 65536"/>
                  <a:gd name="T16" fmla="*/ 0 60000 65536"/>
                  <a:gd name="T17" fmla="*/ 0 60000 65536"/>
                  <a:gd name="T18" fmla="*/ 0 w 12"/>
                  <a:gd name="T19" fmla="*/ 0 h 11"/>
                  <a:gd name="T20" fmla="*/ 12 w 12"/>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2" h="11">
                    <a:moveTo>
                      <a:pt x="12" y="6"/>
                    </a:moveTo>
                    <a:lnTo>
                      <a:pt x="12" y="11"/>
                    </a:lnTo>
                    <a:lnTo>
                      <a:pt x="0" y="6"/>
                    </a:lnTo>
                    <a:lnTo>
                      <a:pt x="6" y="0"/>
                    </a:lnTo>
                    <a:lnTo>
                      <a:pt x="12" y="6"/>
                    </a:lnTo>
                  </a:path>
                </a:pathLst>
              </a:custGeom>
              <a:noFill/>
              <a:ln w="0">
                <a:solidFill>
                  <a:srgbClr val="000000"/>
                </a:solidFill>
                <a:prstDash val="solid"/>
                <a:round/>
                <a:headEnd/>
                <a:tailEnd/>
              </a:ln>
            </p:spPr>
            <p:txBody>
              <a:bodyPr/>
              <a:lstStyle/>
              <a:p>
                <a:pPr>
                  <a:defRPr/>
                </a:pPr>
                <a:endParaRPr lang="en-GB"/>
              </a:p>
            </p:txBody>
          </p:sp>
          <p:sp>
            <p:nvSpPr>
              <p:cNvPr id="198" name="Freeform 141"/>
              <p:cNvSpPr>
                <a:spLocks/>
              </p:cNvSpPr>
              <p:nvPr/>
            </p:nvSpPr>
            <p:spPr bwMode="auto">
              <a:xfrm>
                <a:off x="1892" y="1254"/>
                <a:ext cx="6" cy="10"/>
              </a:xfrm>
              <a:custGeom>
                <a:avLst/>
                <a:gdLst>
                  <a:gd name="T0" fmla="*/ 0 w 6"/>
                  <a:gd name="T1" fmla="*/ 6 h 11"/>
                  <a:gd name="T2" fmla="*/ 0 w 6"/>
                  <a:gd name="T3" fmla="*/ 11 h 11"/>
                  <a:gd name="T4" fmla="*/ 6 w 6"/>
                  <a:gd name="T5" fmla="*/ 6 h 11"/>
                  <a:gd name="T6" fmla="*/ 6 w 6"/>
                  <a:gd name="T7" fmla="*/ 0 h 11"/>
                  <a:gd name="T8" fmla="*/ 0 w 6"/>
                  <a:gd name="T9" fmla="*/ 6 h 11"/>
                  <a:gd name="T10" fmla="*/ 0 w 6"/>
                  <a:gd name="T11" fmla="*/ 6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0" y="6"/>
                    </a:moveTo>
                    <a:lnTo>
                      <a:pt x="0" y="11"/>
                    </a:lnTo>
                    <a:lnTo>
                      <a:pt x="6" y="6"/>
                    </a:lnTo>
                    <a:lnTo>
                      <a:pt x="6" y="0"/>
                    </a:lnTo>
                    <a:lnTo>
                      <a:pt x="0" y="6"/>
                    </a:lnTo>
                    <a:close/>
                  </a:path>
                </a:pathLst>
              </a:custGeom>
              <a:solidFill>
                <a:srgbClr val="FFE600"/>
              </a:solidFill>
              <a:ln w="9525">
                <a:noFill/>
                <a:round/>
                <a:headEnd/>
                <a:tailEnd/>
              </a:ln>
            </p:spPr>
            <p:txBody>
              <a:bodyPr/>
              <a:lstStyle/>
              <a:p>
                <a:pPr>
                  <a:defRPr/>
                </a:pPr>
                <a:endParaRPr lang="en-GB"/>
              </a:p>
            </p:txBody>
          </p:sp>
          <p:sp>
            <p:nvSpPr>
              <p:cNvPr id="199" name="Freeform 142"/>
              <p:cNvSpPr>
                <a:spLocks/>
              </p:cNvSpPr>
              <p:nvPr/>
            </p:nvSpPr>
            <p:spPr bwMode="auto">
              <a:xfrm>
                <a:off x="1892" y="1254"/>
                <a:ext cx="6" cy="10"/>
              </a:xfrm>
              <a:custGeom>
                <a:avLst/>
                <a:gdLst>
                  <a:gd name="T0" fmla="*/ 0 w 6"/>
                  <a:gd name="T1" fmla="*/ 6 h 11"/>
                  <a:gd name="T2" fmla="*/ 0 w 6"/>
                  <a:gd name="T3" fmla="*/ 11 h 11"/>
                  <a:gd name="T4" fmla="*/ 6 w 6"/>
                  <a:gd name="T5" fmla="*/ 6 h 11"/>
                  <a:gd name="T6" fmla="*/ 6 w 6"/>
                  <a:gd name="T7" fmla="*/ 0 h 11"/>
                  <a:gd name="T8" fmla="*/ 0 w 6"/>
                  <a:gd name="T9" fmla="*/ 6 h 11"/>
                  <a:gd name="T10" fmla="*/ 0 w 6"/>
                  <a:gd name="T11" fmla="*/ 6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0" y="6"/>
                    </a:moveTo>
                    <a:lnTo>
                      <a:pt x="0" y="11"/>
                    </a:lnTo>
                    <a:lnTo>
                      <a:pt x="6" y="6"/>
                    </a:lnTo>
                    <a:lnTo>
                      <a:pt x="6" y="0"/>
                    </a:lnTo>
                    <a:lnTo>
                      <a:pt x="0" y="6"/>
                    </a:lnTo>
                  </a:path>
                </a:pathLst>
              </a:custGeom>
              <a:noFill/>
              <a:ln w="0">
                <a:solidFill>
                  <a:srgbClr val="000000"/>
                </a:solidFill>
                <a:prstDash val="solid"/>
                <a:round/>
                <a:headEnd/>
                <a:tailEnd/>
              </a:ln>
            </p:spPr>
            <p:txBody>
              <a:bodyPr/>
              <a:lstStyle/>
              <a:p>
                <a:pPr>
                  <a:defRPr/>
                </a:pPr>
                <a:endParaRPr lang="en-GB"/>
              </a:p>
            </p:txBody>
          </p:sp>
          <p:sp>
            <p:nvSpPr>
              <p:cNvPr id="200" name="Freeform 143"/>
              <p:cNvSpPr>
                <a:spLocks/>
              </p:cNvSpPr>
              <p:nvPr/>
            </p:nvSpPr>
            <p:spPr bwMode="auto">
              <a:xfrm>
                <a:off x="1898" y="1237"/>
                <a:ext cx="6" cy="6"/>
              </a:xfrm>
              <a:custGeom>
                <a:avLst/>
                <a:gdLst>
                  <a:gd name="T0" fmla="*/ 5 w 5"/>
                  <a:gd name="T1" fmla="*/ 6 h 6"/>
                  <a:gd name="T2" fmla="*/ 0 w 5"/>
                  <a:gd name="T3" fmla="*/ 6 h 6"/>
                  <a:gd name="T4" fmla="*/ 0 w 5"/>
                  <a:gd name="T5" fmla="*/ 0 h 6"/>
                  <a:gd name="T6" fmla="*/ 5 w 5"/>
                  <a:gd name="T7" fmla="*/ 0 h 6"/>
                  <a:gd name="T8" fmla="*/ 5 w 5"/>
                  <a:gd name="T9" fmla="*/ 6 h 6"/>
                  <a:gd name="T10" fmla="*/ 5 w 5"/>
                  <a:gd name="T11" fmla="*/ 6 h 6"/>
                  <a:gd name="T12" fmla="*/ 0 60000 65536"/>
                  <a:gd name="T13" fmla="*/ 0 60000 65536"/>
                  <a:gd name="T14" fmla="*/ 0 60000 65536"/>
                  <a:gd name="T15" fmla="*/ 0 60000 65536"/>
                  <a:gd name="T16" fmla="*/ 0 60000 65536"/>
                  <a:gd name="T17" fmla="*/ 0 60000 65536"/>
                  <a:gd name="T18" fmla="*/ 0 w 5"/>
                  <a:gd name="T19" fmla="*/ 0 h 6"/>
                  <a:gd name="T20" fmla="*/ 5 w 5"/>
                  <a:gd name="T21" fmla="*/ 6 h 6"/>
                </a:gdLst>
                <a:ahLst/>
                <a:cxnLst>
                  <a:cxn ang="T12">
                    <a:pos x="T0" y="T1"/>
                  </a:cxn>
                  <a:cxn ang="T13">
                    <a:pos x="T2" y="T3"/>
                  </a:cxn>
                  <a:cxn ang="T14">
                    <a:pos x="T4" y="T5"/>
                  </a:cxn>
                  <a:cxn ang="T15">
                    <a:pos x="T6" y="T7"/>
                  </a:cxn>
                  <a:cxn ang="T16">
                    <a:pos x="T8" y="T9"/>
                  </a:cxn>
                  <a:cxn ang="T17">
                    <a:pos x="T10" y="T11"/>
                  </a:cxn>
                </a:cxnLst>
                <a:rect l="T18" t="T19" r="T20" b="T21"/>
                <a:pathLst>
                  <a:path w="5" h="6">
                    <a:moveTo>
                      <a:pt x="5" y="6"/>
                    </a:moveTo>
                    <a:lnTo>
                      <a:pt x="0" y="6"/>
                    </a:lnTo>
                    <a:lnTo>
                      <a:pt x="0" y="0"/>
                    </a:lnTo>
                    <a:lnTo>
                      <a:pt x="5" y="0"/>
                    </a:lnTo>
                    <a:lnTo>
                      <a:pt x="5" y="6"/>
                    </a:lnTo>
                    <a:close/>
                  </a:path>
                </a:pathLst>
              </a:custGeom>
              <a:solidFill>
                <a:srgbClr val="FFE600"/>
              </a:solidFill>
              <a:ln w="9525">
                <a:noFill/>
                <a:round/>
                <a:headEnd/>
                <a:tailEnd/>
              </a:ln>
            </p:spPr>
            <p:txBody>
              <a:bodyPr/>
              <a:lstStyle/>
              <a:p>
                <a:pPr>
                  <a:defRPr/>
                </a:pPr>
                <a:endParaRPr lang="en-GB"/>
              </a:p>
            </p:txBody>
          </p:sp>
          <p:sp>
            <p:nvSpPr>
              <p:cNvPr id="201" name="Freeform 144"/>
              <p:cNvSpPr>
                <a:spLocks/>
              </p:cNvSpPr>
              <p:nvPr/>
            </p:nvSpPr>
            <p:spPr bwMode="auto">
              <a:xfrm>
                <a:off x="1898" y="1237"/>
                <a:ext cx="6" cy="6"/>
              </a:xfrm>
              <a:custGeom>
                <a:avLst/>
                <a:gdLst>
                  <a:gd name="T0" fmla="*/ 5 w 5"/>
                  <a:gd name="T1" fmla="*/ 6 h 6"/>
                  <a:gd name="T2" fmla="*/ 0 w 5"/>
                  <a:gd name="T3" fmla="*/ 6 h 6"/>
                  <a:gd name="T4" fmla="*/ 0 w 5"/>
                  <a:gd name="T5" fmla="*/ 0 h 6"/>
                  <a:gd name="T6" fmla="*/ 5 w 5"/>
                  <a:gd name="T7" fmla="*/ 0 h 6"/>
                  <a:gd name="T8" fmla="*/ 5 w 5"/>
                  <a:gd name="T9" fmla="*/ 6 h 6"/>
                  <a:gd name="T10" fmla="*/ 5 w 5"/>
                  <a:gd name="T11" fmla="*/ 6 h 6"/>
                  <a:gd name="T12" fmla="*/ 0 60000 65536"/>
                  <a:gd name="T13" fmla="*/ 0 60000 65536"/>
                  <a:gd name="T14" fmla="*/ 0 60000 65536"/>
                  <a:gd name="T15" fmla="*/ 0 60000 65536"/>
                  <a:gd name="T16" fmla="*/ 0 60000 65536"/>
                  <a:gd name="T17" fmla="*/ 0 60000 65536"/>
                  <a:gd name="T18" fmla="*/ 0 w 5"/>
                  <a:gd name="T19" fmla="*/ 0 h 6"/>
                  <a:gd name="T20" fmla="*/ 5 w 5"/>
                  <a:gd name="T21" fmla="*/ 6 h 6"/>
                </a:gdLst>
                <a:ahLst/>
                <a:cxnLst>
                  <a:cxn ang="T12">
                    <a:pos x="T0" y="T1"/>
                  </a:cxn>
                  <a:cxn ang="T13">
                    <a:pos x="T2" y="T3"/>
                  </a:cxn>
                  <a:cxn ang="T14">
                    <a:pos x="T4" y="T5"/>
                  </a:cxn>
                  <a:cxn ang="T15">
                    <a:pos x="T6" y="T7"/>
                  </a:cxn>
                  <a:cxn ang="T16">
                    <a:pos x="T8" y="T9"/>
                  </a:cxn>
                  <a:cxn ang="T17">
                    <a:pos x="T10" y="T11"/>
                  </a:cxn>
                </a:cxnLst>
                <a:rect l="T18" t="T19" r="T20" b="T21"/>
                <a:pathLst>
                  <a:path w="5" h="6">
                    <a:moveTo>
                      <a:pt x="5" y="6"/>
                    </a:moveTo>
                    <a:lnTo>
                      <a:pt x="0" y="6"/>
                    </a:lnTo>
                    <a:lnTo>
                      <a:pt x="0" y="0"/>
                    </a:lnTo>
                    <a:lnTo>
                      <a:pt x="5" y="0"/>
                    </a:lnTo>
                    <a:lnTo>
                      <a:pt x="5" y="6"/>
                    </a:lnTo>
                  </a:path>
                </a:pathLst>
              </a:custGeom>
              <a:noFill/>
              <a:ln w="0">
                <a:solidFill>
                  <a:srgbClr val="000000"/>
                </a:solidFill>
                <a:prstDash val="solid"/>
                <a:round/>
                <a:headEnd/>
                <a:tailEnd/>
              </a:ln>
            </p:spPr>
            <p:txBody>
              <a:bodyPr/>
              <a:lstStyle/>
              <a:p>
                <a:pPr>
                  <a:defRPr/>
                </a:pPr>
                <a:endParaRPr lang="en-GB"/>
              </a:p>
            </p:txBody>
          </p:sp>
          <p:sp>
            <p:nvSpPr>
              <p:cNvPr id="202" name="Freeform 145"/>
              <p:cNvSpPr>
                <a:spLocks/>
              </p:cNvSpPr>
              <p:nvPr/>
            </p:nvSpPr>
            <p:spPr bwMode="auto">
              <a:xfrm>
                <a:off x="1880"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close/>
                  </a:path>
                </a:pathLst>
              </a:custGeom>
              <a:solidFill>
                <a:srgbClr val="FFE600"/>
              </a:solidFill>
              <a:ln w="9525">
                <a:noFill/>
                <a:round/>
                <a:headEnd/>
                <a:tailEnd/>
              </a:ln>
            </p:spPr>
            <p:txBody>
              <a:bodyPr/>
              <a:lstStyle/>
              <a:p>
                <a:pPr>
                  <a:defRPr/>
                </a:pPr>
                <a:endParaRPr lang="en-GB"/>
              </a:p>
            </p:txBody>
          </p:sp>
          <p:sp>
            <p:nvSpPr>
              <p:cNvPr id="203" name="Freeform 146"/>
              <p:cNvSpPr>
                <a:spLocks/>
              </p:cNvSpPr>
              <p:nvPr/>
            </p:nvSpPr>
            <p:spPr bwMode="auto">
              <a:xfrm>
                <a:off x="1880" y="1209"/>
                <a:ext cx="6" cy="12"/>
              </a:xfrm>
              <a:custGeom>
                <a:avLst/>
                <a:gdLst>
                  <a:gd name="T0" fmla="*/ 6 w 6"/>
                  <a:gd name="T1" fmla="*/ 11 h 11"/>
                  <a:gd name="T2" fmla="*/ 0 w 6"/>
                  <a:gd name="T3" fmla="*/ 11 h 11"/>
                  <a:gd name="T4" fmla="*/ 0 w 6"/>
                  <a:gd name="T5" fmla="*/ 0 h 11"/>
                  <a:gd name="T6" fmla="*/ 6 w 6"/>
                  <a:gd name="T7" fmla="*/ 0 h 11"/>
                  <a:gd name="T8" fmla="*/ 6 w 6"/>
                  <a:gd name="T9" fmla="*/ 11 h 11"/>
                  <a:gd name="T10" fmla="*/ 6 w 6"/>
                  <a:gd name="T11" fmla="*/ 11 h 11"/>
                  <a:gd name="T12" fmla="*/ 0 60000 65536"/>
                  <a:gd name="T13" fmla="*/ 0 60000 65536"/>
                  <a:gd name="T14" fmla="*/ 0 60000 65536"/>
                  <a:gd name="T15" fmla="*/ 0 60000 65536"/>
                  <a:gd name="T16" fmla="*/ 0 60000 65536"/>
                  <a:gd name="T17" fmla="*/ 0 60000 65536"/>
                  <a:gd name="T18" fmla="*/ 0 w 6"/>
                  <a:gd name="T19" fmla="*/ 0 h 11"/>
                  <a:gd name="T20" fmla="*/ 6 w 6"/>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6" h="11">
                    <a:moveTo>
                      <a:pt x="6" y="11"/>
                    </a:moveTo>
                    <a:lnTo>
                      <a:pt x="0" y="11"/>
                    </a:lnTo>
                    <a:lnTo>
                      <a:pt x="0" y="0"/>
                    </a:lnTo>
                    <a:lnTo>
                      <a:pt x="6" y="0"/>
                    </a:lnTo>
                    <a:lnTo>
                      <a:pt x="6" y="11"/>
                    </a:lnTo>
                  </a:path>
                </a:pathLst>
              </a:custGeom>
              <a:noFill/>
              <a:ln w="0">
                <a:solidFill>
                  <a:srgbClr val="000000"/>
                </a:solidFill>
                <a:prstDash val="solid"/>
                <a:round/>
                <a:headEnd/>
                <a:tailEnd/>
              </a:ln>
            </p:spPr>
            <p:txBody>
              <a:bodyPr/>
              <a:lstStyle/>
              <a:p>
                <a:pPr>
                  <a:defRPr/>
                </a:pPr>
                <a:endParaRPr lang="en-GB"/>
              </a:p>
            </p:txBody>
          </p:sp>
          <p:sp>
            <p:nvSpPr>
              <p:cNvPr id="204" name="Freeform 147"/>
              <p:cNvSpPr>
                <a:spLocks/>
              </p:cNvSpPr>
              <p:nvPr/>
            </p:nvSpPr>
            <p:spPr bwMode="auto">
              <a:xfrm>
                <a:off x="1778" y="1164"/>
                <a:ext cx="246" cy="157"/>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pSp>
          <p:nvGrpSpPr>
            <p:cNvPr id="12" name="Group 148"/>
            <p:cNvGrpSpPr>
              <a:grpSpLocks/>
            </p:cNvGrpSpPr>
            <p:nvPr userDrawn="1"/>
          </p:nvGrpSpPr>
          <p:grpSpPr bwMode="auto">
            <a:xfrm>
              <a:off x="1209677" y="5298398"/>
              <a:ext cx="164978" cy="105273"/>
              <a:chOff x="1595" y="1394"/>
              <a:chExt cx="245" cy="157"/>
            </a:xfrm>
          </p:grpSpPr>
          <p:sp>
            <p:nvSpPr>
              <p:cNvPr id="149" name="Freeform 149"/>
              <p:cNvSpPr>
                <a:spLocks/>
              </p:cNvSpPr>
              <p:nvPr/>
            </p:nvSpPr>
            <p:spPr bwMode="auto">
              <a:xfrm>
                <a:off x="1595" y="1394"/>
                <a:ext cx="245"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close/>
                  </a:path>
                </a:pathLst>
              </a:custGeom>
              <a:solidFill>
                <a:srgbClr val="FFFFFF"/>
              </a:solidFill>
              <a:ln w="9525">
                <a:noFill/>
                <a:round/>
                <a:headEnd/>
                <a:tailEnd/>
              </a:ln>
            </p:spPr>
            <p:txBody>
              <a:bodyPr/>
              <a:lstStyle/>
              <a:p>
                <a:pPr>
                  <a:defRPr/>
                </a:pPr>
                <a:endParaRPr lang="en-GB"/>
              </a:p>
            </p:txBody>
          </p:sp>
          <p:sp>
            <p:nvSpPr>
              <p:cNvPr id="150" name="Freeform 150"/>
              <p:cNvSpPr>
                <a:spLocks/>
              </p:cNvSpPr>
              <p:nvPr/>
            </p:nvSpPr>
            <p:spPr bwMode="auto">
              <a:xfrm>
                <a:off x="1595" y="1394"/>
                <a:ext cx="73" cy="47"/>
              </a:xfrm>
              <a:custGeom>
                <a:avLst/>
                <a:gdLst>
                  <a:gd name="T0" fmla="*/ 72 w 72"/>
                  <a:gd name="T1" fmla="*/ 0 h 45"/>
                  <a:gd name="T2" fmla="*/ 0 w 72"/>
                  <a:gd name="T3" fmla="*/ 0 h 45"/>
                  <a:gd name="T4" fmla="*/ 0 w 72"/>
                  <a:gd name="T5" fmla="*/ 45 h 45"/>
                  <a:gd name="T6" fmla="*/ 72 w 72"/>
                  <a:gd name="T7" fmla="*/ 45 h 45"/>
                  <a:gd name="T8" fmla="*/ 72 w 72"/>
                  <a:gd name="T9" fmla="*/ 0 h 45"/>
                  <a:gd name="T10" fmla="*/ 72 w 72"/>
                  <a:gd name="T11" fmla="*/ 0 h 45"/>
                  <a:gd name="T12" fmla="*/ 0 60000 65536"/>
                  <a:gd name="T13" fmla="*/ 0 60000 65536"/>
                  <a:gd name="T14" fmla="*/ 0 60000 65536"/>
                  <a:gd name="T15" fmla="*/ 0 60000 65536"/>
                  <a:gd name="T16" fmla="*/ 0 60000 65536"/>
                  <a:gd name="T17" fmla="*/ 0 60000 65536"/>
                  <a:gd name="T18" fmla="*/ 0 w 72"/>
                  <a:gd name="T19" fmla="*/ 0 h 45"/>
                  <a:gd name="T20" fmla="*/ 72 w 7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72" h="45">
                    <a:moveTo>
                      <a:pt x="72" y="0"/>
                    </a:moveTo>
                    <a:lnTo>
                      <a:pt x="0" y="0"/>
                    </a:lnTo>
                    <a:lnTo>
                      <a:pt x="0" y="45"/>
                    </a:lnTo>
                    <a:lnTo>
                      <a:pt x="72" y="45"/>
                    </a:lnTo>
                    <a:lnTo>
                      <a:pt x="72" y="0"/>
                    </a:lnTo>
                    <a:close/>
                  </a:path>
                </a:pathLst>
              </a:custGeom>
              <a:solidFill>
                <a:srgbClr val="FF0000"/>
              </a:solidFill>
              <a:ln w="9525">
                <a:noFill/>
                <a:round/>
                <a:headEnd/>
                <a:tailEnd/>
              </a:ln>
            </p:spPr>
            <p:txBody>
              <a:bodyPr/>
              <a:lstStyle/>
              <a:p>
                <a:pPr>
                  <a:defRPr/>
                </a:pPr>
                <a:endParaRPr lang="en-GB"/>
              </a:p>
            </p:txBody>
          </p:sp>
          <p:sp>
            <p:nvSpPr>
              <p:cNvPr id="151" name="Freeform 151"/>
              <p:cNvSpPr>
                <a:spLocks/>
              </p:cNvSpPr>
              <p:nvPr/>
            </p:nvSpPr>
            <p:spPr bwMode="auto">
              <a:xfrm>
                <a:off x="1595" y="1504"/>
                <a:ext cx="73" cy="47"/>
              </a:xfrm>
              <a:custGeom>
                <a:avLst/>
                <a:gdLst>
                  <a:gd name="T0" fmla="*/ 0 w 72"/>
                  <a:gd name="T1" fmla="*/ 0 h 45"/>
                  <a:gd name="T2" fmla="*/ 0 w 72"/>
                  <a:gd name="T3" fmla="*/ 45 h 45"/>
                  <a:gd name="T4" fmla="*/ 72 w 72"/>
                  <a:gd name="T5" fmla="*/ 45 h 45"/>
                  <a:gd name="T6" fmla="*/ 72 w 72"/>
                  <a:gd name="T7" fmla="*/ 0 h 45"/>
                  <a:gd name="T8" fmla="*/ 0 w 72"/>
                  <a:gd name="T9" fmla="*/ 0 h 45"/>
                  <a:gd name="T10" fmla="*/ 0 w 72"/>
                  <a:gd name="T11" fmla="*/ 0 h 45"/>
                  <a:gd name="T12" fmla="*/ 0 60000 65536"/>
                  <a:gd name="T13" fmla="*/ 0 60000 65536"/>
                  <a:gd name="T14" fmla="*/ 0 60000 65536"/>
                  <a:gd name="T15" fmla="*/ 0 60000 65536"/>
                  <a:gd name="T16" fmla="*/ 0 60000 65536"/>
                  <a:gd name="T17" fmla="*/ 0 60000 65536"/>
                  <a:gd name="T18" fmla="*/ 0 w 72"/>
                  <a:gd name="T19" fmla="*/ 0 h 45"/>
                  <a:gd name="T20" fmla="*/ 72 w 7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72" h="45">
                    <a:moveTo>
                      <a:pt x="0" y="0"/>
                    </a:moveTo>
                    <a:lnTo>
                      <a:pt x="0" y="45"/>
                    </a:lnTo>
                    <a:lnTo>
                      <a:pt x="72" y="45"/>
                    </a:lnTo>
                    <a:lnTo>
                      <a:pt x="72" y="0"/>
                    </a:lnTo>
                    <a:lnTo>
                      <a:pt x="0" y="0"/>
                    </a:lnTo>
                    <a:close/>
                  </a:path>
                </a:pathLst>
              </a:custGeom>
              <a:solidFill>
                <a:srgbClr val="FF0000"/>
              </a:solidFill>
              <a:ln w="9525">
                <a:noFill/>
                <a:round/>
                <a:headEnd/>
                <a:tailEnd/>
              </a:ln>
            </p:spPr>
            <p:txBody>
              <a:bodyPr/>
              <a:lstStyle/>
              <a:p>
                <a:pPr>
                  <a:defRPr/>
                </a:pPr>
                <a:endParaRPr lang="en-GB"/>
              </a:p>
            </p:txBody>
          </p:sp>
          <p:sp>
            <p:nvSpPr>
              <p:cNvPr id="152" name="Freeform 152"/>
              <p:cNvSpPr>
                <a:spLocks/>
              </p:cNvSpPr>
              <p:nvPr/>
            </p:nvSpPr>
            <p:spPr bwMode="auto">
              <a:xfrm>
                <a:off x="1739" y="1504"/>
                <a:ext cx="101" cy="47"/>
              </a:xfrm>
              <a:custGeom>
                <a:avLst/>
                <a:gdLst>
                  <a:gd name="T0" fmla="*/ 0 w 102"/>
                  <a:gd name="T1" fmla="*/ 45 h 45"/>
                  <a:gd name="T2" fmla="*/ 102 w 102"/>
                  <a:gd name="T3" fmla="*/ 45 h 45"/>
                  <a:gd name="T4" fmla="*/ 102 w 102"/>
                  <a:gd name="T5" fmla="*/ 0 h 45"/>
                  <a:gd name="T6" fmla="*/ 0 w 102"/>
                  <a:gd name="T7" fmla="*/ 0 h 45"/>
                  <a:gd name="T8" fmla="*/ 0 w 102"/>
                  <a:gd name="T9" fmla="*/ 45 h 45"/>
                  <a:gd name="T10" fmla="*/ 0 w 102"/>
                  <a:gd name="T11" fmla="*/ 45 h 45"/>
                  <a:gd name="T12" fmla="*/ 0 60000 65536"/>
                  <a:gd name="T13" fmla="*/ 0 60000 65536"/>
                  <a:gd name="T14" fmla="*/ 0 60000 65536"/>
                  <a:gd name="T15" fmla="*/ 0 60000 65536"/>
                  <a:gd name="T16" fmla="*/ 0 60000 65536"/>
                  <a:gd name="T17" fmla="*/ 0 60000 65536"/>
                  <a:gd name="T18" fmla="*/ 0 w 102"/>
                  <a:gd name="T19" fmla="*/ 0 h 45"/>
                  <a:gd name="T20" fmla="*/ 102 w 10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102" h="45">
                    <a:moveTo>
                      <a:pt x="0" y="45"/>
                    </a:moveTo>
                    <a:lnTo>
                      <a:pt x="102" y="45"/>
                    </a:lnTo>
                    <a:lnTo>
                      <a:pt x="102" y="0"/>
                    </a:lnTo>
                    <a:lnTo>
                      <a:pt x="0" y="0"/>
                    </a:lnTo>
                    <a:lnTo>
                      <a:pt x="0" y="45"/>
                    </a:lnTo>
                    <a:close/>
                  </a:path>
                </a:pathLst>
              </a:custGeom>
              <a:solidFill>
                <a:srgbClr val="FF0000"/>
              </a:solidFill>
              <a:ln w="9525">
                <a:noFill/>
                <a:round/>
                <a:headEnd/>
                <a:tailEnd/>
              </a:ln>
            </p:spPr>
            <p:txBody>
              <a:bodyPr/>
              <a:lstStyle/>
              <a:p>
                <a:pPr>
                  <a:defRPr/>
                </a:pPr>
                <a:endParaRPr lang="en-GB"/>
              </a:p>
            </p:txBody>
          </p:sp>
          <p:sp>
            <p:nvSpPr>
              <p:cNvPr id="153" name="Freeform 153"/>
              <p:cNvSpPr>
                <a:spLocks/>
              </p:cNvSpPr>
              <p:nvPr/>
            </p:nvSpPr>
            <p:spPr bwMode="auto">
              <a:xfrm>
                <a:off x="1739" y="1394"/>
                <a:ext cx="101" cy="47"/>
              </a:xfrm>
              <a:custGeom>
                <a:avLst/>
                <a:gdLst>
                  <a:gd name="T0" fmla="*/ 0 w 102"/>
                  <a:gd name="T1" fmla="*/ 0 h 45"/>
                  <a:gd name="T2" fmla="*/ 0 w 102"/>
                  <a:gd name="T3" fmla="*/ 45 h 45"/>
                  <a:gd name="T4" fmla="*/ 102 w 102"/>
                  <a:gd name="T5" fmla="*/ 45 h 45"/>
                  <a:gd name="T6" fmla="*/ 102 w 102"/>
                  <a:gd name="T7" fmla="*/ 0 h 45"/>
                  <a:gd name="T8" fmla="*/ 0 w 102"/>
                  <a:gd name="T9" fmla="*/ 0 h 45"/>
                  <a:gd name="T10" fmla="*/ 0 w 102"/>
                  <a:gd name="T11" fmla="*/ 0 h 45"/>
                  <a:gd name="T12" fmla="*/ 0 60000 65536"/>
                  <a:gd name="T13" fmla="*/ 0 60000 65536"/>
                  <a:gd name="T14" fmla="*/ 0 60000 65536"/>
                  <a:gd name="T15" fmla="*/ 0 60000 65536"/>
                  <a:gd name="T16" fmla="*/ 0 60000 65536"/>
                  <a:gd name="T17" fmla="*/ 0 60000 65536"/>
                  <a:gd name="T18" fmla="*/ 0 w 102"/>
                  <a:gd name="T19" fmla="*/ 0 h 45"/>
                  <a:gd name="T20" fmla="*/ 102 w 102"/>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102" h="45">
                    <a:moveTo>
                      <a:pt x="0" y="0"/>
                    </a:moveTo>
                    <a:lnTo>
                      <a:pt x="0" y="45"/>
                    </a:lnTo>
                    <a:lnTo>
                      <a:pt x="102" y="45"/>
                    </a:lnTo>
                    <a:lnTo>
                      <a:pt x="102" y="0"/>
                    </a:lnTo>
                    <a:lnTo>
                      <a:pt x="0" y="0"/>
                    </a:lnTo>
                    <a:close/>
                  </a:path>
                </a:pathLst>
              </a:custGeom>
              <a:solidFill>
                <a:srgbClr val="FF0000"/>
              </a:solidFill>
              <a:ln w="9525">
                <a:noFill/>
                <a:round/>
                <a:headEnd/>
                <a:tailEnd/>
              </a:ln>
            </p:spPr>
            <p:txBody>
              <a:bodyPr/>
              <a:lstStyle/>
              <a:p>
                <a:pPr>
                  <a:defRPr/>
                </a:pPr>
                <a:endParaRPr lang="en-GB"/>
              </a:p>
            </p:txBody>
          </p:sp>
          <p:sp>
            <p:nvSpPr>
              <p:cNvPr id="154" name="Freeform 154"/>
              <p:cNvSpPr>
                <a:spLocks/>
              </p:cNvSpPr>
              <p:nvPr/>
            </p:nvSpPr>
            <p:spPr bwMode="auto">
              <a:xfrm>
                <a:off x="1595" y="1394"/>
                <a:ext cx="245" cy="156"/>
              </a:xfrm>
              <a:custGeom>
                <a:avLst/>
                <a:gdLst>
                  <a:gd name="T0" fmla="*/ 125 w 245"/>
                  <a:gd name="T1" fmla="*/ 157 h 157"/>
                  <a:gd name="T2" fmla="*/ 125 w 245"/>
                  <a:gd name="T3" fmla="*/ 95 h 157"/>
                  <a:gd name="T4" fmla="*/ 245 w 245"/>
                  <a:gd name="T5" fmla="*/ 95 h 157"/>
                  <a:gd name="T6" fmla="*/ 245 w 245"/>
                  <a:gd name="T7" fmla="*/ 62 h 157"/>
                  <a:gd name="T8" fmla="*/ 125 w 245"/>
                  <a:gd name="T9" fmla="*/ 62 h 157"/>
                  <a:gd name="T10" fmla="*/ 125 w 245"/>
                  <a:gd name="T11" fmla="*/ 0 h 157"/>
                  <a:gd name="T12" fmla="*/ 90 w 245"/>
                  <a:gd name="T13" fmla="*/ 0 h 157"/>
                  <a:gd name="T14" fmla="*/ 90 w 245"/>
                  <a:gd name="T15" fmla="*/ 62 h 157"/>
                  <a:gd name="T16" fmla="*/ 0 w 245"/>
                  <a:gd name="T17" fmla="*/ 62 h 157"/>
                  <a:gd name="T18" fmla="*/ 0 w 245"/>
                  <a:gd name="T19" fmla="*/ 95 h 157"/>
                  <a:gd name="T20" fmla="*/ 90 w 245"/>
                  <a:gd name="T21" fmla="*/ 95 h 157"/>
                  <a:gd name="T22" fmla="*/ 90 w 245"/>
                  <a:gd name="T23" fmla="*/ 157 h 157"/>
                  <a:gd name="T24" fmla="*/ 125 w 245"/>
                  <a:gd name="T25" fmla="*/ 157 h 157"/>
                  <a:gd name="T26" fmla="*/ 125 w 245"/>
                  <a:gd name="T27" fmla="*/ 157 h 1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5"/>
                  <a:gd name="T43" fmla="*/ 0 h 157"/>
                  <a:gd name="T44" fmla="*/ 245 w 245"/>
                  <a:gd name="T45" fmla="*/ 157 h 1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5" h="157">
                    <a:moveTo>
                      <a:pt x="125" y="157"/>
                    </a:moveTo>
                    <a:lnTo>
                      <a:pt x="125" y="95"/>
                    </a:lnTo>
                    <a:lnTo>
                      <a:pt x="245" y="95"/>
                    </a:lnTo>
                    <a:lnTo>
                      <a:pt x="245" y="62"/>
                    </a:lnTo>
                    <a:lnTo>
                      <a:pt x="125" y="62"/>
                    </a:lnTo>
                    <a:lnTo>
                      <a:pt x="125" y="0"/>
                    </a:lnTo>
                    <a:lnTo>
                      <a:pt x="90" y="0"/>
                    </a:lnTo>
                    <a:lnTo>
                      <a:pt x="90" y="62"/>
                    </a:lnTo>
                    <a:lnTo>
                      <a:pt x="0" y="62"/>
                    </a:lnTo>
                    <a:lnTo>
                      <a:pt x="0" y="95"/>
                    </a:lnTo>
                    <a:lnTo>
                      <a:pt x="90" y="95"/>
                    </a:lnTo>
                    <a:lnTo>
                      <a:pt x="90" y="157"/>
                    </a:lnTo>
                    <a:lnTo>
                      <a:pt x="125" y="157"/>
                    </a:lnTo>
                    <a:close/>
                  </a:path>
                </a:pathLst>
              </a:custGeom>
              <a:solidFill>
                <a:srgbClr val="0C419A"/>
              </a:solidFill>
              <a:ln w="9525">
                <a:noFill/>
                <a:round/>
                <a:headEnd/>
                <a:tailEnd/>
              </a:ln>
            </p:spPr>
            <p:txBody>
              <a:bodyPr/>
              <a:lstStyle/>
              <a:p>
                <a:pPr>
                  <a:defRPr/>
                </a:pPr>
                <a:endParaRPr lang="en-GB"/>
              </a:p>
            </p:txBody>
          </p:sp>
          <p:sp>
            <p:nvSpPr>
              <p:cNvPr id="155" name="Freeform 155"/>
              <p:cNvSpPr>
                <a:spLocks/>
              </p:cNvSpPr>
              <p:nvPr/>
            </p:nvSpPr>
            <p:spPr bwMode="auto">
              <a:xfrm>
                <a:off x="1595" y="1394"/>
                <a:ext cx="245"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13" name="Group 156"/>
            <p:cNvGrpSpPr>
              <a:grpSpLocks/>
            </p:cNvGrpSpPr>
            <p:nvPr userDrawn="1"/>
          </p:nvGrpSpPr>
          <p:grpSpPr bwMode="auto">
            <a:xfrm>
              <a:off x="998528" y="5298398"/>
              <a:ext cx="163291" cy="105273"/>
              <a:chOff x="1593" y="1143"/>
              <a:chExt cx="244" cy="157"/>
            </a:xfrm>
          </p:grpSpPr>
          <p:sp>
            <p:nvSpPr>
              <p:cNvPr id="145" name="Freeform 157"/>
              <p:cNvSpPr>
                <a:spLocks/>
              </p:cNvSpPr>
              <p:nvPr/>
            </p:nvSpPr>
            <p:spPr bwMode="auto">
              <a:xfrm>
                <a:off x="1593" y="1143"/>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close/>
                  </a:path>
                </a:pathLst>
              </a:custGeom>
              <a:solidFill>
                <a:srgbClr val="FFFFFF"/>
              </a:solidFill>
              <a:ln w="9525">
                <a:noFill/>
                <a:round/>
                <a:headEnd/>
                <a:tailEnd/>
              </a:ln>
            </p:spPr>
            <p:txBody>
              <a:bodyPr/>
              <a:lstStyle/>
              <a:p>
                <a:pPr>
                  <a:defRPr/>
                </a:pPr>
                <a:endParaRPr lang="en-GB"/>
              </a:p>
            </p:txBody>
          </p:sp>
          <p:sp>
            <p:nvSpPr>
              <p:cNvPr id="146" name="Freeform 158"/>
              <p:cNvSpPr>
                <a:spLocks/>
              </p:cNvSpPr>
              <p:nvPr/>
            </p:nvSpPr>
            <p:spPr bwMode="auto">
              <a:xfrm>
                <a:off x="1593" y="1143"/>
                <a:ext cx="244" cy="47"/>
              </a:xfrm>
              <a:custGeom>
                <a:avLst/>
                <a:gdLst>
                  <a:gd name="T0" fmla="*/ 245 w 245"/>
                  <a:gd name="T1" fmla="*/ 45 h 45"/>
                  <a:gd name="T2" fmla="*/ 245 w 245"/>
                  <a:gd name="T3" fmla="*/ 0 h 45"/>
                  <a:gd name="T4" fmla="*/ 0 w 245"/>
                  <a:gd name="T5" fmla="*/ 0 h 45"/>
                  <a:gd name="T6" fmla="*/ 0 w 245"/>
                  <a:gd name="T7" fmla="*/ 45 h 45"/>
                  <a:gd name="T8" fmla="*/ 245 w 245"/>
                  <a:gd name="T9" fmla="*/ 45 h 45"/>
                  <a:gd name="T10" fmla="*/ 245 w 245"/>
                  <a:gd name="T11" fmla="*/ 45 h 45"/>
                  <a:gd name="T12" fmla="*/ 0 60000 65536"/>
                  <a:gd name="T13" fmla="*/ 0 60000 65536"/>
                  <a:gd name="T14" fmla="*/ 0 60000 65536"/>
                  <a:gd name="T15" fmla="*/ 0 60000 65536"/>
                  <a:gd name="T16" fmla="*/ 0 60000 65536"/>
                  <a:gd name="T17" fmla="*/ 0 60000 65536"/>
                  <a:gd name="T18" fmla="*/ 0 w 245"/>
                  <a:gd name="T19" fmla="*/ 0 h 45"/>
                  <a:gd name="T20" fmla="*/ 245 w 245"/>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45" h="45">
                    <a:moveTo>
                      <a:pt x="245" y="45"/>
                    </a:moveTo>
                    <a:lnTo>
                      <a:pt x="245" y="0"/>
                    </a:lnTo>
                    <a:lnTo>
                      <a:pt x="0" y="0"/>
                    </a:lnTo>
                    <a:lnTo>
                      <a:pt x="0" y="45"/>
                    </a:lnTo>
                    <a:lnTo>
                      <a:pt x="245" y="45"/>
                    </a:lnTo>
                    <a:close/>
                  </a:path>
                </a:pathLst>
              </a:custGeom>
              <a:solidFill>
                <a:srgbClr val="FF0000"/>
              </a:solidFill>
              <a:ln w="9525">
                <a:noFill/>
                <a:round/>
                <a:headEnd/>
                <a:tailEnd/>
              </a:ln>
            </p:spPr>
            <p:txBody>
              <a:bodyPr/>
              <a:lstStyle/>
              <a:p>
                <a:pPr>
                  <a:defRPr/>
                </a:pPr>
                <a:endParaRPr lang="en-GB"/>
              </a:p>
            </p:txBody>
          </p:sp>
          <p:sp>
            <p:nvSpPr>
              <p:cNvPr id="147" name="Freeform 159"/>
              <p:cNvSpPr>
                <a:spLocks/>
              </p:cNvSpPr>
              <p:nvPr/>
            </p:nvSpPr>
            <p:spPr bwMode="auto">
              <a:xfrm>
                <a:off x="1593" y="1249"/>
                <a:ext cx="244" cy="51"/>
              </a:xfrm>
              <a:custGeom>
                <a:avLst/>
                <a:gdLst>
                  <a:gd name="T0" fmla="*/ 245 w 245"/>
                  <a:gd name="T1" fmla="*/ 51 h 51"/>
                  <a:gd name="T2" fmla="*/ 245 w 245"/>
                  <a:gd name="T3" fmla="*/ 0 h 51"/>
                  <a:gd name="T4" fmla="*/ 0 w 245"/>
                  <a:gd name="T5" fmla="*/ 0 h 51"/>
                  <a:gd name="T6" fmla="*/ 0 w 245"/>
                  <a:gd name="T7" fmla="*/ 51 h 51"/>
                  <a:gd name="T8" fmla="*/ 245 w 245"/>
                  <a:gd name="T9" fmla="*/ 51 h 51"/>
                  <a:gd name="T10" fmla="*/ 245 w 245"/>
                  <a:gd name="T11" fmla="*/ 51 h 51"/>
                  <a:gd name="T12" fmla="*/ 0 60000 65536"/>
                  <a:gd name="T13" fmla="*/ 0 60000 65536"/>
                  <a:gd name="T14" fmla="*/ 0 60000 65536"/>
                  <a:gd name="T15" fmla="*/ 0 60000 65536"/>
                  <a:gd name="T16" fmla="*/ 0 60000 65536"/>
                  <a:gd name="T17" fmla="*/ 0 60000 65536"/>
                  <a:gd name="T18" fmla="*/ 0 w 245"/>
                  <a:gd name="T19" fmla="*/ 0 h 51"/>
                  <a:gd name="T20" fmla="*/ 245 w 245"/>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45" h="51">
                    <a:moveTo>
                      <a:pt x="245" y="51"/>
                    </a:moveTo>
                    <a:lnTo>
                      <a:pt x="245" y="0"/>
                    </a:lnTo>
                    <a:lnTo>
                      <a:pt x="0" y="0"/>
                    </a:lnTo>
                    <a:lnTo>
                      <a:pt x="0" y="51"/>
                    </a:lnTo>
                    <a:lnTo>
                      <a:pt x="245" y="51"/>
                    </a:lnTo>
                    <a:close/>
                  </a:path>
                </a:pathLst>
              </a:custGeom>
              <a:solidFill>
                <a:srgbClr val="0C419A"/>
              </a:solidFill>
              <a:ln w="9525">
                <a:noFill/>
                <a:round/>
                <a:headEnd/>
                <a:tailEnd/>
              </a:ln>
            </p:spPr>
            <p:txBody>
              <a:bodyPr/>
              <a:lstStyle/>
              <a:p>
                <a:pPr>
                  <a:defRPr/>
                </a:pPr>
                <a:endParaRPr lang="en-GB"/>
              </a:p>
            </p:txBody>
          </p:sp>
          <p:sp>
            <p:nvSpPr>
              <p:cNvPr id="148" name="Freeform 160"/>
              <p:cNvSpPr>
                <a:spLocks/>
              </p:cNvSpPr>
              <p:nvPr/>
            </p:nvSpPr>
            <p:spPr bwMode="auto">
              <a:xfrm>
                <a:off x="1593" y="1143"/>
                <a:ext cx="244" cy="156"/>
              </a:xfrm>
              <a:custGeom>
                <a:avLst/>
                <a:gdLst>
                  <a:gd name="T0" fmla="*/ 245 w 245"/>
                  <a:gd name="T1" fmla="*/ 157 h 157"/>
                  <a:gd name="T2" fmla="*/ 245 w 245"/>
                  <a:gd name="T3" fmla="*/ 0 h 157"/>
                  <a:gd name="T4" fmla="*/ 0 w 245"/>
                  <a:gd name="T5" fmla="*/ 0 h 157"/>
                  <a:gd name="T6" fmla="*/ 0 w 245"/>
                  <a:gd name="T7" fmla="*/ 157 h 157"/>
                  <a:gd name="T8" fmla="*/ 245 w 245"/>
                  <a:gd name="T9" fmla="*/ 157 h 157"/>
                  <a:gd name="T10" fmla="*/ 245 w 245"/>
                  <a:gd name="T11" fmla="*/ 157 h 157"/>
                  <a:gd name="T12" fmla="*/ 0 60000 65536"/>
                  <a:gd name="T13" fmla="*/ 0 60000 65536"/>
                  <a:gd name="T14" fmla="*/ 0 60000 65536"/>
                  <a:gd name="T15" fmla="*/ 0 60000 65536"/>
                  <a:gd name="T16" fmla="*/ 0 60000 65536"/>
                  <a:gd name="T17" fmla="*/ 0 60000 65536"/>
                  <a:gd name="T18" fmla="*/ 0 w 245"/>
                  <a:gd name="T19" fmla="*/ 0 h 157"/>
                  <a:gd name="T20" fmla="*/ 245 w 245"/>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5" h="157">
                    <a:moveTo>
                      <a:pt x="245" y="157"/>
                    </a:moveTo>
                    <a:lnTo>
                      <a:pt x="245" y="0"/>
                    </a:lnTo>
                    <a:lnTo>
                      <a:pt x="0" y="0"/>
                    </a:lnTo>
                    <a:lnTo>
                      <a:pt x="0" y="157"/>
                    </a:lnTo>
                    <a:lnTo>
                      <a:pt x="245" y="157"/>
                    </a:lnTo>
                  </a:path>
                </a:pathLst>
              </a:custGeom>
              <a:noFill/>
              <a:ln w="0">
                <a:solidFill>
                  <a:srgbClr val="000000"/>
                </a:solidFill>
                <a:prstDash val="solid"/>
                <a:round/>
                <a:headEnd/>
                <a:tailEnd/>
              </a:ln>
            </p:spPr>
            <p:txBody>
              <a:bodyPr/>
              <a:lstStyle/>
              <a:p>
                <a:pPr>
                  <a:defRPr/>
                </a:pPr>
                <a:endParaRPr lang="en-GB"/>
              </a:p>
            </p:txBody>
          </p:sp>
        </p:grpSp>
        <p:grpSp>
          <p:nvGrpSpPr>
            <p:cNvPr id="14" name="Group 161"/>
            <p:cNvGrpSpPr>
              <a:grpSpLocks/>
            </p:cNvGrpSpPr>
            <p:nvPr userDrawn="1"/>
          </p:nvGrpSpPr>
          <p:grpSpPr bwMode="auto">
            <a:xfrm>
              <a:off x="577634" y="5298398"/>
              <a:ext cx="164629" cy="104917"/>
              <a:chOff x="1592" y="892"/>
              <a:chExt cx="246" cy="157"/>
            </a:xfrm>
          </p:grpSpPr>
          <p:sp>
            <p:nvSpPr>
              <p:cNvPr id="141" name="Freeform 162"/>
              <p:cNvSpPr>
                <a:spLocks/>
              </p:cNvSpPr>
              <p:nvPr/>
            </p:nvSpPr>
            <p:spPr bwMode="auto">
              <a:xfrm>
                <a:off x="1592" y="892"/>
                <a:ext cx="246" cy="157"/>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close/>
                  </a:path>
                </a:pathLst>
              </a:custGeom>
              <a:solidFill>
                <a:srgbClr val="FFFFFF"/>
              </a:solidFill>
              <a:ln w="9525">
                <a:noFill/>
                <a:round/>
                <a:headEnd/>
                <a:tailEnd/>
              </a:ln>
            </p:spPr>
            <p:txBody>
              <a:bodyPr/>
              <a:lstStyle/>
              <a:p>
                <a:pPr>
                  <a:defRPr/>
                </a:pPr>
                <a:endParaRPr lang="en-GB"/>
              </a:p>
            </p:txBody>
          </p:sp>
          <p:sp>
            <p:nvSpPr>
              <p:cNvPr id="142" name="Freeform 163"/>
              <p:cNvSpPr>
                <a:spLocks/>
              </p:cNvSpPr>
              <p:nvPr/>
            </p:nvSpPr>
            <p:spPr bwMode="auto">
              <a:xfrm>
                <a:off x="1592" y="892"/>
                <a:ext cx="246" cy="51"/>
              </a:xfrm>
              <a:custGeom>
                <a:avLst/>
                <a:gdLst>
                  <a:gd name="T0" fmla="*/ 245 w 245"/>
                  <a:gd name="T1" fmla="*/ 50 h 50"/>
                  <a:gd name="T2" fmla="*/ 245 w 245"/>
                  <a:gd name="T3" fmla="*/ 0 h 50"/>
                  <a:gd name="T4" fmla="*/ 0 w 245"/>
                  <a:gd name="T5" fmla="*/ 0 h 50"/>
                  <a:gd name="T6" fmla="*/ 0 w 245"/>
                  <a:gd name="T7" fmla="*/ 50 h 50"/>
                  <a:gd name="T8" fmla="*/ 245 w 245"/>
                  <a:gd name="T9" fmla="*/ 50 h 50"/>
                  <a:gd name="T10" fmla="*/ 245 w 245"/>
                  <a:gd name="T11" fmla="*/ 50 h 50"/>
                  <a:gd name="T12" fmla="*/ 0 60000 65536"/>
                  <a:gd name="T13" fmla="*/ 0 60000 65536"/>
                  <a:gd name="T14" fmla="*/ 0 60000 65536"/>
                  <a:gd name="T15" fmla="*/ 0 60000 65536"/>
                  <a:gd name="T16" fmla="*/ 0 60000 65536"/>
                  <a:gd name="T17" fmla="*/ 0 60000 65536"/>
                  <a:gd name="T18" fmla="*/ 0 w 245"/>
                  <a:gd name="T19" fmla="*/ 0 h 50"/>
                  <a:gd name="T20" fmla="*/ 245 w 245"/>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5" h="50">
                    <a:moveTo>
                      <a:pt x="245" y="50"/>
                    </a:moveTo>
                    <a:lnTo>
                      <a:pt x="245" y="0"/>
                    </a:lnTo>
                    <a:lnTo>
                      <a:pt x="0" y="0"/>
                    </a:lnTo>
                    <a:lnTo>
                      <a:pt x="0" y="50"/>
                    </a:lnTo>
                    <a:lnTo>
                      <a:pt x="245" y="50"/>
                    </a:lnTo>
                    <a:close/>
                  </a:path>
                </a:pathLst>
              </a:custGeom>
              <a:solidFill>
                <a:srgbClr val="FF0000"/>
              </a:solidFill>
              <a:ln w="9525">
                <a:noFill/>
                <a:round/>
                <a:headEnd/>
                <a:tailEnd/>
              </a:ln>
            </p:spPr>
            <p:txBody>
              <a:bodyPr/>
              <a:lstStyle/>
              <a:p>
                <a:pPr>
                  <a:defRPr/>
                </a:pPr>
                <a:endParaRPr lang="en-GB"/>
              </a:p>
            </p:txBody>
          </p:sp>
          <p:sp>
            <p:nvSpPr>
              <p:cNvPr id="143" name="Freeform 164"/>
              <p:cNvSpPr>
                <a:spLocks/>
              </p:cNvSpPr>
              <p:nvPr/>
            </p:nvSpPr>
            <p:spPr bwMode="auto">
              <a:xfrm>
                <a:off x="1592" y="998"/>
                <a:ext cx="246" cy="51"/>
              </a:xfrm>
              <a:custGeom>
                <a:avLst/>
                <a:gdLst>
                  <a:gd name="T0" fmla="*/ 245 w 245"/>
                  <a:gd name="T1" fmla="*/ 50 h 50"/>
                  <a:gd name="T2" fmla="*/ 245 w 245"/>
                  <a:gd name="T3" fmla="*/ 0 h 50"/>
                  <a:gd name="T4" fmla="*/ 0 w 245"/>
                  <a:gd name="T5" fmla="*/ 0 h 50"/>
                  <a:gd name="T6" fmla="*/ 0 w 245"/>
                  <a:gd name="T7" fmla="*/ 50 h 50"/>
                  <a:gd name="T8" fmla="*/ 245 w 245"/>
                  <a:gd name="T9" fmla="*/ 50 h 50"/>
                  <a:gd name="T10" fmla="*/ 245 w 245"/>
                  <a:gd name="T11" fmla="*/ 50 h 50"/>
                  <a:gd name="T12" fmla="*/ 0 60000 65536"/>
                  <a:gd name="T13" fmla="*/ 0 60000 65536"/>
                  <a:gd name="T14" fmla="*/ 0 60000 65536"/>
                  <a:gd name="T15" fmla="*/ 0 60000 65536"/>
                  <a:gd name="T16" fmla="*/ 0 60000 65536"/>
                  <a:gd name="T17" fmla="*/ 0 60000 65536"/>
                  <a:gd name="T18" fmla="*/ 0 w 245"/>
                  <a:gd name="T19" fmla="*/ 0 h 50"/>
                  <a:gd name="T20" fmla="*/ 245 w 245"/>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5" h="50">
                    <a:moveTo>
                      <a:pt x="245" y="50"/>
                    </a:moveTo>
                    <a:lnTo>
                      <a:pt x="245" y="0"/>
                    </a:lnTo>
                    <a:lnTo>
                      <a:pt x="0" y="0"/>
                    </a:lnTo>
                    <a:lnTo>
                      <a:pt x="0" y="50"/>
                    </a:lnTo>
                    <a:lnTo>
                      <a:pt x="245" y="50"/>
                    </a:lnTo>
                    <a:close/>
                  </a:path>
                </a:pathLst>
              </a:custGeom>
              <a:solidFill>
                <a:srgbClr val="1D93C1"/>
              </a:solidFill>
              <a:ln w="9525">
                <a:noFill/>
                <a:round/>
                <a:headEnd/>
                <a:tailEnd/>
              </a:ln>
            </p:spPr>
            <p:txBody>
              <a:bodyPr/>
              <a:lstStyle/>
              <a:p>
                <a:pPr>
                  <a:defRPr/>
                </a:pPr>
                <a:endParaRPr lang="en-GB"/>
              </a:p>
            </p:txBody>
          </p:sp>
          <p:sp>
            <p:nvSpPr>
              <p:cNvPr id="144" name="Freeform 165"/>
              <p:cNvSpPr>
                <a:spLocks/>
              </p:cNvSpPr>
              <p:nvPr/>
            </p:nvSpPr>
            <p:spPr bwMode="auto">
              <a:xfrm>
                <a:off x="1592" y="892"/>
                <a:ext cx="246" cy="157"/>
              </a:xfrm>
              <a:custGeom>
                <a:avLst/>
                <a:gdLst>
                  <a:gd name="T0" fmla="*/ 245 w 245"/>
                  <a:gd name="T1" fmla="*/ 156 h 156"/>
                  <a:gd name="T2" fmla="*/ 245 w 245"/>
                  <a:gd name="T3" fmla="*/ 0 h 156"/>
                  <a:gd name="T4" fmla="*/ 0 w 245"/>
                  <a:gd name="T5" fmla="*/ 0 h 156"/>
                  <a:gd name="T6" fmla="*/ 0 w 245"/>
                  <a:gd name="T7" fmla="*/ 156 h 156"/>
                  <a:gd name="T8" fmla="*/ 245 w 245"/>
                  <a:gd name="T9" fmla="*/ 156 h 156"/>
                  <a:gd name="T10" fmla="*/ 245 w 245"/>
                  <a:gd name="T11" fmla="*/ 156 h 156"/>
                  <a:gd name="T12" fmla="*/ 0 60000 65536"/>
                  <a:gd name="T13" fmla="*/ 0 60000 65536"/>
                  <a:gd name="T14" fmla="*/ 0 60000 65536"/>
                  <a:gd name="T15" fmla="*/ 0 60000 65536"/>
                  <a:gd name="T16" fmla="*/ 0 60000 65536"/>
                  <a:gd name="T17" fmla="*/ 0 60000 65536"/>
                  <a:gd name="T18" fmla="*/ 0 w 245"/>
                  <a:gd name="T19" fmla="*/ 0 h 156"/>
                  <a:gd name="T20" fmla="*/ 245 w 24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5" h="156">
                    <a:moveTo>
                      <a:pt x="245" y="156"/>
                    </a:moveTo>
                    <a:lnTo>
                      <a:pt x="245" y="0"/>
                    </a:lnTo>
                    <a:lnTo>
                      <a:pt x="0" y="0"/>
                    </a:lnTo>
                    <a:lnTo>
                      <a:pt x="0" y="156"/>
                    </a:lnTo>
                    <a:lnTo>
                      <a:pt x="245" y="156"/>
                    </a:lnTo>
                  </a:path>
                </a:pathLst>
              </a:custGeom>
              <a:noFill/>
              <a:ln w="0">
                <a:solidFill>
                  <a:srgbClr val="000000"/>
                </a:solidFill>
                <a:prstDash val="solid"/>
                <a:round/>
                <a:headEnd/>
                <a:tailEnd/>
              </a:ln>
            </p:spPr>
            <p:txBody>
              <a:bodyPr/>
              <a:lstStyle/>
              <a:p>
                <a:pPr>
                  <a:defRPr/>
                </a:pPr>
                <a:endParaRPr lang="en-GB"/>
              </a:p>
            </p:txBody>
          </p:sp>
        </p:grpSp>
        <p:graphicFrame>
          <p:nvGraphicFramePr>
            <p:cNvPr id="15" name="Object 166"/>
            <p:cNvGraphicFramePr>
              <a:graphicFrameLocks noChangeAspect="1"/>
            </p:cNvGraphicFramePr>
            <p:nvPr/>
          </p:nvGraphicFramePr>
          <p:xfrm>
            <a:off x="3122677" y="5298398"/>
            <a:ext cx="168034" cy="109359"/>
          </p:xfrm>
          <a:graphic>
            <a:graphicData uri="http://schemas.openxmlformats.org/presentationml/2006/ole">
              <p:oleObj spid="_x0000_s365570" name="Clip" r:id="rId5" imgW="3809524" imgH="2619048" progId="">
                <p:embed/>
              </p:oleObj>
            </a:graphicData>
          </a:graphic>
        </p:graphicFrame>
        <p:grpSp>
          <p:nvGrpSpPr>
            <p:cNvPr id="16" name="Group 256"/>
            <p:cNvGrpSpPr>
              <a:grpSpLocks/>
            </p:cNvGrpSpPr>
            <p:nvPr userDrawn="1"/>
          </p:nvGrpSpPr>
          <p:grpSpPr bwMode="auto">
            <a:xfrm>
              <a:off x="1422513" y="5298398"/>
              <a:ext cx="163489" cy="106268"/>
              <a:chOff x="7877798" y="2333052"/>
              <a:chExt cx="253806" cy="164973"/>
            </a:xfrm>
          </p:grpSpPr>
          <p:sp>
            <p:nvSpPr>
              <p:cNvPr id="139" name="Freeform 220"/>
              <p:cNvSpPr>
                <a:spLocks/>
              </p:cNvSpPr>
              <p:nvPr userDrawn="1"/>
            </p:nvSpPr>
            <p:spPr bwMode="auto">
              <a:xfrm>
                <a:off x="7877798" y="2333052"/>
                <a:ext cx="253806" cy="74026"/>
              </a:xfrm>
              <a:custGeom>
                <a:avLst/>
                <a:gdLst>
                  <a:gd name="T0" fmla="*/ 37 w 238"/>
                  <a:gd name="T1" fmla="*/ 36 h 72"/>
                  <a:gd name="T2" fmla="*/ 0 w 238"/>
                  <a:gd name="T3" fmla="*/ 36 h 72"/>
                  <a:gd name="T4" fmla="*/ 0 w 238"/>
                  <a:gd name="T5" fmla="*/ 0 h 72"/>
                  <a:gd name="T6" fmla="*/ 37 w 238"/>
                  <a:gd name="T7" fmla="*/ 0 h 72"/>
                  <a:gd name="T8" fmla="*/ 37 w 238"/>
                  <a:gd name="T9" fmla="*/ 36 h 72"/>
                  <a:gd name="T10" fmla="*/ 37 w 238"/>
                  <a:gd name="T11" fmla="*/ 36 h 72"/>
                  <a:gd name="T12" fmla="*/ 0 60000 65536"/>
                  <a:gd name="T13" fmla="*/ 0 60000 65536"/>
                  <a:gd name="T14" fmla="*/ 0 60000 65536"/>
                  <a:gd name="T15" fmla="*/ 0 60000 65536"/>
                  <a:gd name="T16" fmla="*/ 0 60000 65536"/>
                  <a:gd name="T17" fmla="*/ 0 60000 65536"/>
                  <a:gd name="T18" fmla="*/ 0 w 238"/>
                  <a:gd name="T19" fmla="*/ 0 h 72"/>
                  <a:gd name="T20" fmla="*/ 238 w 238"/>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238" h="72">
                    <a:moveTo>
                      <a:pt x="238" y="72"/>
                    </a:moveTo>
                    <a:lnTo>
                      <a:pt x="0" y="72"/>
                    </a:lnTo>
                    <a:lnTo>
                      <a:pt x="0" y="0"/>
                    </a:lnTo>
                    <a:lnTo>
                      <a:pt x="238" y="0"/>
                    </a:lnTo>
                    <a:lnTo>
                      <a:pt x="238" y="72"/>
                    </a:lnTo>
                    <a:close/>
                  </a:path>
                </a:pathLst>
              </a:custGeom>
              <a:solidFill>
                <a:srgbClr val="FFFFFF"/>
              </a:solidFill>
              <a:ln w="9525">
                <a:noFill/>
                <a:round/>
                <a:headEnd/>
                <a:tailEnd/>
              </a:ln>
            </p:spPr>
            <p:txBody>
              <a:bodyPr/>
              <a:lstStyle/>
              <a:p>
                <a:pPr>
                  <a:defRPr/>
                </a:pPr>
                <a:endParaRPr lang="en-GB"/>
              </a:p>
            </p:txBody>
          </p:sp>
          <p:sp>
            <p:nvSpPr>
              <p:cNvPr id="140" name="Freeform 221"/>
              <p:cNvSpPr>
                <a:spLocks/>
              </p:cNvSpPr>
              <p:nvPr userDrawn="1"/>
            </p:nvSpPr>
            <p:spPr bwMode="auto">
              <a:xfrm>
                <a:off x="7879912" y="2411308"/>
                <a:ext cx="251692" cy="86717"/>
              </a:xfrm>
              <a:custGeom>
                <a:avLst/>
                <a:gdLst>
                  <a:gd name="T0" fmla="*/ 238 w 238"/>
                  <a:gd name="T1" fmla="*/ 84 h 84"/>
                  <a:gd name="T2" fmla="*/ 238 w 238"/>
                  <a:gd name="T3" fmla="*/ 0 h 84"/>
                  <a:gd name="T4" fmla="*/ 0 w 238"/>
                  <a:gd name="T5" fmla="*/ 0 h 84"/>
                  <a:gd name="T6" fmla="*/ 0 w 238"/>
                  <a:gd name="T7" fmla="*/ 84 h 84"/>
                  <a:gd name="T8" fmla="*/ 238 w 238"/>
                  <a:gd name="T9" fmla="*/ 84 h 84"/>
                  <a:gd name="T10" fmla="*/ 238 w 238"/>
                  <a:gd name="T11" fmla="*/ 84 h 84"/>
                  <a:gd name="T12" fmla="*/ 0 60000 65536"/>
                  <a:gd name="T13" fmla="*/ 0 60000 65536"/>
                  <a:gd name="T14" fmla="*/ 0 60000 65536"/>
                  <a:gd name="T15" fmla="*/ 0 60000 65536"/>
                  <a:gd name="T16" fmla="*/ 0 60000 65536"/>
                  <a:gd name="T17" fmla="*/ 0 60000 65536"/>
                  <a:gd name="T18" fmla="*/ 0 w 238"/>
                  <a:gd name="T19" fmla="*/ 0 h 84"/>
                  <a:gd name="T20" fmla="*/ 238 w 23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238" h="84">
                    <a:moveTo>
                      <a:pt x="238" y="84"/>
                    </a:moveTo>
                    <a:lnTo>
                      <a:pt x="238" y="0"/>
                    </a:lnTo>
                    <a:lnTo>
                      <a:pt x="0" y="0"/>
                    </a:lnTo>
                    <a:lnTo>
                      <a:pt x="0" y="84"/>
                    </a:lnTo>
                    <a:lnTo>
                      <a:pt x="238" y="84"/>
                    </a:lnTo>
                    <a:close/>
                  </a:path>
                </a:pathLst>
              </a:custGeom>
              <a:solidFill>
                <a:srgbClr val="FF0000"/>
              </a:solidFill>
              <a:ln w="9525">
                <a:noFill/>
                <a:round/>
                <a:headEnd/>
                <a:tailEnd/>
              </a:ln>
            </p:spPr>
            <p:txBody>
              <a:bodyPr/>
              <a:lstStyle/>
              <a:p>
                <a:pPr>
                  <a:defRPr/>
                </a:pPr>
                <a:endParaRPr lang="en-GB"/>
              </a:p>
            </p:txBody>
          </p:sp>
        </p:grpSp>
        <p:grpSp>
          <p:nvGrpSpPr>
            <p:cNvPr id="17" name="Group 228"/>
            <p:cNvGrpSpPr>
              <a:grpSpLocks/>
            </p:cNvGrpSpPr>
            <p:nvPr userDrawn="1"/>
          </p:nvGrpSpPr>
          <p:grpSpPr bwMode="auto">
            <a:xfrm>
              <a:off x="2274076" y="5298398"/>
              <a:ext cx="164978" cy="109010"/>
              <a:chOff x="4188" y="2157"/>
              <a:chExt cx="238" cy="162"/>
            </a:xfrm>
          </p:grpSpPr>
          <p:sp>
            <p:nvSpPr>
              <p:cNvPr id="126" name="Freeform 229"/>
              <p:cNvSpPr>
                <a:spLocks/>
              </p:cNvSpPr>
              <p:nvPr/>
            </p:nvSpPr>
            <p:spPr bwMode="auto">
              <a:xfrm>
                <a:off x="4188" y="2157"/>
                <a:ext cx="238" cy="158"/>
              </a:xfrm>
              <a:custGeom>
                <a:avLst/>
                <a:gdLst>
                  <a:gd name="T0" fmla="*/ 0 w 238"/>
                  <a:gd name="T1" fmla="*/ 0 h 151"/>
                  <a:gd name="T2" fmla="*/ 238 w 238"/>
                  <a:gd name="T3" fmla="*/ 0 h 151"/>
                  <a:gd name="T4" fmla="*/ 238 w 238"/>
                  <a:gd name="T5" fmla="*/ 1791 h 151"/>
                  <a:gd name="T6" fmla="*/ 0 w 238"/>
                  <a:gd name="T7" fmla="*/ 1791 h 151"/>
                  <a:gd name="T8" fmla="*/ 0 w 238"/>
                  <a:gd name="T9" fmla="*/ 0 h 151"/>
                  <a:gd name="T10" fmla="*/ 0 w 238"/>
                  <a:gd name="T11" fmla="*/ 0 h 151"/>
                  <a:gd name="T12" fmla="*/ 0 60000 65536"/>
                  <a:gd name="T13" fmla="*/ 0 60000 65536"/>
                  <a:gd name="T14" fmla="*/ 0 60000 65536"/>
                  <a:gd name="T15" fmla="*/ 0 60000 65536"/>
                  <a:gd name="T16" fmla="*/ 0 60000 65536"/>
                  <a:gd name="T17" fmla="*/ 0 60000 65536"/>
                  <a:gd name="T18" fmla="*/ 0 w 238"/>
                  <a:gd name="T19" fmla="*/ 0 h 151"/>
                  <a:gd name="T20" fmla="*/ 238 w 238"/>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38" h="151">
                    <a:moveTo>
                      <a:pt x="0" y="0"/>
                    </a:moveTo>
                    <a:lnTo>
                      <a:pt x="238" y="0"/>
                    </a:lnTo>
                    <a:lnTo>
                      <a:pt x="238" y="151"/>
                    </a:lnTo>
                    <a:lnTo>
                      <a:pt x="0" y="151"/>
                    </a:lnTo>
                    <a:lnTo>
                      <a:pt x="0" y="0"/>
                    </a:lnTo>
                    <a:close/>
                  </a:path>
                </a:pathLst>
              </a:custGeom>
              <a:solidFill>
                <a:srgbClr val="1A0C80"/>
              </a:solidFill>
              <a:ln w="9525">
                <a:noFill/>
                <a:round/>
                <a:headEnd/>
                <a:tailEnd/>
              </a:ln>
            </p:spPr>
            <p:txBody>
              <a:bodyPr/>
              <a:lstStyle/>
              <a:p>
                <a:pPr>
                  <a:defRPr/>
                </a:pPr>
                <a:endParaRPr lang="en-GB"/>
              </a:p>
            </p:txBody>
          </p:sp>
          <p:sp>
            <p:nvSpPr>
              <p:cNvPr id="127" name="Freeform 230"/>
              <p:cNvSpPr>
                <a:spLocks/>
              </p:cNvSpPr>
              <p:nvPr/>
            </p:nvSpPr>
            <p:spPr bwMode="auto">
              <a:xfrm>
                <a:off x="4188" y="2157"/>
                <a:ext cx="238" cy="59"/>
              </a:xfrm>
              <a:custGeom>
                <a:avLst/>
                <a:gdLst>
                  <a:gd name="T0" fmla="*/ 0 w 238"/>
                  <a:gd name="T1" fmla="*/ 0 h 56"/>
                  <a:gd name="T2" fmla="*/ 238 w 238"/>
                  <a:gd name="T3" fmla="*/ 0 h 56"/>
                  <a:gd name="T4" fmla="*/ 238 w 238"/>
                  <a:gd name="T5" fmla="*/ 800 h 56"/>
                  <a:gd name="T6" fmla="*/ 0 w 238"/>
                  <a:gd name="T7" fmla="*/ 800 h 56"/>
                  <a:gd name="T8" fmla="*/ 0 w 238"/>
                  <a:gd name="T9" fmla="*/ 0 h 56"/>
                  <a:gd name="T10" fmla="*/ 0 w 238"/>
                  <a:gd name="T11" fmla="*/ 0 h 56"/>
                  <a:gd name="T12" fmla="*/ 0 60000 65536"/>
                  <a:gd name="T13" fmla="*/ 0 60000 65536"/>
                  <a:gd name="T14" fmla="*/ 0 60000 65536"/>
                  <a:gd name="T15" fmla="*/ 0 60000 65536"/>
                  <a:gd name="T16" fmla="*/ 0 60000 65536"/>
                  <a:gd name="T17" fmla="*/ 0 60000 65536"/>
                  <a:gd name="T18" fmla="*/ 0 w 238"/>
                  <a:gd name="T19" fmla="*/ 0 h 56"/>
                  <a:gd name="T20" fmla="*/ 238 w 238"/>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238" h="56">
                    <a:moveTo>
                      <a:pt x="0" y="0"/>
                    </a:moveTo>
                    <a:lnTo>
                      <a:pt x="238" y="0"/>
                    </a:lnTo>
                    <a:lnTo>
                      <a:pt x="238" y="56"/>
                    </a:lnTo>
                    <a:lnTo>
                      <a:pt x="0" y="56"/>
                    </a:lnTo>
                    <a:lnTo>
                      <a:pt x="0" y="0"/>
                    </a:lnTo>
                    <a:close/>
                  </a:path>
                </a:pathLst>
              </a:custGeom>
              <a:solidFill>
                <a:srgbClr val="FFFFFF"/>
              </a:solidFill>
              <a:ln w="9525">
                <a:noFill/>
                <a:round/>
                <a:headEnd/>
                <a:tailEnd/>
              </a:ln>
            </p:spPr>
            <p:txBody>
              <a:bodyPr/>
              <a:lstStyle/>
              <a:p>
                <a:pPr>
                  <a:defRPr/>
                </a:pPr>
                <a:endParaRPr lang="en-GB"/>
              </a:p>
            </p:txBody>
          </p:sp>
          <p:sp>
            <p:nvSpPr>
              <p:cNvPr id="128" name="Freeform 231"/>
              <p:cNvSpPr>
                <a:spLocks/>
              </p:cNvSpPr>
              <p:nvPr/>
            </p:nvSpPr>
            <p:spPr bwMode="auto">
              <a:xfrm>
                <a:off x="4188" y="2260"/>
                <a:ext cx="238" cy="59"/>
              </a:xfrm>
              <a:custGeom>
                <a:avLst/>
                <a:gdLst>
                  <a:gd name="T0" fmla="*/ 0 w 238"/>
                  <a:gd name="T1" fmla="*/ 0 h 55"/>
                  <a:gd name="T2" fmla="*/ 238 w 238"/>
                  <a:gd name="T3" fmla="*/ 0 h 55"/>
                  <a:gd name="T4" fmla="*/ 238 w 238"/>
                  <a:gd name="T5" fmla="*/ 820 h 55"/>
                  <a:gd name="T6" fmla="*/ 0 w 238"/>
                  <a:gd name="T7" fmla="*/ 820 h 55"/>
                  <a:gd name="T8" fmla="*/ 0 w 238"/>
                  <a:gd name="T9" fmla="*/ 0 h 55"/>
                  <a:gd name="T10" fmla="*/ 0 w 238"/>
                  <a:gd name="T11" fmla="*/ 0 h 55"/>
                  <a:gd name="T12" fmla="*/ 0 60000 65536"/>
                  <a:gd name="T13" fmla="*/ 0 60000 65536"/>
                  <a:gd name="T14" fmla="*/ 0 60000 65536"/>
                  <a:gd name="T15" fmla="*/ 0 60000 65536"/>
                  <a:gd name="T16" fmla="*/ 0 60000 65536"/>
                  <a:gd name="T17" fmla="*/ 0 60000 65536"/>
                  <a:gd name="T18" fmla="*/ 0 w 238"/>
                  <a:gd name="T19" fmla="*/ 0 h 55"/>
                  <a:gd name="T20" fmla="*/ 238 w 238"/>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238" h="55">
                    <a:moveTo>
                      <a:pt x="0" y="0"/>
                    </a:moveTo>
                    <a:lnTo>
                      <a:pt x="238" y="0"/>
                    </a:lnTo>
                    <a:lnTo>
                      <a:pt x="238" y="55"/>
                    </a:lnTo>
                    <a:lnTo>
                      <a:pt x="0" y="55"/>
                    </a:lnTo>
                    <a:lnTo>
                      <a:pt x="0" y="0"/>
                    </a:lnTo>
                    <a:close/>
                  </a:path>
                </a:pathLst>
              </a:custGeom>
              <a:solidFill>
                <a:srgbClr val="FB0F0C"/>
              </a:solidFill>
              <a:ln w="9525">
                <a:noFill/>
                <a:round/>
                <a:headEnd/>
                <a:tailEnd/>
              </a:ln>
            </p:spPr>
            <p:txBody>
              <a:bodyPr/>
              <a:lstStyle/>
              <a:p>
                <a:pPr>
                  <a:defRPr/>
                </a:pPr>
                <a:endParaRPr lang="en-GB"/>
              </a:p>
            </p:txBody>
          </p:sp>
          <p:sp>
            <p:nvSpPr>
              <p:cNvPr id="129" name="Freeform 232"/>
              <p:cNvSpPr>
                <a:spLocks/>
              </p:cNvSpPr>
              <p:nvPr/>
            </p:nvSpPr>
            <p:spPr bwMode="auto">
              <a:xfrm>
                <a:off x="4218" y="2185"/>
                <a:ext cx="41" cy="47"/>
              </a:xfrm>
              <a:custGeom>
                <a:avLst/>
                <a:gdLst>
                  <a:gd name="T0" fmla="*/ 42 w 42"/>
                  <a:gd name="T1" fmla="*/ 153 h 45"/>
                  <a:gd name="T2" fmla="*/ 42 w 42"/>
                  <a:gd name="T3" fmla="*/ 11 h 45"/>
                  <a:gd name="T4" fmla="*/ 42 w 42"/>
                  <a:gd name="T5" fmla="*/ 0 h 45"/>
                  <a:gd name="T6" fmla="*/ 0 w 42"/>
                  <a:gd name="T7" fmla="*/ 0 h 45"/>
                  <a:gd name="T8" fmla="*/ 0 w 42"/>
                  <a:gd name="T9" fmla="*/ 11 h 45"/>
                  <a:gd name="T10" fmla="*/ 0 w 42"/>
                  <a:gd name="T11" fmla="*/ 153 h 45"/>
                  <a:gd name="T12" fmla="*/ 6 w 42"/>
                  <a:gd name="T13" fmla="*/ 175 h 45"/>
                  <a:gd name="T14" fmla="*/ 6 w 42"/>
                  <a:gd name="T15" fmla="*/ 195 h 45"/>
                  <a:gd name="T16" fmla="*/ 12 w 42"/>
                  <a:gd name="T17" fmla="*/ 223 h 45"/>
                  <a:gd name="T18" fmla="*/ 18 w 42"/>
                  <a:gd name="T19" fmla="*/ 223 h 45"/>
                  <a:gd name="T20" fmla="*/ 24 w 42"/>
                  <a:gd name="T21" fmla="*/ 223 h 45"/>
                  <a:gd name="T22" fmla="*/ 30 w 42"/>
                  <a:gd name="T23" fmla="*/ 223 h 45"/>
                  <a:gd name="T24" fmla="*/ 30 w 42"/>
                  <a:gd name="T25" fmla="*/ 223 h 45"/>
                  <a:gd name="T26" fmla="*/ 36 w 42"/>
                  <a:gd name="T27" fmla="*/ 195 h 45"/>
                  <a:gd name="T28" fmla="*/ 36 w 42"/>
                  <a:gd name="T29" fmla="*/ 175 h 45"/>
                  <a:gd name="T30" fmla="*/ 42 w 42"/>
                  <a:gd name="T31" fmla="*/ 153 h 45"/>
                  <a:gd name="T32" fmla="*/ 42 w 42"/>
                  <a:gd name="T33" fmla="*/ 153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45"/>
                  <a:gd name="T53" fmla="*/ 42 w 42"/>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45">
                    <a:moveTo>
                      <a:pt x="42" y="28"/>
                    </a:moveTo>
                    <a:lnTo>
                      <a:pt x="42" y="11"/>
                    </a:lnTo>
                    <a:lnTo>
                      <a:pt x="42" y="0"/>
                    </a:lnTo>
                    <a:lnTo>
                      <a:pt x="0" y="0"/>
                    </a:lnTo>
                    <a:lnTo>
                      <a:pt x="0" y="11"/>
                    </a:lnTo>
                    <a:lnTo>
                      <a:pt x="0" y="28"/>
                    </a:lnTo>
                    <a:lnTo>
                      <a:pt x="6" y="34"/>
                    </a:lnTo>
                    <a:lnTo>
                      <a:pt x="6" y="39"/>
                    </a:lnTo>
                    <a:lnTo>
                      <a:pt x="12" y="45"/>
                    </a:lnTo>
                    <a:lnTo>
                      <a:pt x="18" y="45"/>
                    </a:lnTo>
                    <a:lnTo>
                      <a:pt x="24" y="45"/>
                    </a:lnTo>
                    <a:lnTo>
                      <a:pt x="30" y="45"/>
                    </a:lnTo>
                    <a:lnTo>
                      <a:pt x="36" y="39"/>
                    </a:lnTo>
                    <a:lnTo>
                      <a:pt x="36" y="34"/>
                    </a:lnTo>
                    <a:lnTo>
                      <a:pt x="42" y="28"/>
                    </a:lnTo>
                    <a:close/>
                  </a:path>
                </a:pathLst>
              </a:custGeom>
              <a:solidFill>
                <a:srgbClr val="1A0C80"/>
              </a:solidFill>
              <a:ln w="9525">
                <a:noFill/>
                <a:round/>
                <a:headEnd/>
                <a:tailEnd/>
              </a:ln>
            </p:spPr>
            <p:txBody>
              <a:bodyPr/>
              <a:lstStyle/>
              <a:p>
                <a:pPr>
                  <a:defRPr/>
                </a:pPr>
                <a:endParaRPr lang="en-GB"/>
              </a:p>
            </p:txBody>
          </p:sp>
          <p:sp>
            <p:nvSpPr>
              <p:cNvPr id="130" name="Freeform 233"/>
              <p:cNvSpPr>
                <a:spLocks/>
              </p:cNvSpPr>
              <p:nvPr/>
            </p:nvSpPr>
            <p:spPr bwMode="auto">
              <a:xfrm>
                <a:off x="4218" y="2185"/>
                <a:ext cx="41" cy="47"/>
              </a:xfrm>
              <a:custGeom>
                <a:avLst/>
                <a:gdLst>
                  <a:gd name="T0" fmla="*/ 42 w 42"/>
                  <a:gd name="T1" fmla="*/ 153 h 45"/>
                  <a:gd name="T2" fmla="*/ 42 w 42"/>
                  <a:gd name="T3" fmla="*/ 11 h 45"/>
                  <a:gd name="T4" fmla="*/ 42 w 42"/>
                  <a:gd name="T5" fmla="*/ 0 h 45"/>
                  <a:gd name="T6" fmla="*/ 0 w 42"/>
                  <a:gd name="T7" fmla="*/ 0 h 45"/>
                  <a:gd name="T8" fmla="*/ 0 w 42"/>
                  <a:gd name="T9" fmla="*/ 11 h 45"/>
                  <a:gd name="T10" fmla="*/ 0 w 42"/>
                  <a:gd name="T11" fmla="*/ 153 h 45"/>
                  <a:gd name="T12" fmla="*/ 6 w 42"/>
                  <a:gd name="T13" fmla="*/ 175 h 45"/>
                  <a:gd name="T14" fmla="*/ 6 w 42"/>
                  <a:gd name="T15" fmla="*/ 195 h 45"/>
                  <a:gd name="T16" fmla="*/ 12 w 42"/>
                  <a:gd name="T17" fmla="*/ 223 h 45"/>
                  <a:gd name="T18" fmla="*/ 18 w 42"/>
                  <a:gd name="T19" fmla="*/ 223 h 45"/>
                  <a:gd name="T20" fmla="*/ 24 w 42"/>
                  <a:gd name="T21" fmla="*/ 223 h 45"/>
                  <a:gd name="T22" fmla="*/ 30 w 42"/>
                  <a:gd name="T23" fmla="*/ 223 h 45"/>
                  <a:gd name="T24" fmla="*/ 30 w 42"/>
                  <a:gd name="T25" fmla="*/ 223 h 45"/>
                  <a:gd name="T26" fmla="*/ 36 w 42"/>
                  <a:gd name="T27" fmla="*/ 195 h 45"/>
                  <a:gd name="T28" fmla="*/ 36 w 42"/>
                  <a:gd name="T29" fmla="*/ 175 h 45"/>
                  <a:gd name="T30" fmla="*/ 42 w 42"/>
                  <a:gd name="T31" fmla="*/ 153 h 45"/>
                  <a:gd name="T32" fmla="*/ 42 w 42"/>
                  <a:gd name="T33" fmla="*/ 153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45"/>
                  <a:gd name="T53" fmla="*/ 42 w 42"/>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45">
                    <a:moveTo>
                      <a:pt x="42" y="28"/>
                    </a:moveTo>
                    <a:lnTo>
                      <a:pt x="42" y="11"/>
                    </a:lnTo>
                    <a:lnTo>
                      <a:pt x="42" y="0"/>
                    </a:lnTo>
                    <a:lnTo>
                      <a:pt x="0" y="0"/>
                    </a:lnTo>
                    <a:lnTo>
                      <a:pt x="0" y="11"/>
                    </a:lnTo>
                    <a:lnTo>
                      <a:pt x="0" y="28"/>
                    </a:lnTo>
                    <a:lnTo>
                      <a:pt x="6" y="34"/>
                    </a:lnTo>
                    <a:lnTo>
                      <a:pt x="6" y="39"/>
                    </a:lnTo>
                    <a:lnTo>
                      <a:pt x="12" y="45"/>
                    </a:lnTo>
                    <a:lnTo>
                      <a:pt x="18" y="45"/>
                    </a:lnTo>
                    <a:lnTo>
                      <a:pt x="24" y="45"/>
                    </a:lnTo>
                    <a:lnTo>
                      <a:pt x="30" y="45"/>
                    </a:lnTo>
                    <a:lnTo>
                      <a:pt x="36" y="39"/>
                    </a:lnTo>
                    <a:lnTo>
                      <a:pt x="36" y="34"/>
                    </a:lnTo>
                    <a:lnTo>
                      <a:pt x="42" y="28"/>
                    </a:lnTo>
                  </a:path>
                </a:pathLst>
              </a:custGeom>
              <a:noFill/>
              <a:ln w="0">
                <a:solidFill>
                  <a:srgbClr val="FF1900"/>
                </a:solidFill>
                <a:prstDash val="solid"/>
                <a:round/>
                <a:headEnd/>
                <a:tailEnd/>
              </a:ln>
            </p:spPr>
            <p:txBody>
              <a:bodyPr/>
              <a:lstStyle/>
              <a:p>
                <a:pPr>
                  <a:defRPr/>
                </a:pPr>
                <a:endParaRPr lang="en-GB"/>
              </a:p>
            </p:txBody>
          </p:sp>
          <p:sp>
            <p:nvSpPr>
              <p:cNvPr id="131" name="Freeform 234"/>
              <p:cNvSpPr>
                <a:spLocks/>
              </p:cNvSpPr>
              <p:nvPr/>
            </p:nvSpPr>
            <p:spPr bwMode="auto">
              <a:xfrm>
                <a:off x="4218" y="2179"/>
                <a:ext cx="41" cy="12"/>
              </a:xfrm>
              <a:custGeom>
                <a:avLst/>
                <a:gdLst>
                  <a:gd name="T0" fmla="*/ 42 w 42"/>
                  <a:gd name="T1" fmla="*/ 6 h 12"/>
                  <a:gd name="T2" fmla="*/ 42 w 42"/>
                  <a:gd name="T3" fmla="*/ 6 h 12"/>
                  <a:gd name="T4" fmla="*/ 36 w 42"/>
                  <a:gd name="T5" fmla="*/ 6 h 12"/>
                  <a:gd name="T6" fmla="*/ 30 w 42"/>
                  <a:gd name="T7" fmla="*/ 0 h 12"/>
                  <a:gd name="T8" fmla="*/ 24 w 42"/>
                  <a:gd name="T9" fmla="*/ 0 h 12"/>
                  <a:gd name="T10" fmla="*/ 12 w 42"/>
                  <a:gd name="T11" fmla="*/ 0 h 12"/>
                  <a:gd name="T12" fmla="*/ 6 w 42"/>
                  <a:gd name="T13" fmla="*/ 6 h 12"/>
                  <a:gd name="T14" fmla="*/ 0 w 42"/>
                  <a:gd name="T15" fmla="*/ 6 h 12"/>
                  <a:gd name="T16" fmla="*/ 0 w 42"/>
                  <a:gd name="T17" fmla="*/ 12 h 12"/>
                  <a:gd name="T18" fmla="*/ 42 w 42"/>
                  <a:gd name="T19" fmla="*/ 6 h 12"/>
                  <a:gd name="T20" fmla="*/ 42 w 42"/>
                  <a:gd name="T21" fmla="*/ 6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12"/>
                  <a:gd name="T35" fmla="*/ 42 w 42"/>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12">
                    <a:moveTo>
                      <a:pt x="42" y="6"/>
                    </a:moveTo>
                    <a:lnTo>
                      <a:pt x="42" y="6"/>
                    </a:lnTo>
                    <a:lnTo>
                      <a:pt x="36" y="6"/>
                    </a:lnTo>
                    <a:lnTo>
                      <a:pt x="30" y="0"/>
                    </a:lnTo>
                    <a:lnTo>
                      <a:pt x="24" y="0"/>
                    </a:lnTo>
                    <a:lnTo>
                      <a:pt x="12" y="0"/>
                    </a:lnTo>
                    <a:lnTo>
                      <a:pt x="6" y="6"/>
                    </a:lnTo>
                    <a:lnTo>
                      <a:pt x="0" y="6"/>
                    </a:lnTo>
                    <a:lnTo>
                      <a:pt x="0" y="12"/>
                    </a:lnTo>
                    <a:lnTo>
                      <a:pt x="42" y="6"/>
                    </a:lnTo>
                    <a:close/>
                  </a:path>
                </a:pathLst>
              </a:custGeom>
              <a:solidFill>
                <a:srgbClr val="1A0C80"/>
              </a:solidFill>
              <a:ln w="9525">
                <a:noFill/>
                <a:round/>
                <a:headEnd/>
                <a:tailEnd/>
              </a:ln>
            </p:spPr>
            <p:txBody>
              <a:bodyPr/>
              <a:lstStyle/>
              <a:p>
                <a:pPr>
                  <a:defRPr/>
                </a:pPr>
                <a:endParaRPr lang="en-GB"/>
              </a:p>
            </p:txBody>
          </p:sp>
          <p:sp>
            <p:nvSpPr>
              <p:cNvPr id="132" name="Freeform 235"/>
              <p:cNvSpPr>
                <a:spLocks/>
              </p:cNvSpPr>
              <p:nvPr/>
            </p:nvSpPr>
            <p:spPr bwMode="auto">
              <a:xfrm>
                <a:off x="4224" y="2195"/>
                <a:ext cx="29" cy="36"/>
              </a:xfrm>
              <a:custGeom>
                <a:avLst/>
                <a:gdLst>
                  <a:gd name="T0" fmla="*/ 30 w 30"/>
                  <a:gd name="T1" fmla="*/ 174 h 34"/>
                  <a:gd name="T2" fmla="*/ 24 w 30"/>
                  <a:gd name="T3" fmla="*/ 6 h 34"/>
                  <a:gd name="T4" fmla="*/ 18 w 30"/>
                  <a:gd name="T5" fmla="*/ 6 h 34"/>
                  <a:gd name="T6" fmla="*/ 18 w 30"/>
                  <a:gd name="T7" fmla="*/ 0 h 34"/>
                  <a:gd name="T8" fmla="*/ 12 w 30"/>
                  <a:gd name="T9" fmla="*/ 6 h 34"/>
                  <a:gd name="T10" fmla="*/ 6 w 30"/>
                  <a:gd name="T11" fmla="*/ 6 h 34"/>
                  <a:gd name="T12" fmla="*/ 0 w 30"/>
                  <a:gd name="T13" fmla="*/ 174 h 34"/>
                  <a:gd name="T14" fmla="*/ 0 w 30"/>
                  <a:gd name="T15" fmla="*/ 207 h 34"/>
                  <a:gd name="T16" fmla="*/ 6 w 30"/>
                  <a:gd name="T17" fmla="*/ 239 h 34"/>
                  <a:gd name="T18" fmla="*/ 6 w 30"/>
                  <a:gd name="T19" fmla="*/ 239 h 34"/>
                  <a:gd name="T20" fmla="*/ 12 w 30"/>
                  <a:gd name="T21" fmla="*/ 284 h 34"/>
                  <a:gd name="T22" fmla="*/ 18 w 30"/>
                  <a:gd name="T23" fmla="*/ 284 h 34"/>
                  <a:gd name="T24" fmla="*/ 18 w 30"/>
                  <a:gd name="T25" fmla="*/ 284 h 34"/>
                  <a:gd name="T26" fmla="*/ 24 w 30"/>
                  <a:gd name="T27" fmla="*/ 239 h 34"/>
                  <a:gd name="T28" fmla="*/ 30 w 30"/>
                  <a:gd name="T29" fmla="*/ 239 h 34"/>
                  <a:gd name="T30" fmla="*/ 30 w 30"/>
                  <a:gd name="T31" fmla="*/ 207 h 34"/>
                  <a:gd name="T32" fmla="*/ 30 w 30"/>
                  <a:gd name="T33" fmla="*/ 174 h 34"/>
                  <a:gd name="T34" fmla="*/ 30 w 30"/>
                  <a:gd name="T35" fmla="*/ 174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34"/>
                  <a:gd name="T56" fmla="*/ 30 w 30"/>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34">
                    <a:moveTo>
                      <a:pt x="30" y="17"/>
                    </a:moveTo>
                    <a:lnTo>
                      <a:pt x="24" y="6"/>
                    </a:lnTo>
                    <a:lnTo>
                      <a:pt x="18" y="6"/>
                    </a:lnTo>
                    <a:lnTo>
                      <a:pt x="18" y="0"/>
                    </a:lnTo>
                    <a:lnTo>
                      <a:pt x="12" y="6"/>
                    </a:lnTo>
                    <a:lnTo>
                      <a:pt x="6" y="6"/>
                    </a:lnTo>
                    <a:lnTo>
                      <a:pt x="0" y="17"/>
                    </a:lnTo>
                    <a:lnTo>
                      <a:pt x="0" y="23"/>
                    </a:lnTo>
                    <a:lnTo>
                      <a:pt x="6" y="28"/>
                    </a:lnTo>
                    <a:lnTo>
                      <a:pt x="12" y="34"/>
                    </a:lnTo>
                    <a:lnTo>
                      <a:pt x="18" y="34"/>
                    </a:lnTo>
                    <a:lnTo>
                      <a:pt x="24" y="28"/>
                    </a:lnTo>
                    <a:lnTo>
                      <a:pt x="30" y="28"/>
                    </a:lnTo>
                    <a:lnTo>
                      <a:pt x="30" y="23"/>
                    </a:lnTo>
                    <a:lnTo>
                      <a:pt x="30" y="17"/>
                    </a:lnTo>
                    <a:close/>
                  </a:path>
                </a:pathLst>
              </a:custGeom>
              <a:solidFill>
                <a:srgbClr val="FFFFFF"/>
              </a:solidFill>
              <a:ln w="9525">
                <a:noFill/>
                <a:round/>
                <a:headEnd/>
                <a:tailEnd/>
              </a:ln>
            </p:spPr>
            <p:txBody>
              <a:bodyPr/>
              <a:lstStyle/>
              <a:p>
                <a:pPr>
                  <a:defRPr/>
                </a:pPr>
                <a:endParaRPr lang="en-GB"/>
              </a:p>
            </p:txBody>
          </p:sp>
          <p:sp>
            <p:nvSpPr>
              <p:cNvPr id="133" name="Freeform 236"/>
              <p:cNvSpPr>
                <a:spLocks/>
              </p:cNvSpPr>
              <p:nvPr/>
            </p:nvSpPr>
            <p:spPr bwMode="auto">
              <a:xfrm>
                <a:off x="4224" y="2216"/>
                <a:ext cx="29" cy="6"/>
              </a:xfrm>
              <a:custGeom>
                <a:avLst/>
                <a:gdLst>
                  <a:gd name="T0" fmla="*/ 30 w 30"/>
                  <a:gd name="T1" fmla="*/ 6 h 6"/>
                  <a:gd name="T2" fmla="*/ 30 w 30"/>
                  <a:gd name="T3" fmla="*/ 6 h 6"/>
                  <a:gd name="T4" fmla="*/ 30 w 30"/>
                  <a:gd name="T5" fmla="*/ 6 h 6"/>
                  <a:gd name="T6" fmla="*/ 30 w 30"/>
                  <a:gd name="T7" fmla="*/ 6 h 6"/>
                  <a:gd name="T8" fmla="*/ 30 w 30"/>
                  <a:gd name="T9" fmla="*/ 0 h 6"/>
                  <a:gd name="T10" fmla="*/ 30 w 30"/>
                  <a:gd name="T11" fmla="*/ 0 h 6"/>
                  <a:gd name="T12" fmla="*/ 30 w 30"/>
                  <a:gd name="T13" fmla="*/ 0 h 6"/>
                  <a:gd name="T14" fmla="*/ 30 w 30"/>
                  <a:gd name="T15" fmla="*/ 0 h 6"/>
                  <a:gd name="T16" fmla="*/ 24 w 30"/>
                  <a:gd name="T17" fmla="*/ 0 h 6"/>
                  <a:gd name="T18" fmla="*/ 24 w 30"/>
                  <a:gd name="T19" fmla="*/ 0 h 6"/>
                  <a:gd name="T20" fmla="*/ 24 w 30"/>
                  <a:gd name="T21" fmla="*/ 0 h 6"/>
                  <a:gd name="T22" fmla="*/ 18 w 30"/>
                  <a:gd name="T23" fmla="*/ 0 h 6"/>
                  <a:gd name="T24" fmla="*/ 18 w 30"/>
                  <a:gd name="T25" fmla="*/ 0 h 6"/>
                  <a:gd name="T26" fmla="*/ 12 w 30"/>
                  <a:gd name="T27" fmla="*/ 0 h 6"/>
                  <a:gd name="T28" fmla="*/ 12 w 30"/>
                  <a:gd name="T29" fmla="*/ 0 h 6"/>
                  <a:gd name="T30" fmla="*/ 12 w 30"/>
                  <a:gd name="T31" fmla="*/ 0 h 6"/>
                  <a:gd name="T32" fmla="*/ 6 w 30"/>
                  <a:gd name="T33" fmla="*/ 0 h 6"/>
                  <a:gd name="T34" fmla="*/ 6 w 30"/>
                  <a:gd name="T35" fmla="*/ 0 h 6"/>
                  <a:gd name="T36" fmla="*/ 6 w 30"/>
                  <a:gd name="T37" fmla="*/ 0 h 6"/>
                  <a:gd name="T38" fmla="*/ 0 w 30"/>
                  <a:gd name="T39" fmla="*/ 0 h 6"/>
                  <a:gd name="T40" fmla="*/ 0 w 30"/>
                  <a:gd name="T41" fmla="*/ 0 h 6"/>
                  <a:gd name="T42" fmla="*/ 0 w 30"/>
                  <a:gd name="T43" fmla="*/ 0 h 6"/>
                  <a:gd name="T44" fmla="*/ 0 w 30"/>
                  <a:gd name="T45" fmla="*/ 6 h 6"/>
                  <a:gd name="T46" fmla="*/ 0 w 30"/>
                  <a:gd name="T47" fmla="*/ 6 h 6"/>
                  <a:gd name="T48" fmla="*/ 0 w 30"/>
                  <a:gd name="T49" fmla="*/ 6 h 6"/>
                  <a:gd name="T50" fmla="*/ 0 w 30"/>
                  <a:gd name="T51" fmla="*/ 6 h 6"/>
                  <a:gd name="T52" fmla="*/ 6 w 30"/>
                  <a:gd name="T53" fmla="*/ 6 h 6"/>
                  <a:gd name="T54" fmla="*/ 6 w 30"/>
                  <a:gd name="T55" fmla="*/ 6 h 6"/>
                  <a:gd name="T56" fmla="*/ 12 w 30"/>
                  <a:gd name="T57" fmla="*/ 6 h 6"/>
                  <a:gd name="T58" fmla="*/ 12 w 30"/>
                  <a:gd name="T59" fmla="*/ 6 h 6"/>
                  <a:gd name="T60" fmla="*/ 12 w 30"/>
                  <a:gd name="T61" fmla="*/ 6 h 6"/>
                  <a:gd name="T62" fmla="*/ 18 w 30"/>
                  <a:gd name="T63" fmla="*/ 6 h 6"/>
                  <a:gd name="T64" fmla="*/ 18 w 30"/>
                  <a:gd name="T65" fmla="*/ 6 h 6"/>
                  <a:gd name="T66" fmla="*/ 18 w 30"/>
                  <a:gd name="T67" fmla="*/ 6 h 6"/>
                  <a:gd name="T68" fmla="*/ 24 w 30"/>
                  <a:gd name="T69" fmla="*/ 6 h 6"/>
                  <a:gd name="T70" fmla="*/ 24 w 30"/>
                  <a:gd name="T71" fmla="*/ 6 h 6"/>
                  <a:gd name="T72" fmla="*/ 24 w 30"/>
                  <a:gd name="T73" fmla="*/ 6 h 6"/>
                  <a:gd name="T74" fmla="*/ 30 w 30"/>
                  <a:gd name="T75" fmla="*/ 6 h 6"/>
                  <a:gd name="T76" fmla="*/ 30 w 30"/>
                  <a:gd name="T77" fmla="*/ 6 h 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
                  <a:gd name="T118" fmla="*/ 0 h 6"/>
                  <a:gd name="T119" fmla="*/ 30 w 30"/>
                  <a:gd name="T120" fmla="*/ 6 h 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 h="6">
                    <a:moveTo>
                      <a:pt x="30" y="6"/>
                    </a:moveTo>
                    <a:lnTo>
                      <a:pt x="30" y="6"/>
                    </a:lnTo>
                    <a:lnTo>
                      <a:pt x="30" y="0"/>
                    </a:lnTo>
                    <a:lnTo>
                      <a:pt x="24" y="0"/>
                    </a:lnTo>
                    <a:lnTo>
                      <a:pt x="18" y="0"/>
                    </a:lnTo>
                    <a:lnTo>
                      <a:pt x="12" y="0"/>
                    </a:lnTo>
                    <a:lnTo>
                      <a:pt x="6" y="0"/>
                    </a:lnTo>
                    <a:lnTo>
                      <a:pt x="0" y="0"/>
                    </a:lnTo>
                    <a:lnTo>
                      <a:pt x="0" y="6"/>
                    </a:lnTo>
                    <a:lnTo>
                      <a:pt x="6" y="6"/>
                    </a:lnTo>
                    <a:lnTo>
                      <a:pt x="12" y="6"/>
                    </a:lnTo>
                    <a:lnTo>
                      <a:pt x="18" y="6"/>
                    </a:lnTo>
                    <a:lnTo>
                      <a:pt x="24" y="6"/>
                    </a:lnTo>
                    <a:lnTo>
                      <a:pt x="30" y="6"/>
                    </a:lnTo>
                    <a:close/>
                  </a:path>
                </a:pathLst>
              </a:custGeom>
              <a:solidFill>
                <a:srgbClr val="1A0C80"/>
              </a:solidFill>
              <a:ln w="9525">
                <a:noFill/>
                <a:round/>
                <a:headEnd/>
                <a:tailEnd/>
              </a:ln>
            </p:spPr>
            <p:txBody>
              <a:bodyPr/>
              <a:lstStyle/>
              <a:p>
                <a:pPr>
                  <a:defRPr/>
                </a:pPr>
                <a:endParaRPr lang="en-GB"/>
              </a:p>
            </p:txBody>
          </p:sp>
          <p:sp>
            <p:nvSpPr>
              <p:cNvPr id="134" name="Freeform 237"/>
              <p:cNvSpPr>
                <a:spLocks/>
              </p:cNvSpPr>
              <p:nvPr/>
            </p:nvSpPr>
            <p:spPr bwMode="auto">
              <a:xfrm>
                <a:off x="4224" y="2222"/>
                <a:ext cx="29" cy="2"/>
              </a:xfrm>
              <a:custGeom>
                <a:avLst/>
                <a:gdLst>
                  <a:gd name="T0" fmla="*/ 30 w 30"/>
                  <a:gd name="T1" fmla="*/ 0 h 1"/>
                  <a:gd name="T2" fmla="*/ 30 w 30"/>
                  <a:gd name="T3" fmla="*/ 0 h 1"/>
                  <a:gd name="T4" fmla="*/ 30 w 30"/>
                  <a:gd name="T5" fmla="*/ 0 h 1"/>
                  <a:gd name="T6" fmla="*/ 30 w 30"/>
                  <a:gd name="T7" fmla="*/ 0 h 1"/>
                  <a:gd name="T8" fmla="*/ 30 w 30"/>
                  <a:gd name="T9" fmla="*/ 0 h 1"/>
                  <a:gd name="T10" fmla="*/ 30 w 30"/>
                  <a:gd name="T11" fmla="*/ 0 h 1"/>
                  <a:gd name="T12" fmla="*/ 30 w 30"/>
                  <a:gd name="T13" fmla="*/ 0 h 1"/>
                  <a:gd name="T14" fmla="*/ 30 w 30"/>
                  <a:gd name="T15" fmla="*/ 0 h 1"/>
                  <a:gd name="T16" fmla="*/ 24 w 30"/>
                  <a:gd name="T17" fmla="*/ 0 h 1"/>
                  <a:gd name="T18" fmla="*/ 24 w 30"/>
                  <a:gd name="T19" fmla="*/ 0 h 1"/>
                  <a:gd name="T20" fmla="*/ 24 w 30"/>
                  <a:gd name="T21" fmla="*/ 0 h 1"/>
                  <a:gd name="T22" fmla="*/ 18 w 30"/>
                  <a:gd name="T23" fmla="*/ 0 h 1"/>
                  <a:gd name="T24" fmla="*/ 18 w 30"/>
                  <a:gd name="T25" fmla="*/ 0 h 1"/>
                  <a:gd name="T26" fmla="*/ 12 w 30"/>
                  <a:gd name="T27" fmla="*/ 0 h 1"/>
                  <a:gd name="T28" fmla="*/ 12 w 30"/>
                  <a:gd name="T29" fmla="*/ 0 h 1"/>
                  <a:gd name="T30" fmla="*/ 12 w 30"/>
                  <a:gd name="T31" fmla="*/ 0 h 1"/>
                  <a:gd name="T32" fmla="*/ 6 w 30"/>
                  <a:gd name="T33" fmla="*/ 0 h 1"/>
                  <a:gd name="T34" fmla="*/ 6 w 30"/>
                  <a:gd name="T35" fmla="*/ 0 h 1"/>
                  <a:gd name="T36" fmla="*/ 6 w 30"/>
                  <a:gd name="T37" fmla="*/ 0 h 1"/>
                  <a:gd name="T38" fmla="*/ 0 w 30"/>
                  <a:gd name="T39" fmla="*/ 0 h 1"/>
                  <a:gd name="T40" fmla="*/ 0 w 30"/>
                  <a:gd name="T41" fmla="*/ 0 h 1"/>
                  <a:gd name="T42" fmla="*/ 0 w 30"/>
                  <a:gd name="T43" fmla="*/ 0 h 1"/>
                  <a:gd name="T44" fmla="*/ 0 w 30"/>
                  <a:gd name="T45" fmla="*/ 0 h 1"/>
                  <a:gd name="T46" fmla="*/ 0 w 30"/>
                  <a:gd name="T47" fmla="*/ 0 h 1"/>
                  <a:gd name="T48" fmla="*/ 0 w 30"/>
                  <a:gd name="T49" fmla="*/ 0 h 1"/>
                  <a:gd name="T50" fmla="*/ 6 w 30"/>
                  <a:gd name="T51" fmla="*/ 0 h 1"/>
                  <a:gd name="T52" fmla="*/ 6 w 30"/>
                  <a:gd name="T53" fmla="*/ 0 h 1"/>
                  <a:gd name="T54" fmla="*/ 6 w 30"/>
                  <a:gd name="T55" fmla="*/ 0 h 1"/>
                  <a:gd name="T56" fmla="*/ 12 w 30"/>
                  <a:gd name="T57" fmla="*/ 0 h 1"/>
                  <a:gd name="T58" fmla="*/ 12 w 30"/>
                  <a:gd name="T59" fmla="*/ 0 h 1"/>
                  <a:gd name="T60" fmla="*/ 12 w 30"/>
                  <a:gd name="T61" fmla="*/ 0 h 1"/>
                  <a:gd name="T62" fmla="*/ 18 w 30"/>
                  <a:gd name="T63" fmla="*/ 0 h 1"/>
                  <a:gd name="T64" fmla="*/ 18 w 30"/>
                  <a:gd name="T65" fmla="*/ 0 h 1"/>
                  <a:gd name="T66" fmla="*/ 24 w 30"/>
                  <a:gd name="T67" fmla="*/ 0 h 1"/>
                  <a:gd name="T68" fmla="*/ 24 w 30"/>
                  <a:gd name="T69" fmla="*/ 0 h 1"/>
                  <a:gd name="T70" fmla="*/ 24 w 30"/>
                  <a:gd name="T71" fmla="*/ 0 h 1"/>
                  <a:gd name="T72" fmla="*/ 30 w 30"/>
                  <a:gd name="T73" fmla="*/ 0 h 1"/>
                  <a:gd name="T74" fmla="*/ 30 w 30"/>
                  <a:gd name="T75" fmla="*/ 0 h 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
                  <a:gd name="T115" fmla="*/ 0 h 1"/>
                  <a:gd name="T116" fmla="*/ 30 w 30"/>
                  <a:gd name="T117" fmla="*/ 1 h 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 h="1">
                    <a:moveTo>
                      <a:pt x="30" y="0"/>
                    </a:moveTo>
                    <a:lnTo>
                      <a:pt x="30" y="0"/>
                    </a:lnTo>
                    <a:lnTo>
                      <a:pt x="24" y="0"/>
                    </a:lnTo>
                    <a:lnTo>
                      <a:pt x="18" y="0"/>
                    </a:lnTo>
                    <a:lnTo>
                      <a:pt x="12" y="0"/>
                    </a:lnTo>
                    <a:lnTo>
                      <a:pt x="6" y="0"/>
                    </a:lnTo>
                    <a:lnTo>
                      <a:pt x="0" y="0"/>
                    </a:lnTo>
                    <a:lnTo>
                      <a:pt x="6" y="0"/>
                    </a:lnTo>
                    <a:lnTo>
                      <a:pt x="12" y="0"/>
                    </a:lnTo>
                    <a:lnTo>
                      <a:pt x="18" y="0"/>
                    </a:lnTo>
                    <a:lnTo>
                      <a:pt x="24" y="0"/>
                    </a:lnTo>
                    <a:lnTo>
                      <a:pt x="30" y="0"/>
                    </a:lnTo>
                    <a:close/>
                  </a:path>
                </a:pathLst>
              </a:custGeom>
              <a:solidFill>
                <a:srgbClr val="1A0C80"/>
              </a:solidFill>
              <a:ln w="9525">
                <a:noFill/>
                <a:round/>
                <a:headEnd/>
                <a:tailEnd/>
              </a:ln>
            </p:spPr>
            <p:txBody>
              <a:bodyPr/>
              <a:lstStyle/>
              <a:p>
                <a:pPr>
                  <a:defRPr/>
                </a:pPr>
                <a:endParaRPr lang="en-GB"/>
              </a:p>
            </p:txBody>
          </p:sp>
          <p:sp>
            <p:nvSpPr>
              <p:cNvPr id="135" name="Freeform 238"/>
              <p:cNvSpPr>
                <a:spLocks/>
              </p:cNvSpPr>
              <p:nvPr/>
            </p:nvSpPr>
            <p:spPr bwMode="auto">
              <a:xfrm>
                <a:off x="4235" y="2191"/>
                <a:ext cx="6" cy="6"/>
              </a:xfrm>
              <a:custGeom>
                <a:avLst/>
                <a:gdLst>
                  <a:gd name="T0" fmla="*/ 6 w 6"/>
                  <a:gd name="T1" fmla="*/ 0 h 5"/>
                  <a:gd name="T2" fmla="*/ 6 w 6"/>
                  <a:gd name="T3" fmla="*/ 0 h 5"/>
                  <a:gd name="T4" fmla="*/ 6 w 6"/>
                  <a:gd name="T5" fmla="*/ 0 h 5"/>
                  <a:gd name="T6" fmla="*/ 0 w 6"/>
                  <a:gd name="T7" fmla="*/ 0 h 5"/>
                  <a:gd name="T8" fmla="*/ 0 w 6"/>
                  <a:gd name="T9" fmla="*/ 0 h 5"/>
                  <a:gd name="T10" fmla="*/ 0 w 6"/>
                  <a:gd name="T11" fmla="*/ 0 h 5"/>
                  <a:gd name="T12" fmla="*/ 0 w 6"/>
                  <a:gd name="T13" fmla="*/ 0 h 5"/>
                  <a:gd name="T14" fmla="*/ 0 w 6"/>
                  <a:gd name="T15" fmla="*/ 0 h 5"/>
                  <a:gd name="T16" fmla="*/ 6 w 6"/>
                  <a:gd name="T17" fmla="*/ 5 h 5"/>
                  <a:gd name="T18" fmla="*/ 6 w 6"/>
                  <a:gd name="T19" fmla="*/ 0 h 5"/>
                  <a:gd name="T20" fmla="*/ 6 w 6"/>
                  <a:gd name="T21" fmla="*/ 0 h 5"/>
                  <a:gd name="T22" fmla="*/ 6 w 6"/>
                  <a:gd name="T23" fmla="*/ 0 h 5"/>
                  <a:gd name="T24" fmla="*/ 6 w 6"/>
                  <a:gd name="T25" fmla="*/ 0 h 5"/>
                  <a:gd name="T26" fmla="*/ 6 w 6"/>
                  <a:gd name="T27" fmla="*/ 0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5"/>
                  <a:gd name="T44" fmla="*/ 6 w 6"/>
                  <a:gd name="T45" fmla="*/ 5 h 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5">
                    <a:moveTo>
                      <a:pt x="6" y="0"/>
                    </a:moveTo>
                    <a:lnTo>
                      <a:pt x="6" y="0"/>
                    </a:lnTo>
                    <a:lnTo>
                      <a:pt x="0" y="0"/>
                    </a:lnTo>
                    <a:lnTo>
                      <a:pt x="6" y="5"/>
                    </a:lnTo>
                    <a:lnTo>
                      <a:pt x="6" y="0"/>
                    </a:lnTo>
                    <a:close/>
                  </a:path>
                </a:pathLst>
              </a:custGeom>
              <a:solidFill>
                <a:srgbClr val="F7F619"/>
              </a:solidFill>
              <a:ln w="9525">
                <a:noFill/>
                <a:round/>
                <a:headEnd/>
                <a:tailEnd/>
              </a:ln>
            </p:spPr>
            <p:txBody>
              <a:bodyPr/>
              <a:lstStyle/>
              <a:p>
                <a:pPr>
                  <a:defRPr/>
                </a:pPr>
                <a:endParaRPr lang="en-GB"/>
              </a:p>
            </p:txBody>
          </p:sp>
          <p:sp>
            <p:nvSpPr>
              <p:cNvPr id="136" name="Freeform 239"/>
              <p:cNvSpPr>
                <a:spLocks/>
              </p:cNvSpPr>
              <p:nvPr/>
            </p:nvSpPr>
            <p:spPr bwMode="auto">
              <a:xfrm>
                <a:off x="4241" y="2185"/>
                <a:ext cx="6" cy="2"/>
              </a:xfrm>
              <a:custGeom>
                <a:avLst/>
                <a:gdLst>
                  <a:gd name="T0" fmla="*/ 6 w 6"/>
                  <a:gd name="T1" fmla="*/ 0 h 1"/>
                  <a:gd name="T2" fmla="*/ 6 w 6"/>
                  <a:gd name="T3" fmla="*/ 0 h 1"/>
                  <a:gd name="T4" fmla="*/ 6 w 6"/>
                  <a:gd name="T5" fmla="*/ 0 h 1"/>
                  <a:gd name="T6" fmla="*/ 0 w 6"/>
                  <a:gd name="T7" fmla="*/ 0 h 1"/>
                  <a:gd name="T8" fmla="*/ 0 w 6"/>
                  <a:gd name="T9" fmla="*/ 0 h 1"/>
                  <a:gd name="T10" fmla="*/ 0 w 6"/>
                  <a:gd name="T11" fmla="*/ 0 h 1"/>
                  <a:gd name="T12" fmla="*/ 0 w 6"/>
                  <a:gd name="T13" fmla="*/ 0 h 1"/>
                  <a:gd name="T14" fmla="*/ 0 w 6"/>
                  <a:gd name="T15" fmla="*/ 0 h 1"/>
                  <a:gd name="T16" fmla="*/ 6 w 6"/>
                  <a:gd name="T17" fmla="*/ 0 h 1"/>
                  <a:gd name="T18" fmla="*/ 6 w 6"/>
                  <a:gd name="T19" fmla="*/ 0 h 1"/>
                  <a:gd name="T20" fmla="*/ 6 w 6"/>
                  <a:gd name="T21" fmla="*/ 0 h 1"/>
                  <a:gd name="T22" fmla="*/ 6 w 6"/>
                  <a:gd name="T23" fmla="*/ 0 h 1"/>
                  <a:gd name="T24" fmla="*/ 6 w 6"/>
                  <a:gd name="T25" fmla="*/ 0 h 1"/>
                  <a:gd name="T26" fmla="*/ 6 w 6"/>
                  <a:gd name="T27" fmla="*/ 0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1"/>
                  <a:gd name="T44" fmla="*/ 6 w 6"/>
                  <a:gd name="T45" fmla="*/ 1 h 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1">
                    <a:moveTo>
                      <a:pt x="6" y="0"/>
                    </a:moveTo>
                    <a:lnTo>
                      <a:pt x="6" y="0"/>
                    </a:lnTo>
                    <a:lnTo>
                      <a:pt x="0" y="0"/>
                    </a:lnTo>
                    <a:lnTo>
                      <a:pt x="6" y="0"/>
                    </a:lnTo>
                    <a:close/>
                  </a:path>
                </a:pathLst>
              </a:custGeom>
              <a:solidFill>
                <a:srgbClr val="F7F619"/>
              </a:solidFill>
              <a:ln w="9525">
                <a:noFill/>
                <a:round/>
                <a:headEnd/>
                <a:tailEnd/>
              </a:ln>
            </p:spPr>
            <p:txBody>
              <a:bodyPr/>
              <a:lstStyle/>
              <a:p>
                <a:pPr>
                  <a:defRPr/>
                </a:pPr>
                <a:endParaRPr lang="en-GB"/>
              </a:p>
            </p:txBody>
          </p:sp>
          <p:sp>
            <p:nvSpPr>
              <p:cNvPr id="137" name="Freeform 240"/>
              <p:cNvSpPr>
                <a:spLocks/>
              </p:cNvSpPr>
              <p:nvPr/>
            </p:nvSpPr>
            <p:spPr bwMode="auto">
              <a:xfrm>
                <a:off x="4229" y="2185"/>
                <a:ext cx="6" cy="2"/>
              </a:xfrm>
              <a:custGeom>
                <a:avLst/>
                <a:gdLst>
                  <a:gd name="T0" fmla="*/ 6 w 6"/>
                  <a:gd name="T1" fmla="*/ 0 h 1"/>
                  <a:gd name="T2" fmla="*/ 6 w 6"/>
                  <a:gd name="T3" fmla="*/ 0 h 1"/>
                  <a:gd name="T4" fmla="*/ 6 w 6"/>
                  <a:gd name="T5" fmla="*/ 0 h 1"/>
                  <a:gd name="T6" fmla="*/ 6 w 6"/>
                  <a:gd name="T7" fmla="*/ 0 h 1"/>
                  <a:gd name="T8" fmla="*/ 0 w 6"/>
                  <a:gd name="T9" fmla="*/ 0 h 1"/>
                  <a:gd name="T10" fmla="*/ 0 w 6"/>
                  <a:gd name="T11" fmla="*/ 0 h 1"/>
                  <a:gd name="T12" fmla="*/ 0 w 6"/>
                  <a:gd name="T13" fmla="*/ 0 h 1"/>
                  <a:gd name="T14" fmla="*/ 6 w 6"/>
                  <a:gd name="T15" fmla="*/ 0 h 1"/>
                  <a:gd name="T16" fmla="*/ 6 w 6"/>
                  <a:gd name="T17" fmla="*/ 0 h 1"/>
                  <a:gd name="T18" fmla="*/ 6 w 6"/>
                  <a:gd name="T19" fmla="*/ 0 h 1"/>
                  <a:gd name="T20" fmla="*/ 6 w 6"/>
                  <a:gd name="T21" fmla="*/ 0 h 1"/>
                  <a:gd name="T22" fmla="*/ 6 w 6"/>
                  <a:gd name="T23" fmla="*/ 0 h 1"/>
                  <a:gd name="T24" fmla="*/ 6 w 6"/>
                  <a:gd name="T25" fmla="*/ 0 h 1"/>
                  <a:gd name="T26" fmla="*/ 6 w 6"/>
                  <a:gd name="T27" fmla="*/ 0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
                  <a:gd name="T43" fmla="*/ 0 h 1"/>
                  <a:gd name="T44" fmla="*/ 6 w 6"/>
                  <a:gd name="T45" fmla="*/ 1 h 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 h="1">
                    <a:moveTo>
                      <a:pt x="6" y="0"/>
                    </a:moveTo>
                    <a:lnTo>
                      <a:pt x="6" y="0"/>
                    </a:lnTo>
                    <a:lnTo>
                      <a:pt x="0" y="0"/>
                    </a:lnTo>
                    <a:lnTo>
                      <a:pt x="6" y="0"/>
                    </a:lnTo>
                    <a:close/>
                  </a:path>
                </a:pathLst>
              </a:custGeom>
              <a:solidFill>
                <a:srgbClr val="F7F619"/>
              </a:solidFill>
              <a:ln w="9525">
                <a:noFill/>
                <a:round/>
                <a:headEnd/>
                <a:tailEnd/>
              </a:ln>
            </p:spPr>
            <p:txBody>
              <a:bodyPr/>
              <a:lstStyle/>
              <a:p>
                <a:pPr>
                  <a:defRPr/>
                </a:pPr>
                <a:endParaRPr lang="en-GB"/>
              </a:p>
            </p:txBody>
          </p:sp>
          <p:sp>
            <p:nvSpPr>
              <p:cNvPr id="138" name="Freeform 241"/>
              <p:cNvSpPr>
                <a:spLocks/>
              </p:cNvSpPr>
              <p:nvPr/>
            </p:nvSpPr>
            <p:spPr bwMode="auto">
              <a:xfrm>
                <a:off x="4188" y="2157"/>
                <a:ext cx="238" cy="162"/>
              </a:xfrm>
              <a:custGeom>
                <a:avLst/>
                <a:gdLst>
                  <a:gd name="T0" fmla="*/ 238 w 238"/>
                  <a:gd name="T1" fmla="*/ 0 h 156"/>
                  <a:gd name="T2" fmla="*/ 0 w 238"/>
                  <a:gd name="T3" fmla="*/ 0 h 156"/>
                  <a:gd name="T4" fmla="*/ 0 w 238"/>
                  <a:gd name="T5" fmla="*/ 1704 h 156"/>
                  <a:gd name="T6" fmla="*/ 238 w 238"/>
                  <a:gd name="T7" fmla="*/ 1704 h 156"/>
                  <a:gd name="T8" fmla="*/ 238 w 238"/>
                  <a:gd name="T9" fmla="*/ 0 h 156"/>
                  <a:gd name="T10" fmla="*/ 238 w 238"/>
                  <a:gd name="T11" fmla="*/ 0 h 156"/>
                  <a:gd name="T12" fmla="*/ 0 60000 65536"/>
                  <a:gd name="T13" fmla="*/ 0 60000 65536"/>
                  <a:gd name="T14" fmla="*/ 0 60000 65536"/>
                  <a:gd name="T15" fmla="*/ 0 60000 65536"/>
                  <a:gd name="T16" fmla="*/ 0 60000 65536"/>
                  <a:gd name="T17" fmla="*/ 0 60000 65536"/>
                  <a:gd name="T18" fmla="*/ 0 w 238"/>
                  <a:gd name="T19" fmla="*/ 0 h 156"/>
                  <a:gd name="T20" fmla="*/ 238 w 238"/>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38" h="156">
                    <a:moveTo>
                      <a:pt x="238" y="0"/>
                    </a:moveTo>
                    <a:lnTo>
                      <a:pt x="0" y="0"/>
                    </a:lnTo>
                    <a:lnTo>
                      <a:pt x="0" y="156"/>
                    </a:lnTo>
                    <a:lnTo>
                      <a:pt x="238" y="156"/>
                    </a:lnTo>
                    <a:lnTo>
                      <a:pt x="238" y="0"/>
                    </a:lnTo>
                  </a:path>
                </a:pathLst>
              </a:custGeom>
              <a:noFill/>
              <a:ln w="0">
                <a:solidFill>
                  <a:srgbClr val="000000"/>
                </a:solidFill>
                <a:prstDash val="solid"/>
                <a:round/>
                <a:headEnd/>
                <a:tailEnd/>
              </a:ln>
            </p:spPr>
            <p:txBody>
              <a:bodyPr/>
              <a:lstStyle/>
              <a:p>
                <a:pPr>
                  <a:defRPr/>
                </a:pPr>
                <a:endParaRPr lang="en-GB"/>
              </a:p>
            </p:txBody>
          </p:sp>
        </p:grpSp>
        <p:graphicFrame>
          <p:nvGraphicFramePr>
            <p:cNvPr id="18" name="Object 252"/>
            <p:cNvGraphicFramePr>
              <a:graphicFrameLocks noChangeAspect="1"/>
            </p:cNvGraphicFramePr>
            <p:nvPr/>
          </p:nvGraphicFramePr>
          <p:xfrm>
            <a:off x="369889" y="5298398"/>
            <a:ext cx="159887" cy="104250"/>
          </p:xfrm>
          <a:graphic>
            <a:graphicData uri="http://schemas.openxmlformats.org/presentationml/2006/ole">
              <p:oleObj spid="_x0000_s365571" name="Clip" r:id="rId6" imgW="2835360" imgH="1920600" progId="">
                <p:embed/>
              </p:oleObj>
            </a:graphicData>
          </a:graphic>
        </p:graphicFrame>
        <p:grpSp>
          <p:nvGrpSpPr>
            <p:cNvPr id="19" name="Group 214"/>
            <p:cNvGrpSpPr>
              <a:grpSpLocks/>
            </p:cNvGrpSpPr>
            <p:nvPr userDrawn="1"/>
          </p:nvGrpSpPr>
          <p:grpSpPr bwMode="auto">
            <a:xfrm>
              <a:off x="1847017" y="5298398"/>
              <a:ext cx="166365" cy="106293"/>
              <a:chOff x="4187" y="2402"/>
              <a:chExt cx="240" cy="161"/>
            </a:xfrm>
          </p:grpSpPr>
          <p:sp>
            <p:nvSpPr>
              <p:cNvPr id="122" name="Freeform 215"/>
              <p:cNvSpPr>
                <a:spLocks/>
              </p:cNvSpPr>
              <p:nvPr/>
            </p:nvSpPr>
            <p:spPr bwMode="auto">
              <a:xfrm>
                <a:off x="4234" y="2402"/>
                <a:ext cx="191" cy="161"/>
              </a:xfrm>
              <a:custGeom>
                <a:avLst/>
                <a:gdLst>
                  <a:gd name="T0" fmla="*/ 191 w 191"/>
                  <a:gd name="T1" fmla="*/ 1066 h 156"/>
                  <a:gd name="T2" fmla="*/ 191 w 191"/>
                  <a:gd name="T3" fmla="*/ 0 h 156"/>
                  <a:gd name="T4" fmla="*/ 0 w 191"/>
                  <a:gd name="T5" fmla="*/ 0 h 156"/>
                  <a:gd name="T6" fmla="*/ 0 w 191"/>
                  <a:gd name="T7" fmla="*/ 1066 h 156"/>
                  <a:gd name="T8" fmla="*/ 191 w 191"/>
                  <a:gd name="T9" fmla="*/ 1066 h 156"/>
                  <a:gd name="T10" fmla="*/ 191 w 191"/>
                  <a:gd name="T11" fmla="*/ 1066 h 156"/>
                  <a:gd name="T12" fmla="*/ 0 60000 65536"/>
                  <a:gd name="T13" fmla="*/ 0 60000 65536"/>
                  <a:gd name="T14" fmla="*/ 0 60000 65536"/>
                  <a:gd name="T15" fmla="*/ 0 60000 65536"/>
                  <a:gd name="T16" fmla="*/ 0 60000 65536"/>
                  <a:gd name="T17" fmla="*/ 0 60000 65536"/>
                  <a:gd name="T18" fmla="*/ 0 w 191"/>
                  <a:gd name="T19" fmla="*/ 0 h 156"/>
                  <a:gd name="T20" fmla="*/ 191 w 191"/>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191" h="156">
                    <a:moveTo>
                      <a:pt x="191" y="156"/>
                    </a:moveTo>
                    <a:lnTo>
                      <a:pt x="191" y="0"/>
                    </a:lnTo>
                    <a:lnTo>
                      <a:pt x="0" y="0"/>
                    </a:lnTo>
                    <a:lnTo>
                      <a:pt x="0" y="156"/>
                    </a:lnTo>
                    <a:lnTo>
                      <a:pt x="191" y="156"/>
                    </a:lnTo>
                    <a:close/>
                  </a:path>
                </a:pathLst>
              </a:custGeom>
              <a:solidFill>
                <a:srgbClr val="FFE600"/>
              </a:solidFill>
              <a:ln w="9525">
                <a:noFill/>
                <a:round/>
                <a:headEnd/>
                <a:tailEnd/>
              </a:ln>
            </p:spPr>
            <p:txBody>
              <a:bodyPr/>
              <a:lstStyle/>
              <a:p>
                <a:pPr>
                  <a:defRPr/>
                </a:pPr>
                <a:endParaRPr lang="en-GB"/>
              </a:p>
            </p:txBody>
          </p:sp>
          <p:sp>
            <p:nvSpPr>
              <p:cNvPr id="123" name="Freeform 216"/>
              <p:cNvSpPr>
                <a:spLocks/>
              </p:cNvSpPr>
              <p:nvPr/>
            </p:nvSpPr>
            <p:spPr bwMode="auto">
              <a:xfrm>
                <a:off x="4187" y="2402"/>
                <a:ext cx="77" cy="161"/>
              </a:xfrm>
              <a:custGeom>
                <a:avLst/>
                <a:gdLst>
                  <a:gd name="T0" fmla="*/ 77 w 77"/>
                  <a:gd name="T1" fmla="*/ 1066 h 156"/>
                  <a:gd name="T2" fmla="*/ 77 w 77"/>
                  <a:gd name="T3" fmla="*/ 0 h 156"/>
                  <a:gd name="T4" fmla="*/ 0 w 77"/>
                  <a:gd name="T5" fmla="*/ 0 h 156"/>
                  <a:gd name="T6" fmla="*/ 0 w 77"/>
                  <a:gd name="T7" fmla="*/ 1066 h 156"/>
                  <a:gd name="T8" fmla="*/ 77 w 77"/>
                  <a:gd name="T9" fmla="*/ 1066 h 156"/>
                  <a:gd name="T10" fmla="*/ 77 w 77"/>
                  <a:gd name="T11" fmla="*/ 106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C419A"/>
              </a:solidFill>
              <a:ln w="9525">
                <a:noFill/>
                <a:round/>
                <a:headEnd/>
                <a:tailEnd/>
              </a:ln>
            </p:spPr>
            <p:txBody>
              <a:bodyPr/>
              <a:lstStyle/>
              <a:p>
                <a:pPr>
                  <a:defRPr/>
                </a:pPr>
                <a:endParaRPr lang="en-GB"/>
              </a:p>
            </p:txBody>
          </p:sp>
          <p:sp>
            <p:nvSpPr>
              <p:cNvPr id="124" name="Freeform 217"/>
              <p:cNvSpPr>
                <a:spLocks/>
              </p:cNvSpPr>
              <p:nvPr/>
            </p:nvSpPr>
            <p:spPr bwMode="auto">
              <a:xfrm>
                <a:off x="4348" y="2402"/>
                <a:ext cx="79" cy="161"/>
              </a:xfrm>
              <a:custGeom>
                <a:avLst/>
                <a:gdLst>
                  <a:gd name="T0" fmla="*/ 78 w 78"/>
                  <a:gd name="T1" fmla="*/ 1066 h 156"/>
                  <a:gd name="T2" fmla="*/ 78 w 78"/>
                  <a:gd name="T3" fmla="*/ 0 h 156"/>
                  <a:gd name="T4" fmla="*/ 0 w 78"/>
                  <a:gd name="T5" fmla="*/ 0 h 156"/>
                  <a:gd name="T6" fmla="*/ 0 w 78"/>
                  <a:gd name="T7" fmla="*/ 1066 h 156"/>
                  <a:gd name="T8" fmla="*/ 78 w 78"/>
                  <a:gd name="T9" fmla="*/ 1066 h 156"/>
                  <a:gd name="T10" fmla="*/ 78 w 78"/>
                  <a:gd name="T11" fmla="*/ 1066 h 156"/>
                  <a:gd name="T12" fmla="*/ 0 60000 65536"/>
                  <a:gd name="T13" fmla="*/ 0 60000 65536"/>
                  <a:gd name="T14" fmla="*/ 0 60000 65536"/>
                  <a:gd name="T15" fmla="*/ 0 60000 65536"/>
                  <a:gd name="T16" fmla="*/ 0 60000 65536"/>
                  <a:gd name="T17" fmla="*/ 0 60000 65536"/>
                  <a:gd name="T18" fmla="*/ 0 w 78"/>
                  <a:gd name="T19" fmla="*/ 0 h 156"/>
                  <a:gd name="T20" fmla="*/ 78 w 78"/>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8" h="156">
                    <a:moveTo>
                      <a:pt x="78" y="156"/>
                    </a:moveTo>
                    <a:lnTo>
                      <a:pt x="78" y="0"/>
                    </a:lnTo>
                    <a:lnTo>
                      <a:pt x="0" y="0"/>
                    </a:lnTo>
                    <a:lnTo>
                      <a:pt x="0" y="156"/>
                    </a:lnTo>
                    <a:lnTo>
                      <a:pt x="78" y="156"/>
                    </a:lnTo>
                    <a:close/>
                  </a:path>
                </a:pathLst>
              </a:custGeom>
              <a:solidFill>
                <a:srgbClr val="FF0000"/>
              </a:solidFill>
              <a:ln w="9525">
                <a:noFill/>
                <a:round/>
                <a:headEnd/>
                <a:tailEnd/>
              </a:ln>
            </p:spPr>
            <p:txBody>
              <a:bodyPr/>
              <a:lstStyle/>
              <a:p>
                <a:pPr>
                  <a:defRPr/>
                </a:pPr>
                <a:endParaRPr lang="en-GB"/>
              </a:p>
            </p:txBody>
          </p:sp>
          <p:sp>
            <p:nvSpPr>
              <p:cNvPr id="125" name="Freeform 218"/>
              <p:cNvSpPr>
                <a:spLocks/>
              </p:cNvSpPr>
              <p:nvPr/>
            </p:nvSpPr>
            <p:spPr bwMode="auto">
              <a:xfrm>
                <a:off x="4187" y="2402"/>
                <a:ext cx="238" cy="161"/>
              </a:xfrm>
              <a:custGeom>
                <a:avLst/>
                <a:gdLst>
                  <a:gd name="T0" fmla="*/ 19 w 244"/>
                  <a:gd name="T1" fmla="*/ 19856 h 151"/>
                  <a:gd name="T2" fmla="*/ 19 w 244"/>
                  <a:gd name="T3" fmla="*/ 0 h 151"/>
                  <a:gd name="T4" fmla="*/ 0 w 244"/>
                  <a:gd name="T5" fmla="*/ 0 h 151"/>
                  <a:gd name="T6" fmla="*/ 0 w 244"/>
                  <a:gd name="T7" fmla="*/ 19856 h 151"/>
                  <a:gd name="T8" fmla="*/ 19 w 244"/>
                  <a:gd name="T9" fmla="*/ 19856 h 151"/>
                  <a:gd name="T10" fmla="*/ 19 w 244"/>
                  <a:gd name="T11" fmla="*/ 19856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path>
                </a:pathLst>
              </a:custGeom>
              <a:noFill/>
              <a:ln w="0">
                <a:solidFill>
                  <a:srgbClr val="000000"/>
                </a:solidFill>
                <a:prstDash val="solid"/>
                <a:round/>
                <a:headEnd/>
                <a:tailEnd/>
              </a:ln>
            </p:spPr>
            <p:txBody>
              <a:bodyPr/>
              <a:lstStyle/>
              <a:p>
                <a:pPr>
                  <a:defRPr/>
                </a:pPr>
                <a:endParaRPr lang="en-GB"/>
              </a:p>
            </p:txBody>
          </p:sp>
        </p:grpSp>
        <p:grpSp>
          <p:nvGrpSpPr>
            <p:cNvPr id="20" name="Group 269"/>
            <p:cNvGrpSpPr>
              <a:grpSpLocks noChangeAspect="1"/>
            </p:cNvGrpSpPr>
            <p:nvPr userDrawn="1"/>
          </p:nvGrpSpPr>
          <p:grpSpPr bwMode="auto">
            <a:xfrm>
              <a:off x="790121" y="5298398"/>
              <a:ext cx="160549" cy="102873"/>
              <a:chOff x="4214" y="2064"/>
              <a:chExt cx="242" cy="157"/>
            </a:xfrm>
          </p:grpSpPr>
          <p:sp>
            <p:nvSpPr>
              <p:cNvPr id="118" name="AutoShape 270"/>
              <p:cNvSpPr>
                <a:spLocks noChangeAspect="1" noChangeArrowheads="1" noTextEdit="1"/>
              </p:cNvSpPr>
              <p:nvPr/>
            </p:nvSpPr>
            <p:spPr bwMode="auto">
              <a:xfrm>
                <a:off x="4214" y="2064"/>
                <a:ext cx="242" cy="157"/>
              </a:xfrm>
              <a:prstGeom prst="rect">
                <a:avLst/>
              </a:prstGeom>
              <a:noFill/>
              <a:ln w="6350" algn="ctr">
                <a:solidFill>
                  <a:schemeClr val="tx1"/>
                </a:solidFill>
                <a:miter lim="800000"/>
                <a:headEnd/>
                <a:tailEnd/>
              </a:ln>
            </p:spPr>
            <p:txBody>
              <a:bodyPr/>
              <a:lstStyle/>
              <a:p>
                <a:pPr>
                  <a:defRPr/>
                </a:pPr>
                <a:endParaRPr lang="en-GB"/>
              </a:p>
            </p:txBody>
          </p:sp>
          <p:sp>
            <p:nvSpPr>
              <p:cNvPr id="119" name="Rectangle 271"/>
              <p:cNvSpPr>
                <a:spLocks noChangeArrowheads="1"/>
              </p:cNvSpPr>
              <p:nvPr/>
            </p:nvSpPr>
            <p:spPr bwMode="auto">
              <a:xfrm>
                <a:off x="4214" y="2064"/>
                <a:ext cx="242" cy="53"/>
              </a:xfrm>
              <a:prstGeom prst="rect">
                <a:avLst/>
              </a:prstGeom>
              <a:solidFill>
                <a:srgbClr val="FFFF00"/>
              </a:solidFill>
              <a:ln w="9525">
                <a:noFill/>
                <a:miter lim="800000"/>
                <a:headEnd/>
                <a:tailEnd/>
              </a:ln>
            </p:spPr>
            <p:txBody>
              <a:bodyPr/>
              <a:lstStyle/>
              <a:p>
                <a:pPr eaLnBrk="0" hangingPunct="0">
                  <a:spcBef>
                    <a:spcPct val="50000"/>
                  </a:spcBef>
                  <a:defRPr/>
                </a:pPr>
                <a:endParaRPr lang="en-US"/>
              </a:p>
            </p:txBody>
          </p:sp>
          <p:sp>
            <p:nvSpPr>
              <p:cNvPr id="120" name="Rectangle 272"/>
              <p:cNvSpPr>
                <a:spLocks noChangeArrowheads="1"/>
              </p:cNvSpPr>
              <p:nvPr/>
            </p:nvSpPr>
            <p:spPr bwMode="auto">
              <a:xfrm>
                <a:off x="4214" y="2117"/>
                <a:ext cx="242" cy="51"/>
              </a:xfrm>
              <a:prstGeom prst="rect">
                <a:avLst/>
              </a:prstGeom>
              <a:solidFill>
                <a:srgbClr val="51DC00"/>
              </a:solidFill>
              <a:ln w="9525">
                <a:noFill/>
                <a:miter lim="800000"/>
                <a:headEnd/>
                <a:tailEnd/>
              </a:ln>
            </p:spPr>
            <p:txBody>
              <a:bodyPr/>
              <a:lstStyle/>
              <a:p>
                <a:pPr eaLnBrk="0" hangingPunct="0">
                  <a:spcBef>
                    <a:spcPct val="50000"/>
                  </a:spcBef>
                  <a:defRPr/>
                </a:pPr>
                <a:endParaRPr lang="en-US"/>
              </a:p>
            </p:txBody>
          </p:sp>
          <p:sp>
            <p:nvSpPr>
              <p:cNvPr id="121" name="Rectangle 273"/>
              <p:cNvSpPr>
                <a:spLocks noChangeArrowheads="1"/>
              </p:cNvSpPr>
              <p:nvPr/>
            </p:nvSpPr>
            <p:spPr bwMode="auto">
              <a:xfrm>
                <a:off x="4214" y="2168"/>
                <a:ext cx="242" cy="53"/>
              </a:xfrm>
              <a:prstGeom prst="rect">
                <a:avLst/>
              </a:prstGeom>
              <a:solidFill>
                <a:srgbClr val="FF0000"/>
              </a:solidFill>
              <a:ln w="9525">
                <a:noFill/>
                <a:miter lim="800000"/>
                <a:headEnd/>
                <a:tailEnd/>
              </a:ln>
            </p:spPr>
            <p:txBody>
              <a:bodyPr/>
              <a:lstStyle/>
              <a:p>
                <a:pPr eaLnBrk="0" hangingPunct="0">
                  <a:spcBef>
                    <a:spcPct val="50000"/>
                  </a:spcBef>
                  <a:defRPr/>
                </a:pPr>
                <a:endParaRPr lang="en-US"/>
              </a:p>
            </p:txBody>
          </p:sp>
        </p:grpSp>
        <p:grpSp>
          <p:nvGrpSpPr>
            <p:cNvPr id="21" name="Group 16"/>
            <p:cNvGrpSpPr>
              <a:grpSpLocks/>
            </p:cNvGrpSpPr>
            <p:nvPr userDrawn="1"/>
          </p:nvGrpSpPr>
          <p:grpSpPr bwMode="auto">
            <a:xfrm>
              <a:off x="1854256" y="5092835"/>
              <a:ext cx="163609" cy="106293"/>
              <a:chOff x="1116" y="1646"/>
              <a:chExt cx="245" cy="151"/>
            </a:xfrm>
          </p:grpSpPr>
          <p:sp>
            <p:nvSpPr>
              <p:cNvPr id="115" name="Freeform 17"/>
              <p:cNvSpPr>
                <a:spLocks/>
              </p:cNvSpPr>
              <p:nvPr/>
            </p:nvSpPr>
            <p:spPr bwMode="auto">
              <a:xfrm>
                <a:off x="1116" y="1646"/>
                <a:ext cx="245" cy="151"/>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FFFF"/>
              </a:solidFill>
              <a:ln w="9525">
                <a:noFill/>
                <a:round/>
                <a:headEnd/>
                <a:tailEnd/>
              </a:ln>
            </p:spPr>
            <p:txBody>
              <a:bodyPr/>
              <a:lstStyle/>
              <a:p>
                <a:pPr>
                  <a:defRPr/>
                </a:pPr>
                <a:endParaRPr lang="en-GB"/>
              </a:p>
            </p:txBody>
          </p:sp>
          <p:sp>
            <p:nvSpPr>
              <p:cNvPr id="116" name="Freeform 18"/>
              <p:cNvSpPr>
                <a:spLocks/>
              </p:cNvSpPr>
              <p:nvPr/>
            </p:nvSpPr>
            <p:spPr bwMode="auto">
              <a:xfrm>
                <a:off x="1116" y="1646"/>
                <a:ext cx="245" cy="151"/>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path>
                </a:pathLst>
              </a:custGeom>
              <a:noFill/>
              <a:ln w="0">
                <a:solidFill>
                  <a:srgbClr val="000000"/>
                </a:solidFill>
                <a:prstDash val="solid"/>
                <a:round/>
                <a:headEnd/>
                <a:tailEnd/>
              </a:ln>
            </p:spPr>
            <p:txBody>
              <a:bodyPr/>
              <a:lstStyle/>
              <a:p>
                <a:pPr>
                  <a:defRPr/>
                </a:pPr>
                <a:endParaRPr lang="en-GB"/>
              </a:p>
            </p:txBody>
          </p:sp>
          <p:sp>
            <p:nvSpPr>
              <p:cNvPr id="117" name="Freeform 19"/>
              <p:cNvSpPr>
                <a:spLocks/>
              </p:cNvSpPr>
              <p:nvPr/>
            </p:nvSpPr>
            <p:spPr bwMode="auto">
              <a:xfrm>
                <a:off x="1116" y="1646"/>
                <a:ext cx="245" cy="151"/>
              </a:xfrm>
              <a:custGeom>
                <a:avLst/>
                <a:gdLst>
                  <a:gd name="T0" fmla="*/ 244 w 244"/>
                  <a:gd name="T1" fmla="*/ 61 h 151"/>
                  <a:gd name="T2" fmla="*/ 89 w 244"/>
                  <a:gd name="T3" fmla="*/ 61 h 151"/>
                  <a:gd name="T4" fmla="*/ 89 w 244"/>
                  <a:gd name="T5" fmla="*/ 0 h 151"/>
                  <a:gd name="T6" fmla="*/ 59 w 244"/>
                  <a:gd name="T7" fmla="*/ 0 h 151"/>
                  <a:gd name="T8" fmla="*/ 59 w 244"/>
                  <a:gd name="T9" fmla="*/ 61 h 151"/>
                  <a:gd name="T10" fmla="*/ 0 w 244"/>
                  <a:gd name="T11" fmla="*/ 61 h 151"/>
                  <a:gd name="T12" fmla="*/ 0 w 244"/>
                  <a:gd name="T13" fmla="*/ 89 h 151"/>
                  <a:gd name="T14" fmla="*/ 59 w 244"/>
                  <a:gd name="T15" fmla="*/ 89 h 151"/>
                  <a:gd name="T16" fmla="*/ 59 w 244"/>
                  <a:gd name="T17" fmla="*/ 151 h 151"/>
                  <a:gd name="T18" fmla="*/ 89 w 244"/>
                  <a:gd name="T19" fmla="*/ 151 h 151"/>
                  <a:gd name="T20" fmla="*/ 89 w 244"/>
                  <a:gd name="T21" fmla="*/ 89 h 151"/>
                  <a:gd name="T22" fmla="*/ 244 w 244"/>
                  <a:gd name="T23" fmla="*/ 89 h 151"/>
                  <a:gd name="T24" fmla="*/ 244 w 244"/>
                  <a:gd name="T25" fmla="*/ 61 h 151"/>
                  <a:gd name="T26" fmla="*/ 244 w 244"/>
                  <a:gd name="T27" fmla="*/ 61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4"/>
                  <a:gd name="T43" fmla="*/ 0 h 151"/>
                  <a:gd name="T44" fmla="*/ 244 w 244"/>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4" h="151">
                    <a:moveTo>
                      <a:pt x="244" y="61"/>
                    </a:moveTo>
                    <a:lnTo>
                      <a:pt x="89" y="61"/>
                    </a:lnTo>
                    <a:lnTo>
                      <a:pt x="89" y="0"/>
                    </a:lnTo>
                    <a:lnTo>
                      <a:pt x="59" y="0"/>
                    </a:lnTo>
                    <a:lnTo>
                      <a:pt x="59" y="61"/>
                    </a:lnTo>
                    <a:lnTo>
                      <a:pt x="0" y="61"/>
                    </a:lnTo>
                    <a:lnTo>
                      <a:pt x="0" y="89"/>
                    </a:lnTo>
                    <a:lnTo>
                      <a:pt x="59" y="89"/>
                    </a:lnTo>
                    <a:lnTo>
                      <a:pt x="59" y="151"/>
                    </a:lnTo>
                    <a:lnTo>
                      <a:pt x="89" y="151"/>
                    </a:lnTo>
                    <a:lnTo>
                      <a:pt x="89" y="89"/>
                    </a:lnTo>
                    <a:lnTo>
                      <a:pt x="244" y="89"/>
                    </a:lnTo>
                    <a:lnTo>
                      <a:pt x="244" y="61"/>
                    </a:lnTo>
                    <a:close/>
                  </a:path>
                </a:pathLst>
              </a:custGeom>
              <a:solidFill>
                <a:srgbClr val="0C419A"/>
              </a:solidFill>
              <a:ln w="9525">
                <a:noFill/>
                <a:round/>
                <a:headEnd/>
                <a:tailEnd/>
              </a:ln>
            </p:spPr>
            <p:txBody>
              <a:bodyPr/>
              <a:lstStyle/>
              <a:p>
                <a:pPr>
                  <a:defRPr/>
                </a:pPr>
                <a:endParaRPr lang="en-GB"/>
              </a:p>
            </p:txBody>
          </p:sp>
        </p:grpSp>
        <p:grpSp>
          <p:nvGrpSpPr>
            <p:cNvPr id="22" name="Group 21"/>
            <p:cNvGrpSpPr>
              <a:grpSpLocks/>
            </p:cNvGrpSpPr>
            <p:nvPr userDrawn="1"/>
          </p:nvGrpSpPr>
          <p:grpSpPr bwMode="auto">
            <a:xfrm>
              <a:off x="3341609" y="5092835"/>
              <a:ext cx="163288" cy="104917"/>
              <a:chOff x="1117" y="2897"/>
              <a:chExt cx="243" cy="157"/>
            </a:xfrm>
          </p:grpSpPr>
          <p:sp>
            <p:nvSpPr>
              <p:cNvPr id="111" name="Freeform 21"/>
              <p:cNvSpPr>
                <a:spLocks/>
              </p:cNvSpPr>
              <p:nvPr/>
            </p:nvSpPr>
            <p:spPr bwMode="auto">
              <a:xfrm>
                <a:off x="1117" y="2897"/>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112" name="Freeform 22"/>
              <p:cNvSpPr>
                <a:spLocks/>
              </p:cNvSpPr>
              <p:nvPr/>
            </p:nvSpPr>
            <p:spPr bwMode="auto">
              <a:xfrm>
                <a:off x="1117" y="2897"/>
                <a:ext cx="77" cy="157"/>
              </a:xfrm>
              <a:custGeom>
                <a:avLst/>
                <a:gdLst>
                  <a:gd name="T0" fmla="*/ 77 w 77"/>
                  <a:gd name="T1" fmla="*/ 156 h 156"/>
                  <a:gd name="T2" fmla="*/ 77 w 77"/>
                  <a:gd name="T3" fmla="*/ 0 h 156"/>
                  <a:gd name="T4" fmla="*/ 0 w 77"/>
                  <a:gd name="T5" fmla="*/ 0 h 156"/>
                  <a:gd name="T6" fmla="*/ 0 w 77"/>
                  <a:gd name="T7" fmla="*/ 156 h 156"/>
                  <a:gd name="T8" fmla="*/ 77 w 77"/>
                  <a:gd name="T9" fmla="*/ 156 h 156"/>
                  <a:gd name="T10" fmla="*/ 77 w 77"/>
                  <a:gd name="T11" fmla="*/ 15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08837"/>
              </a:solidFill>
              <a:ln w="9525">
                <a:noFill/>
                <a:round/>
                <a:headEnd/>
                <a:tailEnd/>
              </a:ln>
            </p:spPr>
            <p:txBody>
              <a:bodyPr/>
              <a:lstStyle/>
              <a:p>
                <a:pPr>
                  <a:defRPr/>
                </a:pPr>
                <a:endParaRPr lang="en-GB"/>
              </a:p>
            </p:txBody>
          </p:sp>
          <p:sp>
            <p:nvSpPr>
              <p:cNvPr id="113" name="Freeform 23"/>
              <p:cNvSpPr>
                <a:spLocks/>
              </p:cNvSpPr>
              <p:nvPr/>
            </p:nvSpPr>
            <p:spPr bwMode="auto">
              <a:xfrm>
                <a:off x="1277" y="2897"/>
                <a:ext cx="83" cy="157"/>
              </a:xfrm>
              <a:custGeom>
                <a:avLst/>
                <a:gdLst>
                  <a:gd name="T0" fmla="*/ 84 w 84"/>
                  <a:gd name="T1" fmla="*/ 156 h 156"/>
                  <a:gd name="T2" fmla="*/ 84 w 84"/>
                  <a:gd name="T3" fmla="*/ 0 h 156"/>
                  <a:gd name="T4" fmla="*/ 0 w 84"/>
                  <a:gd name="T5" fmla="*/ 0 h 156"/>
                  <a:gd name="T6" fmla="*/ 0 w 84"/>
                  <a:gd name="T7" fmla="*/ 156 h 156"/>
                  <a:gd name="T8" fmla="*/ 84 w 84"/>
                  <a:gd name="T9" fmla="*/ 156 h 156"/>
                  <a:gd name="T10" fmla="*/ 84 w 84"/>
                  <a:gd name="T11" fmla="*/ 156 h 156"/>
                  <a:gd name="T12" fmla="*/ 0 60000 65536"/>
                  <a:gd name="T13" fmla="*/ 0 60000 65536"/>
                  <a:gd name="T14" fmla="*/ 0 60000 65536"/>
                  <a:gd name="T15" fmla="*/ 0 60000 65536"/>
                  <a:gd name="T16" fmla="*/ 0 60000 65536"/>
                  <a:gd name="T17" fmla="*/ 0 60000 65536"/>
                  <a:gd name="T18" fmla="*/ 0 w 84"/>
                  <a:gd name="T19" fmla="*/ 0 h 156"/>
                  <a:gd name="T20" fmla="*/ 84 w 8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84" h="156">
                    <a:moveTo>
                      <a:pt x="84" y="156"/>
                    </a:moveTo>
                    <a:lnTo>
                      <a:pt x="84" y="0"/>
                    </a:lnTo>
                    <a:lnTo>
                      <a:pt x="0" y="0"/>
                    </a:lnTo>
                    <a:lnTo>
                      <a:pt x="0" y="156"/>
                    </a:lnTo>
                    <a:lnTo>
                      <a:pt x="84" y="156"/>
                    </a:lnTo>
                    <a:close/>
                  </a:path>
                </a:pathLst>
              </a:custGeom>
              <a:solidFill>
                <a:srgbClr val="FF0000"/>
              </a:solidFill>
              <a:ln w="9525">
                <a:noFill/>
                <a:round/>
                <a:headEnd/>
                <a:tailEnd/>
              </a:ln>
            </p:spPr>
            <p:txBody>
              <a:bodyPr/>
              <a:lstStyle/>
              <a:p>
                <a:pPr>
                  <a:defRPr/>
                </a:pPr>
                <a:endParaRPr lang="en-GB"/>
              </a:p>
            </p:txBody>
          </p:sp>
          <p:sp>
            <p:nvSpPr>
              <p:cNvPr id="114" name="Freeform 24"/>
              <p:cNvSpPr>
                <a:spLocks/>
              </p:cNvSpPr>
              <p:nvPr/>
            </p:nvSpPr>
            <p:spPr bwMode="auto">
              <a:xfrm>
                <a:off x="1117" y="2897"/>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3" name="Group 25"/>
            <p:cNvGrpSpPr>
              <a:grpSpLocks/>
            </p:cNvGrpSpPr>
            <p:nvPr userDrawn="1"/>
          </p:nvGrpSpPr>
          <p:grpSpPr bwMode="auto">
            <a:xfrm>
              <a:off x="3130146" y="5092835"/>
              <a:ext cx="163288" cy="104917"/>
              <a:chOff x="1118" y="2646"/>
              <a:chExt cx="243" cy="157"/>
            </a:xfrm>
          </p:grpSpPr>
          <p:sp>
            <p:nvSpPr>
              <p:cNvPr id="107" name="Freeform 26"/>
              <p:cNvSpPr>
                <a:spLocks/>
              </p:cNvSpPr>
              <p:nvPr/>
            </p:nvSpPr>
            <p:spPr bwMode="auto">
              <a:xfrm>
                <a:off x="1118" y="2646"/>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108" name="Freeform 27"/>
              <p:cNvSpPr>
                <a:spLocks/>
              </p:cNvSpPr>
              <p:nvPr/>
            </p:nvSpPr>
            <p:spPr bwMode="auto">
              <a:xfrm>
                <a:off x="1118" y="2646"/>
                <a:ext cx="77" cy="157"/>
              </a:xfrm>
              <a:custGeom>
                <a:avLst/>
                <a:gdLst>
                  <a:gd name="T0" fmla="*/ 77 w 77"/>
                  <a:gd name="T1" fmla="*/ 156 h 156"/>
                  <a:gd name="T2" fmla="*/ 77 w 77"/>
                  <a:gd name="T3" fmla="*/ 0 h 156"/>
                  <a:gd name="T4" fmla="*/ 0 w 77"/>
                  <a:gd name="T5" fmla="*/ 0 h 156"/>
                  <a:gd name="T6" fmla="*/ 0 w 77"/>
                  <a:gd name="T7" fmla="*/ 156 h 156"/>
                  <a:gd name="T8" fmla="*/ 77 w 77"/>
                  <a:gd name="T9" fmla="*/ 156 h 156"/>
                  <a:gd name="T10" fmla="*/ 77 w 77"/>
                  <a:gd name="T11" fmla="*/ 15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08837"/>
              </a:solidFill>
              <a:ln w="9525">
                <a:noFill/>
                <a:round/>
                <a:headEnd/>
                <a:tailEnd/>
              </a:ln>
            </p:spPr>
            <p:txBody>
              <a:bodyPr/>
              <a:lstStyle/>
              <a:p>
                <a:pPr>
                  <a:defRPr/>
                </a:pPr>
                <a:endParaRPr lang="en-GB"/>
              </a:p>
            </p:txBody>
          </p:sp>
          <p:sp>
            <p:nvSpPr>
              <p:cNvPr id="109" name="Freeform 28"/>
              <p:cNvSpPr>
                <a:spLocks/>
              </p:cNvSpPr>
              <p:nvPr/>
            </p:nvSpPr>
            <p:spPr bwMode="auto">
              <a:xfrm>
                <a:off x="1278" y="2646"/>
                <a:ext cx="83" cy="157"/>
              </a:xfrm>
              <a:custGeom>
                <a:avLst/>
                <a:gdLst>
                  <a:gd name="T0" fmla="*/ 84 w 84"/>
                  <a:gd name="T1" fmla="*/ 156 h 156"/>
                  <a:gd name="T2" fmla="*/ 84 w 84"/>
                  <a:gd name="T3" fmla="*/ 0 h 156"/>
                  <a:gd name="T4" fmla="*/ 0 w 84"/>
                  <a:gd name="T5" fmla="*/ 0 h 156"/>
                  <a:gd name="T6" fmla="*/ 0 w 84"/>
                  <a:gd name="T7" fmla="*/ 156 h 156"/>
                  <a:gd name="T8" fmla="*/ 84 w 84"/>
                  <a:gd name="T9" fmla="*/ 156 h 156"/>
                  <a:gd name="T10" fmla="*/ 84 w 84"/>
                  <a:gd name="T11" fmla="*/ 156 h 156"/>
                  <a:gd name="T12" fmla="*/ 0 60000 65536"/>
                  <a:gd name="T13" fmla="*/ 0 60000 65536"/>
                  <a:gd name="T14" fmla="*/ 0 60000 65536"/>
                  <a:gd name="T15" fmla="*/ 0 60000 65536"/>
                  <a:gd name="T16" fmla="*/ 0 60000 65536"/>
                  <a:gd name="T17" fmla="*/ 0 60000 65536"/>
                  <a:gd name="T18" fmla="*/ 0 w 84"/>
                  <a:gd name="T19" fmla="*/ 0 h 156"/>
                  <a:gd name="T20" fmla="*/ 84 w 8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84" h="156">
                    <a:moveTo>
                      <a:pt x="84" y="156"/>
                    </a:moveTo>
                    <a:lnTo>
                      <a:pt x="84" y="0"/>
                    </a:lnTo>
                    <a:lnTo>
                      <a:pt x="0" y="0"/>
                    </a:lnTo>
                    <a:lnTo>
                      <a:pt x="0" y="156"/>
                    </a:lnTo>
                    <a:lnTo>
                      <a:pt x="84" y="156"/>
                    </a:lnTo>
                    <a:close/>
                  </a:path>
                </a:pathLst>
              </a:custGeom>
              <a:solidFill>
                <a:srgbClr val="FF7F00"/>
              </a:solidFill>
              <a:ln w="9525">
                <a:noFill/>
                <a:round/>
                <a:headEnd/>
                <a:tailEnd/>
              </a:ln>
            </p:spPr>
            <p:txBody>
              <a:bodyPr/>
              <a:lstStyle/>
              <a:p>
                <a:pPr>
                  <a:defRPr/>
                </a:pPr>
                <a:endParaRPr lang="en-GB"/>
              </a:p>
            </p:txBody>
          </p:sp>
          <p:sp>
            <p:nvSpPr>
              <p:cNvPr id="110" name="Freeform 29"/>
              <p:cNvSpPr>
                <a:spLocks/>
              </p:cNvSpPr>
              <p:nvPr/>
            </p:nvSpPr>
            <p:spPr bwMode="auto">
              <a:xfrm>
                <a:off x="1118" y="2646"/>
                <a:ext cx="243" cy="157"/>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4" name="Group 30"/>
            <p:cNvGrpSpPr>
              <a:grpSpLocks/>
            </p:cNvGrpSpPr>
            <p:nvPr userDrawn="1"/>
          </p:nvGrpSpPr>
          <p:grpSpPr bwMode="auto">
            <a:xfrm>
              <a:off x="2277513" y="5092835"/>
              <a:ext cx="163288" cy="104596"/>
              <a:chOff x="1117" y="2143"/>
              <a:chExt cx="243" cy="155"/>
            </a:xfrm>
          </p:grpSpPr>
          <p:sp>
            <p:nvSpPr>
              <p:cNvPr id="103" name="Freeform 31"/>
              <p:cNvSpPr>
                <a:spLocks/>
              </p:cNvSpPr>
              <p:nvPr/>
            </p:nvSpPr>
            <p:spPr bwMode="auto">
              <a:xfrm>
                <a:off x="1117" y="2143"/>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0000"/>
              </a:solidFill>
              <a:ln w="9525">
                <a:noFill/>
                <a:round/>
                <a:headEnd/>
                <a:tailEnd/>
              </a:ln>
            </p:spPr>
            <p:txBody>
              <a:bodyPr/>
              <a:lstStyle/>
              <a:p>
                <a:pPr>
                  <a:defRPr/>
                </a:pPr>
                <a:endParaRPr lang="en-GB"/>
              </a:p>
            </p:txBody>
          </p:sp>
          <p:sp>
            <p:nvSpPr>
              <p:cNvPr id="104" name="Freeform 32"/>
              <p:cNvSpPr>
                <a:spLocks/>
              </p:cNvSpPr>
              <p:nvPr/>
            </p:nvSpPr>
            <p:spPr bwMode="auto">
              <a:xfrm>
                <a:off x="1117" y="2143"/>
                <a:ext cx="243" cy="50"/>
              </a:xfrm>
              <a:custGeom>
                <a:avLst/>
                <a:gdLst>
                  <a:gd name="T0" fmla="*/ 244 w 244"/>
                  <a:gd name="T1" fmla="*/ 50 h 50"/>
                  <a:gd name="T2" fmla="*/ 244 w 244"/>
                  <a:gd name="T3" fmla="*/ 0 h 50"/>
                  <a:gd name="T4" fmla="*/ 0 w 244"/>
                  <a:gd name="T5" fmla="*/ 0 h 50"/>
                  <a:gd name="T6" fmla="*/ 0 w 244"/>
                  <a:gd name="T7" fmla="*/ 50 h 50"/>
                  <a:gd name="T8" fmla="*/ 244 w 244"/>
                  <a:gd name="T9" fmla="*/ 50 h 50"/>
                  <a:gd name="T10" fmla="*/ 244 w 244"/>
                  <a:gd name="T11" fmla="*/ 5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000000"/>
              </a:solidFill>
              <a:ln w="9525">
                <a:noFill/>
                <a:round/>
                <a:headEnd/>
                <a:tailEnd/>
              </a:ln>
            </p:spPr>
            <p:txBody>
              <a:bodyPr/>
              <a:lstStyle/>
              <a:p>
                <a:pPr>
                  <a:defRPr/>
                </a:pPr>
                <a:endParaRPr lang="en-GB"/>
              </a:p>
            </p:txBody>
          </p:sp>
          <p:sp>
            <p:nvSpPr>
              <p:cNvPr id="105" name="Freeform 33"/>
              <p:cNvSpPr>
                <a:spLocks/>
              </p:cNvSpPr>
              <p:nvPr/>
            </p:nvSpPr>
            <p:spPr bwMode="auto">
              <a:xfrm>
                <a:off x="1117" y="2248"/>
                <a:ext cx="243" cy="50"/>
              </a:xfrm>
              <a:custGeom>
                <a:avLst/>
                <a:gdLst>
                  <a:gd name="T0" fmla="*/ 244 w 244"/>
                  <a:gd name="T1" fmla="*/ 50 h 50"/>
                  <a:gd name="T2" fmla="*/ 244 w 244"/>
                  <a:gd name="T3" fmla="*/ 0 h 50"/>
                  <a:gd name="T4" fmla="*/ 0 w 244"/>
                  <a:gd name="T5" fmla="*/ 0 h 50"/>
                  <a:gd name="T6" fmla="*/ 0 w 244"/>
                  <a:gd name="T7" fmla="*/ 50 h 50"/>
                  <a:gd name="T8" fmla="*/ 244 w 244"/>
                  <a:gd name="T9" fmla="*/ 50 h 50"/>
                  <a:gd name="T10" fmla="*/ 244 w 244"/>
                  <a:gd name="T11" fmla="*/ 5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FFE600"/>
              </a:solidFill>
              <a:ln w="9525">
                <a:noFill/>
                <a:round/>
                <a:headEnd/>
                <a:tailEnd/>
              </a:ln>
            </p:spPr>
            <p:txBody>
              <a:bodyPr/>
              <a:lstStyle/>
              <a:p>
                <a:pPr>
                  <a:defRPr/>
                </a:pPr>
                <a:endParaRPr lang="en-GB"/>
              </a:p>
            </p:txBody>
          </p:sp>
          <p:sp>
            <p:nvSpPr>
              <p:cNvPr id="106" name="Freeform 34"/>
              <p:cNvSpPr>
                <a:spLocks/>
              </p:cNvSpPr>
              <p:nvPr/>
            </p:nvSpPr>
            <p:spPr bwMode="auto">
              <a:xfrm>
                <a:off x="1117" y="2143"/>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5" name="Group 35"/>
            <p:cNvGrpSpPr>
              <a:grpSpLocks/>
            </p:cNvGrpSpPr>
            <p:nvPr userDrawn="1"/>
          </p:nvGrpSpPr>
          <p:grpSpPr bwMode="auto">
            <a:xfrm>
              <a:off x="2066045" y="5092835"/>
              <a:ext cx="163288" cy="104596"/>
              <a:chOff x="1117" y="1892"/>
              <a:chExt cx="243" cy="155"/>
            </a:xfrm>
          </p:grpSpPr>
          <p:sp>
            <p:nvSpPr>
              <p:cNvPr id="99" name="Freeform 36"/>
              <p:cNvSpPr>
                <a:spLocks/>
              </p:cNvSpPr>
              <p:nvPr/>
            </p:nvSpPr>
            <p:spPr bwMode="auto">
              <a:xfrm>
                <a:off x="1117" y="1892"/>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100" name="Freeform 37"/>
              <p:cNvSpPr>
                <a:spLocks/>
              </p:cNvSpPr>
              <p:nvPr/>
            </p:nvSpPr>
            <p:spPr bwMode="auto">
              <a:xfrm>
                <a:off x="1117" y="1892"/>
                <a:ext cx="77" cy="155"/>
              </a:xfrm>
              <a:custGeom>
                <a:avLst/>
                <a:gdLst>
                  <a:gd name="T0" fmla="*/ 77 w 77"/>
                  <a:gd name="T1" fmla="*/ 156 h 156"/>
                  <a:gd name="T2" fmla="*/ 77 w 77"/>
                  <a:gd name="T3" fmla="*/ 0 h 156"/>
                  <a:gd name="T4" fmla="*/ 0 w 77"/>
                  <a:gd name="T5" fmla="*/ 0 h 156"/>
                  <a:gd name="T6" fmla="*/ 0 w 77"/>
                  <a:gd name="T7" fmla="*/ 156 h 156"/>
                  <a:gd name="T8" fmla="*/ 77 w 77"/>
                  <a:gd name="T9" fmla="*/ 156 h 156"/>
                  <a:gd name="T10" fmla="*/ 77 w 77"/>
                  <a:gd name="T11" fmla="*/ 156 h 156"/>
                  <a:gd name="T12" fmla="*/ 0 60000 65536"/>
                  <a:gd name="T13" fmla="*/ 0 60000 65536"/>
                  <a:gd name="T14" fmla="*/ 0 60000 65536"/>
                  <a:gd name="T15" fmla="*/ 0 60000 65536"/>
                  <a:gd name="T16" fmla="*/ 0 60000 65536"/>
                  <a:gd name="T17" fmla="*/ 0 60000 65536"/>
                  <a:gd name="T18" fmla="*/ 0 w 77"/>
                  <a:gd name="T19" fmla="*/ 0 h 156"/>
                  <a:gd name="T20" fmla="*/ 77 w 77"/>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77" h="156">
                    <a:moveTo>
                      <a:pt x="77" y="156"/>
                    </a:moveTo>
                    <a:lnTo>
                      <a:pt x="77" y="0"/>
                    </a:lnTo>
                    <a:lnTo>
                      <a:pt x="0" y="0"/>
                    </a:lnTo>
                    <a:lnTo>
                      <a:pt x="0" y="156"/>
                    </a:lnTo>
                    <a:lnTo>
                      <a:pt x="77" y="156"/>
                    </a:lnTo>
                    <a:close/>
                  </a:path>
                </a:pathLst>
              </a:custGeom>
              <a:solidFill>
                <a:srgbClr val="0C419A"/>
              </a:solidFill>
              <a:ln w="9525">
                <a:noFill/>
                <a:round/>
                <a:headEnd/>
                <a:tailEnd/>
              </a:ln>
            </p:spPr>
            <p:txBody>
              <a:bodyPr/>
              <a:lstStyle/>
              <a:p>
                <a:pPr>
                  <a:defRPr/>
                </a:pPr>
                <a:endParaRPr lang="en-GB"/>
              </a:p>
            </p:txBody>
          </p:sp>
          <p:sp>
            <p:nvSpPr>
              <p:cNvPr id="101" name="Freeform 38"/>
              <p:cNvSpPr>
                <a:spLocks/>
              </p:cNvSpPr>
              <p:nvPr/>
            </p:nvSpPr>
            <p:spPr bwMode="auto">
              <a:xfrm>
                <a:off x="1277" y="1892"/>
                <a:ext cx="83" cy="155"/>
              </a:xfrm>
              <a:custGeom>
                <a:avLst/>
                <a:gdLst>
                  <a:gd name="T0" fmla="*/ 84 w 84"/>
                  <a:gd name="T1" fmla="*/ 156 h 156"/>
                  <a:gd name="T2" fmla="*/ 84 w 84"/>
                  <a:gd name="T3" fmla="*/ 0 h 156"/>
                  <a:gd name="T4" fmla="*/ 0 w 84"/>
                  <a:gd name="T5" fmla="*/ 0 h 156"/>
                  <a:gd name="T6" fmla="*/ 0 w 84"/>
                  <a:gd name="T7" fmla="*/ 156 h 156"/>
                  <a:gd name="T8" fmla="*/ 84 w 84"/>
                  <a:gd name="T9" fmla="*/ 156 h 156"/>
                  <a:gd name="T10" fmla="*/ 84 w 84"/>
                  <a:gd name="T11" fmla="*/ 156 h 156"/>
                  <a:gd name="T12" fmla="*/ 0 60000 65536"/>
                  <a:gd name="T13" fmla="*/ 0 60000 65536"/>
                  <a:gd name="T14" fmla="*/ 0 60000 65536"/>
                  <a:gd name="T15" fmla="*/ 0 60000 65536"/>
                  <a:gd name="T16" fmla="*/ 0 60000 65536"/>
                  <a:gd name="T17" fmla="*/ 0 60000 65536"/>
                  <a:gd name="T18" fmla="*/ 0 w 84"/>
                  <a:gd name="T19" fmla="*/ 0 h 156"/>
                  <a:gd name="T20" fmla="*/ 84 w 8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84" h="156">
                    <a:moveTo>
                      <a:pt x="84" y="156"/>
                    </a:moveTo>
                    <a:lnTo>
                      <a:pt x="84" y="0"/>
                    </a:lnTo>
                    <a:lnTo>
                      <a:pt x="0" y="0"/>
                    </a:lnTo>
                    <a:lnTo>
                      <a:pt x="0" y="156"/>
                    </a:lnTo>
                    <a:lnTo>
                      <a:pt x="84" y="156"/>
                    </a:lnTo>
                    <a:close/>
                  </a:path>
                </a:pathLst>
              </a:custGeom>
              <a:solidFill>
                <a:srgbClr val="FF0000"/>
              </a:solidFill>
              <a:ln w="9525">
                <a:noFill/>
                <a:round/>
                <a:headEnd/>
                <a:tailEnd/>
              </a:ln>
            </p:spPr>
            <p:txBody>
              <a:bodyPr/>
              <a:lstStyle/>
              <a:p>
                <a:pPr>
                  <a:defRPr/>
                </a:pPr>
                <a:endParaRPr lang="en-GB"/>
              </a:p>
            </p:txBody>
          </p:sp>
          <p:sp>
            <p:nvSpPr>
              <p:cNvPr id="102" name="Freeform 39"/>
              <p:cNvSpPr>
                <a:spLocks/>
              </p:cNvSpPr>
              <p:nvPr/>
            </p:nvSpPr>
            <p:spPr bwMode="auto">
              <a:xfrm>
                <a:off x="1117" y="1892"/>
                <a:ext cx="243"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6" name="Group 255"/>
            <p:cNvGrpSpPr>
              <a:grpSpLocks/>
            </p:cNvGrpSpPr>
            <p:nvPr userDrawn="1"/>
          </p:nvGrpSpPr>
          <p:grpSpPr bwMode="auto">
            <a:xfrm>
              <a:off x="1431114" y="5092835"/>
              <a:ext cx="163489" cy="106268"/>
              <a:chOff x="7106991" y="2034190"/>
              <a:chExt cx="255683" cy="163929"/>
            </a:xfrm>
          </p:grpSpPr>
          <p:sp>
            <p:nvSpPr>
              <p:cNvPr id="97" name="Freeform 41"/>
              <p:cNvSpPr>
                <a:spLocks/>
              </p:cNvSpPr>
              <p:nvPr/>
            </p:nvSpPr>
            <p:spPr bwMode="auto">
              <a:xfrm>
                <a:off x="7106991" y="2034190"/>
                <a:ext cx="255683" cy="163929"/>
              </a:xfrm>
              <a:custGeom>
                <a:avLst/>
                <a:gdLst>
                  <a:gd name="T0" fmla="*/ 244 w 244"/>
                  <a:gd name="T1" fmla="*/ 2942 h 151"/>
                  <a:gd name="T2" fmla="*/ 244 w 244"/>
                  <a:gd name="T3" fmla="*/ 0 h 151"/>
                  <a:gd name="T4" fmla="*/ 0 w 244"/>
                  <a:gd name="T5" fmla="*/ 0 h 151"/>
                  <a:gd name="T6" fmla="*/ 0 w 244"/>
                  <a:gd name="T7" fmla="*/ 2942 h 151"/>
                  <a:gd name="T8" fmla="*/ 244 w 244"/>
                  <a:gd name="T9" fmla="*/ 2942 h 151"/>
                  <a:gd name="T10" fmla="*/ 244 w 244"/>
                  <a:gd name="T11" fmla="*/ 2942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0000"/>
              </a:solidFill>
              <a:ln w="9525">
                <a:noFill/>
                <a:round/>
                <a:headEnd/>
                <a:tailEnd/>
              </a:ln>
            </p:spPr>
            <p:txBody>
              <a:bodyPr/>
              <a:lstStyle/>
              <a:p>
                <a:pPr>
                  <a:defRPr/>
                </a:pPr>
                <a:endParaRPr lang="en-GB"/>
              </a:p>
            </p:txBody>
          </p:sp>
          <p:sp>
            <p:nvSpPr>
              <p:cNvPr id="98" name="Freeform 42"/>
              <p:cNvSpPr>
                <a:spLocks/>
              </p:cNvSpPr>
              <p:nvPr userDrawn="1"/>
            </p:nvSpPr>
            <p:spPr bwMode="auto">
              <a:xfrm>
                <a:off x="7106991" y="2034190"/>
                <a:ext cx="255683" cy="161827"/>
              </a:xfrm>
              <a:custGeom>
                <a:avLst/>
                <a:gdLst>
                  <a:gd name="T0" fmla="*/ 244 w 244"/>
                  <a:gd name="T1" fmla="*/ 264 h 151"/>
                  <a:gd name="T2" fmla="*/ 95 w 244"/>
                  <a:gd name="T3" fmla="*/ 264 h 151"/>
                  <a:gd name="T4" fmla="*/ 95 w 244"/>
                  <a:gd name="T5" fmla="*/ 0 h 151"/>
                  <a:gd name="T6" fmla="*/ 65 w 244"/>
                  <a:gd name="T7" fmla="*/ 0 h 151"/>
                  <a:gd name="T8" fmla="*/ 65 w 244"/>
                  <a:gd name="T9" fmla="*/ 264 h 151"/>
                  <a:gd name="T10" fmla="*/ 0 w 244"/>
                  <a:gd name="T11" fmla="*/ 264 h 151"/>
                  <a:gd name="T12" fmla="*/ 0 w 244"/>
                  <a:gd name="T13" fmla="*/ 398 h 151"/>
                  <a:gd name="T14" fmla="*/ 65 w 244"/>
                  <a:gd name="T15" fmla="*/ 398 h 151"/>
                  <a:gd name="T16" fmla="*/ 65 w 244"/>
                  <a:gd name="T17" fmla="*/ 666 h 151"/>
                  <a:gd name="T18" fmla="*/ 95 w 244"/>
                  <a:gd name="T19" fmla="*/ 666 h 151"/>
                  <a:gd name="T20" fmla="*/ 95 w 244"/>
                  <a:gd name="T21" fmla="*/ 398 h 151"/>
                  <a:gd name="T22" fmla="*/ 244 w 244"/>
                  <a:gd name="T23" fmla="*/ 398 h 151"/>
                  <a:gd name="T24" fmla="*/ 244 w 244"/>
                  <a:gd name="T25" fmla="*/ 264 h 151"/>
                  <a:gd name="T26" fmla="*/ 244 w 244"/>
                  <a:gd name="T27" fmla="*/ 264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4"/>
                  <a:gd name="T43" fmla="*/ 0 h 151"/>
                  <a:gd name="T44" fmla="*/ 244 w 244"/>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4" h="151">
                    <a:moveTo>
                      <a:pt x="244" y="62"/>
                    </a:moveTo>
                    <a:lnTo>
                      <a:pt x="95" y="62"/>
                    </a:lnTo>
                    <a:lnTo>
                      <a:pt x="95" y="0"/>
                    </a:lnTo>
                    <a:lnTo>
                      <a:pt x="65" y="0"/>
                    </a:lnTo>
                    <a:lnTo>
                      <a:pt x="65" y="62"/>
                    </a:lnTo>
                    <a:lnTo>
                      <a:pt x="0" y="62"/>
                    </a:lnTo>
                    <a:lnTo>
                      <a:pt x="0" y="90"/>
                    </a:lnTo>
                    <a:lnTo>
                      <a:pt x="65" y="90"/>
                    </a:lnTo>
                    <a:lnTo>
                      <a:pt x="65" y="151"/>
                    </a:lnTo>
                    <a:lnTo>
                      <a:pt x="95" y="151"/>
                    </a:lnTo>
                    <a:lnTo>
                      <a:pt x="95" y="90"/>
                    </a:lnTo>
                    <a:lnTo>
                      <a:pt x="244" y="90"/>
                    </a:lnTo>
                    <a:lnTo>
                      <a:pt x="244" y="62"/>
                    </a:lnTo>
                    <a:close/>
                  </a:path>
                </a:pathLst>
              </a:custGeom>
              <a:solidFill>
                <a:srgbClr val="FFFFFF"/>
              </a:solidFill>
              <a:ln w="9525">
                <a:noFill/>
                <a:round/>
                <a:headEnd/>
                <a:tailEnd/>
              </a:ln>
            </p:spPr>
            <p:txBody>
              <a:bodyPr/>
              <a:lstStyle/>
              <a:p>
                <a:pPr>
                  <a:defRPr/>
                </a:pPr>
                <a:endParaRPr lang="en-GB"/>
              </a:p>
            </p:txBody>
          </p:sp>
        </p:grpSp>
        <p:grpSp>
          <p:nvGrpSpPr>
            <p:cNvPr id="27" name="Group 254"/>
            <p:cNvGrpSpPr>
              <a:grpSpLocks/>
            </p:cNvGrpSpPr>
            <p:nvPr userDrawn="1"/>
          </p:nvGrpSpPr>
          <p:grpSpPr bwMode="auto">
            <a:xfrm>
              <a:off x="581678" y="5092835"/>
              <a:ext cx="163489" cy="110355"/>
              <a:chOff x="6341261" y="2034186"/>
              <a:chExt cx="254095" cy="170190"/>
            </a:xfrm>
          </p:grpSpPr>
          <p:sp>
            <p:nvSpPr>
              <p:cNvPr id="94" name="Freeform 93"/>
              <p:cNvSpPr>
                <a:spLocks/>
              </p:cNvSpPr>
              <p:nvPr/>
            </p:nvSpPr>
            <p:spPr bwMode="auto">
              <a:xfrm>
                <a:off x="6341261" y="2034186"/>
                <a:ext cx="254095" cy="170190"/>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E600"/>
              </a:solidFill>
              <a:ln w="9525">
                <a:noFill/>
                <a:round/>
                <a:headEnd/>
                <a:tailEnd/>
              </a:ln>
            </p:spPr>
            <p:txBody>
              <a:bodyPr/>
              <a:lstStyle/>
              <a:p>
                <a:pPr>
                  <a:defRPr/>
                </a:pPr>
                <a:endParaRPr lang="en-GB"/>
              </a:p>
            </p:txBody>
          </p:sp>
          <p:sp>
            <p:nvSpPr>
              <p:cNvPr id="95" name="Freeform 94"/>
              <p:cNvSpPr>
                <a:spLocks/>
              </p:cNvSpPr>
              <p:nvPr/>
            </p:nvSpPr>
            <p:spPr bwMode="auto">
              <a:xfrm>
                <a:off x="6341261" y="2034186"/>
                <a:ext cx="80463" cy="170190"/>
              </a:xfrm>
              <a:custGeom>
                <a:avLst/>
                <a:gdLst>
                  <a:gd name="T0" fmla="*/ 77 w 77"/>
                  <a:gd name="T1" fmla="*/ 151 h 151"/>
                  <a:gd name="T2" fmla="*/ 77 w 77"/>
                  <a:gd name="T3" fmla="*/ 0 h 151"/>
                  <a:gd name="T4" fmla="*/ 0 w 77"/>
                  <a:gd name="T5" fmla="*/ 0 h 151"/>
                  <a:gd name="T6" fmla="*/ 0 w 77"/>
                  <a:gd name="T7" fmla="*/ 151 h 151"/>
                  <a:gd name="T8" fmla="*/ 77 w 77"/>
                  <a:gd name="T9" fmla="*/ 151 h 151"/>
                  <a:gd name="T10" fmla="*/ 77 w 77"/>
                  <a:gd name="T11" fmla="*/ 151 h 151"/>
                  <a:gd name="T12" fmla="*/ 0 60000 65536"/>
                  <a:gd name="T13" fmla="*/ 0 60000 65536"/>
                  <a:gd name="T14" fmla="*/ 0 60000 65536"/>
                  <a:gd name="T15" fmla="*/ 0 60000 65536"/>
                  <a:gd name="T16" fmla="*/ 0 60000 65536"/>
                  <a:gd name="T17" fmla="*/ 0 60000 65536"/>
                  <a:gd name="T18" fmla="*/ 0 w 77"/>
                  <a:gd name="T19" fmla="*/ 0 h 151"/>
                  <a:gd name="T20" fmla="*/ 77 w 77"/>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77" h="151">
                    <a:moveTo>
                      <a:pt x="77" y="151"/>
                    </a:moveTo>
                    <a:lnTo>
                      <a:pt x="77" y="0"/>
                    </a:lnTo>
                    <a:lnTo>
                      <a:pt x="0" y="0"/>
                    </a:lnTo>
                    <a:lnTo>
                      <a:pt x="0" y="151"/>
                    </a:lnTo>
                    <a:lnTo>
                      <a:pt x="77" y="151"/>
                    </a:lnTo>
                    <a:close/>
                  </a:path>
                </a:pathLst>
              </a:custGeom>
              <a:solidFill>
                <a:srgbClr val="000000"/>
              </a:solidFill>
              <a:ln w="9525">
                <a:noFill/>
                <a:round/>
                <a:headEnd/>
                <a:tailEnd/>
              </a:ln>
            </p:spPr>
            <p:txBody>
              <a:bodyPr/>
              <a:lstStyle/>
              <a:p>
                <a:pPr>
                  <a:defRPr/>
                </a:pPr>
                <a:endParaRPr lang="en-GB"/>
              </a:p>
            </p:txBody>
          </p:sp>
          <p:sp>
            <p:nvSpPr>
              <p:cNvPr id="96" name="Freeform 95"/>
              <p:cNvSpPr>
                <a:spLocks/>
              </p:cNvSpPr>
              <p:nvPr/>
            </p:nvSpPr>
            <p:spPr bwMode="auto">
              <a:xfrm>
                <a:off x="6508541" y="2034186"/>
                <a:ext cx="86815" cy="170190"/>
              </a:xfrm>
              <a:custGeom>
                <a:avLst/>
                <a:gdLst>
                  <a:gd name="T0" fmla="*/ 84 w 84"/>
                  <a:gd name="T1" fmla="*/ 151 h 151"/>
                  <a:gd name="T2" fmla="*/ 84 w 84"/>
                  <a:gd name="T3" fmla="*/ 0 h 151"/>
                  <a:gd name="T4" fmla="*/ 0 w 84"/>
                  <a:gd name="T5" fmla="*/ 0 h 151"/>
                  <a:gd name="T6" fmla="*/ 0 w 84"/>
                  <a:gd name="T7" fmla="*/ 151 h 151"/>
                  <a:gd name="T8" fmla="*/ 84 w 84"/>
                  <a:gd name="T9" fmla="*/ 151 h 151"/>
                  <a:gd name="T10" fmla="*/ 84 w 84"/>
                  <a:gd name="T11" fmla="*/ 151 h 151"/>
                  <a:gd name="T12" fmla="*/ 0 60000 65536"/>
                  <a:gd name="T13" fmla="*/ 0 60000 65536"/>
                  <a:gd name="T14" fmla="*/ 0 60000 65536"/>
                  <a:gd name="T15" fmla="*/ 0 60000 65536"/>
                  <a:gd name="T16" fmla="*/ 0 60000 65536"/>
                  <a:gd name="T17" fmla="*/ 0 60000 65536"/>
                  <a:gd name="T18" fmla="*/ 0 w 84"/>
                  <a:gd name="T19" fmla="*/ 0 h 151"/>
                  <a:gd name="T20" fmla="*/ 84 w 8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84" h="151">
                    <a:moveTo>
                      <a:pt x="84" y="151"/>
                    </a:moveTo>
                    <a:lnTo>
                      <a:pt x="84" y="0"/>
                    </a:lnTo>
                    <a:lnTo>
                      <a:pt x="0" y="0"/>
                    </a:lnTo>
                    <a:lnTo>
                      <a:pt x="0" y="151"/>
                    </a:lnTo>
                    <a:lnTo>
                      <a:pt x="84" y="151"/>
                    </a:lnTo>
                    <a:close/>
                  </a:path>
                </a:pathLst>
              </a:custGeom>
              <a:solidFill>
                <a:srgbClr val="FF0000"/>
              </a:solidFill>
              <a:ln w="9525">
                <a:noFill/>
                <a:round/>
                <a:headEnd/>
                <a:tailEnd/>
              </a:ln>
            </p:spPr>
            <p:txBody>
              <a:bodyPr/>
              <a:lstStyle/>
              <a:p>
                <a:pPr>
                  <a:defRPr/>
                </a:pPr>
                <a:endParaRPr lang="en-GB"/>
              </a:p>
            </p:txBody>
          </p:sp>
        </p:grpSp>
        <p:grpSp>
          <p:nvGrpSpPr>
            <p:cNvPr id="28" name="Group 49"/>
            <p:cNvGrpSpPr>
              <a:grpSpLocks/>
            </p:cNvGrpSpPr>
            <p:nvPr userDrawn="1"/>
          </p:nvGrpSpPr>
          <p:grpSpPr bwMode="auto">
            <a:xfrm>
              <a:off x="369889" y="5092835"/>
              <a:ext cx="163609" cy="106293"/>
              <a:chOff x="529" y="1166"/>
              <a:chExt cx="245" cy="157"/>
            </a:xfrm>
          </p:grpSpPr>
          <p:sp>
            <p:nvSpPr>
              <p:cNvPr id="90" name="Freeform 50"/>
              <p:cNvSpPr>
                <a:spLocks/>
              </p:cNvSpPr>
              <p:nvPr/>
            </p:nvSpPr>
            <p:spPr bwMode="auto">
              <a:xfrm>
                <a:off x="529" y="1166"/>
                <a:ext cx="245" cy="151"/>
              </a:xfrm>
              <a:custGeom>
                <a:avLst/>
                <a:gdLst>
                  <a:gd name="T0" fmla="*/ 244 w 244"/>
                  <a:gd name="T1" fmla="*/ 151 h 151"/>
                  <a:gd name="T2" fmla="*/ 244 w 244"/>
                  <a:gd name="T3" fmla="*/ 0 h 151"/>
                  <a:gd name="T4" fmla="*/ 0 w 244"/>
                  <a:gd name="T5" fmla="*/ 0 h 151"/>
                  <a:gd name="T6" fmla="*/ 0 w 244"/>
                  <a:gd name="T7" fmla="*/ 151 h 151"/>
                  <a:gd name="T8" fmla="*/ 244 w 244"/>
                  <a:gd name="T9" fmla="*/ 151 h 151"/>
                  <a:gd name="T10" fmla="*/ 244 w 244"/>
                  <a:gd name="T11" fmla="*/ 151 h 151"/>
                  <a:gd name="T12" fmla="*/ 0 60000 65536"/>
                  <a:gd name="T13" fmla="*/ 0 60000 65536"/>
                  <a:gd name="T14" fmla="*/ 0 60000 65536"/>
                  <a:gd name="T15" fmla="*/ 0 60000 65536"/>
                  <a:gd name="T16" fmla="*/ 0 60000 65536"/>
                  <a:gd name="T17" fmla="*/ 0 60000 65536"/>
                  <a:gd name="T18" fmla="*/ 0 w 244"/>
                  <a:gd name="T19" fmla="*/ 0 h 151"/>
                  <a:gd name="T20" fmla="*/ 244 w 244"/>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244" h="151">
                    <a:moveTo>
                      <a:pt x="244" y="151"/>
                    </a:moveTo>
                    <a:lnTo>
                      <a:pt x="244" y="0"/>
                    </a:lnTo>
                    <a:lnTo>
                      <a:pt x="0" y="0"/>
                    </a:lnTo>
                    <a:lnTo>
                      <a:pt x="0" y="151"/>
                    </a:lnTo>
                    <a:lnTo>
                      <a:pt x="244" y="151"/>
                    </a:lnTo>
                    <a:close/>
                  </a:path>
                </a:pathLst>
              </a:custGeom>
              <a:solidFill>
                <a:srgbClr val="FFFFFF"/>
              </a:solidFill>
              <a:ln w="9525">
                <a:noFill/>
                <a:round/>
                <a:headEnd/>
                <a:tailEnd/>
              </a:ln>
            </p:spPr>
            <p:txBody>
              <a:bodyPr/>
              <a:lstStyle/>
              <a:p>
                <a:pPr>
                  <a:defRPr/>
                </a:pPr>
                <a:endParaRPr lang="en-GB"/>
              </a:p>
            </p:txBody>
          </p:sp>
          <p:sp>
            <p:nvSpPr>
              <p:cNvPr id="91" name="Freeform 51"/>
              <p:cNvSpPr>
                <a:spLocks/>
              </p:cNvSpPr>
              <p:nvPr/>
            </p:nvSpPr>
            <p:spPr bwMode="auto">
              <a:xfrm>
                <a:off x="529" y="1166"/>
                <a:ext cx="245" cy="50"/>
              </a:xfrm>
              <a:custGeom>
                <a:avLst/>
                <a:gdLst>
                  <a:gd name="T0" fmla="*/ 244 w 244"/>
                  <a:gd name="T1" fmla="*/ 50 h 50"/>
                  <a:gd name="T2" fmla="*/ 244 w 244"/>
                  <a:gd name="T3" fmla="*/ 0 h 50"/>
                  <a:gd name="T4" fmla="*/ 0 w 244"/>
                  <a:gd name="T5" fmla="*/ 0 h 50"/>
                  <a:gd name="T6" fmla="*/ 0 w 244"/>
                  <a:gd name="T7" fmla="*/ 50 h 50"/>
                  <a:gd name="T8" fmla="*/ 244 w 244"/>
                  <a:gd name="T9" fmla="*/ 50 h 50"/>
                  <a:gd name="T10" fmla="*/ 244 w 244"/>
                  <a:gd name="T11" fmla="*/ 5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FF0000"/>
              </a:solidFill>
              <a:ln w="9525">
                <a:noFill/>
                <a:round/>
                <a:headEnd/>
                <a:tailEnd/>
              </a:ln>
            </p:spPr>
            <p:txBody>
              <a:bodyPr/>
              <a:lstStyle/>
              <a:p>
                <a:pPr>
                  <a:defRPr/>
                </a:pPr>
                <a:endParaRPr lang="en-GB"/>
              </a:p>
            </p:txBody>
          </p:sp>
          <p:sp>
            <p:nvSpPr>
              <p:cNvPr id="92" name="Freeform 52"/>
              <p:cNvSpPr>
                <a:spLocks/>
              </p:cNvSpPr>
              <p:nvPr/>
            </p:nvSpPr>
            <p:spPr bwMode="auto">
              <a:xfrm>
                <a:off x="529" y="1273"/>
                <a:ext cx="245" cy="50"/>
              </a:xfrm>
              <a:custGeom>
                <a:avLst/>
                <a:gdLst>
                  <a:gd name="T0" fmla="*/ 244 w 244"/>
                  <a:gd name="T1" fmla="*/ 51 h 51"/>
                  <a:gd name="T2" fmla="*/ 244 w 244"/>
                  <a:gd name="T3" fmla="*/ 0 h 51"/>
                  <a:gd name="T4" fmla="*/ 0 w 244"/>
                  <a:gd name="T5" fmla="*/ 0 h 51"/>
                  <a:gd name="T6" fmla="*/ 0 w 244"/>
                  <a:gd name="T7" fmla="*/ 51 h 51"/>
                  <a:gd name="T8" fmla="*/ 244 w 244"/>
                  <a:gd name="T9" fmla="*/ 51 h 51"/>
                  <a:gd name="T10" fmla="*/ 244 w 244"/>
                  <a:gd name="T11" fmla="*/ 51 h 51"/>
                  <a:gd name="T12" fmla="*/ 0 60000 65536"/>
                  <a:gd name="T13" fmla="*/ 0 60000 65536"/>
                  <a:gd name="T14" fmla="*/ 0 60000 65536"/>
                  <a:gd name="T15" fmla="*/ 0 60000 65536"/>
                  <a:gd name="T16" fmla="*/ 0 60000 65536"/>
                  <a:gd name="T17" fmla="*/ 0 60000 65536"/>
                  <a:gd name="T18" fmla="*/ 0 w 244"/>
                  <a:gd name="T19" fmla="*/ 0 h 51"/>
                  <a:gd name="T20" fmla="*/ 244 w 244"/>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44" h="51">
                    <a:moveTo>
                      <a:pt x="244" y="51"/>
                    </a:moveTo>
                    <a:lnTo>
                      <a:pt x="244" y="0"/>
                    </a:lnTo>
                    <a:lnTo>
                      <a:pt x="0" y="0"/>
                    </a:lnTo>
                    <a:lnTo>
                      <a:pt x="0" y="51"/>
                    </a:lnTo>
                    <a:lnTo>
                      <a:pt x="244" y="51"/>
                    </a:lnTo>
                    <a:close/>
                  </a:path>
                </a:pathLst>
              </a:custGeom>
              <a:solidFill>
                <a:srgbClr val="FF0000"/>
              </a:solidFill>
              <a:ln w="9525">
                <a:noFill/>
                <a:round/>
                <a:headEnd/>
                <a:tailEnd/>
              </a:ln>
            </p:spPr>
            <p:txBody>
              <a:bodyPr/>
              <a:lstStyle/>
              <a:p>
                <a:pPr>
                  <a:defRPr/>
                </a:pPr>
                <a:endParaRPr lang="en-GB"/>
              </a:p>
            </p:txBody>
          </p:sp>
          <p:sp>
            <p:nvSpPr>
              <p:cNvPr id="93" name="Freeform 53"/>
              <p:cNvSpPr>
                <a:spLocks/>
              </p:cNvSpPr>
              <p:nvPr/>
            </p:nvSpPr>
            <p:spPr bwMode="auto">
              <a:xfrm>
                <a:off x="529" y="1166"/>
                <a:ext cx="245" cy="155"/>
              </a:xfrm>
              <a:custGeom>
                <a:avLst/>
                <a:gdLst>
                  <a:gd name="T0" fmla="*/ 244 w 244"/>
                  <a:gd name="T1" fmla="*/ 156 h 156"/>
                  <a:gd name="T2" fmla="*/ 244 w 244"/>
                  <a:gd name="T3" fmla="*/ 0 h 156"/>
                  <a:gd name="T4" fmla="*/ 0 w 244"/>
                  <a:gd name="T5" fmla="*/ 0 h 156"/>
                  <a:gd name="T6" fmla="*/ 0 w 244"/>
                  <a:gd name="T7" fmla="*/ 156 h 156"/>
                  <a:gd name="T8" fmla="*/ 244 w 244"/>
                  <a:gd name="T9" fmla="*/ 156 h 156"/>
                  <a:gd name="T10" fmla="*/ 244 w 244"/>
                  <a:gd name="T11" fmla="*/ 156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29" name="Group 54"/>
            <p:cNvGrpSpPr>
              <a:grpSpLocks/>
            </p:cNvGrpSpPr>
            <p:nvPr userDrawn="1"/>
          </p:nvGrpSpPr>
          <p:grpSpPr bwMode="auto">
            <a:xfrm>
              <a:off x="2488981" y="5092835"/>
              <a:ext cx="164632" cy="106293"/>
              <a:chOff x="1117" y="2394"/>
              <a:chExt cx="245" cy="157"/>
            </a:xfrm>
          </p:grpSpPr>
          <p:sp>
            <p:nvSpPr>
              <p:cNvPr id="79" name="Freeform 55"/>
              <p:cNvSpPr>
                <a:spLocks/>
              </p:cNvSpPr>
              <p:nvPr/>
            </p:nvSpPr>
            <p:spPr bwMode="auto">
              <a:xfrm>
                <a:off x="1117" y="2394"/>
                <a:ext cx="245" cy="157"/>
              </a:xfrm>
              <a:custGeom>
                <a:avLst/>
                <a:gdLst>
                  <a:gd name="T0" fmla="*/ 244 w 244"/>
                  <a:gd name="T1" fmla="*/ 157 h 157"/>
                  <a:gd name="T2" fmla="*/ 0 w 244"/>
                  <a:gd name="T3" fmla="*/ 157 h 157"/>
                  <a:gd name="T4" fmla="*/ 0 w 244"/>
                  <a:gd name="T5" fmla="*/ 0 h 157"/>
                  <a:gd name="T6" fmla="*/ 244 w 244"/>
                  <a:gd name="T7" fmla="*/ 0 h 157"/>
                  <a:gd name="T8" fmla="*/ 244 w 244"/>
                  <a:gd name="T9" fmla="*/ 157 h 157"/>
                  <a:gd name="T10" fmla="*/ 244 w 244"/>
                  <a:gd name="T11" fmla="*/ 157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0" y="157"/>
                    </a:lnTo>
                    <a:lnTo>
                      <a:pt x="0" y="0"/>
                    </a:lnTo>
                    <a:lnTo>
                      <a:pt x="244" y="0"/>
                    </a:lnTo>
                    <a:lnTo>
                      <a:pt x="244" y="157"/>
                    </a:lnTo>
                    <a:close/>
                  </a:path>
                </a:pathLst>
              </a:custGeom>
              <a:solidFill>
                <a:srgbClr val="FFFFFF"/>
              </a:solidFill>
              <a:ln w="9525">
                <a:noFill/>
                <a:round/>
                <a:headEnd/>
                <a:tailEnd/>
              </a:ln>
            </p:spPr>
            <p:txBody>
              <a:bodyPr/>
              <a:lstStyle/>
              <a:p>
                <a:pPr>
                  <a:defRPr/>
                </a:pPr>
                <a:endParaRPr lang="en-GB"/>
              </a:p>
            </p:txBody>
          </p:sp>
          <p:sp>
            <p:nvSpPr>
              <p:cNvPr id="80" name="Freeform 56"/>
              <p:cNvSpPr>
                <a:spLocks/>
              </p:cNvSpPr>
              <p:nvPr/>
            </p:nvSpPr>
            <p:spPr bwMode="auto">
              <a:xfrm>
                <a:off x="1117" y="2394"/>
                <a:ext cx="34" cy="34"/>
              </a:xfrm>
              <a:custGeom>
                <a:avLst/>
                <a:gdLst>
                  <a:gd name="T0" fmla="*/ 35 w 35"/>
                  <a:gd name="T1" fmla="*/ 34 h 34"/>
                  <a:gd name="T2" fmla="*/ 0 w 35"/>
                  <a:gd name="T3" fmla="*/ 34 h 34"/>
                  <a:gd name="T4" fmla="*/ 0 w 35"/>
                  <a:gd name="T5" fmla="*/ 0 h 34"/>
                  <a:gd name="T6" fmla="*/ 35 w 35"/>
                  <a:gd name="T7" fmla="*/ 0 h 34"/>
                  <a:gd name="T8" fmla="*/ 35 w 35"/>
                  <a:gd name="T9" fmla="*/ 34 h 34"/>
                  <a:gd name="T10" fmla="*/ 35 w 35"/>
                  <a:gd name="T11" fmla="*/ 34 h 34"/>
                  <a:gd name="T12" fmla="*/ 0 60000 65536"/>
                  <a:gd name="T13" fmla="*/ 0 60000 65536"/>
                  <a:gd name="T14" fmla="*/ 0 60000 65536"/>
                  <a:gd name="T15" fmla="*/ 0 60000 65536"/>
                  <a:gd name="T16" fmla="*/ 0 60000 65536"/>
                  <a:gd name="T17" fmla="*/ 0 60000 65536"/>
                  <a:gd name="T18" fmla="*/ 0 w 35"/>
                  <a:gd name="T19" fmla="*/ 0 h 34"/>
                  <a:gd name="T20" fmla="*/ 35 w 3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35" h="34">
                    <a:moveTo>
                      <a:pt x="35" y="34"/>
                    </a:moveTo>
                    <a:lnTo>
                      <a:pt x="0" y="34"/>
                    </a:lnTo>
                    <a:lnTo>
                      <a:pt x="0" y="0"/>
                    </a:lnTo>
                    <a:lnTo>
                      <a:pt x="35" y="0"/>
                    </a:lnTo>
                    <a:lnTo>
                      <a:pt x="35" y="34"/>
                    </a:lnTo>
                    <a:close/>
                  </a:path>
                </a:pathLst>
              </a:custGeom>
              <a:solidFill>
                <a:srgbClr val="34AACD"/>
              </a:solidFill>
              <a:ln w="9525">
                <a:noFill/>
                <a:round/>
                <a:headEnd/>
                <a:tailEnd/>
              </a:ln>
            </p:spPr>
            <p:txBody>
              <a:bodyPr/>
              <a:lstStyle/>
              <a:p>
                <a:pPr>
                  <a:defRPr/>
                </a:pPr>
                <a:endParaRPr lang="en-GB"/>
              </a:p>
            </p:txBody>
          </p:sp>
          <p:sp>
            <p:nvSpPr>
              <p:cNvPr id="81" name="Freeform 57"/>
              <p:cNvSpPr>
                <a:spLocks/>
              </p:cNvSpPr>
              <p:nvPr/>
            </p:nvSpPr>
            <p:spPr bwMode="auto">
              <a:xfrm>
                <a:off x="1117" y="2444"/>
                <a:ext cx="34" cy="34"/>
              </a:xfrm>
              <a:custGeom>
                <a:avLst/>
                <a:gdLst>
                  <a:gd name="T0" fmla="*/ 35 w 35"/>
                  <a:gd name="T1" fmla="*/ 33 h 33"/>
                  <a:gd name="T2" fmla="*/ 0 w 35"/>
                  <a:gd name="T3" fmla="*/ 33 h 33"/>
                  <a:gd name="T4" fmla="*/ 0 w 35"/>
                  <a:gd name="T5" fmla="*/ 0 h 33"/>
                  <a:gd name="T6" fmla="*/ 35 w 35"/>
                  <a:gd name="T7" fmla="*/ 0 h 33"/>
                  <a:gd name="T8" fmla="*/ 35 w 35"/>
                  <a:gd name="T9" fmla="*/ 33 h 33"/>
                  <a:gd name="T10" fmla="*/ 35 w 35"/>
                  <a:gd name="T11" fmla="*/ 33 h 33"/>
                  <a:gd name="T12" fmla="*/ 0 60000 65536"/>
                  <a:gd name="T13" fmla="*/ 0 60000 65536"/>
                  <a:gd name="T14" fmla="*/ 0 60000 65536"/>
                  <a:gd name="T15" fmla="*/ 0 60000 65536"/>
                  <a:gd name="T16" fmla="*/ 0 60000 65536"/>
                  <a:gd name="T17" fmla="*/ 0 60000 65536"/>
                  <a:gd name="T18" fmla="*/ 0 w 35"/>
                  <a:gd name="T19" fmla="*/ 0 h 33"/>
                  <a:gd name="T20" fmla="*/ 35 w 35"/>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5" h="33">
                    <a:moveTo>
                      <a:pt x="35" y="33"/>
                    </a:moveTo>
                    <a:lnTo>
                      <a:pt x="0" y="33"/>
                    </a:lnTo>
                    <a:lnTo>
                      <a:pt x="0" y="0"/>
                    </a:lnTo>
                    <a:lnTo>
                      <a:pt x="35" y="0"/>
                    </a:lnTo>
                    <a:lnTo>
                      <a:pt x="35" y="33"/>
                    </a:lnTo>
                    <a:close/>
                  </a:path>
                </a:pathLst>
              </a:custGeom>
              <a:solidFill>
                <a:srgbClr val="34AACD"/>
              </a:solidFill>
              <a:ln w="9525">
                <a:noFill/>
                <a:round/>
                <a:headEnd/>
                <a:tailEnd/>
              </a:ln>
            </p:spPr>
            <p:txBody>
              <a:bodyPr/>
              <a:lstStyle/>
              <a:p>
                <a:pPr>
                  <a:defRPr/>
                </a:pPr>
                <a:endParaRPr lang="en-GB"/>
              </a:p>
            </p:txBody>
          </p:sp>
          <p:sp>
            <p:nvSpPr>
              <p:cNvPr id="82" name="Freeform 58"/>
              <p:cNvSpPr>
                <a:spLocks/>
              </p:cNvSpPr>
              <p:nvPr/>
            </p:nvSpPr>
            <p:spPr bwMode="auto">
              <a:xfrm>
                <a:off x="1175" y="2394"/>
                <a:ext cx="22" cy="34"/>
              </a:xfrm>
              <a:custGeom>
                <a:avLst/>
                <a:gdLst>
                  <a:gd name="T0" fmla="*/ 36 w 36"/>
                  <a:gd name="T1" fmla="*/ 34 h 34"/>
                  <a:gd name="T2" fmla="*/ 0 w 36"/>
                  <a:gd name="T3" fmla="*/ 34 h 34"/>
                  <a:gd name="T4" fmla="*/ 0 w 36"/>
                  <a:gd name="T5" fmla="*/ 0 h 34"/>
                  <a:gd name="T6" fmla="*/ 36 w 36"/>
                  <a:gd name="T7" fmla="*/ 0 h 34"/>
                  <a:gd name="T8" fmla="*/ 36 w 36"/>
                  <a:gd name="T9" fmla="*/ 34 h 34"/>
                  <a:gd name="T10" fmla="*/ 36 w 36"/>
                  <a:gd name="T11" fmla="*/ 34 h 34"/>
                  <a:gd name="T12" fmla="*/ 0 60000 65536"/>
                  <a:gd name="T13" fmla="*/ 0 60000 65536"/>
                  <a:gd name="T14" fmla="*/ 0 60000 65536"/>
                  <a:gd name="T15" fmla="*/ 0 60000 65536"/>
                  <a:gd name="T16" fmla="*/ 0 60000 65536"/>
                  <a:gd name="T17" fmla="*/ 0 60000 65536"/>
                  <a:gd name="T18" fmla="*/ 0 w 36"/>
                  <a:gd name="T19" fmla="*/ 0 h 34"/>
                  <a:gd name="T20" fmla="*/ 36 w 36"/>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36" h="34">
                    <a:moveTo>
                      <a:pt x="36" y="34"/>
                    </a:moveTo>
                    <a:lnTo>
                      <a:pt x="0" y="34"/>
                    </a:lnTo>
                    <a:lnTo>
                      <a:pt x="0" y="0"/>
                    </a:lnTo>
                    <a:lnTo>
                      <a:pt x="36" y="0"/>
                    </a:lnTo>
                    <a:lnTo>
                      <a:pt x="36" y="34"/>
                    </a:lnTo>
                    <a:close/>
                  </a:path>
                </a:pathLst>
              </a:custGeom>
              <a:solidFill>
                <a:srgbClr val="34AACD"/>
              </a:solidFill>
              <a:ln w="9525">
                <a:noFill/>
                <a:round/>
                <a:headEnd/>
                <a:tailEnd/>
              </a:ln>
            </p:spPr>
            <p:txBody>
              <a:bodyPr/>
              <a:lstStyle/>
              <a:p>
                <a:pPr>
                  <a:defRPr/>
                </a:pPr>
                <a:endParaRPr lang="en-GB"/>
              </a:p>
            </p:txBody>
          </p:sp>
          <p:sp>
            <p:nvSpPr>
              <p:cNvPr id="83" name="Freeform 59"/>
              <p:cNvSpPr>
                <a:spLocks/>
              </p:cNvSpPr>
              <p:nvPr/>
            </p:nvSpPr>
            <p:spPr bwMode="auto">
              <a:xfrm>
                <a:off x="1175" y="2444"/>
                <a:ext cx="22" cy="34"/>
              </a:xfrm>
              <a:custGeom>
                <a:avLst/>
                <a:gdLst>
                  <a:gd name="T0" fmla="*/ 36 w 36"/>
                  <a:gd name="T1" fmla="*/ 33 h 33"/>
                  <a:gd name="T2" fmla="*/ 0 w 36"/>
                  <a:gd name="T3" fmla="*/ 33 h 33"/>
                  <a:gd name="T4" fmla="*/ 0 w 36"/>
                  <a:gd name="T5" fmla="*/ 0 h 33"/>
                  <a:gd name="T6" fmla="*/ 36 w 36"/>
                  <a:gd name="T7" fmla="*/ 0 h 33"/>
                  <a:gd name="T8" fmla="*/ 36 w 36"/>
                  <a:gd name="T9" fmla="*/ 33 h 33"/>
                  <a:gd name="T10" fmla="*/ 36 w 36"/>
                  <a:gd name="T11" fmla="*/ 33 h 33"/>
                  <a:gd name="T12" fmla="*/ 0 60000 65536"/>
                  <a:gd name="T13" fmla="*/ 0 60000 65536"/>
                  <a:gd name="T14" fmla="*/ 0 60000 65536"/>
                  <a:gd name="T15" fmla="*/ 0 60000 65536"/>
                  <a:gd name="T16" fmla="*/ 0 60000 65536"/>
                  <a:gd name="T17" fmla="*/ 0 60000 65536"/>
                  <a:gd name="T18" fmla="*/ 0 w 36"/>
                  <a:gd name="T19" fmla="*/ 0 h 33"/>
                  <a:gd name="T20" fmla="*/ 36 w 36"/>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6" h="33">
                    <a:moveTo>
                      <a:pt x="36" y="33"/>
                    </a:moveTo>
                    <a:lnTo>
                      <a:pt x="0" y="33"/>
                    </a:lnTo>
                    <a:lnTo>
                      <a:pt x="0" y="0"/>
                    </a:lnTo>
                    <a:lnTo>
                      <a:pt x="36" y="0"/>
                    </a:lnTo>
                    <a:lnTo>
                      <a:pt x="36" y="33"/>
                    </a:lnTo>
                    <a:close/>
                  </a:path>
                </a:pathLst>
              </a:custGeom>
              <a:solidFill>
                <a:srgbClr val="34AACD"/>
              </a:solidFill>
              <a:ln w="9525">
                <a:noFill/>
                <a:round/>
                <a:headEnd/>
                <a:tailEnd/>
              </a:ln>
            </p:spPr>
            <p:txBody>
              <a:bodyPr/>
              <a:lstStyle/>
              <a:p>
                <a:pPr>
                  <a:defRPr/>
                </a:pPr>
                <a:endParaRPr lang="en-GB"/>
              </a:p>
            </p:txBody>
          </p:sp>
          <p:sp>
            <p:nvSpPr>
              <p:cNvPr id="84" name="Freeform 60"/>
              <p:cNvSpPr>
                <a:spLocks/>
              </p:cNvSpPr>
              <p:nvPr/>
            </p:nvSpPr>
            <p:spPr bwMode="auto">
              <a:xfrm>
                <a:off x="1117" y="2501"/>
                <a:ext cx="245" cy="16"/>
              </a:xfrm>
              <a:custGeom>
                <a:avLst/>
                <a:gdLst>
                  <a:gd name="T0" fmla="*/ 244 w 244"/>
                  <a:gd name="T1" fmla="*/ 0 h 17"/>
                  <a:gd name="T2" fmla="*/ 0 w 244"/>
                  <a:gd name="T3" fmla="*/ 0 h 17"/>
                  <a:gd name="T4" fmla="*/ 0 w 244"/>
                  <a:gd name="T5" fmla="*/ 17 h 17"/>
                  <a:gd name="T6" fmla="*/ 244 w 244"/>
                  <a:gd name="T7" fmla="*/ 17 h 17"/>
                  <a:gd name="T8" fmla="*/ 244 w 244"/>
                  <a:gd name="T9" fmla="*/ 0 h 17"/>
                  <a:gd name="T10" fmla="*/ 244 w 244"/>
                  <a:gd name="T11" fmla="*/ 0 h 17"/>
                  <a:gd name="T12" fmla="*/ 0 60000 65536"/>
                  <a:gd name="T13" fmla="*/ 0 60000 65536"/>
                  <a:gd name="T14" fmla="*/ 0 60000 65536"/>
                  <a:gd name="T15" fmla="*/ 0 60000 65536"/>
                  <a:gd name="T16" fmla="*/ 0 60000 65536"/>
                  <a:gd name="T17" fmla="*/ 0 60000 65536"/>
                  <a:gd name="T18" fmla="*/ 0 w 244"/>
                  <a:gd name="T19" fmla="*/ 0 h 17"/>
                  <a:gd name="T20" fmla="*/ 244 w 24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44" h="17">
                    <a:moveTo>
                      <a:pt x="244" y="0"/>
                    </a:moveTo>
                    <a:lnTo>
                      <a:pt x="0" y="0"/>
                    </a:lnTo>
                    <a:lnTo>
                      <a:pt x="0" y="17"/>
                    </a:lnTo>
                    <a:lnTo>
                      <a:pt x="244" y="17"/>
                    </a:lnTo>
                    <a:lnTo>
                      <a:pt x="244" y="0"/>
                    </a:lnTo>
                    <a:close/>
                  </a:path>
                </a:pathLst>
              </a:custGeom>
              <a:solidFill>
                <a:srgbClr val="34AACD"/>
              </a:solidFill>
              <a:ln w="9525">
                <a:noFill/>
                <a:round/>
                <a:headEnd/>
                <a:tailEnd/>
              </a:ln>
            </p:spPr>
            <p:txBody>
              <a:bodyPr/>
              <a:lstStyle/>
              <a:p>
                <a:pPr>
                  <a:defRPr/>
                </a:pPr>
                <a:endParaRPr lang="en-GB"/>
              </a:p>
            </p:txBody>
          </p:sp>
          <p:sp>
            <p:nvSpPr>
              <p:cNvPr id="85" name="Freeform 61"/>
              <p:cNvSpPr>
                <a:spLocks/>
              </p:cNvSpPr>
              <p:nvPr/>
            </p:nvSpPr>
            <p:spPr bwMode="auto">
              <a:xfrm>
                <a:off x="1117" y="2535"/>
                <a:ext cx="245" cy="16"/>
              </a:xfrm>
              <a:custGeom>
                <a:avLst/>
                <a:gdLst>
                  <a:gd name="T0" fmla="*/ 244 w 244"/>
                  <a:gd name="T1" fmla="*/ 0 h 17"/>
                  <a:gd name="T2" fmla="*/ 0 w 244"/>
                  <a:gd name="T3" fmla="*/ 0 h 17"/>
                  <a:gd name="T4" fmla="*/ 0 w 244"/>
                  <a:gd name="T5" fmla="*/ 17 h 17"/>
                  <a:gd name="T6" fmla="*/ 244 w 244"/>
                  <a:gd name="T7" fmla="*/ 17 h 17"/>
                  <a:gd name="T8" fmla="*/ 244 w 244"/>
                  <a:gd name="T9" fmla="*/ 0 h 17"/>
                  <a:gd name="T10" fmla="*/ 244 w 244"/>
                  <a:gd name="T11" fmla="*/ 0 h 17"/>
                  <a:gd name="T12" fmla="*/ 0 60000 65536"/>
                  <a:gd name="T13" fmla="*/ 0 60000 65536"/>
                  <a:gd name="T14" fmla="*/ 0 60000 65536"/>
                  <a:gd name="T15" fmla="*/ 0 60000 65536"/>
                  <a:gd name="T16" fmla="*/ 0 60000 65536"/>
                  <a:gd name="T17" fmla="*/ 0 60000 65536"/>
                  <a:gd name="T18" fmla="*/ 0 w 244"/>
                  <a:gd name="T19" fmla="*/ 0 h 17"/>
                  <a:gd name="T20" fmla="*/ 244 w 24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44" h="17">
                    <a:moveTo>
                      <a:pt x="244" y="0"/>
                    </a:moveTo>
                    <a:lnTo>
                      <a:pt x="0" y="0"/>
                    </a:lnTo>
                    <a:lnTo>
                      <a:pt x="0" y="17"/>
                    </a:lnTo>
                    <a:lnTo>
                      <a:pt x="244" y="17"/>
                    </a:lnTo>
                    <a:lnTo>
                      <a:pt x="244" y="0"/>
                    </a:lnTo>
                    <a:close/>
                  </a:path>
                </a:pathLst>
              </a:custGeom>
              <a:solidFill>
                <a:srgbClr val="34AACD"/>
              </a:solidFill>
              <a:ln w="9525">
                <a:noFill/>
                <a:round/>
                <a:headEnd/>
                <a:tailEnd/>
              </a:ln>
            </p:spPr>
            <p:txBody>
              <a:bodyPr/>
              <a:lstStyle/>
              <a:p>
                <a:pPr>
                  <a:defRPr/>
                </a:pPr>
                <a:endParaRPr lang="en-GB"/>
              </a:p>
            </p:txBody>
          </p:sp>
          <p:sp>
            <p:nvSpPr>
              <p:cNvPr id="86" name="Freeform 62"/>
              <p:cNvSpPr>
                <a:spLocks/>
              </p:cNvSpPr>
              <p:nvPr/>
            </p:nvSpPr>
            <p:spPr bwMode="auto">
              <a:xfrm>
                <a:off x="1212" y="2428"/>
                <a:ext cx="150" cy="18"/>
              </a:xfrm>
              <a:custGeom>
                <a:avLst/>
                <a:gdLst>
                  <a:gd name="T0" fmla="*/ 149 w 149"/>
                  <a:gd name="T1" fmla="*/ 0 h 17"/>
                  <a:gd name="T2" fmla="*/ 0 w 149"/>
                  <a:gd name="T3" fmla="*/ 0 h 17"/>
                  <a:gd name="T4" fmla="*/ 0 w 149"/>
                  <a:gd name="T5" fmla="*/ 17 h 17"/>
                  <a:gd name="T6" fmla="*/ 149 w 149"/>
                  <a:gd name="T7" fmla="*/ 17 h 17"/>
                  <a:gd name="T8" fmla="*/ 149 w 149"/>
                  <a:gd name="T9" fmla="*/ 0 h 17"/>
                  <a:gd name="T10" fmla="*/ 149 w 149"/>
                  <a:gd name="T11" fmla="*/ 0 h 17"/>
                  <a:gd name="T12" fmla="*/ 0 60000 65536"/>
                  <a:gd name="T13" fmla="*/ 0 60000 65536"/>
                  <a:gd name="T14" fmla="*/ 0 60000 65536"/>
                  <a:gd name="T15" fmla="*/ 0 60000 65536"/>
                  <a:gd name="T16" fmla="*/ 0 60000 65536"/>
                  <a:gd name="T17" fmla="*/ 0 60000 65536"/>
                  <a:gd name="T18" fmla="*/ 0 w 149"/>
                  <a:gd name="T19" fmla="*/ 0 h 17"/>
                  <a:gd name="T20" fmla="*/ 149 w 14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9" h="17">
                    <a:moveTo>
                      <a:pt x="149" y="0"/>
                    </a:moveTo>
                    <a:lnTo>
                      <a:pt x="0" y="0"/>
                    </a:lnTo>
                    <a:lnTo>
                      <a:pt x="0" y="17"/>
                    </a:lnTo>
                    <a:lnTo>
                      <a:pt x="149" y="17"/>
                    </a:lnTo>
                    <a:lnTo>
                      <a:pt x="149" y="0"/>
                    </a:lnTo>
                    <a:close/>
                  </a:path>
                </a:pathLst>
              </a:custGeom>
              <a:solidFill>
                <a:srgbClr val="34AACD"/>
              </a:solidFill>
              <a:ln w="9525">
                <a:noFill/>
                <a:round/>
                <a:headEnd/>
                <a:tailEnd/>
              </a:ln>
            </p:spPr>
            <p:txBody>
              <a:bodyPr/>
              <a:lstStyle/>
              <a:p>
                <a:pPr>
                  <a:defRPr/>
                </a:pPr>
                <a:endParaRPr lang="en-GB"/>
              </a:p>
            </p:txBody>
          </p:sp>
          <p:sp>
            <p:nvSpPr>
              <p:cNvPr id="87" name="Freeform 63"/>
              <p:cNvSpPr>
                <a:spLocks/>
              </p:cNvSpPr>
              <p:nvPr/>
            </p:nvSpPr>
            <p:spPr bwMode="auto">
              <a:xfrm>
                <a:off x="1212" y="2394"/>
                <a:ext cx="150" cy="16"/>
              </a:xfrm>
              <a:custGeom>
                <a:avLst/>
                <a:gdLst>
                  <a:gd name="T0" fmla="*/ 149 w 149"/>
                  <a:gd name="T1" fmla="*/ 0 h 17"/>
                  <a:gd name="T2" fmla="*/ 0 w 149"/>
                  <a:gd name="T3" fmla="*/ 0 h 17"/>
                  <a:gd name="T4" fmla="*/ 0 w 149"/>
                  <a:gd name="T5" fmla="*/ 17 h 17"/>
                  <a:gd name="T6" fmla="*/ 149 w 149"/>
                  <a:gd name="T7" fmla="*/ 17 h 17"/>
                  <a:gd name="T8" fmla="*/ 149 w 149"/>
                  <a:gd name="T9" fmla="*/ 0 h 17"/>
                  <a:gd name="T10" fmla="*/ 149 w 149"/>
                  <a:gd name="T11" fmla="*/ 0 h 17"/>
                  <a:gd name="T12" fmla="*/ 0 60000 65536"/>
                  <a:gd name="T13" fmla="*/ 0 60000 65536"/>
                  <a:gd name="T14" fmla="*/ 0 60000 65536"/>
                  <a:gd name="T15" fmla="*/ 0 60000 65536"/>
                  <a:gd name="T16" fmla="*/ 0 60000 65536"/>
                  <a:gd name="T17" fmla="*/ 0 60000 65536"/>
                  <a:gd name="T18" fmla="*/ 0 w 149"/>
                  <a:gd name="T19" fmla="*/ 0 h 17"/>
                  <a:gd name="T20" fmla="*/ 149 w 14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9" h="17">
                    <a:moveTo>
                      <a:pt x="149" y="0"/>
                    </a:moveTo>
                    <a:lnTo>
                      <a:pt x="0" y="0"/>
                    </a:lnTo>
                    <a:lnTo>
                      <a:pt x="0" y="17"/>
                    </a:lnTo>
                    <a:lnTo>
                      <a:pt x="149" y="17"/>
                    </a:lnTo>
                    <a:lnTo>
                      <a:pt x="149" y="0"/>
                    </a:lnTo>
                    <a:close/>
                  </a:path>
                </a:pathLst>
              </a:custGeom>
              <a:solidFill>
                <a:srgbClr val="34AACD"/>
              </a:solidFill>
              <a:ln w="9525">
                <a:noFill/>
                <a:round/>
                <a:headEnd/>
                <a:tailEnd/>
              </a:ln>
            </p:spPr>
            <p:txBody>
              <a:bodyPr/>
              <a:lstStyle/>
              <a:p>
                <a:pPr>
                  <a:defRPr/>
                </a:pPr>
                <a:endParaRPr lang="en-GB"/>
              </a:p>
            </p:txBody>
          </p:sp>
          <p:sp>
            <p:nvSpPr>
              <p:cNvPr id="88" name="Freeform 64"/>
              <p:cNvSpPr>
                <a:spLocks/>
              </p:cNvSpPr>
              <p:nvPr/>
            </p:nvSpPr>
            <p:spPr bwMode="auto">
              <a:xfrm>
                <a:off x="1212" y="2460"/>
                <a:ext cx="150" cy="18"/>
              </a:xfrm>
              <a:custGeom>
                <a:avLst/>
                <a:gdLst>
                  <a:gd name="T0" fmla="*/ 149 w 149"/>
                  <a:gd name="T1" fmla="*/ 0 h 17"/>
                  <a:gd name="T2" fmla="*/ 0 w 149"/>
                  <a:gd name="T3" fmla="*/ 0 h 17"/>
                  <a:gd name="T4" fmla="*/ 0 w 149"/>
                  <a:gd name="T5" fmla="*/ 17 h 17"/>
                  <a:gd name="T6" fmla="*/ 149 w 149"/>
                  <a:gd name="T7" fmla="*/ 17 h 17"/>
                  <a:gd name="T8" fmla="*/ 149 w 149"/>
                  <a:gd name="T9" fmla="*/ 0 h 17"/>
                  <a:gd name="T10" fmla="*/ 149 w 149"/>
                  <a:gd name="T11" fmla="*/ 0 h 17"/>
                  <a:gd name="T12" fmla="*/ 0 60000 65536"/>
                  <a:gd name="T13" fmla="*/ 0 60000 65536"/>
                  <a:gd name="T14" fmla="*/ 0 60000 65536"/>
                  <a:gd name="T15" fmla="*/ 0 60000 65536"/>
                  <a:gd name="T16" fmla="*/ 0 60000 65536"/>
                  <a:gd name="T17" fmla="*/ 0 60000 65536"/>
                  <a:gd name="T18" fmla="*/ 0 w 149"/>
                  <a:gd name="T19" fmla="*/ 0 h 17"/>
                  <a:gd name="T20" fmla="*/ 149 w 14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9" h="17">
                    <a:moveTo>
                      <a:pt x="149" y="0"/>
                    </a:moveTo>
                    <a:lnTo>
                      <a:pt x="0" y="0"/>
                    </a:lnTo>
                    <a:lnTo>
                      <a:pt x="0" y="17"/>
                    </a:lnTo>
                    <a:lnTo>
                      <a:pt x="149" y="17"/>
                    </a:lnTo>
                    <a:lnTo>
                      <a:pt x="149" y="0"/>
                    </a:lnTo>
                    <a:close/>
                  </a:path>
                </a:pathLst>
              </a:custGeom>
              <a:solidFill>
                <a:srgbClr val="34AACD"/>
              </a:solidFill>
              <a:ln w="9525">
                <a:noFill/>
                <a:round/>
                <a:headEnd/>
                <a:tailEnd/>
              </a:ln>
            </p:spPr>
            <p:txBody>
              <a:bodyPr/>
              <a:lstStyle/>
              <a:p>
                <a:pPr>
                  <a:defRPr/>
                </a:pPr>
                <a:endParaRPr lang="en-GB"/>
              </a:p>
            </p:txBody>
          </p:sp>
          <p:sp>
            <p:nvSpPr>
              <p:cNvPr id="89" name="Freeform 65"/>
              <p:cNvSpPr>
                <a:spLocks/>
              </p:cNvSpPr>
              <p:nvPr/>
            </p:nvSpPr>
            <p:spPr bwMode="auto">
              <a:xfrm>
                <a:off x="1117" y="2394"/>
                <a:ext cx="245" cy="157"/>
              </a:xfrm>
              <a:custGeom>
                <a:avLst/>
                <a:gdLst>
                  <a:gd name="T0" fmla="*/ 244 w 244"/>
                  <a:gd name="T1" fmla="*/ 157 h 157"/>
                  <a:gd name="T2" fmla="*/ 244 w 244"/>
                  <a:gd name="T3" fmla="*/ 0 h 157"/>
                  <a:gd name="T4" fmla="*/ 0 w 244"/>
                  <a:gd name="T5" fmla="*/ 0 h 157"/>
                  <a:gd name="T6" fmla="*/ 0 w 244"/>
                  <a:gd name="T7" fmla="*/ 157 h 157"/>
                  <a:gd name="T8" fmla="*/ 244 w 244"/>
                  <a:gd name="T9" fmla="*/ 157 h 157"/>
                  <a:gd name="T10" fmla="*/ 244 w 244"/>
                  <a:gd name="T11" fmla="*/ 157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244" y="0"/>
                    </a:lnTo>
                    <a:lnTo>
                      <a:pt x="0" y="0"/>
                    </a:lnTo>
                    <a:lnTo>
                      <a:pt x="0" y="157"/>
                    </a:lnTo>
                    <a:lnTo>
                      <a:pt x="244" y="157"/>
                    </a:lnTo>
                  </a:path>
                </a:pathLst>
              </a:custGeom>
              <a:noFill/>
              <a:ln w="0">
                <a:solidFill>
                  <a:srgbClr val="000000"/>
                </a:solidFill>
                <a:prstDash val="solid"/>
                <a:round/>
                <a:headEnd/>
                <a:tailEnd/>
              </a:ln>
            </p:spPr>
            <p:txBody>
              <a:bodyPr/>
              <a:lstStyle/>
              <a:p>
                <a:pPr>
                  <a:defRPr/>
                </a:pPr>
                <a:endParaRPr lang="en-GB"/>
              </a:p>
            </p:txBody>
          </p:sp>
        </p:grpSp>
        <p:grpSp>
          <p:nvGrpSpPr>
            <p:cNvPr id="30" name="Group 185"/>
            <p:cNvGrpSpPr>
              <a:grpSpLocks/>
            </p:cNvGrpSpPr>
            <p:nvPr userDrawn="1"/>
          </p:nvGrpSpPr>
          <p:grpSpPr bwMode="auto">
            <a:xfrm>
              <a:off x="1004798" y="5092835"/>
              <a:ext cx="164978" cy="104898"/>
              <a:chOff x="4187" y="1590"/>
              <a:chExt cx="238" cy="162"/>
            </a:xfrm>
          </p:grpSpPr>
          <p:sp>
            <p:nvSpPr>
              <p:cNvPr id="52" name="Freeform 186"/>
              <p:cNvSpPr>
                <a:spLocks/>
              </p:cNvSpPr>
              <p:nvPr/>
            </p:nvSpPr>
            <p:spPr bwMode="auto">
              <a:xfrm>
                <a:off x="4187" y="1590"/>
                <a:ext cx="238" cy="53"/>
              </a:xfrm>
              <a:custGeom>
                <a:avLst/>
                <a:gdLst>
                  <a:gd name="T0" fmla="*/ 0 w 244"/>
                  <a:gd name="T1" fmla="*/ 0 h 50"/>
                  <a:gd name="T2" fmla="*/ 40 w 244"/>
                  <a:gd name="T3" fmla="*/ 0 h 50"/>
                  <a:gd name="T4" fmla="*/ 40 w 244"/>
                  <a:gd name="T5" fmla="*/ 962 h 50"/>
                  <a:gd name="T6" fmla="*/ 0 w 244"/>
                  <a:gd name="T7" fmla="*/ 962 h 50"/>
                  <a:gd name="T8" fmla="*/ 0 w 244"/>
                  <a:gd name="T9" fmla="*/ 0 h 50"/>
                  <a:gd name="T10" fmla="*/ 0 w 244"/>
                  <a:gd name="T11" fmla="*/ 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0" y="0"/>
                    </a:moveTo>
                    <a:lnTo>
                      <a:pt x="244" y="0"/>
                    </a:lnTo>
                    <a:lnTo>
                      <a:pt x="244" y="50"/>
                    </a:lnTo>
                    <a:lnTo>
                      <a:pt x="0" y="50"/>
                    </a:lnTo>
                    <a:lnTo>
                      <a:pt x="0" y="0"/>
                    </a:lnTo>
                    <a:close/>
                  </a:path>
                </a:pathLst>
              </a:custGeom>
              <a:solidFill>
                <a:srgbClr val="FB0F0C"/>
              </a:solidFill>
              <a:ln w="9525">
                <a:noFill/>
                <a:round/>
                <a:headEnd/>
                <a:tailEnd/>
              </a:ln>
            </p:spPr>
            <p:txBody>
              <a:bodyPr/>
              <a:lstStyle/>
              <a:p>
                <a:pPr>
                  <a:defRPr/>
                </a:pPr>
                <a:endParaRPr lang="en-GB"/>
              </a:p>
            </p:txBody>
          </p:sp>
          <p:sp>
            <p:nvSpPr>
              <p:cNvPr id="53" name="Freeform 187"/>
              <p:cNvSpPr>
                <a:spLocks/>
              </p:cNvSpPr>
              <p:nvPr/>
            </p:nvSpPr>
            <p:spPr bwMode="auto">
              <a:xfrm>
                <a:off x="4187" y="1695"/>
                <a:ext cx="238" cy="57"/>
              </a:xfrm>
              <a:custGeom>
                <a:avLst/>
                <a:gdLst>
                  <a:gd name="T0" fmla="*/ 0 w 244"/>
                  <a:gd name="T1" fmla="*/ 0 h 55"/>
                  <a:gd name="T2" fmla="*/ 40 w 244"/>
                  <a:gd name="T3" fmla="*/ 0 h 55"/>
                  <a:gd name="T4" fmla="*/ 40 w 244"/>
                  <a:gd name="T5" fmla="*/ 820 h 55"/>
                  <a:gd name="T6" fmla="*/ 0 w 244"/>
                  <a:gd name="T7" fmla="*/ 820 h 55"/>
                  <a:gd name="T8" fmla="*/ 0 w 244"/>
                  <a:gd name="T9" fmla="*/ 0 h 55"/>
                  <a:gd name="T10" fmla="*/ 0 w 244"/>
                  <a:gd name="T11" fmla="*/ 0 h 55"/>
                  <a:gd name="T12" fmla="*/ 0 60000 65536"/>
                  <a:gd name="T13" fmla="*/ 0 60000 65536"/>
                  <a:gd name="T14" fmla="*/ 0 60000 65536"/>
                  <a:gd name="T15" fmla="*/ 0 60000 65536"/>
                  <a:gd name="T16" fmla="*/ 0 60000 65536"/>
                  <a:gd name="T17" fmla="*/ 0 60000 65536"/>
                  <a:gd name="T18" fmla="*/ 0 w 244"/>
                  <a:gd name="T19" fmla="*/ 0 h 55"/>
                  <a:gd name="T20" fmla="*/ 244 w 244"/>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244" h="55">
                    <a:moveTo>
                      <a:pt x="0" y="0"/>
                    </a:moveTo>
                    <a:lnTo>
                      <a:pt x="244" y="0"/>
                    </a:lnTo>
                    <a:lnTo>
                      <a:pt x="244" y="55"/>
                    </a:lnTo>
                    <a:lnTo>
                      <a:pt x="0" y="55"/>
                    </a:lnTo>
                    <a:lnTo>
                      <a:pt x="0" y="0"/>
                    </a:lnTo>
                    <a:close/>
                  </a:path>
                </a:pathLst>
              </a:custGeom>
              <a:solidFill>
                <a:srgbClr val="1C0A7F"/>
              </a:solidFill>
              <a:ln w="9525">
                <a:noFill/>
                <a:round/>
                <a:headEnd/>
                <a:tailEnd/>
              </a:ln>
            </p:spPr>
            <p:txBody>
              <a:bodyPr/>
              <a:lstStyle/>
              <a:p>
                <a:pPr>
                  <a:defRPr/>
                </a:pPr>
                <a:endParaRPr lang="en-GB"/>
              </a:p>
            </p:txBody>
          </p:sp>
          <p:sp>
            <p:nvSpPr>
              <p:cNvPr id="54" name="Freeform 188"/>
              <p:cNvSpPr>
                <a:spLocks/>
              </p:cNvSpPr>
              <p:nvPr/>
            </p:nvSpPr>
            <p:spPr bwMode="auto">
              <a:xfrm>
                <a:off x="4187" y="1643"/>
                <a:ext cx="238" cy="57"/>
              </a:xfrm>
              <a:custGeom>
                <a:avLst/>
                <a:gdLst>
                  <a:gd name="T0" fmla="*/ 0 w 244"/>
                  <a:gd name="T1" fmla="*/ 0 h 56"/>
                  <a:gd name="T2" fmla="*/ 40 w 244"/>
                  <a:gd name="T3" fmla="*/ 0 h 56"/>
                  <a:gd name="T4" fmla="*/ 40 w 244"/>
                  <a:gd name="T5" fmla="*/ 201 h 56"/>
                  <a:gd name="T6" fmla="*/ 0 w 244"/>
                  <a:gd name="T7" fmla="*/ 201 h 56"/>
                  <a:gd name="T8" fmla="*/ 0 w 244"/>
                  <a:gd name="T9" fmla="*/ 0 h 56"/>
                  <a:gd name="T10" fmla="*/ 0 w 244"/>
                  <a:gd name="T11" fmla="*/ 0 h 56"/>
                  <a:gd name="T12" fmla="*/ 0 60000 65536"/>
                  <a:gd name="T13" fmla="*/ 0 60000 65536"/>
                  <a:gd name="T14" fmla="*/ 0 60000 65536"/>
                  <a:gd name="T15" fmla="*/ 0 60000 65536"/>
                  <a:gd name="T16" fmla="*/ 0 60000 65536"/>
                  <a:gd name="T17" fmla="*/ 0 60000 65536"/>
                  <a:gd name="T18" fmla="*/ 0 w 244"/>
                  <a:gd name="T19" fmla="*/ 0 h 56"/>
                  <a:gd name="T20" fmla="*/ 244 w 244"/>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244" h="56">
                    <a:moveTo>
                      <a:pt x="0" y="0"/>
                    </a:moveTo>
                    <a:lnTo>
                      <a:pt x="244" y="0"/>
                    </a:lnTo>
                    <a:lnTo>
                      <a:pt x="244" y="56"/>
                    </a:lnTo>
                    <a:lnTo>
                      <a:pt x="0" y="56"/>
                    </a:lnTo>
                    <a:lnTo>
                      <a:pt x="0" y="0"/>
                    </a:lnTo>
                    <a:close/>
                  </a:path>
                </a:pathLst>
              </a:custGeom>
              <a:solidFill>
                <a:srgbClr val="FFFFFF"/>
              </a:solidFill>
              <a:ln w="9525">
                <a:noFill/>
                <a:round/>
                <a:headEnd/>
                <a:tailEnd/>
              </a:ln>
            </p:spPr>
            <p:txBody>
              <a:bodyPr/>
              <a:lstStyle/>
              <a:p>
                <a:pPr>
                  <a:defRPr/>
                </a:pPr>
                <a:endParaRPr lang="en-GB"/>
              </a:p>
            </p:txBody>
          </p:sp>
          <p:sp>
            <p:nvSpPr>
              <p:cNvPr id="55" name="Freeform 189"/>
              <p:cNvSpPr>
                <a:spLocks/>
              </p:cNvSpPr>
              <p:nvPr/>
            </p:nvSpPr>
            <p:spPr bwMode="auto">
              <a:xfrm>
                <a:off x="4267" y="1643"/>
                <a:ext cx="69" cy="63"/>
              </a:xfrm>
              <a:custGeom>
                <a:avLst/>
                <a:gdLst>
                  <a:gd name="T0" fmla="*/ 17 w 71"/>
                  <a:gd name="T1" fmla="*/ 355 h 62"/>
                  <a:gd name="T2" fmla="*/ 17 w 71"/>
                  <a:gd name="T3" fmla="*/ 0 h 62"/>
                  <a:gd name="T4" fmla="*/ 0 w 71"/>
                  <a:gd name="T5" fmla="*/ 0 h 62"/>
                  <a:gd name="T6" fmla="*/ 0 w 71"/>
                  <a:gd name="T7" fmla="*/ 355 h 62"/>
                  <a:gd name="T8" fmla="*/ 6 w 71"/>
                  <a:gd name="T9" fmla="*/ 503 h 62"/>
                  <a:gd name="T10" fmla="*/ 12 w 71"/>
                  <a:gd name="T11" fmla="*/ 571 h 62"/>
                  <a:gd name="T12" fmla="*/ 17 w 71"/>
                  <a:gd name="T13" fmla="*/ 618 h 62"/>
                  <a:gd name="T14" fmla="*/ 17 w 71"/>
                  <a:gd name="T15" fmla="*/ 680 h 62"/>
                  <a:gd name="T16" fmla="*/ 17 w 71"/>
                  <a:gd name="T17" fmla="*/ 618 h 62"/>
                  <a:gd name="T18" fmla="*/ 17 w 71"/>
                  <a:gd name="T19" fmla="*/ 571 h 62"/>
                  <a:gd name="T20" fmla="*/ 17 w 71"/>
                  <a:gd name="T21" fmla="*/ 503 h 62"/>
                  <a:gd name="T22" fmla="*/ 17 w 71"/>
                  <a:gd name="T23" fmla="*/ 355 h 62"/>
                  <a:gd name="T24" fmla="*/ 17 w 71"/>
                  <a:gd name="T25" fmla="*/ 355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62"/>
                  <a:gd name="T41" fmla="*/ 71 w 71"/>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62">
                    <a:moveTo>
                      <a:pt x="71" y="34"/>
                    </a:moveTo>
                    <a:lnTo>
                      <a:pt x="71" y="0"/>
                    </a:lnTo>
                    <a:lnTo>
                      <a:pt x="0" y="0"/>
                    </a:lnTo>
                    <a:lnTo>
                      <a:pt x="0" y="34"/>
                    </a:lnTo>
                    <a:lnTo>
                      <a:pt x="6" y="45"/>
                    </a:lnTo>
                    <a:lnTo>
                      <a:pt x="12" y="51"/>
                    </a:lnTo>
                    <a:lnTo>
                      <a:pt x="24" y="56"/>
                    </a:lnTo>
                    <a:lnTo>
                      <a:pt x="36" y="62"/>
                    </a:lnTo>
                    <a:lnTo>
                      <a:pt x="54" y="56"/>
                    </a:lnTo>
                    <a:lnTo>
                      <a:pt x="60" y="51"/>
                    </a:lnTo>
                    <a:lnTo>
                      <a:pt x="66" y="45"/>
                    </a:lnTo>
                    <a:lnTo>
                      <a:pt x="71" y="34"/>
                    </a:lnTo>
                    <a:close/>
                  </a:path>
                </a:pathLst>
              </a:custGeom>
              <a:solidFill>
                <a:srgbClr val="FFFFFF"/>
              </a:solidFill>
              <a:ln w="9525">
                <a:noFill/>
                <a:round/>
                <a:headEnd/>
                <a:tailEnd/>
              </a:ln>
            </p:spPr>
            <p:txBody>
              <a:bodyPr/>
              <a:lstStyle/>
              <a:p>
                <a:pPr>
                  <a:defRPr/>
                </a:pPr>
                <a:endParaRPr lang="en-GB"/>
              </a:p>
            </p:txBody>
          </p:sp>
          <p:sp>
            <p:nvSpPr>
              <p:cNvPr id="56" name="Freeform 190"/>
              <p:cNvSpPr>
                <a:spLocks/>
              </p:cNvSpPr>
              <p:nvPr/>
            </p:nvSpPr>
            <p:spPr bwMode="auto">
              <a:xfrm>
                <a:off x="4267" y="1643"/>
                <a:ext cx="69" cy="63"/>
              </a:xfrm>
              <a:custGeom>
                <a:avLst/>
                <a:gdLst>
                  <a:gd name="T0" fmla="*/ 17 w 71"/>
                  <a:gd name="T1" fmla="*/ 355 h 62"/>
                  <a:gd name="T2" fmla="*/ 17 w 71"/>
                  <a:gd name="T3" fmla="*/ 0 h 62"/>
                  <a:gd name="T4" fmla="*/ 0 w 71"/>
                  <a:gd name="T5" fmla="*/ 0 h 62"/>
                  <a:gd name="T6" fmla="*/ 0 w 71"/>
                  <a:gd name="T7" fmla="*/ 355 h 62"/>
                  <a:gd name="T8" fmla="*/ 6 w 71"/>
                  <a:gd name="T9" fmla="*/ 503 h 62"/>
                  <a:gd name="T10" fmla="*/ 12 w 71"/>
                  <a:gd name="T11" fmla="*/ 571 h 62"/>
                  <a:gd name="T12" fmla="*/ 17 w 71"/>
                  <a:gd name="T13" fmla="*/ 618 h 62"/>
                  <a:gd name="T14" fmla="*/ 17 w 71"/>
                  <a:gd name="T15" fmla="*/ 680 h 62"/>
                  <a:gd name="T16" fmla="*/ 17 w 71"/>
                  <a:gd name="T17" fmla="*/ 618 h 62"/>
                  <a:gd name="T18" fmla="*/ 17 w 71"/>
                  <a:gd name="T19" fmla="*/ 571 h 62"/>
                  <a:gd name="T20" fmla="*/ 17 w 71"/>
                  <a:gd name="T21" fmla="*/ 503 h 62"/>
                  <a:gd name="T22" fmla="*/ 17 w 71"/>
                  <a:gd name="T23" fmla="*/ 355 h 62"/>
                  <a:gd name="T24" fmla="*/ 17 w 71"/>
                  <a:gd name="T25" fmla="*/ 355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62"/>
                  <a:gd name="T41" fmla="*/ 71 w 71"/>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62">
                    <a:moveTo>
                      <a:pt x="71" y="34"/>
                    </a:moveTo>
                    <a:lnTo>
                      <a:pt x="71" y="0"/>
                    </a:lnTo>
                    <a:lnTo>
                      <a:pt x="0" y="0"/>
                    </a:lnTo>
                    <a:lnTo>
                      <a:pt x="0" y="34"/>
                    </a:lnTo>
                    <a:lnTo>
                      <a:pt x="6" y="45"/>
                    </a:lnTo>
                    <a:lnTo>
                      <a:pt x="12" y="51"/>
                    </a:lnTo>
                    <a:lnTo>
                      <a:pt x="24" y="56"/>
                    </a:lnTo>
                    <a:lnTo>
                      <a:pt x="36" y="62"/>
                    </a:lnTo>
                    <a:lnTo>
                      <a:pt x="54" y="56"/>
                    </a:lnTo>
                    <a:lnTo>
                      <a:pt x="60" y="51"/>
                    </a:lnTo>
                    <a:lnTo>
                      <a:pt x="66" y="45"/>
                    </a:lnTo>
                    <a:lnTo>
                      <a:pt x="71" y="34"/>
                    </a:lnTo>
                  </a:path>
                </a:pathLst>
              </a:custGeom>
              <a:noFill/>
              <a:ln w="0">
                <a:solidFill>
                  <a:srgbClr val="FB0F0C"/>
                </a:solidFill>
                <a:prstDash val="solid"/>
                <a:round/>
                <a:headEnd/>
                <a:tailEnd/>
              </a:ln>
            </p:spPr>
            <p:txBody>
              <a:bodyPr/>
              <a:lstStyle/>
              <a:p>
                <a:pPr>
                  <a:defRPr/>
                </a:pPr>
                <a:endParaRPr lang="en-GB"/>
              </a:p>
            </p:txBody>
          </p:sp>
          <p:sp>
            <p:nvSpPr>
              <p:cNvPr id="57" name="Freeform 191"/>
              <p:cNvSpPr>
                <a:spLocks/>
              </p:cNvSpPr>
              <p:nvPr/>
            </p:nvSpPr>
            <p:spPr bwMode="auto">
              <a:xfrm>
                <a:off x="4267" y="1643"/>
                <a:ext cx="69" cy="63"/>
              </a:xfrm>
              <a:custGeom>
                <a:avLst/>
                <a:gdLst>
                  <a:gd name="T0" fmla="*/ 17 w 71"/>
                  <a:gd name="T1" fmla="*/ 0 h 62"/>
                  <a:gd name="T2" fmla="*/ 17 w 71"/>
                  <a:gd name="T3" fmla="*/ 251 h 62"/>
                  <a:gd name="T4" fmla="*/ 0 w 71"/>
                  <a:gd name="T5" fmla="*/ 251 h 62"/>
                  <a:gd name="T6" fmla="*/ 0 w 71"/>
                  <a:gd name="T7" fmla="*/ 355 h 62"/>
                  <a:gd name="T8" fmla="*/ 17 w 71"/>
                  <a:gd name="T9" fmla="*/ 355 h 62"/>
                  <a:gd name="T10" fmla="*/ 17 w 71"/>
                  <a:gd name="T11" fmla="*/ 571 h 62"/>
                  <a:gd name="T12" fmla="*/ 17 w 71"/>
                  <a:gd name="T13" fmla="*/ 618 h 62"/>
                  <a:gd name="T14" fmla="*/ 12 w 71"/>
                  <a:gd name="T15" fmla="*/ 571 h 62"/>
                  <a:gd name="T16" fmla="*/ 6 w 71"/>
                  <a:gd name="T17" fmla="*/ 571 h 62"/>
                  <a:gd name="T18" fmla="*/ 17 w 71"/>
                  <a:gd name="T19" fmla="*/ 571 h 62"/>
                  <a:gd name="T20" fmla="*/ 17 w 71"/>
                  <a:gd name="T21" fmla="*/ 571 h 62"/>
                  <a:gd name="T22" fmla="*/ 17 w 71"/>
                  <a:gd name="T23" fmla="*/ 618 h 62"/>
                  <a:gd name="T24" fmla="*/ 17 w 71"/>
                  <a:gd name="T25" fmla="*/ 680 h 62"/>
                  <a:gd name="T26" fmla="*/ 17 w 71"/>
                  <a:gd name="T27" fmla="*/ 618 h 62"/>
                  <a:gd name="T28" fmla="*/ 17 w 71"/>
                  <a:gd name="T29" fmla="*/ 355 h 62"/>
                  <a:gd name="T30" fmla="*/ 17 w 71"/>
                  <a:gd name="T31" fmla="*/ 251 h 62"/>
                  <a:gd name="T32" fmla="*/ 17 w 71"/>
                  <a:gd name="T33" fmla="*/ 251 h 62"/>
                  <a:gd name="T34" fmla="*/ 17 w 71"/>
                  <a:gd name="T35" fmla="*/ 355 h 62"/>
                  <a:gd name="T36" fmla="*/ 17 w 71"/>
                  <a:gd name="T37" fmla="*/ 355 h 62"/>
                  <a:gd name="T38" fmla="*/ 17 w 71"/>
                  <a:gd name="T39" fmla="*/ 355 h 62"/>
                  <a:gd name="T40" fmla="*/ 17 w 71"/>
                  <a:gd name="T41" fmla="*/ 251 h 62"/>
                  <a:gd name="T42" fmla="*/ 17 w 71"/>
                  <a:gd name="T43" fmla="*/ 0 h 62"/>
                  <a:gd name="T44" fmla="*/ 0 w 71"/>
                  <a:gd name="T45" fmla="*/ 0 h 62"/>
                  <a:gd name="T46" fmla="*/ 0 w 71"/>
                  <a:gd name="T47" fmla="*/ 11 h 62"/>
                  <a:gd name="T48" fmla="*/ 17 w 71"/>
                  <a:gd name="T49" fmla="*/ 11 h 62"/>
                  <a:gd name="T50" fmla="*/ 17 w 71"/>
                  <a:gd name="T51" fmla="*/ 11 h 62"/>
                  <a:gd name="T52" fmla="*/ 17 w 71"/>
                  <a:gd name="T53" fmla="*/ 11 h 62"/>
                  <a:gd name="T54" fmla="*/ 17 w 71"/>
                  <a:gd name="T55" fmla="*/ 0 h 62"/>
                  <a:gd name="T56" fmla="*/ 17 w 71"/>
                  <a:gd name="T57" fmla="*/ 0 h 62"/>
                  <a:gd name="T58" fmla="*/ 17 w 71"/>
                  <a:gd name="T59" fmla="*/ 11 h 62"/>
                  <a:gd name="T60" fmla="*/ 17 w 71"/>
                  <a:gd name="T61" fmla="*/ 355 h 62"/>
                  <a:gd name="T62" fmla="*/ 17 w 71"/>
                  <a:gd name="T63" fmla="*/ 355 h 62"/>
                  <a:gd name="T64" fmla="*/ 17 w 71"/>
                  <a:gd name="T65" fmla="*/ 571 h 62"/>
                  <a:gd name="T66" fmla="*/ 17 w 71"/>
                  <a:gd name="T67" fmla="*/ 571 h 62"/>
                  <a:gd name="T68" fmla="*/ 17 w 71"/>
                  <a:gd name="T69" fmla="*/ 618 h 62"/>
                  <a:gd name="T70" fmla="*/ 17 w 71"/>
                  <a:gd name="T71" fmla="*/ 571 h 62"/>
                  <a:gd name="T72" fmla="*/ 17 w 71"/>
                  <a:gd name="T73" fmla="*/ 571 h 62"/>
                  <a:gd name="T74" fmla="*/ 17 w 71"/>
                  <a:gd name="T75" fmla="*/ 571 h 62"/>
                  <a:gd name="T76" fmla="*/ 17 w 71"/>
                  <a:gd name="T77" fmla="*/ 355 h 62"/>
                  <a:gd name="T78" fmla="*/ 17 w 71"/>
                  <a:gd name="T79" fmla="*/ 355 h 62"/>
                  <a:gd name="T80" fmla="*/ 17 w 71"/>
                  <a:gd name="T81" fmla="*/ 251 h 62"/>
                  <a:gd name="T82" fmla="*/ 17 w 71"/>
                  <a:gd name="T83" fmla="*/ 251 h 62"/>
                  <a:gd name="T84" fmla="*/ 17 w 71"/>
                  <a:gd name="T85" fmla="*/ 251 h 62"/>
                  <a:gd name="T86" fmla="*/ 17 w 71"/>
                  <a:gd name="T87" fmla="*/ 0 h 62"/>
                  <a:gd name="T88" fmla="*/ 17 w 71"/>
                  <a:gd name="T89" fmla="*/ 0 h 62"/>
                  <a:gd name="T90" fmla="*/ 17 w 71"/>
                  <a:gd name="T91" fmla="*/ 0 h 6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1"/>
                  <a:gd name="T139" fmla="*/ 0 h 62"/>
                  <a:gd name="T140" fmla="*/ 71 w 71"/>
                  <a:gd name="T141" fmla="*/ 62 h 6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1" h="62">
                    <a:moveTo>
                      <a:pt x="30" y="0"/>
                    </a:moveTo>
                    <a:lnTo>
                      <a:pt x="30" y="23"/>
                    </a:lnTo>
                    <a:lnTo>
                      <a:pt x="0" y="23"/>
                    </a:lnTo>
                    <a:lnTo>
                      <a:pt x="0" y="34"/>
                    </a:lnTo>
                    <a:lnTo>
                      <a:pt x="18" y="34"/>
                    </a:lnTo>
                    <a:lnTo>
                      <a:pt x="18" y="51"/>
                    </a:lnTo>
                    <a:lnTo>
                      <a:pt x="18" y="56"/>
                    </a:lnTo>
                    <a:lnTo>
                      <a:pt x="12" y="51"/>
                    </a:lnTo>
                    <a:lnTo>
                      <a:pt x="6" y="51"/>
                    </a:lnTo>
                    <a:lnTo>
                      <a:pt x="30" y="51"/>
                    </a:lnTo>
                    <a:lnTo>
                      <a:pt x="42" y="51"/>
                    </a:lnTo>
                    <a:lnTo>
                      <a:pt x="42" y="56"/>
                    </a:lnTo>
                    <a:lnTo>
                      <a:pt x="36" y="62"/>
                    </a:lnTo>
                    <a:lnTo>
                      <a:pt x="30" y="56"/>
                    </a:lnTo>
                    <a:lnTo>
                      <a:pt x="30" y="34"/>
                    </a:lnTo>
                    <a:lnTo>
                      <a:pt x="30" y="23"/>
                    </a:lnTo>
                    <a:lnTo>
                      <a:pt x="42" y="23"/>
                    </a:lnTo>
                    <a:lnTo>
                      <a:pt x="42" y="34"/>
                    </a:lnTo>
                    <a:lnTo>
                      <a:pt x="30" y="34"/>
                    </a:lnTo>
                    <a:lnTo>
                      <a:pt x="18" y="34"/>
                    </a:lnTo>
                    <a:lnTo>
                      <a:pt x="18" y="23"/>
                    </a:lnTo>
                    <a:lnTo>
                      <a:pt x="18" y="0"/>
                    </a:lnTo>
                    <a:lnTo>
                      <a:pt x="0" y="0"/>
                    </a:lnTo>
                    <a:lnTo>
                      <a:pt x="0" y="11"/>
                    </a:lnTo>
                    <a:lnTo>
                      <a:pt x="18" y="11"/>
                    </a:lnTo>
                    <a:lnTo>
                      <a:pt x="60" y="11"/>
                    </a:lnTo>
                    <a:lnTo>
                      <a:pt x="71" y="11"/>
                    </a:lnTo>
                    <a:lnTo>
                      <a:pt x="71" y="0"/>
                    </a:lnTo>
                    <a:lnTo>
                      <a:pt x="60" y="0"/>
                    </a:lnTo>
                    <a:lnTo>
                      <a:pt x="60" y="11"/>
                    </a:lnTo>
                    <a:lnTo>
                      <a:pt x="60" y="34"/>
                    </a:lnTo>
                    <a:lnTo>
                      <a:pt x="42" y="34"/>
                    </a:lnTo>
                    <a:lnTo>
                      <a:pt x="42" y="51"/>
                    </a:lnTo>
                    <a:lnTo>
                      <a:pt x="60" y="51"/>
                    </a:lnTo>
                    <a:lnTo>
                      <a:pt x="60" y="56"/>
                    </a:lnTo>
                    <a:lnTo>
                      <a:pt x="60" y="51"/>
                    </a:lnTo>
                    <a:lnTo>
                      <a:pt x="66" y="51"/>
                    </a:lnTo>
                    <a:lnTo>
                      <a:pt x="60" y="51"/>
                    </a:lnTo>
                    <a:lnTo>
                      <a:pt x="60" y="34"/>
                    </a:lnTo>
                    <a:lnTo>
                      <a:pt x="71" y="34"/>
                    </a:lnTo>
                    <a:lnTo>
                      <a:pt x="71" y="23"/>
                    </a:lnTo>
                    <a:lnTo>
                      <a:pt x="60" y="23"/>
                    </a:lnTo>
                    <a:lnTo>
                      <a:pt x="42" y="23"/>
                    </a:lnTo>
                    <a:lnTo>
                      <a:pt x="42" y="0"/>
                    </a:lnTo>
                    <a:lnTo>
                      <a:pt x="30" y="0"/>
                    </a:lnTo>
                    <a:close/>
                  </a:path>
                </a:pathLst>
              </a:custGeom>
              <a:solidFill>
                <a:srgbClr val="FB0F0C"/>
              </a:solidFill>
              <a:ln w="9525">
                <a:noFill/>
                <a:round/>
                <a:headEnd/>
                <a:tailEnd/>
              </a:ln>
            </p:spPr>
            <p:txBody>
              <a:bodyPr/>
              <a:lstStyle/>
              <a:p>
                <a:pPr>
                  <a:defRPr/>
                </a:pPr>
                <a:endParaRPr lang="en-GB"/>
              </a:p>
            </p:txBody>
          </p:sp>
          <p:sp>
            <p:nvSpPr>
              <p:cNvPr id="58" name="Freeform 192"/>
              <p:cNvSpPr>
                <a:spLocks/>
              </p:cNvSpPr>
              <p:nvPr/>
            </p:nvSpPr>
            <p:spPr bwMode="auto">
              <a:xfrm>
                <a:off x="4256" y="1607"/>
                <a:ext cx="92" cy="36"/>
              </a:xfrm>
              <a:custGeom>
                <a:avLst/>
                <a:gdLst>
                  <a:gd name="T0" fmla="*/ 23 w 95"/>
                  <a:gd name="T1" fmla="*/ 256 h 33"/>
                  <a:gd name="T2" fmla="*/ 23 w 95"/>
                  <a:gd name="T3" fmla="*/ 256 h 33"/>
                  <a:gd name="T4" fmla="*/ 23 w 95"/>
                  <a:gd name="T5" fmla="*/ 256 h 33"/>
                  <a:gd name="T6" fmla="*/ 23 w 95"/>
                  <a:gd name="T7" fmla="*/ 256 h 33"/>
                  <a:gd name="T8" fmla="*/ 23 w 95"/>
                  <a:gd name="T9" fmla="*/ 256 h 33"/>
                  <a:gd name="T10" fmla="*/ 23 w 95"/>
                  <a:gd name="T11" fmla="*/ 297 h 33"/>
                  <a:gd name="T12" fmla="*/ 23 w 95"/>
                  <a:gd name="T13" fmla="*/ 297 h 33"/>
                  <a:gd name="T14" fmla="*/ 23 w 95"/>
                  <a:gd name="T15" fmla="*/ 11 h 33"/>
                  <a:gd name="T16" fmla="*/ 23 w 95"/>
                  <a:gd name="T17" fmla="*/ 5 h 33"/>
                  <a:gd name="T18" fmla="*/ 23 w 95"/>
                  <a:gd name="T19" fmla="*/ 5 h 33"/>
                  <a:gd name="T20" fmla="*/ 23 w 95"/>
                  <a:gd name="T21" fmla="*/ 0 h 33"/>
                  <a:gd name="T22" fmla="*/ 23 w 95"/>
                  <a:gd name="T23" fmla="*/ 5 h 33"/>
                  <a:gd name="T24" fmla="*/ 23 w 95"/>
                  <a:gd name="T25" fmla="*/ 0 h 33"/>
                  <a:gd name="T26" fmla="*/ 23 w 95"/>
                  <a:gd name="T27" fmla="*/ 5 h 33"/>
                  <a:gd name="T28" fmla="*/ 23 w 95"/>
                  <a:gd name="T29" fmla="*/ 0 h 33"/>
                  <a:gd name="T30" fmla="*/ 18 w 95"/>
                  <a:gd name="T31" fmla="*/ 5 h 33"/>
                  <a:gd name="T32" fmla="*/ 12 w 95"/>
                  <a:gd name="T33" fmla="*/ 5 h 33"/>
                  <a:gd name="T34" fmla="*/ 0 w 95"/>
                  <a:gd name="T35" fmla="*/ 11 h 33"/>
                  <a:gd name="T36" fmla="*/ 12 w 95"/>
                  <a:gd name="T37" fmla="*/ 297 h 33"/>
                  <a:gd name="T38" fmla="*/ 18 w 95"/>
                  <a:gd name="T39" fmla="*/ 256 h 33"/>
                  <a:gd name="T40" fmla="*/ 23 w 95"/>
                  <a:gd name="T41" fmla="*/ 256 h 33"/>
                  <a:gd name="T42" fmla="*/ 23 w 95"/>
                  <a:gd name="T43" fmla="*/ 256 h 33"/>
                  <a:gd name="T44" fmla="*/ 23 w 95"/>
                  <a:gd name="T45" fmla="*/ 256 h 33"/>
                  <a:gd name="T46" fmla="*/ 23 w 95"/>
                  <a:gd name="T47" fmla="*/ 256 h 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5"/>
                  <a:gd name="T73" fmla="*/ 0 h 33"/>
                  <a:gd name="T74" fmla="*/ 95 w 95"/>
                  <a:gd name="T75" fmla="*/ 33 h 3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5" h="33">
                    <a:moveTo>
                      <a:pt x="48" y="28"/>
                    </a:moveTo>
                    <a:lnTo>
                      <a:pt x="54" y="28"/>
                    </a:lnTo>
                    <a:lnTo>
                      <a:pt x="60" y="28"/>
                    </a:lnTo>
                    <a:lnTo>
                      <a:pt x="66" y="28"/>
                    </a:lnTo>
                    <a:lnTo>
                      <a:pt x="78" y="28"/>
                    </a:lnTo>
                    <a:lnTo>
                      <a:pt x="78" y="33"/>
                    </a:lnTo>
                    <a:lnTo>
                      <a:pt x="83" y="33"/>
                    </a:lnTo>
                    <a:lnTo>
                      <a:pt x="95" y="11"/>
                    </a:lnTo>
                    <a:lnTo>
                      <a:pt x="89" y="5"/>
                    </a:lnTo>
                    <a:lnTo>
                      <a:pt x="78" y="5"/>
                    </a:lnTo>
                    <a:lnTo>
                      <a:pt x="72" y="0"/>
                    </a:lnTo>
                    <a:lnTo>
                      <a:pt x="60" y="5"/>
                    </a:lnTo>
                    <a:lnTo>
                      <a:pt x="48" y="0"/>
                    </a:lnTo>
                    <a:lnTo>
                      <a:pt x="36" y="5"/>
                    </a:lnTo>
                    <a:lnTo>
                      <a:pt x="30" y="0"/>
                    </a:lnTo>
                    <a:lnTo>
                      <a:pt x="18" y="5"/>
                    </a:lnTo>
                    <a:lnTo>
                      <a:pt x="12" y="5"/>
                    </a:lnTo>
                    <a:lnTo>
                      <a:pt x="0" y="11"/>
                    </a:lnTo>
                    <a:lnTo>
                      <a:pt x="12" y="33"/>
                    </a:lnTo>
                    <a:lnTo>
                      <a:pt x="18" y="28"/>
                    </a:lnTo>
                    <a:lnTo>
                      <a:pt x="30" y="28"/>
                    </a:lnTo>
                    <a:lnTo>
                      <a:pt x="36" y="28"/>
                    </a:lnTo>
                    <a:lnTo>
                      <a:pt x="48" y="28"/>
                    </a:lnTo>
                    <a:close/>
                  </a:path>
                </a:pathLst>
              </a:custGeom>
              <a:solidFill>
                <a:srgbClr val="2F3092"/>
              </a:solidFill>
              <a:ln w="9525">
                <a:noFill/>
                <a:round/>
                <a:headEnd/>
                <a:tailEnd/>
              </a:ln>
            </p:spPr>
            <p:txBody>
              <a:bodyPr/>
              <a:lstStyle/>
              <a:p>
                <a:pPr>
                  <a:defRPr/>
                </a:pPr>
                <a:endParaRPr lang="en-GB"/>
              </a:p>
            </p:txBody>
          </p:sp>
          <p:sp>
            <p:nvSpPr>
              <p:cNvPr id="59" name="Freeform 193"/>
              <p:cNvSpPr>
                <a:spLocks/>
              </p:cNvSpPr>
              <p:nvPr/>
            </p:nvSpPr>
            <p:spPr bwMode="auto">
              <a:xfrm>
                <a:off x="4256" y="1607"/>
                <a:ext cx="92" cy="36"/>
              </a:xfrm>
              <a:custGeom>
                <a:avLst/>
                <a:gdLst>
                  <a:gd name="T0" fmla="*/ 23 w 95"/>
                  <a:gd name="T1" fmla="*/ 256 h 33"/>
                  <a:gd name="T2" fmla="*/ 23 w 95"/>
                  <a:gd name="T3" fmla="*/ 256 h 33"/>
                  <a:gd name="T4" fmla="*/ 23 w 95"/>
                  <a:gd name="T5" fmla="*/ 256 h 33"/>
                  <a:gd name="T6" fmla="*/ 23 w 95"/>
                  <a:gd name="T7" fmla="*/ 256 h 33"/>
                  <a:gd name="T8" fmla="*/ 23 w 95"/>
                  <a:gd name="T9" fmla="*/ 256 h 33"/>
                  <a:gd name="T10" fmla="*/ 23 w 95"/>
                  <a:gd name="T11" fmla="*/ 297 h 33"/>
                  <a:gd name="T12" fmla="*/ 23 w 95"/>
                  <a:gd name="T13" fmla="*/ 297 h 33"/>
                  <a:gd name="T14" fmla="*/ 23 w 95"/>
                  <a:gd name="T15" fmla="*/ 11 h 33"/>
                  <a:gd name="T16" fmla="*/ 23 w 95"/>
                  <a:gd name="T17" fmla="*/ 5 h 33"/>
                  <a:gd name="T18" fmla="*/ 23 w 95"/>
                  <a:gd name="T19" fmla="*/ 5 h 33"/>
                  <a:gd name="T20" fmla="*/ 23 w 95"/>
                  <a:gd name="T21" fmla="*/ 0 h 33"/>
                  <a:gd name="T22" fmla="*/ 23 w 95"/>
                  <a:gd name="T23" fmla="*/ 5 h 33"/>
                  <a:gd name="T24" fmla="*/ 23 w 95"/>
                  <a:gd name="T25" fmla="*/ 0 h 33"/>
                  <a:gd name="T26" fmla="*/ 23 w 95"/>
                  <a:gd name="T27" fmla="*/ 5 h 33"/>
                  <a:gd name="T28" fmla="*/ 23 w 95"/>
                  <a:gd name="T29" fmla="*/ 0 h 33"/>
                  <a:gd name="T30" fmla="*/ 18 w 95"/>
                  <a:gd name="T31" fmla="*/ 5 h 33"/>
                  <a:gd name="T32" fmla="*/ 12 w 95"/>
                  <a:gd name="T33" fmla="*/ 5 h 33"/>
                  <a:gd name="T34" fmla="*/ 0 w 95"/>
                  <a:gd name="T35" fmla="*/ 11 h 33"/>
                  <a:gd name="T36" fmla="*/ 12 w 95"/>
                  <a:gd name="T37" fmla="*/ 297 h 33"/>
                  <a:gd name="T38" fmla="*/ 18 w 95"/>
                  <a:gd name="T39" fmla="*/ 256 h 33"/>
                  <a:gd name="T40" fmla="*/ 23 w 95"/>
                  <a:gd name="T41" fmla="*/ 256 h 33"/>
                  <a:gd name="T42" fmla="*/ 23 w 95"/>
                  <a:gd name="T43" fmla="*/ 256 h 33"/>
                  <a:gd name="T44" fmla="*/ 23 w 95"/>
                  <a:gd name="T45" fmla="*/ 256 h 33"/>
                  <a:gd name="T46" fmla="*/ 23 w 95"/>
                  <a:gd name="T47" fmla="*/ 256 h 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5"/>
                  <a:gd name="T73" fmla="*/ 0 h 33"/>
                  <a:gd name="T74" fmla="*/ 95 w 95"/>
                  <a:gd name="T75" fmla="*/ 33 h 3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5" h="33">
                    <a:moveTo>
                      <a:pt x="48" y="28"/>
                    </a:moveTo>
                    <a:lnTo>
                      <a:pt x="54" y="28"/>
                    </a:lnTo>
                    <a:lnTo>
                      <a:pt x="60" y="28"/>
                    </a:lnTo>
                    <a:lnTo>
                      <a:pt x="66" y="28"/>
                    </a:lnTo>
                    <a:lnTo>
                      <a:pt x="78" y="28"/>
                    </a:lnTo>
                    <a:lnTo>
                      <a:pt x="78" y="33"/>
                    </a:lnTo>
                    <a:lnTo>
                      <a:pt x="83" y="33"/>
                    </a:lnTo>
                    <a:lnTo>
                      <a:pt x="95" y="11"/>
                    </a:lnTo>
                    <a:lnTo>
                      <a:pt x="89" y="5"/>
                    </a:lnTo>
                    <a:lnTo>
                      <a:pt x="78" y="5"/>
                    </a:lnTo>
                    <a:lnTo>
                      <a:pt x="72" y="0"/>
                    </a:lnTo>
                    <a:lnTo>
                      <a:pt x="60" y="5"/>
                    </a:lnTo>
                    <a:lnTo>
                      <a:pt x="48" y="0"/>
                    </a:lnTo>
                    <a:lnTo>
                      <a:pt x="36" y="5"/>
                    </a:lnTo>
                    <a:lnTo>
                      <a:pt x="30" y="0"/>
                    </a:lnTo>
                    <a:lnTo>
                      <a:pt x="18" y="5"/>
                    </a:lnTo>
                    <a:lnTo>
                      <a:pt x="12" y="5"/>
                    </a:lnTo>
                    <a:lnTo>
                      <a:pt x="0" y="11"/>
                    </a:lnTo>
                    <a:lnTo>
                      <a:pt x="12" y="33"/>
                    </a:lnTo>
                    <a:lnTo>
                      <a:pt x="18" y="28"/>
                    </a:lnTo>
                    <a:lnTo>
                      <a:pt x="30" y="28"/>
                    </a:lnTo>
                    <a:lnTo>
                      <a:pt x="36" y="28"/>
                    </a:lnTo>
                    <a:lnTo>
                      <a:pt x="48" y="28"/>
                    </a:lnTo>
                  </a:path>
                </a:pathLst>
              </a:custGeom>
              <a:noFill/>
              <a:ln w="0">
                <a:solidFill>
                  <a:srgbClr val="FFFFFF"/>
                </a:solidFill>
                <a:prstDash val="solid"/>
                <a:round/>
                <a:headEnd/>
                <a:tailEnd/>
              </a:ln>
            </p:spPr>
            <p:txBody>
              <a:bodyPr/>
              <a:lstStyle/>
              <a:p>
                <a:pPr>
                  <a:defRPr/>
                </a:pPr>
                <a:endParaRPr lang="en-GB"/>
              </a:p>
            </p:txBody>
          </p:sp>
          <p:sp>
            <p:nvSpPr>
              <p:cNvPr id="60" name="Freeform 194"/>
              <p:cNvSpPr>
                <a:spLocks/>
              </p:cNvSpPr>
              <p:nvPr/>
            </p:nvSpPr>
            <p:spPr bwMode="auto">
              <a:xfrm>
                <a:off x="4273" y="1607"/>
                <a:ext cx="24" cy="29"/>
              </a:xfrm>
              <a:custGeom>
                <a:avLst/>
                <a:gdLst>
                  <a:gd name="T0" fmla="*/ 12 w 24"/>
                  <a:gd name="T1" fmla="*/ 5 h 28"/>
                  <a:gd name="T2" fmla="*/ 12 w 24"/>
                  <a:gd name="T3" fmla="*/ 0 h 28"/>
                  <a:gd name="T4" fmla="*/ 0 w 24"/>
                  <a:gd name="T5" fmla="*/ 5 h 28"/>
                  <a:gd name="T6" fmla="*/ 6 w 24"/>
                  <a:gd name="T7" fmla="*/ 28 h 28"/>
                  <a:gd name="T8" fmla="*/ 12 w 24"/>
                  <a:gd name="T9" fmla="*/ 28 h 28"/>
                  <a:gd name="T10" fmla="*/ 12 w 24"/>
                  <a:gd name="T11" fmla="*/ 28 h 28"/>
                  <a:gd name="T12" fmla="*/ 12 w 24"/>
                  <a:gd name="T13" fmla="*/ 5 h 28"/>
                  <a:gd name="T14" fmla="*/ 12 w 24"/>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8"/>
                  <a:gd name="T26" fmla="*/ 24 w 2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8">
                    <a:moveTo>
                      <a:pt x="18" y="5"/>
                    </a:moveTo>
                    <a:lnTo>
                      <a:pt x="12" y="0"/>
                    </a:lnTo>
                    <a:lnTo>
                      <a:pt x="0" y="5"/>
                    </a:lnTo>
                    <a:lnTo>
                      <a:pt x="6" y="28"/>
                    </a:lnTo>
                    <a:lnTo>
                      <a:pt x="18" y="28"/>
                    </a:lnTo>
                    <a:lnTo>
                      <a:pt x="24" y="28"/>
                    </a:lnTo>
                    <a:lnTo>
                      <a:pt x="18" y="5"/>
                    </a:lnTo>
                    <a:close/>
                  </a:path>
                </a:pathLst>
              </a:custGeom>
              <a:solidFill>
                <a:srgbClr val="16067B"/>
              </a:solidFill>
              <a:ln w="9525">
                <a:noFill/>
                <a:round/>
                <a:headEnd/>
                <a:tailEnd/>
              </a:ln>
            </p:spPr>
            <p:txBody>
              <a:bodyPr/>
              <a:lstStyle/>
              <a:p>
                <a:pPr>
                  <a:defRPr/>
                </a:pPr>
                <a:endParaRPr lang="en-GB"/>
              </a:p>
            </p:txBody>
          </p:sp>
          <p:sp>
            <p:nvSpPr>
              <p:cNvPr id="61" name="Freeform 195"/>
              <p:cNvSpPr>
                <a:spLocks/>
              </p:cNvSpPr>
              <p:nvPr/>
            </p:nvSpPr>
            <p:spPr bwMode="auto">
              <a:xfrm>
                <a:off x="4273" y="1607"/>
                <a:ext cx="24" cy="29"/>
              </a:xfrm>
              <a:custGeom>
                <a:avLst/>
                <a:gdLst>
                  <a:gd name="T0" fmla="*/ 12 w 24"/>
                  <a:gd name="T1" fmla="*/ 5 h 28"/>
                  <a:gd name="T2" fmla="*/ 12 w 24"/>
                  <a:gd name="T3" fmla="*/ 0 h 28"/>
                  <a:gd name="T4" fmla="*/ 0 w 24"/>
                  <a:gd name="T5" fmla="*/ 5 h 28"/>
                  <a:gd name="T6" fmla="*/ 6 w 24"/>
                  <a:gd name="T7" fmla="*/ 28 h 28"/>
                  <a:gd name="T8" fmla="*/ 12 w 24"/>
                  <a:gd name="T9" fmla="*/ 28 h 28"/>
                  <a:gd name="T10" fmla="*/ 12 w 24"/>
                  <a:gd name="T11" fmla="*/ 28 h 28"/>
                  <a:gd name="T12" fmla="*/ 12 w 24"/>
                  <a:gd name="T13" fmla="*/ 5 h 28"/>
                  <a:gd name="T14" fmla="*/ 12 w 24"/>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8"/>
                  <a:gd name="T26" fmla="*/ 24 w 24"/>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8">
                    <a:moveTo>
                      <a:pt x="18" y="5"/>
                    </a:moveTo>
                    <a:lnTo>
                      <a:pt x="12" y="0"/>
                    </a:lnTo>
                    <a:lnTo>
                      <a:pt x="0" y="5"/>
                    </a:lnTo>
                    <a:lnTo>
                      <a:pt x="6" y="28"/>
                    </a:lnTo>
                    <a:lnTo>
                      <a:pt x="18" y="28"/>
                    </a:lnTo>
                    <a:lnTo>
                      <a:pt x="24" y="28"/>
                    </a:lnTo>
                    <a:lnTo>
                      <a:pt x="18" y="5"/>
                    </a:lnTo>
                  </a:path>
                </a:pathLst>
              </a:custGeom>
              <a:noFill/>
              <a:ln w="0">
                <a:solidFill>
                  <a:srgbClr val="FFFFFF"/>
                </a:solidFill>
                <a:prstDash val="solid"/>
                <a:round/>
                <a:headEnd/>
                <a:tailEnd/>
              </a:ln>
            </p:spPr>
            <p:txBody>
              <a:bodyPr/>
              <a:lstStyle/>
              <a:p>
                <a:pPr>
                  <a:defRPr/>
                </a:pPr>
                <a:endParaRPr lang="en-GB"/>
              </a:p>
            </p:txBody>
          </p:sp>
          <p:sp>
            <p:nvSpPr>
              <p:cNvPr id="62" name="Freeform 196"/>
              <p:cNvSpPr>
                <a:spLocks/>
              </p:cNvSpPr>
              <p:nvPr/>
            </p:nvSpPr>
            <p:spPr bwMode="auto">
              <a:xfrm>
                <a:off x="4315" y="1607"/>
                <a:ext cx="18" cy="29"/>
              </a:xfrm>
              <a:custGeom>
                <a:avLst/>
                <a:gdLst>
                  <a:gd name="T0" fmla="*/ 0 w 18"/>
                  <a:gd name="T1" fmla="*/ 5 h 28"/>
                  <a:gd name="T2" fmla="*/ 9 w 18"/>
                  <a:gd name="T3" fmla="*/ 0 h 28"/>
                  <a:gd name="T4" fmla="*/ 9 w 18"/>
                  <a:gd name="T5" fmla="*/ 5 h 28"/>
                  <a:gd name="T6" fmla="*/ 9 w 18"/>
                  <a:gd name="T7" fmla="*/ 28 h 28"/>
                  <a:gd name="T8" fmla="*/ 6 w 18"/>
                  <a:gd name="T9" fmla="*/ 28 h 28"/>
                  <a:gd name="T10" fmla="*/ 0 w 18"/>
                  <a:gd name="T11" fmla="*/ 28 h 28"/>
                  <a:gd name="T12" fmla="*/ 0 w 18"/>
                  <a:gd name="T13" fmla="*/ 5 h 28"/>
                  <a:gd name="T14" fmla="*/ 0 w 18"/>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28"/>
                  <a:gd name="T26" fmla="*/ 18 w 18"/>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28">
                    <a:moveTo>
                      <a:pt x="0" y="5"/>
                    </a:moveTo>
                    <a:lnTo>
                      <a:pt x="12" y="0"/>
                    </a:lnTo>
                    <a:lnTo>
                      <a:pt x="18" y="5"/>
                    </a:lnTo>
                    <a:lnTo>
                      <a:pt x="12" y="28"/>
                    </a:lnTo>
                    <a:lnTo>
                      <a:pt x="6" y="28"/>
                    </a:lnTo>
                    <a:lnTo>
                      <a:pt x="0" y="28"/>
                    </a:lnTo>
                    <a:lnTo>
                      <a:pt x="0" y="5"/>
                    </a:lnTo>
                    <a:close/>
                  </a:path>
                </a:pathLst>
              </a:custGeom>
              <a:solidFill>
                <a:srgbClr val="16067B"/>
              </a:solidFill>
              <a:ln w="9525">
                <a:noFill/>
                <a:round/>
                <a:headEnd/>
                <a:tailEnd/>
              </a:ln>
            </p:spPr>
            <p:txBody>
              <a:bodyPr/>
              <a:lstStyle/>
              <a:p>
                <a:pPr>
                  <a:defRPr/>
                </a:pPr>
                <a:endParaRPr lang="en-GB"/>
              </a:p>
            </p:txBody>
          </p:sp>
          <p:sp>
            <p:nvSpPr>
              <p:cNvPr id="63" name="Freeform 197"/>
              <p:cNvSpPr>
                <a:spLocks/>
              </p:cNvSpPr>
              <p:nvPr/>
            </p:nvSpPr>
            <p:spPr bwMode="auto">
              <a:xfrm>
                <a:off x="4315" y="1607"/>
                <a:ext cx="18" cy="29"/>
              </a:xfrm>
              <a:custGeom>
                <a:avLst/>
                <a:gdLst>
                  <a:gd name="T0" fmla="*/ 0 w 18"/>
                  <a:gd name="T1" fmla="*/ 5 h 28"/>
                  <a:gd name="T2" fmla="*/ 9 w 18"/>
                  <a:gd name="T3" fmla="*/ 0 h 28"/>
                  <a:gd name="T4" fmla="*/ 9 w 18"/>
                  <a:gd name="T5" fmla="*/ 5 h 28"/>
                  <a:gd name="T6" fmla="*/ 9 w 18"/>
                  <a:gd name="T7" fmla="*/ 28 h 28"/>
                  <a:gd name="T8" fmla="*/ 6 w 18"/>
                  <a:gd name="T9" fmla="*/ 28 h 28"/>
                  <a:gd name="T10" fmla="*/ 0 w 18"/>
                  <a:gd name="T11" fmla="*/ 28 h 28"/>
                  <a:gd name="T12" fmla="*/ 0 w 18"/>
                  <a:gd name="T13" fmla="*/ 5 h 28"/>
                  <a:gd name="T14" fmla="*/ 0 w 18"/>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28"/>
                  <a:gd name="T26" fmla="*/ 18 w 18"/>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28">
                    <a:moveTo>
                      <a:pt x="0" y="5"/>
                    </a:moveTo>
                    <a:lnTo>
                      <a:pt x="12" y="0"/>
                    </a:lnTo>
                    <a:lnTo>
                      <a:pt x="18" y="5"/>
                    </a:lnTo>
                    <a:lnTo>
                      <a:pt x="12" y="28"/>
                    </a:lnTo>
                    <a:lnTo>
                      <a:pt x="6" y="28"/>
                    </a:lnTo>
                    <a:lnTo>
                      <a:pt x="0" y="28"/>
                    </a:lnTo>
                    <a:lnTo>
                      <a:pt x="0" y="5"/>
                    </a:lnTo>
                  </a:path>
                </a:pathLst>
              </a:custGeom>
              <a:noFill/>
              <a:ln w="0">
                <a:solidFill>
                  <a:srgbClr val="FFFFFF"/>
                </a:solidFill>
                <a:prstDash val="solid"/>
                <a:round/>
                <a:headEnd/>
                <a:tailEnd/>
              </a:ln>
            </p:spPr>
            <p:txBody>
              <a:bodyPr/>
              <a:lstStyle/>
              <a:p>
                <a:pPr>
                  <a:defRPr/>
                </a:pPr>
                <a:endParaRPr lang="en-GB"/>
              </a:p>
            </p:txBody>
          </p:sp>
          <p:sp>
            <p:nvSpPr>
              <p:cNvPr id="64" name="Freeform 198"/>
              <p:cNvSpPr>
                <a:spLocks/>
              </p:cNvSpPr>
              <p:nvPr/>
            </p:nvSpPr>
            <p:spPr bwMode="auto">
              <a:xfrm>
                <a:off x="4261" y="1617"/>
                <a:ext cx="12" cy="6"/>
              </a:xfrm>
              <a:custGeom>
                <a:avLst/>
                <a:gdLst>
                  <a:gd name="T0" fmla="*/ 0 w 12"/>
                  <a:gd name="T1" fmla="*/ 5 h 5"/>
                  <a:gd name="T2" fmla="*/ 6 w 12"/>
                  <a:gd name="T3" fmla="*/ 5 h 5"/>
                  <a:gd name="T4" fmla="*/ 6 w 12"/>
                  <a:gd name="T5" fmla="*/ 5 h 5"/>
                  <a:gd name="T6" fmla="*/ 6 w 12"/>
                  <a:gd name="T7" fmla="*/ 5 h 5"/>
                  <a:gd name="T8" fmla="*/ 6 w 12"/>
                  <a:gd name="T9" fmla="*/ 5 h 5"/>
                  <a:gd name="T10" fmla="*/ 6 w 12"/>
                  <a:gd name="T11" fmla="*/ 5 h 5"/>
                  <a:gd name="T12" fmla="*/ 12 w 12"/>
                  <a:gd name="T13" fmla="*/ 5 h 5"/>
                  <a:gd name="T14" fmla="*/ 12 w 12"/>
                  <a:gd name="T15" fmla="*/ 5 h 5"/>
                  <a:gd name="T16" fmla="*/ 12 w 12"/>
                  <a:gd name="T17" fmla="*/ 0 h 5"/>
                  <a:gd name="T18" fmla="*/ 6 w 12"/>
                  <a:gd name="T19" fmla="*/ 0 h 5"/>
                  <a:gd name="T20" fmla="*/ 6 w 12"/>
                  <a:gd name="T21" fmla="*/ 0 h 5"/>
                  <a:gd name="T22" fmla="*/ 6 w 12"/>
                  <a:gd name="T23" fmla="*/ 0 h 5"/>
                  <a:gd name="T24" fmla="*/ 0 w 12"/>
                  <a:gd name="T25" fmla="*/ 5 h 5"/>
                  <a:gd name="T26" fmla="*/ 0 w 12"/>
                  <a:gd name="T27" fmla="*/ 5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5"/>
                  <a:gd name="T44" fmla="*/ 12 w 12"/>
                  <a:gd name="T45" fmla="*/ 5 h 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5">
                    <a:moveTo>
                      <a:pt x="0" y="5"/>
                    </a:moveTo>
                    <a:lnTo>
                      <a:pt x="6" y="5"/>
                    </a:lnTo>
                    <a:lnTo>
                      <a:pt x="12" y="5"/>
                    </a:lnTo>
                    <a:lnTo>
                      <a:pt x="12" y="0"/>
                    </a:lnTo>
                    <a:lnTo>
                      <a:pt x="6" y="0"/>
                    </a:lnTo>
                    <a:lnTo>
                      <a:pt x="0" y="5"/>
                    </a:lnTo>
                    <a:close/>
                  </a:path>
                </a:pathLst>
              </a:custGeom>
              <a:solidFill>
                <a:srgbClr val="F7F619"/>
              </a:solidFill>
              <a:ln w="9525">
                <a:noFill/>
                <a:round/>
                <a:headEnd/>
                <a:tailEnd/>
              </a:ln>
            </p:spPr>
            <p:txBody>
              <a:bodyPr/>
              <a:lstStyle/>
              <a:p>
                <a:pPr>
                  <a:defRPr/>
                </a:pPr>
                <a:endParaRPr lang="en-GB"/>
              </a:p>
            </p:txBody>
          </p:sp>
          <p:sp>
            <p:nvSpPr>
              <p:cNvPr id="65" name="Freeform 199"/>
              <p:cNvSpPr>
                <a:spLocks/>
              </p:cNvSpPr>
              <p:nvPr/>
            </p:nvSpPr>
            <p:spPr bwMode="auto">
              <a:xfrm>
                <a:off x="4267" y="1630"/>
                <a:ext cx="12" cy="6"/>
              </a:xfrm>
              <a:custGeom>
                <a:avLst/>
                <a:gdLst>
                  <a:gd name="T0" fmla="*/ 0 w 12"/>
                  <a:gd name="T1" fmla="*/ 6 h 6"/>
                  <a:gd name="T2" fmla="*/ 0 w 12"/>
                  <a:gd name="T3" fmla="*/ 6 h 6"/>
                  <a:gd name="T4" fmla="*/ 0 w 12"/>
                  <a:gd name="T5" fmla="*/ 6 h 6"/>
                  <a:gd name="T6" fmla="*/ 6 w 12"/>
                  <a:gd name="T7" fmla="*/ 6 h 6"/>
                  <a:gd name="T8" fmla="*/ 6 w 12"/>
                  <a:gd name="T9" fmla="*/ 6 h 6"/>
                  <a:gd name="T10" fmla="*/ 6 w 12"/>
                  <a:gd name="T11" fmla="*/ 6 h 6"/>
                  <a:gd name="T12" fmla="*/ 12 w 12"/>
                  <a:gd name="T13" fmla="*/ 0 h 6"/>
                  <a:gd name="T14" fmla="*/ 12 w 12"/>
                  <a:gd name="T15" fmla="*/ 0 h 6"/>
                  <a:gd name="T16" fmla="*/ 12 w 12"/>
                  <a:gd name="T17" fmla="*/ 0 h 6"/>
                  <a:gd name="T18" fmla="*/ 6 w 12"/>
                  <a:gd name="T19" fmla="*/ 0 h 6"/>
                  <a:gd name="T20" fmla="*/ 6 w 12"/>
                  <a:gd name="T21" fmla="*/ 0 h 6"/>
                  <a:gd name="T22" fmla="*/ 6 w 12"/>
                  <a:gd name="T23" fmla="*/ 6 h 6"/>
                  <a:gd name="T24" fmla="*/ 0 w 12"/>
                  <a:gd name="T25" fmla="*/ 6 h 6"/>
                  <a:gd name="T26" fmla="*/ 0 w 12"/>
                  <a:gd name="T27" fmla="*/ 6 h 6"/>
                  <a:gd name="T28" fmla="*/ 0 w 12"/>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6"/>
                  <a:gd name="T47" fmla="*/ 12 w 12"/>
                  <a:gd name="T48" fmla="*/ 6 h 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6">
                    <a:moveTo>
                      <a:pt x="0" y="6"/>
                    </a:moveTo>
                    <a:lnTo>
                      <a:pt x="0" y="6"/>
                    </a:lnTo>
                    <a:lnTo>
                      <a:pt x="6" y="6"/>
                    </a:lnTo>
                    <a:lnTo>
                      <a:pt x="12" y="0"/>
                    </a:lnTo>
                    <a:lnTo>
                      <a:pt x="6" y="0"/>
                    </a:lnTo>
                    <a:lnTo>
                      <a:pt x="6" y="6"/>
                    </a:lnTo>
                    <a:lnTo>
                      <a:pt x="0" y="6"/>
                    </a:lnTo>
                    <a:close/>
                  </a:path>
                </a:pathLst>
              </a:custGeom>
              <a:solidFill>
                <a:srgbClr val="FFFFFF"/>
              </a:solidFill>
              <a:ln w="9525">
                <a:noFill/>
                <a:round/>
                <a:headEnd/>
                <a:tailEnd/>
              </a:ln>
            </p:spPr>
            <p:txBody>
              <a:bodyPr/>
              <a:lstStyle/>
              <a:p>
                <a:pPr>
                  <a:defRPr/>
                </a:pPr>
                <a:endParaRPr lang="en-GB"/>
              </a:p>
            </p:txBody>
          </p:sp>
          <p:sp>
            <p:nvSpPr>
              <p:cNvPr id="66" name="Freeform 200"/>
              <p:cNvSpPr>
                <a:spLocks/>
              </p:cNvSpPr>
              <p:nvPr/>
            </p:nvSpPr>
            <p:spPr bwMode="auto">
              <a:xfrm>
                <a:off x="4273" y="1613"/>
                <a:ext cx="18" cy="13"/>
              </a:xfrm>
              <a:custGeom>
                <a:avLst/>
                <a:gdLst>
                  <a:gd name="T0" fmla="*/ 9 w 18"/>
                  <a:gd name="T1" fmla="*/ 0 h 11"/>
                  <a:gd name="T2" fmla="*/ 9 w 18"/>
                  <a:gd name="T3" fmla="*/ 0 h 11"/>
                  <a:gd name="T4" fmla="*/ 6 w 18"/>
                  <a:gd name="T5" fmla="*/ 0 h 11"/>
                  <a:gd name="T6" fmla="*/ 0 w 18"/>
                  <a:gd name="T7" fmla="*/ 6 h 11"/>
                  <a:gd name="T8" fmla="*/ 6 w 18"/>
                  <a:gd name="T9" fmla="*/ 11 h 11"/>
                  <a:gd name="T10" fmla="*/ 9 w 18"/>
                  <a:gd name="T11" fmla="*/ 6 h 11"/>
                  <a:gd name="T12" fmla="*/ 9 w 18"/>
                  <a:gd name="T13" fmla="*/ 6 h 11"/>
                  <a:gd name="T14" fmla="*/ 9 w 18"/>
                  <a:gd name="T15" fmla="*/ 6 h 11"/>
                  <a:gd name="T16" fmla="*/ 9 w 18"/>
                  <a:gd name="T17" fmla="*/ 0 h 11"/>
                  <a:gd name="T18" fmla="*/ 9 w 18"/>
                  <a:gd name="T19" fmla="*/ 0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11"/>
                  <a:gd name="T32" fmla="*/ 18 w 18"/>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11">
                    <a:moveTo>
                      <a:pt x="18" y="0"/>
                    </a:moveTo>
                    <a:lnTo>
                      <a:pt x="12" y="0"/>
                    </a:lnTo>
                    <a:lnTo>
                      <a:pt x="6" y="0"/>
                    </a:lnTo>
                    <a:lnTo>
                      <a:pt x="0" y="6"/>
                    </a:lnTo>
                    <a:lnTo>
                      <a:pt x="6" y="11"/>
                    </a:lnTo>
                    <a:lnTo>
                      <a:pt x="12" y="6"/>
                    </a:lnTo>
                    <a:lnTo>
                      <a:pt x="18" y="6"/>
                    </a:lnTo>
                    <a:lnTo>
                      <a:pt x="18" y="0"/>
                    </a:lnTo>
                    <a:close/>
                  </a:path>
                </a:pathLst>
              </a:custGeom>
              <a:solidFill>
                <a:srgbClr val="FB0F0C"/>
              </a:solidFill>
              <a:ln w="9525">
                <a:noFill/>
                <a:round/>
                <a:headEnd/>
                <a:tailEnd/>
              </a:ln>
            </p:spPr>
            <p:txBody>
              <a:bodyPr/>
              <a:lstStyle/>
              <a:p>
                <a:pPr>
                  <a:defRPr/>
                </a:pPr>
                <a:endParaRPr lang="en-GB"/>
              </a:p>
            </p:txBody>
          </p:sp>
          <p:sp>
            <p:nvSpPr>
              <p:cNvPr id="67" name="Freeform 201"/>
              <p:cNvSpPr>
                <a:spLocks/>
              </p:cNvSpPr>
              <p:nvPr/>
            </p:nvSpPr>
            <p:spPr bwMode="auto">
              <a:xfrm>
                <a:off x="4279" y="1626"/>
                <a:ext cx="18" cy="4"/>
              </a:xfrm>
              <a:custGeom>
                <a:avLst/>
                <a:gdLst>
                  <a:gd name="T0" fmla="*/ 9 w 18"/>
                  <a:gd name="T1" fmla="*/ 0 h 6"/>
                  <a:gd name="T2" fmla="*/ 9 w 18"/>
                  <a:gd name="T3" fmla="*/ 0 h 6"/>
                  <a:gd name="T4" fmla="*/ 6 w 18"/>
                  <a:gd name="T5" fmla="*/ 0 h 6"/>
                  <a:gd name="T6" fmla="*/ 0 w 18"/>
                  <a:gd name="T7" fmla="*/ 0 h 6"/>
                  <a:gd name="T8" fmla="*/ 0 w 18"/>
                  <a:gd name="T9" fmla="*/ 6 h 6"/>
                  <a:gd name="T10" fmla="*/ 6 w 18"/>
                  <a:gd name="T11" fmla="*/ 6 h 6"/>
                  <a:gd name="T12" fmla="*/ 9 w 18"/>
                  <a:gd name="T13" fmla="*/ 6 h 6"/>
                  <a:gd name="T14" fmla="*/ 9 w 18"/>
                  <a:gd name="T15" fmla="*/ 6 h 6"/>
                  <a:gd name="T16" fmla="*/ 9 w 18"/>
                  <a:gd name="T17" fmla="*/ 0 h 6"/>
                  <a:gd name="T18" fmla="*/ 9 w 18"/>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6"/>
                  <a:gd name="T32" fmla="*/ 18 w 18"/>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6">
                    <a:moveTo>
                      <a:pt x="12" y="0"/>
                    </a:moveTo>
                    <a:lnTo>
                      <a:pt x="12" y="0"/>
                    </a:lnTo>
                    <a:lnTo>
                      <a:pt x="6" y="0"/>
                    </a:lnTo>
                    <a:lnTo>
                      <a:pt x="0" y="0"/>
                    </a:lnTo>
                    <a:lnTo>
                      <a:pt x="0" y="6"/>
                    </a:lnTo>
                    <a:lnTo>
                      <a:pt x="6" y="6"/>
                    </a:lnTo>
                    <a:lnTo>
                      <a:pt x="12" y="6"/>
                    </a:lnTo>
                    <a:lnTo>
                      <a:pt x="18" y="6"/>
                    </a:lnTo>
                    <a:lnTo>
                      <a:pt x="12" y="0"/>
                    </a:lnTo>
                    <a:close/>
                  </a:path>
                </a:pathLst>
              </a:custGeom>
              <a:solidFill>
                <a:srgbClr val="FB0F0C"/>
              </a:solidFill>
              <a:ln w="9525">
                <a:noFill/>
                <a:round/>
                <a:headEnd/>
                <a:tailEnd/>
              </a:ln>
            </p:spPr>
            <p:txBody>
              <a:bodyPr/>
              <a:lstStyle/>
              <a:p>
                <a:pPr>
                  <a:defRPr/>
                </a:pPr>
                <a:endParaRPr lang="en-GB"/>
              </a:p>
            </p:txBody>
          </p:sp>
          <p:sp>
            <p:nvSpPr>
              <p:cNvPr id="68" name="Freeform 202"/>
              <p:cNvSpPr>
                <a:spLocks/>
              </p:cNvSpPr>
              <p:nvPr/>
            </p:nvSpPr>
            <p:spPr bwMode="auto">
              <a:xfrm>
                <a:off x="4332" y="1613"/>
                <a:ext cx="10" cy="13"/>
              </a:xfrm>
              <a:custGeom>
                <a:avLst/>
                <a:gdLst>
                  <a:gd name="T0" fmla="*/ 5 w 11"/>
                  <a:gd name="T1" fmla="*/ 0 h 11"/>
                  <a:gd name="T2" fmla="*/ 5 w 11"/>
                  <a:gd name="T3" fmla="*/ 6 h 11"/>
                  <a:gd name="T4" fmla="*/ 5 w 11"/>
                  <a:gd name="T5" fmla="*/ 6 h 11"/>
                  <a:gd name="T6" fmla="*/ 5 w 11"/>
                  <a:gd name="T7" fmla="*/ 6 h 11"/>
                  <a:gd name="T8" fmla="*/ 0 w 11"/>
                  <a:gd name="T9" fmla="*/ 6 h 11"/>
                  <a:gd name="T10" fmla="*/ 5 w 11"/>
                  <a:gd name="T11" fmla="*/ 11 h 11"/>
                  <a:gd name="T12" fmla="*/ 5 w 11"/>
                  <a:gd name="T13" fmla="*/ 11 h 11"/>
                  <a:gd name="T14" fmla="*/ 5 w 11"/>
                  <a:gd name="T15" fmla="*/ 11 h 11"/>
                  <a:gd name="T16" fmla="*/ 11 w 11"/>
                  <a:gd name="T17" fmla="*/ 11 h 11"/>
                  <a:gd name="T18" fmla="*/ 11 w 11"/>
                  <a:gd name="T19" fmla="*/ 6 h 11"/>
                  <a:gd name="T20" fmla="*/ 11 w 11"/>
                  <a:gd name="T21" fmla="*/ 6 h 11"/>
                  <a:gd name="T22" fmla="*/ 11 w 11"/>
                  <a:gd name="T23" fmla="*/ 6 h 11"/>
                  <a:gd name="T24" fmla="*/ 5 w 11"/>
                  <a:gd name="T25" fmla="*/ 0 h 11"/>
                  <a:gd name="T26" fmla="*/ 5 w 11"/>
                  <a:gd name="T27" fmla="*/ 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11"/>
                  <a:gd name="T44" fmla="*/ 11 w 11"/>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11">
                    <a:moveTo>
                      <a:pt x="5" y="0"/>
                    </a:moveTo>
                    <a:lnTo>
                      <a:pt x="5" y="6"/>
                    </a:lnTo>
                    <a:lnTo>
                      <a:pt x="0" y="6"/>
                    </a:lnTo>
                    <a:lnTo>
                      <a:pt x="5" y="11"/>
                    </a:lnTo>
                    <a:lnTo>
                      <a:pt x="11" y="11"/>
                    </a:lnTo>
                    <a:lnTo>
                      <a:pt x="11" y="6"/>
                    </a:lnTo>
                    <a:lnTo>
                      <a:pt x="5" y="0"/>
                    </a:lnTo>
                    <a:close/>
                  </a:path>
                </a:pathLst>
              </a:custGeom>
              <a:solidFill>
                <a:srgbClr val="F7F619"/>
              </a:solidFill>
              <a:ln w="9525">
                <a:noFill/>
                <a:round/>
                <a:headEnd/>
                <a:tailEnd/>
              </a:ln>
            </p:spPr>
            <p:txBody>
              <a:bodyPr/>
              <a:lstStyle/>
              <a:p>
                <a:pPr>
                  <a:defRPr/>
                </a:pPr>
                <a:endParaRPr lang="en-GB"/>
              </a:p>
            </p:txBody>
          </p:sp>
          <p:sp>
            <p:nvSpPr>
              <p:cNvPr id="69" name="Freeform 203"/>
              <p:cNvSpPr>
                <a:spLocks/>
              </p:cNvSpPr>
              <p:nvPr/>
            </p:nvSpPr>
            <p:spPr bwMode="auto">
              <a:xfrm>
                <a:off x="4326" y="1626"/>
                <a:ext cx="16" cy="11"/>
              </a:xfrm>
              <a:custGeom>
                <a:avLst/>
                <a:gdLst>
                  <a:gd name="T0" fmla="*/ 6 w 17"/>
                  <a:gd name="T1" fmla="*/ 0 h 12"/>
                  <a:gd name="T2" fmla="*/ 6 w 17"/>
                  <a:gd name="T3" fmla="*/ 0 h 12"/>
                  <a:gd name="T4" fmla="*/ 11 w 17"/>
                  <a:gd name="T5" fmla="*/ 0 h 12"/>
                  <a:gd name="T6" fmla="*/ 11 w 17"/>
                  <a:gd name="T7" fmla="*/ 0 h 12"/>
                  <a:gd name="T8" fmla="*/ 17 w 17"/>
                  <a:gd name="T9" fmla="*/ 0 h 12"/>
                  <a:gd name="T10" fmla="*/ 17 w 17"/>
                  <a:gd name="T11" fmla="*/ 6 h 12"/>
                  <a:gd name="T12" fmla="*/ 11 w 17"/>
                  <a:gd name="T13" fmla="*/ 12 h 12"/>
                  <a:gd name="T14" fmla="*/ 11 w 17"/>
                  <a:gd name="T15" fmla="*/ 12 h 12"/>
                  <a:gd name="T16" fmla="*/ 6 w 17"/>
                  <a:gd name="T17" fmla="*/ 12 h 12"/>
                  <a:gd name="T18" fmla="*/ 0 w 17"/>
                  <a:gd name="T19" fmla="*/ 12 h 12"/>
                  <a:gd name="T20" fmla="*/ 6 w 17"/>
                  <a:gd name="T21" fmla="*/ 0 h 12"/>
                  <a:gd name="T22" fmla="*/ 6 w 17"/>
                  <a:gd name="T23" fmla="*/ 0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2"/>
                  <a:gd name="T38" fmla="*/ 17 w 17"/>
                  <a:gd name="T39" fmla="*/ 12 h 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2">
                    <a:moveTo>
                      <a:pt x="6" y="0"/>
                    </a:moveTo>
                    <a:lnTo>
                      <a:pt x="6" y="0"/>
                    </a:lnTo>
                    <a:lnTo>
                      <a:pt x="11" y="0"/>
                    </a:lnTo>
                    <a:lnTo>
                      <a:pt x="17" y="0"/>
                    </a:lnTo>
                    <a:lnTo>
                      <a:pt x="17" y="6"/>
                    </a:lnTo>
                    <a:lnTo>
                      <a:pt x="11" y="12"/>
                    </a:lnTo>
                    <a:lnTo>
                      <a:pt x="6" y="12"/>
                    </a:lnTo>
                    <a:lnTo>
                      <a:pt x="0" y="12"/>
                    </a:lnTo>
                    <a:lnTo>
                      <a:pt x="6" y="0"/>
                    </a:lnTo>
                    <a:close/>
                  </a:path>
                </a:pathLst>
              </a:custGeom>
              <a:solidFill>
                <a:srgbClr val="FFFFFF"/>
              </a:solidFill>
              <a:ln w="9525">
                <a:noFill/>
                <a:round/>
                <a:headEnd/>
                <a:tailEnd/>
              </a:ln>
            </p:spPr>
            <p:txBody>
              <a:bodyPr/>
              <a:lstStyle/>
              <a:p>
                <a:pPr>
                  <a:defRPr/>
                </a:pPr>
                <a:endParaRPr lang="en-GB"/>
              </a:p>
            </p:txBody>
          </p:sp>
          <p:sp>
            <p:nvSpPr>
              <p:cNvPr id="70" name="Freeform 204"/>
              <p:cNvSpPr>
                <a:spLocks/>
              </p:cNvSpPr>
              <p:nvPr/>
            </p:nvSpPr>
            <p:spPr bwMode="auto">
              <a:xfrm>
                <a:off x="4326" y="1626"/>
                <a:ext cx="16" cy="11"/>
              </a:xfrm>
              <a:custGeom>
                <a:avLst/>
                <a:gdLst>
                  <a:gd name="T0" fmla="*/ 0 w 17"/>
                  <a:gd name="T1" fmla="*/ 0 h 12"/>
                  <a:gd name="T2" fmla="*/ 6 w 17"/>
                  <a:gd name="T3" fmla="*/ 0 h 12"/>
                  <a:gd name="T4" fmla="*/ 11 w 17"/>
                  <a:gd name="T5" fmla="*/ 6 h 12"/>
                  <a:gd name="T6" fmla="*/ 11 w 17"/>
                  <a:gd name="T7" fmla="*/ 6 h 12"/>
                  <a:gd name="T8" fmla="*/ 17 w 17"/>
                  <a:gd name="T9" fmla="*/ 6 h 12"/>
                  <a:gd name="T10" fmla="*/ 11 w 17"/>
                  <a:gd name="T11" fmla="*/ 12 h 12"/>
                  <a:gd name="T12" fmla="*/ 11 w 17"/>
                  <a:gd name="T13" fmla="*/ 12 h 12"/>
                  <a:gd name="T14" fmla="*/ 6 w 17"/>
                  <a:gd name="T15" fmla="*/ 12 h 12"/>
                  <a:gd name="T16" fmla="*/ 0 w 17"/>
                  <a:gd name="T17" fmla="*/ 6 h 12"/>
                  <a:gd name="T18" fmla="*/ 0 w 17"/>
                  <a:gd name="T19" fmla="*/ 0 h 12"/>
                  <a:gd name="T20" fmla="*/ 0 w 17"/>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2"/>
                  <a:gd name="T35" fmla="*/ 17 w 17"/>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2">
                    <a:moveTo>
                      <a:pt x="0" y="0"/>
                    </a:moveTo>
                    <a:lnTo>
                      <a:pt x="6" y="0"/>
                    </a:lnTo>
                    <a:lnTo>
                      <a:pt x="11" y="6"/>
                    </a:lnTo>
                    <a:lnTo>
                      <a:pt x="17" y="6"/>
                    </a:lnTo>
                    <a:lnTo>
                      <a:pt x="11" y="12"/>
                    </a:lnTo>
                    <a:lnTo>
                      <a:pt x="6" y="12"/>
                    </a:lnTo>
                    <a:lnTo>
                      <a:pt x="0" y="6"/>
                    </a:lnTo>
                    <a:lnTo>
                      <a:pt x="0" y="0"/>
                    </a:lnTo>
                    <a:close/>
                  </a:path>
                </a:pathLst>
              </a:custGeom>
              <a:solidFill>
                <a:srgbClr val="FB0F0C"/>
              </a:solidFill>
              <a:ln w="9525">
                <a:noFill/>
                <a:round/>
                <a:headEnd/>
                <a:tailEnd/>
              </a:ln>
            </p:spPr>
            <p:txBody>
              <a:bodyPr/>
              <a:lstStyle/>
              <a:p>
                <a:pPr>
                  <a:defRPr/>
                </a:pPr>
                <a:endParaRPr lang="en-GB"/>
              </a:p>
            </p:txBody>
          </p:sp>
          <p:sp>
            <p:nvSpPr>
              <p:cNvPr id="71" name="Freeform 205"/>
              <p:cNvSpPr>
                <a:spLocks/>
              </p:cNvSpPr>
              <p:nvPr/>
            </p:nvSpPr>
            <p:spPr bwMode="auto">
              <a:xfrm>
                <a:off x="4332" y="1630"/>
                <a:ext cx="10" cy="6"/>
              </a:xfrm>
              <a:custGeom>
                <a:avLst/>
                <a:gdLst>
                  <a:gd name="T0" fmla="*/ 5 w 11"/>
                  <a:gd name="T1" fmla="*/ 6 h 6"/>
                  <a:gd name="T2" fmla="*/ 5 w 11"/>
                  <a:gd name="T3" fmla="*/ 6 h 6"/>
                  <a:gd name="T4" fmla="*/ 5 w 11"/>
                  <a:gd name="T5" fmla="*/ 0 h 6"/>
                  <a:gd name="T6" fmla="*/ 5 w 11"/>
                  <a:gd name="T7" fmla="*/ 0 h 6"/>
                  <a:gd name="T8" fmla="*/ 5 w 11"/>
                  <a:gd name="T9" fmla="*/ 0 h 6"/>
                  <a:gd name="T10" fmla="*/ 11 w 11"/>
                  <a:gd name="T11" fmla="*/ 0 h 6"/>
                  <a:gd name="T12" fmla="*/ 11 w 11"/>
                  <a:gd name="T13" fmla="*/ 0 h 6"/>
                  <a:gd name="T14" fmla="*/ 11 w 11"/>
                  <a:gd name="T15" fmla="*/ 0 h 6"/>
                  <a:gd name="T16" fmla="*/ 5 w 11"/>
                  <a:gd name="T17" fmla="*/ 0 h 6"/>
                  <a:gd name="T18" fmla="*/ 5 w 11"/>
                  <a:gd name="T19" fmla="*/ 0 h 6"/>
                  <a:gd name="T20" fmla="*/ 5 w 11"/>
                  <a:gd name="T21" fmla="*/ 0 h 6"/>
                  <a:gd name="T22" fmla="*/ 0 w 11"/>
                  <a:gd name="T23" fmla="*/ 0 h 6"/>
                  <a:gd name="T24" fmla="*/ 0 w 11"/>
                  <a:gd name="T25" fmla="*/ 0 h 6"/>
                  <a:gd name="T26" fmla="*/ 0 w 11"/>
                  <a:gd name="T27" fmla="*/ 0 h 6"/>
                  <a:gd name="T28" fmla="*/ 0 w 11"/>
                  <a:gd name="T29" fmla="*/ 0 h 6"/>
                  <a:gd name="T30" fmla="*/ 0 w 11"/>
                  <a:gd name="T31" fmla="*/ 0 h 6"/>
                  <a:gd name="T32" fmla="*/ 0 w 11"/>
                  <a:gd name="T33" fmla="*/ 0 h 6"/>
                  <a:gd name="T34" fmla="*/ 0 w 11"/>
                  <a:gd name="T35" fmla="*/ 0 h 6"/>
                  <a:gd name="T36" fmla="*/ 0 w 11"/>
                  <a:gd name="T37" fmla="*/ 0 h 6"/>
                  <a:gd name="T38" fmla="*/ 0 w 11"/>
                  <a:gd name="T39" fmla="*/ 0 h 6"/>
                  <a:gd name="T40" fmla="*/ 0 w 11"/>
                  <a:gd name="T41" fmla="*/ 0 h 6"/>
                  <a:gd name="T42" fmla="*/ 0 w 11"/>
                  <a:gd name="T43" fmla="*/ 0 h 6"/>
                  <a:gd name="T44" fmla="*/ 0 w 11"/>
                  <a:gd name="T45" fmla="*/ 0 h 6"/>
                  <a:gd name="T46" fmla="*/ 0 w 11"/>
                  <a:gd name="T47" fmla="*/ 0 h 6"/>
                  <a:gd name="T48" fmla="*/ 0 w 11"/>
                  <a:gd name="T49" fmla="*/ 0 h 6"/>
                  <a:gd name="T50" fmla="*/ 0 w 11"/>
                  <a:gd name="T51" fmla="*/ 0 h 6"/>
                  <a:gd name="T52" fmla="*/ 0 w 11"/>
                  <a:gd name="T53" fmla="*/ 0 h 6"/>
                  <a:gd name="T54" fmla="*/ 0 w 11"/>
                  <a:gd name="T55" fmla="*/ 0 h 6"/>
                  <a:gd name="T56" fmla="*/ 0 w 11"/>
                  <a:gd name="T57" fmla="*/ 0 h 6"/>
                  <a:gd name="T58" fmla="*/ 0 w 11"/>
                  <a:gd name="T59" fmla="*/ 0 h 6"/>
                  <a:gd name="T60" fmla="*/ 0 w 11"/>
                  <a:gd name="T61" fmla="*/ 0 h 6"/>
                  <a:gd name="T62" fmla="*/ 0 w 11"/>
                  <a:gd name="T63" fmla="*/ 0 h 6"/>
                  <a:gd name="T64" fmla="*/ 5 w 11"/>
                  <a:gd name="T65" fmla="*/ 0 h 6"/>
                  <a:gd name="T66" fmla="*/ 5 w 11"/>
                  <a:gd name="T67" fmla="*/ 0 h 6"/>
                  <a:gd name="T68" fmla="*/ 5 w 11"/>
                  <a:gd name="T69" fmla="*/ 6 h 6"/>
                  <a:gd name="T70" fmla="*/ 5 w 11"/>
                  <a:gd name="T71" fmla="*/ 6 h 6"/>
                  <a:gd name="T72" fmla="*/ 5 w 11"/>
                  <a:gd name="T73" fmla="*/ 6 h 6"/>
                  <a:gd name="T74" fmla="*/ 5 w 11"/>
                  <a:gd name="T75" fmla="*/ 0 h 6"/>
                  <a:gd name="T76" fmla="*/ 5 w 11"/>
                  <a:gd name="T77" fmla="*/ 0 h 6"/>
                  <a:gd name="T78" fmla="*/ 5 w 11"/>
                  <a:gd name="T79" fmla="*/ 0 h 6"/>
                  <a:gd name="T80" fmla="*/ 5 w 11"/>
                  <a:gd name="T81" fmla="*/ 0 h 6"/>
                  <a:gd name="T82" fmla="*/ 5 w 11"/>
                  <a:gd name="T83" fmla="*/ 6 h 6"/>
                  <a:gd name="T84" fmla="*/ 5 w 11"/>
                  <a:gd name="T85" fmla="*/ 6 h 6"/>
                  <a:gd name="T86" fmla="*/ 5 w 11"/>
                  <a:gd name="T87" fmla="*/ 6 h 6"/>
                  <a:gd name="T88" fmla="*/ 5 w 11"/>
                  <a:gd name="T89" fmla="*/ 6 h 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
                  <a:gd name="T136" fmla="*/ 0 h 6"/>
                  <a:gd name="T137" fmla="*/ 11 w 11"/>
                  <a:gd name="T138" fmla="*/ 6 h 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 h="6">
                    <a:moveTo>
                      <a:pt x="5" y="6"/>
                    </a:moveTo>
                    <a:lnTo>
                      <a:pt x="5" y="6"/>
                    </a:lnTo>
                    <a:lnTo>
                      <a:pt x="5" y="0"/>
                    </a:lnTo>
                    <a:lnTo>
                      <a:pt x="11" y="0"/>
                    </a:lnTo>
                    <a:lnTo>
                      <a:pt x="5" y="0"/>
                    </a:lnTo>
                    <a:lnTo>
                      <a:pt x="0" y="0"/>
                    </a:lnTo>
                    <a:lnTo>
                      <a:pt x="5" y="0"/>
                    </a:lnTo>
                    <a:lnTo>
                      <a:pt x="5" y="6"/>
                    </a:lnTo>
                    <a:lnTo>
                      <a:pt x="5" y="0"/>
                    </a:lnTo>
                    <a:lnTo>
                      <a:pt x="5" y="6"/>
                    </a:lnTo>
                    <a:close/>
                  </a:path>
                </a:pathLst>
              </a:custGeom>
              <a:solidFill>
                <a:srgbClr val="000000"/>
              </a:solidFill>
              <a:ln w="9525">
                <a:noFill/>
                <a:round/>
                <a:headEnd/>
                <a:tailEnd/>
              </a:ln>
            </p:spPr>
            <p:txBody>
              <a:bodyPr/>
              <a:lstStyle/>
              <a:p>
                <a:pPr>
                  <a:defRPr/>
                </a:pPr>
                <a:endParaRPr lang="en-GB"/>
              </a:p>
            </p:txBody>
          </p:sp>
          <p:sp>
            <p:nvSpPr>
              <p:cNvPr id="72" name="Freeform 206"/>
              <p:cNvSpPr>
                <a:spLocks/>
              </p:cNvSpPr>
              <p:nvPr/>
            </p:nvSpPr>
            <p:spPr bwMode="auto">
              <a:xfrm>
                <a:off x="4315" y="1617"/>
                <a:ext cx="12" cy="13"/>
              </a:xfrm>
              <a:custGeom>
                <a:avLst/>
                <a:gdLst>
                  <a:gd name="T0" fmla="*/ 6 w 12"/>
                  <a:gd name="T1" fmla="*/ 11 h 11"/>
                  <a:gd name="T2" fmla="*/ 6 w 12"/>
                  <a:gd name="T3" fmla="*/ 11 h 11"/>
                  <a:gd name="T4" fmla="*/ 6 w 12"/>
                  <a:gd name="T5" fmla="*/ 5 h 11"/>
                  <a:gd name="T6" fmla="*/ 6 w 12"/>
                  <a:gd name="T7" fmla="*/ 5 h 11"/>
                  <a:gd name="T8" fmla="*/ 6 w 12"/>
                  <a:gd name="T9" fmla="*/ 5 h 11"/>
                  <a:gd name="T10" fmla="*/ 6 w 12"/>
                  <a:gd name="T11" fmla="*/ 5 h 11"/>
                  <a:gd name="T12" fmla="*/ 6 w 12"/>
                  <a:gd name="T13" fmla="*/ 5 h 11"/>
                  <a:gd name="T14" fmla="*/ 6 w 12"/>
                  <a:gd name="T15" fmla="*/ 5 h 11"/>
                  <a:gd name="T16" fmla="*/ 6 w 12"/>
                  <a:gd name="T17" fmla="*/ 5 h 11"/>
                  <a:gd name="T18" fmla="*/ 6 w 12"/>
                  <a:gd name="T19" fmla="*/ 5 h 11"/>
                  <a:gd name="T20" fmla="*/ 6 w 12"/>
                  <a:gd name="T21" fmla="*/ 5 h 11"/>
                  <a:gd name="T22" fmla="*/ 6 w 12"/>
                  <a:gd name="T23" fmla="*/ 0 h 11"/>
                  <a:gd name="T24" fmla="*/ 0 w 12"/>
                  <a:gd name="T25" fmla="*/ 0 h 11"/>
                  <a:gd name="T26" fmla="*/ 0 w 12"/>
                  <a:gd name="T27" fmla="*/ 0 h 11"/>
                  <a:gd name="T28" fmla="*/ 0 w 12"/>
                  <a:gd name="T29" fmla="*/ 0 h 11"/>
                  <a:gd name="T30" fmla="*/ 0 w 12"/>
                  <a:gd name="T31" fmla="*/ 5 h 11"/>
                  <a:gd name="T32" fmla="*/ 0 w 12"/>
                  <a:gd name="T33" fmla="*/ 5 h 11"/>
                  <a:gd name="T34" fmla="*/ 0 w 12"/>
                  <a:gd name="T35" fmla="*/ 5 h 11"/>
                  <a:gd name="T36" fmla="*/ 0 w 12"/>
                  <a:gd name="T37" fmla="*/ 5 h 11"/>
                  <a:gd name="T38" fmla="*/ 0 w 12"/>
                  <a:gd name="T39" fmla="*/ 5 h 11"/>
                  <a:gd name="T40" fmla="*/ 6 w 12"/>
                  <a:gd name="T41" fmla="*/ 5 h 11"/>
                  <a:gd name="T42" fmla="*/ 0 w 12"/>
                  <a:gd name="T43" fmla="*/ 5 h 11"/>
                  <a:gd name="T44" fmla="*/ 6 w 12"/>
                  <a:gd name="T45" fmla="*/ 11 h 11"/>
                  <a:gd name="T46" fmla="*/ 6 w 12"/>
                  <a:gd name="T47" fmla="*/ 11 h 11"/>
                  <a:gd name="T48" fmla="*/ 6 w 12"/>
                  <a:gd name="T49" fmla="*/ 5 h 11"/>
                  <a:gd name="T50" fmla="*/ 6 w 12"/>
                  <a:gd name="T51" fmla="*/ 5 h 11"/>
                  <a:gd name="T52" fmla="*/ 6 w 12"/>
                  <a:gd name="T53" fmla="*/ 5 h 11"/>
                  <a:gd name="T54" fmla="*/ 6 w 12"/>
                  <a:gd name="T55" fmla="*/ 11 h 11"/>
                  <a:gd name="T56" fmla="*/ 6 w 12"/>
                  <a:gd name="T57" fmla="*/ 11 h 11"/>
                  <a:gd name="T58" fmla="*/ 6 w 12"/>
                  <a:gd name="T59" fmla="*/ 11 h 11"/>
                  <a:gd name="T60" fmla="*/ 6 w 12"/>
                  <a:gd name="T61" fmla="*/ 5 h 11"/>
                  <a:gd name="T62" fmla="*/ 6 w 12"/>
                  <a:gd name="T63" fmla="*/ 5 h 11"/>
                  <a:gd name="T64" fmla="*/ 6 w 12"/>
                  <a:gd name="T65" fmla="*/ 5 h 11"/>
                  <a:gd name="T66" fmla="*/ 6 w 12"/>
                  <a:gd name="T67" fmla="*/ 5 h 11"/>
                  <a:gd name="T68" fmla="*/ 6 w 12"/>
                  <a:gd name="T69" fmla="*/ 5 h 11"/>
                  <a:gd name="T70" fmla="*/ 6 w 12"/>
                  <a:gd name="T71" fmla="*/ 11 h 11"/>
                  <a:gd name="T72" fmla="*/ 6 w 12"/>
                  <a:gd name="T73" fmla="*/ 11 h 11"/>
                  <a:gd name="T74" fmla="*/ 6 w 12"/>
                  <a:gd name="T75" fmla="*/ 5 h 11"/>
                  <a:gd name="T76" fmla="*/ 6 w 12"/>
                  <a:gd name="T77" fmla="*/ 5 h 11"/>
                  <a:gd name="T78" fmla="*/ 6 w 12"/>
                  <a:gd name="T79" fmla="*/ 5 h 11"/>
                  <a:gd name="T80" fmla="*/ 6 w 12"/>
                  <a:gd name="T81" fmla="*/ 11 h 11"/>
                  <a:gd name="T82" fmla="*/ 6 w 12"/>
                  <a:gd name="T83" fmla="*/ 11 h 11"/>
                  <a:gd name="T84" fmla="*/ 6 w 12"/>
                  <a:gd name="T85" fmla="*/ 11 h 11"/>
                  <a:gd name="T86" fmla="*/ 6 w 12"/>
                  <a:gd name="T87" fmla="*/ 11 h 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
                  <a:gd name="T133" fmla="*/ 0 h 11"/>
                  <a:gd name="T134" fmla="*/ 12 w 12"/>
                  <a:gd name="T135" fmla="*/ 11 h 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 h="11">
                    <a:moveTo>
                      <a:pt x="12" y="11"/>
                    </a:moveTo>
                    <a:lnTo>
                      <a:pt x="12" y="11"/>
                    </a:lnTo>
                    <a:lnTo>
                      <a:pt x="12" y="5"/>
                    </a:lnTo>
                    <a:lnTo>
                      <a:pt x="6" y="5"/>
                    </a:lnTo>
                    <a:lnTo>
                      <a:pt x="6" y="0"/>
                    </a:lnTo>
                    <a:lnTo>
                      <a:pt x="0" y="0"/>
                    </a:lnTo>
                    <a:lnTo>
                      <a:pt x="0" y="5"/>
                    </a:lnTo>
                    <a:lnTo>
                      <a:pt x="6" y="5"/>
                    </a:lnTo>
                    <a:lnTo>
                      <a:pt x="0" y="5"/>
                    </a:lnTo>
                    <a:lnTo>
                      <a:pt x="6" y="11"/>
                    </a:lnTo>
                    <a:lnTo>
                      <a:pt x="6" y="5"/>
                    </a:lnTo>
                    <a:lnTo>
                      <a:pt x="6" y="11"/>
                    </a:lnTo>
                    <a:lnTo>
                      <a:pt x="6" y="5"/>
                    </a:lnTo>
                    <a:lnTo>
                      <a:pt x="12" y="11"/>
                    </a:lnTo>
                    <a:lnTo>
                      <a:pt x="12" y="5"/>
                    </a:lnTo>
                    <a:lnTo>
                      <a:pt x="12" y="11"/>
                    </a:lnTo>
                    <a:close/>
                  </a:path>
                </a:pathLst>
              </a:custGeom>
              <a:solidFill>
                <a:srgbClr val="FFFFFF"/>
              </a:solidFill>
              <a:ln w="9525">
                <a:noFill/>
                <a:round/>
                <a:headEnd/>
                <a:tailEnd/>
              </a:ln>
            </p:spPr>
            <p:txBody>
              <a:bodyPr/>
              <a:lstStyle/>
              <a:p>
                <a:pPr>
                  <a:defRPr/>
                </a:pPr>
                <a:endParaRPr lang="en-GB"/>
              </a:p>
            </p:txBody>
          </p:sp>
          <p:sp>
            <p:nvSpPr>
              <p:cNvPr id="73" name="Freeform 207"/>
              <p:cNvSpPr>
                <a:spLocks/>
              </p:cNvSpPr>
              <p:nvPr/>
            </p:nvSpPr>
            <p:spPr bwMode="auto">
              <a:xfrm>
                <a:off x="4315" y="1617"/>
                <a:ext cx="6" cy="2"/>
              </a:xfrm>
              <a:custGeom>
                <a:avLst/>
                <a:gdLst>
                  <a:gd name="T0" fmla="*/ 6 w 6"/>
                  <a:gd name="T1" fmla="*/ 0 h 1"/>
                  <a:gd name="T2" fmla="*/ 6 w 6"/>
                  <a:gd name="T3" fmla="*/ 0 h 1"/>
                  <a:gd name="T4" fmla="*/ 6 w 6"/>
                  <a:gd name="T5" fmla="*/ 0 h 1"/>
                  <a:gd name="T6" fmla="*/ 6 w 6"/>
                  <a:gd name="T7" fmla="*/ 0 h 1"/>
                  <a:gd name="T8" fmla="*/ 6 w 6"/>
                  <a:gd name="T9" fmla="*/ 0 h 1"/>
                  <a:gd name="T10" fmla="*/ 6 w 6"/>
                  <a:gd name="T11" fmla="*/ 0 h 1"/>
                  <a:gd name="T12" fmla="*/ 6 w 6"/>
                  <a:gd name="T13" fmla="*/ 0 h 1"/>
                  <a:gd name="T14" fmla="*/ 6 w 6"/>
                  <a:gd name="T15" fmla="*/ 0 h 1"/>
                  <a:gd name="T16" fmla="*/ 0 w 6"/>
                  <a:gd name="T17" fmla="*/ 0 h 1"/>
                  <a:gd name="T18" fmla="*/ 0 w 6"/>
                  <a:gd name="T19" fmla="*/ 0 h 1"/>
                  <a:gd name="T20" fmla="*/ 0 w 6"/>
                  <a:gd name="T21" fmla="*/ 0 h 1"/>
                  <a:gd name="T22" fmla="*/ 0 w 6"/>
                  <a:gd name="T23" fmla="*/ 0 h 1"/>
                  <a:gd name="T24" fmla="*/ 0 w 6"/>
                  <a:gd name="T25" fmla="*/ 0 h 1"/>
                  <a:gd name="T26" fmla="*/ 0 w 6"/>
                  <a:gd name="T27" fmla="*/ 0 h 1"/>
                  <a:gd name="T28" fmla="*/ 0 w 6"/>
                  <a:gd name="T29" fmla="*/ 0 h 1"/>
                  <a:gd name="T30" fmla="*/ 6 w 6"/>
                  <a:gd name="T31" fmla="*/ 0 h 1"/>
                  <a:gd name="T32" fmla="*/ 6 w 6"/>
                  <a:gd name="T33" fmla="*/ 0 h 1"/>
                  <a:gd name="T34" fmla="*/ 6 w 6"/>
                  <a:gd name="T35" fmla="*/ 0 h 1"/>
                  <a:gd name="T36" fmla="*/ 6 w 6"/>
                  <a:gd name="T37" fmla="*/ 0 h 1"/>
                  <a:gd name="T38" fmla="*/ 6 w 6"/>
                  <a:gd name="T39" fmla="*/ 0 h 1"/>
                  <a:gd name="T40" fmla="*/ 6 w 6"/>
                  <a:gd name="T41" fmla="*/ 0 h 1"/>
                  <a:gd name="T42" fmla="*/ 6 w 6"/>
                  <a:gd name="T43" fmla="*/ 0 h 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1"/>
                  <a:gd name="T68" fmla="*/ 6 w 6"/>
                  <a:gd name="T69" fmla="*/ 1 h 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1">
                    <a:moveTo>
                      <a:pt x="6" y="0"/>
                    </a:moveTo>
                    <a:lnTo>
                      <a:pt x="6" y="0"/>
                    </a:lnTo>
                    <a:lnTo>
                      <a:pt x="0" y="0"/>
                    </a:lnTo>
                    <a:lnTo>
                      <a:pt x="6" y="0"/>
                    </a:lnTo>
                    <a:close/>
                  </a:path>
                </a:pathLst>
              </a:custGeom>
              <a:solidFill>
                <a:srgbClr val="FB0F0C"/>
              </a:solidFill>
              <a:ln w="9525">
                <a:noFill/>
                <a:round/>
                <a:headEnd/>
                <a:tailEnd/>
              </a:ln>
            </p:spPr>
            <p:txBody>
              <a:bodyPr/>
              <a:lstStyle/>
              <a:p>
                <a:pPr>
                  <a:defRPr/>
                </a:pPr>
                <a:endParaRPr lang="en-GB"/>
              </a:p>
            </p:txBody>
          </p:sp>
          <p:sp>
            <p:nvSpPr>
              <p:cNvPr id="74" name="Freeform 208"/>
              <p:cNvSpPr>
                <a:spLocks/>
              </p:cNvSpPr>
              <p:nvPr/>
            </p:nvSpPr>
            <p:spPr bwMode="auto">
              <a:xfrm>
                <a:off x="4315" y="1617"/>
                <a:ext cx="6" cy="6"/>
              </a:xfrm>
              <a:custGeom>
                <a:avLst/>
                <a:gdLst>
                  <a:gd name="T0" fmla="*/ 6 w 6"/>
                  <a:gd name="T1" fmla="*/ 0 h 5"/>
                  <a:gd name="T2" fmla="*/ 0 w 6"/>
                  <a:gd name="T3" fmla="*/ 0 h 5"/>
                  <a:gd name="T4" fmla="*/ 6 w 6"/>
                  <a:gd name="T5" fmla="*/ 5 h 5"/>
                  <a:gd name="T6" fmla="*/ 6 w 6"/>
                  <a:gd name="T7" fmla="*/ 0 h 5"/>
                  <a:gd name="T8" fmla="*/ 6 w 6"/>
                  <a:gd name="T9" fmla="*/ 0 h 5"/>
                  <a:gd name="T10" fmla="*/ 6 w 6"/>
                  <a:gd name="T11" fmla="*/ 0 h 5"/>
                  <a:gd name="T12" fmla="*/ 6 w 6"/>
                  <a:gd name="T13" fmla="*/ 5 h 5"/>
                  <a:gd name="T14" fmla="*/ 6 w 6"/>
                  <a:gd name="T15" fmla="*/ 5 h 5"/>
                  <a:gd name="T16" fmla="*/ 6 w 6"/>
                  <a:gd name="T17" fmla="*/ 5 h 5"/>
                  <a:gd name="T18" fmla="*/ 6 w 6"/>
                  <a:gd name="T19" fmla="*/ 0 h 5"/>
                  <a:gd name="T20" fmla="*/ 6 w 6"/>
                  <a:gd name="T21" fmla="*/ 0 h 5"/>
                  <a:gd name="T22" fmla="*/ 6 w 6"/>
                  <a:gd name="T23" fmla="*/ 0 h 5"/>
                  <a:gd name="T24" fmla="*/ 6 w 6"/>
                  <a:gd name="T25" fmla="*/ 0 h 5"/>
                  <a:gd name="T26" fmla="*/ 6 w 6"/>
                  <a:gd name="T27" fmla="*/ 0 h 5"/>
                  <a:gd name="T28" fmla="*/ 6 w 6"/>
                  <a:gd name="T29" fmla="*/ 0 h 5"/>
                  <a:gd name="T30" fmla="*/ 6 w 6"/>
                  <a:gd name="T31" fmla="*/ 0 h 5"/>
                  <a:gd name="T32" fmla="*/ 6 w 6"/>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5"/>
                  <a:gd name="T53" fmla="*/ 6 w 6"/>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5">
                    <a:moveTo>
                      <a:pt x="6" y="0"/>
                    </a:moveTo>
                    <a:lnTo>
                      <a:pt x="0" y="0"/>
                    </a:lnTo>
                    <a:lnTo>
                      <a:pt x="6" y="5"/>
                    </a:lnTo>
                    <a:lnTo>
                      <a:pt x="6" y="0"/>
                    </a:lnTo>
                    <a:lnTo>
                      <a:pt x="6" y="5"/>
                    </a:lnTo>
                    <a:lnTo>
                      <a:pt x="6" y="0"/>
                    </a:lnTo>
                    <a:close/>
                  </a:path>
                </a:pathLst>
              </a:custGeom>
              <a:solidFill>
                <a:srgbClr val="FB0F0C"/>
              </a:solidFill>
              <a:ln w="9525">
                <a:noFill/>
                <a:round/>
                <a:headEnd/>
                <a:tailEnd/>
              </a:ln>
            </p:spPr>
            <p:txBody>
              <a:bodyPr/>
              <a:lstStyle/>
              <a:p>
                <a:pPr>
                  <a:defRPr/>
                </a:pPr>
                <a:endParaRPr lang="en-GB"/>
              </a:p>
            </p:txBody>
          </p:sp>
          <p:sp>
            <p:nvSpPr>
              <p:cNvPr id="75" name="Freeform 209"/>
              <p:cNvSpPr>
                <a:spLocks/>
              </p:cNvSpPr>
              <p:nvPr/>
            </p:nvSpPr>
            <p:spPr bwMode="auto">
              <a:xfrm>
                <a:off x="4303" y="1626"/>
                <a:ext cx="6" cy="0"/>
              </a:xfrm>
              <a:custGeom>
                <a:avLst/>
                <a:gdLst>
                  <a:gd name="T0" fmla="*/ 0 w 6"/>
                  <a:gd name="T1" fmla="*/ 0 h 1"/>
                  <a:gd name="T2" fmla="*/ 0 w 6"/>
                  <a:gd name="T3" fmla="*/ 0 h 1"/>
                  <a:gd name="T4" fmla="*/ 0 w 6"/>
                  <a:gd name="T5" fmla="*/ 0 h 1"/>
                  <a:gd name="T6" fmla="*/ 6 w 6"/>
                  <a:gd name="T7" fmla="*/ 0 h 1"/>
                  <a:gd name="T8" fmla="*/ 6 w 6"/>
                  <a:gd name="T9" fmla="*/ 0 h 1"/>
                  <a:gd name="T10" fmla="*/ 0 w 6"/>
                  <a:gd name="T11" fmla="*/ 0 h 1"/>
                  <a:gd name="T12" fmla="*/ 0 w 6"/>
                  <a:gd name="T13" fmla="*/ 0 h 1"/>
                  <a:gd name="T14" fmla="*/ 0 w 6"/>
                  <a:gd name="T15" fmla="*/ 0 h 1"/>
                  <a:gd name="T16" fmla="*/ 0 w 6"/>
                  <a:gd name="T17" fmla="*/ 0 h 1"/>
                  <a:gd name="T18" fmla="*/ 0 w 6"/>
                  <a:gd name="T19" fmla="*/ 0 h 1"/>
                  <a:gd name="T20" fmla="*/ 0 w 6"/>
                  <a:gd name="T21" fmla="*/ 0 h 1"/>
                  <a:gd name="T22" fmla="*/ 0 w 6"/>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
                  <a:gd name="T38" fmla="*/ 6 w 6"/>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
                    <a:moveTo>
                      <a:pt x="0" y="0"/>
                    </a:moveTo>
                    <a:lnTo>
                      <a:pt x="0" y="0"/>
                    </a:lnTo>
                    <a:lnTo>
                      <a:pt x="6" y="0"/>
                    </a:lnTo>
                    <a:lnTo>
                      <a:pt x="0" y="0"/>
                    </a:lnTo>
                    <a:close/>
                  </a:path>
                </a:pathLst>
              </a:custGeom>
              <a:solidFill>
                <a:srgbClr val="FCCF41"/>
              </a:solidFill>
              <a:ln w="9525">
                <a:noFill/>
                <a:round/>
                <a:headEnd/>
                <a:tailEnd/>
              </a:ln>
            </p:spPr>
            <p:txBody>
              <a:bodyPr/>
              <a:lstStyle/>
              <a:p>
                <a:pPr>
                  <a:defRPr/>
                </a:pPr>
                <a:endParaRPr lang="en-GB"/>
              </a:p>
            </p:txBody>
          </p:sp>
          <p:sp>
            <p:nvSpPr>
              <p:cNvPr id="76" name="Freeform 210"/>
              <p:cNvSpPr>
                <a:spLocks/>
              </p:cNvSpPr>
              <p:nvPr/>
            </p:nvSpPr>
            <p:spPr bwMode="auto">
              <a:xfrm>
                <a:off x="4297" y="1617"/>
                <a:ext cx="6" cy="2"/>
              </a:xfrm>
              <a:custGeom>
                <a:avLst/>
                <a:gdLst>
                  <a:gd name="T0" fmla="*/ 0 w 6"/>
                  <a:gd name="T1" fmla="*/ 0 h 1"/>
                  <a:gd name="T2" fmla="*/ 0 w 6"/>
                  <a:gd name="T3" fmla="*/ 0 h 1"/>
                  <a:gd name="T4" fmla="*/ 0 w 6"/>
                  <a:gd name="T5" fmla="*/ 0 h 1"/>
                  <a:gd name="T6" fmla="*/ 6 w 6"/>
                  <a:gd name="T7" fmla="*/ 0 h 1"/>
                  <a:gd name="T8" fmla="*/ 6 w 6"/>
                  <a:gd name="T9" fmla="*/ 0 h 1"/>
                  <a:gd name="T10" fmla="*/ 6 w 6"/>
                  <a:gd name="T11" fmla="*/ 0 h 1"/>
                  <a:gd name="T12" fmla="*/ 6 w 6"/>
                  <a:gd name="T13" fmla="*/ 0 h 1"/>
                  <a:gd name="T14" fmla="*/ 0 w 6"/>
                  <a:gd name="T15" fmla="*/ 0 h 1"/>
                  <a:gd name="T16" fmla="*/ 0 w 6"/>
                  <a:gd name="T17" fmla="*/ 0 h 1"/>
                  <a:gd name="T18" fmla="*/ 0 w 6"/>
                  <a:gd name="T19" fmla="*/ 0 h 1"/>
                  <a:gd name="T20" fmla="*/ 0 w 6"/>
                  <a:gd name="T21" fmla="*/ 0 h 1"/>
                  <a:gd name="T22" fmla="*/ 0 w 6"/>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
                  <a:gd name="T38" fmla="*/ 6 w 6"/>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
                    <a:moveTo>
                      <a:pt x="0" y="0"/>
                    </a:moveTo>
                    <a:lnTo>
                      <a:pt x="0" y="0"/>
                    </a:lnTo>
                    <a:lnTo>
                      <a:pt x="6" y="0"/>
                    </a:lnTo>
                    <a:lnTo>
                      <a:pt x="0" y="0"/>
                    </a:lnTo>
                    <a:close/>
                  </a:path>
                </a:pathLst>
              </a:custGeom>
              <a:solidFill>
                <a:srgbClr val="FCCF41"/>
              </a:solidFill>
              <a:ln w="9525">
                <a:noFill/>
                <a:round/>
                <a:headEnd/>
                <a:tailEnd/>
              </a:ln>
            </p:spPr>
            <p:txBody>
              <a:bodyPr/>
              <a:lstStyle/>
              <a:p>
                <a:pPr>
                  <a:defRPr/>
                </a:pPr>
                <a:endParaRPr lang="en-GB"/>
              </a:p>
            </p:txBody>
          </p:sp>
          <p:sp>
            <p:nvSpPr>
              <p:cNvPr id="77" name="Freeform 211"/>
              <p:cNvSpPr>
                <a:spLocks/>
              </p:cNvSpPr>
              <p:nvPr/>
            </p:nvSpPr>
            <p:spPr bwMode="auto">
              <a:xfrm>
                <a:off x="4309" y="1617"/>
                <a:ext cx="2" cy="2"/>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w 1"/>
                  <a:gd name="T19" fmla="*/ 0 h 1"/>
                  <a:gd name="T20" fmla="*/ 0 w 1"/>
                  <a:gd name="T21" fmla="*/ 0 h 1"/>
                  <a:gd name="T22" fmla="*/ 0 w 1"/>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
                  <a:gd name="T37" fmla="*/ 0 h 1"/>
                  <a:gd name="T38" fmla="*/ 1 w 1"/>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 h="1">
                    <a:moveTo>
                      <a:pt x="0" y="0"/>
                    </a:moveTo>
                    <a:lnTo>
                      <a:pt x="0" y="0"/>
                    </a:lnTo>
                    <a:close/>
                  </a:path>
                </a:pathLst>
              </a:custGeom>
              <a:solidFill>
                <a:srgbClr val="FCCF41"/>
              </a:solidFill>
              <a:ln w="9525">
                <a:noFill/>
                <a:round/>
                <a:headEnd/>
                <a:tailEnd/>
              </a:ln>
            </p:spPr>
            <p:txBody>
              <a:bodyPr/>
              <a:lstStyle/>
              <a:p>
                <a:pPr>
                  <a:defRPr/>
                </a:pPr>
                <a:endParaRPr lang="en-GB"/>
              </a:p>
            </p:txBody>
          </p:sp>
          <p:sp>
            <p:nvSpPr>
              <p:cNvPr id="78" name="Freeform 212"/>
              <p:cNvSpPr>
                <a:spLocks/>
              </p:cNvSpPr>
              <p:nvPr/>
            </p:nvSpPr>
            <p:spPr bwMode="auto">
              <a:xfrm>
                <a:off x="4187" y="1590"/>
                <a:ext cx="238" cy="162"/>
              </a:xfrm>
              <a:custGeom>
                <a:avLst/>
                <a:gdLst>
                  <a:gd name="T0" fmla="*/ 40 w 244"/>
                  <a:gd name="T1" fmla="*/ 1704 h 156"/>
                  <a:gd name="T2" fmla="*/ 40 w 244"/>
                  <a:gd name="T3" fmla="*/ 0 h 156"/>
                  <a:gd name="T4" fmla="*/ 0 w 244"/>
                  <a:gd name="T5" fmla="*/ 0 h 156"/>
                  <a:gd name="T6" fmla="*/ 0 w 244"/>
                  <a:gd name="T7" fmla="*/ 1704 h 156"/>
                  <a:gd name="T8" fmla="*/ 40 w 244"/>
                  <a:gd name="T9" fmla="*/ 1704 h 156"/>
                  <a:gd name="T10" fmla="*/ 40 w 244"/>
                  <a:gd name="T11" fmla="*/ 17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31" name="Group 223"/>
            <p:cNvGrpSpPr>
              <a:grpSpLocks/>
            </p:cNvGrpSpPr>
            <p:nvPr userDrawn="1"/>
          </p:nvGrpSpPr>
          <p:grpSpPr bwMode="auto">
            <a:xfrm>
              <a:off x="2701793" y="5092835"/>
              <a:ext cx="164978" cy="104897"/>
              <a:chOff x="4184" y="1339"/>
              <a:chExt cx="238" cy="162"/>
            </a:xfrm>
          </p:grpSpPr>
          <p:sp>
            <p:nvSpPr>
              <p:cNvPr id="48" name="Freeform 224"/>
              <p:cNvSpPr>
                <a:spLocks/>
              </p:cNvSpPr>
              <p:nvPr/>
            </p:nvSpPr>
            <p:spPr bwMode="auto">
              <a:xfrm>
                <a:off x="4184" y="1339"/>
                <a:ext cx="238" cy="162"/>
              </a:xfrm>
              <a:custGeom>
                <a:avLst/>
                <a:gdLst>
                  <a:gd name="T0" fmla="*/ 40 w 244"/>
                  <a:gd name="T1" fmla="*/ 1704 h 156"/>
                  <a:gd name="T2" fmla="*/ 40 w 244"/>
                  <a:gd name="T3" fmla="*/ 0 h 156"/>
                  <a:gd name="T4" fmla="*/ 0 w 244"/>
                  <a:gd name="T5" fmla="*/ 0 h 156"/>
                  <a:gd name="T6" fmla="*/ 0 w 244"/>
                  <a:gd name="T7" fmla="*/ 1704 h 156"/>
                  <a:gd name="T8" fmla="*/ 40 w 244"/>
                  <a:gd name="T9" fmla="*/ 1704 h 156"/>
                  <a:gd name="T10" fmla="*/ 40 w 244"/>
                  <a:gd name="T11" fmla="*/ 17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close/>
                  </a:path>
                </a:pathLst>
              </a:custGeom>
              <a:solidFill>
                <a:srgbClr val="FFFFFF"/>
              </a:solidFill>
              <a:ln w="9525">
                <a:noFill/>
                <a:round/>
                <a:headEnd/>
                <a:tailEnd/>
              </a:ln>
            </p:spPr>
            <p:txBody>
              <a:bodyPr/>
              <a:lstStyle/>
              <a:p>
                <a:pPr>
                  <a:defRPr/>
                </a:pPr>
                <a:endParaRPr lang="en-GB"/>
              </a:p>
            </p:txBody>
          </p:sp>
          <p:sp>
            <p:nvSpPr>
              <p:cNvPr id="49" name="Freeform 225"/>
              <p:cNvSpPr>
                <a:spLocks/>
              </p:cNvSpPr>
              <p:nvPr/>
            </p:nvSpPr>
            <p:spPr bwMode="auto">
              <a:xfrm>
                <a:off x="4184" y="1339"/>
                <a:ext cx="238" cy="53"/>
              </a:xfrm>
              <a:custGeom>
                <a:avLst/>
                <a:gdLst>
                  <a:gd name="T0" fmla="*/ 40 w 244"/>
                  <a:gd name="T1" fmla="*/ 962 h 50"/>
                  <a:gd name="T2" fmla="*/ 40 w 244"/>
                  <a:gd name="T3" fmla="*/ 0 h 50"/>
                  <a:gd name="T4" fmla="*/ 0 w 244"/>
                  <a:gd name="T5" fmla="*/ 0 h 50"/>
                  <a:gd name="T6" fmla="*/ 0 w 244"/>
                  <a:gd name="T7" fmla="*/ 962 h 50"/>
                  <a:gd name="T8" fmla="*/ 40 w 244"/>
                  <a:gd name="T9" fmla="*/ 962 h 50"/>
                  <a:gd name="T10" fmla="*/ 40 w 244"/>
                  <a:gd name="T11" fmla="*/ 962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FF0000"/>
              </a:solidFill>
              <a:ln w="9525">
                <a:noFill/>
                <a:round/>
                <a:headEnd/>
                <a:tailEnd/>
              </a:ln>
            </p:spPr>
            <p:txBody>
              <a:bodyPr/>
              <a:lstStyle/>
              <a:p>
                <a:pPr>
                  <a:defRPr/>
                </a:pPr>
                <a:endParaRPr lang="en-GB"/>
              </a:p>
            </p:txBody>
          </p:sp>
          <p:sp>
            <p:nvSpPr>
              <p:cNvPr id="50" name="Freeform 226"/>
              <p:cNvSpPr>
                <a:spLocks/>
              </p:cNvSpPr>
              <p:nvPr/>
            </p:nvSpPr>
            <p:spPr bwMode="auto">
              <a:xfrm>
                <a:off x="4184" y="1448"/>
                <a:ext cx="238" cy="53"/>
              </a:xfrm>
              <a:custGeom>
                <a:avLst/>
                <a:gdLst>
                  <a:gd name="T0" fmla="*/ 40 w 244"/>
                  <a:gd name="T1" fmla="*/ 962 h 50"/>
                  <a:gd name="T2" fmla="*/ 40 w 244"/>
                  <a:gd name="T3" fmla="*/ 0 h 50"/>
                  <a:gd name="T4" fmla="*/ 0 w 244"/>
                  <a:gd name="T5" fmla="*/ 0 h 50"/>
                  <a:gd name="T6" fmla="*/ 0 w 244"/>
                  <a:gd name="T7" fmla="*/ 962 h 50"/>
                  <a:gd name="T8" fmla="*/ 40 w 244"/>
                  <a:gd name="T9" fmla="*/ 962 h 50"/>
                  <a:gd name="T10" fmla="*/ 40 w 244"/>
                  <a:gd name="T11" fmla="*/ 962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244" y="50"/>
                    </a:moveTo>
                    <a:lnTo>
                      <a:pt x="244" y="0"/>
                    </a:lnTo>
                    <a:lnTo>
                      <a:pt x="0" y="0"/>
                    </a:lnTo>
                    <a:lnTo>
                      <a:pt x="0" y="50"/>
                    </a:lnTo>
                    <a:lnTo>
                      <a:pt x="244" y="50"/>
                    </a:lnTo>
                    <a:close/>
                  </a:path>
                </a:pathLst>
              </a:custGeom>
              <a:solidFill>
                <a:srgbClr val="409D27"/>
              </a:solidFill>
              <a:ln w="9525">
                <a:noFill/>
                <a:round/>
                <a:headEnd/>
                <a:tailEnd/>
              </a:ln>
            </p:spPr>
            <p:txBody>
              <a:bodyPr/>
              <a:lstStyle/>
              <a:p>
                <a:pPr>
                  <a:defRPr/>
                </a:pPr>
                <a:endParaRPr lang="en-GB"/>
              </a:p>
            </p:txBody>
          </p:sp>
          <p:sp>
            <p:nvSpPr>
              <p:cNvPr id="51" name="Freeform 227"/>
              <p:cNvSpPr>
                <a:spLocks/>
              </p:cNvSpPr>
              <p:nvPr/>
            </p:nvSpPr>
            <p:spPr bwMode="auto">
              <a:xfrm>
                <a:off x="4184" y="1339"/>
                <a:ext cx="238" cy="162"/>
              </a:xfrm>
              <a:custGeom>
                <a:avLst/>
                <a:gdLst>
                  <a:gd name="T0" fmla="*/ 40 w 244"/>
                  <a:gd name="T1" fmla="*/ 1704 h 156"/>
                  <a:gd name="T2" fmla="*/ 40 w 244"/>
                  <a:gd name="T3" fmla="*/ 0 h 156"/>
                  <a:gd name="T4" fmla="*/ 0 w 244"/>
                  <a:gd name="T5" fmla="*/ 0 h 156"/>
                  <a:gd name="T6" fmla="*/ 0 w 244"/>
                  <a:gd name="T7" fmla="*/ 1704 h 156"/>
                  <a:gd name="T8" fmla="*/ 40 w 244"/>
                  <a:gd name="T9" fmla="*/ 1704 h 156"/>
                  <a:gd name="T10" fmla="*/ 40 w 244"/>
                  <a:gd name="T11" fmla="*/ 17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nvGrpSpPr>
            <p:cNvPr id="32" name="Group 38"/>
            <p:cNvGrpSpPr>
              <a:grpSpLocks/>
            </p:cNvGrpSpPr>
            <p:nvPr userDrawn="1"/>
          </p:nvGrpSpPr>
          <p:grpSpPr bwMode="auto">
            <a:xfrm>
              <a:off x="1217956" y="5092835"/>
              <a:ext cx="164978" cy="104922"/>
              <a:chOff x="528" y="1773"/>
              <a:chExt cx="246" cy="156"/>
            </a:xfrm>
          </p:grpSpPr>
          <p:sp>
            <p:nvSpPr>
              <p:cNvPr id="44" name="Freeform 248"/>
              <p:cNvSpPr>
                <a:spLocks/>
              </p:cNvSpPr>
              <p:nvPr/>
            </p:nvSpPr>
            <p:spPr bwMode="auto">
              <a:xfrm>
                <a:off x="528" y="1773"/>
                <a:ext cx="246" cy="156"/>
              </a:xfrm>
              <a:custGeom>
                <a:avLst/>
                <a:gdLst>
                  <a:gd name="T0" fmla="*/ 445 w 244"/>
                  <a:gd name="T1" fmla="*/ 61 h 157"/>
                  <a:gd name="T2" fmla="*/ 445 w 244"/>
                  <a:gd name="T3" fmla="*/ 0 h 157"/>
                  <a:gd name="T4" fmla="*/ 0 w 244"/>
                  <a:gd name="T5" fmla="*/ 0 h 157"/>
                  <a:gd name="T6" fmla="*/ 0 w 244"/>
                  <a:gd name="T7" fmla="*/ 61 h 157"/>
                  <a:gd name="T8" fmla="*/ 445 w 244"/>
                  <a:gd name="T9" fmla="*/ 61 h 157"/>
                  <a:gd name="T10" fmla="*/ 445 w 244"/>
                  <a:gd name="T11" fmla="*/ 61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244" y="0"/>
                    </a:lnTo>
                    <a:lnTo>
                      <a:pt x="0" y="0"/>
                    </a:lnTo>
                    <a:lnTo>
                      <a:pt x="0" y="157"/>
                    </a:lnTo>
                    <a:lnTo>
                      <a:pt x="244" y="157"/>
                    </a:lnTo>
                    <a:close/>
                  </a:path>
                </a:pathLst>
              </a:custGeom>
              <a:solidFill>
                <a:srgbClr val="FFFFFF"/>
              </a:solidFill>
              <a:ln w="9525">
                <a:noFill/>
                <a:round/>
                <a:headEnd/>
                <a:tailEnd/>
              </a:ln>
            </p:spPr>
            <p:txBody>
              <a:bodyPr/>
              <a:lstStyle/>
              <a:p>
                <a:pPr>
                  <a:defRPr/>
                </a:pPr>
                <a:endParaRPr lang="en-GB"/>
              </a:p>
            </p:txBody>
          </p:sp>
          <p:sp>
            <p:nvSpPr>
              <p:cNvPr id="45" name="Freeform 249"/>
              <p:cNvSpPr>
                <a:spLocks/>
              </p:cNvSpPr>
              <p:nvPr/>
            </p:nvSpPr>
            <p:spPr bwMode="auto">
              <a:xfrm>
                <a:off x="528" y="1850"/>
                <a:ext cx="246" cy="79"/>
              </a:xfrm>
              <a:custGeom>
                <a:avLst/>
                <a:gdLst>
                  <a:gd name="T0" fmla="*/ 2929 w 238"/>
                  <a:gd name="T1" fmla="*/ 39 h 79"/>
                  <a:gd name="T2" fmla="*/ 2929 w 238"/>
                  <a:gd name="T3" fmla="*/ 0 h 79"/>
                  <a:gd name="T4" fmla="*/ 0 w 238"/>
                  <a:gd name="T5" fmla="*/ 0 h 79"/>
                  <a:gd name="T6" fmla="*/ 0 w 238"/>
                  <a:gd name="T7" fmla="*/ 39 h 79"/>
                  <a:gd name="T8" fmla="*/ 2929 w 238"/>
                  <a:gd name="T9" fmla="*/ 39 h 79"/>
                  <a:gd name="T10" fmla="*/ 2929 w 238"/>
                  <a:gd name="T11" fmla="*/ 39 h 79"/>
                  <a:gd name="T12" fmla="*/ 0 60000 65536"/>
                  <a:gd name="T13" fmla="*/ 0 60000 65536"/>
                  <a:gd name="T14" fmla="*/ 0 60000 65536"/>
                  <a:gd name="T15" fmla="*/ 0 60000 65536"/>
                  <a:gd name="T16" fmla="*/ 0 60000 65536"/>
                  <a:gd name="T17" fmla="*/ 0 60000 65536"/>
                  <a:gd name="T18" fmla="*/ 0 w 238"/>
                  <a:gd name="T19" fmla="*/ 0 h 79"/>
                  <a:gd name="T20" fmla="*/ 238 w 238"/>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238" h="79">
                    <a:moveTo>
                      <a:pt x="238" y="79"/>
                    </a:moveTo>
                    <a:lnTo>
                      <a:pt x="238" y="0"/>
                    </a:lnTo>
                    <a:lnTo>
                      <a:pt x="0" y="0"/>
                    </a:lnTo>
                    <a:lnTo>
                      <a:pt x="0" y="79"/>
                    </a:lnTo>
                    <a:lnTo>
                      <a:pt x="238" y="79"/>
                    </a:lnTo>
                    <a:close/>
                  </a:path>
                </a:pathLst>
              </a:custGeom>
              <a:solidFill>
                <a:srgbClr val="FF0000"/>
              </a:solidFill>
              <a:ln w="9525">
                <a:noFill/>
                <a:round/>
                <a:headEnd/>
                <a:tailEnd/>
              </a:ln>
            </p:spPr>
            <p:txBody>
              <a:bodyPr/>
              <a:lstStyle/>
              <a:p>
                <a:pPr>
                  <a:defRPr/>
                </a:pPr>
                <a:endParaRPr lang="en-GB"/>
              </a:p>
            </p:txBody>
          </p:sp>
          <p:sp>
            <p:nvSpPr>
              <p:cNvPr id="46" name="Freeform 250"/>
              <p:cNvSpPr>
                <a:spLocks/>
              </p:cNvSpPr>
              <p:nvPr/>
            </p:nvSpPr>
            <p:spPr bwMode="auto">
              <a:xfrm>
                <a:off x="528" y="1773"/>
                <a:ext cx="120" cy="156"/>
              </a:xfrm>
              <a:custGeom>
                <a:avLst/>
                <a:gdLst>
                  <a:gd name="T0" fmla="*/ 0 w 119"/>
                  <a:gd name="T1" fmla="*/ 0 h 157"/>
                  <a:gd name="T2" fmla="*/ 0 w 119"/>
                  <a:gd name="T3" fmla="*/ 61 h 157"/>
                  <a:gd name="T4" fmla="*/ 211 w 119"/>
                  <a:gd name="T5" fmla="*/ 39 h 157"/>
                  <a:gd name="T6" fmla="*/ 0 w 119"/>
                  <a:gd name="T7" fmla="*/ 0 h 157"/>
                  <a:gd name="T8" fmla="*/ 0 w 119"/>
                  <a:gd name="T9" fmla="*/ 0 h 157"/>
                  <a:gd name="T10" fmla="*/ 0 60000 65536"/>
                  <a:gd name="T11" fmla="*/ 0 60000 65536"/>
                  <a:gd name="T12" fmla="*/ 0 60000 65536"/>
                  <a:gd name="T13" fmla="*/ 0 60000 65536"/>
                  <a:gd name="T14" fmla="*/ 0 60000 65536"/>
                  <a:gd name="T15" fmla="*/ 0 w 119"/>
                  <a:gd name="T16" fmla="*/ 0 h 157"/>
                  <a:gd name="T17" fmla="*/ 119 w 119"/>
                  <a:gd name="T18" fmla="*/ 157 h 157"/>
                </a:gdLst>
                <a:ahLst/>
                <a:cxnLst>
                  <a:cxn ang="T10">
                    <a:pos x="T0" y="T1"/>
                  </a:cxn>
                  <a:cxn ang="T11">
                    <a:pos x="T2" y="T3"/>
                  </a:cxn>
                  <a:cxn ang="T12">
                    <a:pos x="T4" y="T5"/>
                  </a:cxn>
                  <a:cxn ang="T13">
                    <a:pos x="T6" y="T7"/>
                  </a:cxn>
                  <a:cxn ang="T14">
                    <a:pos x="T8" y="T9"/>
                  </a:cxn>
                </a:cxnLst>
                <a:rect l="T15" t="T16" r="T17" b="T18"/>
                <a:pathLst>
                  <a:path w="119" h="157">
                    <a:moveTo>
                      <a:pt x="0" y="0"/>
                    </a:moveTo>
                    <a:lnTo>
                      <a:pt x="0" y="157"/>
                    </a:lnTo>
                    <a:lnTo>
                      <a:pt x="119" y="78"/>
                    </a:lnTo>
                    <a:lnTo>
                      <a:pt x="0" y="0"/>
                    </a:lnTo>
                    <a:close/>
                  </a:path>
                </a:pathLst>
              </a:custGeom>
              <a:solidFill>
                <a:srgbClr val="1A0C80"/>
              </a:solidFill>
              <a:ln w="9525">
                <a:noFill/>
                <a:round/>
                <a:headEnd/>
                <a:tailEnd/>
              </a:ln>
            </p:spPr>
            <p:txBody>
              <a:bodyPr/>
              <a:lstStyle/>
              <a:p>
                <a:pPr>
                  <a:defRPr/>
                </a:pPr>
                <a:endParaRPr lang="en-GB"/>
              </a:p>
            </p:txBody>
          </p:sp>
          <p:sp>
            <p:nvSpPr>
              <p:cNvPr id="47" name="Freeform 251"/>
              <p:cNvSpPr>
                <a:spLocks/>
              </p:cNvSpPr>
              <p:nvPr/>
            </p:nvSpPr>
            <p:spPr bwMode="auto">
              <a:xfrm>
                <a:off x="528" y="1773"/>
                <a:ext cx="246" cy="156"/>
              </a:xfrm>
              <a:custGeom>
                <a:avLst/>
                <a:gdLst>
                  <a:gd name="T0" fmla="*/ 445 w 244"/>
                  <a:gd name="T1" fmla="*/ 61 h 157"/>
                  <a:gd name="T2" fmla="*/ 445 w 244"/>
                  <a:gd name="T3" fmla="*/ 0 h 157"/>
                  <a:gd name="T4" fmla="*/ 0 w 244"/>
                  <a:gd name="T5" fmla="*/ 0 h 157"/>
                  <a:gd name="T6" fmla="*/ 0 w 244"/>
                  <a:gd name="T7" fmla="*/ 61 h 157"/>
                  <a:gd name="T8" fmla="*/ 445 w 244"/>
                  <a:gd name="T9" fmla="*/ 61 h 157"/>
                  <a:gd name="T10" fmla="*/ 445 w 244"/>
                  <a:gd name="T11" fmla="*/ 61 h 157"/>
                  <a:gd name="T12" fmla="*/ 0 60000 65536"/>
                  <a:gd name="T13" fmla="*/ 0 60000 65536"/>
                  <a:gd name="T14" fmla="*/ 0 60000 65536"/>
                  <a:gd name="T15" fmla="*/ 0 60000 65536"/>
                  <a:gd name="T16" fmla="*/ 0 60000 65536"/>
                  <a:gd name="T17" fmla="*/ 0 60000 65536"/>
                  <a:gd name="T18" fmla="*/ 0 w 244"/>
                  <a:gd name="T19" fmla="*/ 0 h 157"/>
                  <a:gd name="T20" fmla="*/ 244 w 244"/>
                  <a:gd name="T21" fmla="*/ 157 h 157"/>
                </a:gdLst>
                <a:ahLst/>
                <a:cxnLst>
                  <a:cxn ang="T12">
                    <a:pos x="T0" y="T1"/>
                  </a:cxn>
                  <a:cxn ang="T13">
                    <a:pos x="T2" y="T3"/>
                  </a:cxn>
                  <a:cxn ang="T14">
                    <a:pos x="T4" y="T5"/>
                  </a:cxn>
                  <a:cxn ang="T15">
                    <a:pos x="T6" y="T7"/>
                  </a:cxn>
                  <a:cxn ang="T16">
                    <a:pos x="T8" y="T9"/>
                  </a:cxn>
                  <a:cxn ang="T17">
                    <a:pos x="T10" y="T11"/>
                  </a:cxn>
                </a:cxnLst>
                <a:rect l="T18" t="T19" r="T20" b="T21"/>
                <a:pathLst>
                  <a:path w="244" h="157">
                    <a:moveTo>
                      <a:pt x="244" y="157"/>
                    </a:moveTo>
                    <a:lnTo>
                      <a:pt x="244" y="0"/>
                    </a:lnTo>
                    <a:lnTo>
                      <a:pt x="0" y="0"/>
                    </a:lnTo>
                    <a:lnTo>
                      <a:pt x="0" y="157"/>
                    </a:lnTo>
                    <a:lnTo>
                      <a:pt x="244" y="157"/>
                    </a:lnTo>
                  </a:path>
                </a:pathLst>
              </a:custGeom>
              <a:noFill/>
              <a:ln w="0">
                <a:solidFill>
                  <a:srgbClr val="000000"/>
                </a:solidFill>
                <a:prstDash val="solid"/>
                <a:round/>
                <a:headEnd/>
                <a:tailEnd/>
              </a:ln>
            </p:spPr>
            <p:txBody>
              <a:bodyPr/>
              <a:lstStyle/>
              <a:p>
                <a:pPr>
                  <a:defRPr/>
                </a:pPr>
                <a:endParaRPr lang="en-GB"/>
              </a:p>
            </p:txBody>
          </p:sp>
        </p:grpSp>
        <p:grpSp>
          <p:nvGrpSpPr>
            <p:cNvPr id="33" name="Group 253"/>
            <p:cNvGrpSpPr>
              <a:grpSpLocks/>
            </p:cNvGrpSpPr>
            <p:nvPr userDrawn="1"/>
          </p:nvGrpSpPr>
          <p:grpSpPr bwMode="auto">
            <a:xfrm>
              <a:off x="793347" y="5092835"/>
              <a:ext cx="163271" cy="105273"/>
              <a:chOff x="528" y="1164"/>
              <a:chExt cx="237" cy="157"/>
            </a:xfrm>
          </p:grpSpPr>
          <p:sp>
            <p:nvSpPr>
              <p:cNvPr id="40" name="Rectangle 254"/>
              <p:cNvSpPr>
                <a:spLocks noChangeArrowheads="1"/>
              </p:cNvSpPr>
              <p:nvPr/>
            </p:nvSpPr>
            <p:spPr bwMode="auto">
              <a:xfrm>
                <a:off x="528" y="1164"/>
                <a:ext cx="237" cy="156"/>
              </a:xfrm>
              <a:prstGeom prst="rect">
                <a:avLst/>
              </a:prstGeom>
              <a:noFill/>
              <a:ln w="3175">
                <a:solidFill>
                  <a:schemeClr val="tx1"/>
                </a:solid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sp>
            <p:nvSpPr>
              <p:cNvPr id="41" name="Rectangle 255"/>
              <p:cNvSpPr>
                <a:spLocks noChangeArrowheads="1"/>
              </p:cNvSpPr>
              <p:nvPr/>
            </p:nvSpPr>
            <p:spPr bwMode="auto">
              <a:xfrm>
                <a:off x="528" y="1164"/>
                <a:ext cx="237" cy="53"/>
              </a:xfrm>
              <a:prstGeom prst="rect">
                <a:avLst/>
              </a:prstGeom>
              <a:solidFill>
                <a:srgbClr val="FFFFFF"/>
              </a:solidFill>
              <a:ln w="3175">
                <a:solidFill>
                  <a:schemeClr val="tx1"/>
                </a:solid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sp>
            <p:nvSpPr>
              <p:cNvPr id="42" name="Rectangle 256"/>
              <p:cNvSpPr>
                <a:spLocks noChangeArrowheads="1"/>
              </p:cNvSpPr>
              <p:nvPr/>
            </p:nvSpPr>
            <p:spPr bwMode="auto">
              <a:xfrm>
                <a:off x="528" y="1217"/>
                <a:ext cx="237" cy="55"/>
              </a:xfrm>
              <a:prstGeom prst="rect">
                <a:avLst/>
              </a:prstGeom>
              <a:solidFill>
                <a:srgbClr val="00FF00"/>
              </a:solidFill>
              <a:ln w="3175">
                <a:solidFill>
                  <a:schemeClr val="tx1">
                    <a:lumMod val="50000"/>
                  </a:schemeClr>
                </a:solid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sp>
            <p:nvSpPr>
              <p:cNvPr id="43" name="Rectangle 257"/>
              <p:cNvSpPr>
                <a:spLocks noChangeArrowheads="1"/>
              </p:cNvSpPr>
              <p:nvPr/>
            </p:nvSpPr>
            <p:spPr bwMode="auto">
              <a:xfrm>
                <a:off x="528" y="1266"/>
                <a:ext cx="237" cy="55"/>
              </a:xfrm>
              <a:prstGeom prst="rect">
                <a:avLst/>
              </a:prstGeom>
              <a:solidFill>
                <a:srgbClr val="FF0000"/>
              </a:solidFill>
              <a:ln w="3175">
                <a:noFill/>
                <a:miter lim="800000"/>
                <a:headEnd/>
                <a:tailEnd/>
              </a:ln>
            </p:spPr>
            <p:txBody>
              <a:bodyPr/>
              <a:lstStyle/>
              <a:p>
                <a:pPr eaLnBrk="0" hangingPunct="0">
                  <a:spcBef>
                    <a:spcPct val="50000"/>
                  </a:spcBef>
                  <a:defRPr/>
                </a:pPr>
                <a:endParaRPr lang="en-US">
                  <a:latin typeface="Arial" pitchFamily="34" charset="0"/>
                  <a:cs typeface="Arial" pitchFamily="34" charset="0"/>
                </a:endParaRPr>
              </a:p>
            </p:txBody>
          </p:sp>
        </p:grpSp>
        <p:pic>
          <p:nvPicPr>
            <p:cNvPr id="34" name="Picture 268"/>
            <p:cNvPicPr>
              <a:picLocks noChangeAspect="1" noChangeArrowheads="1"/>
            </p:cNvPicPr>
            <p:nvPr userDrawn="1"/>
          </p:nvPicPr>
          <p:blipFill>
            <a:blip r:embed="rId7" cstate="print"/>
            <a:srcRect/>
            <a:stretch>
              <a:fillRect/>
            </a:stretch>
          </p:blipFill>
          <p:spPr bwMode="auto">
            <a:xfrm>
              <a:off x="2914951" y="5092835"/>
              <a:ext cx="167015" cy="109359"/>
            </a:xfrm>
            <a:prstGeom prst="rect">
              <a:avLst/>
            </a:prstGeom>
            <a:noFill/>
            <a:ln w="9525">
              <a:noFill/>
              <a:miter lim="800000"/>
              <a:headEnd/>
              <a:tailEnd/>
            </a:ln>
          </p:spPr>
        </p:pic>
        <p:grpSp>
          <p:nvGrpSpPr>
            <p:cNvPr id="35" name="Group 242"/>
            <p:cNvGrpSpPr>
              <a:grpSpLocks/>
            </p:cNvGrpSpPr>
            <p:nvPr userDrawn="1"/>
          </p:nvGrpSpPr>
          <p:grpSpPr bwMode="auto">
            <a:xfrm>
              <a:off x="1642783" y="5092835"/>
              <a:ext cx="163293" cy="104605"/>
              <a:chOff x="5555" y="2058"/>
              <a:chExt cx="245" cy="157"/>
            </a:xfrm>
          </p:grpSpPr>
          <p:sp>
            <p:nvSpPr>
              <p:cNvPr id="36" name="Freeform 243"/>
              <p:cNvSpPr>
                <a:spLocks/>
              </p:cNvSpPr>
              <p:nvPr/>
            </p:nvSpPr>
            <p:spPr bwMode="auto">
              <a:xfrm>
                <a:off x="5555" y="2058"/>
                <a:ext cx="245" cy="157"/>
              </a:xfrm>
              <a:custGeom>
                <a:avLst/>
                <a:gdLst>
                  <a:gd name="T0" fmla="*/ 0 w 244"/>
                  <a:gd name="T1" fmla="*/ 0 h 156"/>
                  <a:gd name="T2" fmla="*/ 0 w 244"/>
                  <a:gd name="T3" fmla="*/ 404 h 156"/>
                  <a:gd name="T4" fmla="*/ 445 w 244"/>
                  <a:gd name="T5" fmla="*/ 404 h 156"/>
                  <a:gd name="T6" fmla="*/ 445 w 244"/>
                  <a:gd name="T7" fmla="*/ 0 h 156"/>
                  <a:gd name="T8" fmla="*/ 0 w 244"/>
                  <a:gd name="T9" fmla="*/ 0 h 156"/>
                  <a:gd name="T10" fmla="*/ 0 w 244"/>
                  <a:gd name="T11" fmla="*/ 0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0" y="0"/>
                    </a:moveTo>
                    <a:lnTo>
                      <a:pt x="0" y="156"/>
                    </a:lnTo>
                    <a:lnTo>
                      <a:pt x="244" y="156"/>
                    </a:lnTo>
                    <a:lnTo>
                      <a:pt x="244" y="0"/>
                    </a:lnTo>
                    <a:lnTo>
                      <a:pt x="0" y="0"/>
                    </a:lnTo>
                    <a:close/>
                  </a:path>
                </a:pathLst>
              </a:custGeom>
              <a:solidFill>
                <a:srgbClr val="000000"/>
              </a:solidFill>
              <a:ln w="9525">
                <a:noFill/>
                <a:round/>
                <a:headEnd/>
                <a:tailEnd/>
              </a:ln>
            </p:spPr>
            <p:txBody>
              <a:bodyPr/>
              <a:lstStyle/>
              <a:p>
                <a:pPr>
                  <a:defRPr/>
                </a:pPr>
                <a:endParaRPr lang="en-GB"/>
              </a:p>
            </p:txBody>
          </p:sp>
          <p:sp>
            <p:nvSpPr>
              <p:cNvPr id="37" name="Freeform 244"/>
              <p:cNvSpPr>
                <a:spLocks/>
              </p:cNvSpPr>
              <p:nvPr/>
            </p:nvSpPr>
            <p:spPr bwMode="auto">
              <a:xfrm>
                <a:off x="5555" y="2162"/>
                <a:ext cx="245" cy="53"/>
              </a:xfrm>
              <a:custGeom>
                <a:avLst/>
                <a:gdLst>
                  <a:gd name="T0" fmla="*/ 0 w 244"/>
                  <a:gd name="T1" fmla="*/ 0 h 45"/>
                  <a:gd name="T2" fmla="*/ 0 w 244"/>
                  <a:gd name="T3" fmla="*/ 47398160 h 45"/>
                  <a:gd name="T4" fmla="*/ 445 w 244"/>
                  <a:gd name="T5" fmla="*/ 47398160 h 45"/>
                  <a:gd name="T6" fmla="*/ 445 w 244"/>
                  <a:gd name="T7" fmla="*/ 0 h 45"/>
                  <a:gd name="T8" fmla="*/ 0 w 244"/>
                  <a:gd name="T9" fmla="*/ 0 h 45"/>
                  <a:gd name="T10" fmla="*/ 0 w 244"/>
                  <a:gd name="T11" fmla="*/ 0 h 45"/>
                  <a:gd name="T12" fmla="*/ 0 60000 65536"/>
                  <a:gd name="T13" fmla="*/ 0 60000 65536"/>
                  <a:gd name="T14" fmla="*/ 0 60000 65536"/>
                  <a:gd name="T15" fmla="*/ 0 60000 65536"/>
                  <a:gd name="T16" fmla="*/ 0 60000 65536"/>
                  <a:gd name="T17" fmla="*/ 0 60000 65536"/>
                  <a:gd name="T18" fmla="*/ 0 w 244"/>
                  <a:gd name="T19" fmla="*/ 0 h 45"/>
                  <a:gd name="T20" fmla="*/ 244 w 244"/>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44" h="45">
                    <a:moveTo>
                      <a:pt x="0" y="0"/>
                    </a:moveTo>
                    <a:lnTo>
                      <a:pt x="0" y="45"/>
                    </a:lnTo>
                    <a:lnTo>
                      <a:pt x="244" y="45"/>
                    </a:lnTo>
                    <a:lnTo>
                      <a:pt x="244" y="0"/>
                    </a:lnTo>
                    <a:lnTo>
                      <a:pt x="0" y="0"/>
                    </a:lnTo>
                    <a:close/>
                  </a:path>
                </a:pathLst>
              </a:custGeom>
              <a:solidFill>
                <a:schemeClr val="bg1"/>
              </a:solidFill>
              <a:ln w="9525">
                <a:noFill/>
                <a:round/>
                <a:headEnd/>
                <a:tailEnd/>
              </a:ln>
            </p:spPr>
            <p:txBody>
              <a:bodyPr/>
              <a:lstStyle/>
              <a:p>
                <a:pPr>
                  <a:defRPr/>
                </a:pPr>
                <a:endParaRPr lang="en-GB"/>
              </a:p>
            </p:txBody>
          </p:sp>
          <p:sp>
            <p:nvSpPr>
              <p:cNvPr id="38" name="Freeform 245"/>
              <p:cNvSpPr>
                <a:spLocks/>
              </p:cNvSpPr>
              <p:nvPr/>
            </p:nvSpPr>
            <p:spPr bwMode="auto">
              <a:xfrm>
                <a:off x="5555" y="2060"/>
                <a:ext cx="245" cy="55"/>
              </a:xfrm>
              <a:custGeom>
                <a:avLst/>
                <a:gdLst>
                  <a:gd name="T0" fmla="*/ 0 w 244"/>
                  <a:gd name="T1" fmla="*/ 0 h 50"/>
                  <a:gd name="T2" fmla="*/ 0 w 244"/>
                  <a:gd name="T3" fmla="*/ 17379 h 50"/>
                  <a:gd name="T4" fmla="*/ 445 w 244"/>
                  <a:gd name="T5" fmla="*/ 17379 h 50"/>
                  <a:gd name="T6" fmla="*/ 445 w 244"/>
                  <a:gd name="T7" fmla="*/ 0 h 50"/>
                  <a:gd name="T8" fmla="*/ 0 w 244"/>
                  <a:gd name="T9" fmla="*/ 0 h 50"/>
                  <a:gd name="T10" fmla="*/ 0 w 244"/>
                  <a:gd name="T11" fmla="*/ 0 h 50"/>
                  <a:gd name="T12" fmla="*/ 0 60000 65536"/>
                  <a:gd name="T13" fmla="*/ 0 60000 65536"/>
                  <a:gd name="T14" fmla="*/ 0 60000 65536"/>
                  <a:gd name="T15" fmla="*/ 0 60000 65536"/>
                  <a:gd name="T16" fmla="*/ 0 60000 65536"/>
                  <a:gd name="T17" fmla="*/ 0 60000 65536"/>
                  <a:gd name="T18" fmla="*/ 0 w 244"/>
                  <a:gd name="T19" fmla="*/ 0 h 50"/>
                  <a:gd name="T20" fmla="*/ 244 w 244"/>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244" h="50">
                    <a:moveTo>
                      <a:pt x="0" y="0"/>
                    </a:moveTo>
                    <a:lnTo>
                      <a:pt x="0" y="50"/>
                    </a:lnTo>
                    <a:lnTo>
                      <a:pt x="244" y="50"/>
                    </a:lnTo>
                    <a:lnTo>
                      <a:pt x="244" y="0"/>
                    </a:lnTo>
                    <a:lnTo>
                      <a:pt x="0" y="0"/>
                    </a:lnTo>
                    <a:close/>
                  </a:path>
                </a:pathLst>
              </a:custGeom>
              <a:solidFill>
                <a:srgbClr val="0000FF"/>
              </a:solidFill>
              <a:ln w="9525">
                <a:noFill/>
                <a:round/>
                <a:headEnd/>
                <a:tailEnd/>
              </a:ln>
            </p:spPr>
            <p:txBody>
              <a:bodyPr/>
              <a:lstStyle/>
              <a:p>
                <a:pPr>
                  <a:defRPr/>
                </a:pPr>
                <a:endParaRPr lang="en-GB"/>
              </a:p>
            </p:txBody>
          </p:sp>
          <p:sp>
            <p:nvSpPr>
              <p:cNvPr id="39" name="Freeform 246"/>
              <p:cNvSpPr>
                <a:spLocks/>
              </p:cNvSpPr>
              <p:nvPr/>
            </p:nvSpPr>
            <p:spPr bwMode="auto">
              <a:xfrm>
                <a:off x="5555" y="2058"/>
                <a:ext cx="245" cy="157"/>
              </a:xfrm>
              <a:custGeom>
                <a:avLst/>
                <a:gdLst>
                  <a:gd name="T0" fmla="*/ 445 w 244"/>
                  <a:gd name="T1" fmla="*/ 404 h 156"/>
                  <a:gd name="T2" fmla="*/ 445 w 244"/>
                  <a:gd name="T3" fmla="*/ 0 h 156"/>
                  <a:gd name="T4" fmla="*/ 0 w 244"/>
                  <a:gd name="T5" fmla="*/ 0 h 156"/>
                  <a:gd name="T6" fmla="*/ 0 w 244"/>
                  <a:gd name="T7" fmla="*/ 404 h 156"/>
                  <a:gd name="T8" fmla="*/ 445 w 244"/>
                  <a:gd name="T9" fmla="*/ 404 h 156"/>
                  <a:gd name="T10" fmla="*/ 445 w 244"/>
                  <a:gd name="T11" fmla="*/ 404 h 156"/>
                  <a:gd name="T12" fmla="*/ 0 60000 65536"/>
                  <a:gd name="T13" fmla="*/ 0 60000 65536"/>
                  <a:gd name="T14" fmla="*/ 0 60000 65536"/>
                  <a:gd name="T15" fmla="*/ 0 60000 65536"/>
                  <a:gd name="T16" fmla="*/ 0 60000 65536"/>
                  <a:gd name="T17" fmla="*/ 0 60000 65536"/>
                  <a:gd name="T18" fmla="*/ 0 w 244"/>
                  <a:gd name="T19" fmla="*/ 0 h 156"/>
                  <a:gd name="T20" fmla="*/ 244 w 244"/>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44" h="156">
                    <a:moveTo>
                      <a:pt x="244" y="156"/>
                    </a:moveTo>
                    <a:lnTo>
                      <a:pt x="244" y="0"/>
                    </a:lnTo>
                    <a:lnTo>
                      <a:pt x="0" y="0"/>
                    </a:lnTo>
                    <a:lnTo>
                      <a:pt x="0" y="156"/>
                    </a:lnTo>
                    <a:lnTo>
                      <a:pt x="244" y="156"/>
                    </a:lnTo>
                  </a:path>
                </a:pathLst>
              </a:custGeom>
              <a:noFill/>
              <a:ln w="0">
                <a:solidFill>
                  <a:srgbClr val="000000"/>
                </a:solidFill>
                <a:prstDash val="solid"/>
                <a:round/>
                <a:headEnd/>
                <a:tailEnd/>
              </a:ln>
            </p:spPr>
            <p:txBody>
              <a:bodyPr/>
              <a:lstStyle/>
              <a:p>
                <a:pPr>
                  <a:defRPr/>
                </a:pPr>
                <a:endParaRPr lang="en-GB"/>
              </a:p>
            </p:txBody>
          </p:sp>
        </p:grpSp>
      </p:grpSp>
      <p:pic>
        <p:nvPicPr>
          <p:cNvPr id="243" name="Picture 3"/>
          <p:cNvPicPr>
            <a:picLocks noChangeAspect="1" noChangeArrowheads="1"/>
          </p:cNvPicPr>
          <p:nvPr userDrawn="1"/>
        </p:nvPicPr>
        <p:blipFill>
          <a:blip r:embed="rId8" cstate="print"/>
          <a:srcRect/>
          <a:stretch>
            <a:fillRect/>
          </a:stretch>
        </p:blipFill>
        <p:spPr bwMode="auto">
          <a:xfrm>
            <a:off x="9554066" y="6319135"/>
            <a:ext cx="164978" cy="106293"/>
          </a:xfrm>
          <a:prstGeom prst="rect">
            <a:avLst/>
          </a:prstGeom>
          <a:noFill/>
          <a:ln w="9525">
            <a:noFill/>
            <a:miter lim="800000"/>
            <a:headEnd/>
            <a:tailEnd/>
          </a:ln>
        </p:spPr>
      </p:pic>
      <p:sp>
        <p:nvSpPr>
          <p:cNvPr id="245" name="Rectangle 244"/>
          <p:cNvSpPr/>
          <p:nvPr userDrawn="1"/>
        </p:nvSpPr>
        <p:spPr bwMode="auto">
          <a:xfrm>
            <a:off x="8817935" y="6613451"/>
            <a:ext cx="921488" cy="244549"/>
          </a:xfrm>
          <a:prstGeom prst="rect">
            <a:avLst/>
          </a:prstGeom>
          <a:solidFill>
            <a:schemeClr val="bg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smtClean="0">
              <a:ln>
                <a:noFill/>
              </a:ln>
              <a:solidFill>
                <a:schemeClr val="bg1"/>
              </a:solidFill>
              <a:effectLst/>
              <a:latin typeface="Tahoma" pitchFamily="34" charset="0"/>
            </a:endParaRPr>
          </a:p>
        </p:txBody>
      </p:sp>
      <p:pic>
        <p:nvPicPr>
          <p:cNvPr id="246" name="Picture 245" descr="30years.png"/>
          <p:cNvPicPr>
            <a:picLocks noChangeAspect="1"/>
          </p:cNvPicPr>
          <p:nvPr userDrawn="1"/>
        </p:nvPicPr>
        <p:blipFill>
          <a:blip r:embed="rId9" cstate="print"/>
          <a:stretch>
            <a:fillRect/>
          </a:stretch>
        </p:blipFill>
        <p:spPr>
          <a:xfrm>
            <a:off x="230493" y="108058"/>
            <a:ext cx="1045419" cy="1387587"/>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1972" cy="854075"/>
          </a:xfrm>
        </p:spPr>
        <p:txBody>
          <a:bodyPr/>
          <a:lstStyle>
            <a:lvl1pPr marL="180000">
              <a:defRPr/>
            </a:lvl1pPr>
          </a:lstStyle>
          <a:p>
            <a:r>
              <a:rPr lang="en-US" smtClean="0"/>
              <a:t>Click to edit Master title style</a:t>
            </a:r>
            <a:endParaRPr lang="en-GB" dirty="0"/>
          </a:p>
        </p:txBody>
      </p:sp>
      <p:sp>
        <p:nvSpPr>
          <p:cNvPr id="3" name="Content Placeholder 2"/>
          <p:cNvSpPr>
            <a:spLocks noGrp="1"/>
          </p:cNvSpPr>
          <p:nvPr>
            <p:ph idx="1"/>
          </p:nvPr>
        </p:nvSpPr>
        <p:spPr/>
        <p:txBody>
          <a:bodyPr>
            <a:normAutofit/>
          </a:bodyPr>
          <a:lstStyle>
            <a:lvl1pPr marL="252000" indent="-252000">
              <a:spcBef>
                <a:spcPts val="0"/>
              </a:spcBef>
              <a:defRPr/>
            </a:lvl1pPr>
            <a:lvl2pPr>
              <a:defRPr/>
            </a:lvl2pPr>
            <a:lvl3pP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4" name="Picture 3" descr="30years.png"/>
          <p:cNvPicPr>
            <a:picLocks noChangeAspect="1"/>
          </p:cNvPicPr>
          <p:nvPr userDrawn="1"/>
        </p:nvPicPr>
        <p:blipFill>
          <a:blip r:embed="rId2" cstate="print"/>
          <a:stretch>
            <a:fillRect/>
          </a:stretch>
        </p:blipFill>
        <p:spPr>
          <a:xfrm>
            <a:off x="9259808" y="0"/>
            <a:ext cx="646192" cy="857693"/>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bwMode="auto">
          <a:xfrm>
            <a:off x="0" y="0"/>
            <a:ext cx="9278679" cy="854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9700" name="Rectangle 58"/>
          <p:cNvSpPr>
            <a:spLocks noGrp="1" noChangeArrowheads="1"/>
          </p:cNvSpPr>
          <p:nvPr>
            <p:ph type="body" idx="1"/>
          </p:nvPr>
        </p:nvSpPr>
        <p:spPr bwMode="auto">
          <a:xfrm>
            <a:off x="266700" y="992188"/>
            <a:ext cx="9447213" cy="5391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29701" name="Picture 6"/>
          <p:cNvPicPr>
            <a:picLocks noChangeAspect="1" noChangeArrowheads="1"/>
          </p:cNvPicPr>
          <p:nvPr/>
        </p:nvPicPr>
        <p:blipFill>
          <a:blip r:embed="rId5" cstate="print"/>
          <a:srcRect/>
          <a:stretch>
            <a:fillRect/>
          </a:stretch>
        </p:blipFill>
        <p:spPr bwMode="auto">
          <a:xfrm>
            <a:off x="8891588" y="6646528"/>
            <a:ext cx="808037" cy="149225"/>
          </a:xfrm>
          <a:prstGeom prst="rect">
            <a:avLst/>
          </a:prstGeom>
          <a:noFill/>
          <a:ln w="9525">
            <a:noFill/>
            <a:miter lim="800000"/>
            <a:headEnd/>
            <a:tailEnd/>
          </a:ln>
        </p:spPr>
      </p:pic>
      <p:sp>
        <p:nvSpPr>
          <p:cNvPr id="7" name="Rectangle 39"/>
          <p:cNvSpPr>
            <a:spLocks noChangeArrowheads="1"/>
          </p:cNvSpPr>
          <p:nvPr/>
        </p:nvSpPr>
        <p:spPr bwMode="auto">
          <a:xfrm>
            <a:off x="324039" y="6652878"/>
            <a:ext cx="125034" cy="123111"/>
          </a:xfrm>
          <a:prstGeom prst="rect">
            <a:avLst/>
          </a:prstGeom>
          <a:noFill/>
          <a:ln w="9525">
            <a:noFill/>
            <a:miter lim="800000"/>
            <a:headEnd/>
            <a:tailEnd/>
          </a:ln>
        </p:spPr>
        <p:txBody>
          <a:bodyPr wrap="none" lIns="0" tIns="0" rIns="0" bIns="0">
            <a:spAutoFit/>
          </a:bodyPr>
          <a:lstStyle/>
          <a:p>
            <a:pPr algn="ctr" eaLnBrk="0" hangingPunct="0">
              <a:defRPr/>
            </a:pPr>
            <a:fld id="{FF9CC606-8418-49EA-9DB7-3FFD72983DD3}" type="slidenum">
              <a:rPr lang="de-DE" sz="800" b="0">
                <a:solidFill>
                  <a:srgbClr val="00B5E2"/>
                </a:solidFill>
                <a:latin typeface="Arial" pitchFamily="34" charset="0"/>
                <a:cs typeface="Arial" pitchFamily="34" charset="0"/>
              </a:rPr>
              <a:pPr algn="ctr" eaLnBrk="0" hangingPunct="0">
                <a:defRPr/>
              </a:pPr>
              <a:t>‹#›</a:t>
            </a:fld>
            <a:endParaRPr lang="de-DE" sz="800" b="0" dirty="0">
              <a:solidFill>
                <a:srgbClr val="00B5E2"/>
              </a:solidFill>
              <a:latin typeface="Arial" pitchFamily="34" charset="0"/>
              <a:cs typeface="Arial" pitchFamily="34" charset="0"/>
            </a:endParaRPr>
          </a:p>
        </p:txBody>
      </p:sp>
      <p:sp>
        <p:nvSpPr>
          <p:cNvPr id="8" name="Rectangle 61"/>
          <p:cNvSpPr>
            <a:spLocks noChangeArrowheads="1"/>
          </p:cNvSpPr>
          <p:nvPr/>
        </p:nvSpPr>
        <p:spPr bwMode="auto">
          <a:xfrm>
            <a:off x="627063" y="6652878"/>
            <a:ext cx="2850139" cy="123111"/>
          </a:xfrm>
          <a:prstGeom prst="rect">
            <a:avLst/>
          </a:prstGeom>
          <a:noFill/>
          <a:ln w="9525">
            <a:noFill/>
            <a:miter lim="800000"/>
            <a:headEnd/>
            <a:tailEnd/>
          </a:ln>
        </p:spPr>
        <p:txBody>
          <a:bodyPr wrap="none" lIns="0" tIns="0" rIns="0" bIns="0">
            <a:spAutoFit/>
          </a:bodyPr>
          <a:lstStyle/>
          <a:p>
            <a:pPr eaLnBrk="0" hangingPunct="0">
              <a:defRPr/>
            </a:pPr>
            <a:r>
              <a:rPr lang="de-DE" sz="800" b="0" baseline="0" dirty="0" smtClean="0">
                <a:solidFill>
                  <a:srgbClr val="00B5E2"/>
                </a:solidFill>
                <a:latin typeface="Arial" pitchFamily="34" charset="0"/>
                <a:cs typeface="Arial" pitchFamily="34" charset="0"/>
              </a:rPr>
              <a:t>GRWG/GDWG Annual Meeting Tsukuba 29 Feb – 4 Mar 2016</a:t>
            </a:r>
            <a:endParaRPr lang="de-DE" sz="800" b="0" baseline="0" dirty="0">
              <a:solidFill>
                <a:srgbClr val="00B5E2"/>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7670" r:id="rId1"/>
    <p:sldLayoutId id="2147487664" r:id="rId2"/>
  </p:sldLayoutIdLst>
  <p:transition/>
  <p:txStyles>
    <p:titleStyle>
      <a:lvl1pPr marL="179388" algn="l" rtl="0" eaLnBrk="1" fontAlgn="base" hangingPunct="1">
        <a:spcBef>
          <a:spcPct val="0"/>
        </a:spcBef>
        <a:spcAft>
          <a:spcPct val="0"/>
        </a:spcAft>
        <a:defRPr sz="2800" b="1">
          <a:solidFill>
            <a:schemeClr val="bg1"/>
          </a:solidFill>
          <a:latin typeface="Arial" pitchFamily="34" charset="0"/>
          <a:ea typeface="+mj-ea"/>
          <a:cs typeface="Arial" pitchFamily="34" charset="0"/>
        </a:defRPr>
      </a:lvl1pPr>
      <a:lvl2pPr marL="179388" algn="l" rtl="0" eaLnBrk="1" fontAlgn="base" hangingPunct="1">
        <a:spcBef>
          <a:spcPct val="0"/>
        </a:spcBef>
        <a:spcAft>
          <a:spcPct val="0"/>
        </a:spcAft>
        <a:defRPr sz="2800" b="1">
          <a:solidFill>
            <a:schemeClr val="bg1"/>
          </a:solidFill>
          <a:latin typeface="Arial" pitchFamily="34" charset="0"/>
          <a:cs typeface="Arial" pitchFamily="34" charset="0"/>
        </a:defRPr>
      </a:lvl2pPr>
      <a:lvl3pPr marL="179388" algn="l" rtl="0" eaLnBrk="1" fontAlgn="base" hangingPunct="1">
        <a:spcBef>
          <a:spcPct val="0"/>
        </a:spcBef>
        <a:spcAft>
          <a:spcPct val="0"/>
        </a:spcAft>
        <a:defRPr sz="2800" b="1">
          <a:solidFill>
            <a:schemeClr val="bg1"/>
          </a:solidFill>
          <a:latin typeface="Arial" pitchFamily="34" charset="0"/>
          <a:cs typeface="Arial" pitchFamily="34" charset="0"/>
        </a:defRPr>
      </a:lvl3pPr>
      <a:lvl4pPr marL="179388" algn="l" rtl="0" eaLnBrk="1" fontAlgn="base" hangingPunct="1">
        <a:spcBef>
          <a:spcPct val="0"/>
        </a:spcBef>
        <a:spcAft>
          <a:spcPct val="0"/>
        </a:spcAft>
        <a:defRPr sz="2800" b="1">
          <a:solidFill>
            <a:schemeClr val="bg1"/>
          </a:solidFill>
          <a:latin typeface="Arial" pitchFamily="34" charset="0"/>
          <a:cs typeface="Arial" pitchFamily="34" charset="0"/>
        </a:defRPr>
      </a:lvl4pPr>
      <a:lvl5pPr marL="179388" algn="l" rtl="0" eaLnBrk="1" fontAlgn="base" hangingPunct="1">
        <a:spcBef>
          <a:spcPct val="0"/>
        </a:spcBef>
        <a:spcAft>
          <a:spcPct val="0"/>
        </a:spcAft>
        <a:defRPr sz="2800" b="1">
          <a:solidFill>
            <a:schemeClr val="bg1"/>
          </a:solidFill>
          <a:latin typeface="Arial" pitchFamily="34" charset="0"/>
          <a:cs typeface="Arial" pitchFamily="34" charset="0"/>
        </a:defRPr>
      </a:lvl5pPr>
      <a:lvl6pPr marL="457200" algn="l" rtl="0" eaLnBrk="1" fontAlgn="base" hangingPunct="1">
        <a:spcBef>
          <a:spcPct val="0"/>
        </a:spcBef>
        <a:spcAft>
          <a:spcPct val="0"/>
        </a:spcAft>
        <a:defRPr sz="2800" b="1">
          <a:solidFill>
            <a:schemeClr val="bg1"/>
          </a:solidFill>
          <a:latin typeface="Century Gothic" pitchFamily="34" charset="0"/>
        </a:defRPr>
      </a:lvl6pPr>
      <a:lvl7pPr marL="914400" algn="l" rtl="0" eaLnBrk="1" fontAlgn="base" hangingPunct="1">
        <a:spcBef>
          <a:spcPct val="0"/>
        </a:spcBef>
        <a:spcAft>
          <a:spcPct val="0"/>
        </a:spcAft>
        <a:defRPr sz="2800" b="1">
          <a:solidFill>
            <a:schemeClr val="bg1"/>
          </a:solidFill>
          <a:latin typeface="Century Gothic" pitchFamily="34" charset="0"/>
        </a:defRPr>
      </a:lvl7pPr>
      <a:lvl8pPr marL="1371600" algn="l" rtl="0" eaLnBrk="1" fontAlgn="base" hangingPunct="1">
        <a:spcBef>
          <a:spcPct val="0"/>
        </a:spcBef>
        <a:spcAft>
          <a:spcPct val="0"/>
        </a:spcAft>
        <a:defRPr sz="2800" b="1">
          <a:solidFill>
            <a:schemeClr val="bg1"/>
          </a:solidFill>
          <a:latin typeface="Century Gothic" pitchFamily="34" charset="0"/>
        </a:defRPr>
      </a:lvl8pPr>
      <a:lvl9pPr marL="1828800" algn="l" rtl="0" eaLnBrk="1" fontAlgn="base" hangingPunct="1">
        <a:spcBef>
          <a:spcPct val="0"/>
        </a:spcBef>
        <a:spcAft>
          <a:spcPct val="0"/>
        </a:spcAft>
        <a:defRPr sz="2800" b="1">
          <a:solidFill>
            <a:schemeClr val="bg1"/>
          </a:solidFill>
          <a:latin typeface="Century Gothic" pitchFamily="34" charset="0"/>
        </a:defRPr>
      </a:lvl9pPr>
    </p:titleStyle>
    <p:bodyStyle>
      <a:lvl1pPr marL="342900" indent="-342900" algn="l" rtl="0" eaLnBrk="1" fontAlgn="base" hangingPunct="1">
        <a:spcBef>
          <a:spcPct val="20000"/>
        </a:spcBef>
        <a:spcAft>
          <a:spcPct val="0"/>
        </a:spcAft>
        <a:buFont typeface="Arial" pitchFamily="34" charset="0"/>
        <a:buChar char="•"/>
        <a:defRPr sz="3600">
          <a:solidFill>
            <a:schemeClr val="tx2"/>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3200">
          <a:solidFill>
            <a:schemeClr val="tx2"/>
          </a:solidFill>
          <a:latin typeface="Arial" pitchFamily="34" charset="0"/>
          <a:cs typeface="Arial" pitchFamily="34" charset="0"/>
        </a:defRPr>
      </a:lvl2pPr>
      <a:lvl3pPr marL="1143000" indent="-228600" algn="l" rtl="0" eaLnBrk="1" fontAlgn="base" hangingPunct="1">
        <a:spcBef>
          <a:spcPct val="20000"/>
        </a:spcBef>
        <a:spcAft>
          <a:spcPct val="0"/>
        </a:spcAft>
        <a:buFont typeface="Arial" pitchFamily="34" charset="0"/>
        <a:buChar char="•"/>
        <a:defRPr sz="2800">
          <a:solidFill>
            <a:schemeClr val="tx2"/>
          </a:solidFill>
          <a:latin typeface="Arial" pitchFamily="34" charset="0"/>
          <a:cs typeface="Arial" pitchFamily="34" charset="0"/>
        </a:defRPr>
      </a:lvl3pPr>
      <a:lvl4pPr marL="1600200" indent="-228600" algn="l" rtl="0" eaLnBrk="1" fontAlgn="base" hangingPunct="1">
        <a:spcBef>
          <a:spcPct val="20000"/>
        </a:spcBef>
        <a:spcAft>
          <a:spcPct val="0"/>
        </a:spcAft>
        <a:buFont typeface="Arial" pitchFamily="34" charset="0"/>
        <a:buChar char="•"/>
        <a:defRPr sz="2400">
          <a:solidFill>
            <a:schemeClr val="tx2"/>
          </a:solidFill>
          <a:latin typeface="Arial" pitchFamily="34" charset="0"/>
          <a:cs typeface="Arial" pitchFamily="34" charset="0"/>
        </a:defRPr>
      </a:lvl4pPr>
      <a:lvl5pPr marL="2057400" indent="-228600" algn="l" rtl="0" eaLnBrk="1" fontAlgn="base" hangingPunct="1">
        <a:spcBef>
          <a:spcPct val="20000"/>
        </a:spcBef>
        <a:spcAft>
          <a:spcPct val="0"/>
        </a:spcAft>
        <a:buFont typeface="Arial" pitchFamily="34" charset="0"/>
        <a:buChar char="•"/>
        <a:defRPr sz="2000">
          <a:solidFill>
            <a:schemeClr val="tx2"/>
          </a:solidFill>
          <a:latin typeface="Arial" pitchFamily="34" charset="0"/>
          <a:cs typeface="Arial" pitchFamily="34" charset="0"/>
        </a:defRPr>
      </a:lvl5pPr>
      <a:lvl6pPr marL="2514600" indent="-228600" algn="l" rtl="0" eaLnBrk="1" fontAlgn="base" hangingPunct="1">
        <a:spcBef>
          <a:spcPct val="20000"/>
        </a:spcBef>
        <a:spcAft>
          <a:spcPct val="0"/>
        </a:spcAft>
        <a:defRPr sz="2400">
          <a:solidFill>
            <a:schemeClr val="tx2"/>
          </a:solidFill>
          <a:latin typeface="+mn-lt"/>
        </a:defRPr>
      </a:lvl6pPr>
      <a:lvl7pPr marL="2971800" indent="-228600" algn="l" rtl="0" eaLnBrk="1" fontAlgn="base" hangingPunct="1">
        <a:spcBef>
          <a:spcPct val="20000"/>
        </a:spcBef>
        <a:spcAft>
          <a:spcPct val="0"/>
        </a:spcAft>
        <a:defRPr sz="2400">
          <a:solidFill>
            <a:schemeClr val="tx2"/>
          </a:solidFill>
          <a:latin typeface="+mn-lt"/>
        </a:defRPr>
      </a:lvl7pPr>
      <a:lvl8pPr marL="3429000" indent="-228600" algn="l" rtl="0" eaLnBrk="1" fontAlgn="base" hangingPunct="1">
        <a:spcBef>
          <a:spcPct val="20000"/>
        </a:spcBef>
        <a:spcAft>
          <a:spcPct val="0"/>
        </a:spcAft>
        <a:defRPr sz="2400">
          <a:solidFill>
            <a:schemeClr val="tx2"/>
          </a:solidFill>
          <a:latin typeface="+mn-lt"/>
        </a:defRPr>
      </a:lvl8pPr>
      <a:lvl9pPr marL="3886200" indent="-228600" algn="l" rtl="0" eaLnBrk="1" fontAlgn="base" hangingPunct="1">
        <a:spcBef>
          <a:spcPct val="20000"/>
        </a:spcBef>
        <a:spcAft>
          <a:spcPct val="0"/>
        </a:spcAft>
        <a:defRPr sz="2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a/noaa.gov/forms/d/1sXbhrq85aPa5Yh-gycNleX47CKkdjDZgb2lMY97-6sY/viewfo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1"/>
          <p:cNvSpPr txBox="1">
            <a:spLocks noChangeArrowheads="1"/>
          </p:cNvSpPr>
          <p:nvPr/>
        </p:nvSpPr>
        <p:spPr>
          <a:xfrm>
            <a:off x="4965700" y="3096929"/>
            <a:ext cx="4711700" cy="1701799"/>
          </a:xfrm>
          <a:prstGeom prst="rect">
            <a:avLst/>
          </a:prstGeom>
        </p:spPr>
        <p:txBody>
          <a:bodyPr anchor="t"/>
          <a:lstStyle>
            <a:lvl1pPr marL="0" indent="0" algn="r">
              <a:lnSpc>
                <a:spcPts val="3400"/>
              </a:lnSpc>
              <a:buNone/>
              <a:defRPr sz="2400" b="0" cap="none" baseline="0">
                <a:solidFill>
                  <a:srgbClr val="00205B"/>
                </a:solidFill>
              </a:defRPr>
            </a:lvl1pPr>
          </a:lstStyle>
          <a:p>
            <a:pPr marL="0" marR="0" lvl="0" indent="0" algn="r" defTabSz="914400" rtl="0" eaLnBrk="1" fontAlgn="base" latinLnBrk="0" hangingPunct="1">
              <a:lnSpc>
                <a:spcPts val="3400"/>
              </a:lnSpc>
              <a:spcBef>
                <a:spcPct val="20000"/>
              </a:spcBef>
              <a:spcAft>
                <a:spcPct val="0"/>
              </a:spcAft>
              <a:buClrTx/>
              <a:buSzTx/>
              <a:buFont typeface="Arial" pitchFamily="34" charset="0"/>
              <a:buNone/>
              <a:tabLst/>
              <a:defRPr/>
            </a:pPr>
            <a:r>
              <a:rPr lang="en-US" kern="0" dirty="0" smtClean="0">
                <a:solidFill>
                  <a:srgbClr val="00B5E2"/>
                </a:solidFill>
                <a:latin typeface="Arial" pitchFamily="34" charset="0"/>
                <a:cs typeface="Arial" pitchFamily="34" charset="0"/>
              </a:rPr>
              <a:t>Rosemary Munro</a:t>
            </a:r>
            <a:endParaRPr kumimoji="0" lang="en-GB" sz="2400" b="0" i="0" u="none" strike="noStrike" kern="0" cap="none" spc="0" normalizeH="0" baseline="0" noProof="0" dirty="0" smtClean="0">
              <a:ln>
                <a:noFill/>
              </a:ln>
              <a:solidFill>
                <a:srgbClr val="00B5E2"/>
              </a:solidFill>
              <a:effectLst/>
              <a:uLnTx/>
              <a:uFillTx/>
              <a:latin typeface="Arial" pitchFamily="34" charset="0"/>
              <a:ea typeface="+mn-ea"/>
              <a:cs typeface="Arial" pitchFamily="34" charset="0"/>
            </a:endParaRPr>
          </a:p>
        </p:txBody>
      </p:sp>
      <p:sp>
        <p:nvSpPr>
          <p:cNvPr id="6" name="Title 247"/>
          <p:cNvSpPr txBox="1">
            <a:spLocks/>
          </p:cNvSpPr>
          <p:nvPr/>
        </p:nvSpPr>
        <p:spPr>
          <a:xfrm>
            <a:off x="2565400" y="1103029"/>
            <a:ext cx="7112000" cy="1981200"/>
          </a:xfrm>
          <a:prstGeom prst="rect">
            <a:avLst/>
          </a:prstGeom>
        </p:spPr>
        <p:txBody>
          <a:bodyPr anchor="b"/>
          <a:lstStyle>
            <a:lvl1pPr algn="r">
              <a:defRPr>
                <a:solidFill>
                  <a:srgbClr val="00B5E2"/>
                </a:solidFill>
              </a:defRPr>
            </a:lvl1pPr>
          </a:lstStyle>
          <a:p>
            <a:pPr marL="179388" marR="0" lvl="0" indent="0" algn="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0" cap="none" spc="0" normalizeH="0" baseline="0" noProof="0" dirty="0" smtClean="0">
                <a:ln>
                  <a:noFill/>
                </a:ln>
                <a:solidFill>
                  <a:schemeClr val="bg1"/>
                </a:solidFill>
                <a:effectLst/>
                <a:uLnTx/>
                <a:uFillTx/>
                <a:latin typeface="Arial" pitchFamily="34" charset="0"/>
                <a:ea typeface="+mj-ea"/>
                <a:cs typeface="Arial" pitchFamily="34" charset="0"/>
              </a:rPr>
              <a:t>GRWG</a:t>
            </a:r>
            <a:r>
              <a:rPr kumimoji="0" lang="en-GB" sz="2800" b="1" i="0" u="none" strike="noStrike" kern="0" cap="none" spc="0" normalizeH="0" noProof="0" dirty="0" smtClean="0">
                <a:ln>
                  <a:noFill/>
                </a:ln>
                <a:solidFill>
                  <a:schemeClr val="bg1"/>
                </a:solidFill>
                <a:effectLst/>
                <a:uLnTx/>
                <a:uFillTx/>
                <a:latin typeface="Arial" pitchFamily="34" charset="0"/>
                <a:ea typeface="+mj-ea"/>
                <a:cs typeface="Arial" pitchFamily="34" charset="0"/>
              </a:rPr>
              <a:t> UV Sub-Group Briefing Report</a:t>
            </a:r>
            <a:endParaRPr kumimoji="0" lang="en-GB" sz="2800" b="1" i="0" u="none" strike="noStrike" kern="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2319108"/>
            <a:ext cx="9906000" cy="1480382"/>
          </a:xfrm>
        </p:spPr>
        <p:txBody>
          <a:bodyPr>
            <a:normAutofit/>
          </a:bodyPr>
          <a:lstStyle/>
          <a:p>
            <a:pPr lvl="0">
              <a:buNone/>
              <a:defRPr/>
            </a:pPr>
            <a:endParaRPr lang="en-US" dirty="0" smtClean="0"/>
          </a:p>
          <a:p>
            <a:pPr lvl="0" algn="ctr">
              <a:buNone/>
              <a:defRPr/>
            </a:pPr>
            <a:r>
              <a:rPr lang="en-US" sz="2400" dirty="0" smtClean="0">
                <a:solidFill>
                  <a:srgbClr val="FF0000"/>
                </a:solidFill>
              </a:rPr>
              <a:t>Thank you for your attention.</a:t>
            </a:r>
            <a:endParaRPr lang="en-US" sz="2400" dirty="0" smtClean="0">
              <a:solidFill>
                <a:srgbClr val="FF0000"/>
              </a:solidFill>
            </a:endParaRPr>
          </a:p>
          <a:p>
            <a:pPr marL="0" indent="0" algn="ctr">
              <a:buNone/>
            </a:pPr>
            <a:r>
              <a:rPr lang="en-GB" sz="2400" dirty="0" smtClean="0">
                <a:solidFill>
                  <a:srgbClr val="00B5E2"/>
                </a:solidFill>
              </a:rPr>
              <a:t> </a:t>
            </a:r>
          </a:p>
          <a:p>
            <a:endParaRPr lang="en-GB" sz="1800" dirty="0" smtClean="0"/>
          </a:p>
          <a:p>
            <a:endParaRPr lang="en-GB" sz="1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Joint </a:t>
            </a:r>
            <a:r>
              <a:rPr lang="en-US" dirty="0" smtClean="0"/>
              <a:t>GRWG-UVSG and CEOS WGCV-ACSG Meeting</a:t>
            </a:r>
            <a:r>
              <a:rPr lang="en-GB" dirty="0" smtClean="0"/>
              <a:t> </a:t>
            </a:r>
            <a:endParaRPr lang="en-GB" dirty="0"/>
          </a:p>
        </p:txBody>
      </p:sp>
      <p:sp>
        <p:nvSpPr>
          <p:cNvPr id="5" name="Content Placeholder 4"/>
          <p:cNvSpPr>
            <a:spLocks noGrp="1"/>
          </p:cNvSpPr>
          <p:nvPr>
            <p:ph idx="1"/>
          </p:nvPr>
        </p:nvSpPr>
        <p:spPr/>
        <p:txBody>
          <a:bodyPr>
            <a:normAutofit fontScale="92500" lnSpcReduction="10000"/>
          </a:bodyPr>
          <a:lstStyle/>
          <a:p>
            <a:r>
              <a:rPr lang="en-US" sz="1800" dirty="0" smtClean="0"/>
              <a:t>Joint GSICS Research Working Group UV Sub-Group (GRWG-UVSG)  and CEOS Working Group on Calibration and Validation - Atmospheric Composition Sub-Group (CEOS WGCV-ACSG) meeting NOAA/NCWCP, College Park, MD, on the 8th and 9th October 2015</a:t>
            </a:r>
          </a:p>
          <a:p>
            <a:endParaRPr lang="en-GB" sz="1800" dirty="0" smtClean="0"/>
          </a:p>
          <a:p>
            <a:r>
              <a:rPr lang="en-GB" sz="1800" dirty="0" smtClean="0"/>
              <a:t>Organised around a set of questions which form the basis of a user survey designed to assess the most appropriate focus for the GSICS sub-group activities.</a:t>
            </a:r>
          </a:p>
          <a:p>
            <a:endParaRPr lang="en-GB" sz="1800" dirty="0" smtClean="0"/>
          </a:p>
          <a:p>
            <a:pPr marL="342900" indent="-342900">
              <a:buAutoNum type="arabicPeriod"/>
            </a:pPr>
            <a:r>
              <a:rPr lang="en-GB" sz="1800" dirty="0" smtClean="0"/>
              <a:t>What </a:t>
            </a:r>
            <a:r>
              <a:rPr lang="en-GB" sz="1800" dirty="0" smtClean="0">
                <a:solidFill>
                  <a:srgbClr val="FF0000"/>
                </a:solidFill>
              </a:rPr>
              <a:t>internal measurements </a:t>
            </a:r>
            <a:r>
              <a:rPr lang="en-GB" sz="1800" dirty="0" smtClean="0"/>
              <a:t>do you make to maintain your instrument’s calibration in orbit? </a:t>
            </a:r>
          </a:p>
          <a:p>
            <a:pPr marL="342900" indent="-342900">
              <a:buAutoNum type="arabicPeriod"/>
            </a:pPr>
            <a:endParaRPr lang="en-GB" sz="1800" dirty="0" smtClean="0"/>
          </a:p>
          <a:p>
            <a:pPr marL="342900" indent="-342900">
              <a:buAutoNum type="arabicPeriod" startAt="2"/>
            </a:pPr>
            <a:r>
              <a:rPr lang="en-GB" sz="1800" dirty="0" smtClean="0"/>
              <a:t>What </a:t>
            </a:r>
            <a:r>
              <a:rPr lang="en-GB" sz="1800" dirty="0" smtClean="0">
                <a:solidFill>
                  <a:srgbClr val="FF0000"/>
                </a:solidFill>
              </a:rPr>
              <a:t>internal consistency methods </a:t>
            </a:r>
            <a:r>
              <a:rPr lang="en-GB" sz="1800" dirty="0" smtClean="0"/>
              <a:t>do you use to check the calibration? </a:t>
            </a:r>
          </a:p>
          <a:p>
            <a:pPr marL="342900" indent="-342900">
              <a:buAutoNum type="arabicPeriod" startAt="2"/>
            </a:pPr>
            <a:endParaRPr lang="en-GB" sz="1800" dirty="0" smtClean="0"/>
          </a:p>
          <a:p>
            <a:pPr marL="342900" indent="-342900">
              <a:buAutoNum type="arabicPeriod" startAt="3"/>
            </a:pPr>
            <a:r>
              <a:rPr lang="en-GB" sz="1800" dirty="0" smtClean="0"/>
              <a:t>What </a:t>
            </a:r>
            <a:r>
              <a:rPr lang="en-GB" sz="1800" dirty="0" smtClean="0">
                <a:solidFill>
                  <a:srgbClr val="FF0000"/>
                </a:solidFill>
              </a:rPr>
              <a:t>measurement characterizations </a:t>
            </a:r>
            <a:r>
              <a:rPr lang="en-GB" sz="1800" dirty="0" smtClean="0"/>
              <a:t>are most important? (absolute radiometric, relative radiance/irradiance, wavelength scale, </a:t>
            </a:r>
            <a:r>
              <a:rPr lang="en-GB" sz="1800" dirty="0" err="1" smtClean="0"/>
              <a:t>bandpasses</a:t>
            </a:r>
            <a:r>
              <a:rPr lang="en-GB" sz="1800" dirty="0" smtClean="0"/>
              <a:t>, polarization, stray light, noise)</a:t>
            </a:r>
          </a:p>
          <a:p>
            <a:pPr marL="342900" indent="-342900">
              <a:buAutoNum type="arabicPeriod" startAt="3"/>
            </a:pPr>
            <a:endParaRPr lang="en-GB" sz="1800" dirty="0" smtClean="0"/>
          </a:p>
          <a:p>
            <a:pPr marL="342900" indent="-342900">
              <a:buAutoNum type="arabicPeriod" startAt="4"/>
            </a:pPr>
            <a:r>
              <a:rPr lang="en-GB" sz="1800" dirty="0" smtClean="0"/>
              <a:t>What </a:t>
            </a:r>
            <a:r>
              <a:rPr lang="en-GB" sz="1800" dirty="0" smtClean="0">
                <a:solidFill>
                  <a:srgbClr val="FF0000"/>
                </a:solidFill>
              </a:rPr>
              <a:t>external methods and measurements </a:t>
            </a:r>
            <a:r>
              <a:rPr lang="en-GB" sz="1800" dirty="0" smtClean="0"/>
              <a:t>do you use to maintain your instrument’s calibration in orbit? </a:t>
            </a:r>
          </a:p>
          <a:p>
            <a:pPr marL="342900" indent="-342900">
              <a:buAutoNum type="arabicPeriod" startAt="4"/>
            </a:pPr>
            <a:endParaRPr lang="en-GB" sz="1800" dirty="0" smtClean="0"/>
          </a:p>
          <a:p>
            <a:pPr marL="342900" indent="-342900">
              <a:buAutoNum type="arabicPeriod" startAt="5"/>
            </a:pPr>
            <a:r>
              <a:rPr lang="en-GB" sz="1800" dirty="0" smtClean="0"/>
              <a:t>What </a:t>
            </a:r>
            <a:r>
              <a:rPr lang="en-GB" sz="1800" dirty="0" smtClean="0">
                <a:solidFill>
                  <a:srgbClr val="FF0000"/>
                </a:solidFill>
              </a:rPr>
              <a:t>external resources</a:t>
            </a:r>
            <a:r>
              <a:rPr lang="en-GB" sz="1800" dirty="0" smtClean="0"/>
              <a:t>, if any, are regarded as reference measurements. Does your community have any common standards to which all retrieval algorithms are tied or compared? Are there solar spectra that your community regard as the reference?</a:t>
            </a:r>
          </a:p>
          <a:p>
            <a:pPr marL="342900" indent="-342900">
              <a:buAutoNum type="arabicPeriod" startAt="5"/>
            </a:pPr>
            <a:endParaRPr lang="en-GB" sz="1800" dirty="0" smtClean="0"/>
          </a:p>
          <a:p>
            <a:pPr>
              <a:buNone/>
            </a:pPr>
            <a:r>
              <a:rPr lang="en-GB" sz="1800" dirty="0" smtClean="0"/>
              <a:t>6.	Does your sensor use </a:t>
            </a:r>
            <a:r>
              <a:rPr lang="en-GB" sz="1800" dirty="0" smtClean="0">
                <a:solidFill>
                  <a:srgbClr val="FF0000"/>
                </a:solidFill>
              </a:rPr>
              <a:t>vicarious calibration </a:t>
            </a:r>
            <a:r>
              <a:rPr lang="en-GB" sz="1800" dirty="0" smtClean="0"/>
              <a:t>methods? If so, what adjustments are derived?</a:t>
            </a:r>
          </a:p>
          <a:p>
            <a:endParaRPr lang="en-GB" sz="1800" dirty="0" smtClean="0"/>
          </a:p>
          <a:p>
            <a:endParaRPr lang="en-GB" sz="1800" dirty="0" smtClean="0"/>
          </a:p>
          <a:p>
            <a:endParaRPr lang="en-GB" sz="1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Selected GRWG-UV Subgroup Baseline Projects</a:t>
            </a:r>
            <a:endParaRPr lang="en-GB" dirty="0"/>
          </a:p>
        </p:txBody>
      </p:sp>
      <p:sp>
        <p:nvSpPr>
          <p:cNvPr id="5" name="Content Placeholder 4"/>
          <p:cNvSpPr>
            <a:spLocks noGrp="1"/>
          </p:cNvSpPr>
          <p:nvPr>
            <p:ph idx="1"/>
          </p:nvPr>
        </p:nvSpPr>
        <p:spPr>
          <a:xfrm>
            <a:off x="266700" y="1276866"/>
            <a:ext cx="9447213" cy="4959178"/>
          </a:xfrm>
        </p:spPr>
        <p:txBody>
          <a:bodyPr>
            <a:normAutofit fontScale="92500" lnSpcReduction="20000"/>
          </a:bodyPr>
          <a:lstStyle/>
          <a:p>
            <a:pPr marL="0" indent="0">
              <a:buNone/>
            </a:pPr>
            <a:r>
              <a:rPr lang="en-GB" sz="1800" u="sng" dirty="0" smtClean="0">
                <a:solidFill>
                  <a:srgbClr val="FF0000"/>
                </a:solidFill>
              </a:rPr>
              <a:t>Reference Solar Spectrum</a:t>
            </a:r>
            <a:r>
              <a:rPr lang="en-GB" sz="1800" dirty="0" smtClean="0">
                <a:solidFill>
                  <a:srgbClr val="FF0000"/>
                </a:solidFill>
              </a:rPr>
              <a:t> </a:t>
            </a:r>
          </a:p>
          <a:p>
            <a:pPr marL="0" indent="0">
              <a:buNone/>
            </a:pPr>
            <a:endParaRPr lang="en-GB" sz="1800" dirty="0" smtClean="0"/>
          </a:p>
          <a:p>
            <a:pPr marL="0" indent="0">
              <a:buNone/>
            </a:pPr>
            <a:r>
              <a:rPr lang="en-GB" sz="1800" dirty="0" smtClean="0"/>
              <a:t>Aim: to evaluate the available reference solar spectra and make a recommendation for a reference solar spectrum for community use. </a:t>
            </a:r>
            <a:r>
              <a:rPr lang="en-GB" sz="1800" dirty="0" smtClean="0">
                <a:solidFill>
                  <a:srgbClr val="00B5E2"/>
                </a:solidFill>
              </a:rPr>
              <a:t>Lead – Larry Flynn (NOAA)</a:t>
            </a:r>
          </a:p>
          <a:p>
            <a:pPr marL="0" indent="0">
              <a:buNone/>
            </a:pPr>
            <a:r>
              <a:rPr lang="en-GB" sz="1800" dirty="0" smtClean="0"/>
              <a:t> </a:t>
            </a:r>
          </a:p>
          <a:p>
            <a:pPr marL="0" indent="0">
              <a:buNone/>
            </a:pPr>
            <a:r>
              <a:rPr lang="en-GB" sz="1800" u="sng" dirty="0" smtClean="0">
                <a:solidFill>
                  <a:srgbClr val="FF0000"/>
                </a:solidFill>
              </a:rPr>
              <a:t>White Paper on Ground-based Characterisation of UV/Vis/NIR/SWIR spectrometers</a:t>
            </a:r>
          </a:p>
          <a:p>
            <a:pPr marL="0" indent="0">
              <a:buNone/>
            </a:pPr>
            <a:endParaRPr lang="en-GB" sz="1800" dirty="0" smtClean="0"/>
          </a:p>
          <a:p>
            <a:pPr marL="0" indent="0">
              <a:buNone/>
            </a:pPr>
            <a:r>
              <a:rPr lang="en-GB" sz="1800" dirty="0" smtClean="0"/>
              <a:t>Aim: to prepare a white paper documenting best-practise for the on-ground calibration of UV/Vis/NIR/SWIR spectrometers based on in-orbit experience from relevant missions. </a:t>
            </a:r>
            <a:br>
              <a:rPr lang="en-GB" sz="1800" dirty="0" smtClean="0"/>
            </a:br>
            <a:r>
              <a:rPr lang="en-GB" sz="1800" dirty="0" smtClean="0">
                <a:solidFill>
                  <a:srgbClr val="00B5E2"/>
                </a:solidFill>
              </a:rPr>
              <a:t>Lead – Ruediger Lang (EUMETSAT)</a:t>
            </a:r>
          </a:p>
          <a:p>
            <a:pPr marL="0" indent="0">
              <a:buNone/>
            </a:pPr>
            <a:endParaRPr lang="en-GB" sz="1800" dirty="0" smtClean="0"/>
          </a:p>
          <a:p>
            <a:pPr marL="0" indent="0">
              <a:buNone/>
            </a:pPr>
            <a:r>
              <a:rPr lang="en-GB" sz="1800" u="sng" dirty="0" smtClean="0">
                <a:solidFill>
                  <a:srgbClr val="FF0000"/>
                </a:solidFill>
              </a:rPr>
              <a:t>Match-ups and Target Sites</a:t>
            </a:r>
          </a:p>
          <a:p>
            <a:pPr marL="0" indent="0">
              <a:buNone/>
            </a:pPr>
            <a:endParaRPr lang="en-GB" sz="1800" dirty="0" smtClean="0"/>
          </a:p>
          <a:p>
            <a:pPr marL="0" indent="0">
              <a:buNone/>
            </a:pPr>
            <a:r>
              <a:rPr lang="en-GB" sz="1800" dirty="0" smtClean="0"/>
              <a:t>Aim: to produce over-pass comparisons of UV sensors for specific target sites in use by the community. As a first step summaries of methods and results for target sites currently in use will be collected.  </a:t>
            </a:r>
            <a:r>
              <a:rPr lang="en-GB" sz="1800" dirty="0" smtClean="0">
                <a:solidFill>
                  <a:srgbClr val="00B5E2"/>
                </a:solidFill>
              </a:rPr>
              <a:t>Lead – TBC.</a:t>
            </a:r>
          </a:p>
          <a:p>
            <a:pPr marL="0" indent="0">
              <a:buNone/>
            </a:pPr>
            <a:r>
              <a:rPr lang="en-GB" sz="1800" dirty="0" smtClean="0"/>
              <a:t> </a:t>
            </a:r>
          </a:p>
          <a:p>
            <a:pPr marL="0" indent="0">
              <a:buNone/>
            </a:pPr>
            <a:r>
              <a:rPr lang="en-GB" sz="1800" u="sng" dirty="0" smtClean="0">
                <a:solidFill>
                  <a:srgbClr val="FF0000"/>
                </a:solidFill>
              </a:rPr>
              <a:t>Cross-calibration below 300nm</a:t>
            </a:r>
          </a:p>
          <a:p>
            <a:pPr marL="0" indent="0">
              <a:buNone/>
            </a:pPr>
            <a:endParaRPr lang="en-GB" sz="1800" dirty="0" smtClean="0"/>
          </a:p>
          <a:p>
            <a:pPr marL="0" indent="0">
              <a:buNone/>
            </a:pPr>
            <a:r>
              <a:rPr lang="en-GB" sz="1800" dirty="0" smtClean="0"/>
              <a:t>Aim: To devise new methods for comparison of wavelength pairs for different viewing geometries taking into account contribution function equivalence to allow radiometric performance comparisons for ozone profile wavelengths from 240 – 300 nm. </a:t>
            </a:r>
            <a:r>
              <a:rPr lang="en-GB" sz="1800" dirty="0" smtClean="0">
                <a:solidFill>
                  <a:srgbClr val="00B5E2"/>
                </a:solidFill>
              </a:rPr>
              <a:t>Lead Larry Flynn (NOAA).</a:t>
            </a:r>
          </a:p>
          <a:p>
            <a:pPr marL="0" indent="0">
              <a:buNone/>
            </a:pPr>
            <a:r>
              <a:rPr lang="en-GB" sz="1800" dirty="0" smtClean="0">
                <a:solidFill>
                  <a:srgbClr val="00B5E2"/>
                </a:solidFill>
              </a:rPr>
              <a:t> </a:t>
            </a:r>
          </a:p>
          <a:p>
            <a:endParaRPr lang="en-GB" sz="1800" dirty="0" smtClean="0"/>
          </a:p>
          <a:p>
            <a:endParaRPr lang="en-GB" sz="1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Reference Solar Spectrum</a:t>
            </a:r>
            <a:endParaRPr lang="en-GB" dirty="0"/>
          </a:p>
        </p:txBody>
      </p:sp>
      <p:sp>
        <p:nvSpPr>
          <p:cNvPr id="5" name="Content Placeholder 4"/>
          <p:cNvSpPr>
            <a:spLocks noGrp="1"/>
          </p:cNvSpPr>
          <p:nvPr>
            <p:ph idx="1"/>
          </p:nvPr>
        </p:nvSpPr>
        <p:spPr>
          <a:xfrm>
            <a:off x="266700" y="838200"/>
            <a:ext cx="9447213" cy="5684520"/>
          </a:xfrm>
        </p:spPr>
        <p:txBody>
          <a:bodyPr>
            <a:normAutofit fontScale="92500" lnSpcReduction="20000"/>
          </a:bodyPr>
          <a:lstStyle/>
          <a:p>
            <a:pPr marL="0" indent="0">
              <a:buNone/>
            </a:pPr>
            <a:endParaRPr lang="en-GB" sz="1800" dirty="0" smtClean="0"/>
          </a:p>
          <a:p>
            <a:pPr marL="0" indent="0">
              <a:buNone/>
            </a:pPr>
            <a:r>
              <a:rPr lang="en-US" sz="1800" dirty="0" smtClean="0"/>
              <a:t>Compare solar measurements from BUV (Backscatter Ultraviolet) instruments.</a:t>
            </a:r>
          </a:p>
          <a:p>
            <a:pPr marL="0" indent="0">
              <a:buNone/>
            </a:pPr>
            <a:endParaRPr lang="en-US" sz="1800" dirty="0" smtClean="0"/>
          </a:p>
          <a:p>
            <a:pPr marL="0" indent="0">
              <a:buNone/>
            </a:pPr>
            <a:r>
              <a:rPr lang="en-US" sz="1900" dirty="0" smtClean="0">
                <a:solidFill>
                  <a:srgbClr val="FF0000"/>
                </a:solidFill>
              </a:rPr>
              <a:t>Main Steps:</a:t>
            </a:r>
          </a:p>
          <a:p>
            <a:pPr marL="0" indent="0">
              <a:buNone/>
            </a:pPr>
            <a:endParaRPr lang="en-US" sz="1900" dirty="0" smtClean="0">
              <a:solidFill>
                <a:srgbClr val="FF0000"/>
              </a:solidFill>
            </a:endParaRPr>
          </a:p>
          <a:p>
            <a:pPr marL="180975" indent="-180975"/>
            <a:r>
              <a:rPr lang="en-US" sz="1900" dirty="0" smtClean="0"/>
              <a:t>Catalog high spectral resolution solar reference spectra and agree on a common spectrum to use for the project (SOLSTICE, SIM, </a:t>
            </a:r>
            <a:r>
              <a:rPr lang="en-US" sz="1900" dirty="0" err="1" smtClean="0"/>
              <a:t>Kitt</a:t>
            </a:r>
            <a:r>
              <a:rPr lang="en-US" sz="1900" dirty="0" smtClean="0"/>
              <a:t> Peak).</a:t>
            </a:r>
          </a:p>
          <a:p>
            <a:pPr marL="0" indent="0">
              <a:buNone/>
            </a:pPr>
            <a:endParaRPr lang="en-US" sz="1900" dirty="0" smtClean="0"/>
          </a:p>
          <a:p>
            <a:pPr marL="0" indent="0">
              <a:buNone/>
            </a:pPr>
            <a:r>
              <a:rPr lang="en-US" sz="1900" dirty="0" smtClean="0"/>
              <a:t>Participants provide for each instrument:</a:t>
            </a:r>
          </a:p>
          <a:p>
            <a:pPr marL="180975" indent="-180975"/>
            <a:r>
              <a:rPr lang="en-US" sz="1900" dirty="0" smtClean="0"/>
              <a:t>Solar measurement for some date (wavelength scale, irradiance)</a:t>
            </a:r>
          </a:p>
          <a:p>
            <a:pPr marL="180975" indent="-180975"/>
            <a:r>
              <a:rPr lang="en-US" sz="1900" dirty="0" smtClean="0"/>
              <a:t>Wavelength scale and </a:t>
            </a:r>
            <a:r>
              <a:rPr lang="en-US" sz="1900" dirty="0" err="1" smtClean="0"/>
              <a:t>bandpass</a:t>
            </a:r>
            <a:r>
              <a:rPr lang="en-US" sz="1900" dirty="0" smtClean="0"/>
              <a:t> (</a:t>
            </a:r>
            <a:r>
              <a:rPr lang="en-US" sz="1900" dirty="0" err="1" smtClean="0"/>
              <a:t>Δλ</a:t>
            </a:r>
            <a:r>
              <a:rPr lang="en-US" sz="1900" dirty="0" smtClean="0"/>
              <a:t>, # of points, </a:t>
            </a:r>
            <a:r>
              <a:rPr lang="en-US" sz="1900" dirty="0" err="1" smtClean="0"/>
              <a:t>bandpass</a:t>
            </a:r>
            <a:r>
              <a:rPr lang="en-US" sz="1900" dirty="0" smtClean="0"/>
              <a:t> centers, normalized </a:t>
            </a:r>
            <a:r>
              <a:rPr lang="en-US" sz="1900" dirty="0" err="1" smtClean="0"/>
              <a:t>bandpass</a:t>
            </a:r>
            <a:r>
              <a:rPr lang="en-US" sz="1900" dirty="0" smtClean="0"/>
              <a:t> weights) </a:t>
            </a:r>
          </a:p>
          <a:p>
            <a:pPr marL="180975" indent="-180975"/>
            <a:r>
              <a:rPr lang="en-US" sz="1900" dirty="0" smtClean="0"/>
              <a:t>A synthetic spectrum from common reference (wavelength scale, irradiance)</a:t>
            </a:r>
          </a:p>
          <a:p>
            <a:pPr marL="180975" indent="-180975"/>
            <a:r>
              <a:rPr lang="en-US" sz="1900" dirty="0" smtClean="0"/>
              <a:t>A synthetic spectrum for wavelength scale perturbations (±0.01 nm) from common reference (wavelength scale, irradiance)</a:t>
            </a:r>
          </a:p>
          <a:p>
            <a:pPr marL="180975" indent="-180975"/>
            <a:r>
              <a:rPr lang="en-US" sz="1900" dirty="0" smtClean="0"/>
              <a:t>A synthetic spectrum from an alternative reference spectra (wavelength scale, irradiance)</a:t>
            </a:r>
          </a:p>
          <a:p>
            <a:pPr marL="180975" indent="-180975"/>
            <a:r>
              <a:rPr lang="en-US" sz="1900" dirty="0" smtClean="0"/>
              <a:t>The solar activity pattern (wavelength, relative change)</a:t>
            </a:r>
          </a:p>
          <a:p>
            <a:pPr marL="180975" indent="-180975"/>
            <a:r>
              <a:rPr lang="en-US" sz="1900" dirty="0" smtClean="0"/>
              <a:t>Mg II index (if 280 nm is covered)  Mg II 279.6  Mg I 285.2 (date, index)</a:t>
            </a:r>
          </a:p>
          <a:p>
            <a:pPr marL="180975" indent="-180975"/>
            <a:r>
              <a:rPr lang="en-US" sz="1900" dirty="0" smtClean="0"/>
              <a:t>Ca II H/K index (if 391 nm to 399 nm is covered) Ca II 393.4 and 396.8.</a:t>
            </a:r>
          </a:p>
          <a:p>
            <a:pPr marL="0" indent="0">
              <a:buNone/>
            </a:pPr>
            <a:endParaRPr lang="en-US" sz="1900" dirty="0" smtClean="0"/>
          </a:p>
          <a:p>
            <a:pPr marL="0" indent="0">
              <a:buNone/>
            </a:pPr>
            <a:r>
              <a:rPr lang="en-US" sz="1900" dirty="0" smtClean="0">
                <a:solidFill>
                  <a:srgbClr val="FF0000"/>
                </a:solidFill>
              </a:rPr>
              <a:t>Goals:</a:t>
            </a:r>
          </a:p>
          <a:p>
            <a:pPr marL="0" indent="0">
              <a:buNone/>
            </a:pPr>
            <a:endParaRPr lang="en-US" sz="1900" dirty="0" smtClean="0">
              <a:solidFill>
                <a:srgbClr val="FF0000"/>
              </a:solidFill>
            </a:endParaRPr>
          </a:p>
          <a:p>
            <a:pPr marL="0" indent="0">
              <a:buNone/>
            </a:pPr>
            <a:r>
              <a:rPr lang="en-US" sz="1900" dirty="0" smtClean="0"/>
              <a:t>Agreement at 1% on solar spectra relative to </a:t>
            </a:r>
            <a:r>
              <a:rPr lang="en-US" sz="1900" dirty="0" err="1" smtClean="0"/>
              <a:t>bandpass</a:t>
            </a:r>
            <a:r>
              <a:rPr lang="en-US" sz="1900" dirty="0" smtClean="0"/>
              <a:t>-convolved high resolution spectra as a transfer after identifying wavelength shifts and accounting for solar activity</a:t>
            </a:r>
          </a:p>
          <a:p>
            <a:pPr marL="0" indent="0">
              <a:buNone/>
            </a:pPr>
            <a:r>
              <a:rPr lang="en-US" sz="1900" dirty="0" smtClean="0"/>
              <a:t>Long-term solar spectra drift and instrument degradation can also be </a:t>
            </a:r>
            <a:r>
              <a:rPr lang="en-US" sz="1900" dirty="0" err="1" smtClean="0"/>
              <a:t>analysed</a:t>
            </a:r>
            <a:r>
              <a:rPr lang="en-US" sz="1900" dirty="0" smtClean="0"/>
              <a:t>.</a:t>
            </a:r>
          </a:p>
          <a:p>
            <a:pPr marL="0" indent="0">
              <a:buNone/>
            </a:pPr>
            <a:endParaRPr lang="en-GB" sz="1800" dirty="0" smtClean="0"/>
          </a:p>
          <a:p>
            <a:endParaRPr lang="en-GB" sz="1800" dirty="0" smtClean="0"/>
          </a:p>
          <a:p>
            <a:endParaRPr lang="en-GB" sz="1800" dirty="0"/>
          </a:p>
        </p:txBody>
      </p:sp>
      <p:pic>
        <p:nvPicPr>
          <p:cNvPr id="367618" name="Picture 2" descr="C:\Users\Munro\Desktop\noaa logo.png"/>
          <p:cNvPicPr>
            <a:picLocks noChangeAspect="1" noChangeArrowheads="1"/>
          </p:cNvPicPr>
          <p:nvPr/>
        </p:nvPicPr>
        <p:blipFill>
          <a:blip r:embed="rId3" cstate="print"/>
          <a:srcRect/>
          <a:stretch>
            <a:fillRect/>
          </a:stretch>
        </p:blipFill>
        <p:spPr bwMode="auto">
          <a:xfrm>
            <a:off x="4904423" y="206693"/>
            <a:ext cx="483870" cy="48387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White Paper on Ground-based </a:t>
            </a:r>
            <a:r>
              <a:rPr lang="en-US" dirty="0" err="1" smtClean="0"/>
              <a:t>Characterisation</a:t>
            </a:r>
            <a:r>
              <a:rPr lang="en-US" dirty="0" smtClean="0"/>
              <a:t> </a:t>
            </a:r>
            <a:endParaRPr lang="en-GB" dirty="0"/>
          </a:p>
        </p:txBody>
      </p:sp>
      <p:sp>
        <p:nvSpPr>
          <p:cNvPr id="5" name="Content Placeholder 4"/>
          <p:cNvSpPr>
            <a:spLocks noGrp="1"/>
          </p:cNvSpPr>
          <p:nvPr>
            <p:ph idx="1"/>
          </p:nvPr>
        </p:nvSpPr>
        <p:spPr/>
        <p:txBody>
          <a:bodyPr>
            <a:normAutofit/>
          </a:bodyPr>
          <a:lstStyle/>
          <a:p>
            <a:pPr marL="0" indent="0">
              <a:buNone/>
            </a:pPr>
            <a:endParaRPr lang="en-GB" sz="1800" dirty="0" smtClean="0"/>
          </a:p>
          <a:p>
            <a:pPr marL="0" indent="0">
              <a:buNone/>
            </a:pPr>
            <a:endParaRPr lang="en-GB" sz="2400" dirty="0" smtClean="0">
              <a:solidFill>
                <a:srgbClr val="00B5E2"/>
              </a:solidFill>
            </a:endParaRPr>
          </a:p>
          <a:p>
            <a:pPr marL="0" indent="0">
              <a:buNone/>
            </a:pPr>
            <a:r>
              <a:rPr lang="en-GB" sz="2400" dirty="0" smtClean="0">
                <a:solidFill>
                  <a:srgbClr val="FF0000"/>
                </a:solidFill>
              </a:rPr>
              <a:t>White Paper in initial drafting stage, scope outline etc.</a:t>
            </a:r>
          </a:p>
          <a:p>
            <a:pPr marL="0" indent="0">
              <a:buNone/>
            </a:pPr>
            <a:endParaRPr lang="en-GB" sz="2400" dirty="0" smtClean="0">
              <a:solidFill>
                <a:srgbClr val="FF0000"/>
              </a:solidFill>
            </a:endParaRPr>
          </a:p>
          <a:p>
            <a:pPr marL="0" indent="0">
              <a:buNone/>
            </a:pPr>
            <a:endParaRPr lang="en-GB" sz="2400" dirty="0" smtClean="0"/>
          </a:p>
          <a:p>
            <a:r>
              <a:rPr lang="en-US" sz="2400" dirty="0" smtClean="0"/>
              <a:t>GSICS has a survey that is still open at:</a:t>
            </a:r>
          </a:p>
          <a:p>
            <a:pPr>
              <a:buNone/>
            </a:pPr>
            <a:r>
              <a:rPr lang="en-US" sz="2400" dirty="0" smtClean="0">
                <a:solidFill>
                  <a:srgbClr val="00B5E2"/>
                </a:solidFill>
                <a:hlinkClick r:id="rId3"/>
              </a:rPr>
              <a:t>https://docs.google.com/a/noaa.gov/forms/d/1sXbhrq85aPa5Yh-gycNleX47CKkdjDZgb2lMY97-6sY/viewform</a:t>
            </a:r>
            <a:endParaRPr lang="en-US" sz="2400" dirty="0" smtClean="0">
              <a:solidFill>
                <a:srgbClr val="00B5E2"/>
              </a:solidFill>
            </a:endParaRPr>
          </a:p>
          <a:p>
            <a:pPr>
              <a:buNone/>
            </a:pPr>
            <a:endParaRPr lang="en-US" sz="2400" dirty="0" smtClean="0"/>
          </a:p>
          <a:p>
            <a:pPr>
              <a:buNone/>
            </a:pPr>
            <a:r>
              <a:rPr lang="en-US" sz="2400" dirty="0" smtClean="0"/>
              <a:t>Your participation is welcome.</a:t>
            </a:r>
          </a:p>
          <a:p>
            <a:endParaRPr lang="en-GB" sz="1800" dirty="0" smtClean="0"/>
          </a:p>
          <a:p>
            <a:endParaRPr lang="en-GB" sz="1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Match-ups and Target Sites I</a:t>
            </a:r>
          </a:p>
        </p:txBody>
      </p:sp>
      <p:sp>
        <p:nvSpPr>
          <p:cNvPr id="5" name="Content Placeholder 4"/>
          <p:cNvSpPr>
            <a:spLocks noGrp="1"/>
          </p:cNvSpPr>
          <p:nvPr>
            <p:ph idx="1"/>
          </p:nvPr>
        </p:nvSpPr>
        <p:spPr>
          <a:xfrm>
            <a:off x="266700" y="906163"/>
            <a:ext cx="9447213" cy="5659394"/>
          </a:xfrm>
        </p:spPr>
        <p:txBody>
          <a:bodyPr>
            <a:normAutofit fontScale="70000" lnSpcReduction="20000"/>
          </a:bodyPr>
          <a:lstStyle/>
          <a:p>
            <a:pPr marL="0" indent="0">
              <a:buNone/>
            </a:pPr>
            <a:endParaRPr lang="en-GB" sz="1800" dirty="0" smtClean="0"/>
          </a:p>
          <a:p>
            <a:pPr marL="0" indent="0">
              <a:buNone/>
            </a:pPr>
            <a:r>
              <a:rPr lang="en-US" dirty="0" smtClean="0"/>
              <a:t>Produce over-pass comparisons of UV/Vis sensors for specific target sites in use by the community. </a:t>
            </a:r>
          </a:p>
          <a:p>
            <a:pPr marL="0" indent="0">
              <a:buNone/>
            </a:pPr>
            <a:endParaRPr lang="en-US" dirty="0" smtClean="0"/>
          </a:p>
          <a:p>
            <a:pPr marL="0" indent="0">
              <a:buNone/>
            </a:pPr>
            <a:r>
              <a:rPr lang="en-US" dirty="0" smtClean="0">
                <a:solidFill>
                  <a:srgbClr val="FF0000"/>
                </a:solidFill>
              </a:rPr>
              <a:t>Main Steps:</a:t>
            </a:r>
          </a:p>
          <a:p>
            <a:pPr marL="0" indent="0">
              <a:buNone/>
            </a:pPr>
            <a:endParaRPr lang="en-US" dirty="0" smtClean="0">
              <a:solidFill>
                <a:srgbClr val="FF0000"/>
              </a:solidFill>
            </a:endParaRPr>
          </a:p>
          <a:p>
            <a:pPr marL="0" indent="0">
              <a:buNone/>
            </a:pPr>
            <a:r>
              <a:rPr lang="en-US" dirty="0" smtClean="0"/>
              <a:t>Summaries of methods and results for target sites currently in use will be collected.</a:t>
            </a:r>
          </a:p>
          <a:p>
            <a:pPr marL="0" indent="0">
              <a:buNone/>
            </a:pPr>
            <a:endParaRPr lang="en-US" dirty="0" smtClean="0"/>
          </a:p>
          <a:p>
            <a:pPr marL="0" indent="0">
              <a:buNone/>
            </a:pPr>
            <a:r>
              <a:rPr lang="en-US" dirty="0" smtClean="0"/>
              <a:t>Compare measurements of reflectance for channels from 330 nm to 500 nm. </a:t>
            </a:r>
          </a:p>
          <a:p>
            <a:pPr marL="342900" lvl="1" indent="-342900"/>
            <a:r>
              <a:rPr lang="en-US" dirty="0" smtClean="0"/>
              <a:t>Ice, desert and open ocean targets.</a:t>
            </a:r>
          </a:p>
          <a:p>
            <a:pPr marL="342900" lvl="1" indent="-342900"/>
            <a:r>
              <a:rPr lang="en-US" dirty="0" smtClean="0"/>
              <a:t>Absolute Radiance/Irradiance check; Track variations over time.</a:t>
            </a:r>
          </a:p>
          <a:p>
            <a:pPr marL="342900" lvl="1" indent="-342900"/>
            <a:r>
              <a:rPr lang="en-US" dirty="0" smtClean="0"/>
              <a:t>Reflectance range/distribution, 1-percentile, Deep Convective Clouds (DCC) </a:t>
            </a:r>
          </a:p>
          <a:p>
            <a:pPr marL="342900" lvl="1" indent="-342900"/>
            <a:r>
              <a:rPr lang="en-US" dirty="0" smtClean="0"/>
              <a:t>Wavelength Dependence – Aerosol Indices, Clean atmospheres</a:t>
            </a:r>
          </a:p>
          <a:p>
            <a:pPr marL="342900" lvl="1" indent="-342900"/>
            <a:r>
              <a:rPr lang="en-US" dirty="0" smtClean="0"/>
              <a:t>Viewing and Solar angle considerations</a:t>
            </a:r>
          </a:p>
          <a:p>
            <a:pPr marL="342900" lvl="1" indent="-342900">
              <a:buNone/>
            </a:pPr>
            <a:endParaRPr lang="en-US" dirty="0" smtClean="0">
              <a:solidFill>
                <a:srgbClr val="FF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Match-ups and Target Sites II</a:t>
            </a:r>
          </a:p>
        </p:txBody>
      </p:sp>
      <p:sp>
        <p:nvSpPr>
          <p:cNvPr id="5" name="Content Placeholder 4"/>
          <p:cNvSpPr>
            <a:spLocks noGrp="1"/>
          </p:cNvSpPr>
          <p:nvPr>
            <p:ph idx="1"/>
          </p:nvPr>
        </p:nvSpPr>
        <p:spPr>
          <a:xfrm>
            <a:off x="266700" y="1150883"/>
            <a:ext cx="9447213" cy="5414673"/>
          </a:xfrm>
        </p:spPr>
        <p:txBody>
          <a:bodyPr>
            <a:normAutofit fontScale="70000" lnSpcReduction="20000"/>
          </a:bodyPr>
          <a:lstStyle/>
          <a:p>
            <a:pPr marL="342900" lvl="1" indent="-342900">
              <a:buNone/>
            </a:pPr>
            <a:r>
              <a:rPr lang="en-US" dirty="0" smtClean="0">
                <a:solidFill>
                  <a:srgbClr val="FF0000"/>
                </a:solidFill>
              </a:rPr>
              <a:t>Complications</a:t>
            </a:r>
            <a:r>
              <a:rPr lang="en-US" dirty="0" smtClean="0">
                <a:solidFill>
                  <a:srgbClr val="FF0000"/>
                </a:solidFill>
              </a:rPr>
              <a:t>:</a:t>
            </a:r>
            <a:endParaRPr lang="en-US" dirty="0" smtClean="0"/>
          </a:p>
          <a:p>
            <a:pPr marL="342900" lvl="1" indent="-342900"/>
            <a:r>
              <a:rPr lang="en-US" dirty="0" smtClean="0"/>
              <a:t>Sun Glint</a:t>
            </a:r>
          </a:p>
          <a:p>
            <a:pPr marL="342900" lvl="1" indent="-342900"/>
            <a:r>
              <a:rPr lang="en-US" dirty="0" smtClean="0"/>
              <a:t>Surface pressure</a:t>
            </a:r>
          </a:p>
          <a:p>
            <a:pPr marL="342900" lvl="1" indent="-342900"/>
            <a:r>
              <a:rPr lang="en-US" dirty="0" smtClean="0"/>
              <a:t>Partially cloudy scenes</a:t>
            </a:r>
          </a:p>
          <a:p>
            <a:pPr marL="342900" lvl="1" indent="-342900"/>
            <a:r>
              <a:rPr lang="en-US" dirty="0" err="1" smtClean="0"/>
              <a:t>Polarisation</a:t>
            </a:r>
            <a:endParaRPr lang="en-US" dirty="0" smtClean="0"/>
          </a:p>
          <a:p>
            <a:pPr marL="342900" lvl="1" indent="-342900"/>
            <a:r>
              <a:rPr lang="en-US" dirty="0" smtClean="0"/>
              <a:t>Inelastic Scattering</a:t>
            </a:r>
          </a:p>
          <a:p>
            <a:pPr marL="342900" lvl="1" indent="-342900"/>
            <a:r>
              <a:rPr lang="en-US" dirty="0" smtClean="0"/>
              <a:t>Turbidity, chlorophyll </a:t>
            </a:r>
          </a:p>
          <a:p>
            <a:pPr marL="342900" lvl="1" indent="-342900"/>
            <a:r>
              <a:rPr lang="en-US" dirty="0" smtClean="0"/>
              <a:t>Compare global monthly surface reflectance data bases</a:t>
            </a:r>
          </a:p>
          <a:p>
            <a:pPr marL="342900" lvl="1" indent="-342900">
              <a:buNone/>
            </a:pPr>
            <a:endParaRPr lang="en-US" dirty="0" smtClean="0">
              <a:solidFill>
                <a:srgbClr val="FF0000"/>
              </a:solidFill>
            </a:endParaRPr>
          </a:p>
          <a:p>
            <a:pPr marL="342900" lvl="1" indent="-342900">
              <a:buNone/>
            </a:pPr>
            <a:r>
              <a:rPr lang="en-US" dirty="0" smtClean="0">
                <a:solidFill>
                  <a:srgbClr val="FF0000"/>
                </a:solidFill>
              </a:rPr>
              <a:t>Goals:</a:t>
            </a:r>
            <a:endParaRPr lang="en-US" dirty="0" smtClean="0"/>
          </a:p>
          <a:p>
            <a:pPr marL="342900" lvl="1" indent="-342900"/>
            <a:r>
              <a:rPr lang="en-US" dirty="0" smtClean="0"/>
              <a:t>Agreement at 1% on cloud free scene reflectance for 340 nm. Desert, Equatorial Pacific, Polar Ice. </a:t>
            </a:r>
          </a:p>
          <a:p>
            <a:pPr marL="342900" lvl="1" indent="-342900"/>
            <a:r>
              <a:rPr lang="en-US" dirty="0" smtClean="0"/>
              <a:t>Agreement at 1% on aerosol index – wavelength dependence of reflectance.</a:t>
            </a:r>
          </a:p>
          <a:p>
            <a:pPr marL="342900" lvl="1" indent="-342900"/>
            <a:r>
              <a:rPr lang="en-US" dirty="0" smtClean="0"/>
              <a:t>Long-term stability of 0.5% in reflectance channels</a:t>
            </a:r>
            <a:endParaRPr lang="en-GB" sz="22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Cross-Calibration below 300nm I</a:t>
            </a:r>
          </a:p>
        </p:txBody>
      </p:sp>
      <p:sp>
        <p:nvSpPr>
          <p:cNvPr id="5" name="Content Placeholder 4"/>
          <p:cNvSpPr>
            <a:spLocks noGrp="1"/>
          </p:cNvSpPr>
          <p:nvPr>
            <p:ph idx="1"/>
          </p:nvPr>
        </p:nvSpPr>
        <p:spPr>
          <a:xfrm>
            <a:off x="205740" y="930166"/>
            <a:ext cx="9447213" cy="5304046"/>
          </a:xfrm>
        </p:spPr>
        <p:txBody>
          <a:bodyPr>
            <a:normAutofit fontScale="62500" lnSpcReduction="20000"/>
          </a:bodyPr>
          <a:lstStyle/>
          <a:p>
            <a:pPr>
              <a:buNone/>
            </a:pPr>
            <a:endParaRPr lang="en-US" dirty="0" smtClean="0"/>
          </a:p>
          <a:p>
            <a:pPr>
              <a:buNone/>
            </a:pPr>
            <a:r>
              <a:rPr lang="en-US" sz="3200" dirty="0" smtClean="0">
                <a:solidFill>
                  <a:srgbClr val="FF0000"/>
                </a:solidFill>
              </a:rPr>
              <a:t>Double Difference using Climatology</a:t>
            </a:r>
            <a:r>
              <a:rPr lang="en-US" dirty="0" smtClean="0">
                <a:solidFill>
                  <a:srgbClr val="FF0000"/>
                </a:solidFill>
              </a:rPr>
              <a:t>:</a:t>
            </a:r>
          </a:p>
          <a:p>
            <a:pPr>
              <a:lnSpc>
                <a:spcPct val="120000"/>
              </a:lnSpc>
            </a:pPr>
            <a:r>
              <a:rPr lang="en-US" sz="2900" dirty="0" smtClean="0"/>
              <a:t>Compute the measurement residuals using a forward model with the effective scene reflectance of the clouds and surface determined from longer channel measurements, and the ozone profile prescribed by the Version 8 </a:t>
            </a:r>
            <a:r>
              <a:rPr lang="en-US" sz="2900" i="1" dirty="0" smtClean="0"/>
              <a:t>a priori</a:t>
            </a:r>
            <a:r>
              <a:rPr lang="en-US" sz="2900" dirty="0" smtClean="0"/>
              <a:t> climatology. </a:t>
            </a:r>
          </a:p>
          <a:p>
            <a:pPr>
              <a:lnSpc>
                <a:spcPct val="120000"/>
              </a:lnSpc>
            </a:pPr>
            <a:r>
              <a:rPr lang="en-US" sz="2900" dirty="0" smtClean="0"/>
              <a:t>Use viewing geometries and </a:t>
            </a:r>
            <a:r>
              <a:rPr lang="en-US" sz="2900" dirty="0" err="1" smtClean="0"/>
              <a:t>bandpasses</a:t>
            </a:r>
            <a:r>
              <a:rPr lang="en-US" sz="2900" dirty="0" smtClean="0"/>
              <a:t> as reported for each instrument.</a:t>
            </a:r>
            <a:endParaRPr lang="en-US" dirty="0" smtClean="0"/>
          </a:p>
          <a:p>
            <a:pPr>
              <a:lnSpc>
                <a:spcPct val="120000"/>
              </a:lnSpc>
            </a:pPr>
            <a:r>
              <a:rPr lang="en-US" sz="2900" dirty="0" smtClean="0"/>
              <a:t>Compare residuals for channels </a:t>
            </a:r>
            <a:r>
              <a:rPr lang="el-GR" sz="2900" dirty="0" smtClean="0"/>
              <a:t>λ</a:t>
            </a:r>
            <a:r>
              <a:rPr lang="en-US" sz="2900" dirty="0" smtClean="0"/>
              <a:t>1 and </a:t>
            </a:r>
            <a:r>
              <a:rPr lang="el-GR" sz="2900" dirty="0" smtClean="0"/>
              <a:t>λ</a:t>
            </a:r>
            <a:r>
              <a:rPr lang="en-US" sz="2900" dirty="0" smtClean="0"/>
              <a:t>2 where S1*</a:t>
            </a:r>
            <a:r>
              <a:rPr lang="el-GR" sz="2900" dirty="0" smtClean="0"/>
              <a:t>α</a:t>
            </a:r>
            <a:r>
              <a:rPr lang="en-US" sz="2900" dirty="0" smtClean="0"/>
              <a:t>1 = S2*</a:t>
            </a:r>
            <a:r>
              <a:rPr lang="el-GR" sz="2900" dirty="0" smtClean="0"/>
              <a:t> α</a:t>
            </a:r>
            <a:r>
              <a:rPr lang="en-US" sz="2900" dirty="0" smtClean="0"/>
              <a:t>2, where S values give the path lengths and </a:t>
            </a:r>
            <a:r>
              <a:rPr lang="el-GR" sz="2900" dirty="0" smtClean="0"/>
              <a:t>α</a:t>
            </a:r>
            <a:r>
              <a:rPr lang="en-US" sz="2900" dirty="0" smtClean="0"/>
              <a:t> values give the ozone absorption cross sections. That is, works with pairs of wavelengths where the measurement contribution functions are similar.</a:t>
            </a:r>
          </a:p>
          <a:p>
            <a:pPr>
              <a:buNone/>
            </a:pPr>
            <a:endParaRPr lang="en-US" dirty="0" smtClean="0"/>
          </a:p>
          <a:p>
            <a:pPr>
              <a:buNone/>
            </a:pPr>
            <a:r>
              <a:rPr lang="en-US" sz="3200" dirty="0" smtClean="0">
                <a:solidFill>
                  <a:srgbClr val="FF0000"/>
                </a:solidFill>
              </a:rPr>
              <a:t>Perform comparisons (statistical trade off in quantity of matchups vs. quality): </a:t>
            </a:r>
          </a:p>
          <a:p>
            <a:pPr>
              <a:lnSpc>
                <a:spcPct val="120000"/>
              </a:lnSpc>
            </a:pPr>
            <a:r>
              <a:rPr lang="en-US" sz="2900" dirty="0" smtClean="0"/>
              <a:t>Simultaneous nadir overpass matchups</a:t>
            </a:r>
          </a:p>
          <a:p>
            <a:pPr>
              <a:lnSpc>
                <a:spcPct val="120000"/>
              </a:lnSpc>
            </a:pPr>
            <a:r>
              <a:rPr lang="en-US" sz="2900" dirty="0" smtClean="0"/>
              <a:t>Zonal means (and no-local-time difference zonal means)</a:t>
            </a:r>
          </a:p>
          <a:p>
            <a:pPr>
              <a:lnSpc>
                <a:spcPct val="120000"/>
              </a:lnSpc>
            </a:pPr>
            <a:r>
              <a:rPr lang="en-US" sz="2900" dirty="0" smtClean="0"/>
              <a:t>Opportunistic formation flying / chasing orbits</a:t>
            </a:r>
          </a:p>
          <a:p>
            <a:pPr>
              <a:lnSpc>
                <a:spcPct val="120000"/>
              </a:lnSpc>
            </a:pPr>
            <a:r>
              <a:rPr lang="en-US" sz="2900" dirty="0" smtClean="0"/>
              <a:t>Benign geographic regions (e.g., Equatorial Pacific Box)</a:t>
            </a:r>
          </a:p>
          <a:p>
            <a:pPr>
              <a:lnSpc>
                <a:spcPct val="120000"/>
              </a:lnSpc>
            </a:pPr>
            <a:r>
              <a:rPr lang="en-US" sz="2900" dirty="0" smtClean="0"/>
              <a:t>Ascending/descending zonal means (In the Summer hemisphere, the same latitude is observed twice so one can obtain a set of internal comparisons.)</a:t>
            </a:r>
          </a:p>
        </p:txBody>
      </p:sp>
      <p:pic>
        <p:nvPicPr>
          <p:cNvPr id="6" name="Picture 2" descr="C:\Users\Munro\Desktop\noaa logo.png"/>
          <p:cNvPicPr>
            <a:picLocks noChangeAspect="1" noChangeArrowheads="1"/>
          </p:cNvPicPr>
          <p:nvPr/>
        </p:nvPicPr>
        <p:blipFill>
          <a:blip r:embed="rId3" cstate="print"/>
          <a:srcRect/>
          <a:stretch>
            <a:fillRect/>
          </a:stretch>
        </p:blipFill>
        <p:spPr bwMode="auto">
          <a:xfrm>
            <a:off x="6093143" y="221933"/>
            <a:ext cx="483870" cy="48387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Cross-Calibration below 300nm II</a:t>
            </a:r>
          </a:p>
        </p:txBody>
      </p:sp>
      <p:sp>
        <p:nvSpPr>
          <p:cNvPr id="5" name="Content Placeholder 4"/>
          <p:cNvSpPr>
            <a:spLocks noGrp="1"/>
          </p:cNvSpPr>
          <p:nvPr>
            <p:ph idx="1"/>
          </p:nvPr>
        </p:nvSpPr>
        <p:spPr>
          <a:xfrm>
            <a:off x="266700" y="868680"/>
            <a:ext cx="9447213" cy="5684520"/>
          </a:xfrm>
        </p:spPr>
        <p:txBody>
          <a:bodyPr>
            <a:normAutofit/>
          </a:bodyPr>
          <a:lstStyle/>
          <a:p>
            <a:pPr lvl="0">
              <a:buNone/>
              <a:defRPr/>
            </a:pPr>
            <a:endParaRPr lang="en-US" dirty="0" smtClean="0"/>
          </a:p>
          <a:p>
            <a:pPr lvl="0">
              <a:buNone/>
              <a:defRPr/>
            </a:pPr>
            <a:r>
              <a:rPr lang="en-US" sz="2200" dirty="0" smtClean="0">
                <a:solidFill>
                  <a:srgbClr val="FF0000"/>
                </a:solidFill>
              </a:rPr>
              <a:t>Forward model and measurements:</a:t>
            </a:r>
          </a:p>
          <a:p>
            <a:pPr lvl="0">
              <a:buNone/>
              <a:defRPr/>
            </a:pPr>
            <a:endParaRPr lang="en-US" sz="2200" dirty="0" smtClean="0">
              <a:solidFill>
                <a:srgbClr val="FF0000"/>
              </a:solidFill>
            </a:endParaRPr>
          </a:p>
          <a:p>
            <a:pPr>
              <a:lnSpc>
                <a:spcPct val="120000"/>
              </a:lnSpc>
              <a:defRPr/>
            </a:pPr>
            <a:r>
              <a:rPr lang="en-US" sz="1800" dirty="0" smtClean="0"/>
              <a:t>V8 SBUV/2 forward model and </a:t>
            </a:r>
            <a:r>
              <a:rPr lang="en-US" sz="1800" i="1" dirty="0" smtClean="0"/>
              <a:t>A Priori </a:t>
            </a:r>
            <a:r>
              <a:rPr lang="en-US" sz="1800" dirty="0" smtClean="0"/>
              <a:t>as transfer for Viewing conditions</a:t>
            </a:r>
          </a:p>
          <a:p>
            <a:pPr>
              <a:lnSpc>
                <a:spcPct val="120000"/>
              </a:lnSpc>
              <a:defRPr/>
            </a:pPr>
            <a:r>
              <a:rPr lang="en-US" sz="1800" dirty="0" smtClean="0"/>
              <a:t>Complications from real diurnal variations in the ozone profiles</a:t>
            </a:r>
          </a:p>
          <a:p>
            <a:pPr>
              <a:lnSpc>
                <a:spcPct val="120000"/>
              </a:lnSpc>
              <a:defRPr/>
            </a:pPr>
            <a:r>
              <a:rPr lang="en-US" sz="1800" dirty="0" smtClean="0"/>
              <a:t>Complications if best ozone product values differ and initial residuals are used</a:t>
            </a:r>
          </a:p>
          <a:p>
            <a:pPr>
              <a:lnSpc>
                <a:spcPct val="120000"/>
              </a:lnSpc>
              <a:defRPr/>
            </a:pPr>
            <a:r>
              <a:rPr lang="en-US" sz="1800" dirty="0" smtClean="0"/>
              <a:t>Measurement residuals’ correlation with scene reflectance for longer wavelengths can disclose stray light contamination.</a:t>
            </a:r>
            <a:endParaRPr lang="en-GB" sz="1800" dirty="0" smtClean="0">
              <a:solidFill>
                <a:srgbClr val="00B5E2"/>
              </a:solidFill>
            </a:endParaRPr>
          </a:p>
          <a:p>
            <a:pPr marL="0" indent="0">
              <a:buNone/>
            </a:pPr>
            <a:r>
              <a:rPr lang="en-GB" sz="1800" dirty="0" smtClean="0">
                <a:solidFill>
                  <a:srgbClr val="00B5E2"/>
                </a:solidFill>
              </a:rPr>
              <a:t> </a:t>
            </a:r>
          </a:p>
          <a:p>
            <a:endParaRPr lang="en-GB" sz="1800" dirty="0" smtClean="0"/>
          </a:p>
          <a:p>
            <a:endParaRPr lang="en-GB" sz="1800" dirty="0"/>
          </a:p>
        </p:txBody>
      </p:sp>
      <p:pic>
        <p:nvPicPr>
          <p:cNvPr id="6" name="Picture 2" descr="C:\Users\Munro\Desktop\noaa logo.png"/>
          <p:cNvPicPr>
            <a:picLocks noChangeAspect="1" noChangeArrowheads="1"/>
          </p:cNvPicPr>
          <p:nvPr/>
        </p:nvPicPr>
        <p:blipFill>
          <a:blip r:embed="rId3" cstate="print"/>
          <a:srcRect/>
          <a:stretch>
            <a:fillRect/>
          </a:stretch>
        </p:blipFill>
        <p:spPr bwMode="auto">
          <a:xfrm>
            <a:off x="6093143" y="221933"/>
            <a:ext cx="483870" cy="48387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iewgraph Landscape Template">
  <a:themeElements>
    <a:clrScheme name="Custom 2">
      <a:dk1>
        <a:srgbClr val="002569"/>
      </a:dk1>
      <a:lt1>
        <a:srgbClr val="FFFFFF"/>
      </a:lt1>
      <a:dk2>
        <a:srgbClr val="002569"/>
      </a:dk2>
      <a:lt2>
        <a:srgbClr val="5F758D"/>
      </a:lt2>
      <a:accent1>
        <a:srgbClr val="FF9A00"/>
      </a:accent1>
      <a:accent2>
        <a:srgbClr val="279989"/>
      </a:accent2>
      <a:accent3>
        <a:srgbClr val="FFFFFF"/>
      </a:accent3>
      <a:accent4>
        <a:srgbClr val="001E59"/>
      </a:accent4>
      <a:accent5>
        <a:srgbClr val="FFCAAA"/>
      </a:accent5>
      <a:accent6>
        <a:srgbClr val="90281C"/>
      </a:accent6>
      <a:hlink>
        <a:srgbClr val="7498C0"/>
      </a:hlink>
      <a:folHlink>
        <a:srgbClr val="929497"/>
      </a:folHlink>
    </a:clrScheme>
    <a:fontScheme name="1_EUM_template_v03">
      <a:majorFont>
        <a:latin typeface="Century Gothic"/>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900" b="1"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900" b="1" i="0" u="none" strike="noStrike" cap="none" normalizeH="0" baseline="0" smtClean="0">
            <a:ln>
              <a:noFill/>
            </a:ln>
            <a:solidFill>
              <a:schemeClr val="bg1"/>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Viewgraph Landscape Template</Template>
  <TotalTime>530</TotalTime>
  <Words>823</Words>
  <Application>Microsoft Office PowerPoint</Application>
  <PresentationFormat>A4 Paper (210x297 mm)</PresentationFormat>
  <Paragraphs>132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Viewgraph Landscape Template</vt:lpstr>
      <vt:lpstr>Clip</vt:lpstr>
      <vt:lpstr>Slide 1</vt:lpstr>
      <vt:lpstr>Joint GRWG-UVSG and CEOS WGCV-ACSG Meeting </vt:lpstr>
      <vt:lpstr>Selected GRWG-UV Subgroup Baseline Projects</vt:lpstr>
      <vt:lpstr>Reference Solar Spectrum</vt:lpstr>
      <vt:lpstr>White Paper on Ground-based Characterisation </vt:lpstr>
      <vt:lpstr>Match-ups and Target Sites I</vt:lpstr>
      <vt:lpstr>Match-ups and Target Sites II</vt:lpstr>
      <vt:lpstr>Cross-Calibration below 300nm I</vt:lpstr>
      <vt:lpstr>Cross-Calibration below 300nm II</vt:lpstr>
      <vt:lpstr>Slide 10</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Rosemary Munro</dc:creator>
  <cp:lastModifiedBy>Rosemary Munro</cp:lastModifiedBy>
  <cp:revision>58</cp:revision>
  <cp:lastPrinted>2006-03-06T14:11:17Z</cp:lastPrinted>
  <dcterms:created xsi:type="dcterms:W3CDTF">2016-02-11T08:51:17Z</dcterms:created>
  <dcterms:modified xsi:type="dcterms:W3CDTF">2016-02-29T06:13:32Z</dcterms:modified>
</cp:coreProperties>
</file>