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69" r:id="rId1"/>
  </p:sldMasterIdLst>
  <p:notesMasterIdLst>
    <p:notesMasterId r:id="rId10"/>
  </p:notesMasterIdLst>
  <p:handoutMasterIdLst>
    <p:handoutMasterId r:id="rId11"/>
  </p:handoutMasterIdLst>
  <p:sldIdLst>
    <p:sldId id="575" r:id="rId2"/>
    <p:sldId id="571" r:id="rId3"/>
    <p:sldId id="569" r:id="rId4"/>
    <p:sldId id="574" r:id="rId5"/>
    <p:sldId id="590" r:id="rId6"/>
    <p:sldId id="576" r:id="rId7"/>
    <p:sldId id="579" r:id="rId8"/>
    <p:sldId id="555" r:id="rId9"/>
  </p:sldIdLst>
  <p:sldSz cx="9906000" cy="6858000" type="A4"/>
  <p:notesSz cx="6934200" cy="9220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E0B55"/>
    <a:srgbClr val="00B5EF"/>
    <a:srgbClr val="EE2D24"/>
    <a:srgbClr val="A2DADE"/>
    <a:srgbClr val="C7A775"/>
    <a:srgbClr val="CDE3A0"/>
    <a:srgbClr val="EFC8D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13" d="100"/>
          <a:sy n="113" d="100"/>
        </p:scale>
        <p:origin x="-1464" y="-10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1848" y="-78"/>
      </p:cViewPr>
      <p:guideLst>
        <p:guide orient="horz" pos="2904"/>
        <p:guide pos="2183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0032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69779" y="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0032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028147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0032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782292" y="9028147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0032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fld id="{A46A3650-0455-48BB-8962-998CF83A74C5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94626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374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t" anchorCtr="0" compatLnSpc="1">
            <a:prstTxWarp prst="textNoShape">
              <a:avLst/>
            </a:prstTxWarp>
          </a:bodyPr>
          <a:lstStyle>
            <a:lvl1pPr defTabSz="90032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461" y="0"/>
            <a:ext cx="300374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t" anchorCtr="0" compatLnSpc="1">
            <a:prstTxWarp prst="textNoShape">
              <a:avLst/>
            </a:prstTxWarp>
          </a:bodyPr>
          <a:lstStyle>
            <a:lvl1pPr algn="r" defTabSz="90032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690563"/>
            <a:ext cx="4991100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480" y="4378119"/>
            <a:ext cx="5087240" cy="41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9190"/>
            <a:ext cx="300374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b" anchorCtr="0" compatLnSpc="1">
            <a:prstTxWarp prst="textNoShape">
              <a:avLst/>
            </a:prstTxWarp>
          </a:bodyPr>
          <a:lstStyle>
            <a:lvl1pPr defTabSz="90032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461" y="8759190"/>
            <a:ext cx="300374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5" rIns="89968" bIns="44985" numCol="1" anchor="b" anchorCtr="0" compatLnSpc="1">
            <a:prstTxWarp prst="textNoShape">
              <a:avLst/>
            </a:prstTxWarp>
          </a:bodyPr>
          <a:lstStyle>
            <a:lvl1pPr algn="r" defTabSz="90032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AEB767E-8553-45A7-B046-685CD6D9FE53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7857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165100" y="1219200"/>
            <a:ext cx="9575800" cy="0"/>
          </a:xfrm>
          <a:prstGeom prst="line">
            <a:avLst/>
          </a:prstGeom>
          <a:noFill/>
          <a:ln w="57150" cmpd="thinThick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pic>
        <p:nvPicPr>
          <p:cNvPr id="5" name="Picture 14" descr="GSICS3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35CE4-D2A8-4161-91C9-CC23A6584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54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165100" y="1219200"/>
            <a:ext cx="9575800" cy="0"/>
          </a:xfrm>
          <a:prstGeom prst="line">
            <a:avLst/>
          </a:prstGeom>
          <a:noFill/>
          <a:ln w="57150" cmpd="thinThick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pic>
        <p:nvPicPr>
          <p:cNvPr id="5" name="Picture 14" descr="GSICS3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7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8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9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0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1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ED8E1-D1FE-4068-BEE1-928EBDA11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4064BE7-0F06-4412-AB66-FF22208426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Development/GppaWorkflo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from the GRWG/Microwave Subgroup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Ralph Ferraro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NOAA/NESDIS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5CE4-D2A8-4161-91C9-CC23A6584C4A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70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95300" y="98425"/>
            <a:ext cx="8915400" cy="1143000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</a:rPr>
              <a:t>Members</a:t>
            </a:r>
            <a:br>
              <a:rPr lang="en-GB" altLang="en-US" dirty="0" smtClean="0">
                <a:latin typeface="Arial" charset="0"/>
              </a:rPr>
            </a:br>
            <a:r>
              <a:rPr lang="en-GB" altLang="en-US" sz="1800" dirty="0" smtClean="0">
                <a:latin typeface="Arial" charset="0"/>
              </a:rPr>
              <a:t>Signed up as of January 2016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82471" y="1241425"/>
            <a:ext cx="9406044" cy="5076825"/>
          </a:xfrm>
        </p:spPr>
        <p:txBody>
          <a:bodyPr/>
          <a:lstStyle/>
          <a:p>
            <a:r>
              <a:rPr lang="en-GB" altLang="en-US" sz="1800" dirty="0" smtClean="0">
                <a:latin typeface="Arial" charset="0"/>
              </a:rPr>
              <a:t>NOAA (and affiliates) -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Ralph Ferraro (Chair),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Huan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Meng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Cheng-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Zhi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Zou,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Manik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Bali (Univ. Maryland), Isaac Moradi (Univ. Maryland), Hu (“Tiger) Yang (Univ. Maryland),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Wenze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Yang (Univ. Maryland), Jun Park (Univ. of Maryland)</a:t>
            </a:r>
          </a:p>
          <a:p>
            <a:r>
              <a:rPr lang="en-GB" altLang="en-US" sz="1800" dirty="0" smtClean="0">
                <a:latin typeface="Arial" charset="0"/>
              </a:rPr>
              <a:t>EUMETSAT (and affiliates)  –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Tim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Hewison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Karsten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Fennig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Viju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John</a:t>
            </a:r>
            <a:r>
              <a:rPr lang="en-GB" altLang="en-US" sz="1800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>
                <a:solidFill>
                  <a:srgbClr val="0070C0"/>
                </a:solidFill>
                <a:latin typeface="Arial" charset="0"/>
              </a:rPr>
              <a:t>Jörg</a:t>
            </a:r>
            <a:r>
              <a:rPr lang="en-GB" altLang="en-US" sz="18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Ackermann,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Sabatino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DiMichele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Sante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Laviola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Vinia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Mattoli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Sreerekha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Thonipparambil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Christophe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Accadia</a:t>
            </a:r>
            <a:endParaRPr lang="en-GB" altLang="en-US" sz="1800" dirty="0" smtClean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800" dirty="0" smtClean="0">
                <a:latin typeface="Arial" charset="0"/>
              </a:rPr>
              <a:t>NASA (and affiliates)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– Ed Kim, Linwood Jones (Univ. of Central Florida), Rachael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Kroodsma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(Univ. of Maryland), Wes Berg (Colorado State Univ.)</a:t>
            </a:r>
          </a:p>
          <a:p>
            <a:r>
              <a:rPr lang="en-GB" altLang="en-US" sz="1800" dirty="0" smtClean="0">
                <a:latin typeface="Arial" charset="0"/>
              </a:rPr>
              <a:t>NIST -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David Walker</a:t>
            </a:r>
          </a:p>
          <a:p>
            <a:r>
              <a:rPr lang="en-GB" altLang="en-US" sz="1800" dirty="0" smtClean="0">
                <a:latin typeface="Arial" charset="0"/>
              </a:rPr>
              <a:t>CMA (and affiliates) -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Songyan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Gu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, 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Qifeng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Lu, Lin Chen, Hu Yang,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Xiaolong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Dong</a:t>
            </a:r>
          </a:p>
          <a:p>
            <a:r>
              <a:rPr lang="en-GB" altLang="en-US" sz="1800" dirty="0" smtClean="0">
                <a:latin typeface="Arial" charset="0"/>
              </a:rPr>
              <a:t>KMA (and affiliates) –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Jun Park, Dong-Bin Shin (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Yonsei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 University, South Korea)</a:t>
            </a:r>
          </a:p>
          <a:p>
            <a:r>
              <a:rPr lang="en-GB" altLang="en-US" sz="1800" dirty="0" smtClean="0">
                <a:latin typeface="Arial" charset="0"/>
              </a:rPr>
              <a:t>JAXA (and affiliates) -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Misako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Kachi</a:t>
            </a:r>
            <a:endParaRPr lang="en-GB" altLang="en-US" sz="1800" dirty="0" smtClean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800" dirty="0" smtClean="0">
                <a:latin typeface="Arial" charset="0"/>
              </a:rPr>
              <a:t>IISC – </a:t>
            </a:r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Ram </a:t>
            </a:r>
            <a:r>
              <a:rPr lang="en-GB" altLang="en-US" sz="1800" dirty="0" err="1" smtClean="0">
                <a:solidFill>
                  <a:srgbClr val="0070C0"/>
                </a:solidFill>
                <a:latin typeface="Arial" charset="0"/>
              </a:rPr>
              <a:t>Ratan</a:t>
            </a:r>
            <a:endParaRPr lang="en-GB" altLang="en-US" sz="1800" dirty="0" smtClean="0">
              <a:solidFill>
                <a:srgbClr val="0070C0"/>
              </a:solidFill>
              <a:latin typeface="Arial" charset="0"/>
            </a:endParaRPr>
          </a:p>
          <a:p>
            <a:endParaRPr lang="en-GB" altLang="en-US" sz="1800" dirty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800" dirty="0" smtClean="0">
                <a:solidFill>
                  <a:srgbClr val="0070C0"/>
                </a:solidFill>
                <a:latin typeface="Arial" charset="0"/>
              </a:rPr>
              <a:t>OTHERS I may have missed….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93160" y="0"/>
            <a:ext cx="351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Representation from ~10 space institutions and their related affiliates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53134" y="4474"/>
            <a:ext cx="8915400" cy="1143000"/>
          </a:xfrm>
        </p:spPr>
        <p:txBody>
          <a:bodyPr/>
          <a:lstStyle/>
          <a:p>
            <a:r>
              <a:rPr lang="en-GB" altLang="en-US" sz="3600" dirty="0" smtClean="0">
                <a:latin typeface="Arial" charset="0"/>
              </a:rPr>
              <a:t>Scope of Microwave Sub-Group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82469" y="1223755"/>
            <a:ext cx="9586065" cy="5206717"/>
          </a:xfrm>
        </p:spPr>
        <p:txBody>
          <a:bodyPr/>
          <a:lstStyle/>
          <a:p>
            <a:r>
              <a:rPr lang="en-GB" altLang="en-US" sz="1800" dirty="0" smtClean="0">
                <a:latin typeface="Arial" charset="0"/>
              </a:rPr>
              <a:t>Understanding the users’ requirements for inter-calibration products for microwave instruments 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Imagers + sounders – passive only (initially, but eventually consider active if there is a need…)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Retrospective calibration (CDR’s and their components like geolocation, scan biases</a:t>
            </a:r>
            <a:r>
              <a:rPr lang="en-GB" altLang="en-US" sz="1400" smtClean="0">
                <a:solidFill>
                  <a:srgbClr val="0070C0"/>
                </a:solidFill>
                <a:latin typeface="Arial" charset="0"/>
              </a:rPr>
              <a:t>, inter-satellite</a:t>
            </a:r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)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Forward looking calibration (near-real time uses)</a:t>
            </a:r>
          </a:p>
          <a:p>
            <a:r>
              <a:rPr lang="en-GB" altLang="en-US" sz="1800" dirty="0" smtClean="0">
                <a:latin typeface="Arial" charset="0"/>
              </a:rPr>
              <a:t>Identifying existing products that could meet those requirements, but first….</a:t>
            </a:r>
          </a:p>
          <a:p>
            <a:pPr lvl="1"/>
            <a:r>
              <a:rPr lang="en-GB" altLang="en-US" sz="1400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eed to define criteria…Reference standards (sensor(s), models, calibration methodologies….)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And then a process that adheres to GSICS principles</a:t>
            </a:r>
          </a:p>
          <a:p>
            <a:r>
              <a:rPr lang="en-GB" altLang="en-US" sz="1800" dirty="0" smtClean="0">
                <a:latin typeface="Arial" charset="0"/>
              </a:rPr>
              <a:t>We should also focus on tools/algorithms like SNO, Double Difference, RTM, etc.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Might be something more feasible in near term?</a:t>
            </a:r>
          </a:p>
          <a:p>
            <a:r>
              <a:rPr lang="en-GB" altLang="en-US" sz="1800" dirty="0" smtClean="0">
                <a:latin typeface="Arial" charset="0"/>
              </a:rPr>
              <a:t>Define data standards (jointly with GDWG)</a:t>
            </a:r>
          </a:p>
          <a:p>
            <a:r>
              <a:rPr lang="en-GB" altLang="en-US" sz="1800" dirty="0" smtClean="0">
                <a:latin typeface="Arial" charset="0"/>
              </a:rPr>
              <a:t>Encourage the creators of those products to submit them to the GSICS Procedure for Product Acceptance (</a:t>
            </a:r>
            <a:r>
              <a:rPr lang="en-GB" altLang="en-US" sz="1800" dirty="0" smtClean="0">
                <a:latin typeface="Arial" charset="0"/>
                <a:hlinkClick r:id="rId2"/>
              </a:rPr>
              <a:t>GPPA</a:t>
            </a:r>
            <a:r>
              <a:rPr lang="en-GB" altLang="en-US" sz="1800" dirty="0" smtClean="0">
                <a:latin typeface="Arial" charset="0"/>
              </a:rPr>
              <a:t>), once its defined for MW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Candidates include Cheng-</a:t>
            </a:r>
            <a:r>
              <a:rPr lang="en-GB" altLang="en-US" sz="1400" dirty="0" err="1" smtClean="0">
                <a:solidFill>
                  <a:srgbClr val="0070C0"/>
                </a:solidFill>
                <a:latin typeface="Arial" charset="0"/>
              </a:rPr>
              <a:t>Zhi</a:t>
            </a:r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 Zou (MSU-AMSU), </a:t>
            </a:r>
            <a:r>
              <a:rPr lang="en-GB" altLang="en-US" sz="1400" dirty="0" err="1" smtClean="0">
                <a:solidFill>
                  <a:srgbClr val="0070C0"/>
                </a:solidFill>
                <a:latin typeface="Arial" charset="0"/>
              </a:rPr>
              <a:t>Karsten</a:t>
            </a:r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400" dirty="0" err="1" smtClean="0">
                <a:solidFill>
                  <a:srgbClr val="0070C0"/>
                </a:solidFill>
                <a:latin typeface="Arial" charset="0"/>
              </a:rPr>
              <a:t>Fennig</a:t>
            </a:r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 (SSMI), GPM X-Cal LUT’s</a:t>
            </a:r>
          </a:p>
          <a:p>
            <a:r>
              <a:rPr lang="en-GB" altLang="en-US" sz="1800" dirty="0" smtClean="0">
                <a:latin typeface="Arial" charset="0"/>
              </a:rPr>
              <a:t>GSICS Products could be developed within the Microwave Sub-Group</a:t>
            </a:r>
          </a:p>
          <a:p>
            <a:r>
              <a:rPr lang="en-GB" altLang="en-US" sz="1800" dirty="0" smtClean="0">
                <a:latin typeface="Arial" charset="0"/>
              </a:rPr>
              <a:t>Coordination with other groups (e.g., CEOS WGCV MW, GPM X-Cal) would also be required to generate standards and best practices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1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>
                <a:latin typeface="Arial" charset="0"/>
              </a:rPr>
              <a:t>Recent Meetings of Microwave Sub-Group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17262" y="1428029"/>
            <a:ext cx="8915400" cy="4525963"/>
          </a:xfrm>
        </p:spPr>
        <p:txBody>
          <a:bodyPr/>
          <a:lstStyle/>
          <a:p>
            <a:r>
              <a:rPr lang="en-GB" altLang="en-US" sz="2800" dirty="0" smtClean="0">
                <a:latin typeface="Arial" charset="0"/>
              </a:rPr>
              <a:t>Mostly web meetings (some side bars in USA…)</a:t>
            </a:r>
          </a:p>
          <a:p>
            <a:pPr lvl="1"/>
            <a:r>
              <a:rPr lang="en-GB" altLang="en-US" sz="2400" dirty="0" smtClean="0">
                <a:latin typeface="Arial" charset="0"/>
              </a:rPr>
              <a:t>Max 2.5hr: </a:t>
            </a:r>
          </a:p>
          <a:p>
            <a:pPr lvl="2"/>
            <a:r>
              <a:rPr lang="en-GB" altLang="en-US" sz="2000" dirty="0" smtClean="0">
                <a:latin typeface="Arial" charset="0"/>
              </a:rPr>
              <a:t>11:00-13:30 UTC in summer </a:t>
            </a:r>
          </a:p>
          <a:p>
            <a:pPr lvl="2"/>
            <a:r>
              <a:rPr lang="en-GB" altLang="en-US" sz="2000" dirty="0" smtClean="0">
                <a:latin typeface="Arial" charset="0"/>
              </a:rPr>
              <a:t>11:30-14:00 UTC in winter	</a:t>
            </a:r>
          </a:p>
          <a:p>
            <a:r>
              <a:rPr lang="en-GB" altLang="en-US" sz="2800" dirty="0" smtClean="0">
                <a:latin typeface="Arial" charset="0"/>
              </a:rPr>
              <a:t>13 January 2015</a:t>
            </a:r>
          </a:p>
          <a:p>
            <a:r>
              <a:rPr lang="en-GB" altLang="en-US" sz="2800" dirty="0" smtClean="0">
                <a:latin typeface="Arial" charset="0"/>
              </a:rPr>
              <a:t>13 May 2015</a:t>
            </a:r>
          </a:p>
          <a:p>
            <a:r>
              <a:rPr lang="en-GB" altLang="en-US" sz="2800" dirty="0" smtClean="0">
                <a:latin typeface="Arial" charset="0"/>
              </a:rPr>
              <a:t>16 September 2016</a:t>
            </a:r>
          </a:p>
          <a:p>
            <a:r>
              <a:rPr lang="en-GB" altLang="en-US" sz="2800" dirty="0" smtClean="0">
                <a:latin typeface="Arial" charset="0"/>
              </a:rPr>
              <a:t>6 January 2016</a:t>
            </a:r>
          </a:p>
          <a:p>
            <a:r>
              <a:rPr lang="en-GB" altLang="en-US" sz="2800" dirty="0" smtClean="0">
                <a:latin typeface="Arial" charset="0"/>
              </a:rPr>
              <a:t>Also participation at the GSICS User’s Workshop</a:t>
            </a:r>
          </a:p>
          <a:p>
            <a:pPr marL="0" indent="0">
              <a:buNone/>
            </a:pPr>
            <a:endParaRPr lang="en-GB" altLang="en-US" sz="2800" dirty="0" smtClean="0">
              <a:latin typeface="Arial" charset="0"/>
            </a:endParaRPr>
          </a:p>
          <a:p>
            <a:pPr marL="914400" lvl="2" indent="0">
              <a:buNone/>
            </a:pPr>
            <a:endParaRPr lang="en-GB" altLang="en-US" sz="2000" dirty="0" smtClean="0">
              <a:latin typeface="Arial" charset="0"/>
            </a:endParaRPr>
          </a:p>
          <a:p>
            <a:endParaRPr lang="en-GB" altLang="en-US" sz="2800" dirty="0" smtClean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29 February - March 4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GSICS GRWG/GDWG Annual Meeting   Tsukuba, Japan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Right Brace 4"/>
          <p:cNvSpPr/>
          <p:nvPr/>
        </p:nvSpPr>
        <p:spPr>
          <a:xfrm>
            <a:off x="4547955" y="3293985"/>
            <a:ext cx="315035" cy="17551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86063" y="3802250"/>
            <a:ext cx="4919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Summary articles drafted for next GSICS Newsletter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Can always be found on the Wiki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670" y="0"/>
            <a:ext cx="7923330" cy="896779"/>
          </a:xfrm>
        </p:spPr>
        <p:txBody>
          <a:bodyPr/>
          <a:lstStyle/>
          <a:p>
            <a:r>
              <a:rPr lang="en-US" dirty="0" smtClean="0"/>
              <a:t>Some items of interest…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3" y="1311191"/>
            <a:ext cx="3097857" cy="533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35" y="1538791"/>
            <a:ext cx="3847416" cy="288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3615" y="919224"/>
            <a:ext cx="1544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GPM X-CAL - W. Berg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7227" y="920774"/>
            <a:ext cx="27286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NIST Calibration Reference – D. Walker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93" y="2843936"/>
            <a:ext cx="3695607" cy="35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73527" y="818710"/>
            <a:ext cx="2627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Workshop on Uncertainties @183 GHz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 – V. </a:t>
            </a:r>
            <a:r>
              <a:rPr lang="en-US" sz="1000" dirty="0" err="1" smtClean="0">
                <a:solidFill>
                  <a:srgbClr val="FF0000"/>
                </a:solidFill>
              </a:rPr>
              <a:t>Mattoli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4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20" y="8620"/>
            <a:ext cx="8915400" cy="1143000"/>
          </a:xfrm>
        </p:spPr>
        <p:txBody>
          <a:bodyPr/>
          <a:lstStyle/>
          <a:p>
            <a:r>
              <a:rPr lang="en-US" dirty="0" smtClean="0"/>
              <a:t>GSICS Microwave Survey </a:t>
            </a:r>
            <a:br>
              <a:rPr lang="en-US" dirty="0" smtClean="0"/>
            </a:br>
            <a:r>
              <a:rPr lang="en-US" sz="3200" dirty="0" smtClean="0"/>
              <a:t>(discussed at GSICS Users Workshop)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5CE4-D2A8-4161-91C9-CC23A6584C4A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040" name="Picture 1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4" t="38497" r="39636" b="16106"/>
          <a:stretch/>
        </p:blipFill>
        <p:spPr bwMode="auto">
          <a:xfrm>
            <a:off x="452500" y="1611794"/>
            <a:ext cx="3891420" cy="4673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72980" y="1943835"/>
            <a:ext cx="3283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Real time use and/or climate use?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2980" y="3023955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Latency vs. precision?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2980" y="4464115"/>
            <a:ext cx="5134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Different spectrum has different use and requirements</a:t>
            </a:r>
          </a:p>
        </p:txBody>
      </p:sp>
      <p:sp>
        <p:nvSpPr>
          <p:cNvPr id="9" name="Left Brace 8"/>
          <p:cNvSpPr/>
          <p:nvPr/>
        </p:nvSpPr>
        <p:spPr>
          <a:xfrm>
            <a:off x="4637966" y="1628800"/>
            <a:ext cx="180734" cy="99011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4637965" y="2708920"/>
            <a:ext cx="180734" cy="99011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4637965" y="4104075"/>
            <a:ext cx="180734" cy="99011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4637965" y="5409220"/>
            <a:ext cx="180734" cy="99011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7985" y="5731513"/>
            <a:ext cx="2601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Potential application areas</a:t>
            </a:r>
          </a:p>
        </p:txBody>
      </p:sp>
    </p:spTree>
    <p:extLst>
      <p:ext uri="{BB962C8B-B14F-4D97-AF65-F5344CB8AC3E}">
        <p14:creationId xmlns:p14="http://schemas.microsoft.com/office/powerpoint/2010/main" val="14087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60" y="1538790"/>
            <a:ext cx="9813540" cy="4525963"/>
          </a:xfrm>
        </p:spPr>
        <p:txBody>
          <a:bodyPr/>
          <a:lstStyle/>
          <a:p>
            <a:r>
              <a:rPr lang="en-US" sz="2800" dirty="0" smtClean="0"/>
              <a:t>With only a small number of responses, difficult to draw any conclusions from full community…however…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Mapping time series of similar sensors but from vastly different heritage (e.g., SSMT2 to AMSU-B) together is of low priority </a:t>
            </a:r>
            <a:r>
              <a:rPr lang="en-US" sz="2000" dirty="0" smtClean="0">
                <a:solidFill>
                  <a:srgbClr val="C00000"/>
                </a:solidFill>
              </a:rPr>
              <a:t>(Q1)</a:t>
            </a:r>
          </a:p>
          <a:p>
            <a:pPr lvl="1"/>
            <a:r>
              <a:rPr lang="en-US" sz="2000" dirty="0" smtClean="0">
                <a:solidFill>
                  <a:srgbClr val="000066"/>
                </a:solidFill>
              </a:rPr>
              <a:t>More precise, longer latency correction are preferred </a:t>
            </a:r>
            <a:r>
              <a:rPr lang="en-US" sz="2000" dirty="0" smtClean="0">
                <a:solidFill>
                  <a:srgbClr val="C00000"/>
                </a:solidFill>
              </a:rPr>
              <a:t>(Q2)</a:t>
            </a:r>
            <a:endParaRPr lang="en-US" sz="2000" dirty="0" smtClean="0">
              <a:solidFill>
                <a:srgbClr val="000066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It does appear most users would look at time series for global trends (most likely the O</a:t>
            </a:r>
            <a:r>
              <a:rPr lang="en-US" sz="2000" baseline="-25000" dirty="0" smtClean="0">
                <a:solidFill>
                  <a:srgbClr val="002060"/>
                </a:solidFill>
              </a:rPr>
              <a:t>2 </a:t>
            </a:r>
            <a:r>
              <a:rPr lang="en-US" sz="2000" dirty="0">
                <a:solidFill>
                  <a:srgbClr val="002060"/>
                </a:solidFill>
              </a:rPr>
              <a:t>&amp;</a:t>
            </a:r>
            <a:r>
              <a:rPr lang="en-US" sz="2000" dirty="0" smtClean="0">
                <a:solidFill>
                  <a:srgbClr val="002060"/>
                </a:solidFill>
              </a:rPr>
              <a:t> H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O bands) and use to derive geophysical parameters (most likely window &amp; </a:t>
            </a:r>
            <a:r>
              <a:rPr lang="en-US" sz="2000" dirty="0">
                <a:solidFill>
                  <a:srgbClr val="002060"/>
                </a:solidFill>
              </a:rPr>
              <a:t>H</a:t>
            </a:r>
            <a:r>
              <a:rPr lang="en-US" sz="2000" baseline="-25000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O </a:t>
            </a:r>
            <a:r>
              <a:rPr lang="en-US" sz="2000" dirty="0" smtClean="0">
                <a:solidFill>
                  <a:srgbClr val="002060"/>
                </a:solidFill>
              </a:rPr>
              <a:t>bands) </a:t>
            </a:r>
            <a:r>
              <a:rPr lang="en-US" sz="2000" dirty="0" smtClean="0">
                <a:solidFill>
                  <a:srgbClr val="C00000"/>
                </a:solidFill>
              </a:rPr>
              <a:t>(Q3)</a:t>
            </a:r>
          </a:p>
          <a:p>
            <a:pPr lvl="1"/>
            <a:r>
              <a:rPr lang="en-US" sz="2000" dirty="0" smtClean="0">
                <a:solidFill>
                  <a:srgbClr val="000066"/>
                </a:solidFill>
              </a:rPr>
              <a:t>The average desired accuracy of the corrections was on the order of 0.4 K (slightly less for the O</a:t>
            </a:r>
            <a:r>
              <a:rPr lang="en-US" sz="2000" baseline="-25000" dirty="0" smtClean="0">
                <a:solidFill>
                  <a:srgbClr val="000066"/>
                </a:solidFill>
              </a:rPr>
              <a:t>2</a:t>
            </a:r>
            <a:r>
              <a:rPr lang="en-US" sz="2000" dirty="0" smtClean="0">
                <a:solidFill>
                  <a:srgbClr val="000066"/>
                </a:solidFill>
              </a:rPr>
              <a:t> bands)  </a:t>
            </a:r>
            <a:r>
              <a:rPr lang="en-US" sz="2000" dirty="0" smtClean="0">
                <a:solidFill>
                  <a:srgbClr val="C00000"/>
                </a:solidFill>
              </a:rPr>
              <a:t>(Q4)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62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95300" y="4474"/>
            <a:ext cx="8915400" cy="1143000"/>
          </a:xfrm>
        </p:spPr>
        <p:txBody>
          <a:bodyPr/>
          <a:lstStyle/>
          <a:p>
            <a:r>
              <a:rPr lang="en-GB" altLang="en-US" sz="3600" dirty="0" smtClean="0">
                <a:latin typeface="Arial" charset="0"/>
              </a:rPr>
              <a:t>Focus Topics for 2016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37464" y="1268760"/>
            <a:ext cx="9768535" cy="5265585"/>
          </a:xfrm>
        </p:spPr>
        <p:txBody>
          <a:bodyPr/>
          <a:lstStyle/>
          <a:p>
            <a:r>
              <a:rPr lang="en-US" sz="2400" dirty="0"/>
              <a:t> </a:t>
            </a:r>
            <a:r>
              <a:rPr lang="en-US" sz="2400" dirty="0" smtClean="0"/>
              <a:t>Defining CLEAR PATH for</a:t>
            </a:r>
            <a:r>
              <a:rPr lang="en-US" sz="2400" b="1" dirty="0" smtClean="0"/>
              <a:t> </a:t>
            </a:r>
            <a:r>
              <a:rPr lang="en-US" sz="2400" b="1" dirty="0"/>
              <a:t>GSICS MW </a:t>
            </a:r>
            <a:r>
              <a:rPr lang="en-US" sz="2400" b="1" dirty="0" smtClean="0"/>
              <a:t>products and algorithms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Methodologies </a:t>
            </a:r>
            <a:r>
              <a:rPr lang="en-US" sz="1800" i="1" dirty="0" smtClean="0">
                <a:solidFill>
                  <a:srgbClr val="00B5EF"/>
                </a:solidFill>
              </a:rPr>
              <a:t>(TBD)</a:t>
            </a:r>
          </a:p>
          <a:p>
            <a:pPr lvl="2"/>
            <a:r>
              <a:rPr lang="en-US" sz="1400" dirty="0" smtClean="0"/>
              <a:t>SNO, Double difference, etc.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Reference Standards </a:t>
            </a:r>
            <a:r>
              <a:rPr lang="en-US" sz="1800" i="1" dirty="0" smtClean="0">
                <a:solidFill>
                  <a:srgbClr val="00B5EF"/>
                </a:solidFill>
              </a:rPr>
              <a:t>(TBD)</a:t>
            </a:r>
          </a:p>
          <a:p>
            <a:pPr lvl="2"/>
            <a:r>
              <a:rPr lang="en-US" sz="1400" dirty="0" smtClean="0"/>
              <a:t>A particular sensor?  Likely to be wavelength dependent (e.g., window, 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0</a:t>
            </a:r>
            <a:r>
              <a:rPr lang="en-US" sz="1400" dirty="0" smtClean="0"/>
              <a:t>); A RTM?</a:t>
            </a:r>
            <a:endParaRPr lang="en-US" sz="1400" dirty="0" smtClean="0"/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LUT/Correction Tables </a:t>
            </a:r>
            <a:r>
              <a:rPr lang="en-US" sz="1800" i="1" dirty="0" smtClean="0">
                <a:solidFill>
                  <a:srgbClr val="00B5EF"/>
                </a:solidFill>
              </a:rPr>
              <a:t>(TBD)</a:t>
            </a:r>
          </a:p>
          <a:p>
            <a:pPr lvl="2"/>
            <a:r>
              <a:rPr lang="en-US" sz="1400" dirty="0" smtClean="0"/>
              <a:t>Near real-time and climate; they will be different</a:t>
            </a:r>
          </a:p>
          <a:p>
            <a:r>
              <a:rPr lang="en-US" sz="2400" dirty="0" smtClean="0"/>
              <a:t> Tying </a:t>
            </a:r>
            <a:r>
              <a:rPr lang="en-US" sz="2400" dirty="0"/>
              <a:t>together other groups/opportunities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Engaging </a:t>
            </a:r>
            <a:r>
              <a:rPr lang="en-US" sz="1800" dirty="0">
                <a:solidFill>
                  <a:srgbClr val="0070C0"/>
                </a:solidFill>
              </a:rPr>
              <a:t>more closely GPM X-Cal </a:t>
            </a:r>
            <a:r>
              <a:rPr lang="en-US" sz="1800" i="1" dirty="0" smtClean="0">
                <a:solidFill>
                  <a:srgbClr val="00B5EF"/>
                </a:solidFill>
              </a:rPr>
              <a:t>(Wes, Rachel)</a:t>
            </a:r>
            <a:endParaRPr lang="en-US" sz="1800" i="1" dirty="0">
              <a:solidFill>
                <a:srgbClr val="00B5EF"/>
              </a:solidFill>
            </a:endParaRP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Formalizing linkages </a:t>
            </a:r>
            <a:r>
              <a:rPr lang="en-US" sz="1800" dirty="0">
                <a:solidFill>
                  <a:srgbClr val="0070C0"/>
                </a:solidFill>
              </a:rPr>
              <a:t>to CEOS MW subgroup </a:t>
            </a:r>
            <a:r>
              <a:rPr lang="en-US" sz="1800" i="1" dirty="0" smtClean="0">
                <a:solidFill>
                  <a:srgbClr val="00B5EF"/>
                </a:solidFill>
              </a:rPr>
              <a:t>(Cheng-</a:t>
            </a:r>
            <a:r>
              <a:rPr lang="en-US" sz="1800" i="1" dirty="0" err="1" smtClean="0">
                <a:solidFill>
                  <a:srgbClr val="00B5EF"/>
                </a:solidFill>
              </a:rPr>
              <a:t>Zhi</a:t>
            </a:r>
            <a:r>
              <a:rPr lang="en-US" sz="1800" i="1" dirty="0" smtClean="0">
                <a:solidFill>
                  <a:srgbClr val="00B5EF"/>
                </a:solidFill>
              </a:rPr>
              <a:t>, </a:t>
            </a:r>
            <a:r>
              <a:rPr lang="en-GB" altLang="en-US" sz="1800" i="1" dirty="0" err="1">
                <a:solidFill>
                  <a:srgbClr val="00B5EF"/>
                </a:solidFill>
                <a:latin typeface="Arial" charset="0"/>
              </a:rPr>
              <a:t>Xiaolong</a:t>
            </a:r>
            <a:r>
              <a:rPr lang="en-GB" altLang="en-US" sz="1800" i="1" dirty="0">
                <a:solidFill>
                  <a:srgbClr val="00B5EF"/>
                </a:solidFill>
                <a:latin typeface="Arial" charset="0"/>
              </a:rPr>
              <a:t> </a:t>
            </a:r>
            <a:r>
              <a:rPr lang="en-GB" altLang="en-US" sz="1800" i="1" dirty="0" smtClean="0">
                <a:solidFill>
                  <a:srgbClr val="00B5EF"/>
                </a:solidFill>
                <a:latin typeface="Arial" charset="0"/>
              </a:rPr>
              <a:t>Dong</a:t>
            </a:r>
            <a:r>
              <a:rPr lang="en-GB" altLang="en-US" sz="1800" i="1" dirty="0" smtClean="0">
                <a:solidFill>
                  <a:srgbClr val="00B5EF"/>
                </a:solidFill>
                <a:latin typeface="Arial" charset="0"/>
              </a:rPr>
              <a:t>)</a:t>
            </a:r>
          </a:p>
          <a:p>
            <a:pPr lvl="2"/>
            <a:r>
              <a:rPr lang="en-GB" altLang="en-US" sz="1400" i="1" dirty="0" smtClean="0">
                <a:latin typeface="Arial" charset="0"/>
              </a:rPr>
              <a:t>CEOS-GSICS Microwave Coordination Meeting – 2016 July 5-6, Beijing, China (at time of IGARSS 2016)</a:t>
            </a:r>
          </a:p>
          <a:p>
            <a:pPr lvl="3"/>
            <a:r>
              <a:rPr lang="en-GB" altLang="en-US" sz="1400" i="1" dirty="0" smtClean="0">
                <a:solidFill>
                  <a:srgbClr val="00B050"/>
                </a:solidFill>
                <a:latin typeface="Arial" charset="0"/>
              </a:rPr>
              <a:t>Can there be a common definition of standards?</a:t>
            </a:r>
          </a:p>
          <a:p>
            <a:pPr lvl="3"/>
            <a:r>
              <a:rPr lang="en-GB" altLang="en-US" sz="1400" i="1" dirty="0" smtClean="0">
                <a:solidFill>
                  <a:srgbClr val="00B050"/>
                </a:solidFill>
                <a:latin typeface="Arial" charset="0"/>
              </a:rPr>
              <a:t>Define some concrete collaborations</a:t>
            </a:r>
            <a:endParaRPr lang="en-GB" altLang="en-US" sz="1400" i="1" dirty="0">
              <a:solidFill>
                <a:srgbClr val="00B050"/>
              </a:solidFill>
              <a:latin typeface="Arial" charset="0"/>
            </a:endParaRP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Expanding active participation – India, others? </a:t>
            </a:r>
            <a:r>
              <a:rPr lang="en-US" sz="1800" i="1" dirty="0" smtClean="0">
                <a:solidFill>
                  <a:srgbClr val="00B5EF"/>
                </a:solidFill>
              </a:rPr>
              <a:t>(</a:t>
            </a:r>
            <a:r>
              <a:rPr lang="en-US" sz="1800" i="1" dirty="0" err="1" smtClean="0">
                <a:solidFill>
                  <a:srgbClr val="00B5EF"/>
                </a:solidFill>
              </a:rPr>
              <a:t>Manik</a:t>
            </a:r>
            <a:r>
              <a:rPr lang="en-US" sz="1800" i="1" dirty="0" smtClean="0">
                <a:solidFill>
                  <a:srgbClr val="00B5EF"/>
                </a:solidFill>
              </a:rPr>
              <a:t>, Ralph)</a:t>
            </a:r>
            <a:endParaRPr lang="en-US" sz="1800" i="1" dirty="0">
              <a:solidFill>
                <a:srgbClr val="00B5EF"/>
              </a:solidFill>
            </a:endParaRPr>
          </a:p>
          <a:p>
            <a:r>
              <a:rPr lang="en-US" sz="2400" dirty="0" smtClean="0"/>
              <a:t>Participation </a:t>
            </a:r>
            <a:r>
              <a:rPr lang="en-US" sz="2400" dirty="0" smtClean="0">
                <a:solidFill>
                  <a:srgbClr val="FF0000"/>
                </a:solidFill>
              </a:rPr>
              <a:t>by subgroup </a:t>
            </a:r>
            <a:r>
              <a:rPr lang="en-US" sz="2400" dirty="0" smtClean="0"/>
              <a:t>at </a:t>
            </a:r>
            <a:r>
              <a:rPr lang="en-US" sz="2400" dirty="0" smtClean="0"/>
              <a:t>upcoming </a:t>
            </a:r>
            <a:r>
              <a:rPr lang="en-US" sz="2400" dirty="0"/>
              <a:t>m</a:t>
            </a:r>
            <a:r>
              <a:rPr lang="en-US" sz="2400" dirty="0" smtClean="0"/>
              <a:t>eetings </a:t>
            </a:r>
            <a:r>
              <a:rPr lang="en-US" sz="2400" dirty="0" smtClean="0"/>
              <a:t>of </a:t>
            </a:r>
            <a:r>
              <a:rPr lang="en-US" sz="2400" dirty="0" smtClean="0"/>
              <a:t>relevance</a:t>
            </a:r>
            <a:r>
              <a:rPr lang="en-US" sz="2400" dirty="0" smtClean="0"/>
              <a:t>: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GSICS; </a:t>
            </a:r>
            <a:r>
              <a:rPr lang="en-US" altLang="en-US" sz="1800" dirty="0" smtClean="0">
                <a:solidFill>
                  <a:srgbClr val="0070C0"/>
                </a:solidFill>
                <a:latin typeface="Arial" charset="0"/>
              </a:rPr>
              <a:t>CEOS;CALCON</a:t>
            </a:r>
            <a:r>
              <a:rPr lang="en-US" altLang="en-US" sz="18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altLang="en-US" sz="1800" dirty="0" err="1" smtClean="0">
                <a:solidFill>
                  <a:srgbClr val="0070C0"/>
                </a:solidFill>
                <a:latin typeface="Arial" charset="0"/>
              </a:rPr>
              <a:t>Microrad</a:t>
            </a:r>
            <a:r>
              <a:rPr lang="en-US" altLang="en-US" sz="1800" dirty="0" smtClean="0">
                <a:solidFill>
                  <a:srgbClr val="0070C0"/>
                </a:solidFill>
                <a:latin typeface="Arial" charset="0"/>
              </a:rPr>
              <a:t> 2016, AMS Sat. Met, EUMESAT Satellite, etc.</a:t>
            </a:r>
            <a:endParaRPr lang="en-GB" altLang="en-US" sz="1800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D8E1-D1FE-4068-BEE1-928EBDA1136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February - March 4 2016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GSICS GRWG/GDWG Annual Meeting   Tsukuba, Japan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_Office Theme">
      <a:majorFont>
        <a:latin typeface=""/>
        <a:ea typeface="MS PGothic"/>
        <a:cs typeface="ＭＳ Ｐゴシック"/>
      </a:majorFont>
      <a:minorFont>
        <a:latin typeface="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28854</TotalTime>
  <Words>700</Words>
  <Application>Microsoft Office PowerPoint</Application>
  <PresentationFormat>A4 Paper (210x297 mm)</PresentationFormat>
  <Paragraphs>97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15_Office Theme</vt:lpstr>
      <vt:lpstr>Update from the GRWG/Microwave Subgroup</vt:lpstr>
      <vt:lpstr>Members Signed up as of January 2016</vt:lpstr>
      <vt:lpstr>Scope of Microwave Sub-Group</vt:lpstr>
      <vt:lpstr>Recent Meetings of Microwave Sub-Group</vt:lpstr>
      <vt:lpstr>Some items of interest…</vt:lpstr>
      <vt:lpstr>GSICS Microwave Survey  (discussed at GSICS Users Workshop)</vt:lpstr>
      <vt:lpstr>Survey Summary</vt:lpstr>
      <vt:lpstr>Focus Topics for 2016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Ralph Ferraro</cp:lastModifiedBy>
  <cp:revision>1107</cp:revision>
  <cp:lastPrinted>2016-02-22T14:43:21Z</cp:lastPrinted>
  <dcterms:created xsi:type="dcterms:W3CDTF">2010-08-23T13:48:26Z</dcterms:created>
  <dcterms:modified xsi:type="dcterms:W3CDTF">2016-02-22T15:05:03Z</dcterms:modified>
</cp:coreProperties>
</file>