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7" r:id="rId1"/>
  </p:sldMasterIdLst>
  <p:notesMasterIdLst>
    <p:notesMasterId r:id="rId15"/>
  </p:notesMasterIdLst>
  <p:sldIdLst>
    <p:sldId id="431" r:id="rId2"/>
    <p:sldId id="731" r:id="rId3"/>
    <p:sldId id="753" r:id="rId4"/>
    <p:sldId id="730" r:id="rId5"/>
    <p:sldId id="732" r:id="rId6"/>
    <p:sldId id="733" r:id="rId7"/>
    <p:sldId id="747" r:id="rId8"/>
    <p:sldId id="749" r:id="rId9"/>
    <p:sldId id="748" r:id="rId10"/>
    <p:sldId id="469" r:id="rId11"/>
    <p:sldId id="735" r:id="rId12"/>
    <p:sldId id="740" r:id="rId13"/>
    <p:sldId id="754" r:id="rId1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5FF76"/>
    <a:srgbClr val="FFFF66"/>
    <a:srgbClr val="3B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82011" autoAdjust="0"/>
  </p:normalViewPr>
  <p:slideViewPr>
    <p:cSldViewPr snapToGrid="0" showGuides="1">
      <p:cViewPr varScale="1">
        <p:scale>
          <a:sx n="81" d="100"/>
          <a:sy n="81" d="100"/>
        </p:scale>
        <p:origin x="1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71F5B5A-1F3F-4A36-A8DB-4C059F08AFCD}" type="datetimeFigureOut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429" y="4861235"/>
            <a:ext cx="5680444" cy="4605988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87024F4-82F8-49C9-B709-6CF4A22181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7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86C879-480D-497C-8DB3-20AD8E838FAC}" type="slidenum">
              <a:rPr lang="en-US" altLang="ja-JP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z="1200" dirty="0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effectLst/>
                <a:latin typeface="+mn-lt"/>
                <a:ea typeface="+mn-ea"/>
                <a:cs typeface="+mn-cs"/>
                <a:sym typeface="Avenir Roman"/>
              </a:rPr>
              <a:t>結果、これまで２０機近くの地球観測衛星を開発、運用しています。</a:t>
            </a:r>
            <a:endParaRPr kumimoji="1" lang="en-US" altLang="ja-JP" sz="120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effectLst/>
                <a:latin typeface="+mn-lt"/>
                <a:ea typeface="+mn-ea"/>
                <a:cs typeface="+mn-cs"/>
                <a:sym typeface="Avenir Roman"/>
              </a:rPr>
              <a:t>現在運用している地球観測衛星は、この絵で衛星名が緑色となっているもので、計４機あります。</a:t>
            </a:r>
            <a:endParaRPr kumimoji="1" lang="en-US" altLang="ja-JP" sz="120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effectLst/>
                <a:latin typeface="+mn-lt"/>
                <a:ea typeface="+mn-ea"/>
                <a:cs typeface="+mn-cs"/>
                <a:sym typeface="Avenir Roman"/>
              </a:rPr>
              <a:t>そして、今後も</a:t>
            </a:r>
            <a:r>
              <a:rPr kumimoji="1" lang="en-US" altLang="ja-JP" sz="1200" dirty="0" smtClean="0">
                <a:effectLst/>
                <a:latin typeface="+mn-lt"/>
                <a:ea typeface="+mn-ea"/>
                <a:cs typeface="+mn-cs"/>
                <a:sym typeface="Avenir Roman"/>
              </a:rPr>
              <a:t>GCOM-C</a:t>
            </a:r>
            <a:r>
              <a:rPr kumimoji="1" lang="ja-JP" altLang="en-US" sz="1200" dirty="0" smtClean="0">
                <a:effectLst/>
                <a:latin typeface="+mn-lt"/>
                <a:ea typeface="+mn-ea"/>
                <a:cs typeface="+mn-cs"/>
                <a:sym typeface="Avenir Roman"/>
              </a:rPr>
              <a:t>など新たな衛星を開発しています。</a:t>
            </a:r>
            <a:endParaRPr kumimoji="1" lang="en-US" altLang="ja-JP" sz="120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endParaRPr lang="ja-JP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4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F73F7-171A-4E2F-80DB-D61AB9F897EA}" type="slidenum">
              <a:rPr lang="en-US" altLang="ja-JP" smtClean="0">
                <a:latin typeface="Arial" pitchFamily="34" charset="0"/>
              </a:rPr>
              <a:pPr/>
              <a:t>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9" y="4686303"/>
            <a:ext cx="5387975" cy="4441825"/>
          </a:xfrm>
          <a:noFill/>
          <a:ln/>
        </p:spPr>
        <p:txBody>
          <a:bodyPr lIns="92514" tIns="46258" rIns="92514" bIns="46258"/>
          <a:lstStyle/>
          <a:p>
            <a:r>
              <a:rPr lang="en-US" altLang="ja-JP" sz="1300" dirty="0">
                <a:latin typeface="Arial" pitchFamily="34" charset="0"/>
              </a:rPr>
              <a:t>GPM is an international mission consisting of the GPM Core Observatory and Constellation Satellites for high accurate and frequent global rainfall observation.</a:t>
            </a:r>
          </a:p>
          <a:p>
            <a:r>
              <a:rPr lang="en-US" altLang="ja-JP" sz="1300" dirty="0">
                <a:latin typeface="Arial" pitchFamily="34" charset="0"/>
              </a:rPr>
              <a:t>- Core Observatory: developed under NASA and JAXA equal partnership. </a:t>
            </a:r>
          </a:p>
          <a:p>
            <a:r>
              <a:rPr lang="en-US" altLang="ja-JP" sz="1300" dirty="0">
                <a:latin typeface="Arial" pitchFamily="34" charset="0"/>
              </a:rPr>
              <a:t>- Constellation satellites: provided by international partners (includes GCOM-W1)</a:t>
            </a:r>
          </a:p>
          <a:p>
            <a:endParaRPr lang="en-US" altLang="ja-JP" sz="1300" dirty="0">
              <a:latin typeface="Arial" pitchFamily="34" charset="0"/>
            </a:endParaRPr>
          </a:p>
          <a:p>
            <a:r>
              <a:rPr lang="en-US" altLang="ja-JP" sz="1300" dirty="0">
                <a:latin typeface="Arial" pitchFamily="34" charset="0"/>
              </a:rPr>
              <a:t>Dual-frequency Precipitation Radar (DPR)</a:t>
            </a:r>
          </a:p>
          <a:p>
            <a:r>
              <a:rPr lang="en-US" altLang="ja-JP" sz="1300" dirty="0">
                <a:latin typeface="Arial" pitchFamily="34" charset="0"/>
              </a:rPr>
              <a:t>- developed by JAXA and NICT </a:t>
            </a:r>
          </a:p>
          <a:p>
            <a:r>
              <a:rPr lang="en-US" altLang="ja-JP" sz="1300" dirty="0">
                <a:latin typeface="Arial" pitchFamily="34" charset="0"/>
              </a:rPr>
              <a:t>- the most sophisticated precipitation radar</a:t>
            </a:r>
          </a:p>
          <a:p>
            <a:r>
              <a:rPr lang="en-US" altLang="ja-JP" sz="1300" dirty="0">
                <a:latin typeface="Arial" pitchFamily="34" charset="0"/>
              </a:rPr>
              <a:t>     - 3D structure of rainfall</a:t>
            </a:r>
          </a:p>
          <a:p>
            <a:r>
              <a:rPr lang="en-US" altLang="ja-JP" sz="1300" dirty="0">
                <a:latin typeface="Arial" pitchFamily="34" charset="0"/>
              </a:rPr>
              <a:t>     - simultaneous dual-frequency observation to detect even weak rainfall and snowfall.</a:t>
            </a:r>
          </a:p>
          <a:p>
            <a:endParaRPr lang="en-US" altLang="ja-JP" sz="1300" dirty="0">
              <a:latin typeface="Arial" pitchFamily="34" charset="0"/>
            </a:endParaRPr>
          </a:p>
          <a:p>
            <a:r>
              <a:rPr lang="en-US" altLang="ja-JP" sz="1300" dirty="0">
                <a:latin typeface="Arial" pitchFamily="34" charset="0"/>
              </a:rPr>
              <a:t>GPM Core Observatory will be launched in early 2014.</a:t>
            </a:r>
          </a:p>
          <a:p>
            <a:endParaRPr lang="ja-JP" altLang="ja-JP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54233-933D-4BE1-BB94-E443DCE5B82F}" type="slidenum">
              <a:rPr lang="ja-JP" altLang="en-US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63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グループ化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2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533D9C-F454-40DA-910D-C1754E8E57C8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13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FF7231-CF32-45FE-AF5F-0325673A61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5" name="Picture 19" descr="logo_j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22" y="1"/>
            <a:ext cx="1055077" cy="6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08E0-1CFC-488C-9190-F1C2CE3F0266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B7F6-D012-4256-8532-F5088BB13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8267-C946-4E11-B60B-3C4C747674D5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CBE1-0135-4ECF-B816-12A1B69CDF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7F5A-E141-43C0-99B2-65886BA49D6F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4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35CD-DA97-49D4-AFE6-3FB0AACC61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ECFB-E338-4918-BB3D-EF67B336F97A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2ED9-908A-4981-B9FD-904A1FF148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山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山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C54876-5BD9-44AB-AB53-72C0B636A430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292610-62C3-469D-9DA1-9E29A25058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5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7608-AE80-4470-AD39-7F87419C7112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6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101F-FA38-4230-A03E-F6B0F22AAE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B009D-80EB-4944-AE35-DE58F412B625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73889-9D18-41D5-A413-357FA6E08B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08B7-DFFC-4042-9068-A0C2796D4627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4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C3D8-78C0-4241-8EA9-781CC64ACD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D2ED-4995-4F83-9364-FF7C8D16F63F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3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A4A-B2B5-4B41-816D-0D0A175A17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9F43E-41B4-4765-AB27-2726EC873BA1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7A4E6-C562-4FBA-96C4-D3C52F4467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フリーフォーム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山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山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1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C37FCF-117B-4882-A4EC-210446B3A94F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12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BFA6BD-9E6C-45A1-BC0C-C98D29BDA9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7" name="フリーフォーム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057" name="テキスト プレースホル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AEB232AE-8C13-4CA1-8417-BB6BFAFC0266}" type="datetime1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0099403D-AE80-49EF-B868-6A46C94839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2" name="Picture 19" descr="logo_j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8922" y="1"/>
            <a:ext cx="1055077" cy="6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1" r:id="rId2"/>
    <p:sldLayoutId id="2147485249" r:id="rId3"/>
    <p:sldLayoutId id="2147485242" r:id="rId4"/>
    <p:sldLayoutId id="2147485250" r:id="rId5"/>
    <p:sldLayoutId id="2147485243" r:id="rId6"/>
    <p:sldLayoutId id="2147485244" r:id="rId7"/>
    <p:sldLayoutId id="2147485251" r:id="rId8"/>
    <p:sldLayoutId id="2147485252" r:id="rId9"/>
    <p:sldLayoutId id="2147485245" r:id="rId10"/>
    <p:sldLayoutId id="2147485246" r:id="rId11"/>
    <p:sldLayoutId id="21474852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itchFamily="34" charset="0"/>
          <a:ea typeface="ＭＳ Ｐゴシック" charset="-128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hyperlink" Target="http://www.abysse.co.jp/world/map/d-map/mollwide-round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3966" y="1908094"/>
            <a:ext cx="8746838" cy="182976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ja-JP" sz="3200" smtClean="0">
                <a:latin typeface="Arial" pitchFamily="34" charset="0"/>
                <a:cs typeface="Arial" pitchFamily="34" charset="0"/>
              </a:rPr>
              <a:t>JAXA Agency Report</a:t>
            </a:r>
            <a:endParaRPr lang="ja-JP" alt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150725" y="3972375"/>
            <a:ext cx="8812405" cy="1200150"/>
          </a:xfrm>
        </p:spPr>
        <p:txBody>
          <a:bodyPr/>
          <a:lstStyle/>
          <a:p>
            <a:pPr marR="0"/>
            <a:r>
              <a:rPr lang="en-US" altLang="ja-JP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Misako Kachi</a:t>
            </a:r>
          </a:p>
          <a:p>
            <a:pPr marR="0"/>
            <a:r>
              <a:rPr lang="en-US" altLang="ja-JP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Earth Observation Research Center (EORC)</a:t>
            </a:r>
          </a:p>
          <a:p>
            <a:pPr marR="0"/>
            <a:r>
              <a:rPr lang="en-US" altLang="ja-JP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Japan Aerospace Exploration Agency (JAXA)</a:t>
            </a:r>
          </a:p>
          <a:p>
            <a:pPr marR="0"/>
            <a:endParaRPr lang="en-US" altLang="ja-JP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/>
            <a:endParaRPr lang="en-US" altLang="ja-JP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/>
            <a:r>
              <a:rPr lang="en-US" altLang="ja-JP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GSICS/GRWG Meeting</a:t>
            </a:r>
          </a:p>
          <a:p>
            <a:pPr marR="0"/>
            <a:r>
              <a:rPr lang="en-US" altLang="ja-JP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Tsukuba, Japan</a:t>
            </a:r>
          </a:p>
          <a:p>
            <a:pPr marR="0"/>
            <a:r>
              <a:rPr lang="en-US" altLang="ja-JP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1, 201</a:t>
            </a:r>
            <a:r>
              <a:rPr lang="en-US" altLang="ja-JP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altLang="ja-JP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50800" y="1062038"/>
            <a:ext cx="9039225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063625" y="66675"/>
            <a:ext cx="699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ｺﾞｼｯｸUB" pitchFamily="50" charset="-128"/>
                <a:cs typeface="Arial" charset="0"/>
              </a:rPr>
              <a:t>GCOM 1</a:t>
            </a:r>
            <a:r>
              <a:rPr lang="en-US" altLang="ja-JP" sz="36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ｺﾞｼｯｸUB" pitchFamily="50" charset="-128"/>
                <a:cs typeface="Arial" charset="0"/>
              </a:rPr>
              <a:t>st</a:t>
            </a:r>
            <a:r>
              <a:rPr lang="en-US" altLang="ja-JP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ｺﾞｼｯｸUB" pitchFamily="50" charset="-128"/>
                <a:cs typeface="Arial" charset="0"/>
              </a:rPr>
              <a:t> Generation Satellites</a:t>
            </a:r>
          </a:p>
        </p:txBody>
      </p:sp>
      <p:graphicFrame>
        <p:nvGraphicFramePr>
          <p:cNvPr id="1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16304"/>
              </p:ext>
            </p:extLst>
          </p:nvPr>
        </p:nvGraphicFramePr>
        <p:xfrm>
          <a:off x="66675" y="3781536"/>
          <a:ext cx="4464050" cy="2546988"/>
        </p:xfrm>
        <a:graphic>
          <a:graphicData uri="http://schemas.openxmlformats.org/drawingml/2006/table">
            <a:tbl>
              <a:tblPr/>
              <a:tblGrid>
                <a:gridCol w="1136650"/>
                <a:gridCol w="33274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Instrument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Advanced Microwave Scanning Radiometer-2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Orbit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Sun Synchronous orbit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Altitude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：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699.6km (on Equator)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Inclination: 98.2 degrees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Local sun time: 13:30+/-15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5.1m (X) * 17.5m (Y) * 3.4m (Z) (on-orbit)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1991kg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Power gen.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More than 3880W (EOL)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Launch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May 18, 2012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Design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5-years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1295" name="テキスト ボックス 4"/>
          <p:cNvSpPr txBox="1">
            <a:spLocks noChangeArrowheads="1"/>
          </p:cNvSpPr>
          <p:nvPr/>
        </p:nvSpPr>
        <p:spPr bwMode="auto">
          <a:xfrm>
            <a:off x="1217613" y="3408474"/>
            <a:ext cx="2417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u="sng" dirty="0" smtClean="0"/>
              <a:t>GCOM-W </a:t>
            </a:r>
            <a:r>
              <a:rPr lang="en-US" altLang="ja-JP" b="1" u="sng" dirty="0"/>
              <a:t>(Water)</a:t>
            </a:r>
          </a:p>
        </p:txBody>
      </p:sp>
      <p:graphicFrame>
        <p:nvGraphicFramePr>
          <p:cNvPr id="22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26905"/>
              </p:ext>
            </p:extLst>
          </p:nvPr>
        </p:nvGraphicFramePr>
        <p:xfrm>
          <a:off x="4581525" y="3783124"/>
          <a:ext cx="4464050" cy="2553337"/>
        </p:xfrm>
        <a:graphic>
          <a:graphicData uri="http://schemas.openxmlformats.org/drawingml/2006/table">
            <a:tbl>
              <a:tblPr/>
              <a:tblGrid>
                <a:gridCol w="1117600"/>
                <a:gridCol w="334645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Instrument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Second-generation Global Imager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Orbit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Sun Synchronous orbit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Altitude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：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798km (on Equator)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Inclination: 98.6 deg.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Local sun time: 10:30+/- 15min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4.6m (X) * 16.3m (Y) * 2.8m (Z) (on orbit)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2093kg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Power gen.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More than 4000W (EOL)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Launch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JFY 2016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Design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5-years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1322" name="テキスト ボックス 5"/>
          <p:cNvSpPr txBox="1">
            <a:spLocks noChangeArrowheads="1"/>
          </p:cNvSpPr>
          <p:nvPr/>
        </p:nvSpPr>
        <p:spPr bwMode="auto">
          <a:xfrm>
            <a:off x="5688013" y="3413236"/>
            <a:ext cx="233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u="sng" dirty="0" smtClean="0"/>
              <a:t>GCOM-C </a:t>
            </a:r>
            <a:r>
              <a:rPr lang="en-US" altLang="ja-JP" b="1" u="sng" dirty="0"/>
              <a:t>(Climate)</a:t>
            </a:r>
          </a:p>
        </p:txBody>
      </p:sp>
      <p:sp>
        <p:nvSpPr>
          <p:cNvPr id="11323" name="テキスト ボックス 18"/>
          <p:cNvSpPr txBox="1">
            <a:spLocks noChangeArrowheads="1"/>
          </p:cNvSpPr>
          <p:nvPr/>
        </p:nvSpPr>
        <p:spPr bwMode="auto">
          <a:xfrm>
            <a:off x="395288" y="946257"/>
            <a:ext cx="241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6699FF"/>
                </a:solidFill>
              </a:rPr>
              <a:t>“SHIZUKU”</a:t>
            </a:r>
          </a:p>
        </p:txBody>
      </p:sp>
      <p:pic>
        <p:nvPicPr>
          <p:cNvPr id="11324" name="Picture 7" descr="D:\Document_murakami\SGLI\GCOMC_201011.gif"/>
          <p:cNvPicPr>
            <a:picLocks noChangeAspect="1" noChangeArrowheads="1"/>
          </p:cNvPicPr>
          <p:nvPr/>
        </p:nvPicPr>
        <p:blipFill>
          <a:blip r:embed="rId2" cstate="print"/>
          <a:srcRect t="1598"/>
          <a:stretch>
            <a:fillRect/>
          </a:stretch>
        </p:blipFill>
        <p:spPr bwMode="auto">
          <a:xfrm rot="-1502598">
            <a:off x="4771231" y="1251796"/>
            <a:ext cx="4137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5" name="図 5" descr="ff3ae5f975214c1cd772596c4d334ea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944670"/>
            <a:ext cx="432593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スライド番号プレースホルダ 5"/>
          <p:cNvSpPr txBox="1">
            <a:spLocks noGrp="1"/>
          </p:cNvSpPr>
          <p:nvPr/>
        </p:nvSpPr>
        <p:spPr bwMode="auto">
          <a:xfrm>
            <a:off x="8726488" y="6583363"/>
            <a:ext cx="4175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154BA28-FE36-497B-AE76-05DB57CC8467}" type="slidenum">
              <a:rPr lang="ja-JP" altLang="en-US" sz="1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60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6050" y="1393823"/>
            <a:ext cx="243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 18, 2002 –</a:t>
            </a:r>
          </a:p>
          <a:p>
            <a:r>
              <a:rPr lang="en-US" altLang="ja-JP" dirty="0" smtClean="0"/>
              <a:t>(in operation)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0403" y="1283383"/>
            <a:ext cx="243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late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JFY 2016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(to be launched)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5119" y="6492875"/>
            <a:ext cx="2133600" cy="365125"/>
          </a:xfrm>
        </p:spPr>
        <p:txBody>
          <a:bodyPr/>
          <a:lstStyle/>
          <a:p>
            <a:fld id="{2220D4DC-4D68-479D-B372-9902B787B9B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91" name="Picture 4" descr="P:\業務資料\GCOM-W1関連\その他\しずく透過GIF及びPNG\しずく透過GIF及びPNG\GCOM_W1_satel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66" y="866066"/>
            <a:ext cx="1050731" cy="5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テキスト ボックス 91"/>
          <p:cNvSpPr txBox="1"/>
          <p:nvPr/>
        </p:nvSpPr>
        <p:spPr>
          <a:xfrm>
            <a:off x="3071802" y="0"/>
            <a:ext cx="2866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GCOM-W1  Status</a:t>
            </a:r>
          </a:p>
          <a:p>
            <a:pPr algn="ctr"/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Data Distribution</a:t>
            </a:r>
            <a:endParaRPr kumimoji="1" lang="ja-JP" alt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 flipH="1">
            <a:off x="755576" y="6146140"/>
            <a:ext cx="17643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Users from more </a:t>
            </a:r>
            <a:r>
              <a:rPr lang="en-US" altLang="ja-JP" sz="1400" b="1" smtClean="0"/>
              <a:t>than </a:t>
            </a:r>
            <a:r>
              <a:rPr lang="en-US" altLang="ja-JP" sz="1400" b="1"/>
              <a:t>80</a:t>
            </a:r>
            <a:r>
              <a:rPr lang="en-US" altLang="ja-JP" sz="1400" b="1" smtClean="0"/>
              <a:t> </a:t>
            </a:r>
            <a:r>
              <a:rPr lang="en-US" altLang="ja-JP" sz="1400" b="1" dirty="0" smtClean="0"/>
              <a:t>countries</a:t>
            </a:r>
            <a:endParaRPr kumimoji="1" lang="ja-JP" altLang="en-US" sz="1400" b="1" dirty="0"/>
          </a:p>
        </p:txBody>
      </p:sp>
      <p:grpSp>
        <p:nvGrpSpPr>
          <p:cNvPr id="94" name="グループ化 137"/>
          <p:cNvGrpSpPr>
            <a:grpSpLocks/>
          </p:cNvGrpSpPr>
          <p:nvPr/>
        </p:nvGrpSpPr>
        <p:grpSpPr bwMode="auto">
          <a:xfrm>
            <a:off x="5373126" y="2042609"/>
            <a:ext cx="1125884" cy="777876"/>
            <a:chOff x="5016500" y="2453154"/>
            <a:chExt cx="1125884" cy="777875"/>
          </a:xfrm>
        </p:grpSpPr>
        <p:sp>
          <p:nvSpPr>
            <p:cNvPr id="95" name="円/楕円 94"/>
            <p:cNvSpPr>
              <a:spLocks noChangeArrowheads="1"/>
            </p:cNvSpPr>
            <p:nvPr/>
          </p:nvSpPr>
          <p:spPr bwMode="auto">
            <a:xfrm>
              <a:off x="5051425" y="2756367"/>
              <a:ext cx="1090959" cy="474662"/>
            </a:xfrm>
            <a:prstGeom prst="ellipse">
              <a:avLst/>
            </a:prstGeom>
            <a:solidFill>
              <a:schemeClr val="accent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/>
            </a:p>
          </p:txBody>
        </p:sp>
        <p:pic>
          <p:nvPicPr>
            <p:cNvPr id="96" name="Picture 5" descr="C:\Documents and Settings\61027\Local Settings\Temporary Internet Files\Content.IE5\2TXQFI54\MC900286540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0" y="2453154"/>
              <a:ext cx="63500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左矢印 329"/>
          <p:cNvSpPr>
            <a:spLocks noChangeArrowheads="1"/>
          </p:cNvSpPr>
          <p:nvPr/>
        </p:nvSpPr>
        <p:spPr bwMode="auto">
          <a:xfrm rot="18807018">
            <a:off x="4509580" y="3323600"/>
            <a:ext cx="1084263" cy="230188"/>
          </a:xfrm>
          <a:prstGeom prst="leftArrow">
            <a:avLst>
              <a:gd name="adj1" fmla="val 50000"/>
              <a:gd name="adj2" fmla="val 71833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0" name="Freeform 52"/>
          <p:cNvSpPr>
            <a:spLocks/>
          </p:cNvSpPr>
          <p:nvPr/>
        </p:nvSpPr>
        <p:spPr bwMode="auto">
          <a:xfrm flipH="1">
            <a:off x="4700473" y="1569467"/>
            <a:ext cx="588963" cy="679450"/>
          </a:xfrm>
          <a:custGeom>
            <a:avLst/>
            <a:gdLst>
              <a:gd name="T0" fmla="*/ 2147483647 w 8118"/>
              <a:gd name="T1" fmla="*/ 2147483647 h 11026"/>
              <a:gd name="T2" fmla="*/ 2147483647 w 8118"/>
              <a:gd name="T3" fmla="*/ 2147483647 h 11026"/>
              <a:gd name="T4" fmla="*/ 2147483647 w 8118"/>
              <a:gd name="T5" fmla="*/ 2147483647 h 11026"/>
              <a:gd name="T6" fmla="*/ 2147483647 w 8118"/>
              <a:gd name="T7" fmla="*/ 2147483647 h 11026"/>
              <a:gd name="T8" fmla="*/ 2147483647 w 8118"/>
              <a:gd name="T9" fmla="*/ 2147483647 h 11026"/>
              <a:gd name="T10" fmla="*/ 2147483647 w 8118"/>
              <a:gd name="T11" fmla="*/ 2147483647 h 11026"/>
              <a:gd name="T12" fmla="*/ 2147483647 w 8118"/>
              <a:gd name="T13" fmla="*/ 2147483647 h 11026"/>
              <a:gd name="T14" fmla="*/ 2147483647 w 8118"/>
              <a:gd name="T15" fmla="*/ 2147483647 h 11026"/>
              <a:gd name="T16" fmla="*/ 2147483647 w 8118"/>
              <a:gd name="T17" fmla="*/ 2147483647 h 11026"/>
              <a:gd name="T18" fmla="*/ 2147483647 w 8118"/>
              <a:gd name="T19" fmla="*/ 2147483647 h 11026"/>
              <a:gd name="T20" fmla="*/ 2147483647 w 8118"/>
              <a:gd name="T21" fmla="*/ 2147483647 h 11026"/>
              <a:gd name="T22" fmla="*/ 2147483647 w 8118"/>
              <a:gd name="T23" fmla="*/ 2147483647 h 11026"/>
              <a:gd name="T24" fmla="*/ 2147483647 w 8118"/>
              <a:gd name="T25" fmla="*/ 2147483647 h 11026"/>
              <a:gd name="T26" fmla="*/ 2147483647 w 8118"/>
              <a:gd name="T27" fmla="*/ 2147483647 h 11026"/>
              <a:gd name="T28" fmla="*/ 2147483647 w 8118"/>
              <a:gd name="T29" fmla="*/ 2147483647 h 11026"/>
              <a:gd name="T30" fmla="*/ 2147483647 w 8118"/>
              <a:gd name="T31" fmla="*/ 2147483647 h 11026"/>
              <a:gd name="T32" fmla="*/ 2147483647 w 8118"/>
              <a:gd name="T33" fmla="*/ 2147483647 h 11026"/>
              <a:gd name="T34" fmla="*/ 2147483647 w 8118"/>
              <a:gd name="T35" fmla="*/ 2147483647 h 11026"/>
              <a:gd name="T36" fmla="*/ 2147483647 w 8118"/>
              <a:gd name="T37" fmla="*/ 2147483647 h 11026"/>
              <a:gd name="T38" fmla="*/ 2147483647 w 8118"/>
              <a:gd name="T39" fmla="*/ 2147483647 h 11026"/>
              <a:gd name="T40" fmla="*/ 2147483647 w 8118"/>
              <a:gd name="T41" fmla="*/ 2147483647 h 11026"/>
              <a:gd name="T42" fmla="*/ 2147483647 w 8118"/>
              <a:gd name="T43" fmla="*/ 2147483647 h 11026"/>
              <a:gd name="T44" fmla="*/ 2147483647 w 8118"/>
              <a:gd name="T45" fmla="*/ 2147483647 h 11026"/>
              <a:gd name="T46" fmla="*/ 2147483647 w 8118"/>
              <a:gd name="T47" fmla="*/ 2147483647 h 11026"/>
              <a:gd name="T48" fmla="*/ 2147483647 w 8118"/>
              <a:gd name="T49" fmla="*/ 2147483647 h 11026"/>
              <a:gd name="T50" fmla="*/ 2147483647 w 8118"/>
              <a:gd name="T51" fmla="*/ 2147483647 h 11026"/>
              <a:gd name="T52" fmla="*/ 2147483647 w 8118"/>
              <a:gd name="T53" fmla="*/ 2147483647 h 11026"/>
              <a:gd name="T54" fmla="*/ 2147483647 w 8118"/>
              <a:gd name="T55" fmla="*/ 2147483647 h 11026"/>
              <a:gd name="T56" fmla="*/ 2147483647 w 8118"/>
              <a:gd name="T57" fmla="*/ 2147483647 h 11026"/>
              <a:gd name="T58" fmla="*/ 2147483647 w 8118"/>
              <a:gd name="T59" fmla="*/ 2147483647 h 11026"/>
              <a:gd name="T60" fmla="*/ 2147483647 w 8118"/>
              <a:gd name="T61" fmla="*/ 2147483647 h 11026"/>
              <a:gd name="T62" fmla="*/ 2147483647 w 8118"/>
              <a:gd name="T63" fmla="*/ 0 h 11026"/>
              <a:gd name="T64" fmla="*/ 2147483647 w 8118"/>
              <a:gd name="T65" fmla="*/ 2147483647 h 11026"/>
              <a:gd name="T66" fmla="*/ 2147483647 w 8118"/>
              <a:gd name="T67" fmla="*/ 2147483647 h 11026"/>
              <a:gd name="T68" fmla="*/ 2147483647 w 8118"/>
              <a:gd name="T69" fmla="*/ 2147483647 h 11026"/>
              <a:gd name="T70" fmla="*/ 2147483647 w 8118"/>
              <a:gd name="T71" fmla="*/ 2147483647 h 11026"/>
              <a:gd name="T72" fmla="*/ 2147483647 w 8118"/>
              <a:gd name="T73" fmla="*/ 2147483647 h 11026"/>
              <a:gd name="T74" fmla="*/ 2147483647 w 8118"/>
              <a:gd name="T75" fmla="*/ 2147483647 h 11026"/>
              <a:gd name="T76" fmla="*/ 2147483647 w 8118"/>
              <a:gd name="T77" fmla="*/ 2147483647 h 11026"/>
              <a:gd name="T78" fmla="*/ 2147483647 w 8118"/>
              <a:gd name="T79" fmla="*/ 2147483647 h 11026"/>
              <a:gd name="T80" fmla="*/ 2147483647 w 8118"/>
              <a:gd name="T81" fmla="*/ 2147483647 h 11026"/>
              <a:gd name="T82" fmla="*/ 2147483647 w 8118"/>
              <a:gd name="T83" fmla="*/ 2147483647 h 11026"/>
              <a:gd name="T84" fmla="*/ 2147483647 w 8118"/>
              <a:gd name="T85" fmla="*/ 2147483647 h 11026"/>
              <a:gd name="T86" fmla="*/ 2147483647 w 8118"/>
              <a:gd name="T87" fmla="*/ 2147483647 h 11026"/>
              <a:gd name="T88" fmla="*/ 2147483647 w 8118"/>
              <a:gd name="T89" fmla="*/ 2147483647 h 11026"/>
              <a:gd name="T90" fmla="*/ 2147483647 w 8118"/>
              <a:gd name="T91" fmla="*/ 2147483647 h 11026"/>
              <a:gd name="T92" fmla="*/ 2147483647 w 8118"/>
              <a:gd name="T93" fmla="*/ 2147483647 h 11026"/>
              <a:gd name="T94" fmla="*/ 2147483647 w 8118"/>
              <a:gd name="T95" fmla="*/ 2147483647 h 11026"/>
              <a:gd name="T96" fmla="*/ 2147483647 w 8118"/>
              <a:gd name="T97" fmla="*/ 2147483647 h 11026"/>
              <a:gd name="T98" fmla="*/ 2147483647 w 8118"/>
              <a:gd name="T99" fmla="*/ 2147483647 h 110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18"/>
              <a:gd name="T151" fmla="*/ 0 h 11026"/>
              <a:gd name="T152" fmla="*/ 8118 w 8118"/>
              <a:gd name="T153" fmla="*/ 11026 h 110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18" h="11026">
                <a:moveTo>
                  <a:pt x="4933" y="6418"/>
                </a:moveTo>
                <a:lnTo>
                  <a:pt x="4940" y="6418"/>
                </a:lnTo>
                <a:lnTo>
                  <a:pt x="4948" y="6419"/>
                </a:lnTo>
                <a:lnTo>
                  <a:pt x="4953" y="6420"/>
                </a:lnTo>
                <a:lnTo>
                  <a:pt x="4958" y="6422"/>
                </a:lnTo>
                <a:lnTo>
                  <a:pt x="4962" y="6424"/>
                </a:lnTo>
                <a:lnTo>
                  <a:pt x="4966" y="6427"/>
                </a:lnTo>
                <a:lnTo>
                  <a:pt x="4968" y="6429"/>
                </a:lnTo>
                <a:lnTo>
                  <a:pt x="4970" y="6433"/>
                </a:lnTo>
                <a:lnTo>
                  <a:pt x="4971" y="6437"/>
                </a:lnTo>
                <a:lnTo>
                  <a:pt x="4971" y="6441"/>
                </a:lnTo>
                <a:lnTo>
                  <a:pt x="4970" y="6445"/>
                </a:lnTo>
                <a:lnTo>
                  <a:pt x="4968" y="6449"/>
                </a:lnTo>
                <a:lnTo>
                  <a:pt x="4966" y="6454"/>
                </a:lnTo>
                <a:lnTo>
                  <a:pt x="4963" y="6458"/>
                </a:lnTo>
                <a:lnTo>
                  <a:pt x="4958" y="6463"/>
                </a:lnTo>
                <a:lnTo>
                  <a:pt x="4953" y="6469"/>
                </a:lnTo>
                <a:lnTo>
                  <a:pt x="26" y="11008"/>
                </a:lnTo>
                <a:lnTo>
                  <a:pt x="15" y="11017"/>
                </a:lnTo>
                <a:lnTo>
                  <a:pt x="7" y="11023"/>
                </a:lnTo>
                <a:lnTo>
                  <a:pt x="2" y="11026"/>
                </a:lnTo>
                <a:lnTo>
                  <a:pt x="0" y="11026"/>
                </a:lnTo>
                <a:lnTo>
                  <a:pt x="0" y="11024"/>
                </a:lnTo>
                <a:lnTo>
                  <a:pt x="2" y="11018"/>
                </a:lnTo>
                <a:lnTo>
                  <a:pt x="8" y="11010"/>
                </a:lnTo>
                <a:lnTo>
                  <a:pt x="15" y="11000"/>
                </a:lnTo>
                <a:lnTo>
                  <a:pt x="3250" y="6802"/>
                </a:lnTo>
                <a:lnTo>
                  <a:pt x="3255" y="6796"/>
                </a:lnTo>
                <a:lnTo>
                  <a:pt x="3258" y="6790"/>
                </a:lnTo>
                <a:lnTo>
                  <a:pt x="3260" y="6785"/>
                </a:lnTo>
                <a:lnTo>
                  <a:pt x="3262" y="6779"/>
                </a:lnTo>
                <a:lnTo>
                  <a:pt x="3263" y="6774"/>
                </a:lnTo>
                <a:lnTo>
                  <a:pt x="3263" y="6769"/>
                </a:lnTo>
                <a:lnTo>
                  <a:pt x="3262" y="6764"/>
                </a:lnTo>
                <a:lnTo>
                  <a:pt x="3260" y="6760"/>
                </a:lnTo>
                <a:lnTo>
                  <a:pt x="3258" y="6756"/>
                </a:lnTo>
                <a:lnTo>
                  <a:pt x="3255" y="6753"/>
                </a:lnTo>
                <a:lnTo>
                  <a:pt x="3251" y="6750"/>
                </a:lnTo>
                <a:lnTo>
                  <a:pt x="3247" y="6748"/>
                </a:lnTo>
                <a:lnTo>
                  <a:pt x="3242" y="6746"/>
                </a:lnTo>
                <a:lnTo>
                  <a:pt x="3235" y="6744"/>
                </a:lnTo>
                <a:lnTo>
                  <a:pt x="3228" y="6743"/>
                </a:lnTo>
                <a:lnTo>
                  <a:pt x="3221" y="6743"/>
                </a:lnTo>
                <a:lnTo>
                  <a:pt x="2319" y="6743"/>
                </a:lnTo>
                <a:lnTo>
                  <a:pt x="2311" y="6743"/>
                </a:lnTo>
                <a:lnTo>
                  <a:pt x="2305" y="6742"/>
                </a:lnTo>
                <a:lnTo>
                  <a:pt x="2298" y="6741"/>
                </a:lnTo>
                <a:lnTo>
                  <a:pt x="2293" y="6739"/>
                </a:lnTo>
                <a:lnTo>
                  <a:pt x="2289" y="6737"/>
                </a:lnTo>
                <a:lnTo>
                  <a:pt x="2285" y="6733"/>
                </a:lnTo>
                <a:lnTo>
                  <a:pt x="2283" y="6730"/>
                </a:lnTo>
                <a:lnTo>
                  <a:pt x="2281" y="6726"/>
                </a:lnTo>
                <a:lnTo>
                  <a:pt x="2280" y="6723"/>
                </a:lnTo>
                <a:lnTo>
                  <a:pt x="2279" y="6718"/>
                </a:lnTo>
                <a:lnTo>
                  <a:pt x="2279" y="6714"/>
                </a:lnTo>
                <a:lnTo>
                  <a:pt x="2281" y="6709"/>
                </a:lnTo>
                <a:lnTo>
                  <a:pt x="2283" y="6704"/>
                </a:lnTo>
                <a:lnTo>
                  <a:pt x="2286" y="6698"/>
                </a:lnTo>
                <a:lnTo>
                  <a:pt x="2289" y="6693"/>
                </a:lnTo>
                <a:lnTo>
                  <a:pt x="2294" y="6688"/>
                </a:lnTo>
                <a:lnTo>
                  <a:pt x="4145" y="4664"/>
                </a:lnTo>
                <a:lnTo>
                  <a:pt x="4149" y="4657"/>
                </a:lnTo>
                <a:lnTo>
                  <a:pt x="4153" y="4652"/>
                </a:lnTo>
                <a:lnTo>
                  <a:pt x="4156" y="4647"/>
                </a:lnTo>
                <a:lnTo>
                  <a:pt x="4158" y="4642"/>
                </a:lnTo>
                <a:lnTo>
                  <a:pt x="4160" y="4633"/>
                </a:lnTo>
                <a:lnTo>
                  <a:pt x="4158" y="4624"/>
                </a:lnTo>
                <a:lnTo>
                  <a:pt x="4156" y="4620"/>
                </a:lnTo>
                <a:lnTo>
                  <a:pt x="4153" y="4617"/>
                </a:lnTo>
                <a:lnTo>
                  <a:pt x="4150" y="4614"/>
                </a:lnTo>
                <a:lnTo>
                  <a:pt x="4145" y="4612"/>
                </a:lnTo>
                <a:lnTo>
                  <a:pt x="4139" y="4610"/>
                </a:lnTo>
                <a:lnTo>
                  <a:pt x="4134" y="4609"/>
                </a:lnTo>
                <a:lnTo>
                  <a:pt x="4127" y="4608"/>
                </a:lnTo>
                <a:lnTo>
                  <a:pt x="4120" y="4608"/>
                </a:lnTo>
                <a:lnTo>
                  <a:pt x="3185" y="4608"/>
                </a:lnTo>
                <a:lnTo>
                  <a:pt x="3178" y="4608"/>
                </a:lnTo>
                <a:lnTo>
                  <a:pt x="3170" y="4607"/>
                </a:lnTo>
                <a:lnTo>
                  <a:pt x="3165" y="4606"/>
                </a:lnTo>
                <a:lnTo>
                  <a:pt x="3160" y="4604"/>
                </a:lnTo>
                <a:lnTo>
                  <a:pt x="3156" y="4602"/>
                </a:lnTo>
                <a:lnTo>
                  <a:pt x="3152" y="4600"/>
                </a:lnTo>
                <a:lnTo>
                  <a:pt x="3150" y="4597"/>
                </a:lnTo>
                <a:lnTo>
                  <a:pt x="3148" y="4593"/>
                </a:lnTo>
                <a:lnTo>
                  <a:pt x="3147" y="4589"/>
                </a:lnTo>
                <a:lnTo>
                  <a:pt x="3147" y="4585"/>
                </a:lnTo>
                <a:lnTo>
                  <a:pt x="3148" y="4581"/>
                </a:lnTo>
                <a:lnTo>
                  <a:pt x="3150" y="4577"/>
                </a:lnTo>
                <a:lnTo>
                  <a:pt x="3152" y="4572"/>
                </a:lnTo>
                <a:lnTo>
                  <a:pt x="3155" y="4568"/>
                </a:lnTo>
                <a:lnTo>
                  <a:pt x="3159" y="4563"/>
                </a:lnTo>
                <a:lnTo>
                  <a:pt x="3165" y="4557"/>
                </a:lnTo>
                <a:lnTo>
                  <a:pt x="8092" y="18"/>
                </a:lnTo>
                <a:lnTo>
                  <a:pt x="8103" y="9"/>
                </a:lnTo>
                <a:lnTo>
                  <a:pt x="8111" y="3"/>
                </a:lnTo>
                <a:lnTo>
                  <a:pt x="8116" y="0"/>
                </a:lnTo>
                <a:lnTo>
                  <a:pt x="8118" y="0"/>
                </a:lnTo>
                <a:lnTo>
                  <a:pt x="8118" y="3"/>
                </a:lnTo>
                <a:lnTo>
                  <a:pt x="8115" y="8"/>
                </a:lnTo>
                <a:lnTo>
                  <a:pt x="8110" y="16"/>
                </a:lnTo>
                <a:lnTo>
                  <a:pt x="8103" y="26"/>
                </a:lnTo>
                <a:lnTo>
                  <a:pt x="4868" y="4224"/>
                </a:lnTo>
                <a:lnTo>
                  <a:pt x="4863" y="4230"/>
                </a:lnTo>
                <a:lnTo>
                  <a:pt x="4860" y="4236"/>
                </a:lnTo>
                <a:lnTo>
                  <a:pt x="4858" y="4241"/>
                </a:lnTo>
                <a:lnTo>
                  <a:pt x="4856" y="4247"/>
                </a:lnTo>
                <a:lnTo>
                  <a:pt x="4855" y="4252"/>
                </a:lnTo>
                <a:lnTo>
                  <a:pt x="4855" y="4258"/>
                </a:lnTo>
                <a:lnTo>
                  <a:pt x="4856" y="4262"/>
                </a:lnTo>
                <a:lnTo>
                  <a:pt x="4858" y="4266"/>
                </a:lnTo>
                <a:lnTo>
                  <a:pt x="4860" y="4270"/>
                </a:lnTo>
                <a:lnTo>
                  <a:pt x="4863" y="4273"/>
                </a:lnTo>
                <a:lnTo>
                  <a:pt x="4867" y="4276"/>
                </a:lnTo>
                <a:lnTo>
                  <a:pt x="4871" y="4278"/>
                </a:lnTo>
                <a:lnTo>
                  <a:pt x="4876" y="4280"/>
                </a:lnTo>
                <a:lnTo>
                  <a:pt x="4883" y="4282"/>
                </a:lnTo>
                <a:lnTo>
                  <a:pt x="4890" y="4283"/>
                </a:lnTo>
                <a:lnTo>
                  <a:pt x="4897" y="4283"/>
                </a:lnTo>
                <a:lnTo>
                  <a:pt x="5799" y="4283"/>
                </a:lnTo>
                <a:lnTo>
                  <a:pt x="5806" y="4283"/>
                </a:lnTo>
                <a:lnTo>
                  <a:pt x="5813" y="4284"/>
                </a:lnTo>
                <a:lnTo>
                  <a:pt x="5820" y="4285"/>
                </a:lnTo>
                <a:lnTo>
                  <a:pt x="5825" y="4287"/>
                </a:lnTo>
                <a:lnTo>
                  <a:pt x="5829" y="4289"/>
                </a:lnTo>
                <a:lnTo>
                  <a:pt x="5832" y="4293"/>
                </a:lnTo>
                <a:lnTo>
                  <a:pt x="5835" y="4296"/>
                </a:lnTo>
                <a:lnTo>
                  <a:pt x="5837" y="4300"/>
                </a:lnTo>
                <a:lnTo>
                  <a:pt x="5839" y="4308"/>
                </a:lnTo>
                <a:lnTo>
                  <a:pt x="5837" y="4317"/>
                </a:lnTo>
                <a:lnTo>
                  <a:pt x="5835" y="4322"/>
                </a:lnTo>
                <a:lnTo>
                  <a:pt x="5832" y="4328"/>
                </a:lnTo>
                <a:lnTo>
                  <a:pt x="5829" y="4333"/>
                </a:lnTo>
                <a:lnTo>
                  <a:pt x="5824" y="4338"/>
                </a:lnTo>
                <a:lnTo>
                  <a:pt x="3973" y="6362"/>
                </a:lnTo>
                <a:lnTo>
                  <a:pt x="3969" y="6369"/>
                </a:lnTo>
                <a:lnTo>
                  <a:pt x="3965" y="6374"/>
                </a:lnTo>
                <a:lnTo>
                  <a:pt x="3962" y="6379"/>
                </a:lnTo>
                <a:lnTo>
                  <a:pt x="3960" y="6384"/>
                </a:lnTo>
                <a:lnTo>
                  <a:pt x="3959" y="6389"/>
                </a:lnTo>
                <a:lnTo>
                  <a:pt x="3958" y="6393"/>
                </a:lnTo>
                <a:lnTo>
                  <a:pt x="3959" y="6398"/>
                </a:lnTo>
                <a:lnTo>
                  <a:pt x="3960" y="6402"/>
                </a:lnTo>
                <a:lnTo>
                  <a:pt x="3962" y="6406"/>
                </a:lnTo>
                <a:lnTo>
                  <a:pt x="3965" y="6409"/>
                </a:lnTo>
                <a:lnTo>
                  <a:pt x="3968" y="6412"/>
                </a:lnTo>
                <a:lnTo>
                  <a:pt x="3972" y="6414"/>
                </a:lnTo>
                <a:lnTo>
                  <a:pt x="3978" y="6416"/>
                </a:lnTo>
                <a:lnTo>
                  <a:pt x="3984" y="6417"/>
                </a:lnTo>
                <a:lnTo>
                  <a:pt x="3991" y="6418"/>
                </a:lnTo>
                <a:lnTo>
                  <a:pt x="3998" y="6418"/>
                </a:lnTo>
                <a:lnTo>
                  <a:pt x="4933" y="6418"/>
                </a:lnTo>
                <a:close/>
              </a:path>
            </a:pathLst>
          </a:custGeom>
          <a:solidFill>
            <a:srgbClr val="FFE5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101" name="テキスト ボックス 80"/>
          <p:cNvSpPr txBox="1">
            <a:spLocks noChangeArrowheads="1"/>
          </p:cNvSpPr>
          <p:nvPr/>
        </p:nvSpPr>
        <p:spPr bwMode="auto">
          <a:xfrm>
            <a:off x="4932040" y="2780928"/>
            <a:ext cx="2290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/>
              <a:t>Svalbard</a:t>
            </a:r>
            <a:endParaRPr lang="ja-JP" altLang="en-US" sz="2000" dirty="0"/>
          </a:p>
        </p:txBody>
      </p:sp>
      <p:sp>
        <p:nvSpPr>
          <p:cNvPr id="102" name="正方形/長方形 81"/>
          <p:cNvSpPr>
            <a:spLocks noChangeArrowheads="1"/>
          </p:cNvSpPr>
          <p:nvPr/>
        </p:nvSpPr>
        <p:spPr bwMode="auto">
          <a:xfrm>
            <a:off x="3914775" y="3906213"/>
            <a:ext cx="933450" cy="663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dirty="0"/>
              <a:t>JAXA</a:t>
            </a:r>
            <a:endParaRPr lang="ja-JP" altLang="en-US" dirty="0"/>
          </a:p>
        </p:txBody>
      </p:sp>
      <p:sp>
        <p:nvSpPr>
          <p:cNvPr id="103" name="正方形/長方形 82"/>
          <p:cNvSpPr>
            <a:spLocks noChangeArrowheads="1"/>
          </p:cNvSpPr>
          <p:nvPr/>
        </p:nvSpPr>
        <p:spPr bwMode="auto">
          <a:xfrm>
            <a:off x="7553325" y="3858588"/>
            <a:ext cx="931862" cy="64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dirty="0" smtClean="0"/>
              <a:t>USA</a:t>
            </a:r>
            <a:endParaRPr lang="ja-JP" altLang="en-US" dirty="0"/>
          </a:p>
        </p:txBody>
      </p:sp>
      <p:sp>
        <p:nvSpPr>
          <p:cNvPr id="104" name="テキスト ボックス 262"/>
          <p:cNvSpPr txBox="1">
            <a:spLocks noChangeArrowheads="1"/>
          </p:cNvSpPr>
          <p:nvPr/>
        </p:nvSpPr>
        <p:spPr bwMode="auto">
          <a:xfrm>
            <a:off x="4644008" y="980728"/>
            <a:ext cx="3066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u="sng" dirty="0">
                <a:solidFill>
                  <a:srgbClr val="FF0000"/>
                </a:solidFill>
              </a:rPr>
              <a:t>R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ecorded Global Data</a:t>
            </a:r>
            <a:endParaRPr lang="en-US" altLang="ja-JP" sz="1600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ja-JP" sz="1600" dirty="0" smtClean="0">
                <a:solidFill>
                  <a:srgbClr val="FF0000"/>
                </a:solidFill>
              </a:rPr>
              <a:t>every 100 minutes</a:t>
            </a:r>
            <a:r>
              <a:rPr lang="en-US" altLang="ja-JP" sz="1600" dirty="0">
                <a:solidFill>
                  <a:srgbClr val="FF0000"/>
                </a:solidFill>
              </a:rPr>
              <a:t/>
            </a:r>
            <a:br>
              <a:rPr lang="en-US" altLang="ja-JP" sz="1600" dirty="0">
                <a:solidFill>
                  <a:srgbClr val="FF0000"/>
                </a:solidFill>
              </a:rPr>
            </a:br>
            <a:r>
              <a:rPr lang="en-US" altLang="ja-JP" sz="1600" dirty="0" smtClean="0">
                <a:solidFill>
                  <a:srgbClr val="FF0000"/>
                </a:solidFill>
              </a:rPr>
              <a:t>14</a:t>
            </a:r>
            <a:r>
              <a:rPr lang="ja-JP" altLang="en-US" sz="1600" dirty="0">
                <a:solidFill>
                  <a:srgbClr val="FF0000"/>
                </a:solidFill>
              </a:rPr>
              <a:t>～</a:t>
            </a:r>
            <a:r>
              <a:rPr lang="en-US" altLang="ja-JP" sz="1600" dirty="0" smtClean="0">
                <a:solidFill>
                  <a:srgbClr val="FF0000"/>
                </a:solidFill>
              </a:rPr>
              <a:t>15 times per day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05" name="左矢印 270"/>
          <p:cNvSpPr>
            <a:spLocks noChangeArrowheads="1"/>
          </p:cNvSpPr>
          <p:nvPr/>
        </p:nvSpPr>
        <p:spPr bwMode="auto">
          <a:xfrm rot="13511640">
            <a:off x="6859588" y="3226762"/>
            <a:ext cx="798512" cy="233363"/>
          </a:xfrm>
          <a:prstGeom prst="leftArrow">
            <a:avLst>
              <a:gd name="adj1" fmla="val 50000"/>
              <a:gd name="adj2" fmla="val 49933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553325" y="5038100"/>
            <a:ext cx="15551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/>
              <a:t>NOAA</a:t>
            </a:r>
            <a:endParaRPr lang="en-US" altLang="ja-JP" sz="1400" b="1" dirty="0"/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ja-JP" sz="1400" b="1" dirty="0" smtClean="0"/>
              <a:t>US government organizations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altLang="ja-JP" sz="1400" b="1" dirty="0" smtClean="0"/>
              <a:t>Universities</a:t>
            </a:r>
            <a:endParaRPr lang="en-US" altLang="ja-JP" sz="1400" b="1" dirty="0"/>
          </a:p>
          <a:p>
            <a:pPr marL="179388" indent="-179388">
              <a:buFont typeface="Arial" pitchFamily="34" charset="0"/>
              <a:buChar char="•"/>
              <a:defRPr/>
            </a:pPr>
            <a:endParaRPr lang="ja-JP" altLang="en-US" sz="1400" b="1" dirty="0"/>
          </a:p>
        </p:txBody>
      </p:sp>
      <p:grpSp>
        <p:nvGrpSpPr>
          <p:cNvPr id="107" name="グループ化 77"/>
          <p:cNvGrpSpPr/>
          <p:nvPr/>
        </p:nvGrpSpPr>
        <p:grpSpPr>
          <a:xfrm>
            <a:off x="3929065" y="2406019"/>
            <a:ext cx="779603" cy="845320"/>
            <a:chOff x="902608" y="3186113"/>
            <a:chExt cx="2312988" cy="2662238"/>
          </a:xfrm>
          <a:solidFill>
            <a:srgbClr val="FF0066"/>
          </a:solidFill>
        </p:grpSpPr>
        <p:sp>
          <p:nvSpPr>
            <p:cNvPr id="108" name="Freeform 57"/>
            <p:cNvSpPr>
              <a:spLocks/>
            </p:cNvSpPr>
            <p:nvPr/>
          </p:nvSpPr>
          <p:spPr bwMode="auto">
            <a:xfrm>
              <a:off x="2566308" y="3186113"/>
              <a:ext cx="649288" cy="557213"/>
            </a:xfrm>
            <a:custGeom>
              <a:avLst/>
              <a:gdLst/>
              <a:ahLst/>
              <a:cxnLst>
                <a:cxn ang="0">
                  <a:pos x="400" y="47"/>
                </a:cxn>
                <a:cxn ang="0">
                  <a:pos x="342" y="0"/>
                </a:cxn>
                <a:cxn ang="0">
                  <a:pos x="309" y="49"/>
                </a:cxn>
                <a:cxn ang="0">
                  <a:pos x="308" y="148"/>
                </a:cxn>
                <a:cxn ang="0">
                  <a:pos x="289" y="234"/>
                </a:cxn>
                <a:cxn ang="0">
                  <a:pos x="264" y="289"/>
                </a:cxn>
                <a:cxn ang="0">
                  <a:pos x="235" y="328"/>
                </a:cxn>
                <a:cxn ang="0">
                  <a:pos x="231" y="394"/>
                </a:cxn>
                <a:cxn ang="0">
                  <a:pos x="208" y="409"/>
                </a:cxn>
                <a:cxn ang="0">
                  <a:pos x="185" y="409"/>
                </a:cxn>
                <a:cxn ang="0">
                  <a:pos x="164" y="400"/>
                </a:cxn>
                <a:cxn ang="0">
                  <a:pos x="139" y="384"/>
                </a:cxn>
                <a:cxn ang="0">
                  <a:pos x="110" y="379"/>
                </a:cxn>
                <a:cxn ang="0">
                  <a:pos x="102" y="414"/>
                </a:cxn>
                <a:cxn ang="0">
                  <a:pos x="72" y="441"/>
                </a:cxn>
                <a:cxn ang="0">
                  <a:pos x="34" y="463"/>
                </a:cxn>
                <a:cxn ang="0">
                  <a:pos x="6" y="496"/>
                </a:cxn>
                <a:cxn ang="0">
                  <a:pos x="3" y="559"/>
                </a:cxn>
                <a:cxn ang="0">
                  <a:pos x="20" y="637"/>
                </a:cxn>
                <a:cxn ang="0">
                  <a:pos x="20" y="699"/>
                </a:cxn>
                <a:cxn ang="0">
                  <a:pos x="39" y="701"/>
                </a:cxn>
                <a:cxn ang="0">
                  <a:pos x="62" y="686"/>
                </a:cxn>
                <a:cxn ang="0">
                  <a:pos x="87" y="668"/>
                </a:cxn>
                <a:cxn ang="0">
                  <a:pos x="117" y="661"/>
                </a:cxn>
                <a:cxn ang="0">
                  <a:pos x="144" y="665"/>
                </a:cxn>
                <a:cxn ang="0">
                  <a:pos x="165" y="663"/>
                </a:cxn>
                <a:cxn ang="0">
                  <a:pos x="163" y="637"/>
                </a:cxn>
                <a:cxn ang="0">
                  <a:pos x="133" y="607"/>
                </a:cxn>
                <a:cxn ang="0">
                  <a:pos x="103" y="581"/>
                </a:cxn>
                <a:cxn ang="0">
                  <a:pos x="79" y="538"/>
                </a:cxn>
                <a:cxn ang="0">
                  <a:pos x="95" y="514"/>
                </a:cxn>
                <a:cxn ang="0">
                  <a:pos x="115" y="508"/>
                </a:cxn>
                <a:cxn ang="0">
                  <a:pos x="141" y="528"/>
                </a:cxn>
                <a:cxn ang="0">
                  <a:pos x="154" y="545"/>
                </a:cxn>
                <a:cxn ang="0">
                  <a:pos x="190" y="540"/>
                </a:cxn>
                <a:cxn ang="0">
                  <a:pos x="248" y="539"/>
                </a:cxn>
                <a:cxn ang="0">
                  <a:pos x="335" y="581"/>
                </a:cxn>
                <a:cxn ang="0">
                  <a:pos x="414" y="636"/>
                </a:cxn>
                <a:cxn ang="0">
                  <a:pos x="463" y="645"/>
                </a:cxn>
                <a:cxn ang="0">
                  <a:pos x="485" y="607"/>
                </a:cxn>
                <a:cxn ang="0">
                  <a:pos x="532" y="560"/>
                </a:cxn>
                <a:cxn ang="0">
                  <a:pos x="589" y="525"/>
                </a:cxn>
                <a:cxn ang="0">
                  <a:pos x="642" y="514"/>
                </a:cxn>
                <a:cxn ang="0">
                  <a:pos x="683" y="517"/>
                </a:cxn>
                <a:cxn ang="0">
                  <a:pos x="730" y="506"/>
                </a:cxn>
                <a:cxn ang="0">
                  <a:pos x="771" y="483"/>
                </a:cxn>
                <a:cxn ang="0">
                  <a:pos x="806" y="460"/>
                </a:cxn>
                <a:cxn ang="0">
                  <a:pos x="813" y="443"/>
                </a:cxn>
                <a:cxn ang="0">
                  <a:pos x="775" y="438"/>
                </a:cxn>
                <a:cxn ang="0">
                  <a:pos x="757" y="386"/>
                </a:cxn>
                <a:cxn ang="0">
                  <a:pos x="757" y="324"/>
                </a:cxn>
                <a:cxn ang="0">
                  <a:pos x="767" y="282"/>
                </a:cxn>
                <a:cxn ang="0">
                  <a:pos x="745" y="285"/>
                </a:cxn>
                <a:cxn ang="0">
                  <a:pos x="705" y="308"/>
                </a:cxn>
                <a:cxn ang="0">
                  <a:pos x="671" y="318"/>
                </a:cxn>
                <a:cxn ang="0">
                  <a:pos x="646" y="309"/>
                </a:cxn>
                <a:cxn ang="0">
                  <a:pos x="608" y="289"/>
                </a:cxn>
                <a:cxn ang="0">
                  <a:pos x="557" y="247"/>
                </a:cxn>
                <a:cxn ang="0">
                  <a:pos x="479" y="150"/>
                </a:cxn>
              </a:cxnLst>
              <a:rect l="0" t="0" r="r" b="b"/>
              <a:pathLst>
                <a:path w="817" h="704">
                  <a:moveTo>
                    <a:pt x="458" y="121"/>
                  </a:moveTo>
                  <a:lnTo>
                    <a:pt x="438" y="94"/>
                  </a:lnTo>
                  <a:lnTo>
                    <a:pt x="419" y="69"/>
                  </a:lnTo>
                  <a:lnTo>
                    <a:pt x="400" y="47"/>
                  </a:lnTo>
                  <a:lnTo>
                    <a:pt x="382" y="29"/>
                  </a:lnTo>
                  <a:lnTo>
                    <a:pt x="366" y="14"/>
                  </a:lnTo>
                  <a:lnTo>
                    <a:pt x="352" y="5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3" y="12"/>
                  </a:lnTo>
                  <a:lnTo>
                    <a:pt x="315" y="28"/>
                  </a:lnTo>
                  <a:lnTo>
                    <a:pt x="309" y="49"/>
                  </a:lnTo>
                  <a:lnTo>
                    <a:pt x="309" y="70"/>
                  </a:lnTo>
                  <a:lnTo>
                    <a:pt x="311" y="95"/>
                  </a:lnTo>
                  <a:lnTo>
                    <a:pt x="311" y="121"/>
                  </a:lnTo>
                  <a:lnTo>
                    <a:pt x="308" y="148"/>
                  </a:lnTo>
                  <a:lnTo>
                    <a:pt x="304" y="170"/>
                  </a:lnTo>
                  <a:lnTo>
                    <a:pt x="298" y="190"/>
                  </a:lnTo>
                  <a:lnTo>
                    <a:pt x="293" y="212"/>
                  </a:lnTo>
                  <a:lnTo>
                    <a:pt x="289" y="234"/>
                  </a:lnTo>
                  <a:lnTo>
                    <a:pt x="285" y="251"/>
                  </a:lnTo>
                  <a:lnTo>
                    <a:pt x="282" y="266"/>
                  </a:lnTo>
                  <a:lnTo>
                    <a:pt x="274" y="279"/>
                  </a:lnTo>
                  <a:lnTo>
                    <a:pt x="264" y="289"/>
                  </a:lnTo>
                  <a:lnTo>
                    <a:pt x="254" y="295"/>
                  </a:lnTo>
                  <a:lnTo>
                    <a:pt x="244" y="301"/>
                  </a:lnTo>
                  <a:lnTo>
                    <a:pt x="238" y="312"/>
                  </a:lnTo>
                  <a:lnTo>
                    <a:pt x="235" y="328"/>
                  </a:lnTo>
                  <a:lnTo>
                    <a:pt x="236" y="346"/>
                  </a:lnTo>
                  <a:lnTo>
                    <a:pt x="238" y="364"/>
                  </a:lnTo>
                  <a:lnTo>
                    <a:pt x="236" y="380"/>
                  </a:lnTo>
                  <a:lnTo>
                    <a:pt x="231" y="394"/>
                  </a:lnTo>
                  <a:lnTo>
                    <a:pt x="223" y="402"/>
                  </a:lnTo>
                  <a:lnTo>
                    <a:pt x="218" y="405"/>
                  </a:lnTo>
                  <a:lnTo>
                    <a:pt x="214" y="407"/>
                  </a:lnTo>
                  <a:lnTo>
                    <a:pt x="208" y="409"/>
                  </a:lnTo>
                  <a:lnTo>
                    <a:pt x="202" y="410"/>
                  </a:lnTo>
                  <a:lnTo>
                    <a:pt x="197" y="410"/>
                  </a:lnTo>
                  <a:lnTo>
                    <a:pt x="191" y="410"/>
                  </a:lnTo>
                  <a:lnTo>
                    <a:pt x="185" y="409"/>
                  </a:lnTo>
                  <a:lnTo>
                    <a:pt x="180" y="408"/>
                  </a:lnTo>
                  <a:lnTo>
                    <a:pt x="176" y="406"/>
                  </a:lnTo>
                  <a:lnTo>
                    <a:pt x="170" y="403"/>
                  </a:lnTo>
                  <a:lnTo>
                    <a:pt x="164" y="400"/>
                  </a:lnTo>
                  <a:lnTo>
                    <a:pt x="159" y="396"/>
                  </a:lnTo>
                  <a:lnTo>
                    <a:pt x="152" y="393"/>
                  </a:lnTo>
                  <a:lnTo>
                    <a:pt x="145" y="388"/>
                  </a:lnTo>
                  <a:lnTo>
                    <a:pt x="139" y="384"/>
                  </a:lnTo>
                  <a:lnTo>
                    <a:pt x="133" y="379"/>
                  </a:lnTo>
                  <a:lnTo>
                    <a:pt x="124" y="373"/>
                  </a:lnTo>
                  <a:lnTo>
                    <a:pt x="116" y="372"/>
                  </a:lnTo>
                  <a:lnTo>
                    <a:pt x="110" y="379"/>
                  </a:lnTo>
                  <a:lnTo>
                    <a:pt x="109" y="391"/>
                  </a:lnTo>
                  <a:lnTo>
                    <a:pt x="109" y="398"/>
                  </a:lnTo>
                  <a:lnTo>
                    <a:pt x="106" y="406"/>
                  </a:lnTo>
                  <a:lnTo>
                    <a:pt x="102" y="414"/>
                  </a:lnTo>
                  <a:lnTo>
                    <a:pt x="96" y="421"/>
                  </a:lnTo>
                  <a:lnTo>
                    <a:pt x="89" y="429"/>
                  </a:lnTo>
                  <a:lnTo>
                    <a:pt x="81" y="436"/>
                  </a:lnTo>
                  <a:lnTo>
                    <a:pt x="72" y="441"/>
                  </a:lnTo>
                  <a:lnTo>
                    <a:pt x="63" y="446"/>
                  </a:lnTo>
                  <a:lnTo>
                    <a:pt x="53" y="451"/>
                  </a:lnTo>
                  <a:lnTo>
                    <a:pt x="43" y="456"/>
                  </a:lnTo>
                  <a:lnTo>
                    <a:pt x="34" y="463"/>
                  </a:lnTo>
                  <a:lnTo>
                    <a:pt x="26" y="471"/>
                  </a:lnTo>
                  <a:lnTo>
                    <a:pt x="18" y="479"/>
                  </a:lnTo>
                  <a:lnTo>
                    <a:pt x="11" y="487"/>
                  </a:lnTo>
                  <a:lnTo>
                    <a:pt x="6" y="496"/>
                  </a:lnTo>
                  <a:lnTo>
                    <a:pt x="3" y="504"/>
                  </a:lnTo>
                  <a:lnTo>
                    <a:pt x="0" y="520"/>
                  </a:lnTo>
                  <a:lnTo>
                    <a:pt x="0" y="539"/>
                  </a:lnTo>
                  <a:lnTo>
                    <a:pt x="3" y="559"/>
                  </a:lnTo>
                  <a:lnTo>
                    <a:pt x="9" y="576"/>
                  </a:lnTo>
                  <a:lnTo>
                    <a:pt x="15" y="593"/>
                  </a:lnTo>
                  <a:lnTo>
                    <a:pt x="19" y="614"/>
                  </a:lnTo>
                  <a:lnTo>
                    <a:pt x="20" y="637"/>
                  </a:lnTo>
                  <a:lnTo>
                    <a:pt x="18" y="657"/>
                  </a:lnTo>
                  <a:lnTo>
                    <a:pt x="16" y="674"/>
                  </a:lnTo>
                  <a:lnTo>
                    <a:pt x="17" y="689"/>
                  </a:lnTo>
                  <a:lnTo>
                    <a:pt x="20" y="699"/>
                  </a:lnTo>
                  <a:lnTo>
                    <a:pt x="26" y="704"/>
                  </a:lnTo>
                  <a:lnTo>
                    <a:pt x="30" y="704"/>
                  </a:lnTo>
                  <a:lnTo>
                    <a:pt x="34" y="703"/>
                  </a:lnTo>
                  <a:lnTo>
                    <a:pt x="39" y="701"/>
                  </a:lnTo>
                  <a:lnTo>
                    <a:pt x="44" y="698"/>
                  </a:lnTo>
                  <a:lnTo>
                    <a:pt x="50" y="695"/>
                  </a:lnTo>
                  <a:lnTo>
                    <a:pt x="56" y="690"/>
                  </a:lnTo>
                  <a:lnTo>
                    <a:pt x="62" y="686"/>
                  </a:lnTo>
                  <a:lnTo>
                    <a:pt x="68" y="681"/>
                  </a:lnTo>
                  <a:lnTo>
                    <a:pt x="73" y="676"/>
                  </a:lnTo>
                  <a:lnTo>
                    <a:pt x="80" y="672"/>
                  </a:lnTo>
                  <a:lnTo>
                    <a:pt x="87" y="668"/>
                  </a:lnTo>
                  <a:lnTo>
                    <a:pt x="94" y="665"/>
                  </a:lnTo>
                  <a:lnTo>
                    <a:pt x="102" y="664"/>
                  </a:lnTo>
                  <a:lnTo>
                    <a:pt x="110" y="663"/>
                  </a:lnTo>
                  <a:lnTo>
                    <a:pt x="117" y="661"/>
                  </a:lnTo>
                  <a:lnTo>
                    <a:pt x="124" y="663"/>
                  </a:lnTo>
                  <a:lnTo>
                    <a:pt x="131" y="664"/>
                  </a:lnTo>
                  <a:lnTo>
                    <a:pt x="138" y="665"/>
                  </a:lnTo>
                  <a:lnTo>
                    <a:pt x="144" y="665"/>
                  </a:lnTo>
                  <a:lnTo>
                    <a:pt x="150" y="665"/>
                  </a:lnTo>
                  <a:lnTo>
                    <a:pt x="156" y="665"/>
                  </a:lnTo>
                  <a:lnTo>
                    <a:pt x="161" y="664"/>
                  </a:lnTo>
                  <a:lnTo>
                    <a:pt x="165" y="663"/>
                  </a:lnTo>
                  <a:lnTo>
                    <a:pt x="169" y="661"/>
                  </a:lnTo>
                  <a:lnTo>
                    <a:pt x="171" y="656"/>
                  </a:lnTo>
                  <a:lnTo>
                    <a:pt x="170" y="648"/>
                  </a:lnTo>
                  <a:lnTo>
                    <a:pt x="163" y="637"/>
                  </a:lnTo>
                  <a:lnTo>
                    <a:pt x="154" y="626"/>
                  </a:lnTo>
                  <a:lnTo>
                    <a:pt x="148" y="620"/>
                  </a:lnTo>
                  <a:lnTo>
                    <a:pt x="141" y="613"/>
                  </a:lnTo>
                  <a:lnTo>
                    <a:pt x="133" y="607"/>
                  </a:lnTo>
                  <a:lnTo>
                    <a:pt x="125" y="600"/>
                  </a:lnTo>
                  <a:lnTo>
                    <a:pt x="118" y="593"/>
                  </a:lnTo>
                  <a:lnTo>
                    <a:pt x="110" y="588"/>
                  </a:lnTo>
                  <a:lnTo>
                    <a:pt x="103" y="581"/>
                  </a:lnTo>
                  <a:lnTo>
                    <a:pt x="96" y="576"/>
                  </a:lnTo>
                  <a:lnTo>
                    <a:pt x="86" y="565"/>
                  </a:lnTo>
                  <a:lnTo>
                    <a:pt x="80" y="551"/>
                  </a:lnTo>
                  <a:lnTo>
                    <a:pt x="79" y="538"/>
                  </a:lnTo>
                  <a:lnTo>
                    <a:pt x="82" y="527"/>
                  </a:lnTo>
                  <a:lnTo>
                    <a:pt x="86" y="522"/>
                  </a:lnTo>
                  <a:lnTo>
                    <a:pt x="91" y="517"/>
                  </a:lnTo>
                  <a:lnTo>
                    <a:pt x="95" y="514"/>
                  </a:lnTo>
                  <a:lnTo>
                    <a:pt x="100" y="510"/>
                  </a:lnTo>
                  <a:lnTo>
                    <a:pt x="106" y="509"/>
                  </a:lnTo>
                  <a:lnTo>
                    <a:pt x="110" y="508"/>
                  </a:lnTo>
                  <a:lnTo>
                    <a:pt x="115" y="508"/>
                  </a:lnTo>
                  <a:lnTo>
                    <a:pt x="119" y="509"/>
                  </a:lnTo>
                  <a:lnTo>
                    <a:pt x="127" y="514"/>
                  </a:lnTo>
                  <a:lnTo>
                    <a:pt x="135" y="520"/>
                  </a:lnTo>
                  <a:lnTo>
                    <a:pt x="141" y="528"/>
                  </a:lnTo>
                  <a:lnTo>
                    <a:pt x="144" y="537"/>
                  </a:lnTo>
                  <a:lnTo>
                    <a:pt x="145" y="542"/>
                  </a:lnTo>
                  <a:lnTo>
                    <a:pt x="149" y="544"/>
                  </a:lnTo>
                  <a:lnTo>
                    <a:pt x="154" y="545"/>
                  </a:lnTo>
                  <a:lnTo>
                    <a:pt x="162" y="546"/>
                  </a:lnTo>
                  <a:lnTo>
                    <a:pt x="170" y="545"/>
                  </a:lnTo>
                  <a:lnTo>
                    <a:pt x="179" y="544"/>
                  </a:lnTo>
                  <a:lnTo>
                    <a:pt x="190" y="540"/>
                  </a:lnTo>
                  <a:lnTo>
                    <a:pt x="201" y="537"/>
                  </a:lnTo>
                  <a:lnTo>
                    <a:pt x="214" y="535"/>
                  </a:lnTo>
                  <a:lnTo>
                    <a:pt x="230" y="535"/>
                  </a:lnTo>
                  <a:lnTo>
                    <a:pt x="248" y="539"/>
                  </a:lnTo>
                  <a:lnTo>
                    <a:pt x="269" y="546"/>
                  </a:lnTo>
                  <a:lnTo>
                    <a:pt x="291" y="555"/>
                  </a:lnTo>
                  <a:lnTo>
                    <a:pt x="313" y="567"/>
                  </a:lnTo>
                  <a:lnTo>
                    <a:pt x="335" y="581"/>
                  </a:lnTo>
                  <a:lnTo>
                    <a:pt x="357" y="597"/>
                  </a:lnTo>
                  <a:lnTo>
                    <a:pt x="377" y="613"/>
                  </a:lnTo>
                  <a:lnTo>
                    <a:pt x="397" y="626"/>
                  </a:lnTo>
                  <a:lnTo>
                    <a:pt x="414" y="636"/>
                  </a:lnTo>
                  <a:lnTo>
                    <a:pt x="430" y="643"/>
                  </a:lnTo>
                  <a:lnTo>
                    <a:pt x="444" y="646"/>
                  </a:lnTo>
                  <a:lnTo>
                    <a:pt x="456" y="648"/>
                  </a:lnTo>
                  <a:lnTo>
                    <a:pt x="463" y="645"/>
                  </a:lnTo>
                  <a:lnTo>
                    <a:pt x="467" y="638"/>
                  </a:lnTo>
                  <a:lnTo>
                    <a:pt x="471" y="629"/>
                  </a:lnTo>
                  <a:lnTo>
                    <a:pt x="476" y="619"/>
                  </a:lnTo>
                  <a:lnTo>
                    <a:pt x="485" y="607"/>
                  </a:lnTo>
                  <a:lnTo>
                    <a:pt x="495" y="596"/>
                  </a:lnTo>
                  <a:lnTo>
                    <a:pt x="505" y="583"/>
                  </a:lnTo>
                  <a:lnTo>
                    <a:pt x="518" y="572"/>
                  </a:lnTo>
                  <a:lnTo>
                    <a:pt x="532" y="560"/>
                  </a:lnTo>
                  <a:lnTo>
                    <a:pt x="546" y="550"/>
                  </a:lnTo>
                  <a:lnTo>
                    <a:pt x="559" y="540"/>
                  </a:lnTo>
                  <a:lnTo>
                    <a:pt x="574" y="532"/>
                  </a:lnTo>
                  <a:lnTo>
                    <a:pt x="589" y="525"/>
                  </a:lnTo>
                  <a:lnTo>
                    <a:pt x="604" y="520"/>
                  </a:lnTo>
                  <a:lnTo>
                    <a:pt x="618" y="516"/>
                  </a:lnTo>
                  <a:lnTo>
                    <a:pt x="631" y="514"/>
                  </a:lnTo>
                  <a:lnTo>
                    <a:pt x="642" y="514"/>
                  </a:lnTo>
                  <a:lnTo>
                    <a:pt x="652" y="515"/>
                  </a:lnTo>
                  <a:lnTo>
                    <a:pt x="661" y="517"/>
                  </a:lnTo>
                  <a:lnTo>
                    <a:pt x="671" y="517"/>
                  </a:lnTo>
                  <a:lnTo>
                    <a:pt x="683" y="517"/>
                  </a:lnTo>
                  <a:lnTo>
                    <a:pt x="694" y="516"/>
                  </a:lnTo>
                  <a:lnTo>
                    <a:pt x="707" y="514"/>
                  </a:lnTo>
                  <a:lnTo>
                    <a:pt x="718" y="510"/>
                  </a:lnTo>
                  <a:lnTo>
                    <a:pt x="730" y="506"/>
                  </a:lnTo>
                  <a:lnTo>
                    <a:pt x="740" y="501"/>
                  </a:lnTo>
                  <a:lnTo>
                    <a:pt x="751" y="496"/>
                  </a:lnTo>
                  <a:lnTo>
                    <a:pt x="761" y="490"/>
                  </a:lnTo>
                  <a:lnTo>
                    <a:pt x="771" y="483"/>
                  </a:lnTo>
                  <a:lnTo>
                    <a:pt x="782" y="477"/>
                  </a:lnTo>
                  <a:lnTo>
                    <a:pt x="791" y="470"/>
                  </a:lnTo>
                  <a:lnTo>
                    <a:pt x="799" y="464"/>
                  </a:lnTo>
                  <a:lnTo>
                    <a:pt x="806" y="460"/>
                  </a:lnTo>
                  <a:lnTo>
                    <a:pt x="810" y="455"/>
                  </a:lnTo>
                  <a:lnTo>
                    <a:pt x="816" y="448"/>
                  </a:lnTo>
                  <a:lnTo>
                    <a:pt x="817" y="444"/>
                  </a:lnTo>
                  <a:lnTo>
                    <a:pt x="813" y="443"/>
                  </a:lnTo>
                  <a:lnTo>
                    <a:pt x="804" y="446"/>
                  </a:lnTo>
                  <a:lnTo>
                    <a:pt x="792" y="448"/>
                  </a:lnTo>
                  <a:lnTo>
                    <a:pt x="783" y="445"/>
                  </a:lnTo>
                  <a:lnTo>
                    <a:pt x="775" y="438"/>
                  </a:lnTo>
                  <a:lnTo>
                    <a:pt x="770" y="428"/>
                  </a:lnTo>
                  <a:lnTo>
                    <a:pt x="767" y="414"/>
                  </a:lnTo>
                  <a:lnTo>
                    <a:pt x="762" y="400"/>
                  </a:lnTo>
                  <a:lnTo>
                    <a:pt x="757" y="386"/>
                  </a:lnTo>
                  <a:lnTo>
                    <a:pt x="754" y="375"/>
                  </a:lnTo>
                  <a:lnTo>
                    <a:pt x="752" y="362"/>
                  </a:lnTo>
                  <a:lnTo>
                    <a:pt x="754" y="343"/>
                  </a:lnTo>
                  <a:lnTo>
                    <a:pt x="757" y="324"/>
                  </a:lnTo>
                  <a:lnTo>
                    <a:pt x="764" y="303"/>
                  </a:lnTo>
                  <a:lnTo>
                    <a:pt x="767" y="295"/>
                  </a:lnTo>
                  <a:lnTo>
                    <a:pt x="768" y="288"/>
                  </a:lnTo>
                  <a:lnTo>
                    <a:pt x="767" y="282"/>
                  </a:lnTo>
                  <a:lnTo>
                    <a:pt x="764" y="280"/>
                  </a:lnTo>
                  <a:lnTo>
                    <a:pt x="759" y="279"/>
                  </a:lnTo>
                  <a:lnTo>
                    <a:pt x="753" y="280"/>
                  </a:lnTo>
                  <a:lnTo>
                    <a:pt x="745" y="285"/>
                  </a:lnTo>
                  <a:lnTo>
                    <a:pt x="736" y="290"/>
                  </a:lnTo>
                  <a:lnTo>
                    <a:pt x="725" y="297"/>
                  </a:lnTo>
                  <a:lnTo>
                    <a:pt x="715" y="303"/>
                  </a:lnTo>
                  <a:lnTo>
                    <a:pt x="705" y="308"/>
                  </a:lnTo>
                  <a:lnTo>
                    <a:pt x="694" y="312"/>
                  </a:lnTo>
                  <a:lnTo>
                    <a:pt x="685" y="315"/>
                  </a:lnTo>
                  <a:lnTo>
                    <a:pt x="677" y="317"/>
                  </a:lnTo>
                  <a:lnTo>
                    <a:pt x="671" y="318"/>
                  </a:lnTo>
                  <a:lnTo>
                    <a:pt x="665" y="317"/>
                  </a:lnTo>
                  <a:lnTo>
                    <a:pt x="661" y="315"/>
                  </a:lnTo>
                  <a:lnTo>
                    <a:pt x="654" y="312"/>
                  </a:lnTo>
                  <a:lnTo>
                    <a:pt x="646" y="309"/>
                  </a:lnTo>
                  <a:lnTo>
                    <a:pt x="638" y="304"/>
                  </a:lnTo>
                  <a:lnTo>
                    <a:pt x="627" y="300"/>
                  </a:lnTo>
                  <a:lnTo>
                    <a:pt x="618" y="295"/>
                  </a:lnTo>
                  <a:lnTo>
                    <a:pt x="608" y="289"/>
                  </a:lnTo>
                  <a:lnTo>
                    <a:pt x="599" y="284"/>
                  </a:lnTo>
                  <a:lnTo>
                    <a:pt x="588" y="276"/>
                  </a:lnTo>
                  <a:lnTo>
                    <a:pt x="574" y="263"/>
                  </a:lnTo>
                  <a:lnTo>
                    <a:pt x="557" y="247"/>
                  </a:lnTo>
                  <a:lnTo>
                    <a:pt x="539" y="226"/>
                  </a:lnTo>
                  <a:lnTo>
                    <a:pt x="519" y="202"/>
                  </a:lnTo>
                  <a:lnTo>
                    <a:pt x="499" y="176"/>
                  </a:lnTo>
                  <a:lnTo>
                    <a:pt x="479" y="150"/>
                  </a:lnTo>
                  <a:lnTo>
                    <a:pt x="458" y="1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09" name="Freeform 58"/>
            <p:cNvSpPr>
              <a:spLocks/>
            </p:cNvSpPr>
            <p:nvPr/>
          </p:nvSpPr>
          <p:spPr bwMode="auto">
            <a:xfrm>
              <a:off x="1116920" y="3754438"/>
              <a:ext cx="1738313" cy="1573213"/>
            </a:xfrm>
            <a:custGeom>
              <a:avLst/>
              <a:gdLst/>
              <a:ahLst/>
              <a:cxnLst>
                <a:cxn ang="0">
                  <a:pos x="1968" y="62"/>
                </a:cxn>
                <a:cxn ang="0">
                  <a:pos x="1974" y="123"/>
                </a:cxn>
                <a:cxn ang="0">
                  <a:pos x="1889" y="66"/>
                </a:cxn>
                <a:cxn ang="0">
                  <a:pos x="1790" y="194"/>
                </a:cxn>
                <a:cxn ang="0">
                  <a:pos x="1798" y="339"/>
                </a:cxn>
                <a:cxn ang="0">
                  <a:pos x="1805" y="426"/>
                </a:cxn>
                <a:cxn ang="0">
                  <a:pos x="1732" y="699"/>
                </a:cxn>
                <a:cxn ang="0">
                  <a:pos x="1633" y="874"/>
                </a:cxn>
                <a:cxn ang="0">
                  <a:pos x="1516" y="1027"/>
                </a:cxn>
                <a:cxn ang="0">
                  <a:pos x="1333" y="1132"/>
                </a:cxn>
                <a:cxn ang="0">
                  <a:pos x="1243" y="1141"/>
                </a:cxn>
                <a:cxn ang="0">
                  <a:pos x="1258" y="1050"/>
                </a:cxn>
                <a:cxn ang="0">
                  <a:pos x="1259" y="985"/>
                </a:cxn>
                <a:cxn ang="0">
                  <a:pos x="1184" y="1090"/>
                </a:cxn>
                <a:cxn ang="0">
                  <a:pos x="1101" y="1282"/>
                </a:cxn>
                <a:cxn ang="0">
                  <a:pos x="1062" y="1437"/>
                </a:cxn>
                <a:cxn ang="0">
                  <a:pos x="1008" y="1459"/>
                </a:cxn>
                <a:cxn ang="0">
                  <a:pos x="898" y="1451"/>
                </a:cxn>
                <a:cxn ang="0">
                  <a:pos x="799" y="1430"/>
                </a:cxn>
                <a:cxn ang="0">
                  <a:pos x="712" y="1449"/>
                </a:cxn>
                <a:cxn ang="0">
                  <a:pos x="542" y="1467"/>
                </a:cxn>
                <a:cxn ang="0">
                  <a:pos x="458" y="1445"/>
                </a:cxn>
                <a:cxn ang="0">
                  <a:pos x="374" y="1496"/>
                </a:cxn>
                <a:cxn ang="0">
                  <a:pos x="254" y="1593"/>
                </a:cxn>
                <a:cxn ang="0">
                  <a:pos x="159" y="1655"/>
                </a:cxn>
                <a:cxn ang="0">
                  <a:pos x="105" y="1703"/>
                </a:cxn>
                <a:cxn ang="0">
                  <a:pos x="13" y="1699"/>
                </a:cxn>
                <a:cxn ang="0">
                  <a:pos x="27" y="1801"/>
                </a:cxn>
                <a:cxn ang="0">
                  <a:pos x="137" y="1809"/>
                </a:cxn>
                <a:cxn ang="0">
                  <a:pos x="262" y="1817"/>
                </a:cxn>
                <a:cxn ang="0">
                  <a:pos x="341" y="1760"/>
                </a:cxn>
                <a:cxn ang="0">
                  <a:pos x="485" y="1732"/>
                </a:cxn>
                <a:cxn ang="0">
                  <a:pos x="586" y="1704"/>
                </a:cxn>
                <a:cxn ang="0">
                  <a:pos x="739" y="1653"/>
                </a:cxn>
                <a:cxn ang="0">
                  <a:pos x="878" y="1681"/>
                </a:cxn>
                <a:cxn ang="0">
                  <a:pos x="890" y="1742"/>
                </a:cxn>
                <a:cxn ang="0">
                  <a:pos x="853" y="1828"/>
                </a:cxn>
                <a:cxn ang="0">
                  <a:pos x="901" y="1923"/>
                </a:cxn>
                <a:cxn ang="0">
                  <a:pos x="1011" y="1960"/>
                </a:cxn>
                <a:cxn ang="0">
                  <a:pos x="1103" y="1817"/>
                </a:cxn>
                <a:cxn ang="0">
                  <a:pos x="1202" y="1753"/>
                </a:cxn>
                <a:cxn ang="0">
                  <a:pos x="1206" y="1580"/>
                </a:cxn>
                <a:cxn ang="0">
                  <a:pos x="1223" y="1662"/>
                </a:cxn>
                <a:cxn ang="0">
                  <a:pos x="1282" y="1648"/>
                </a:cxn>
                <a:cxn ang="0">
                  <a:pos x="1255" y="1700"/>
                </a:cxn>
                <a:cxn ang="0">
                  <a:pos x="1342" y="1671"/>
                </a:cxn>
                <a:cxn ang="0">
                  <a:pos x="1418" y="1686"/>
                </a:cxn>
                <a:cxn ang="0">
                  <a:pos x="1594" y="1579"/>
                </a:cxn>
                <a:cxn ang="0">
                  <a:pos x="1665" y="1615"/>
                </a:cxn>
                <a:cxn ang="0">
                  <a:pos x="1765" y="1543"/>
                </a:cxn>
                <a:cxn ang="0">
                  <a:pos x="1811" y="1442"/>
                </a:cxn>
                <a:cxn ang="0">
                  <a:pos x="1811" y="1558"/>
                </a:cxn>
                <a:cxn ang="0">
                  <a:pos x="1881" y="1578"/>
                </a:cxn>
                <a:cxn ang="0">
                  <a:pos x="1991" y="1428"/>
                </a:cxn>
                <a:cxn ang="0">
                  <a:pos x="2020" y="1072"/>
                </a:cxn>
                <a:cxn ang="0">
                  <a:pos x="2061" y="746"/>
                </a:cxn>
                <a:cxn ang="0">
                  <a:pos x="2135" y="600"/>
                </a:cxn>
                <a:cxn ang="0">
                  <a:pos x="2162" y="343"/>
                </a:cxn>
                <a:cxn ang="0">
                  <a:pos x="2092" y="221"/>
                </a:cxn>
                <a:cxn ang="0">
                  <a:pos x="2004" y="9"/>
                </a:cxn>
              </a:cxnLst>
              <a:rect l="0" t="0" r="r" b="b"/>
              <a:pathLst>
                <a:path w="2191" h="1982">
                  <a:moveTo>
                    <a:pt x="1994" y="4"/>
                  </a:moveTo>
                  <a:lnTo>
                    <a:pt x="1985" y="1"/>
                  </a:lnTo>
                  <a:lnTo>
                    <a:pt x="1975" y="0"/>
                  </a:lnTo>
                  <a:lnTo>
                    <a:pt x="1967" y="0"/>
                  </a:lnTo>
                  <a:lnTo>
                    <a:pt x="1959" y="2"/>
                  </a:lnTo>
                  <a:lnTo>
                    <a:pt x="1952" y="7"/>
                  </a:lnTo>
                  <a:lnTo>
                    <a:pt x="1947" y="11"/>
                  </a:lnTo>
                  <a:lnTo>
                    <a:pt x="1943" y="19"/>
                  </a:lnTo>
                  <a:lnTo>
                    <a:pt x="1941" y="27"/>
                  </a:lnTo>
                  <a:lnTo>
                    <a:pt x="1941" y="35"/>
                  </a:lnTo>
                  <a:lnTo>
                    <a:pt x="1942" y="43"/>
                  </a:lnTo>
                  <a:lnTo>
                    <a:pt x="1944" y="50"/>
                  </a:lnTo>
                  <a:lnTo>
                    <a:pt x="1949" y="55"/>
                  </a:lnTo>
                  <a:lnTo>
                    <a:pt x="1955" y="60"/>
                  </a:lnTo>
                  <a:lnTo>
                    <a:pt x="1961" y="62"/>
                  </a:lnTo>
                  <a:lnTo>
                    <a:pt x="1968" y="62"/>
                  </a:lnTo>
                  <a:lnTo>
                    <a:pt x="1978" y="61"/>
                  </a:lnTo>
                  <a:lnTo>
                    <a:pt x="1987" y="60"/>
                  </a:lnTo>
                  <a:lnTo>
                    <a:pt x="1995" y="61"/>
                  </a:lnTo>
                  <a:lnTo>
                    <a:pt x="2002" y="63"/>
                  </a:lnTo>
                  <a:lnTo>
                    <a:pt x="2008" y="68"/>
                  </a:lnTo>
                  <a:lnTo>
                    <a:pt x="2012" y="72"/>
                  </a:lnTo>
                  <a:lnTo>
                    <a:pt x="2016" y="79"/>
                  </a:lnTo>
                  <a:lnTo>
                    <a:pt x="2018" y="87"/>
                  </a:lnTo>
                  <a:lnTo>
                    <a:pt x="2018" y="96"/>
                  </a:lnTo>
                  <a:lnTo>
                    <a:pt x="2016" y="113"/>
                  </a:lnTo>
                  <a:lnTo>
                    <a:pt x="2009" y="124"/>
                  </a:lnTo>
                  <a:lnTo>
                    <a:pt x="2001" y="129"/>
                  </a:lnTo>
                  <a:lnTo>
                    <a:pt x="1991" y="128"/>
                  </a:lnTo>
                  <a:lnTo>
                    <a:pt x="1986" y="125"/>
                  </a:lnTo>
                  <a:lnTo>
                    <a:pt x="1980" y="124"/>
                  </a:lnTo>
                  <a:lnTo>
                    <a:pt x="1974" y="123"/>
                  </a:lnTo>
                  <a:lnTo>
                    <a:pt x="1968" y="123"/>
                  </a:lnTo>
                  <a:lnTo>
                    <a:pt x="1963" y="124"/>
                  </a:lnTo>
                  <a:lnTo>
                    <a:pt x="1958" y="125"/>
                  </a:lnTo>
                  <a:lnTo>
                    <a:pt x="1953" y="128"/>
                  </a:lnTo>
                  <a:lnTo>
                    <a:pt x="1949" y="131"/>
                  </a:lnTo>
                  <a:lnTo>
                    <a:pt x="1941" y="134"/>
                  </a:lnTo>
                  <a:lnTo>
                    <a:pt x="1933" y="132"/>
                  </a:lnTo>
                  <a:lnTo>
                    <a:pt x="1925" y="124"/>
                  </a:lnTo>
                  <a:lnTo>
                    <a:pt x="1919" y="111"/>
                  </a:lnTo>
                  <a:lnTo>
                    <a:pt x="1917" y="103"/>
                  </a:lnTo>
                  <a:lnTo>
                    <a:pt x="1913" y="96"/>
                  </a:lnTo>
                  <a:lnTo>
                    <a:pt x="1908" y="88"/>
                  </a:lnTo>
                  <a:lnTo>
                    <a:pt x="1904" y="83"/>
                  </a:lnTo>
                  <a:lnTo>
                    <a:pt x="1899" y="76"/>
                  </a:lnTo>
                  <a:lnTo>
                    <a:pt x="1895" y="71"/>
                  </a:lnTo>
                  <a:lnTo>
                    <a:pt x="1889" y="66"/>
                  </a:lnTo>
                  <a:lnTo>
                    <a:pt x="1884" y="64"/>
                  </a:lnTo>
                  <a:lnTo>
                    <a:pt x="1879" y="63"/>
                  </a:lnTo>
                  <a:lnTo>
                    <a:pt x="1874" y="64"/>
                  </a:lnTo>
                  <a:lnTo>
                    <a:pt x="1868" y="69"/>
                  </a:lnTo>
                  <a:lnTo>
                    <a:pt x="1864" y="73"/>
                  </a:lnTo>
                  <a:lnTo>
                    <a:pt x="1859" y="81"/>
                  </a:lnTo>
                  <a:lnTo>
                    <a:pt x="1854" y="90"/>
                  </a:lnTo>
                  <a:lnTo>
                    <a:pt x="1851" y="100"/>
                  </a:lnTo>
                  <a:lnTo>
                    <a:pt x="1849" y="111"/>
                  </a:lnTo>
                  <a:lnTo>
                    <a:pt x="1843" y="133"/>
                  </a:lnTo>
                  <a:lnTo>
                    <a:pt x="1835" y="153"/>
                  </a:lnTo>
                  <a:lnTo>
                    <a:pt x="1826" y="167"/>
                  </a:lnTo>
                  <a:lnTo>
                    <a:pt x="1816" y="172"/>
                  </a:lnTo>
                  <a:lnTo>
                    <a:pt x="1808" y="177"/>
                  </a:lnTo>
                  <a:lnTo>
                    <a:pt x="1799" y="185"/>
                  </a:lnTo>
                  <a:lnTo>
                    <a:pt x="1790" y="194"/>
                  </a:lnTo>
                  <a:lnTo>
                    <a:pt x="1783" y="206"/>
                  </a:lnTo>
                  <a:lnTo>
                    <a:pt x="1779" y="216"/>
                  </a:lnTo>
                  <a:lnTo>
                    <a:pt x="1778" y="227"/>
                  </a:lnTo>
                  <a:lnTo>
                    <a:pt x="1779" y="233"/>
                  </a:lnTo>
                  <a:lnTo>
                    <a:pt x="1784" y="238"/>
                  </a:lnTo>
                  <a:lnTo>
                    <a:pt x="1790" y="242"/>
                  </a:lnTo>
                  <a:lnTo>
                    <a:pt x="1794" y="246"/>
                  </a:lnTo>
                  <a:lnTo>
                    <a:pt x="1799" y="252"/>
                  </a:lnTo>
                  <a:lnTo>
                    <a:pt x="1801" y="258"/>
                  </a:lnTo>
                  <a:lnTo>
                    <a:pt x="1803" y="266"/>
                  </a:lnTo>
                  <a:lnTo>
                    <a:pt x="1805" y="277"/>
                  </a:lnTo>
                  <a:lnTo>
                    <a:pt x="1805" y="290"/>
                  </a:lnTo>
                  <a:lnTo>
                    <a:pt x="1805" y="303"/>
                  </a:lnTo>
                  <a:lnTo>
                    <a:pt x="1804" y="315"/>
                  </a:lnTo>
                  <a:lnTo>
                    <a:pt x="1801" y="328"/>
                  </a:lnTo>
                  <a:lnTo>
                    <a:pt x="1798" y="339"/>
                  </a:lnTo>
                  <a:lnTo>
                    <a:pt x="1793" y="349"/>
                  </a:lnTo>
                  <a:lnTo>
                    <a:pt x="1789" y="356"/>
                  </a:lnTo>
                  <a:lnTo>
                    <a:pt x="1782" y="363"/>
                  </a:lnTo>
                  <a:lnTo>
                    <a:pt x="1776" y="367"/>
                  </a:lnTo>
                  <a:lnTo>
                    <a:pt x="1770" y="369"/>
                  </a:lnTo>
                  <a:lnTo>
                    <a:pt x="1766" y="372"/>
                  </a:lnTo>
                  <a:lnTo>
                    <a:pt x="1762" y="376"/>
                  </a:lnTo>
                  <a:lnTo>
                    <a:pt x="1760" y="382"/>
                  </a:lnTo>
                  <a:lnTo>
                    <a:pt x="1761" y="389"/>
                  </a:lnTo>
                  <a:lnTo>
                    <a:pt x="1765" y="395"/>
                  </a:lnTo>
                  <a:lnTo>
                    <a:pt x="1769" y="399"/>
                  </a:lnTo>
                  <a:lnTo>
                    <a:pt x="1776" y="403"/>
                  </a:lnTo>
                  <a:lnTo>
                    <a:pt x="1783" y="403"/>
                  </a:lnTo>
                  <a:lnTo>
                    <a:pt x="1791" y="405"/>
                  </a:lnTo>
                  <a:lnTo>
                    <a:pt x="1798" y="413"/>
                  </a:lnTo>
                  <a:lnTo>
                    <a:pt x="1805" y="426"/>
                  </a:lnTo>
                  <a:lnTo>
                    <a:pt x="1809" y="443"/>
                  </a:lnTo>
                  <a:lnTo>
                    <a:pt x="1812" y="464"/>
                  </a:lnTo>
                  <a:lnTo>
                    <a:pt x="1812" y="488"/>
                  </a:lnTo>
                  <a:lnTo>
                    <a:pt x="1809" y="512"/>
                  </a:lnTo>
                  <a:lnTo>
                    <a:pt x="1805" y="533"/>
                  </a:lnTo>
                  <a:lnTo>
                    <a:pt x="1801" y="543"/>
                  </a:lnTo>
                  <a:lnTo>
                    <a:pt x="1797" y="556"/>
                  </a:lnTo>
                  <a:lnTo>
                    <a:pt x="1792" y="571"/>
                  </a:lnTo>
                  <a:lnTo>
                    <a:pt x="1785" y="586"/>
                  </a:lnTo>
                  <a:lnTo>
                    <a:pt x="1778" y="602"/>
                  </a:lnTo>
                  <a:lnTo>
                    <a:pt x="1770" y="618"/>
                  </a:lnTo>
                  <a:lnTo>
                    <a:pt x="1763" y="634"/>
                  </a:lnTo>
                  <a:lnTo>
                    <a:pt x="1755" y="650"/>
                  </a:lnTo>
                  <a:lnTo>
                    <a:pt x="1747" y="665"/>
                  </a:lnTo>
                  <a:lnTo>
                    <a:pt x="1740" y="683"/>
                  </a:lnTo>
                  <a:lnTo>
                    <a:pt x="1732" y="699"/>
                  </a:lnTo>
                  <a:lnTo>
                    <a:pt x="1725" y="716"/>
                  </a:lnTo>
                  <a:lnTo>
                    <a:pt x="1720" y="732"/>
                  </a:lnTo>
                  <a:lnTo>
                    <a:pt x="1714" y="747"/>
                  </a:lnTo>
                  <a:lnTo>
                    <a:pt x="1710" y="761"/>
                  </a:lnTo>
                  <a:lnTo>
                    <a:pt x="1707" y="773"/>
                  </a:lnTo>
                  <a:lnTo>
                    <a:pt x="1703" y="783"/>
                  </a:lnTo>
                  <a:lnTo>
                    <a:pt x="1700" y="794"/>
                  </a:lnTo>
                  <a:lnTo>
                    <a:pt x="1694" y="806"/>
                  </a:lnTo>
                  <a:lnTo>
                    <a:pt x="1688" y="816"/>
                  </a:lnTo>
                  <a:lnTo>
                    <a:pt x="1682" y="827"/>
                  </a:lnTo>
                  <a:lnTo>
                    <a:pt x="1674" y="837"/>
                  </a:lnTo>
                  <a:lnTo>
                    <a:pt x="1667" y="845"/>
                  </a:lnTo>
                  <a:lnTo>
                    <a:pt x="1659" y="852"/>
                  </a:lnTo>
                  <a:lnTo>
                    <a:pt x="1650" y="858"/>
                  </a:lnTo>
                  <a:lnTo>
                    <a:pt x="1642" y="866"/>
                  </a:lnTo>
                  <a:lnTo>
                    <a:pt x="1633" y="874"/>
                  </a:lnTo>
                  <a:lnTo>
                    <a:pt x="1625" y="883"/>
                  </a:lnTo>
                  <a:lnTo>
                    <a:pt x="1617" y="892"/>
                  </a:lnTo>
                  <a:lnTo>
                    <a:pt x="1610" y="903"/>
                  </a:lnTo>
                  <a:lnTo>
                    <a:pt x="1603" y="912"/>
                  </a:lnTo>
                  <a:lnTo>
                    <a:pt x="1597" y="920"/>
                  </a:lnTo>
                  <a:lnTo>
                    <a:pt x="1592" y="929"/>
                  </a:lnTo>
                  <a:lnTo>
                    <a:pt x="1586" y="940"/>
                  </a:lnTo>
                  <a:lnTo>
                    <a:pt x="1579" y="950"/>
                  </a:lnTo>
                  <a:lnTo>
                    <a:pt x="1571" y="960"/>
                  </a:lnTo>
                  <a:lnTo>
                    <a:pt x="1564" y="971"/>
                  </a:lnTo>
                  <a:lnTo>
                    <a:pt x="1557" y="981"/>
                  </a:lnTo>
                  <a:lnTo>
                    <a:pt x="1550" y="990"/>
                  </a:lnTo>
                  <a:lnTo>
                    <a:pt x="1545" y="998"/>
                  </a:lnTo>
                  <a:lnTo>
                    <a:pt x="1538" y="1008"/>
                  </a:lnTo>
                  <a:lnTo>
                    <a:pt x="1527" y="1017"/>
                  </a:lnTo>
                  <a:lnTo>
                    <a:pt x="1516" y="1027"/>
                  </a:lnTo>
                  <a:lnTo>
                    <a:pt x="1503" y="1037"/>
                  </a:lnTo>
                  <a:lnTo>
                    <a:pt x="1489" y="1048"/>
                  </a:lnTo>
                  <a:lnTo>
                    <a:pt x="1474" y="1058"/>
                  </a:lnTo>
                  <a:lnTo>
                    <a:pt x="1459" y="1067"/>
                  </a:lnTo>
                  <a:lnTo>
                    <a:pt x="1444" y="1077"/>
                  </a:lnTo>
                  <a:lnTo>
                    <a:pt x="1429" y="1085"/>
                  </a:lnTo>
                  <a:lnTo>
                    <a:pt x="1415" y="1092"/>
                  </a:lnTo>
                  <a:lnTo>
                    <a:pt x="1402" y="1099"/>
                  </a:lnTo>
                  <a:lnTo>
                    <a:pt x="1389" y="1105"/>
                  </a:lnTo>
                  <a:lnTo>
                    <a:pt x="1377" y="1110"/>
                  </a:lnTo>
                  <a:lnTo>
                    <a:pt x="1368" y="1115"/>
                  </a:lnTo>
                  <a:lnTo>
                    <a:pt x="1361" y="1117"/>
                  </a:lnTo>
                  <a:lnTo>
                    <a:pt x="1357" y="1118"/>
                  </a:lnTo>
                  <a:lnTo>
                    <a:pt x="1349" y="1120"/>
                  </a:lnTo>
                  <a:lnTo>
                    <a:pt x="1341" y="1125"/>
                  </a:lnTo>
                  <a:lnTo>
                    <a:pt x="1333" y="1132"/>
                  </a:lnTo>
                  <a:lnTo>
                    <a:pt x="1327" y="1141"/>
                  </a:lnTo>
                  <a:lnTo>
                    <a:pt x="1320" y="1150"/>
                  </a:lnTo>
                  <a:lnTo>
                    <a:pt x="1312" y="1158"/>
                  </a:lnTo>
                  <a:lnTo>
                    <a:pt x="1303" y="1165"/>
                  </a:lnTo>
                  <a:lnTo>
                    <a:pt x="1295" y="1169"/>
                  </a:lnTo>
                  <a:lnTo>
                    <a:pt x="1290" y="1170"/>
                  </a:lnTo>
                  <a:lnTo>
                    <a:pt x="1285" y="1170"/>
                  </a:lnTo>
                  <a:lnTo>
                    <a:pt x="1281" y="1170"/>
                  </a:lnTo>
                  <a:lnTo>
                    <a:pt x="1275" y="1170"/>
                  </a:lnTo>
                  <a:lnTo>
                    <a:pt x="1270" y="1169"/>
                  </a:lnTo>
                  <a:lnTo>
                    <a:pt x="1266" y="1169"/>
                  </a:lnTo>
                  <a:lnTo>
                    <a:pt x="1261" y="1166"/>
                  </a:lnTo>
                  <a:lnTo>
                    <a:pt x="1258" y="1165"/>
                  </a:lnTo>
                  <a:lnTo>
                    <a:pt x="1251" y="1160"/>
                  </a:lnTo>
                  <a:lnTo>
                    <a:pt x="1246" y="1152"/>
                  </a:lnTo>
                  <a:lnTo>
                    <a:pt x="1243" y="1141"/>
                  </a:lnTo>
                  <a:lnTo>
                    <a:pt x="1242" y="1131"/>
                  </a:lnTo>
                  <a:lnTo>
                    <a:pt x="1240" y="1120"/>
                  </a:lnTo>
                  <a:lnTo>
                    <a:pt x="1238" y="1111"/>
                  </a:lnTo>
                  <a:lnTo>
                    <a:pt x="1235" y="1103"/>
                  </a:lnTo>
                  <a:lnTo>
                    <a:pt x="1230" y="1099"/>
                  </a:lnTo>
                  <a:lnTo>
                    <a:pt x="1225" y="1095"/>
                  </a:lnTo>
                  <a:lnTo>
                    <a:pt x="1222" y="1089"/>
                  </a:lnTo>
                  <a:lnTo>
                    <a:pt x="1220" y="1082"/>
                  </a:lnTo>
                  <a:lnTo>
                    <a:pt x="1220" y="1074"/>
                  </a:lnTo>
                  <a:lnTo>
                    <a:pt x="1223" y="1067"/>
                  </a:lnTo>
                  <a:lnTo>
                    <a:pt x="1228" y="1062"/>
                  </a:lnTo>
                  <a:lnTo>
                    <a:pt x="1235" y="1058"/>
                  </a:lnTo>
                  <a:lnTo>
                    <a:pt x="1242" y="1057"/>
                  </a:lnTo>
                  <a:lnTo>
                    <a:pt x="1246" y="1056"/>
                  </a:lnTo>
                  <a:lnTo>
                    <a:pt x="1252" y="1054"/>
                  </a:lnTo>
                  <a:lnTo>
                    <a:pt x="1258" y="1050"/>
                  </a:lnTo>
                  <a:lnTo>
                    <a:pt x="1265" y="1046"/>
                  </a:lnTo>
                  <a:lnTo>
                    <a:pt x="1272" y="1041"/>
                  </a:lnTo>
                  <a:lnTo>
                    <a:pt x="1278" y="1035"/>
                  </a:lnTo>
                  <a:lnTo>
                    <a:pt x="1285" y="1028"/>
                  </a:lnTo>
                  <a:lnTo>
                    <a:pt x="1291" y="1021"/>
                  </a:lnTo>
                  <a:lnTo>
                    <a:pt x="1300" y="1008"/>
                  </a:lnTo>
                  <a:lnTo>
                    <a:pt x="1304" y="996"/>
                  </a:lnTo>
                  <a:lnTo>
                    <a:pt x="1300" y="987"/>
                  </a:lnTo>
                  <a:lnTo>
                    <a:pt x="1291" y="983"/>
                  </a:lnTo>
                  <a:lnTo>
                    <a:pt x="1285" y="982"/>
                  </a:lnTo>
                  <a:lnTo>
                    <a:pt x="1280" y="982"/>
                  </a:lnTo>
                  <a:lnTo>
                    <a:pt x="1274" y="982"/>
                  </a:lnTo>
                  <a:lnTo>
                    <a:pt x="1269" y="982"/>
                  </a:lnTo>
                  <a:lnTo>
                    <a:pt x="1265" y="983"/>
                  </a:lnTo>
                  <a:lnTo>
                    <a:pt x="1261" y="983"/>
                  </a:lnTo>
                  <a:lnTo>
                    <a:pt x="1259" y="985"/>
                  </a:lnTo>
                  <a:lnTo>
                    <a:pt x="1257" y="986"/>
                  </a:lnTo>
                  <a:lnTo>
                    <a:pt x="1253" y="989"/>
                  </a:lnTo>
                  <a:lnTo>
                    <a:pt x="1246" y="994"/>
                  </a:lnTo>
                  <a:lnTo>
                    <a:pt x="1238" y="998"/>
                  </a:lnTo>
                  <a:lnTo>
                    <a:pt x="1229" y="1002"/>
                  </a:lnTo>
                  <a:lnTo>
                    <a:pt x="1220" y="1006"/>
                  </a:lnTo>
                  <a:lnTo>
                    <a:pt x="1212" y="1013"/>
                  </a:lnTo>
                  <a:lnTo>
                    <a:pt x="1205" y="1020"/>
                  </a:lnTo>
                  <a:lnTo>
                    <a:pt x="1201" y="1028"/>
                  </a:lnTo>
                  <a:lnTo>
                    <a:pt x="1198" y="1036"/>
                  </a:lnTo>
                  <a:lnTo>
                    <a:pt x="1194" y="1043"/>
                  </a:lnTo>
                  <a:lnTo>
                    <a:pt x="1190" y="1050"/>
                  </a:lnTo>
                  <a:lnTo>
                    <a:pt x="1186" y="1054"/>
                  </a:lnTo>
                  <a:lnTo>
                    <a:pt x="1183" y="1061"/>
                  </a:lnTo>
                  <a:lnTo>
                    <a:pt x="1183" y="1073"/>
                  </a:lnTo>
                  <a:lnTo>
                    <a:pt x="1184" y="1090"/>
                  </a:lnTo>
                  <a:lnTo>
                    <a:pt x="1186" y="1110"/>
                  </a:lnTo>
                  <a:lnTo>
                    <a:pt x="1187" y="1133"/>
                  </a:lnTo>
                  <a:lnTo>
                    <a:pt x="1185" y="1157"/>
                  </a:lnTo>
                  <a:lnTo>
                    <a:pt x="1179" y="1181"/>
                  </a:lnTo>
                  <a:lnTo>
                    <a:pt x="1170" y="1202"/>
                  </a:lnTo>
                  <a:lnTo>
                    <a:pt x="1164" y="1210"/>
                  </a:lnTo>
                  <a:lnTo>
                    <a:pt x="1159" y="1219"/>
                  </a:lnTo>
                  <a:lnTo>
                    <a:pt x="1152" y="1229"/>
                  </a:lnTo>
                  <a:lnTo>
                    <a:pt x="1145" y="1237"/>
                  </a:lnTo>
                  <a:lnTo>
                    <a:pt x="1138" y="1246"/>
                  </a:lnTo>
                  <a:lnTo>
                    <a:pt x="1131" y="1253"/>
                  </a:lnTo>
                  <a:lnTo>
                    <a:pt x="1125" y="1260"/>
                  </a:lnTo>
                  <a:lnTo>
                    <a:pt x="1119" y="1264"/>
                  </a:lnTo>
                  <a:lnTo>
                    <a:pt x="1114" y="1269"/>
                  </a:lnTo>
                  <a:lnTo>
                    <a:pt x="1108" y="1275"/>
                  </a:lnTo>
                  <a:lnTo>
                    <a:pt x="1101" y="1282"/>
                  </a:lnTo>
                  <a:lnTo>
                    <a:pt x="1094" y="1287"/>
                  </a:lnTo>
                  <a:lnTo>
                    <a:pt x="1087" y="1296"/>
                  </a:lnTo>
                  <a:lnTo>
                    <a:pt x="1080" y="1302"/>
                  </a:lnTo>
                  <a:lnTo>
                    <a:pt x="1075" y="1308"/>
                  </a:lnTo>
                  <a:lnTo>
                    <a:pt x="1069" y="1315"/>
                  </a:lnTo>
                  <a:lnTo>
                    <a:pt x="1060" y="1329"/>
                  </a:lnTo>
                  <a:lnTo>
                    <a:pt x="1054" y="1345"/>
                  </a:lnTo>
                  <a:lnTo>
                    <a:pt x="1052" y="1360"/>
                  </a:lnTo>
                  <a:lnTo>
                    <a:pt x="1054" y="1373"/>
                  </a:lnTo>
                  <a:lnTo>
                    <a:pt x="1058" y="1384"/>
                  </a:lnTo>
                  <a:lnTo>
                    <a:pt x="1062" y="1398"/>
                  </a:lnTo>
                  <a:lnTo>
                    <a:pt x="1064" y="1410"/>
                  </a:lnTo>
                  <a:lnTo>
                    <a:pt x="1065" y="1420"/>
                  </a:lnTo>
                  <a:lnTo>
                    <a:pt x="1065" y="1427"/>
                  </a:lnTo>
                  <a:lnTo>
                    <a:pt x="1064" y="1433"/>
                  </a:lnTo>
                  <a:lnTo>
                    <a:pt x="1062" y="1437"/>
                  </a:lnTo>
                  <a:lnTo>
                    <a:pt x="1060" y="1438"/>
                  </a:lnTo>
                  <a:lnTo>
                    <a:pt x="1057" y="1437"/>
                  </a:lnTo>
                  <a:lnTo>
                    <a:pt x="1054" y="1434"/>
                  </a:lnTo>
                  <a:lnTo>
                    <a:pt x="1052" y="1429"/>
                  </a:lnTo>
                  <a:lnTo>
                    <a:pt x="1050" y="1425"/>
                  </a:lnTo>
                  <a:lnTo>
                    <a:pt x="1048" y="1420"/>
                  </a:lnTo>
                  <a:lnTo>
                    <a:pt x="1047" y="1419"/>
                  </a:lnTo>
                  <a:lnTo>
                    <a:pt x="1045" y="1420"/>
                  </a:lnTo>
                  <a:lnTo>
                    <a:pt x="1042" y="1423"/>
                  </a:lnTo>
                  <a:lnTo>
                    <a:pt x="1039" y="1429"/>
                  </a:lnTo>
                  <a:lnTo>
                    <a:pt x="1034" y="1436"/>
                  </a:lnTo>
                  <a:lnTo>
                    <a:pt x="1028" y="1444"/>
                  </a:lnTo>
                  <a:lnTo>
                    <a:pt x="1023" y="1451"/>
                  </a:lnTo>
                  <a:lnTo>
                    <a:pt x="1018" y="1454"/>
                  </a:lnTo>
                  <a:lnTo>
                    <a:pt x="1013" y="1457"/>
                  </a:lnTo>
                  <a:lnTo>
                    <a:pt x="1008" y="1459"/>
                  </a:lnTo>
                  <a:lnTo>
                    <a:pt x="1001" y="1460"/>
                  </a:lnTo>
                  <a:lnTo>
                    <a:pt x="994" y="1463"/>
                  </a:lnTo>
                  <a:lnTo>
                    <a:pt x="986" y="1463"/>
                  </a:lnTo>
                  <a:lnTo>
                    <a:pt x="978" y="1463"/>
                  </a:lnTo>
                  <a:lnTo>
                    <a:pt x="971" y="1463"/>
                  </a:lnTo>
                  <a:lnTo>
                    <a:pt x="963" y="1463"/>
                  </a:lnTo>
                  <a:lnTo>
                    <a:pt x="955" y="1461"/>
                  </a:lnTo>
                  <a:lnTo>
                    <a:pt x="947" y="1461"/>
                  </a:lnTo>
                  <a:lnTo>
                    <a:pt x="939" y="1461"/>
                  </a:lnTo>
                  <a:lnTo>
                    <a:pt x="932" y="1461"/>
                  </a:lnTo>
                  <a:lnTo>
                    <a:pt x="925" y="1461"/>
                  </a:lnTo>
                  <a:lnTo>
                    <a:pt x="919" y="1463"/>
                  </a:lnTo>
                  <a:lnTo>
                    <a:pt x="914" y="1463"/>
                  </a:lnTo>
                  <a:lnTo>
                    <a:pt x="906" y="1463"/>
                  </a:lnTo>
                  <a:lnTo>
                    <a:pt x="901" y="1458"/>
                  </a:lnTo>
                  <a:lnTo>
                    <a:pt x="898" y="1451"/>
                  </a:lnTo>
                  <a:lnTo>
                    <a:pt x="897" y="1442"/>
                  </a:lnTo>
                  <a:lnTo>
                    <a:pt x="897" y="1437"/>
                  </a:lnTo>
                  <a:lnTo>
                    <a:pt x="896" y="1433"/>
                  </a:lnTo>
                  <a:lnTo>
                    <a:pt x="893" y="1429"/>
                  </a:lnTo>
                  <a:lnTo>
                    <a:pt x="889" y="1426"/>
                  </a:lnTo>
                  <a:lnTo>
                    <a:pt x="883" y="1425"/>
                  </a:lnTo>
                  <a:lnTo>
                    <a:pt x="878" y="1423"/>
                  </a:lnTo>
                  <a:lnTo>
                    <a:pt x="871" y="1422"/>
                  </a:lnTo>
                  <a:lnTo>
                    <a:pt x="863" y="1423"/>
                  </a:lnTo>
                  <a:lnTo>
                    <a:pt x="855" y="1425"/>
                  </a:lnTo>
                  <a:lnTo>
                    <a:pt x="845" y="1427"/>
                  </a:lnTo>
                  <a:lnTo>
                    <a:pt x="836" y="1428"/>
                  </a:lnTo>
                  <a:lnTo>
                    <a:pt x="826" y="1428"/>
                  </a:lnTo>
                  <a:lnTo>
                    <a:pt x="817" y="1429"/>
                  </a:lnTo>
                  <a:lnTo>
                    <a:pt x="807" y="1430"/>
                  </a:lnTo>
                  <a:lnTo>
                    <a:pt x="799" y="1430"/>
                  </a:lnTo>
                  <a:lnTo>
                    <a:pt x="791" y="1430"/>
                  </a:lnTo>
                  <a:lnTo>
                    <a:pt x="784" y="1430"/>
                  </a:lnTo>
                  <a:lnTo>
                    <a:pt x="777" y="1430"/>
                  </a:lnTo>
                  <a:lnTo>
                    <a:pt x="770" y="1430"/>
                  </a:lnTo>
                  <a:lnTo>
                    <a:pt x="765" y="1431"/>
                  </a:lnTo>
                  <a:lnTo>
                    <a:pt x="759" y="1433"/>
                  </a:lnTo>
                  <a:lnTo>
                    <a:pt x="754" y="1434"/>
                  </a:lnTo>
                  <a:lnTo>
                    <a:pt x="750" y="1436"/>
                  </a:lnTo>
                  <a:lnTo>
                    <a:pt x="747" y="1437"/>
                  </a:lnTo>
                  <a:lnTo>
                    <a:pt x="744" y="1441"/>
                  </a:lnTo>
                  <a:lnTo>
                    <a:pt x="739" y="1442"/>
                  </a:lnTo>
                  <a:lnTo>
                    <a:pt x="735" y="1444"/>
                  </a:lnTo>
                  <a:lnTo>
                    <a:pt x="731" y="1444"/>
                  </a:lnTo>
                  <a:lnTo>
                    <a:pt x="727" y="1444"/>
                  </a:lnTo>
                  <a:lnTo>
                    <a:pt x="720" y="1446"/>
                  </a:lnTo>
                  <a:lnTo>
                    <a:pt x="712" y="1449"/>
                  </a:lnTo>
                  <a:lnTo>
                    <a:pt x="702" y="1453"/>
                  </a:lnTo>
                  <a:lnTo>
                    <a:pt x="697" y="1454"/>
                  </a:lnTo>
                  <a:lnTo>
                    <a:pt x="690" y="1457"/>
                  </a:lnTo>
                  <a:lnTo>
                    <a:pt x="682" y="1458"/>
                  </a:lnTo>
                  <a:lnTo>
                    <a:pt x="671" y="1460"/>
                  </a:lnTo>
                  <a:lnTo>
                    <a:pt x="661" y="1461"/>
                  </a:lnTo>
                  <a:lnTo>
                    <a:pt x="650" y="1463"/>
                  </a:lnTo>
                  <a:lnTo>
                    <a:pt x="638" y="1463"/>
                  </a:lnTo>
                  <a:lnTo>
                    <a:pt x="626" y="1464"/>
                  </a:lnTo>
                  <a:lnTo>
                    <a:pt x="615" y="1464"/>
                  </a:lnTo>
                  <a:lnTo>
                    <a:pt x="602" y="1464"/>
                  </a:lnTo>
                  <a:lnTo>
                    <a:pt x="590" y="1465"/>
                  </a:lnTo>
                  <a:lnTo>
                    <a:pt x="577" y="1465"/>
                  </a:lnTo>
                  <a:lnTo>
                    <a:pt x="564" y="1466"/>
                  </a:lnTo>
                  <a:lnTo>
                    <a:pt x="553" y="1467"/>
                  </a:lnTo>
                  <a:lnTo>
                    <a:pt x="542" y="1467"/>
                  </a:lnTo>
                  <a:lnTo>
                    <a:pt x="533" y="1468"/>
                  </a:lnTo>
                  <a:lnTo>
                    <a:pt x="525" y="1468"/>
                  </a:lnTo>
                  <a:lnTo>
                    <a:pt x="518" y="1468"/>
                  </a:lnTo>
                  <a:lnTo>
                    <a:pt x="511" y="1468"/>
                  </a:lnTo>
                  <a:lnTo>
                    <a:pt x="504" y="1467"/>
                  </a:lnTo>
                  <a:lnTo>
                    <a:pt x="500" y="1466"/>
                  </a:lnTo>
                  <a:lnTo>
                    <a:pt x="495" y="1464"/>
                  </a:lnTo>
                  <a:lnTo>
                    <a:pt x="492" y="1461"/>
                  </a:lnTo>
                  <a:lnTo>
                    <a:pt x="489" y="1459"/>
                  </a:lnTo>
                  <a:lnTo>
                    <a:pt x="486" y="1453"/>
                  </a:lnTo>
                  <a:lnTo>
                    <a:pt x="482" y="1449"/>
                  </a:lnTo>
                  <a:lnTo>
                    <a:pt x="477" y="1445"/>
                  </a:lnTo>
                  <a:lnTo>
                    <a:pt x="472" y="1443"/>
                  </a:lnTo>
                  <a:lnTo>
                    <a:pt x="469" y="1443"/>
                  </a:lnTo>
                  <a:lnTo>
                    <a:pt x="464" y="1444"/>
                  </a:lnTo>
                  <a:lnTo>
                    <a:pt x="458" y="1445"/>
                  </a:lnTo>
                  <a:lnTo>
                    <a:pt x="450" y="1448"/>
                  </a:lnTo>
                  <a:lnTo>
                    <a:pt x="442" y="1450"/>
                  </a:lnTo>
                  <a:lnTo>
                    <a:pt x="433" y="1452"/>
                  </a:lnTo>
                  <a:lnTo>
                    <a:pt x="424" y="1456"/>
                  </a:lnTo>
                  <a:lnTo>
                    <a:pt x="413" y="1459"/>
                  </a:lnTo>
                  <a:lnTo>
                    <a:pt x="404" y="1463"/>
                  </a:lnTo>
                  <a:lnTo>
                    <a:pt x="395" y="1467"/>
                  </a:lnTo>
                  <a:lnTo>
                    <a:pt x="388" y="1471"/>
                  </a:lnTo>
                  <a:lnTo>
                    <a:pt x="381" y="1474"/>
                  </a:lnTo>
                  <a:lnTo>
                    <a:pt x="377" y="1476"/>
                  </a:lnTo>
                  <a:lnTo>
                    <a:pt x="373" y="1479"/>
                  </a:lnTo>
                  <a:lnTo>
                    <a:pt x="372" y="1481"/>
                  </a:lnTo>
                  <a:lnTo>
                    <a:pt x="372" y="1482"/>
                  </a:lnTo>
                  <a:lnTo>
                    <a:pt x="373" y="1486"/>
                  </a:lnTo>
                  <a:lnTo>
                    <a:pt x="374" y="1490"/>
                  </a:lnTo>
                  <a:lnTo>
                    <a:pt x="374" y="1496"/>
                  </a:lnTo>
                  <a:lnTo>
                    <a:pt x="374" y="1502"/>
                  </a:lnTo>
                  <a:lnTo>
                    <a:pt x="371" y="1509"/>
                  </a:lnTo>
                  <a:lnTo>
                    <a:pt x="364" y="1516"/>
                  </a:lnTo>
                  <a:lnTo>
                    <a:pt x="353" y="1522"/>
                  </a:lnTo>
                  <a:lnTo>
                    <a:pt x="343" y="1528"/>
                  </a:lnTo>
                  <a:lnTo>
                    <a:pt x="336" y="1532"/>
                  </a:lnTo>
                  <a:lnTo>
                    <a:pt x="329" y="1535"/>
                  </a:lnTo>
                  <a:lnTo>
                    <a:pt x="321" y="1541"/>
                  </a:lnTo>
                  <a:lnTo>
                    <a:pt x="312" y="1545"/>
                  </a:lnTo>
                  <a:lnTo>
                    <a:pt x="303" y="1552"/>
                  </a:lnTo>
                  <a:lnTo>
                    <a:pt x="295" y="1558"/>
                  </a:lnTo>
                  <a:lnTo>
                    <a:pt x="287" y="1565"/>
                  </a:lnTo>
                  <a:lnTo>
                    <a:pt x="279" y="1571"/>
                  </a:lnTo>
                  <a:lnTo>
                    <a:pt x="271" y="1578"/>
                  </a:lnTo>
                  <a:lnTo>
                    <a:pt x="262" y="1585"/>
                  </a:lnTo>
                  <a:lnTo>
                    <a:pt x="254" y="1593"/>
                  </a:lnTo>
                  <a:lnTo>
                    <a:pt x="245" y="1600"/>
                  </a:lnTo>
                  <a:lnTo>
                    <a:pt x="238" y="1607"/>
                  </a:lnTo>
                  <a:lnTo>
                    <a:pt x="230" y="1615"/>
                  </a:lnTo>
                  <a:lnTo>
                    <a:pt x="224" y="1620"/>
                  </a:lnTo>
                  <a:lnTo>
                    <a:pt x="219" y="1626"/>
                  </a:lnTo>
                  <a:lnTo>
                    <a:pt x="214" y="1631"/>
                  </a:lnTo>
                  <a:lnTo>
                    <a:pt x="208" y="1635"/>
                  </a:lnTo>
                  <a:lnTo>
                    <a:pt x="203" y="1640"/>
                  </a:lnTo>
                  <a:lnTo>
                    <a:pt x="197" y="1643"/>
                  </a:lnTo>
                  <a:lnTo>
                    <a:pt x="190" y="1647"/>
                  </a:lnTo>
                  <a:lnTo>
                    <a:pt x="184" y="1649"/>
                  </a:lnTo>
                  <a:lnTo>
                    <a:pt x="178" y="1651"/>
                  </a:lnTo>
                  <a:lnTo>
                    <a:pt x="174" y="1651"/>
                  </a:lnTo>
                  <a:lnTo>
                    <a:pt x="169" y="1653"/>
                  </a:lnTo>
                  <a:lnTo>
                    <a:pt x="163" y="1653"/>
                  </a:lnTo>
                  <a:lnTo>
                    <a:pt x="159" y="1655"/>
                  </a:lnTo>
                  <a:lnTo>
                    <a:pt x="154" y="1656"/>
                  </a:lnTo>
                  <a:lnTo>
                    <a:pt x="150" y="1657"/>
                  </a:lnTo>
                  <a:lnTo>
                    <a:pt x="145" y="1659"/>
                  </a:lnTo>
                  <a:lnTo>
                    <a:pt x="142" y="1661"/>
                  </a:lnTo>
                  <a:lnTo>
                    <a:pt x="138" y="1663"/>
                  </a:lnTo>
                  <a:lnTo>
                    <a:pt x="133" y="1668"/>
                  </a:lnTo>
                  <a:lnTo>
                    <a:pt x="129" y="1673"/>
                  </a:lnTo>
                  <a:lnTo>
                    <a:pt x="127" y="1680"/>
                  </a:lnTo>
                  <a:lnTo>
                    <a:pt x="125" y="1686"/>
                  </a:lnTo>
                  <a:lnTo>
                    <a:pt x="124" y="1691"/>
                  </a:lnTo>
                  <a:lnTo>
                    <a:pt x="122" y="1695"/>
                  </a:lnTo>
                  <a:lnTo>
                    <a:pt x="120" y="1697"/>
                  </a:lnTo>
                  <a:lnTo>
                    <a:pt x="115" y="1699"/>
                  </a:lnTo>
                  <a:lnTo>
                    <a:pt x="112" y="1700"/>
                  </a:lnTo>
                  <a:lnTo>
                    <a:pt x="108" y="1701"/>
                  </a:lnTo>
                  <a:lnTo>
                    <a:pt x="105" y="1703"/>
                  </a:lnTo>
                  <a:lnTo>
                    <a:pt x="102" y="1707"/>
                  </a:lnTo>
                  <a:lnTo>
                    <a:pt x="100" y="1710"/>
                  </a:lnTo>
                  <a:lnTo>
                    <a:pt x="94" y="1712"/>
                  </a:lnTo>
                  <a:lnTo>
                    <a:pt x="87" y="1715"/>
                  </a:lnTo>
                  <a:lnTo>
                    <a:pt x="79" y="1716"/>
                  </a:lnTo>
                  <a:lnTo>
                    <a:pt x="70" y="1716"/>
                  </a:lnTo>
                  <a:lnTo>
                    <a:pt x="61" y="1715"/>
                  </a:lnTo>
                  <a:lnTo>
                    <a:pt x="54" y="1712"/>
                  </a:lnTo>
                  <a:lnTo>
                    <a:pt x="49" y="1709"/>
                  </a:lnTo>
                  <a:lnTo>
                    <a:pt x="45" y="1704"/>
                  </a:lnTo>
                  <a:lnTo>
                    <a:pt x="40" y="1701"/>
                  </a:lnTo>
                  <a:lnTo>
                    <a:pt x="34" y="1699"/>
                  </a:lnTo>
                  <a:lnTo>
                    <a:pt x="30" y="1697"/>
                  </a:lnTo>
                  <a:lnTo>
                    <a:pt x="25" y="1697"/>
                  </a:lnTo>
                  <a:lnTo>
                    <a:pt x="19" y="1697"/>
                  </a:lnTo>
                  <a:lnTo>
                    <a:pt x="13" y="1699"/>
                  </a:lnTo>
                  <a:lnTo>
                    <a:pt x="8" y="1700"/>
                  </a:lnTo>
                  <a:lnTo>
                    <a:pt x="4" y="1703"/>
                  </a:lnTo>
                  <a:lnTo>
                    <a:pt x="2" y="1709"/>
                  </a:lnTo>
                  <a:lnTo>
                    <a:pt x="0" y="1716"/>
                  </a:lnTo>
                  <a:lnTo>
                    <a:pt x="0" y="1725"/>
                  </a:lnTo>
                  <a:lnTo>
                    <a:pt x="1" y="1736"/>
                  </a:lnTo>
                  <a:lnTo>
                    <a:pt x="1" y="1749"/>
                  </a:lnTo>
                  <a:lnTo>
                    <a:pt x="2" y="1764"/>
                  </a:lnTo>
                  <a:lnTo>
                    <a:pt x="2" y="1779"/>
                  </a:lnTo>
                  <a:lnTo>
                    <a:pt x="3" y="1792"/>
                  </a:lnTo>
                  <a:lnTo>
                    <a:pt x="7" y="1801"/>
                  </a:lnTo>
                  <a:lnTo>
                    <a:pt x="11" y="1806"/>
                  </a:lnTo>
                  <a:lnTo>
                    <a:pt x="16" y="1805"/>
                  </a:lnTo>
                  <a:lnTo>
                    <a:pt x="19" y="1802"/>
                  </a:lnTo>
                  <a:lnTo>
                    <a:pt x="23" y="1801"/>
                  </a:lnTo>
                  <a:lnTo>
                    <a:pt x="27" y="1801"/>
                  </a:lnTo>
                  <a:lnTo>
                    <a:pt x="32" y="1801"/>
                  </a:lnTo>
                  <a:lnTo>
                    <a:pt x="37" y="1802"/>
                  </a:lnTo>
                  <a:lnTo>
                    <a:pt x="41" y="1803"/>
                  </a:lnTo>
                  <a:lnTo>
                    <a:pt x="46" y="1805"/>
                  </a:lnTo>
                  <a:lnTo>
                    <a:pt x="51" y="1807"/>
                  </a:lnTo>
                  <a:lnTo>
                    <a:pt x="59" y="1812"/>
                  </a:lnTo>
                  <a:lnTo>
                    <a:pt x="68" y="1815"/>
                  </a:lnTo>
                  <a:lnTo>
                    <a:pt x="77" y="1816"/>
                  </a:lnTo>
                  <a:lnTo>
                    <a:pt x="84" y="1815"/>
                  </a:lnTo>
                  <a:lnTo>
                    <a:pt x="89" y="1814"/>
                  </a:lnTo>
                  <a:lnTo>
                    <a:pt x="94" y="1814"/>
                  </a:lnTo>
                  <a:lnTo>
                    <a:pt x="101" y="1813"/>
                  </a:lnTo>
                  <a:lnTo>
                    <a:pt x="109" y="1812"/>
                  </a:lnTo>
                  <a:lnTo>
                    <a:pt x="117" y="1810"/>
                  </a:lnTo>
                  <a:lnTo>
                    <a:pt x="127" y="1810"/>
                  </a:lnTo>
                  <a:lnTo>
                    <a:pt x="137" y="1809"/>
                  </a:lnTo>
                  <a:lnTo>
                    <a:pt x="146" y="1809"/>
                  </a:lnTo>
                  <a:lnTo>
                    <a:pt x="157" y="1809"/>
                  </a:lnTo>
                  <a:lnTo>
                    <a:pt x="167" y="1810"/>
                  </a:lnTo>
                  <a:lnTo>
                    <a:pt x="178" y="1813"/>
                  </a:lnTo>
                  <a:lnTo>
                    <a:pt x="189" y="1815"/>
                  </a:lnTo>
                  <a:lnTo>
                    <a:pt x="198" y="1818"/>
                  </a:lnTo>
                  <a:lnTo>
                    <a:pt x="207" y="1822"/>
                  </a:lnTo>
                  <a:lnTo>
                    <a:pt x="215" y="1827"/>
                  </a:lnTo>
                  <a:lnTo>
                    <a:pt x="222" y="1831"/>
                  </a:lnTo>
                  <a:lnTo>
                    <a:pt x="234" y="1840"/>
                  </a:lnTo>
                  <a:lnTo>
                    <a:pt x="244" y="1845"/>
                  </a:lnTo>
                  <a:lnTo>
                    <a:pt x="251" y="1847"/>
                  </a:lnTo>
                  <a:lnTo>
                    <a:pt x="254" y="1846"/>
                  </a:lnTo>
                  <a:lnTo>
                    <a:pt x="257" y="1839"/>
                  </a:lnTo>
                  <a:lnTo>
                    <a:pt x="259" y="1830"/>
                  </a:lnTo>
                  <a:lnTo>
                    <a:pt x="262" y="1817"/>
                  </a:lnTo>
                  <a:lnTo>
                    <a:pt x="265" y="1803"/>
                  </a:lnTo>
                  <a:lnTo>
                    <a:pt x="268" y="1790"/>
                  </a:lnTo>
                  <a:lnTo>
                    <a:pt x="272" y="1776"/>
                  </a:lnTo>
                  <a:lnTo>
                    <a:pt x="275" y="1764"/>
                  </a:lnTo>
                  <a:lnTo>
                    <a:pt x="277" y="1755"/>
                  </a:lnTo>
                  <a:lnTo>
                    <a:pt x="280" y="1749"/>
                  </a:lnTo>
                  <a:lnTo>
                    <a:pt x="286" y="1744"/>
                  </a:lnTo>
                  <a:lnTo>
                    <a:pt x="292" y="1739"/>
                  </a:lnTo>
                  <a:lnTo>
                    <a:pt x="300" y="1736"/>
                  </a:lnTo>
                  <a:lnTo>
                    <a:pt x="309" y="1736"/>
                  </a:lnTo>
                  <a:lnTo>
                    <a:pt x="317" y="1737"/>
                  </a:lnTo>
                  <a:lnTo>
                    <a:pt x="324" y="1740"/>
                  </a:lnTo>
                  <a:lnTo>
                    <a:pt x="327" y="1745"/>
                  </a:lnTo>
                  <a:lnTo>
                    <a:pt x="330" y="1750"/>
                  </a:lnTo>
                  <a:lnTo>
                    <a:pt x="335" y="1755"/>
                  </a:lnTo>
                  <a:lnTo>
                    <a:pt x="341" y="1760"/>
                  </a:lnTo>
                  <a:lnTo>
                    <a:pt x="347" y="1763"/>
                  </a:lnTo>
                  <a:lnTo>
                    <a:pt x="350" y="1764"/>
                  </a:lnTo>
                  <a:lnTo>
                    <a:pt x="357" y="1764"/>
                  </a:lnTo>
                  <a:lnTo>
                    <a:pt x="364" y="1763"/>
                  </a:lnTo>
                  <a:lnTo>
                    <a:pt x="372" y="1762"/>
                  </a:lnTo>
                  <a:lnTo>
                    <a:pt x="382" y="1760"/>
                  </a:lnTo>
                  <a:lnTo>
                    <a:pt x="393" y="1757"/>
                  </a:lnTo>
                  <a:lnTo>
                    <a:pt x="403" y="1754"/>
                  </a:lnTo>
                  <a:lnTo>
                    <a:pt x="415" y="1750"/>
                  </a:lnTo>
                  <a:lnTo>
                    <a:pt x="426" y="1746"/>
                  </a:lnTo>
                  <a:lnTo>
                    <a:pt x="438" y="1742"/>
                  </a:lnTo>
                  <a:lnTo>
                    <a:pt x="449" y="1739"/>
                  </a:lnTo>
                  <a:lnTo>
                    <a:pt x="459" y="1737"/>
                  </a:lnTo>
                  <a:lnTo>
                    <a:pt x="470" y="1734"/>
                  </a:lnTo>
                  <a:lnTo>
                    <a:pt x="478" y="1733"/>
                  </a:lnTo>
                  <a:lnTo>
                    <a:pt x="485" y="1732"/>
                  </a:lnTo>
                  <a:lnTo>
                    <a:pt x="491" y="1732"/>
                  </a:lnTo>
                  <a:lnTo>
                    <a:pt x="500" y="1731"/>
                  </a:lnTo>
                  <a:lnTo>
                    <a:pt x="508" y="1729"/>
                  </a:lnTo>
                  <a:lnTo>
                    <a:pt x="515" y="1726"/>
                  </a:lnTo>
                  <a:lnTo>
                    <a:pt x="519" y="1722"/>
                  </a:lnTo>
                  <a:lnTo>
                    <a:pt x="523" y="1717"/>
                  </a:lnTo>
                  <a:lnTo>
                    <a:pt x="527" y="1714"/>
                  </a:lnTo>
                  <a:lnTo>
                    <a:pt x="532" y="1712"/>
                  </a:lnTo>
                  <a:lnTo>
                    <a:pt x="537" y="1714"/>
                  </a:lnTo>
                  <a:lnTo>
                    <a:pt x="541" y="1715"/>
                  </a:lnTo>
                  <a:lnTo>
                    <a:pt x="548" y="1714"/>
                  </a:lnTo>
                  <a:lnTo>
                    <a:pt x="556" y="1711"/>
                  </a:lnTo>
                  <a:lnTo>
                    <a:pt x="563" y="1707"/>
                  </a:lnTo>
                  <a:lnTo>
                    <a:pt x="571" y="1703"/>
                  </a:lnTo>
                  <a:lnTo>
                    <a:pt x="579" y="1702"/>
                  </a:lnTo>
                  <a:lnTo>
                    <a:pt x="586" y="1704"/>
                  </a:lnTo>
                  <a:lnTo>
                    <a:pt x="592" y="1709"/>
                  </a:lnTo>
                  <a:lnTo>
                    <a:pt x="595" y="1711"/>
                  </a:lnTo>
                  <a:lnTo>
                    <a:pt x="600" y="1711"/>
                  </a:lnTo>
                  <a:lnTo>
                    <a:pt x="607" y="1711"/>
                  </a:lnTo>
                  <a:lnTo>
                    <a:pt x="615" y="1708"/>
                  </a:lnTo>
                  <a:lnTo>
                    <a:pt x="624" y="1704"/>
                  </a:lnTo>
                  <a:lnTo>
                    <a:pt x="635" y="1700"/>
                  </a:lnTo>
                  <a:lnTo>
                    <a:pt x="645" y="1694"/>
                  </a:lnTo>
                  <a:lnTo>
                    <a:pt x="656" y="1687"/>
                  </a:lnTo>
                  <a:lnTo>
                    <a:pt x="668" y="1680"/>
                  </a:lnTo>
                  <a:lnTo>
                    <a:pt x="681" y="1673"/>
                  </a:lnTo>
                  <a:lnTo>
                    <a:pt x="693" y="1668"/>
                  </a:lnTo>
                  <a:lnTo>
                    <a:pt x="706" y="1662"/>
                  </a:lnTo>
                  <a:lnTo>
                    <a:pt x="719" y="1657"/>
                  </a:lnTo>
                  <a:lnTo>
                    <a:pt x="730" y="1654"/>
                  </a:lnTo>
                  <a:lnTo>
                    <a:pt x="739" y="1653"/>
                  </a:lnTo>
                  <a:lnTo>
                    <a:pt x="749" y="1651"/>
                  </a:lnTo>
                  <a:lnTo>
                    <a:pt x="757" y="1651"/>
                  </a:lnTo>
                  <a:lnTo>
                    <a:pt x="766" y="1653"/>
                  </a:lnTo>
                  <a:lnTo>
                    <a:pt x="776" y="1655"/>
                  </a:lnTo>
                  <a:lnTo>
                    <a:pt x="785" y="1657"/>
                  </a:lnTo>
                  <a:lnTo>
                    <a:pt x="795" y="1659"/>
                  </a:lnTo>
                  <a:lnTo>
                    <a:pt x="804" y="1663"/>
                  </a:lnTo>
                  <a:lnTo>
                    <a:pt x="812" y="1666"/>
                  </a:lnTo>
                  <a:lnTo>
                    <a:pt x="819" y="1670"/>
                  </a:lnTo>
                  <a:lnTo>
                    <a:pt x="826" y="1673"/>
                  </a:lnTo>
                  <a:lnTo>
                    <a:pt x="834" y="1676"/>
                  </a:lnTo>
                  <a:lnTo>
                    <a:pt x="842" y="1678"/>
                  </a:lnTo>
                  <a:lnTo>
                    <a:pt x="851" y="1680"/>
                  </a:lnTo>
                  <a:lnTo>
                    <a:pt x="860" y="1681"/>
                  </a:lnTo>
                  <a:lnTo>
                    <a:pt x="870" y="1681"/>
                  </a:lnTo>
                  <a:lnTo>
                    <a:pt x="878" y="1681"/>
                  </a:lnTo>
                  <a:lnTo>
                    <a:pt x="886" y="1680"/>
                  </a:lnTo>
                  <a:lnTo>
                    <a:pt x="893" y="1679"/>
                  </a:lnTo>
                  <a:lnTo>
                    <a:pt x="899" y="1679"/>
                  </a:lnTo>
                  <a:lnTo>
                    <a:pt x="905" y="1679"/>
                  </a:lnTo>
                  <a:lnTo>
                    <a:pt x="911" y="1680"/>
                  </a:lnTo>
                  <a:lnTo>
                    <a:pt x="917" y="1681"/>
                  </a:lnTo>
                  <a:lnTo>
                    <a:pt x="920" y="1683"/>
                  </a:lnTo>
                  <a:lnTo>
                    <a:pt x="924" y="1685"/>
                  </a:lnTo>
                  <a:lnTo>
                    <a:pt x="925" y="1687"/>
                  </a:lnTo>
                  <a:lnTo>
                    <a:pt x="925" y="1695"/>
                  </a:lnTo>
                  <a:lnTo>
                    <a:pt x="921" y="1704"/>
                  </a:lnTo>
                  <a:lnTo>
                    <a:pt x="914" y="1716"/>
                  </a:lnTo>
                  <a:lnTo>
                    <a:pt x="906" y="1727"/>
                  </a:lnTo>
                  <a:lnTo>
                    <a:pt x="902" y="1733"/>
                  </a:lnTo>
                  <a:lnTo>
                    <a:pt x="896" y="1738"/>
                  </a:lnTo>
                  <a:lnTo>
                    <a:pt x="890" y="1742"/>
                  </a:lnTo>
                  <a:lnTo>
                    <a:pt x="884" y="1747"/>
                  </a:lnTo>
                  <a:lnTo>
                    <a:pt x="880" y="1752"/>
                  </a:lnTo>
                  <a:lnTo>
                    <a:pt x="874" y="1755"/>
                  </a:lnTo>
                  <a:lnTo>
                    <a:pt x="870" y="1757"/>
                  </a:lnTo>
                  <a:lnTo>
                    <a:pt x="866" y="1760"/>
                  </a:lnTo>
                  <a:lnTo>
                    <a:pt x="860" y="1764"/>
                  </a:lnTo>
                  <a:lnTo>
                    <a:pt x="856" y="1770"/>
                  </a:lnTo>
                  <a:lnTo>
                    <a:pt x="855" y="1777"/>
                  </a:lnTo>
                  <a:lnTo>
                    <a:pt x="856" y="1785"/>
                  </a:lnTo>
                  <a:lnTo>
                    <a:pt x="858" y="1792"/>
                  </a:lnTo>
                  <a:lnTo>
                    <a:pt x="859" y="1800"/>
                  </a:lnTo>
                  <a:lnTo>
                    <a:pt x="859" y="1808"/>
                  </a:lnTo>
                  <a:lnTo>
                    <a:pt x="857" y="1814"/>
                  </a:lnTo>
                  <a:lnTo>
                    <a:pt x="855" y="1818"/>
                  </a:lnTo>
                  <a:lnTo>
                    <a:pt x="853" y="1823"/>
                  </a:lnTo>
                  <a:lnTo>
                    <a:pt x="853" y="1828"/>
                  </a:lnTo>
                  <a:lnTo>
                    <a:pt x="855" y="1830"/>
                  </a:lnTo>
                  <a:lnTo>
                    <a:pt x="856" y="1831"/>
                  </a:lnTo>
                  <a:lnTo>
                    <a:pt x="856" y="1833"/>
                  </a:lnTo>
                  <a:lnTo>
                    <a:pt x="855" y="1835"/>
                  </a:lnTo>
                  <a:lnTo>
                    <a:pt x="852" y="1837"/>
                  </a:lnTo>
                  <a:lnTo>
                    <a:pt x="850" y="1840"/>
                  </a:lnTo>
                  <a:lnTo>
                    <a:pt x="848" y="1845"/>
                  </a:lnTo>
                  <a:lnTo>
                    <a:pt x="848" y="1851"/>
                  </a:lnTo>
                  <a:lnTo>
                    <a:pt x="849" y="1858"/>
                  </a:lnTo>
                  <a:lnTo>
                    <a:pt x="852" y="1866"/>
                  </a:lnTo>
                  <a:lnTo>
                    <a:pt x="859" y="1875"/>
                  </a:lnTo>
                  <a:lnTo>
                    <a:pt x="867" y="1885"/>
                  </a:lnTo>
                  <a:lnTo>
                    <a:pt x="876" y="1894"/>
                  </a:lnTo>
                  <a:lnTo>
                    <a:pt x="886" y="1904"/>
                  </a:lnTo>
                  <a:lnTo>
                    <a:pt x="895" y="1913"/>
                  </a:lnTo>
                  <a:lnTo>
                    <a:pt x="901" y="1923"/>
                  </a:lnTo>
                  <a:lnTo>
                    <a:pt x="905" y="1932"/>
                  </a:lnTo>
                  <a:lnTo>
                    <a:pt x="909" y="1941"/>
                  </a:lnTo>
                  <a:lnTo>
                    <a:pt x="917" y="1949"/>
                  </a:lnTo>
                  <a:lnTo>
                    <a:pt x="926" y="1957"/>
                  </a:lnTo>
                  <a:lnTo>
                    <a:pt x="937" y="1962"/>
                  </a:lnTo>
                  <a:lnTo>
                    <a:pt x="949" y="1967"/>
                  </a:lnTo>
                  <a:lnTo>
                    <a:pt x="958" y="1972"/>
                  </a:lnTo>
                  <a:lnTo>
                    <a:pt x="965" y="1976"/>
                  </a:lnTo>
                  <a:lnTo>
                    <a:pt x="969" y="1980"/>
                  </a:lnTo>
                  <a:lnTo>
                    <a:pt x="972" y="1982"/>
                  </a:lnTo>
                  <a:lnTo>
                    <a:pt x="979" y="1981"/>
                  </a:lnTo>
                  <a:lnTo>
                    <a:pt x="987" y="1979"/>
                  </a:lnTo>
                  <a:lnTo>
                    <a:pt x="996" y="1974"/>
                  </a:lnTo>
                  <a:lnTo>
                    <a:pt x="1001" y="1970"/>
                  </a:lnTo>
                  <a:lnTo>
                    <a:pt x="1007" y="1966"/>
                  </a:lnTo>
                  <a:lnTo>
                    <a:pt x="1011" y="1960"/>
                  </a:lnTo>
                  <a:lnTo>
                    <a:pt x="1017" y="1952"/>
                  </a:lnTo>
                  <a:lnTo>
                    <a:pt x="1023" y="1945"/>
                  </a:lnTo>
                  <a:lnTo>
                    <a:pt x="1028" y="1937"/>
                  </a:lnTo>
                  <a:lnTo>
                    <a:pt x="1033" y="1928"/>
                  </a:lnTo>
                  <a:lnTo>
                    <a:pt x="1038" y="1920"/>
                  </a:lnTo>
                  <a:lnTo>
                    <a:pt x="1046" y="1903"/>
                  </a:lnTo>
                  <a:lnTo>
                    <a:pt x="1054" y="1889"/>
                  </a:lnTo>
                  <a:lnTo>
                    <a:pt x="1061" y="1877"/>
                  </a:lnTo>
                  <a:lnTo>
                    <a:pt x="1066" y="1873"/>
                  </a:lnTo>
                  <a:lnTo>
                    <a:pt x="1071" y="1868"/>
                  </a:lnTo>
                  <a:lnTo>
                    <a:pt x="1077" y="1860"/>
                  </a:lnTo>
                  <a:lnTo>
                    <a:pt x="1083" y="1848"/>
                  </a:lnTo>
                  <a:lnTo>
                    <a:pt x="1088" y="1837"/>
                  </a:lnTo>
                  <a:lnTo>
                    <a:pt x="1092" y="1830"/>
                  </a:lnTo>
                  <a:lnTo>
                    <a:pt x="1096" y="1824"/>
                  </a:lnTo>
                  <a:lnTo>
                    <a:pt x="1103" y="1817"/>
                  </a:lnTo>
                  <a:lnTo>
                    <a:pt x="1110" y="1812"/>
                  </a:lnTo>
                  <a:lnTo>
                    <a:pt x="1119" y="1806"/>
                  </a:lnTo>
                  <a:lnTo>
                    <a:pt x="1129" y="1800"/>
                  </a:lnTo>
                  <a:lnTo>
                    <a:pt x="1138" y="1797"/>
                  </a:lnTo>
                  <a:lnTo>
                    <a:pt x="1148" y="1793"/>
                  </a:lnTo>
                  <a:lnTo>
                    <a:pt x="1159" y="1791"/>
                  </a:lnTo>
                  <a:lnTo>
                    <a:pt x="1169" y="1787"/>
                  </a:lnTo>
                  <a:lnTo>
                    <a:pt x="1178" y="1784"/>
                  </a:lnTo>
                  <a:lnTo>
                    <a:pt x="1186" y="1779"/>
                  </a:lnTo>
                  <a:lnTo>
                    <a:pt x="1193" y="1776"/>
                  </a:lnTo>
                  <a:lnTo>
                    <a:pt x="1199" y="1772"/>
                  </a:lnTo>
                  <a:lnTo>
                    <a:pt x="1204" y="1769"/>
                  </a:lnTo>
                  <a:lnTo>
                    <a:pt x="1206" y="1765"/>
                  </a:lnTo>
                  <a:lnTo>
                    <a:pt x="1206" y="1762"/>
                  </a:lnTo>
                  <a:lnTo>
                    <a:pt x="1206" y="1757"/>
                  </a:lnTo>
                  <a:lnTo>
                    <a:pt x="1202" y="1753"/>
                  </a:lnTo>
                  <a:lnTo>
                    <a:pt x="1199" y="1747"/>
                  </a:lnTo>
                  <a:lnTo>
                    <a:pt x="1194" y="1741"/>
                  </a:lnTo>
                  <a:lnTo>
                    <a:pt x="1189" y="1734"/>
                  </a:lnTo>
                  <a:lnTo>
                    <a:pt x="1182" y="1729"/>
                  </a:lnTo>
                  <a:lnTo>
                    <a:pt x="1174" y="1723"/>
                  </a:lnTo>
                  <a:lnTo>
                    <a:pt x="1160" y="1707"/>
                  </a:lnTo>
                  <a:lnTo>
                    <a:pt x="1154" y="1686"/>
                  </a:lnTo>
                  <a:lnTo>
                    <a:pt x="1154" y="1662"/>
                  </a:lnTo>
                  <a:lnTo>
                    <a:pt x="1161" y="1636"/>
                  </a:lnTo>
                  <a:lnTo>
                    <a:pt x="1167" y="1625"/>
                  </a:lnTo>
                  <a:lnTo>
                    <a:pt x="1174" y="1615"/>
                  </a:lnTo>
                  <a:lnTo>
                    <a:pt x="1181" y="1604"/>
                  </a:lnTo>
                  <a:lnTo>
                    <a:pt x="1187" y="1596"/>
                  </a:lnTo>
                  <a:lnTo>
                    <a:pt x="1194" y="1589"/>
                  </a:lnTo>
                  <a:lnTo>
                    <a:pt x="1200" y="1583"/>
                  </a:lnTo>
                  <a:lnTo>
                    <a:pt x="1206" y="1580"/>
                  </a:lnTo>
                  <a:lnTo>
                    <a:pt x="1212" y="1579"/>
                  </a:lnTo>
                  <a:lnTo>
                    <a:pt x="1220" y="1579"/>
                  </a:lnTo>
                  <a:lnTo>
                    <a:pt x="1227" y="1580"/>
                  </a:lnTo>
                  <a:lnTo>
                    <a:pt x="1231" y="1582"/>
                  </a:lnTo>
                  <a:lnTo>
                    <a:pt x="1232" y="1586"/>
                  </a:lnTo>
                  <a:lnTo>
                    <a:pt x="1231" y="1588"/>
                  </a:lnTo>
                  <a:lnTo>
                    <a:pt x="1230" y="1592"/>
                  </a:lnTo>
                  <a:lnTo>
                    <a:pt x="1227" y="1595"/>
                  </a:lnTo>
                  <a:lnTo>
                    <a:pt x="1223" y="1597"/>
                  </a:lnTo>
                  <a:lnTo>
                    <a:pt x="1220" y="1602"/>
                  </a:lnTo>
                  <a:lnTo>
                    <a:pt x="1216" y="1610"/>
                  </a:lnTo>
                  <a:lnTo>
                    <a:pt x="1214" y="1620"/>
                  </a:lnTo>
                  <a:lnTo>
                    <a:pt x="1213" y="1633"/>
                  </a:lnTo>
                  <a:lnTo>
                    <a:pt x="1214" y="1645"/>
                  </a:lnTo>
                  <a:lnTo>
                    <a:pt x="1217" y="1655"/>
                  </a:lnTo>
                  <a:lnTo>
                    <a:pt x="1223" y="1662"/>
                  </a:lnTo>
                  <a:lnTo>
                    <a:pt x="1230" y="1665"/>
                  </a:lnTo>
                  <a:lnTo>
                    <a:pt x="1236" y="1665"/>
                  </a:lnTo>
                  <a:lnTo>
                    <a:pt x="1240" y="1664"/>
                  </a:lnTo>
                  <a:lnTo>
                    <a:pt x="1242" y="1661"/>
                  </a:lnTo>
                  <a:lnTo>
                    <a:pt x="1239" y="1657"/>
                  </a:lnTo>
                  <a:lnTo>
                    <a:pt x="1237" y="1651"/>
                  </a:lnTo>
                  <a:lnTo>
                    <a:pt x="1236" y="1645"/>
                  </a:lnTo>
                  <a:lnTo>
                    <a:pt x="1236" y="1636"/>
                  </a:lnTo>
                  <a:lnTo>
                    <a:pt x="1238" y="1630"/>
                  </a:lnTo>
                  <a:lnTo>
                    <a:pt x="1242" y="1625"/>
                  </a:lnTo>
                  <a:lnTo>
                    <a:pt x="1247" y="1624"/>
                  </a:lnTo>
                  <a:lnTo>
                    <a:pt x="1253" y="1626"/>
                  </a:lnTo>
                  <a:lnTo>
                    <a:pt x="1259" y="1633"/>
                  </a:lnTo>
                  <a:lnTo>
                    <a:pt x="1266" y="1640"/>
                  </a:lnTo>
                  <a:lnTo>
                    <a:pt x="1274" y="1646"/>
                  </a:lnTo>
                  <a:lnTo>
                    <a:pt x="1282" y="1648"/>
                  </a:lnTo>
                  <a:lnTo>
                    <a:pt x="1290" y="1648"/>
                  </a:lnTo>
                  <a:lnTo>
                    <a:pt x="1297" y="1647"/>
                  </a:lnTo>
                  <a:lnTo>
                    <a:pt x="1304" y="1648"/>
                  </a:lnTo>
                  <a:lnTo>
                    <a:pt x="1308" y="1651"/>
                  </a:lnTo>
                  <a:lnTo>
                    <a:pt x="1312" y="1656"/>
                  </a:lnTo>
                  <a:lnTo>
                    <a:pt x="1311" y="1662"/>
                  </a:lnTo>
                  <a:lnTo>
                    <a:pt x="1308" y="1666"/>
                  </a:lnTo>
                  <a:lnTo>
                    <a:pt x="1303" y="1671"/>
                  </a:lnTo>
                  <a:lnTo>
                    <a:pt x="1295" y="1674"/>
                  </a:lnTo>
                  <a:lnTo>
                    <a:pt x="1285" y="1678"/>
                  </a:lnTo>
                  <a:lnTo>
                    <a:pt x="1277" y="1681"/>
                  </a:lnTo>
                  <a:lnTo>
                    <a:pt x="1269" y="1685"/>
                  </a:lnTo>
                  <a:lnTo>
                    <a:pt x="1262" y="1688"/>
                  </a:lnTo>
                  <a:lnTo>
                    <a:pt x="1258" y="1692"/>
                  </a:lnTo>
                  <a:lnTo>
                    <a:pt x="1255" y="1695"/>
                  </a:lnTo>
                  <a:lnTo>
                    <a:pt x="1255" y="1700"/>
                  </a:lnTo>
                  <a:lnTo>
                    <a:pt x="1257" y="1704"/>
                  </a:lnTo>
                  <a:lnTo>
                    <a:pt x="1259" y="1707"/>
                  </a:lnTo>
                  <a:lnTo>
                    <a:pt x="1262" y="1707"/>
                  </a:lnTo>
                  <a:lnTo>
                    <a:pt x="1267" y="1708"/>
                  </a:lnTo>
                  <a:lnTo>
                    <a:pt x="1272" y="1707"/>
                  </a:lnTo>
                  <a:lnTo>
                    <a:pt x="1278" y="1707"/>
                  </a:lnTo>
                  <a:lnTo>
                    <a:pt x="1284" y="1704"/>
                  </a:lnTo>
                  <a:lnTo>
                    <a:pt x="1292" y="1702"/>
                  </a:lnTo>
                  <a:lnTo>
                    <a:pt x="1299" y="1700"/>
                  </a:lnTo>
                  <a:lnTo>
                    <a:pt x="1306" y="1696"/>
                  </a:lnTo>
                  <a:lnTo>
                    <a:pt x="1314" y="1692"/>
                  </a:lnTo>
                  <a:lnTo>
                    <a:pt x="1321" y="1687"/>
                  </a:lnTo>
                  <a:lnTo>
                    <a:pt x="1327" y="1684"/>
                  </a:lnTo>
                  <a:lnTo>
                    <a:pt x="1333" y="1679"/>
                  </a:lnTo>
                  <a:lnTo>
                    <a:pt x="1338" y="1674"/>
                  </a:lnTo>
                  <a:lnTo>
                    <a:pt x="1342" y="1671"/>
                  </a:lnTo>
                  <a:lnTo>
                    <a:pt x="1344" y="1668"/>
                  </a:lnTo>
                  <a:lnTo>
                    <a:pt x="1348" y="1661"/>
                  </a:lnTo>
                  <a:lnTo>
                    <a:pt x="1352" y="1655"/>
                  </a:lnTo>
                  <a:lnTo>
                    <a:pt x="1356" y="1651"/>
                  </a:lnTo>
                  <a:lnTo>
                    <a:pt x="1359" y="1650"/>
                  </a:lnTo>
                  <a:lnTo>
                    <a:pt x="1363" y="1650"/>
                  </a:lnTo>
                  <a:lnTo>
                    <a:pt x="1366" y="1654"/>
                  </a:lnTo>
                  <a:lnTo>
                    <a:pt x="1369" y="1658"/>
                  </a:lnTo>
                  <a:lnTo>
                    <a:pt x="1372" y="1664"/>
                  </a:lnTo>
                  <a:lnTo>
                    <a:pt x="1374" y="1668"/>
                  </a:lnTo>
                  <a:lnTo>
                    <a:pt x="1379" y="1671"/>
                  </a:lnTo>
                  <a:lnTo>
                    <a:pt x="1383" y="1674"/>
                  </a:lnTo>
                  <a:lnTo>
                    <a:pt x="1391" y="1678"/>
                  </a:lnTo>
                  <a:lnTo>
                    <a:pt x="1399" y="1681"/>
                  </a:lnTo>
                  <a:lnTo>
                    <a:pt x="1409" y="1684"/>
                  </a:lnTo>
                  <a:lnTo>
                    <a:pt x="1418" y="1686"/>
                  </a:lnTo>
                  <a:lnTo>
                    <a:pt x="1428" y="1688"/>
                  </a:lnTo>
                  <a:lnTo>
                    <a:pt x="1440" y="1688"/>
                  </a:lnTo>
                  <a:lnTo>
                    <a:pt x="1451" y="1687"/>
                  </a:lnTo>
                  <a:lnTo>
                    <a:pt x="1465" y="1683"/>
                  </a:lnTo>
                  <a:lnTo>
                    <a:pt x="1478" y="1676"/>
                  </a:lnTo>
                  <a:lnTo>
                    <a:pt x="1492" y="1668"/>
                  </a:lnTo>
                  <a:lnTo>
                    <a:pt x="1504" y="1658"/>
                  </a:lnTo>
                  <a:lnTo>
                    <a:pt x="1516" y="1647"/>
                  </a:lnTo>
                  <a:lnTo>
                    <a:pt x="1526" y="1634"/>
                  </a:lnTo>
                  <a:lnTo>
                    <a:pt x="1536" y="1621"/>
                  </a:lnTo>
                  <a:lnTo>
                    <a:pt x="1547" y="1610"/>
                  </a:lnTo>
                  <a:lnTo>
                    <a:pt x="1557" y="1601"/>
                  </a:lnTo>
                  <a:lnTo>
                    <a:pt x="1568" y="1592"/>
                  </a:lnTo>
                  <a:lnTo>
                    <a:pt x="1578" y="1586"/>
                  </a:lnTo>
                  <a:lnTo>
                    <a:pt x="1587" y="1581"/>
                  </a:lnTo>
                  <a:lnTo>
                    <a:pt x="1594" y="1579"/>
                  </a:lnTo>
                  <a:lnTo>
                    <a:pt x="1601" y="1579"/>
                  </a:lnTo>
                  <a:lnTo>
                    <a:pt x="1609" y="1582"/>
                  </a:lnTo>
                  <a:lnTo>
                    <a:pt x="1615" y="1586"/>
                  </a:lnTo>
                  <a:lnTo>
                    <a:pt x="1616" y="1590"/>
                  </a:lnTo>
                  <a:lnTo>
                    <a:pt x="1612" y="1595"/>
                  </a:lnTo>
                  <a:lnTo>
                    <a:pt x="1607" y="1602"/>
                  </a:lnTo>
                  <a:lnTo>
                    <a:pt x="1603" y="1615"/>
                  </a:lnTo>
                  <a:lnTo>
                    <a:pt x="1602" y="1632"/>
                  </a:lnTo>
                  <a:lnTo>
                    <a:pt x="1602" y="1651"/>
                  </a:lnTo>
                  <a:lnTo>
                    <a:pt x="1606" y="1666"/>
                  </a:lnTo>
                  <a:lnTo>
                    <a:pt x="1612" y="1674"/>
                  </a:lnTo>
                  <a:lnTo>
                    <a:pt x="1623" y="1674"/>
                  </a:lnTo>
                  <a:lnTo>
                    <a:pt x="1636" y="1666"/>
                  </a:lnTo>
                  <a:lnTo>
                    <a:pt x="1648" y="1650"/>
                  </a:lnTo>
                  <a:lnTo>
                    <a:pt x="1659" y="1632"/>
                  </a:lnTo>
                  <a:lnTo>
                    <a:pt x="1665" y="1615"/>
                  </a:lnTo>
                  <a:lnTo>
                    <a:pt x="1669" y="1598"/>
                  </a:lnTo>
                  <a:lnTo>
                    <a:pt x="1671" y="1583"/>
                  </a:lnTo>
                  <a:lnTo>
                    <a:pt x="1677" y="1567"/>
                  </a:lnTo>
                  <a:lnTo>
                    <a:pt x="1684" y="1554"/>
                  </a:lnTo>
                  <a:lnTo>
                    <a:pt x="1692" y="1543"/>
                  </a:lnTo>
                  <a:lnTo>
                    <a:pt x="1697" y="1539"/>
                  </a:lnTo>
                  <a:lnTo>
                    <a:pt x="1701" y="1535"/>
                  </a:lnTo>
                  <a:lnTo>
                    <a:pt x="1707" y="1533"/>
                  </a:lnTo>
                  <a:lnTo>
                    <a:pt x="1713" y="1530"/>
                  </a:lnTo>
                  <a:lnTo>
                    <a:pt x="1720" y="1529"/>
                  </a:lnTo>
                  <a:lnTo>
                    <a:pt x="1725" y="1528"/>
                  </a:lnTo>
                  <a:lnTo>
                    <a:pt x="1731" y="1528"/>
                  </a:lnTo>
                  <a:lnTo>
                    <a:pt x="1737" y="1529"/>
                  </a:lnTo>
                  <a:lnTo>
                    <a:pt x="1747" y="1533"/>
                  </a:lnTo>
                  <a:lnTo>
                    <a:pt x="1758" y="1539"/>
                  </a:lnTo>
                  <a:lnTo>
                    <a:pt x="1765" y="1543"/>
                  </a:lnTo>
                  <a:lnTo>
                    <a:pt x="1770" y="1549"/>
                  </a:lnTo>
                  <a:lnTo>
                    <a:pt x="1774" y="1554"/>
                  </a:lnTo>
                  <a:lnTo>
                    <a:pt x="1778" y="1556"/>
                  </a:lnTo>
                  <a:lnTo>
                    <a:pt x="1783" y="1556"/>
                  </a:lnTo>
                  <a:lnTo>
                    <a:pt x="1786" y="1555"/>
                  </a:lnTo>
                  <a:lnTo>
                    <a:pt x="1790" y="1550"/>
                  </a:lnTo>
                  <a:lnTo>
                    <a:pt x="1791" y="1544"/>
                  </a:lnTo>
                  <a:lnTo>
                    <a:pt x="1790" y="1536"/>
                  </a:lnTo>
                  <a:lnTo>
                    <a:pt x="1788" y="1527"/>
                  </a:lnTo>
                  <a:lnTo>
                    <a:pt x="1785" y="1517"/>
                  </a:lnTo>
                  <a:lnTo>
                    <a:pt x="1785" y="1503"/>
                  </a:lnTo>
                  <a:lnTo>
                    <a:pt x="1786" y="1489"/>
                  </a:lnTo>
                  <a:lnTo>
                    <a:pt x="1790" y="1476"/>
                  </a:lnTo>
                  <a:lnTo>
                    <a:pt x="1796" y="1464"/>
                  </a:lnTo>
                  <a:lnTo>
                    <a:pt x="1803" y="1451"/>
                  </a:lnTo>
                  <a:lnTo>
                    <a:pt x="1811" y="1442"/>
                  </a:lnTo>
                  <a:lnTo>
                    <a:pt x="1818" y="1436"/>
                  </a:lnTo>
                  <a:lnTo>
                    <a:pt x="1826" y="1434"/>
                  </a:lnTo>
                  <a:lnTo>
                    <a:pt x="1835" y="1434"/>
                  </a:lnTo>
                  <a:lnTo>
                    <a:pt x="1844" y="1436"/>
                  </a:lnTo>
                  <a:lnTo>
                    <a:pt x="1851" y="1441"/>
                  </a:lnTo>
                  <a:lnTo>
                    <a:pt x="1856" y="1448"/>
                  </a:lnTo>
                  <a:lnTo>
                    <a:pt x="1857" y="1457"/>
                  </a:lnTo>
                  <a:lnTo>
                    <a:pt x="1853" y="1467"/>
                  </a:lnTo>
                  <a:lnTo>
                    <a:pt x="1846" y="1477"/>
                  </a:lnTo>
                  <a:lnTo>
                    <a:pt x="1838" y="1488"/>
                  </a:lnTo>
                  <a:lnTo>
                    <a:pt x="1830" y="1499"/>
                  </a:lnTo>
                  <a:lnTo>
                    <a:pt x="1824" y="1511"/>
                  </a:lnTo>
                  <a:lnTo>
                    <a:pt x="1821" y="1520"/>
                  </a:lnTo>
                  <a:lnTo>
                    <a:pt x="1819" y="1530"/>
                  </a:lnTo>
                  <a:lnTo>
                    <a:pt x="1815" y="1544"/>
                  </a:lnTo>
                  <a:lnTo>
                    <a:pt x="1811" y="1558"/>
                  </a:lnTo>
                  <a:lnTo>
                    <a:pt x="1807" y="1572"/>
                  </a:lnTo>
                  <a:lnTo>
                    <a:pt x="1805" y="1585"/>
                  </a:lnTo>
                  <a:lnTo>
                    <a:pt x="1805" y="1597"/>
                  </a:lnTo>
                  <a:lnTo>
                    <a:pt x="1808" y="1607"/>
                  </a:lnTo>
                  <a:lnTo>
                    <a:pt x="1814" y="1613"/>
                  </a:lnTo>
                  <a:lnTo>
                    <a:pt x="1822" y="1616"/>
                  </a:lnTo>
                  <a:lnTo>
                    <a:pt x="1830" y="1616"/>
                  </a:lnTo>
                  <a:lnTo>
                    <a:pt x="1838" y="1613"/>
                  </a:lnTo>
                  <a:lnTo>
                    <a:pt x="1844" y="1608"/>
                  </a:lnTo>
                  <a:lnTo>
                    <a:pt x="1847" y="1604"/>
                  </a:lnTo>
                  <a:lnTo>
                    <a:pt x="1851" y="1601"/>
                  </a:lnTo>
                  <a:lnTo>
                    <a:pt x="1857" y="1596"/>
                  </a:lnTo>
                  <a:lnTo>
                    <a:pt x="1862" y="1592"/>
                  </a:lnTo>
                  <a:lnTo>
                    <a:pt x="1868" y="1587"/>
                  </a:lnTo>
                  <a:lnTo>
                    <a:pt x="1875" y="1581"/>
                  </a:lnTo>
                  <a:lnTo>
                    <a:pt x="1881" y="1578"/>
                  </a:lnTo>
                  <a:lnTo>
                    <a:pt x="1888" y="1573"/>
                  </a:lnTo>
                  <a:lnTo>
                    <a:pt x="1899" y="1564"/>
                  </a:lnTo>
                  <a:lnTo>
                    <a:pt x="1908" y="1550"/>
                  </a:lnTo>
                  <a:lnTo>
                    <a:pt x="1915" y="1534"/>
                  </a:lnTo>
                  <a:lnTo>
                    <a:pt x="1918" y="1518"/>
                  </a:lnTo>
                  <a:lnTo>
                    <a:pt x="1920" y="1502"/>
                  </a:lnTo>
                  <a:lnTo>
                    <a:pt x="1927" y="1484"/>
                  </a:lnTo>
                  <a:lnTo>
                    <a:pt x="1936" y="1468"/>
                  </a:lnTo>
                  <a:lnTo>
                    <a:pt x="1948" y="1456"/>
                  </a:lnTo>
                  <a:lnTo>
                    <a:pt x="1953" y="1451"/>
                  </a:lnTo>
                  <a:lnTo>
                    <a:pt x="1960" y="1445"/>
                  </a:lnTo>
                  <a:lnTo>
                    <a:pt x="1967" y="1441"/>
                  </a:lnTo>
                  <a:lnTo>
                    <a:pt x="1974" y="1437"/>
                  </a:lnTo>
                  <a:lnTo>
                    <a:pt x="1980" y="1434"/>
                  </a:lnTo>
                  <a:lnTo>
                    <a:pt x="1986" y="1430"/>
                  </a:lnTo>
                  <a:lnTo>
                    <a:pt x="1991" y="1428"/>
                  </a:lnTo>
                  <a:lnTo>
                    <a:pt x="1995" y="1427"/>
                  </a:lnTo>
                  <a:lnTo>
                    <a:pt x="1999" y="1421"/>
                  </a:lnTo>
                  <a:lnTo>
                    <a:pt x="1999" y="1407"/>
                  </a:lnTo>
                  <a:lnTo>
                    <a:pt x="1994" y="1388"/>
                  </a:lnTo>
                  <a:lnTo>
                    <a:pt x="1983" y="1366"/>
                  </a:lnTo>
                  <a:lnTo>
                    <a:pt x="1973" y="1336"/>
                  </a:lnTo>
                  <a:lnTo>
                    <a:pt x="1967" y="1297"/>
                  </a:lnTo>
                  <a:lnTo>
                    <a:pt x="1967" y="1253"/>
                  </a:lnTo>
                  <a:lnTo>
                    <a:pt x="1972" y="1210"/>
                  </a:lnTo>
                  <a:lnTo>
                    <a:pt x="1981" y="1172"/>
                  </a:lnTo>
                  <a:lnTo>
                    <a:pt x="1990" y="1141"/>
                  </a:lnTo>
                  <a:lnTo>
                    <a:pt x="1998" y="1119"/>
                  </a:lnTo>
                  <a:lnTo>
                    <a:pt x="2004" y="1110"/>
                  </a:lnTo>
                  <a:lnTo>
                    <a:pt x="2010" y="1104"/>
                  </a:lnTo>
                  <a:lnTo>
                    <a:pt x="2016" y="1090"/>
                  </a:lnTo>
                  <a:lnTo>
                    <a:pt x="2020" y="1072"/>
                  </a:lnTo>
                  <a:lnTo>
                    <a:pt x="2025" y="1050"/>
                  </a:lnTo>
                  <a:lnTo>
                    <a:pt x="2027" y="1024"/>
                  </a:lnTo>
                  <a:lnTo>
                    <a:pt x="2027" y="991"/>
                  </a:lnTo>
                  <a:lnTo>
                    <a:pt x="2024" y="959"/>
                  </a:lnTo>
                  <a:lnTo>
                    <a:pt x="2017" y="929"/>
                  </a:lnTo>
                  <a:lnTo>
                    <a:pt x="2011" y="900"/>
                  </a:lnTo>
                  <a:lnTo>
                    <a:pt x="2010" y="867"/>
                  </a:lnTo>
                  <a:lnTo>
                    <a:pt x="2012" y="836"/>
                  </a:lnTo>
                  <a:lnTo>
                    <a:pt x="2019" y="808"/>
                  </a:lnTo>
                  <a:lnTo>
                    <a:pt x="2024" y="797"/>
                  </a:lnTo>
                  <a:lnTo>
                    <a:pt x="2029" y="785"/>
                  </a:lnTo>
                  <a:lnTo>
                    <a:pt x="2035" y="775"/>
                  </a:lnTo>
                  <a:lnTo>
                    <a:pt x="2041" y="766"/>
                  </a:lnTo>
                  <a:lnTo>
                    <a:pt x="2048" y="758"/>
                  </a:lnTo>
                  <a:lnTo>
                    <a:pt x="2055" y="752"/>
                  </a:lnTo>
                  <a:lnTo>
                    <a:pt x="2061" y="746"/>
                  </a:lnTo>
                  <a:lnTo>
                    <a:pt x="2066" y="744"/>
                  </a:lnTo>
                  <a:lnTo>
                    <a:pt x="2072" y="743"/>
                  </a:lnTo>
                  <a:lnTo>
                    <a:pt x="2078" y="743"/>
                  </a:lnTo>
                  <a:lnTo>
                    <a:pt x="2084" y="743"/>
                  </a:lnTo>
                  <a:lnTo>
                    <a:pt x="2089" y="744"/>
                  </a:lnTo>
                  <a:lnTo>
                    <a:pt x="2094" y="745"/>
                  </a:lnTo>
                  <a:lnTo>
                    <a:pt x="2099" y="747"/>
                  </a:lnTo>
                  <a:lnTo>
                    <a:pt x="2102" y="750"/>
                  </a:lnTo>
                  <a:lnTo>
                    <a:pt x="2104" y="753"/>
                  </a:lnTo>
                  <a:lnTo>
                    <a:pt x="2109" y="752"/>
                  </a:lnTo>
                  <a:lnTo>
                    <a:pt x="2112" y="739"/>
                  </a:lnTo>
                  <a:lnTo>
                    <a:pt x="2116" y="716"/>
                  </a:lnTo>
                  <a:lnTo>
                    <a:pt x="2118" y="685"/>
                  </a:lnTo>
                  <a:lnTo>
                    <a:pt x="2122" y="652"/>
                  </a:lnTo>
                  <a:lnTo>
                    <a:pt x="2127" y="622"/>
                  </a:lnTo>
                  <a:lnTo>
                    <a:pt x="2135" y="600"/>
                  </a:lnTo>
                  <a:lnTo>
                    <a:pt x="2145" y="587"/>
                  </a:lnTo>
                  <a:lnTo>
                    <a:pt x="2149" y="583"/>
                  </a:lnTo>
                  <a:lnTo>
                    <a:pt x="2155" y="577"/>
                  </a:lnTo>
                  <a:lnTo>
                    <a:pt x="2161" y="569"/>
                  </a:lnTo>
                  <a:lnTo>
                    <a:pt x="2167" y="559"/>
                  </a:lnTo>
                  <a:lnTo>
                    <a:pt x="2171" y="549"/>
                  </a:lnTo>
                  <a:lnTo>
                    <a:pt x="2177" y="538"/>
                  </a:lnTo>
                  <a:lnTo>
                    <a:pt x="2181" y="526"/>
                  </a:lnTo>
                  <a:lnTo>
                    <a:pt x="2185" y="513"/>
                  </a:lnTo>
                  <a:lnTo>
                    <a:pt x="2190" y="486"/>
                  </a:lnTo>
                  <a:lnTo>
                    <a:pt x="2191" y="456"/>
                  </a:lnTo>
                  <a:lnTo>
                    <a:pt x="2190" y="425"/>
                  </a:lnTo>
                  <a:lnTo>
                    <a:pt x="2184" y="398"/>
                  </a:lnTo>
                  <a:lnTo>
                    <a:pt x="2177" y="376"/>
                  </a:lnTo>
                  <a:lnTo>
                    <a:pt x="2169" y="358"/>
                  </a:lnTo>
                  <a:lnTo>
                    <a:pt x="2162" y="343"/>
                  </a:lnTo>
                  <a:lnTo>
                    <a:pt x="2156" y="336"/>
                  </a:lnTo>
                  <a:lnTo>
                    <a:pt x="2152" y="333"/>
                  </a:lnTo>
                  <a:lnTo>
                    <a:pt x="2149" y="328"/>
                  </a:lnTo>
                  <a:lnTo>
                    <a:pt x="2149" y="322"/>
                  </a:lnTo>
                  <a:lnTo>
                    <a:pt x="2150" y="316"/>
                  </a:lnTo>
                  <a:lnTo>
                    <a:pt x="2152" y="310"/>
                  </a:lnTo>
                  <a:lnTo>
                    <a:pt x="2150" y="299"/>
                  </a:lnTo>
                  <a:lnTo>
                    <a:pt x="2146" y="288"/>
                  </a:lnTo>
                  <a:lnTo>
                    <a:pt x="2140" y="276"/>
                  </a:lnTo>
                  <a:lnTo>
                    <a:pt x="2132" y="265"/>
                  </a:lnTo>
                  <a:lnTo>
                    <a:pt x="2124" y="253"/>
                  </a:lnTo>
                  <a:lnTo>
                    <a:pt x="2116" y="243"/>
                  </a:lnTo>
                  <a:lnTo>
                    <a:pt x="2110" y="235"/>
                  </a:lnTo>
                  <a:lnTo>
                    <a:pt x="2104" y="229"/>
                  </a:lnTo>
                  <a:lnTo>
                    <a:pt x="2099" y="224"/>
                  </a:lnTo>
                  <a:lnTo>
                    <a:pt x="2092" y="221"/>
                  </a:lnTo>
                  <a:lnTo>
                    <a:pt x="2087" y="219"/>
                  </a:lnTo>
                  <a:lnTo>
                    <a:pt x="2082" y="209"/>
                  </a:lnTo>
                  <a:lnTo>
                    <a:pt x="2078" y="187"/>
                  </a:lnTo>
                  <a:lnTo>
                    <a:pt x="2073" y="155"/>
                  </a:lnTo>
                  <a:lnTo>
                    <a:pt x="2071" y="115"/>
                  </a:lnTo>
                  <a:lnTo>
                    <a:pt x="2067" y="76"/>
                  </a:lnTo>
                  <a:lnTo>
                    <a:pt x="2064" y="43"/>
                  </a:lnTo>
                  <a:lnTo>
                    <a:pt x="2058" y="24"/>
                  </a:lnTo>
                  <a:lnTo>
                    <a:pt x="2054" y="18"/>
                  </a:lnTo>
                  <a:lnTo>
                    <a:pt x="2050" y="19"/>
                  </a:lnTo>
                  <a:lnTo>
                    <a:pt x="2046" y="19"/>
                  </a:lnTo>
                  <a:lnTo>
                    <a:pt x="2039" y="18"/>
                  </a:lnTo>
                  <a:lnTo>
                    <a:pt x="2031" y="17"/>
                  </a:lnTo>
                  <a:lnTo>
                    <a:pt x="2023" y="15"/>
                  </a:lnTo>
                  <a:lnTo>
                    <a:pt x="2013" y="12"/>
                  </a:lnTo>
                  <a:lnTo>
                    <a:pt x="2004" y="9"/>
                  </a:lnTo>
                  <a:lnTo>
                    <a:pt x="199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0" name="Freeform 59"/>
            <p:cNvSpPr>
              <a:spLocks/>
            </p:cNvSpPr>
            <p:nvPr/>
          </p:nvSpPr>
          <p:spPr bwMode="auto">
            <a:xfrm>
              <a:off x="1328058" y="5168900"/>
              <a:ext cx="407988" cy="317500"/>
            </a:xfrm>
            <a:custGeom>
              <a:avLst/>
              <a:gdLst/>
              <a:ahLst/>
              <a:cxnLst>
                <a:cxn ang="0">
                  <a:pos x="288" y="69"/>
                </a:cxn>
                <a:cxn ang="0">
                  <a:pos x="254" y="88"/>
                </a:cxn>
                <a:cxn ang="0">
                  <a:pos x="212" y="96"/>
                </a:cxn>
                <a:cxn ang="0">
                  <a:pos x="180" y="88"/>
                </a:cxn>
                <a:cxn ang="0">
                  <a:pos x="158" y="67"/>
                </a:cxn>
                <a:cxn ang="0">
                  <a:pos x="147" y="79"/>
                </a:cxn>
                <a:cxn ang="0">
                  <a:pos x="127" y="107"/>
                </a:cxn>
                <a:cxn ang="0">
                  <a:pos x="94" y="144"/>
                </a:cxn>
                <a:cxn ang="0">
                  <a:pos x="46" y="186"/>
                </a:cxn>
                <a:cxn ang="0">
                  <a:pos x="8" y="217"/>
                </a:cxn>
                <a:cxn ang="0">
                  <a:pos x="2" y="230"/>
                </a:cxn>
                <a:cxn ang="0">
                  <a:pos x="34" y="231"/>
                </a:cxn>
                <a:cxn ang="0">
                  <a:pos x="46" y="255"/>
                </a:cxn>
                <a:cxn ang="0">
                  <a:pos x="56" y="289"/>
                </a:cxn>
                <a:cxn ang="0">
                  <a:pos x="64" y="352"/>
                </a:cxn>
                <a:cxn ang="0">
                  <a:pos x="83" y="367"/>
                </a:cxn>
                <a:cxn ang="0">
                  <a:pos x="79" y="388"/>
                </a:cxn>
                <a:cxn ang="0">
                  <a:pos x="99" y="391"/>
                </a:cxn>
                <a:cxn ang="0">
                  <a:pos x="116" y="397"/>
                </a:cxn>
                <a:cxn ang="0">
                  <a:pos x="143" y="395"/>
                </a:cxn>
                <a:cxn ang="0">
                  <a:pos x="157" y="394"/>
                </a:cxn>
                <a:cxn ang="0">
                  <a:pos x="160" y="366"/>
                </a:cxn>
                <a:cxn ang="0">
                  <a:pos x="162" y="348"/>
                </a:cxn>
                <a:cxn ang="0">
                  <a:pos x="167" y="329"/>
                </a:cxn>
                <a:cxn ang="0">
                  <a:pos x="190" y="313"/>
                </a:cxn>
                <a:cxn ang="0">
                  <a:pos x="202" y="290"/>
                </a:cxn>
                <a:cxn ang="0">
                  <a:pos x="214" y="274"/>
                </a:cxn>
                <a:cxn ang="0">
                  <a:pos x="235" y="249"/>
                </a:cxn>
                <a:cxn ang="0">
                  <a:pos x="257" y="235"/>
                </a:cxn>
                <a:cxn ang="0">
                  <a:pos x="281" y="222"/>
                </a:cxn>
                <a:cxn ang="0">
                  <a:pos x="309" y="219"/>
                </a:cxn>
                <a:cxn ang="0">
                  <a:pos x="345" y="235"/>
                </a:cxn>
                <a:cxn ang="0">
                  <a:pos x="382" y="255"/>
                </a:cxn>
                <a:cxn ang="0">
                  <a:pos x="413" y="245"/>
                </a:cxn>
                <a:cxn ang="0">
                  <a:pos x="440" y="212"/>
                </a:cxn>
                <a:cxn ang="0">
                  <a:pos x="477" y="177"/>
                </a:cxn>
                <a:cxn ang="0">
                  <a:pos x="507" y="149"/>
                </a:cxn>
                <a:cxn ang="0">
                  <a:pos x="514" y="120"/>
                </a:cxn>
                <a:cxn ang="0">
                  <a:pos x="500" y="80"/>
                </a:cxn>
                <a:cxn ang="0">
                  <a:pos x="506" y="53"/>
                </a:cxn>
                <a:cxn ang="0">
                  <a:pos x="487" y="38"/>
                </a:cxn>
                <a:cxn ang="0">
                  <a:pos x="469" y="40"/>
                </a:cxn>
                <a:cxn ang="0">
                  <a:pos x="445" y="29"/>
                </a:cxn>
                <a:cxn ang="0">
                  <a:pos x="419" y="10"/>
                </a:cxn>
                <a:cxn ang="0">
                  <a:pos x="393" y="0"/>
                </a:cxn>
                <a:cxn ang="0">
                  <a:pos x="370" y="2"/>
                </a:cxn>
                <a:cxn ang="0">
                  <a:pos x="337" y="11"/>
                </a:cxn>
                <a:cxn ang="0">
                  <a:pos x="309" y="27"/>
                </a:cxn>
                <a:cxn ang="0">
                  <a:pos x="295" y="49"/>
                </a:cxn>
              </a:cxnLst>
              <a:rect l="0" t="0" r="r" b="b"/>
              <a:pathLst>
                <a:path w="515" h="399">
                  <a:moveTo>
                    <a:pt x="295" y="54"/>
                  </a:moveTo>
                  <a:lnTo>
                    <a:pt x="295" y="58"/>
                  </a:lnTo>
                  <a:lnTo>
                    <a:pt x="293" y="64"/>
                  </a:lnTo>
                  <a:lnTo>
                    <a:pt x="288" y="69"/>
                  </a:lnTo>
                  <a:lnTo>
                    <a:pt x="282" y="75"/>
                  </a:lnTo>
                  <a:lnTo>
                    <a:pt x="274" y="79"/>
                  </a:lnTo>
                  <a:lnTo>
                    <a:pt x="265" y="84"/>
                  </a:lnTo>
                  <a:lnTo>
                    <a:pt x="254" y="88"/>
                  </a:lnTo>
                  <a:lnTo>
                    <a:pt x="244" y="92"/>
                  </a:lnTo>
                  <a:lnTo>
                    <a:pt x="234" y="94"/>
                  </a:lnTo>
                  <a:lnTo>
                    <a:pt x="222" y="95"/>
                  </a:lnTo>
                  <a:lnTo>
                    <a:pt x="212" y="96"/>
                  </a:lnTo>
                  <a:lnTo>
                    <a:pt x="202" y="95"/>
                  </a:lnTo>
                  <a:lnTo>
                    <a:pt x="192" y="94"/>
                  </a:lnTo>
                  <a:lnTo>
                    <a:pt x="185" y="92"/>
                  </a:lnTo>
                  <a:lnTo>
                    <a:pt x="180" y="88"/>
                  </a:lnTo>
                  <a:lnTo>
                    <a:pt x="175" y="84"/>
                  </a:lnTo>
                  <a:lnTo>
                    <a:pt x="168" y="76"/>
                  </a:lnTo>
                  <a:lnTo>
                    <a:pt x="162" y="70"/>
                  </a:lnTo>
                  <a:lnTo>
                    <a:pt x="158" y="67"/>
                  </a:lnTo>
                  <a:lnTo>
                    <a:pt x="154" y="68"/>
                  </a:lnTo>
                  <a:lnTo>
                    <a:pt x="153" y="70"/>
                  </a:lnTo>
                  <a:lnTo>
                    <a:pt x="151" y="73"/>
                  </a:lnTo>
                  <a:lnTo>
                    <a:pt x="147" y="79"/>
                  </a:lnTo>
                  <a:lnTo>
                    <a:pt x="143" y="85"/>
                  </a:lnTo>
                  <a:lnTo>
                    <a:pt x="138" y="92"/>
                  </a:lnTo>
                  <a:lnTo>
                    <a:pt x="132" y="99"/>
                  </a:lnTo>
                  <a:lnTo>
                    <a:pt x="127" y="107"/>
                  </a:lnTo>
                  <a:lnTo>
                    <a:pt x="120" y="115"/>
                  </a:lnTo>
                  <a:lnTo>
                    <a:pt x="113" y="124"/>
                  </a:lnTo>
                  <a:lnTo>
                    <a:pt x="104" y="133"/>
                  </a:lnTo>
                  <a:lnTo>
                    <a:pt x="94" y="144"/>
                  </a:lnTo>
                  <a:lnTo>
                    <a:pt x="83" y="155"/>
                  </a:lnTo>
                  <a:lnTo>
                    <a:pt x="71" y="166"/>
                  </a:lnTo>
                  <a:lnTo>
                    <a:pt x="59" y="176"/>
                  </a:lnTo>
                  <a:lnTo>
                    <a:pt x="46" y="186"/>
                  </a:lnTo>
                  <a:lnTo>
                    <a:pt x="34" y="196"/>
                  </a:lnTo>
                  <a:lnTo>
                    <a:pt x="24" y="204"/>
                  </a:lnTo>
                  <a:lnTo>
                    <a:pt x="15" y="212"/>
                  </a:lnTo>
                  <a:lnTo>
                    <a:pt x="8" y="217"/>
                  </a:lnTo>
                  <a:lnTo>
                    <a:pt x="3" y="222"/>
                  </a:lnTo>
                  <a:lnTo>
                    <a:pt x="1" y="227"/>
                  </a:lnTo>
                  <a:lnTo>
                    <a:pt x="0" y="229"/>
                  </a:lnTo>
                  <a:lnTo>
                    <a:pt x="2" y="230"/>
                  </a:lnTo>
                  <a:lnTo>
                    <a:pt x="7" y="229"/>
                  </a:lnTo>
                  <a:lnTo>
                    <a:pt x="18" y="227"/>
                  </a:lnTo>
                  <a:lnTo>
                    <a:pt x="28" y="228"/>
                  </a:lnTo>
                  <a:lnTo>
                    <a:pt x="34" y="231"/>
                  </a:lnTo>
                  <a:lnTo>
                    <a:pt x="38" y="238"/>
                  </a:lnTo>
                  <a:lnTo>
                    <a:pt x="39" y="245"/>
                  </a:lnTo>
                  <a:lnTo>
                    <a:pt x="43" y="251"/>
                  </a:lnTo>
                  <a:lnTo>
                    <a:pt x="46" y="255"/>
                  </a:lnTo>
                  <a:lnTo>
                    <a:pt x="51" y="258"/>
                  </a:lnTo>
                  <a:lnTo>
                    <a:pt x="54" y="262"/>
                  </a:lnTo>
                  <a:lnTo>
                    <a:pt x="55" y="273"/>
                  </a:lnTo>
                  <a:lnTo>
                    <a:pt x="56" y="289"/>
                  </a:lnTo>
                  <a:lnTo>
                    <a:pt x="56" y="307"/>
                  </a:lnTo>
                  <a:lnTo>
                    <a:pt x="56" y="326"/>
                  </a:lnTo>
                  <a:lnTo>
                    <a:pt x="59" y="342"/>
                  </a:lnTo>
                  <a:lnTo>
                    <a:pt x="64" y="352"/>
                  </a:lnTo>
                  <a:lnTo>
                    <a:pt x="71" y="356"/>
                  </a:lnTo>
                  <a:lnTo>
                    <a:pt x="78" y="358"/>
                  </a:lnTo>
                  <a:lnTo>
                    <a:pt x="83" y="361"/>
                  </a:lnTo>
                  <a:lnTo>
                    <a:pt x="83" y="367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77" y="384"/>
                  </a:lnTo>
                  <a:lnTo>
                    <a:pt x="79" y="388"/>
                  </a:lnTo>
                  <a:lnTo>
                    <a:pt x="84" y="388"/>
                  </a:lnTo>
                  <a:lnTo>
                    <a:pt x="90" y="388"/>
                  </a:lnTo>
                  <a:lnTo>
                    <a:pt x="94" y="389"/>
                  </a:lnTo>
                  <a:lnTo>
                    <a:pt x="99" y="391"/>
                  </a:lnTo>
                  <a:lnTo>
                    <a:pt x="102" y="394"/>
                  </a:lnTo>
                  <a:lnTo>
                    <a:pt x="106" y="396"/>
                  </a:lnTo>
                  <a:lnTo>
                    <a:pt x="111" y="397"/>
                  </a:lnTo>
                  <a:lnTo>
                    <a:pt x="116" y="397"/>
                  </a:lnTo>
                  <a:lnTo>
                    <a:pt x="123" y="396"/>
                  </a:lnTo>
                  <a:lnTo>
                    <a:pt x="130" y="394"/>
                  </a:lnTo>
                  <a:lnTo>
                    <a:pt x="137" y="394"/>
                  </a:lnTo>
                  <a:lnTo>
                    <a:pt x="143" y="395"/>
                  </a:lnTo>
                  <a:lnTo>
                    <a:pt x="149" y="397"/>
                  </a:lnTo>
                  <a:lnTo>
                    <a:pt x="152" y="399"/>
                  </a:lnTo>
                  <a:lnTo>
                    <a:pt x="155" y="397"/>
                  </a:lnTo>
                  <a:lnTo>
                    <a:pt x="157" y="394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9" y="373"/>
                  </a:lnTo>
                  <a:lnTo>
                    <a:pt x="160" y="366"/>
                  </a:lnTo>
                  <a:lnTo>
                    <a:pt x="161" y="363"/>
                  </a:lnTo>
                  <a:lnTo>
                    <a:pt x="162" y="358"/>
                  </a:lnTo>
                  <a:lnTo>
                    <a:pt x="163" y="353"/>
                  </a:lnTo>
                  <a:lnTo>
                    <a:pt x="162" y="348"/>
                  </a:lnTo>
                  <a:lnTo>
                    <a:pt x="161" y="343"/>
                  </a:lnTo>
                  <a:lnTo>
                    <a:pt x="160" y="338"/>
                  </a:lnTo>
                  <a:lnTo>
                    <a:pt x="162" y="333"/>
                  </a:lnTo>
                  <a:lnTo>
                    <a:pt x="167" y="329"/>
                  </a:lnTo>
                  <a:lnTo>
                    <a:pt x="173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0" y="313"/>
                  </a:lnTo>
                  <a:lnTo>
                    <a:pt x="193" y="307"/>
                  </a:lnTo>
                  <a:lnTo>
                    <a:pt x="196" y="300"/>
                  </a:lnTo>
                  <a:lnTo>
                    <a:pt x="198" y="295"/>
                  </a:lnTo>
                  <a:lnTo>
                    <a:pt x="202" y="290"/>
                  </a:lnTo>
                  <a:lnTo>
                    <a:pt x="204" y="288"/>
                  </a:lnTo>
                  <a:lnTo>
                    <a:pt x="207" y="284"/>
                  </a:lnTo>
                  <a:lnTo>
                    <a:pt x="211" y="280"/>
                  </a:lnTo>
                  <a:lnTo>
                    <a:pt x="214" y="274"/>
                  </a:lnTo>
                  <a:lnTo>
                    <a:pt x="218" y="268"/>
                  </a:lnTo>
                  <a:lnTo>
                    <a:pt x="222" y="261"/>
                  </a:lnTo>
                  <a:lnTo>
                    <a:pt x="228" y="254"/>
                  </a:lnTo>
                  <a:lnTo>
                    <a:pt x="235" y="249"/>
                  </a:lnTo>
                  <a:lnTo>
                    <a:pt x="243" y="243"/>
                  </a:lnTo>
                  <a:lnTo>
                    <a:pt x="246" y="240"/>
                  </a:lnTo>
                  <a:lnTo>
                    <a:pt x="251" y="238"/>
                  </a:lnTo>
                  <a:lnTo>
                    <a:pt x="257" y="235"/>
                  </a:lnTo>
                  <a:lnTo>
                    <a:pt x="263" y="231"/>
                  </a:lnTo>
                  <a:lnTo>
                    <a:pt x="268" y="229"/>
                  </a:lnTo>
                  <a:lnTo>
                    <a:pt x="275" y="225"/>
                  </a:lnTo>
                  <a:lnTo>
                    <a:pt x="281" y="222"/>
                  </a:lnTo>
                  <a:lnTo>
                    <a:pt x="287" y="220"/>
                  </a:lnTo>
                  <a:lnTo>
                    <a:pt x="293" y="217"/>
                  </a:lnTo>
                  <a:lnTo>
                    <a:pt x="299" y="217"/>
                  </a:lnTo>
                  <a:lnTo>
                    <a:pt x="309" y="219"/>
                  </a:lnTo>
                  <a:lnTo>
                    <a:pt x="318" y="221"/>
                  </a:lnTo>
                  <a:lnTo>
                    <a:pt x="327" y="224"/>
                  </a:lnTo>
                  <a:lnTo>
                    <a:pt x="336" y="229"/>
                  </a:lnTo>
                  <a:lnTo>
                    <a:pt x="345" y="235"/>
                  </a:lnTo>
                  <a:lnTo>
                    <a:pt x="355" y="242"/>
                  </a:lnTo>
                  <a:lnTo>
                    <a:pt x="364" y="249"/>
                  </a:lnTo>
                  <a:lnTo>
                    <a:pt x="373" y="252"/>
                  </a:lnTo>
                  <a:lnTo>
                    <a:pt x="382" y="255"/>
                  </a:lnTo>
                  <a:lnTo>
                    <a:pt x="390" y="255"/>
                  </a:lnTo>
                  <a:lnTo>
                    <a:pt x="400" y="254"/>
                  </a:lnTo>
                  <a:lnTo>
                    <a:pt x="407" y="251"/>
                  </a:lnTo>
                  <a:lnTo>
                    <a:pt x="413" y="245"/>
                  </a:lnTo>
                  <a:lnTo>
                    <a:pt x="419" y="238"/>
                  </a:lnTo>
                  <a:lnTo>
                    <a:pt x="425" y="230"/>
                  </a:lnTo>
                  <a:lnTo>
                    <a:pt x="432" y="221"/>
                  </a:lnTo>
                  <a:lnTo>
                    <a:pt x="440" y="212"/>
                  </a:lnTo>
                  <a:lnTo>
                    <a:pt x="448" y="202"/>
                  </a:lnTo>
                  <a:lnTo>
                    <a:pt x="457" y="193"/>
                  </a:lnTo>
                  <a:lnTo>
                    <a:pt x="468" y="185"/>
                  </a:lnTo>
                  <a:lnTo>
                    <a:pt x="477" y="177"/>
                  </a:lnTo>
                  <a:lnTo>
                    <a:pt x="486" y="170"/>
                  </a:lnTo>
                  <a:lnTo>
                    <a:pt x="494" y="163"/>
                  </a:lnTo>
                  <a:lnTo>
                    <a:pt x="501" y="156"/>
                  </a:lnTo>
                  <a:lnTo>
                    <a:pt x="507" y="149"/>
                  </a:lnTo>
                  <a:lnTo>
                    <a:pt x="511" y="141"/>
                  </a:lnTo>
                  <a:lnTo>
                    <a:pt x="514" y="135"/>
                  </a:lnTo>
                  <a:lnTo>
                    <a:pt x="515" y="126"/>
                  </a:lnTo>
                  <a:lnTo>
                    <a:pt x="514" y="120"/>
                  </a:lnTo>
                  <a:lnTo>
                    <a:pt x="511" y="114"/>
                  </a:lnTo>
                  <a:lnTo>
                    <a:pt x="506" y="101"/>
                  </a:lnTo>
                  <a:lnTo>
                    <a:pt x="502" y="90"/>
                  </a:lnTo>
                  <a:lnTo>
                    <a:pt x="500" y="80"/>
                  </a:lnTo>
                  <a:lnTo>
                    <a:pt x="502" y="73"/>
                  </a:lnTo>
                  <a:lnTo>
                    <a:pt x="504" y="68"/>
                  </a:lnTo>
                  <a:lnTo>
                    <a:pt x="506" y="61"/>
                  </a:lnTo>
                  <a:lnTo>
                    <a:pt x="506" y="53"/>
                  </a:lnTo>
                  <a:lnTo>
                    <a:pt x="503" y="46"/>
                  </a:lnTo>
                  <a:lnTo>
                    <a:pt x="499" y="41"/>
                  </a:lnTo>
                  <a:lnTo>
                    <a:pt x="494" y="38"/>
                  </a:lnTo>
                  <a:lnTo>
                    <a:pt x="487" y="38"/>
                  </a:lnTo>
                  <a:lnTo>
                    <a:pt x="481" y="40"/>
                  </a:lnTo>
                  <a:lnTo>
                    <a:pt x="478" y="41"/>
                  </a:lnTo>
                  <a:lnTo>
                    <a:pt x="473" y="41"/>
                  </a:lnTo>
                  <a:lnTo>
                    <a:pt x="469" y="40"/>
                  </a:lnTo>
                  <a:lnTo>
                    <a:pt x="463" y="39"/>
                  </a:lnTo>
                  <a:lnTo>
                    <a:pt x="457" y="37"/>
                  </a:lnTo>
                  <a:lnTo>
                    <a:pt x="450" y="33"/>
                  </a:lnTo>
                  <a:lnTo>
                    <a:pt x="445" y="29"/>
                  </a:lnTo>
                  <a:lnTo>
                    <a:pt x="439" y="24"/>
                  </a:lnTo>
                  <a:lnTo>
                    <a:pt x="433" y="19"/>
                  </a:lnTo>
                  <a:lnTo>
                    <a:pt x="426" y="15"/>
                  </a:lnTo>
                  <a:lnTo>
                    <a:pt x="419" y="10"/>
                  </a:lnTo>
                  <a:lnTo>
                    <a:pt x="412" y="7"/>
                  </a:lnTo>
                  <a:lnTo>
                    <a:pt x="405" y="3"/>
                  </a:lnTo>
                  <a:lnTo>
                    <a:pt x="398" y="1"/>
                  </a:lnTo>
                  <a:lnTo>
                    <a:pt x="393" y="0"/>
                  </a:lnTo>
                  <a:lnTo>
                    <a:pt x="388" y="0"/>
                  </a:lnTo>
                  <a:lnTo>
                    <a:pt x="384" y="0"/>
                  </a:lnTo>
                  <a:lnTo>
                    <a:pt x="377" y="1"/>
                  </a:lnTo>
                  <a:lnTo>
                    <a:pt x="370" y="2"/>
                  </a:lnTo>
                  <a:lnTo>
                    <a:pt x="363" y="4"/>
                  </a:lnTo>
                  <a:lnTo>
                    <a:pt x="354" y="7"/>
                  </a:lnTo>
                  <a:lnTo>
                    <a:pt x="345" y="9"/>
                  </a:lnTo>
                  <a:lnTo>
                    <a:pt x="337" y="11"/>
                  </a:lnTo>
                  <a:lnTo>
                    <a:pt x="329" y="15"/>
                  </a:lnTo>
                  <a:lnTo>
                    <a:pt x="322" y="18"/>
                  </a:lnTo>
                  <a:lnTo>
                    <a:pt x="316" y="23"/>
                  </a:lnTo>
                  <a:lnTo>
                    <a:pt x="309" y="27"/>
                  </a:lnTo>
                  <a:lnTo>
                    <a:pt x="304" y="33"/>
                  </a:lnTo>
                  <a:lnTo>
                    <a:pt x="299" y="39"/>
                  </a:lnTo>
                  <a:lnTo>
                    <a:pt x="297" y="44"/>
                  </a:lnTo>
                  <a:lnTo>
                    <a:pt x="295" y="49"/>
                  </a:lnTo>
                  <a:lnTo>
                    <a:pt x="295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1" name="Freeform 60"/>
            <p:cNvSpPr>
              <a:spLocks/>
            </p:cNvSpPr>
            <p:nvPr/>
          </p:nvSpPr>
          <p:spPr bwMode="auto">
            <a:xfrm>
              <a:off x="1731283" y="5114925"/>
              <a:ext cx="42863" cy="63500"/>
            </a:xfrm>
            <a:custGeom>
              <a:avLst/>
              <a:gdLst/>
              <a:ahLst/>
              <a:cxnLst>
                <a:cxn ang="0">
                  <a:pos x="54" y="25"/>
                </a:cxn>
                <a:cxn ang="0">
                  <a:pos x="54" y="11"/>
                </a:cxn>
                <a:cxn ang="0">
                  <a:pos x="52" y="2"/>
                </a:cxn>
                <a:cxn ang="0">
                  <a:pos x="46" y="0"/>
                </a:cxn>
                <a:cxn ang="0">
                  <a:pos x="38" y="3"/>
                </a:cxn>
                <a:cxn ang="0">
                  <a:pos x="30" y="11"/>
                </a:cxn>
                <a:cxn ang="0">
                  <a:pos x="23" y="19"/>
                </a:cxn>
                <a:cxn ang="0">
                  <a:pos x="18" y="27"/>
                </a:cxn>
                <a:cxn ang="0">
                  <a:pos x="16" y="33"/>
                </a:cxn>
                <a:cxn ang="0">
                  <a:pos x="15" y="38"/>
                </a:cxn>
                <a:cxn ang="0">
                  <a:pos x="13" y="40"/>
                </a:cxn>
                <a:cxn ang="0">
                  <a:pos x="9" y="44"/>
                </a:cxn>
                <a:cxn ang="0">
                  <a:pos x="5" y="45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2" y="67"/>
                </a:cxn>
                <a:cxn ang="0">
                  <a:pos x="7" y="73"/>
                </a:cxn>
                <a:cxn ang="0">
                  <a:pos x="13" y="78"/>
                </a:cxn>
                <a:cxn ang="0">
                  <a:pos x="21" y="79"/>
                </a:cxn>
                <a:cxn ang="0">
                  <a:pos x="30" y="77"/>
                </a:cxn>
                <a:cxn ang="0">
                  <a:pos x="38" y="69"/>
                </a:cxn>
                <a:cxn ang="0">
                  <a:pos x="46" y="56"/>
                </a:cxn>
                <a:cxn ang="0">
                  <a:pos x="51" y="41"/>
                </a:cxn>
                <a:cxn ang="0">
                  <a:pos x="54" y="25"/>
                </a:cxn>
              </a:cxnLst>
              <a:rect l="0" t="0" r="r" b="b"/>
              <a:pathLst>
                <a:path w="54" h="79">
                  <a:moveTo>
                    <a:pt x="54" y="25"/>
                  </a:moveTo>
                  <a:lnTo>
                    <a:pt x="54" y="11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18" y="27"/>
                  </a:lnTo>
                  <a:lnTo>
                    <a:pt x="16" y="33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9" y="44"/>
                  </a:lnTo>
                  <a:lnTo>
                    <a:pt x="5" y="45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7" y="73"/>
                  </a:lnTo>
                  <a:lnTo>
                    <a:pt x="13" y="78"/>
                  </a:lnTo>
                  <a:lnTo>
                    <a:pt x="21" y="79"/>
                  </a:lnTo>
                  <a:lnTo>
                    <a:pt x="30" y="77"/>
                  </a:lnTo>
                  <a:lnTo>
                    <a:pt x="38" y="69"/>
                  </a:lnTo>
                  <a:lnTo>
                    <a:pt x="46" y="56"/>
                  </a:lnTo>
                  <a:lnTo>
                    <a:pt x="51" y="41"/>
                  </a:lnTo>
                  <a:lnTo>
                    <a:pt x="54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2" name="Freeform 61"/>
            <p:cNvSpPr>
              <a:spLocks/>
            </p:cNvSpPr>
            <p:nvPr/>
          </p:nvSpPr>
          <p:spPr bwMode="auto">
            <a:xfrm>
              <a:off x="1658258" y="5141913"/>
              <a:ext cx="34925" cy="19050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38" y="5"/>
                </a:cxn>
                <a:cxn ang="0">
                  <a:pos x="33" y="2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0" y="3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7" y="24"/>
                </a:cxn>
                <a:cxn ang="0">
                  <a:pos x="24" y="24"/>
                </a:cxn>
                <a:cxn ang="0">
                  <a:pos x="31" y="23"/>
                </a:cxn>
                <a:cxn ang="0">
                  <a:pos x="37" y="22"/>
                </a:cxn>
                <a:cxn ang="0">
                  <a:pos x="40" y="18"/>
                </a:cxn>
                <a:cxn ang="0">
                  <a:pos x="43" y="15"/>
                </a:cxn>
                <a:cxn ang="0">
                  <a:pos x="43" y="12"/>
                </a:cxn>
                <a:cxn ang="0">
                  <a:pos x="41" y="8"/>
                </a:cxn>
              </a:cxnLst>
              <a:rect l="0" t="0" r="r" b="b"/>
              <a:pathLst>
                <a:path w="43" h="24">
                  <a:moveTo>
                    <a:pt x="41" y="8"/>
                  </a:move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7" y="24"/>
                  </a:lnTo>
                  <a:lnTo>
                    <a:pt x="24" y="24"/>
                  </a:lnTo>
                  <a:lnTo>
                    <a:pt x="31" y="23"/>
                  </a:lnTo>
                  <a:lnTo>
                    <a:pt x="37" y="22"/>
                  </a:lnTo>
                  <a:lnTo>
                    <a:pt x="40" y="18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1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3" name="Freeform 62"/>
            <p:cNvSpPr>
              <a:spLocks/>
            </p:cNvSpPr>
            <p:nvPr/>
          </p:nvSpPr>
          <p:spPr bwMode="auto">
            <a:xfrm>
              <a:off x="915308" y="5205413"/>
              <a:ext cx="385763" cy="539750"/>
            </a:xfrm>
            <a:custGeom>
              <a:avLst/>
              <a:gdLst/>
              <a:ahLst/>
              <a:cxnLst>
                <a:cxn ang="0">
                  <a:pos x="261" y="1"/>
                </a:cxn>
                <a:cxn ang="0">
                  <a:pos x="215" y="10"/>
                </a:cxn>
                <a:cxn ang="0">
                  <a:pos x="186" y="39"/>
                </a:cxn>
                <a:cxn ang="0">
                  <a:pos x="139" y="62"/>
                </a:cxn>
                <a:cxn ang="0">
                  <a:pos x="125" y="91"/>
                </a:cxn>
                <a:cxn ang="0">
                  <a:pos x="87" y="85"/>
                </a:cxn>
                <a:cxn ang="0">
                  <a:pos x="50" y="116"/>
                </a:cxn>
                <a:cxn ang="0">
                  <a:pos x="5" y="131"/>
                </a:cxn>
                <a:cxn ang="0">
                  <a:pos x="24" y="187"/>
                </a:cxn>
                <a:cxn ang="0">
                  <a:pos x="74" y="240"/>
                </a:cxn>
                <a:cxn ang="0">
                  <a:pos x="52" y="258"/>
                </a:cxn>
                <a:cxn ang="0">
                  <a:pos x="33" y="243"/>
                </a:cxn>
                <a:cxn ang="0">
                  <a:pos x="16" y="213"/>
                </a:cxn>
                <a:cxn ang="0">
                  <a:pos x="31" y="277"/>
                </a:cxn>
                <a:cxn ang="0">
                  <a:pos x="43" y="307"/>
                </a:cxn>
                <a:cxn ang="0">
                  <a:pos x="97" y="277"/>
                </a:cxn>
                <a:cxn ang="0">
                  <a:pos x="105" y="304"/>
                </a:cxn>
                <a:cxn ang="0">
                  <a:pos x="140" y="289"/>
                </a:cxn>
                <a:cxn ang="0">
                  <a:pos x="122" y="253"/>
                </a:cxn>
                <a:cxn ang="0">
                  <a:pos x="109" y="209"/>
                </a:cxn>
                <a:cxn ang="0">
                  <a:pos x="156" y="191"/>
                </a:cxn>
                <a:cxn ang="0">
                  <a:pos x="186" y="270"/>
                </a:cxn>
                <a:cxn ang="0">
                  <a:pos x="168" y="320"/>
                </a:cxn>
                <a:cxn ang="0">
                  <a:pos x="114" y="353"/>
                </a:cxn>
                <a:cxn ang="0">
                  <a:pos x="86" y="350"/>
                </a:cxn>
                <a:cxn ang="0">
                  <a:pos x="69" y="410"/>
                </a:cxn>
                <a:cxn ang="0">
                  <a:pos x="125" y="379"/>
                </a:cxn>
                <a:cxn ang="0">
                  <a:pos x="157" y="367"/>
                </a:cxn>
                <a:cxn ang="0">
                  <a:pos x="195" y="327"/>
                </a:cxn>
                <a:cxn ang="0">
                  <a:pos x="188" y="345"/>
                </a:cxn>
                <a:cxn ang="0">
                  <a:pos x="166" y="406"/>
                </a:cxn>
                <a:cxn ang="0">
                  <a:pos x="129" y="444"/>
                </a:cxn>
                <a:cxn ang="0">
                  <a:pos x="103" y="513"/>
                </a:cxn>
                <a:cxn ang="0">
                  <a:pos x="132" y="556"/>
                </a:cxn>
                <a:cxn ang="0">
                  <a:pos x="117" y="596"/>
                </a:cxn>
                <a:cxn ang="0">
                  <a:pos x="120" y="639"/>
                </a:cxn>
                <a:cxn ang="0">
                  <a:pos x="170" y="663"/>
                </a:cxn>
                <a:cxn ang="0">
                  <a:pos x="198" y="653"/>
                </a:cxn>
                <a:cxn ang="0">
                  <a:pos x="178" y="611"/>
                </a:cxn>
                <a:cxn ang="0">
                  <a:pos x="188" y="559"/>
                </a:cxn>
                <a:cxn ang="0">
                  <a:pos x="210" y="540"/>
                </a:cxn>
                <a:cxn ang="0">
                  <a:pos x="235" y="563"/>
                </a:cxn>
                <a:cxn ang="0">
                  <a:pos x="218" y="573"/>
                </a:cxn>
                <a:cxn ang="0">
                  <a:pos x="202" y="578"/>
                </a:cxn>
                <a:cxn ang="0">
                  <a:pos x="228" y="637"/>
                </a:cxn>
                <a:cxn ang="0">
                  <a:pos x="234" y="680"/>
                </a:cxn>
                <a:cxn ang="0">
                  <a:pos x="285" y="650"/>
                </a:cxn>
                <a:cxn ang="0">
                  <a:pos x="297" y="608"/>
                </a:cxn>
                <a:cxn ang="0">
                  <a:pos x="344" y="612"/>
                </a:cxn>
                <a:cxn ang="0">
                  <a:pos x="384" y="508"/>
                </a:cxn>
                <a:cxn ang="0">
                  <a:pos x="431" y="379"/>
                </a:cxn>
                <a:cxn ang="0">
                  <a:pos x="470" y="304"/>
                </a:cxn>
                <a:cxn ang="0">
                  <a:pos x="488" y="285"/>
                </a:cxn>
                <a:cxn ang="0">
                  <a:pos x="482" y="238"/>
                </a:cxn>
                <a:cxn ang="0">
                  <a:pos x="460" y="220"/>
                </a:cxn>
                <a:cxn ang="0">
                  <a:pos x="460" y="186"/>
                </a:cxn>
                <a:cxn ang="0">
                  <a:pos x="405" y="160"/>
                </a:cxn>
                <a:cxn ang="0">
                  <a:pos x="437" y="102"/>
                </a:cxn>
                <a:cxn ang="0">
                  <a:pos x="394" y="90"/>
                </a:cxn>
                <a:cxn ang="0">
                  <a:pos x="361" y="95"/>
                </a:cxn>
                <a:cxn ang="0">
                  <a:pos x="327" y="85"/>
                </a:cxn>
              </a:cxnLst>
              <a:rect l="0" t="0" r="r" b="b"/>
              <a:pathLst>
                <a:path w="488" h="680">
                  <a:moveTo>
                    <a:pt x="301" y="32"/>
                  </a:moveTo>
                  <a:lnTo>
                    <a:pt x="299" y="19"/>
                  </a:lnTo>
                  <a:lnTo>
                    <a:pt x="293" y="9"/>
                  </a:lnTo>
                  <a:lnTo>
                    <a:pt x="284" y="2"/>
                  </a:lnTo>
                  <a:lnTo>
                    <a:pt x="273" y="0"/>
                  </a:lnTo>
                  <a:lnTo>
                    <a:pt x="268" y="0"/>
                  </a:lnTo>
                  <a:lnTo>
                    <a:pt x="261" y="1"/>
                  </a:lnTo>
                  <a:lnTo>
                    <a:pt x="254" y="1"/>
                  </a:lnTo>
                  <a:lnTo>
                    <a:pt x="247" y="2"/>
                  </a:lnTo>
                  <a:lnTo>
                    <a:pt x="239" y="3"/>
                  </a:lnTo>
                  <a:lnTo>
                    <a:pt x="232" y="5"/>
                  </a:lnTo>
                  <a:lnTo>
                    <a:pt x="226" y="7"/>
                  </a:lnTo>
                  <a:lnTo>
                    <a:pt x="220" y="8"/>
                  </a:lnTo>
                  <a:lnTo>
                    <a:pt x="215" y="10"/>
                  </a:lnTo>
                  <a:lnTo>
                    <a:pt x="210" y="12"/>
                  </a:lnTo>
                  <a:lnTo>
                    <a:pt x="204" y="16"/>
                  </a:lnTo>
                  <a:lnTo>
                    <a:pt x="200" y="20"/>
                  </a:lnTo>
                  <a:lnTo>
                    <a:pt x="195" y="25"/>
                  </a:lnTo>
                  <a:lnTo>
                    <a:pt x="191" y="30"/>
                  </a:lnTo>
                  <a:lnTo>
                    <a:pt x="188" y="34"/>
                  </a:lnTo>
                  <a:lnTo>
                    <a:pt x="186" y="39"/>
                  </a:lnTo>
                  <a:lnTo>
                    <a:pt x="181" y="48"/>
                  </a:lnTo>
                  <a:lnTo>
                    <a:pt x="174" y="54"/>
                  </a:lnTo>
                  <a:lnTo>
                    <a:pt x="168" y="58"/>
                  </a:lnTo>
                  <a:lnTo>
                    <a:pt x="162" y="60"/>
                  </a:lnTo>
                  <a:lnTo>
                    <a:pt x="155" y="60"/>
                  </a:lnTo>
                  <a:lnTo>
                    <a:pt x="147" y="61"/>
                  </a:lnTo>
                  <a:lnTo>
                    <a:pt x="139" y="62"/>
                  </a:lnTo>
                  <a:lnTo>
                    <a:pt x="130" y="65"/>
                  </a:lnTo>
                  <a:lnTo>
                    <a:pt x="124" y="69"/>
                  </a:lnTo>
                  <a:lnTo>
                    <a:pt x="120" y="73"/>
                  </a:lnTo>
                  <a:lnTo>
                    <a:pt x="120" y="78"/>
                  </a:lnTo>
                  <a:lnTo>
                    <a:pt x="122" y="81"/>
                  </a:lnTo>
                  <a:lnTo>
                    <a:pt x="125" y="86"/>
                  </a:lnTo>
                  <a:lnTo>
                    <a:pt x="125" y="91"/>
                  </a:lnTo>
                  <a:lnTo>
                    <a:pt x="121" y="94"/>
                  </a:lnTo>
                  <a:lnTo>
                    <a:pt x="115" y="98"/>
                  </a:lnTo>
                  <a:lnTo>
                    <a:pt x="109" y="99"/>
                  </a:lnTo>
                  <a:lnTo>
                    <a:pt x="102" y="98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7" y="85"/>
                  </a:lnTo>
                  <a:lnTo>
                    <a:pt x="81" y="83"/>
                  </a:lnTo>
                  <a:lnTo>
                    <a:pt x="73" y="83"/>
                  </a:lnTo>
                  <a:lnTo>
                    <a:pt x="66" y="86"/>
                  </a:lnTo>
                  <a:lnTo>
                    <a:pt x="59" y="92"/>
                  </a:lnTo>
                  <a:lnTo>
                    <a:pt x="53" y="100"/>
                  </a:lnTo>
                  <a:lnTo>
                    <a:pt x="51" y="108"/>
                  </a:lnTo>
                  <a:lnTo>
                    <a:pt x="50" y="116"/>
                  </a:lnTo>
                  <a:lnTo>
                    <a:pt x="49" y="122"/>
                  </a:lnTo>
                  <a:lnTo>
                    <a:pt x="45" y="125"/>
                  </a:lnTo>
                  <a:lnTo>
                    <a:pt x="38" y="128"/>
                  </a:lnTo>
                  <a:lnTo>
                    <a:pt x="29" y="125"/>
                  </a:lnTo>
                  <a:lnTo>
                    <a:pt x="20" y="124"/>
                  </a:lnTo>
                  <a:lnTo>
                    <a:pt x="12" y="126"/>
                  </a:lnTo>
                  <a:lnTo>
                    <a:pt x="5" y="131"/>
                  </a:lnTo>
                  <a:lnTo>
                    <a:pt x="1" y="139"/>
                  </a:lnTo>
                  <a:lnTo>
                    <a:pt x="0" y="149"/>
                  </a:lnTo>
                  <a:lnTo>
                    <a:pt x="3" y="159"/>
                  </a:lnTo>
                  <a:lnTo>
                    <a:pt x="5" y="169"/>
                  </a:lnTo>
                  <a:lnTo>
                    <a:pt x="9" y="176"/>
                  </a:lnTo>
                  <a:lnTo>
                    <a:pt x="16" y="182"/>
                  </a:lnTo>
                  <a:lnTo>
                    <a:pt x="24" y="187"/>
                  </a:lnTo>
                  <a:lnTo>
                    <a:pt x="34" y="193"/>
                  </a:lnTo>
                  <a:lnTo>
                    <a:pt x="43" y="197"/>
                  </a:lnTo>
                  <a:lnTo>
                    <a:pt x="52" y="201"/>
                  </a:lnTo>
                  <a:lnTo>
                    <a:pt x="61" y="209"/>
                  </a:lnTo>
                  <a:lnTo>
                    <a:pt x="68" y="219"/>
                  </a:lnTo>
                  <a:lnTo>
                    <a:pt x="73" y="230"/>
                  </a:lnTo>
                  <a:lnTo>
                    <a:pt x="74" y="240"/>
                  </a:lnTo>
                  <a:lnTo>
                    <a:pt x="74" y="248"/>
                  </a:lnTo>
                  <a:lnTo>
                    <a:pt x="73" y="253"/>
                  </a:lnTo>
                  <a:lnTo>
                    <a:pt x="68" y="254"/>
                  </a:lnTo>
                  <a:lnTo>
                    <a:pt x="64" y="253"/>
                  </a:lnTo>
                  <a:lnTo>
                    <a:pt x="59" y="254"/>
                  </a:lnTo>
                  <a:lnTo>
                    <a:pt x="54" y="255"/>
                  </a:lnTo>
                  <a:lnTo>
                    <a:pt x="52" y="258"/>
                  </a:lnTo>
                  <a:lnTo>
                    <a:pt x="51" y="260"/>
                  </a:lnTo>
                  <a:lnTo>
                    <a:pt x="48" y="261"/>
                  </a:lnTo>
                  <a:lnTo>
                    <a:pt x="44" y="260"/>
                  </a:lnTo>
                  <a:lnTo>
                    <a:pt x="39" y="258"/>
                  </a:lnTo>
                  <a:lnTo>
                    <a:pt x="36" y="253"/>
                  </a:lnTo>
                  <a:lnTo>
                    <a:pt x="34" y="248"/>
                  </a:lnTo>
                  <a:lnTo>
                    <a:pt x="33" y="243"/>
                  </a:lnTo>
                  <a:lnTo>
                    <a:pt x="33" y="238"/>
                  </a:lnTo>
                  <a:lnTo>
                    <a:pt x="34" y="232"/>
                  </a:lnTo>
                  <a:lnTo>
                    <a:pt x="33" y="225"/>
                  </a:lnTo>
                  <a:lnTo>
                    <a:pt x="29" y="220"/>
                  </a:lnTo>
                  <a:lnTo>
                    <a:pt x="24" y="214"/>
                  </a:lnTo>
                  <a:lnTo>
                    <a:pt x="20" y="212"/>
                  </a:lnTo>
                  <a:lnTo>
                    <a:pt x="16" y="213"/>
                  </a:lnTo>
                  <a:lnTo>
                    <a:pt x="14" y="219"/>
                  </a:lnTo>
                  <a:lnTo>
                    <a:pt x="13" y="227"/>
                  </a:lnTo>
                  <a:lnTo>
                    <a:pt x="14" y="238"/>
                  </a:lnTo>
                  <a:lnTo>
                    <a:pt x="18" y="250"/>
                  </a:lnTo>
                  <a:lnTo>
                    <a:pt x="22" y="260"/>
                  </a:lnTo>
                  <a:lnTo>
                    <a:pt x="27" y="269"/>
                  </a:lnTo>
                  <a:lnTo>
                    <a:pt x="31" y="277"/>
                  </a:lnTo>
                  <a:lnTo>
                    <a:pt x="34" y="285"/>
                  </a:lnTo>
                  <a:lnTo>
                    <a:pt x="34" y="295"/>
                  </a:lnTo>
                  <a:lnTo>
                    <a:pt x="30" y="301"/>
                  </a:lnTo>
                  <a:lnTo>
                    <a:pt x="28" y="306"/>
                  </a:lnTo>
                  <a:lnTo>
                    <a:pt x="30" y="310"/>
                  </a:lnTo>
                  <a:lnTo>
                    <a:pt x="35" y="310"/>
                  </a:lnTo>
                  <a:lnTo>
                    <a:pt x="43" y="307"/>
                  </a:lnTo>
                  <a:lnTo>
                    <a:pt x="52" y="303"/>
                  </a:lnTo>
                  <a:lnTo>
                    <a:pt x="61" y="297"/>
                  </a:lnTo>
                  <a:lnTo>
                    <a:pt x="71" y="291"/>
                  </a:lnTo>
                  <a:lnTo>
                    <a:pt x="76" y="285"/>
                  </a:lnTo>
                  <a:lnTo>
                    <a:pt x="82" y="282"/>
                  </a:lnTo>
                  <a:lnTo>
                    <a:pt x="89" y="278"/>
                  </a:lnTo>
                  <a:lnTo>
                    <a:pt x="97" y="277"/>
                  </a:lnTo>
                  <a:lnTo>
                    <a:pt x="105" y="278"/>
                  </a:lnTo>
                  <a:lnTo>
                    <a:pt x="111" y="281"/>
                  </a:lnTo>
                  <a:lnTo>
                    <a:pt x="113" y="284"/>
                  </a:lnTo>
                  <a:lnTo>
                    <a:pt x="113" y="289"/>
                  </a:lnTo>
                  <a:lnTo>
                    <a:pt x="111" y="293"/>
                  </a:lnTo>
                  <a:lnTo>
                    <a:pt x="106" y="299"/>
                  </a:lnTo>
                  <a:lnTo>
                    <a:pt x="105" y="304"/>
                  </a:lnTo>
                  <a:lnTo>
                    <a:pt x="105" y="308"/>
                  </a:lnTo>
                  <a:lnTo>
                    <a:pt x="106" y="313"/>
                  </a:lnTo>
                  <a:lnTo>
                    <a:pt x="111" y="314"/>
                  </a:lnTo>
                  <a:lnTo>
                    <a:pt x="117" y="312"/>
                  </a:lnTo>
                  <a:lnTo>
                    <a:pt x="125" y="306"/>
                  </a:lnTo>
                  <a:lnTo>
                    <a:pt x="133" y="298"/>
                  </a:lnTo>
                  <a:lnTo>
                    <a:pt x="140" y="289"/>
                  </a:lnTo>
                  <a:lnTo>
                    <a:pt x="144" y="280"/>
                  </a:lnTo>
                  <a:lnTo>
                    <a:pt x="147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36" y="257"/>
                  </a:lnTo>
                  <a:lnTo>
                    <a:pt x="129" y="254"/>
                  </a:lnTo>
                  <a:lnTo>
                    <a:pt x="122" y="253"/>
                  </a:lnTo>
                  <a:lnTo>
                    <a:pt x="117" y="252"/>
                  </a:lnTo>
                  <a:lnTo>
                    <a:pt x="112" y="248"/>
                  </a:lnTo>
                  <a:lnTo>
                    <a:pt x="109" y="243"/>
                  </a:lnTo>
                  <a:lnTo>
                    <a:pt x="109" y="236"/>
                  </a:lnTo>
                  <a:lnTo>
                    <a:pt x="110" y="227"/>
                  </a:lnTo>
                  <a:lnTo>
                    <a:pt x="110" y="217"/>
                  </a:lnTo>
                  <a:lnTo>
                    <a:pt x="109" y="209"/>
                  </a:lnTo>
                  <a:lnTo>
                    <a:pt x="107" y="202"/>
                  </a:lnTo>
                  <a:lnTo>
                    <a:pt x="109" y="197"/>
                  </a:lnTo>
                  <a:lnTo>
                    <a:pt x="113" y="192"/>
                  </a:lnTo>
                  <a:lnTo>
                    <a:pt x="122" y="187"/>
                  </a:lnTo>
                  <a:lnTo>
                    <a:pt x="134" y="185"/>
                  </a:lnTo>
                  <a:lnTo>
                    <a:pt x="147" y="186"/>
                  </a:lnTo>
                  <a:lnTo>
                    <a:pt x="156" y="191"/>
                  </a:lnTo>
                  <a:lnTo>
                    <a:pt x="163" y="199"/>
                  </a:lnTo>
                  <a:lnTo>
                    <a:pt x="165" y="209"/>
                  </a:lnTo>
                  <a:lnTo>
                    <a:pt x="165" y="222"/>
                  </a:lnTo>
                  <a:lnTo>
                    <a:pt x="168" y="236"/>
                  </a:lnTo>
                  <a:lnTo>
                    <a:pt x="173" y="248"/>
                  </a:lnTo>
                  <a:lnTo>
                    <a:pt x="180" y="260"/>
                  </a:lnTo>
                  <a:lnTo>
                    <a:pt x="186" y="270"/>
                  </a:lnTo>
                  <a:lnTo>
                    <a:pt x="188" y="280"/>
                  </a:lnTo>
                  <a:lnTo>
                    <a:pt x="188" y="289"/>
                  </a:lnTo>
                  <a:lnTo>
                    <a:pt x="185" y="296"/>
                  </a:lnTo>
                  <a:lnTo>
                    <a:pt x="180" y="301"/>
                  </a:lnTo>
                  <a:lnTo>
                    <a:pt x="175" y="308"/>
                  </a:lnTo>
                  <a:lnTo>
                    <a:pt x="171" y="314"/>
                  </a:lnTo>
                  <a:lnTo>
                    <a:pt x="168" y="320"/>
                  </a:lnTo>
                  <a:lnTo>
                    <a:pt x="165" y="326"/>
                  </a:lnTo>
                  <a:lnTo>
                    <a:pt x="158" y="331"/>
                  </a:lnTo>
                  <a:lnTo>
                    <a:pt x="149" y="339"/>
                  </a:lnTo>
                  <a:lnTo>
                    <a:pt x="139" y="346"/>
                  </a:lnTo>
                  <a:lnTo>
                    <a:pt x="128" y="351"/>
                  </a:lnTo>
                  <a:lnTo>
                    <a:pt x="120" y="353"/>
                  </a:lnTo>
                  <a:lnTo>
                    <a:pt x="114" y="353"/>
                  </a:lnTo>
                  <a:lnTo>
                    <a:pt x="112" y="351"/>
                  </a:lnTo>
                  <a:lnTo>
                    <a:pt x="111" y="346"/>
                  </a:lnTo>
                  <a:lnTo>
                    <a:pt x="107" y="343"/>
                  </a:lnTo>
                  <a:lnTo>
                    <a:pt x="103" y="342"/>
                  </a:lnTo>
                  <a:lnTo>
                    <a:pt x="97" y="342"/>
                  </a:lnTo>
                  <a:lnTo>
                    <a:pt x="91" y="345"/>
                  </a:lnTo>
                  <a:lnTo>
                    <a:pt x="86" y="350"/>
                  </a:lnTo>
                  <a:lnTo>
                    <a:pt x="79" y="357"/>
                  </a:lnTo>
                  <a:lnTo>
                    <a:pt x="73" y="365"/>
                  </a:lnTo>
                  <a:lnTo>
                    <a:pt x="69" y="374"/>
                  </a:lnTo>
                  <a:lnTo>
                    <a:pt x="66" y="384"/>
                  </a:lnTo>
                  <a:lnTo>
                    <a:pt x="65" y="395"/>
                  </a:lnTo>
                  <a:lnTo>
                    <a:pt x="66" y="404"/>
                  </a:lnTo>
                  <a:lnTo>
                    <a:pt x="69" y="410"/>
                  </a:lnTo>
                  <a:lnTo>
                    <a:pt x="77" y="410"/>
                  </a:lnTo>
                  <a:lnTo>
                    <a:pt x="88" y="406"/>
                  </a:lnTo>
                  <a:lnTo>
                    <a:pt x="99" y="397"/>
                  </a:lnTo>
                  <a:lnTo>
                    <a:pt x="105" y="391"/>
                  </a:lnTo>
                  <a:lnTo>
                    <a:pt x="112" y="387"/>
                  </a:lnTo>
                  <a:lnTo>
                    <a:pt x="118" y="382"/>
                  </a:lnTo>
                  <a:lnTo>
                    <a:pt x="125" y="379"/>
                  </a:lnTo>
                  <a:lnTo>
                    <a:pt x="130" y="376"/>
                  </a:lnTo>
                  <a:lnTo>
                    <a:pt x="135" y="374"/>
                  </a:lnTo>
                  <a:lnTo>
                    <a:pt x="140" y="374"/>
                  </a:lnTo>
                  <a:lnTo>
                    <a:pt x="143" y="374"/>
                  </a:lnTo>
                  <a:lnTo>
                    <a:pt x="149" y="374"/>
                  </a:lnTo>
                  <a:lnTo>
                    <a:pt x="153" y="372"/>
                  </a:lnTo>
                  <a:lnTo>
                    <a:pt x="157" y="367"/>
                  </a:lnTo>
                  <a:lnTo>
                    <a:pt x="159" y="360"/>
                  </a:lnTo>
                  <a:lnTo>
                    <a:pt x="162" y="353"/>
                  </a:lnTo>
                  <a:lnTo>
                    <a:pt x="167" y="345"/>
                  </a:lnTo>
                  <a:lnTo>
                    <a:pt x="173" y="338"/>
                  </a:lnTo>
                  <a:lnTo>
                    <a:pt x="181" y="333"/>
                  </a:lnTo>
                  <a:lnTo>
                    <a:pt x="188" y="329"/>
                  </a:lnTo>
                  <a:lnTo>
                    <a:pt x="195" y="327"/>
                  </a:lnTo>
                  <a:lnTo>
                    <a:pt x="200" y="327"/>
                  </a:lnTo>
                  <a:lnTo>
                    <a:pt x="201" y="329"/>
                  </a:lnTo>
                  <a:lnTo>
                    <a:pt x="201" y="333"/>
                  </a:lnTo>
                  <a:lnTo>
                    <a:pt x="198" y="335"/>
                  </a:lnTo>
                  <a:lnTo>
                    <a:pt x="196" y="338"/>
                  </a:lnTo>
                  <a:lnTo>
                    <a:pt x="191" y="342"/>
                  </a:lnTo>
                  <a:lnTo>
                    <a:pt x="188" y="345"/>
                  </a:lnTo>
                  <a:lnTo>
                    <a:pt x="185" y="350"/>
                  </a:lnTo>
                  <a:lnTo>
                    <a:pt x="183" y="356"/>
                  </a:lnTo>
                  <a:lnTo>
                    <a:pt x="183" y="360"/>
                  </a:lnTo>
                  <a:lnTo>
                    <a:pt x="183" y="368"/>
                  </a:lnTo>
                  <a:lnTo>
                    <a:pt x="180" y="379"/>
                  </a:lnTo>
                  <a:lnTo>
                    <a:pt x="174" y="392"/>
                  </a:lnTo>
                  <a:lnTo>
                    <a:pt x="166" y="406"/>
                  </a:lnTo>
                  <a:lnTo>
                    <a:pt x="162" y="413"/>
                  </a:lnTo>
                  <a:lnTo>
                    <a:pt x="157" y="420"/>
                  </a:lnTo>
                  <a:lnTo>
                    <a:pt x="151" y="426"/>
                  </a:lnTo>
                  <a:lnTo>
                    <a:pt x="145" y="432"/>
                  </a:lnTo>
                  <a:lnTo>
                    <a:pt x="140" y="437"/>
                  </a:lnTo>
                  <a:lnTo>
                    <a:pt x="134" y="441"/>
                  </a:lnTo>
                  <a:lnTo>
                    <a:pt x="129" y="444"/>
                  </a:lnTo>
                  <a:lnTo>
                    <a:pt x="125" y="445"/>
                  </a:lnTo>
                  <a:lnTo>
                    <a:pt x="117" y="450"/>
                  </a:lnTo>
                  <a:lnTo>
                    <a:pt x="110" y="460"/>
                  </a:lnTo>
                  <a:lnTo>
                    <a:pt x="104" y="472"/>
                  </a:lnTo>
                  <a:lnTo>
                    <a:pt x="102" y="486"/>
                  </a:lnTo>
                  <a:lnTo>
                    <a:pt x="102" y="501"/>
                  </a:lnTo>
                  <a:lnTo>
                    <a:pt x="103" y="513"/>
                  </a:lnTo>
                  <a:lnTo>
                    <a:pt x="106" y="524"/>
                  </a:lnTo>
                  <a:lnTo>
                    <a:pt x="112" y="530"/>
                  </a:lnTo>
                  <a:lnTo>
                    <a:pt x="118" y="534"/>
                  </a:lnTo>
                  <a:lnTo>
                    <a:pt x="122" y="539"/>
                  </a:lnTo>
                  <a:lnTo>
                    <a:pt x="127" y="544"/>
                  </a:lnTo>
                  <a:lnTo>
                    <a:pt x="129" y="550"/>
                  </a:lnTo>
                  <a:lnTo>
                    <a:pt x="132" y="556"/>
                  </a:lnTo>
                  <a:lnTo>
                    <a:pt x="133" y="562"/>
                  </a:lnTo>
                  <a:lnTo>
                    <a:pt x="133" y="569"/>
                  </a:lnTo>
                  <a:lnTo>
                    <a:pt x="132" y="574"/>
                  </a:lnTo>
                  <a:lnTo>
                    <a:pt x="129" y="580"/>
                  </a:lnTo>
                  <a:lnTo>
                    <a:pt x="126" y="586"/>
                  </a:lnTo>
                  <a:lnTo>
                    <a:pt x="121" y="592"/>
                  </a:lnTo>
                  <a:lnTo>
                    <a:pt x="117" y="596"/>
                  </a:lnTo>
                  <a:lnTo>
                    <a:pt x="112" y="602"/>
                  </a:lnTo>
                  <a:lnTo>
                    <a:pt x="109" y="608"/>
                  </a:lnTo>
                  <a:lnTo>
                    <a:pt x="106" y="616"/>
                  </a:lnTo>
                  <a:lnTo>
                    <a:pt x="105" y="623"/>
                  </a:lnTo>
                  <a:lnTo>
                    <a:pt x="107" y="629"/>
                  </a:lnTo>
                  <a:lnTo>
                    <a:pt x="112" y="634"/>
                  </a:lnTo>
                  <a:lnTo>
                    <a:pt x="120" y="639"/>
                  </a:lnTo>
                  <a:lnTo>
                    <a:pt x="129" y="642"/>
                  </a:lnTo>
                  <a:lnTo>
                    <a:pt x="140" y="645"/>
                  </a:lnTo>
                  <a:lnTo>
                    <a:pt x="150" y="647"/>
                  </a:lnTo>
                  <a:lnTo>
                    <a:pt x="157" y="652"/>
                  </a:lnTo>
                  <a:lnTo>
                    <a:pt x="162" y="656"/>
                  </a:lnTo>
                  <a:lnTo>
                    <a:pt x="165" y="661"/>
                  </a:lnTo>
                  <a:lnTo>
                    <a:pt x="170" y="663"/>
                  </a:lnTo>
                  <a:lnTo>
                    <a:pt x="174" y="665"/>
                  </a:lnTo>
                  <a:lnTo>
                    <a:pt x="180" y="667"/>
                  </a:lnTo>
                  <a:lnTo>
                    <a:pt x="185" y="665"/>
                  </a:lnTo>
                  <a:lnTo>
                    <a:pt x="189" y="664"/>
                  </a:lnTo>
                  <a:lnTo>
                    <a:pt x="194" y="661"/>
                  </a:lnTo>
                  <a:lnTo>
                    <a:pt x="197" y="657"/>
                  </a:lnTo>
                  <a:lnTo>
                    <a:pt x="198" y="653"/>
                  </a:lnTo>
                  <a:lnTo>
                    <a:pt x="198" y="648"/>
                  </a:lnTo>
                  <a:lnTo>
                    <a:pt x="196" y="642"/>
                  </a:lnTo>
                  <a:lnTo>
                    <a:pt x="191" y="637"/>
                  </a:lnTo>
                  <a:lnTo>
                    <a:pt x="187" y="630"/>
                  </a:lnTo>
                  <a:lnTo>
                    <a:pt x="183" y="624"/>
                  </a:lnTo>
                  <a:lnTo>
                    <a:pt x="180" y="617"/>
                  </a:lnTo>
                  <a:lnTo>
                    <a:pt x="178" y="611"/>
                  </a:lnTo>
                  <a:lnTo>
                    <a:pt x="177" y="606"/>
                  </a:lnTo>
                  <a:lnTo>
                    <a:pt x="177" y="597"/>
                  </a:lnTo>
                  <a:lnTo>
                    <a:pt x="178" y="589"/>
                  </a:lnTo>
                  <a:lnTo>
                    <a:pt x="179" y="581"/>
                  </a:lnTo>
                  <a:lnTo>
                    <a:pt x="181" y="573"/>
                  </a:lnTo>
                  <a:lnTo>
                    <a:pt x="185" y="566"/>
                  </a:lnTo>
                  <a:lnTo>
                    <a:pt x="188" y="559"/>
                  </a:lnTo>
                  <a:lnTo>
                    <a:pt x="191" y="555"/>
                  </a:lnTo>
                  <a:lnTo>
                    <a:pt x="196" y="551"/>
                  </a:lnTo>
                  <a:lnTo>
                    <a:pt x="200" y="548"/>
                  </a:lnTo>
                  <a:lnTo>
                    <a:pt x="202" y="546"/>
                  </a:lnTo>
                  <a:lnTo>
                    <a:pt x="203" y="542"/>
                  </a:lnTo>
                  <a:lnTo>
                    <a:pt x="205" y="540"/>
                  </a:lnTo>
                  <a:lnTo>
                    <a:pt x="210" y="540"/>
                  </a:lnTo>
                  <a:lnTo>
                    <a:pt x="215" y="540"/>
                  </a:lnTo>
                  <a:lnTo>
                    <a:pt x="220" y="541"/>
                  </a:lnTo>
                  <a:lnTo>
                    <a:pt x="225" y="544"/>
                  </a:lnTo>
                  <a:lnTo>
                    <a:pt x="230" y="548"/>
                  </a:lnTo>
                  <a:lnTo>
                    <a:pt x="233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5" y="568"/>
                  </a:lnTo>
                  <a:lnTo>
                    <a:pt x="233" y="572"/>
                  </a:lnTo>
                  <a:lnTo>
                    <a:pt x="231" y="576"/>
                  </a:lnTo>
                  <a:lnTo>
                    <a:pt x="228" y="578"/>
                  </a:lnTo>
                  <a:lnTo>
                    <a:pt x="225" y="578"/>
                  </a:lnTo>
                  <a:lnTo>
                    <a:pt x="221" y="576"/>
                  </a:lnTo>
                  <a:lnTo>
                    <a:pt x="218" y="573"/>
                  </a:lnTo>
                  <a:lnTo>
                    <a:pt x="215" y="571"/>
                  </a:lnTo>
                  <a:lnTo>
                    <a:pt x="211" y="570"/>
                  </a:lnTo>
                  <a:lnTo>
                    <a:pt x="208" y="569"/>
                  </a:lnTo>
                  <a:lnTo>
                    <a:pt x="204" y="570"/>
                  </a:lnTo>
                  <a:lnTo>
                    <a:pt x="202" y="572"/>
                  </a:lnTo>
                  <a:lnTo>
                    <a:pt x="202" y="574"/>
                  </a:lnTo>
                  <a:lnTo>
                    <a:pt x="202" y="578"/>
                  </a:lnTo>
                  <a:lnTo>
                    <a:pt x="204" y="581"/>
                  </a:lnTo>
                  <a:lnTo>
                    <a:pt x="208" y="586"/>
                  </a:lnTo>
                  <a:lnTo>
                    <a:pt x="213" y="593"/>
                  </a:lnTo>
                  <a:lnTo>
                    <a:pt x="218" y="602"/>
                  </a:lnTo>
                  <a:lnTo>
                    <a:pt x="223" y="611"/>
                  </a:lnTo>
                  <a:lnTo>
                    <a:pt x="226" y="623"/>
                  </a:lnTo>
                  <a:lnTo>
                    <a:pt x="228" y="637"/>
                  </a:lnTo>
                  <a:lnTo>
                    <a:pt x="227" y="650"/>
                  </a:lnTo>
                  <a:lnTo>
                    <a:pt x="224" y="664"/>
                  </a:lnTo>
                  <a:lnTo>
                    <a:pt x="223" y="670"/>
                  </a:lnTo>
                  <a:lnTo>
                    <a:pt x="223" y="675"/>
                  </a:lnTo>
                  <a:lnTo>
                    <a:pt x="225" y="678"/>
                  </a:lnTo>
                  <a:lnTo>
                    <a:pt x="228" y="679"/>
                  </a:lnTo>
                  <a:lnTo>
                    <a:pt x="234" y="680"/>
                  </a:lnTo>
                  <a:lnTo>
                    <a:pt x="240" y="679"/>
                  </a:lnTo>
                  <a:lnTo>
                    <a:pt x="248" y="676"/>
                  </a:lnTo>
                  <a:lnTo>
                    <a:pt x="256" y="672"/>
                  </a:lnTo>
                  <a:lnTo>
                    <a:pt x="265" y="668"/>
                  </a:lnTo>
                  <a:lnTo>
                    <a:pt x="272" y="662"/>
                  </a:lnTo>
                  <a:lnTo>
                    <a:pt x="279" y="656"/>
                  </a:lnTo>
                  <a:lnTo>
                    <a:pt x="285" y="650"/>
                  </a:lnTo>
                  <a:lnTo>
                    <a:pt x="289" y="645"/>
                  </a:lnTo>
                  <a:lnTo>
                    <a:pt x="292" y="639"/>
                  </a:lnTo>
                  <a:lnTo>
                    <a:pt x="293" y="634"/>
                  </a:lnTo>
                  <a:lnTo>
                    <a:pt x="293" y="630"/>
                  </a:lnTo>
                  <a:lnTo>
                    <a:pt x="292" y="622"/>
                  </a:lnTo>
                  <a:lnTo>
                    <a:pt x="293" y="614"/>
                  </a:lnTo>
                  <a:lnTo>
                    <a:pt x="297" y="608"/>
                  </a:lnTo>
                  <a:lnTo>
                    <a:pt x="303" y="604"/>
                  </a:lnTo>
                  <a:lnTo>
                    <a:pt x="310" y="603"/>
                  </a:lnTo>
                  <a:lnTo>
                    <a:pt x="318" y="604"/>
                  </a:lnTo>
                  <a:lnTo>
                    <a:pt x="326" y="606"/>
                  </a:lnTo>
                  <a:lnTo>
                    <a:pt x="332" y="609"/>
                  </a:lnTo>
                  <a:lnTo>
                    <a:pt x="337" y="611"/>
                  </a:lnTo>
                  <a:lnTo>
                    <a:pt x="344" y="612"/>
                  </a:lnTo>
                  <a:lnTo>
                    <a:pt x="349" y="612"/>
                  </a:lnTo>
                  <a:lnTo>
                    <a:pt x="354" y="610"/>
                  </a:lnTo>
                  <a:lnTo>
                    <a:pt x="360" y="602"/>
                  </a:lnTo>
                  <a:lnTo>
                    <a:pt x="365" y="582"/>
                  </a:lnTo>
                  <a:lnTo>
                    <a:pt x="373" y="556"/>
                  </a:lnTo>
                  <a:lnTo>
                    <a:pt x="380" y="525"/>
                  </a:lnTo>
                  <a:lnTo>
                    <a:pt x="384" y="508"/>
                  </a:lnTo>
                  <a:lnTo>
                    <a:pt x="390" y="489"/>
                  </a:lnTo>
                  <a:lnTo>
                    <a:pt x="395" y="470"/>
                  </a:lnTo>
                  <a:lnTo>
                    <a:pt x="402" y="450"/>
                  </a:lnTo>
                  <a:lnTo>
                    <a:pt x="409" y="430"/>
                  </a:lnTo>
                  <a:lnTo>
                    <a:pt x="416" y="412"/>
                  </a:lnTo>
                  <a:lnTo>
                    <a:pt x="424" y="394"/>
                  </a:lnTo>
                  <a:lnTo>
                    <a:pt x="431" y="379"/>
                  </a:lnTo>
                  <a:lnTo>
                    <a:pt x="438" y="365"/>
                  </a:lnTo>
                  <a:lnTo>
                    <a:pt x="445" y="352"/>
                  </a:lnTo>
                  <a:lnTo>
                    <a:pt x="452" y="339"/>
                  </a:lnTo>
                  <a:lnTo>
                    <a:pt x="458" y="328"/>
                  </a:lnTo>
                  <a:lnTo>
                    <a:pt x="463" y="318"/>
                  </a:lnTo>
                  <a:lnTo>
                    <a:pt x="468" y="310"/>
                  </a:lnTo>
                  <a:lnTo>
                    <a:pt x="470" y="304"/>
                  </a:lnTo>
                  <a:lnTo>
                    <a:pt x="473" y="300"/>
                  </a:lnTo>
                  <a:lnTo>
                    <a:pt x="476" y="297"/>
                  </a:lnTo>
                  <a:lnTo>
                    <a:pt x="479" y="293"/>
                  </a:lnTo>
                  <a:lnTo>
                    <a:pt x="483" y="292"/>
                  </a:lnTo>
                  <a:lnTo>
                    <a:pt x="485" y="291"/>
                  </a:lnTo>
                  <a:lnTo>
                    <a:pt x="488" y="290"/>
                  </a:lnTo>
                  <a:lnTo>
                    <a:pt x="488" y="285"/>
                  </a:lnTo>
                  <a:lnTo>
                    <a:pt x="485" y="280"/>
                  </a:lnTo>
                  <a:lnTo>
                    <a:pt x="482" y="271"/>
                  </a:lnTo>
                  <a:lnTo>
                    <a:pt x="478" y="262"/>
                  </a:lnTo>
                  <a:lnTo>
                    <a:pt x="477" y="254"/>
                  </a:lnTo>
                  <a:lnTo>
                    <a:pt x="477" y="246"/>
                  </a:lnTo>
                  <a:lnTo>
                    <a:pt x="479" y="242"/>
                  </a:lnTo>
                  <a:lnTo>
                    <a:pt x="482" y="238"/>
                  </a:lnTo>
                  <a:lnTo>
                    <a:pt x="482" y="236"/>
                  </a:lnTo>
                  <a:lnTo>
                    <a:pt x="479" y="235"/>
                  </a:lnTo>
                  <a:lnTo>
                    <a:pt x="476" y="233"/>
                  </a:lnTo>
                  <a:lnTo>
                    <a:pt x="471" y="232"/>
                  </a:lnTo>
                  <a:lnTo>
                    <a:pt x="467" y="230"/>
                  </a:lnTo>
                  <a:lnTo>
                    <a:pt x="462" y="225"/>
                  </a:lnTo>
                  <a:lnTo>
                    <a:pt x="460" y="220"/>
                  </a:lnTo>
                  <a:lnTo>
                    <a:pt x="459" y="214"/>
                  </a:lnTo>
                  <a:lnTo>
                    <a:pt x="459" y="207"/>
                  </a:lnTo>
                  <a:lnTo>
                    <a:pt x="461" y="200"/>
                  </a:lnTo>
                  <a:lnTo>
                    <a:pt x="463" y="194"/>
                  </a:lnTo>
                  <a:lnTo>
                    <a:pt x="464" y="192"/>
                  </a:lnTo>
                  <a:lnTo>
                    <a:pt x="463" y="189"/>
                  </a:lnTo>
                  <a:lnTo>
                    <a:pt x="460" y="186"/>
                  </a:lnTo>
                  <a:lnTo>
                    <a:pt x="456" y="183"/>
                  </a:lnTo>
                  <a:lnTo>
                    <a:pt x="451" y="179"/>
                  </a:lnTo>
                  <a:lnTo>
                    <a:pt x="444" y="177"/>
                  </a:lnTo>
                  <a:lnTo>
                    <a:pt x="437" y="174"/>
                  </a:lnTo>
                  <a:lnTo>
                    <a:pt x="428" y="171"/>
                  </a:lnTo>
                  <a:lnTo>
                    <a:pt x="413" y="166"/>
                  </a:lnTo>
                  <a:lnTo>
                    <a:pt x="405" y="160"/>
                  </a:lnTo>
                  <a:lnTo>
                    <a:pt x="403" y="152"/>
                  </a:lnTo>
                  <a:lnTo>
                    <a:pt x="409" y="145"/>
                  </a:lnTo>
                  <a:lnTo>
                    <a:pt x="420" y="137"/>
                  </a:lnTo>
                  <a:lnTo>
                    <a:pt x="428" y="128"/>
                  </a:lnTo>
                  <a:lnTo>
                    <a:pt x="435" y="118"/>
                  </a:lnTo>
                  <a:lnTo>
                    <a:pt x="437" y="110"/>
                  </a:lnTo>
                  <a:lnTo>
                    <a:pt x="437" y="102"/>
                  </a:lnTo>
                  <a:lnTo>
                    <a:pt x="435" y="95"/>
                  </a:lnTo>
                  <a:lnTo>
                    <a:pt x="431" y="90"/>
                  </a:lnTo>
                  <a:lnTo>
                    <a:pt x="425" y="85"/>
                  </a:lnTo>
                  <a:lnTo>
                    <a:pt x="420" y="84"/>
                  </a:lnTo>
                  <a:lnTo>
                    <a:pt x="412" y="84"/>
                  </a:lnTo>
                  <a:lnTo>
                    <a:pt x="402" y="86"/>
                  </a:lnTo>
                  <a:lnTo>
                    <a:pt x="394" y="90"/>
                  </a:lnTo>
                  <a:lnTo>
                    <a:pt x="391" y="91"/>
                  </a:lnTo>
                  <a:lnTo>
                    <a:pt x="386" y="93"/>
                  </a:lnTo>
                  <a:lnTo>
                    <a:pt x="382" y="94"/>
                  </a:lnTo>
                  <a:lnTo>
                    <a:pt x="376" y="94"/>
                  </a:lnTo>
                  <a:lnTo>
                    <a:pt x="371" y="95"/>
                  </a:lnTo>
                  <a:lnTo>
                    <a:pt x="365" y="95"/>
                  </a:lnTo>
                  <a:lnTo>
                    <a:pt x="361" y="95"/>
                  </a:lnTo>
                  <a:lnTo>
                    <a:pt x="356" y="95"/>
                  </a:lnTo>
                  <a:lnTo>
                    <a:pt x="352" y="94"/>
                  </a:lnTo>
                  <a:lnTo>
                    <a:pt x="347" y="93"/>
                  </a:lnTo>
                  <a:lnTo>
                    <a:pt x="342" y="92"/>
                  </a:lnTo>
                  <a:lnTo>
                    <a:pt x="337" y="90"/>
                  </a:lnTo>
                  <a:lnTo>
                    <a:pt x="332" y="87"/>
                  </a:lnTo>
                  <a:lnTo>
                    <a:pt x="327" y="85"/>
                  </a:lnTo>
                  <a:lnTo>
                    <a:pt x="323" y="83"/>
                  </a:lnTo>
                  <a:lnTo>
                    <a:pt x="318" y="80"/>
                  </a:lnTo>
                  <a:lnTo>
                    <a:pt x="311" y="72"/>
                  </a:lnTo>
                  <a:lnTo>
                    <a:pt x="307" y="60"/>
                  </a:lnTo>
                  <a:lnTo>
                    <a:pt x="302" y="46"/>
                  </a:lnTo>
                  <a:lnTo>
                    <a:pt x="301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auto">
            <a:xfrm>
              <a:off x="929595" y="5030788"/>
              <a:ext cx="42863" cy="5873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5" y="2"/>
                </a:cxn>
                <a:cxn ang="0">
                  <a:pos x="40" y="4"/>
                </a:cxn>
                <a:cxn ang="0">
                  <a:pos x="36" y="9"/>
                </a:cxn>
                <a:cxn ang="0">
                  <a:pos x="30" y="13"/>
                </a:cxn>
                <a:cxn ang="0">
                  <a:pos x="24" y="19"/>
                </a:cxn>
                <a:cxn ang="0">
                  <a:pos x="18" y="26"/>
                </a:cxn>
                <a:cxn ang="0">
                  <a:pos x="8" y="41"/>
                </a:cxn>
                <a:cxn ang="0">
                  <a:pos x="2" y="54"/>
                </a:cxn>
                <a:cxn ang="0">
                  <a:pos x="0" y="65"/>
                </a:cxn>
                <a:cxn ang="0">
                  <a:pos x="2" y="72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3" y="72"/>
                </a:cxn>
                <a:cxn ang="0">
                  <a:pos x="18" y="70"/>
                </a:cxn>
                <a:cxn ang="0">
                  <a:pos x="23" y="65"/>
                </a:cxn>
                <a:cxn ang="0">
                  <a:pos x="28" y="61"/>
                </a:cxn>
                <a:cxn ang="0">
                  <a:pos x="32" y="54"/>
                </a:cxn>
                <a:cxn ang="0">
                  <a:pos x="37" y="47"/>
                </a:cxn>
                <a:cxn ang="0">
                  <a:pos x="45" y="32"/>
                </a:cxn>
                <a:cxn ang="0">
                  <a:pos x="51" y="18"/>
                </a:cxn>
                <a:cxn ang="0">
                  <a:pos x="53" y="7"/>
                </a:cxn>
                <a:cxn ang="0">
                  <a:pos x="53" y="1"/>
                </a:cxn>
              </a:cxnLst>
              <a:rect l="0" t="0" r="r" b="b"/>
              <a:pathLst>
                <a:path w="53" h="75">
                  <a:moveTo>
                    <a:pt x="53" y="1"/>
                  </a:moveTo>
                  <a:lnTo>
                    <a:pt x="51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0" y="13"/>
                  </a:lnTo>
                  <a:lnTo>
                    <a:pt x="24" y="19"/>
                  </a:lnTo>
                  <a:lnTo>
                    <a:pt x="18" y="26"/>
                  </a:lnTo>
                  <a:lnTo>
                    <a:pt x="8" y="41"/>
                  </a:lnTo>
                  <a:lnTo>
                    <a:pt x="2" y="54"/>
                  </a:lnTo>
                  <a:lnTo>
                    <a:pt x="0" y="65"/>
                  </a:lnTo>
                  <a:lnTo>
                    <a:pt x="2" y="72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3" y="72"/>
                  </a:lnTo>
                  <a:lnTo>
                    <a:pt x="18" y="70"/>
                  </a:lnTo>
                  <a:lnTo>
                    <a:pt x="23" y="65"/>
                  </a:lnTo>
                  <a:lnTo>
                    <a:pt x="28" y="61"/>
                  </a:lnTo>
                  <a:lnTo>
                    <a:pt x="32" y="54"/>
                  </a:lnTo>
                  <a:lnTo>
                    <a:pt x="37" y="47"/>
                  </a:lnTo>
                  <a:lnTo>
                    <a:pt x="45" y="32"/>
                  </a:lnTo>
                  <a:lnTo>
                    <a:pt x="51" y="18"/>
                  </a:lnTo>
                  <a:lnTo>
                    <a:pt x="53" y="7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5" name="Freeform 65"/>
            <p:cNvSpPr>
              <a:spLocks/>
            </p:cNvSpPr>
            <p:nvPr/>
          </p:nvSpPr>
          <p:spPr bwMode="auto">
            <a:xfrm>
              <a:off x="902608" y="5100638"/>
              <a:ext cx="20638" cy="30163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1" y="0"/>
                </a:cxn>
                <a:cxn ang="0">
                  <a:pos x="15" y="4"/>
                </a:cxn>
                <a:cxn ang="0">
                  <a:pos x="9" y="11"/>
                </a:cxn>
                <a:cxn ang="0">
                  <a:pos x="4" y="22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6" y="38"/>
                </a:cxn>
                <a:cxn ang="0">
                  <a:pos x="14" y="33"/>
                </a:cxn>
                <a:cxn ang="0">
                  <a:pos x="21" y="25"/>
                </a:cxn>
                <a:cxn ang="0">
                  <a:pos x="27" y="15"/>
                </a:cxn>
                <a:cxn ang="0">
                  <a:pos x="28" y="8"/>
                </a:cxn>
                <a:cxn ang="0">
                  <a:pos x="25" y="3"/>
                </a:cxn>
              </a:cxnLst>
              <a:rect l="0" t="0" r="r" b="b"/>
              <a:pathLst>
                <a:path w="28" h="38">
                  <a:moveTo>
                    <a:pt x="25" y="3"/>
                  </a:moveTo>
                  <a:lnTo>
                    <a:pt x="21" y="0"/>
                  </a:lnTo>
                  <a:lnTo>
                    <a:pt x="15" y="4"/>
                  </a:lnTo>
                  <a:lnTo>
                    <a:pt x="9" y="11"/>
                  </a:lnTo>
                  <a:lnTo>
                    <a:pt x="4" y="22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6" y="38"/>
                  </a:lnTo>
                  <a:lnTo>
                    <a:pt x="14" y="33"/>
                  </a:lnTo>
                  <a:lnTo>
                    <a:pt x="21" y="25"/>
                  </a:lnTo>
                  <a:lnTo>
                    <a:pt x="27" y="15"/>
                  </a:lnTo>
                  <a:lnTo>
                    <a:pt x="28" y="8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6" name="Freeform 66"/>
            <p:cNvSpPr>
              <a:spLocks/>
            </p:cNvSpPr>
            <p:nvPr/>
          </p:nvSpPr>
          <p:spPr bwMode="auto">
            <a:xfrm>
              <a:off x="2290083" y="4391025"/>
              <a:ext cx="50800" cy="841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49" y="6"/>
                </a:cxn>
                <a:cxn ang="0">
                  <a:pos x="45" y="0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19" y="16"/>
                </a:cxn>
                <a:cxn ang="0">
                  <a:pos x="11" y="28"/>
                </a:cxn>
                <a:cxn ang="0">
                  <a:pos x="4" y="40"/>
                </a:cxn>
                <a:cxn ang="0">
                  <a:pos x="1" y="49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6" y="64"/>
                </a:cxn>
                <a:cxn ang="0">
                  <a:pos x="11" y="63"/>
                </a:cxn>
                <a:cxn ang="0">
                  <a:pos x="17" y="61"/>
                </a:cxn>
                <a:cxn ang="0">
                  <a:pos x="22" y="61"/>
                </a:cxn>
                <a:cxn ang="0">
                  <a:pos x="24" y="64"/>
                </a:cxn>
                <a:cxn ang="0">
                  <a:pos x="24" y="67"/>
                </a:cxn>
                <a:cxn ang="0">
                  <a:pos x="22" y="73"/>
                </a:cxn>
                <a:cxn ang="0">
                  <a:pos x="18" y="81"/>
                </a:cxn>
                <a:cxn ang="0">
                  <a:pos x="13" y="89"/>
                </a:cxn>
                <a:cxn ang="0">
                  <a:pos x="8" y="98"/>
                </a:cxn>
                <a:cxn ang="0">
                  <a:pos x="6" y="104"/>
                </a:cxn>
                <a:cxn ang="0">
                  <a:pos x="8" y="106"/>
                </a:cxn>
                <a:cxn ang="0">
                  <a:pos x="14" y="104"/>
                </a:cxn>
                <a:cxn ang="0">
                  <a:pos x="24" y="98"/>
                </a:cxn>
                <a:cxn ang="0">
                  <a:pos x="30" y="94"/>
                </a:cxn>
                <a:cxn ang="0">
                  <a:pos x="36" y="89"/>
                </a:cxn>
                <a:cxn ang="0">
                  <a:pos x="41" y="84"/>
                </a:cxn>
                <a:cxn ang="0">
                  <a:pos x="47" y="79"/>
                </a:cxn>
                <a:cxn ang="0">
                  <a:pos x="52" y="73"/>
                </a:cxn>
                <a:cxn ang="0">
                  <a:pos x="55" y="67"/>
                </a:cxn>
                <a:cxn ang="0">
                  <a:pos x="59" y="63"/>
                </a:cxn>
                <a:cxn ang="0">
                  <a:pos x="61" y="58"/>
                </a:cxn>
                <a:cxn ang="0">
                  <a:pos x="63" y="50"/>
                </a:cxn>
                <a:cxn ang="0">
                  <a:pos x="63" y="44"/>
                </a:cxn>
                <a:cxn ang="0">
                  <a:pos x="61" y="41"/>
                </a:cxn>
                <a:cxn ang="0">
                  <a:pos x="59" y="41"/>
                </a:cxn>
                <a:cxn ang="0">
                  <a:pos x="55" y="40"/>
                </a:cxn>
                <a:cxn ang="0">
                  <a:pos x="52" y="34"/>
                </a:cxn>
                <a:cxn ang="0">
                  <a:pos x="51" y="26"/>
                </a:cxn>
                <a:cxn ang="0">
                  <a:pos x="51" y="15"/>
                </a:cxn>
              </a:cxnLst>
              <a:rect l="0" t="0" r="r" b="b"/>
              <a:pathLst>
                <a:path w="63" h="106">
                  <a:moveTo>
                    <a:pt x="51" y="15"/>
                  </a:moveTo>
                  <a:lnTo>
                    <a:pt x="49" y="6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9" y="7"/>
                  </a:lnTo>
                  <a:lnTo>
                    <a:pt x="19" y="16"/>
                  </a:lnTo>
                  <a:lnTo>
                    <a:pt x="11" y="28"/>
                  </a:lnTo>
                  <a:lnTo>
                    <a:pt x="4" y="40"/>
                  </a:lnTo>
                  <a:lnTo>
                    <a:pt x="1" y="49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6" y="64"/>
                  </a:lnTo>
                  <a:lnTo>
                    <a:pt x="11" y="63"/>
                  </a:lnTo>
                  <a:lnTo>
                    <a:pt x="17" y="61"/>
                  </a:lnTo>
                  <a:lnTo>
                    <a:pt x="22" y="61"/>
                  </a:lnTo>
                  <a:lnTo>
                    <a:pt x="24" y="64"/>
                  </a:lnTo>
                  <a:lnTo>
                    <a:pt x="24" y="67"/>
                  </a:lnTo>
                  <a:lnTo>
                    <a:pt x="22" y="73"/>
                  </a:lnTo>
                  <a:lnTo>
                    <a:pt x="18" y="81"/>
                  </a:lnTo>
                  <a:lnTo>
                    <a:pt x="13" y="89"/>
                  </a:lnTo>
                  <a:lnTo>
                    <a:pt x="8" y="98"/>
                  </a:lnTo>
                  <a:lnTo>
                    <a:pt x="6" y="104"/>
                  </a:lnTo>
                  <a:lnTo>
                    <a:pt x="8" y="106"/>
                  </a:lnTo>
                  <a:lnTo>
                    <a:pt x="14" y="104"/>
                  </a:lnTo>
                  <a:lnTo>
                    <a:pt x="24" y="98"/>
                  </a:lnTo>
                  <a:lnTo>
                    <a:pt x="30" y="94"/>
                  </a:lnTo>
                  <a:lnTo>
                    <a:pt x="36" y="89"/>
                  </a:lnTo>
                  <a:lnTo>
                    <a:pt x="41" y="84"/>
                  </a:lnTo>
                  <a:lnTo>
                    <a:pt x="47" y="79"/>
                  </a:lnTo>
                  <a:lnTo>
                    <a:pt x="52" y="73"/>
                  </a:lnTo>
                  <a:lnTo>
                    <a:pt x="55" y="67"/>
                  </a:lnTo>
                  <a:lnTo>
                    <a:pt x="59" y="63"/>
                  </a:lnTo>
                  <a:lnTo>
                    <a:pt x="61" y="58"/>
                  </a:lnTo>
                  <a:lnTo>
                    <a:pt x="63" y="50"/>
                  </a:lnTo>
                  <a:lnTo>
                    <a:pt x="63" y="44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5" y="40"/>
                  </a:lnTo>
                  <a:lnTo>
                    <a:pt x="52" y="34"/>
                  </a:lnTo>
                  <a:lnTo>
                    <a:pt x="51" y="26"/>
                  </a:lnTo>
                  <a:lnTo>
                    <a:pt x="51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7" name="Freeform 67"/>
            <p:cNvSpPr>
              <a:spLocks/>
            </p:cNvSpPr>
            <p:nvPr/>
          </p:nvSpPr>
          <p:spPr bwMode="auto">
            <a:xfrm>
              <a:off x="1064533" y="5805488"/>
              <a:ext cx="26988" cy="42863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1" y="10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30" y="3"/>
                </a:cxn>
                <a:cxn ang="0">
                  <a:pos x="34" y="14"/>
                </a:cxn>
                <a:cxn ang="0">
                  <a:pos x="31" y="26"/>
                </a:cxn>
                <a:cxn ang="0">
                  <a:pos x="27" y="38"/>
                </a:cxn>
                <a:cxn ang="0">
                  <a:pos x="22" y="51"/>
                </a:cxn>
                <a:cxn ang="0">
                  <a:pos x="20" y="53"/>
                </a:cxn>
                <a:cxn ang="0">
                  <a:pos x="14" y="53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1" y="35"/>
                </a:cxn>
                <a:cxn ang="0">
                  <a:pos x="2" y="26"/>
                </a:cxn>
                <a:cxn ang="0">
                  <a:pos x="6" y="17"/>
                </a:cxn>
              </a:cxnLst>
              <a:rect l="0" t="0" r="r" b="b"/>
              <a:pathLst>
                <a:path w="34" h="53">
                  <a:moveTo>
                    <a:pt x="6" y="17"/>
                  </a:moveTo>
                  <a:lnTo>
                    <a:pt x="11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1" y="26"/>
                  </a:lnTo>
                  <a:lnTo>
                    <a:pt x="27" y="38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4" y="53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2" y="26"/>
                  </a:lnTo>
                  <a:lnTo>
                    <a:pt x="6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18" name="Freeform 68"/>
            <p:cNvSpPr>
              <a:spLocks/>
            </p:cNvSpPr>
            <p:nvPr/>
          </p:nvSpPr>
          <p:spPr bwMode="auto">
            <a:xfrm>
              <a:off x="1031195" y="5819775"/>
              <a:ext cx="19050" cy="2381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3" y="24"/>
                </a:cxn>
                <a:cxn ang="0">
                  <a:pos x="1" y="18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11" y="1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4" y="12"/>
                </a:cxn>
                <a:cxn ang="0">
                  <a:pos x="23" y="24"/>
                </a:cxn>
                <a:cxn ang="0">
                  <a:pos x="17" y="31"/>
                </a:cxn>
                <a:cxn ang="0">
                  <a:pos x="7" y="27"/>
                </a:cxn>
              </a:cxnLst>
              <a:rect l="0" t="0" r="r" b="b"/>
              <a:pathLst>
                <a:path w="24" h="31">
                  <a:moveTo>
                    <a:pt x="7" y="27"/>
                  </a:moveTo>
                  <a:lnTo>
                    <a:pt x="3" y="24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5"/>
                  </a:lnTo>
                  <a:lnTo>
                    <a:pt x="5" y="2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12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7" y="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</p:grpSp>
      <p:sp>
        <p:nvSpPr>
          <p:cNvPr id="120" name="Freeform 97"/>
          <p:cNvSpPr>
            <a:spLocks/>
          </p:cNvSpPr>
          <p:nvPr/>
        </p:nvSpPr>
        <p:spPr bwMode="auto">
          <a:xfrm>
            <a:off x="8318500" y="3691900"/>
            <a:ext cx="631825" cy="492125"/>
          </a:xfrm>
          <a:custGeom>
            <a:avLst/>
            <a:gdLst>
              <a:gd name="T0" fmla="*/ 2147483647 w 2124"/>
              <a:gd name="T1" fmla="*/ 2147483647 h 1608"/>
              <a:gd name="T2" fmla="*/ 2147483647 w 2124"/>
              <a:gd name="T3" fmla="*/ 2147483647 h 1608"/>
              <a:gd name="T4" fmla="*/ 2147483647 w 2124"/>
              <a:gd name="T5" fmla="*/ 2147483647 h 1608"/>
              <a:gd name="T6" fmla="*/ 2147483647 w 2124"/>
              <a:gd name="T7" fmla="*/ 2147483647 h 1608"/>
              <a:gd name="T8" fmla="*/ 2147483647 w 2124"/>
              <a:gd name="T9" fmla="*/ 2147483647 h 1608"/>
              <a:gd name="T10" fmla="*/ 2147483647 w 2124"/>
              <a:gd name="T11" fmla="*/ 2147483647 h 1608"/>
              <a:gd name="T12" fmla="*/ 2147483647 w 2124"/>
              <a:gd name="T13" fmla="*/ 2147483647 h 1608"/>
              <a:gd name="T14" fmla="*/ 2147483647 w 2124"/>
              <a:gd name="T15" fmla="*/ 2147483647 h 1608"/>
              <a:gd name="T16" fmla="*/ 2147483647 w 2124"/>
              <a:gd name="T17" fmla="*/ 2147483647 h 1608"/>
              <a:gd name="T18" fmla="*/ 2147483647 w 2124"/>
              <a:gd name="T19" fmla="*/ 2147483647 h 1608"/>
              <a:gd name="T20" fmla="*/ 2147483647 w 2124"/>
              <a:gd name="T21" fmla="*/ 2147483647 h 1608"/>
              <a:gd name="T22" fmla="*/ 2147483647 w 2124"/>
              <a:gd name="T23" fmla="*/ 2147483647 h 1608"/>
              <a:gd name="T24" fmla="*/ 2147483647 w 2124"/>
              <a:gd name="T25" fmla="*/ 2147483647 h 1608"/>
              <a:gd name="T26" fmla="*/ 2147483647 w 2124"/>
              <a:gd name="T27" fmla="*/ 2147483647 h 1608"/>
              <a:gd name="T28" fmla="*/ 2147483647 w 2124"/>
              <a:gd name="T29" fmla="*/ 2147483647 h 1608"/>
              <a:gd name="T30" fmla="*/ 0 w 2124"/>
              <a:gd name="T31" fmla="*/ 2147483647 h 1608"/>
              <a:gd name="T32" fmla="*/ 2147483647 w 2124"/>
              <a:gd name="T33" fmla="*/ 2147483647 h 1608"/>
              <a:gd name="T34" fmla="*/ 2147483647 w 2124"/>
              <a:gd name="T35" fmla="*/ 2147483647 h 1608"/>
              <a:gd name="T36" fmla="*/ 2147483647 w 2124"/>
              <a:gd name="T37" fmla="*/ 2147483647 h 1608"/>
              <a:gd name="T38" fmla="*/ 2147483647 w 2124"/>
              <a:gd name="T39" fmla="*/ 2147483647 h 1608"/>
              <a:gd name="T40" fmla="*/ 2147483647 w 2124"/>
              <a:gd name="T41" fmla="*/ 2147483647 h 1608"/>
              <a:gd name="T42" fmla="*/ 2147483647 w 2124"/>
              <a:gd name="T43" fmla="*/ 2147483647 h 1608"/>
              <a:gd name="T44" fmla="*/ 2147483647 w 2124"/>
              <a:gd name="T45" fmla="*/ 2147483647 h 1608"/>
              <a:gd name="T46" fmla="*/ 2147483647 w 2124"/>
              <a:gd name="T47" fmla="*/ 2147483647 h 1608"/>
              <a:gd name="T48" fmla="*/ 2147483647 w 2124"/>
              <a:gd name="T49" fmla="*/ 2147483647 h 1608"/>
              <a:gd name="T50" fmla="*/ 2147483647 w 2124"/>
              <a:gd name="T51" fmla="*/ 2147483647 h 1608"/>
              <a:gd name="T52" fmla="*/ 2147483647 w 2124"/>
              <a:gd name="T53" fmla="*/ 2147483647 h 1608"/>
              <a:gd name="T54" fmla="*/ 2147483647 w 2124"/>
              <a:gd name="T55" fmla="*/ 2147483647 h 1608"/>
              <a:gd name="T56" fmla="*/ 2147483647 w 2124"/>
              <a:gd name="T57" fmla="*/ 2147483647 h 1608"/>
              <a:gd name="T58" fmla="*/ 2147483647 w 2124"/>
              <a:gd name="T59" fmla="*/ 2147483647 h 1608"/>
              <a:gd name="T60" fmla="*/ 2147483647 w 2124"/>
              <a:gd name="T61" fmla="*/ 2147483647 h 1608"/>
              <a:gd name="T62" fmla="*/ 2147483647 w 2124"/>
              <a:gd name="T63" fmla="*/ 2147483647 h 1608"/>
              <a:gd name="T64" fmla="*/ 2147483647 w 2124"/>
              <a:gd name="T65" fmla="*/ 2147483647 h 1608"/>
              <a:gd name="T66" fmla="*/ 2147483647 w 2124"/>
              <a:gd name="T67" fmla="*/ 2147483647 h 1608"/>
              <a:gd name="T68" fmla="*/ 2147483647 w 2124"/>
              <a:gd name="T69" fmla="*/ 2147483647 h 1608"/>
              <a:gd name="T70" fmla="*/ 2147483647 w 2124"/>
              <a:gd name="T71" fmla="*/ 2147483647 h 1608"/>
              <a:gd name="T72" fmla="*/ 2147483647 w 2124"/>
              <a:gd name="T73" fmla="*/ 2147483647 h 1608"/>
              <a:gd name="T74" fmla="*/ 2147483647 w 2124"/>
              <a:gd name="T75" fmla="*/ 2147483647 h 1608"/>
              <a:gd name="T76" fmla="*/ 2147483647 w 2124"/>
              <a:gd name="T77" fmla="*/ 2147483647 h 1608"/>
              <a:gd name="T78" fmla="*/ 2147483647 w 2124"/>
              <a:gd name="T79" fmla="*/ 2147483647 h 1608"/>
              <a:gd name="T80" fmla="*/ 2147483647 w 2124"/>
              <a:gd name="T81" fmla="*/ 2147483647 h 1608"/>
              <a:gd name="T82" fmla="*/ 2147483647 w 2124"/>
              <a:gd name="T83" fmla="*/ 2147483647 h 1608"/>
              <a:gd name="T84" fmla="*/ 2147483647 w 2124"/>
              <a:gd name="T85" fmla="*/ 2147483647 h 1608"/>
              <a:gd name="T86" fmla="*/ 2147483647 w 2124"/>
              <a:gd name="T87" fmla="*/ 2147483647 h 1608"/>
              <a:gd name="T88" fmla="*/ 2147483647 w 2124"/>
              <a:gd name="T89" fmla="*/ 2147483647 h 1608"/>
              <a:gd name="T90" fmla="*/ 2147483647 w 2124"/>
              <a:gd name="T91" fmla="*/ 2147483647 h 1608"/>
              <a:gd name="T92" fmla="*/ 2147483647 w 2124"/>
              <a:gd name="T93" fmla="*/ 2147483647 h 1608"/>
              <a:gd name="T94" fmla="*/ 2147483647 w 2124"/>
              <a:gd name="T95" fmla="*/ 2147483647 h 1608"/>
              <a:gd name="T96" fmla="*/ 2147483647 w 2124"/>
              <a:gd name="T97" fmla="*/ 2147483647 h 1608"/>
              <a:gd name="T98" fmla="*/ 2147483647 w 2124"/>
              <a:gd name="T99" fmla="*/ 2147483647 h 1608"/>
              <a:gd name="T100" fmla="*/ 2147483647 w 2124"/>
              <a:gd name="T101" fmla="*/ 2147483647 h 1608"/>
              <a:gd name="T102" fmla="*/ 2147483647 w 2124"/>
              <a:gd name="T103" fmla="*/ 2147483647 h 1608"/>
              <a:gd name="T104" fmla="*/ 2147483647 w 2124"/>
              <a:gd name="T105" fmla="*/ 2147483647 h 160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24"/>
              <a:gd name="T160" fmla="*/ 0 h 1608"/>
              <a:gd name="T161" fmla="*/ 2124 w 2124"/>
              <a:gd name="T162" fmla="*/ 1608 h 160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24" h="1608">
                <a:moveTo>
                  <a:pt x="2063" y="187"/>
                </a:moveTo>
                <a:lnTo>
                  <a:pt x="2124" y="108"/>
                </a:lnTo>
                <a:lnTo>
                  <a:pt x="2063" y="0"/>
                </a:lnTo>
                <a:lnTo>
                  <a:pt x="1998" y="74"/>
                </a:lnTo>
                <a:lnTo>
                  <a:pt x="1960" y="135"/>
                </a:lnTo>
                <a:lnTo>
                  <a:pt x="1906" y="178"/>
                </a:lnTo>
                <a:lnTo>
                  <a:pt x="1906" y="182"/>
                </a:lnTo>
                <a:lnTo>
                  <a:pt x="1905" y="194"/>
                </a:lnTo>
                <a:lnTo>
                  <a:pt x="1903" y="220"/>
                </a:lnTo>
                <a:lnTo>
                  <a:pt x="1901" y="261"/>
                </a:lnTo>
                <a:lnTo>
                  <a:pt x="1896" y="264"/>
                </a:lnTo>
                <a:lnTo>
                  <a:pt x="1890" y="268"/>
                </a:lnTo>
                <a:lnTo>
                  <a:pt x="1883" y="272"/>
                </a:lnTo>
                <a:lnTo>
                  <a:pt x="1873" y="277"/>
                </a:lnTo>
                <a:lnTo>
                  <a:pt x="1864" y="282"/>
                </a:lnTo>
                <a:lnTo>
                  <a:pt x="1853" y="286"/>
                </a:lnTo>
                <a:lnTo>
                  <a:pt x="1843" y="291"/>
                </a:lnTo>
                <a:lnTo>
                  <a:pt x="1831" y="296"/>
                </a:lnTo>
                <a:lnTo>
                  <a:pt x="1819" y="301"/>
                </a:lnTo>
                <a:lnTo>
                  <a:pt x="1809" y="372"/>
                </a:lnTo>
                <a:lnTo>
                  <a:pt x="1767" y="434"/>
                </a:lnTo>
                <a:lnTo>
                  <a:pt x="1769" y="443"/>
                </a:lnTo>
                <a:lnTo>
                  <a:pt x="1771" y="453"/>
                </a:lnTo>
                <a:lnTo>
                  <a:pt x="1776" y="471"/>
                </a:lnTo>
                <a:lnTo>
                  <a:pt x="1782" y="493"/>
                </a:lnTo>
                <a:lnTo>
                  <a:pt x="1790" y="512"/>
                </a:lnTo>
                <a:lnTo>
                  <a:pt x="1791" y="519"/>
                </a:lnTo>
                <a:lnTo>
                  <a:pt x="1791" y="532"/>
                </a:lnTo>
                <a:lnTo>
                  <a:pt x="1789" y="546"/>
                </a:lnTo>
                <a:lnTo>
                  <a:pt x="1785" y="562"/>
                </a:lnTo>
                <a:lnTo>
                  <a:pt x="1759" y="606"/>
                </a:lnTo>
                <a:lnTo>
                  <a:pt x="1704" y="599"/>
                </a:lnTo>
                <a:lnTo>
                  <a:pt x="1668" y="556"/>
                </a:lnTo>
                <a:lnTo>
                  <a:pt x="1697" y="476"/>
                </a:lnTo>
                <a:lnTo>
                  <a:pt x="1609" y="300"/>
                </a:lnTo>
                <a:lnTo>
                  <a:pt x="1589" y="417"/>
                </a:lnTo>
                <a:lnTo>
                  <a:pt x="1561" y="440"/>
                </a:lnTo>
                <a:lnTo>
                  <a:pt x="1526" y="414"/>
                </a:lnTo>
                <a:lnTo>
                  <a:pt x="1598" y="287"/>
                </a:lnTo>
                <a:lnTo>
                  <a:pt x="1490" y="305"/>
                </a:lnTo>
                <a:lnTo>
                  <a:pt x="1409" y="349"/>
                </a:lnTo>
                <a:lnTo>
                  <a:pt x="1400" y="333"/>
                </a:lnTo>
                <a:lnTo>
                  <a:pt x="1421" y="301"/>
                </a:lnTo>
                <a:lnTo>
                  <a:pt x="1444" y="215"/>
                </a:lnTo>
                <a:lnTo>
                  <a:pt x="1414" y="216"/>
                </a:lnTo>
                <a:lnTo>
                  <a:pt x="1411" y="216"/>
                </a:lnTo>
                <a:lnTo>
                  <a:pt x="1404" y="216"/>
                </a:lnTo>
                <a:lnTo>
                  <a:pt x="1392" y="216"/>
                </a:lnTo>
                <a:lnTo>
                  <a:pt x="1375" y="216"/>
                </a:lnTo>
                <a:lnTo>
                  <a:pt x="1354" y="216"/>
                </a:lnTo>
                <a:lnTo>
                  <a:pt x="1330" y="216"/>
                </a:lnTo>
                <a:lnTo>
                  <a:pt x="1301" y="215"/>
                </a:lnTo>
                <a:lnTo>
                  <a:pt x="1270" y="214"/>
                </a:lnTo>
                <a:lnTo>
                  <a:pt x="1235" y="213"/>
                </a:lnTo>
                <a:lnTo>
                  <a:pt x="1197" y="211"/>
                </a:lnTo>
                <a:lnTo>
                  <a:pt x="1157" y="209"/>
                </a:lnTo>
                <a:lnTo>
                  <a:pt x="1113" y="206"/>
                </a:lnTo>
                <a:lnTo>
                  <a:pt x="1068" y="202"/>
                </a:lnTo>
                <a:lnTo>
                  <a:pt x="1021" y="197"/>
                </a:lnTo>
                <a:lnTo>
                  <a:pt x="971" y="193"/>
                </a:lnTo>
                <a:lnTo>
                  <a:pt x="919" y="187"/>
                </a:lnTo>
                <a:lnTo>
                  <a:pt x="865" y="179"/>
                </a:lnTo>
                <a:lnTo>
                  <a:pt x="811" y="172"/>
                </a:lnTo>
                <a:lnTo>
                  <a:pt x="755" y="164"/>
                </a:lnTo>
                <a:lnTo>
                  <a:pt x="698" y="154"/>
                </a:lnTo>
                <a:lnTo>
                  <a:pt x="642" y="145"/>
                </a:lnTo>
                <a:lnTo>
                  <a:pt x="587" y="135"/>
                </a:lnTo>
                <a:lnTo>
                  <a:pt x="534" y="126"/>
                </a:lnTo>
                <a:lnTo>
                  <a:pt x="483" y="116"/>
                </a:lnTo>
                <a:lnTo>
                  <a:pt x="435" y="107"/>
                </a:lnTo>
                <a:lnTo>
                  <a:pt x="392" y="98"/>
                </a:lnTo>
                <a:lnTo>
                  <a:pt x="353" y="91"/>
                </a:lnTo>
                <a:lnTo>
                  <a:pt x="319" y="83"/>
                </a:lnTo>
                <a:lnTo>
                  <a:pt x="291" y="78"/>
                </a:lnTo>
                <a:lnTo>
                  <a:pt x="270" y="74"/>
                </a:lnTo>
                <a:lnTo>
                  <a:pt x="258" y="71"/>
                </a:lnTo>
                <a:lnTo>
                  <a:pt x="252" y="70"/>
                </a:lnTo>
                <a:lnTo>
                  <a:pt x="232" y="65"/>
                </a:lnTo>
                <a:lnTo>
                  <a:pt x="211" y="145"/>
                </a:lnTo>
                <a:lnTo>
                  <a:pt x="204" y="146"/>
                </a:lnTo>
                <a:lnTo>
                  <a:pt x="182" y="89"/>
                </a:lnTo>
                <a:lnTo>
                  <a:pt x="89" y="55"/>
                </a:lnTo>
                <a:lnTo>
                  <a:pt x="89" y="155"/>
                </a:lnTo>
                <a:lnTo>
                  <a:pt x="89" y="163"/>
                </a:lnTo>
                <a:lnTo>
                  <a:pt x="91" y="179"/>
                </a:lnTo>
                <a:lnTo>
                  <a:pt x="92" y="201"/>
                </a:lnTo>
                <a:lnTo>
                  <a:pt x="93" y="218"/>
                </a:lnTo>
                <a:lnTo>
                  <a:pt x="56" y="273"/>
                </a:lnTo>
                <a:lnTo>
                  <a:pt x="31" y="420"/>
                </a:lnTo>
                <a:lnTo>
                  <a:pt x="31" y="421"/>
                </a:lnTo>
                <a:lnTo>
                  <a:pt x="31" y="422"/>
                </a:lnTo>
                <a:lnTo>
                  <a:pt x="20" y="528"/>
                </a:lnTo>
                <a:lnTo>
                  <a:pt x="34" y="603"/>
                </a:lnTo>
                <a:lnTo>
                  <a:pt x="1" y="683"/>
                </a:lnTo>
                <a:lnTo>
                  <a:pt x="1" y="686"/>
                </a:lnTo>
                <a:lnTo>
                  <a:pt x="0" y="707"/>
                </a:lnTo>
                <a:lnTo>
                  <a:pt x="0" y="732"/>
                </a:lnTo>
                <a:lnTo>
                  <a:pt x="2" y="756"/>
                </a:lnTo>
                <a:lnTo>
                  <a:pt x="10" y="774"/>
                </a:lnTo>
                <a:lnTo>
                  <a:pt x="9" y="772"/>
                </a:lnTo>
                <a:lnTo>
                  <a:pt x="14" y="786"/>
                </a:lnTo>
                <a:lnTo>
                  <a:pt x="21" y="812"/>
                </a:lnTo>
                <a:lnTo>
                  <a:pt x="32" y="849"/>
                </a:lnTo>
                <a:lnTo>
                  <a:pt x="43" y="892"/>
                </a:lnTo>
                <a:lnTo>
                  <a:pt x="57" y="941"/>
                </a:lnTo>
                <a:lnTo>
                  <a:pt x="70" y="990"/>
                </a:lnTo>
                <a:lnTo>
                  <a:pt x="82" y="1039"/>
                </a:lnTo>
                <a:lnTo>
                  <a:pt x="94" y="1083"/>
                </a:lnTo>
                <a:lnTo>
                  <a:pt x="96" y="1091"/>
                </a:lnTo>
                <a:lnTo>
                  <a:pt x="161" y="1138"/>
                </a:lnTo>
                <a:lnTo>
                  <a:pt x="165" y="1138"/>
                </a:lnTo>
                <a:lnTo>
                  <a:pt x="168" y="1139"/>
                </a:lnTo>
                <a:lnTo>
                  <a:pt x="174" y="1140"/>
                </a:lnTo>
                <a:lnTo>
                  <a:pt x="183" y="1141"/>
                </a:lnTo>
                <a:lnTo>
                  <a:pt x="193" y="1143"/>
                </a:lnTo>
                <a:lnTo>
                  <a:pt x="204" y="1146"/>
                </a:lnTo>
                <a:lnTo>
                  <a:pt x="214" y="1147"/>
                </a:lnTo>
                <a:lnTo>
                  <a:pt x="224" y="1148"/>
                </a:lnTo>
                <a:lnTo>
                  <a:pt x="233" y="1149"/>
                </a:lnTo>
                <a:lnTo>
                  <a:pt x="243" y="1156"/>
                </a:lnTo>
                <a:lnTo>
                  <a:pt x="258" y="1169"/>
                </a:lnTo>
                <a:lnTo>
                  <a:pt x="276" y="1186"/>
                </a:lnTo>
                <a:lnTo>
                  <a:pt x="297" y="1207"/>
                </a:lnTo>
                <a:lnTo>
                  <a:pt x="320" y="1230"/>
                </a:lnTo>
                <a:lnTo>
                  <a:pt x="344" y="1255"/>
                </a:lnTo>
                <a:lnTo>
                  <a:pt x="368" y="1282"/>
                </a:lnTo>
                <a:lnTo>
                  <a:pt x="393" y="1308"/>
                </a:lnTo>
                <a:lnTo>
                  <a:pt x="398" y="1313"/>
                </a:lnTo>
                <a:lnTo>
                  <a:pt x="405" y="1315"/>
                </a:lnTo>
                <a:lnTo>
                  <a:pt x="414" y="1317"/>
                </a:lnTo>
                <a:lnTo>
                  <a:pt x="422" y="1318"/>
                </a:lnTo>
                <a:lnTo>
                  <a:pt x="433" y="1320"/>
                </a:lnTo>
                <a:lnTo>
                  <a:pt x="442" y="1322"/>
                </a:lnTo>
                <a:lnTo>
                  <a:pt x="451" y="1324"/>
                </a:lnTo>
                <a:lnTo>
                  <a:pt x="459" y="1325"/>
                </a:lnTo>
                <a:lnTo>
                  <a:pt x="467" y="1327"/>
                </a:lnTo>
                <a:lnTo>
                  <a:pt x="471" y="1328"/>
                </a:lnTo>
                <a:lnTo>
                  <a:pt x="475" y="1330"/>
                </a:lnTo>
                <a:lnTo>
                  <a:pt x="481" y="1332"/>
                </a:lnTo>
                <a:lnTo>
                  <a:pt x="487" y="1335"/>
                </a:lnTo>
                <a:lnTo>
                  <a:pt x="494" y="1337"/>
                </a:lnTo>
                <a:lnTo>
                  <a:pt x="500" y="1339"/>
                </a:lnTo>
                <a:lnTo>
                  <a:pt x="507" y="1341"/>
                </a:lnTo>
                <a:lnTo>
                  <a:pt x="512" y="1343"/>
                </a:lnTo>
                <a:lnTo>
                  <a:pt x="517" y="1345"/>
                </a:lnTo>
                <a:lnTo>
                  <a:pt x="538" y="1374"/>
                </a:lnTo>
                <a:lnTo>
                  <a:pt x="555" y="1396"/>
                </a:lnTo>
                <a:lnTo>
                  <a:pt x="569" y="1411"/>
                </a:lnTo>
                <a:lnTo>
                  <a:pt x="581" y="1421"/>
                </a:lnTo>
                <a:lnTo>
                  <a:pt x="589" y="1428"/>
                </a:lnTo>
                <a:lnTo>
                  <a:pt x="595" y="1432"/>
                </a:lnTo>
                <a:lnTo>
                  <a:pt x="601" y="1433"/>
                </a:lnTo>
                <a:lnTo>
                  <a:pt x="605" y="1433"/>
                </a:lnTo>
                <a:lnTo>
                  <a:pt x="608" y="1433"/>
                </a:lnTo>
                <a:lnTo>
                  <a:pt x="612" y="1432"/>
                </a:lnTo>
                <a:lnTo>
                  <a:pt x="616" y="1430"/>
                </a:lnTo>
                <a:lnTo>
                  <a:pt x="623" y="1426"/>
                </a:lnTo>
                <a:lnTo>
                  <a:pt x="630" y="1420"/>
                </a:lnTo>
                <a:lnTo>
                  <a:pt x="639" y="1412"/>
                </a:lnTo>
                <a:lnTo>
                  <a:pt x="648" y="1399"/>
                </a:lnTo>
                <a:lnTo>
                  <a:pt x="659" y="1383"/>
                </a:lnTo>
                <a:lnTo>
                  <a:pt x="776" y="1419"/>
                </a:lnTo>
                <a:lnTo>
                  <a:pt x="810" y="1472"/>
                </a:lnTo>
                <a:lnTo>
                  <a:pt x="864" y="1494"/>
                </a:lnTo>
                <a:lnTo>
                  <a:pt x="869" y="1495"/>
                </a:lnTo>
                <a:lnTo>
                  <a:pt x="877" y="1498"/>
                </a:lnTo>
                <a:lnTo>
                  <a:pt x="889" y="1502"/>
                </a:lnTo>
                <a:lnTo>
                  <a:pt x="903" y="1507"/>
                </a:lnTo>
                <a:lnTo>
                  <a:pt x="917" y="1512"/>
                </a:lnTo>
                <a:lnTo>
                  <a:pt x="932" y="1517"/>
                </a:lnTo>
                <a:lnTo>
                  <a:pt x="944" y="1520"/>
                </a:lnTo>
                <a:lnTo>
                  <a:pt x="951" y="1524"/>
                </a:lnTo>
                <a:lnTo>
                  <a:pt x="1075" y="1608"/>
                </a:lnTo>
                <a:lnTo>
                  <a:pt x="1187" y="1608"/>
                </a:lnTo>
                <a:lnTo>
                  <a:pt x="1139" y="1480"/>
                </a:lnTo>
                <a:lnTo>
                  <a:pt x="1170" y="1467"/>
                </a:lnTo>
                <a:lnTo>
                  <a:pt x="1174" y="1461"/>
                </a:lnTo>
                <a:lnTo>
                  <a:pt x="1175" y="1460"/>
                </a:lnTo>
                <a:lnTo>
                  <a:pt x="1177" y="1456"/>
                </a:lnTo>
                <a:lnTo>
                  <a:pt x="1181" y="1451"/>
                </a:lnTo>
                <a:lnTo>
                  <a:pt x="1186" y="1443"/>
                </a:lnTo>
                <a:lnTo>
                  <a:pt x="1193" y="1435"/>
                </a:lnTo>
                <a:lnTo>
                  <a:pt x="1199" y="1425"/>
                </a:lnTo>
                <a:lnTo>
                  <a:pt x="1207" y="1416"/>
                </a:lnTo>
                <a:lnTo>
                  <a:pt x="1216" y="1405"/>
                </a:lnTo>
                <a:lnTo>
                  <a:pt x="1222" y="1400"/>
                </a:lnTo>
                <a:lnTo>
                  <a:pt x="1230" y="1396"/>
                </a:lnTo>
                <a:lnTo>
                  <a:pt x="1238" y="1393"/>
                </a:lnTo>
                <a:lnTo>
                  <a:pt x="1246" y="1391"/>
                </a:lnTo>
                <a:lnTo>
                  <a:pt x="1256" y="1388"/>
                </a:lnTo>
                <a:lnTo>
                  <a:pt x="1263" y="1388"/>
                </a:lnTo>
                <a:lnTo>
                  <a:pt x="1271" y="1388"/>
                </a:lnTo>
                <a:lnTo>
                  <a:pt x="1276" y="1388"/>
                </a:lnTo>
                <a:lnTo>
                  <a:pt x="1278" y="1388"/>
                </a:lnTo>
                <a:lnTo>
                  <a:pt x="1346" y="1377"/>
                </a:lnTo>
                <a:lnTo>
                  <a:pt x="1351" y="1374"/>
                </a:lnTo>
                <a:lnTo>
                  <a:pt x="1358" y="1367"/>
                </a:lnTo>
                <a:lnTo>
                  <a:pt x="1365" y="1361"/>
                </a:lnTo>
                <a:lnTo>
                  <a:pt x="1372" y="1356"/>
                </a:lnTo>
                <a:lnTo>
                  <a:pt x="1378" y="1350"/>
                </a:lnTo>
                <a:lnTo>
                  <a:pt x="1385" y="1346"/>
                </a:lnTo>
                <a:lnTo>
                  <a:pt x="1390" y="1343"/>
                </a:lnTo>
                <a:lnTo>
                  <a:pt x="1394" y="1340"/>
                </a:lnTo>
                <a:lnTo>
                  <a:pt x="1397" y="1339"/>
                </a:lnTo>
                <a:lnTo>
                  <a:pt x="1406" y="1337"/>
                </a:lnTo>
                <a:lnTo>
                  <a:pt x="1419" y="1335"/>
                </a:lnTo>
                <a:lnTo>
                  <a:pt x="1437" y="1332"/>
                </a:lnTo>
                <a:lnTo>
                  <a:pt x="1456" y="1330"/>
                </a:lnTo>
                <a:lnTo>
                  <a:pt x="1476" y="1328"/>
                </a:lnTo>
                <a:lnTo>
                  <a:pt x="1494" y="1326"/>
                </a:lnTo>
                <a:lnTo>
                  <a:pt x="1508" y="1325"/>
                </a:lnTo>
                <a:lnTo>
                  <a:pt x="1517" y="1325"/>
                </a:lnTo>
                <a:lnTo>
                  <a:pt x="1521" y="1326"/>
                </a:lnTo>
                <a:lnTo>
                  <a:pt x="1528" y="1327"/>
                </a:lnTo>
                <a:lnTo>
                  <a:pt x="1538" y="1329"/>
                </a:lnTo>
                <a:lnTo>
                  <a:pt x="1548" y="1332"/>
                </a:lnTo>
                <a:lnTo>
                  <a:pt x="1560" y="1337"/>
                </a:lnTo>
                <a:lnTo>
                  <a:pt x="1572" y="1340"/>
                </a:lnTo>
                <a:lnTo>
                  <a:pt x="1585" y="1344"/>
                </a:lnTo>
                <a:lnTo>
                  <a:pt x="1598" y="1348"/>
                </a:lnTo>
                <a:lnTo>
                  <a:pt x="1604" y="1350"/>
                </a:lnTo>
                <a:lnTo>
                  <a:pt x="1695" y="1326"/>
                </a:lnTo>
                <a:lnTo>
                  <a:pt x="1721" y="1342"/>
                </a:lnTo>
                <a:lnTo>
                  <a:pt x="1722" y="1342"/>
                </a:lnTo>
                <a:lnTo>
                  <a:pt x="1815" y="1386"/>
                </a:lnTo>
                <a:lnTo>
                  <a:pt x="1818" y="1387"/>
                </a:lnTo>
                <a:lnTo>
                  <a:pt x="1826" y="1391"/>
                </a:lnTo>
                <a:lnTo>
                  <a:pt x="1836" y="1395"/>
                </a:lnTo>
                <a:lnTo>
                  <a:pt x="1849" y="1400"/>
                </a:lnTo>
                <a:lnTo>
                  <a:pt x="1863" y="1406"/>
                </a:lnTo>
                <a:lnTo>
                  <a:pt x="1876" y="1412"/>
                </a:lnTo>
                <a:lnTo>
                  <a:pt x="1889" y="1418"/>
                </a:lnTo>
                <a:lnTo>
                  <a:pt x="1900" y="1422"/>
                </a:lnTo>
                <a:lnTo>
                  <a:pt x="1934" y="1519"/>
                </a:lnTo>
                <a:lnTo>
                  <a:pt x="1943" y="1524"/>
                </a:lnTo>
                <a:lnTo>
                  <a:pt x="1973" y="1535"/>
                </a:lnTo>
                <a:lnTo>
                  <a:pt x="1998" y="1544"/>
                </a:lnTo>
                <a:lnTo>
                  <a:pt x="2017" y="1550"/>
                </a:lnTo>
                <a:lnTo>
                  <a:pt x="2031" y="1553"/>
                </a:lnTo>
                <a:lnTo>
                  <a:pt x="2042" y="1554"/>
                </a:lnTo>
                <a:lnTo>
                  <a:pt x="2049" y="1554"/>
                </a:lnTo>
                <a:lnTo>
                  <a:pt x="2054" y="1554"/>
                </a:lnTo>
                <a:lnTo>
                  <a:pt x="2057" y="1553"/>
                </a:lnTo>
                <a:lnTo>
                  <a:pt x="2072" y="1542"/>
                </a:lnTo>
                <a:lnTo>
                  <a:pt x="2081" y="1519"/>
                </a:lnTo>
                <a:lnTo>
                  <a:pt x="2085" y="1486"/>
                </a:lnTo>
                <a:lnTo>
                  <a:pt x="2086" y="1440"/>
                </a:lnTo>
                <a:lnTo>
                  <a:pt x="2085" y="1420"/>
                </a:lnTo>
                <a:lnTo>
                  <a:pt x="2081" y="1395"/>
                </a:lnTo>
                <a:lnTo>
                  <a:pt x="2073" y="1371"/>
                </a:lnTo>
                <a:lnTo>
                  <a:pt x="2057" y="1353"/>
                </a:lnTo>
                <a:lnTo>
                  <a:pt x="2053" y="1348"/>
                </a:lnTo>
                <a:lnTo>
                  <a:pt x="2048" y="1342"/>
                </a:lnTo>
                <a:lnTo>
                  <a:pt x="2044" y="1334"/>
                </a:lnTo>
                <a:lnTo>
                  <a:pt x="2041" y="1325"/>
                </a:lnTo>
                <a:lnTo>
                  <a:pt x="2039" y="1320"/>
                </a:lnTo>
                <a:lnTo>
                  <a:pt x="1902" y="1196"/>
                </a:lnTo>
                <a:lnTo>
                  <a:pt x="1881" y="1152"/>
                </a:lnTo>
                <a:lnTo>
                  <a:pt x="1882" y="1141"/>
                </a:lnTo>
                <a:lnTo>
                  <a:pt x="1882" y="1130"/>
                </a:lnTo>
                <a:lnTo>
                  <a:pt x="1883" y="1118"/>
                </a:lnTo>
                <a:lnTo>
                  <a:pt x="1885" y="1108"/>
                </a:lnTo>
                <a:lnTo>
                  <a:pt x="1886" y="1105"/>
                </a:lnTo>
                <a:lnTo>
                  <a:pt x="1888" y="1097"/>
                </a:lnTo>
                <a:lnTo>
                  <a:pt x="1892" y="1090"/>
                </a:lnTo>
                <a:lnTo>
                  <a:pt x="1901" y="1082"/>
                </a:lnTo>
                <a:lnTo>
                  <a:pt x="1915" y="1072"/>
                </a:lnTo>
                <a:lnTo>
                  <a:pt x="1926" y="1062"/>
                </a:lnTo>
                <a:lnTo>
                  <a:pt x="1935" y="1054"/>
                </a:lnTo>
                <a:lnTo>
                  <a:pt x="1942" y="1045"/>
                </a:lnTo>
                <a:lnTo>
                  <a:pt x="1947" y="1038"/>
                </a:lnTo>
                <a:lnTo>
                  <a:pt x="1950" y="1031"/>
                </a:lnTo>
                <a:lnTo>
                  <a:pt x="1953" y="1024"/>
                </a:lnTo>
                <a:lnTo>
                  <a:pt x="1954" y="1018"/>
                </a:lnTo>
                <a:lnTo>
                  <a:pt x="1954" y="1013"/>
                </a:lnTo>
                <a:lnTo>
                  <a:pt x="1986" y="926"/>
                </a:lnTo>
                <a:lnTo>
                  <a:pt x="2003" y="896"/>
                </a:lnTo>
                <a:lnTo>
                  <a:pt x="2016" y="873"/>
                </a:lnTo>
                <a:lnTo>
                  <a:pt x="2024" y="855"/>
                </a:lnTo>
                <a:lnTo>
                  <a:pt x="2030" y="842"/>
                </a:lnTo>
                <a:lnTo>
                  <a:pt x="2034" y="832"/>
                </a:lnTo>
                <a:lnTo>
                  <a:pt x="2036" y="826"/>
                </a:lnTo>
                <a:lnTo>
                  <a:pt x="2037" y="821"/>
                </a:lnTo>
                <a:lnTo>
                  <a:pt x="2037" y="819"/>
                </a:lnTo>
                <a:lnTo>
                  <a:pt x="2037" y="816"/>
                </a:lnTo>
                <a:lnTo>
                  <a:pt x="2036" y="812"/>
                </a:lnTo>
                <a:lnTo>
                  <a:pt x="2034" y="805"/>
                </a:lnTo>
                <a:lnTo>
                  <a:pt x="2028" y="793"/>
                </a:lnTo>
                <a:lnTo>
                  <a:pt x="2021" y="778"/>
                </a:lnTo>
                <a:lnTo>
                  <a:pt x="2008" y="757"/>
                </a:lnTo>
                <a:lnTo>
                  <a:pt x="1992" y="729"/>
                </a:lnTo>
                <a:lnTo>
                  <a:pt x="1970" y="694"/>
                </a:lnTo>
                <a:lnTo>
                  <a:pt x="1978" y="655"/>
                </a:lnTo>
                <a:lnTo>
                  <a:pt x="1992" y="615"/>
                </a:lnTo>
                <a:lnTo>
                  <a:pt x="2003" y="566"/>
                </a:lnTo>
                <a:lnTo>
                  <a:pt x="1995" y="524"/>
                </a:lnTo>
                <a:lnTo>
                  <a:pt x="1997" y="523"/>
                </a:lnTo>
                <a:lnTo>
                  <a:pt x="2000" y="521"/>
                </a:lnTo>
                <a:lnTo>
                  <a:pt x="2003" y="519"/>
                </a:lnTo>
                <a:lnTo>
                  <a:pt x="2006" y="518"/>
                </a:lnTo>
                <a:lnTo>
                  <a:pt x="2016" y="515"/>
                </a:lnTo>
                <a:lnTo>
                  <a:pt x="2023" y="510"/>
                </a:lnTo>
                <a:lnTo>
                  <a:pt x="2028" y="503"/>
                </a:lnTo>
                <a:lnTo>
                  <a:pt x="2033" y="494"/>
                </a:lnTo>
                <a:lnTo>
                  <a:pt x="2036" y="485"/>
                </a:lnTo>
                <a:lnTo>
                  <a:pt x="2038" y="475"/>
                </a:lnTo>
                <a:lnTo>
                  <a:pt x="2038" y="466"/>
                </a:lnTo>
                <a:lnTo>
                  <a:pt x="2037" y="455"/>
                </a:lnTo>
                <a:lnTo>
                  <a:pt x="2037" y="451"/>
                </a:lnTo>
                <a:lnTo>
                  <a:pt x="2012" y="409"/>
                </a:lnTo>
                <a:lnTo>
                  <a:pt x="2012" y="382"/>
                </a:lnTo>
                <a:lnTo>
                  <a:pt x="2014" y="349"/>
                </a:lnTo>
                <a:lnTo>
                  <a:pt x="2016" y="318"/>
                </a:lnTo>
                <a:lnTo>
                  <a:pt x="2018" y="296"/>
                </a:lnTo>
                <a:lnTo>
                  <a:pt x="2020" y="287"/>
                </a:lnTo>
                <a:lnTo>
                  <a:pt x="2024" y="276"/>
                </a:lnTo>
                <a:lnTo>
                  <a:pt x="2029" y="262"/>
                </a:lnTo>
                <a:lnTo>
                  <a:pt x="2036" y="246"/>
                </a:lnTo>
                <a:lnTo>
                  <a:pt x="2042" y="230"/>
                </a:lnTo>
                <a:lnTo>
                  <a:pt x="2049" y="215"/>
                </a:lnTo>
                <a:lnTo>
                  <a:pt x="2057" y="201"/>
                </a:lnTo>
                <a:lnTo>
                  <a:pt x="2063" y="187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121" name="テキスト ボックス 300"/>
          <p:cNvSpPr txBox="1">
            <a:spLocks noChangeArrowheads="1"/>
          </p:cNvSpPr>
          <p:nvPr/>
        </p:nvSpPr>
        <p:spPr bwMode="auto">
          <a:xfrm>
            <a:off x="2504920" y="1425550"/>
            <a:ext cx="2715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u="sng" dirty="0" smtClean="0">
                <a:solidFill>
                  <a:srgbClr val="FF0000"/>
                </a:solidFill>
              </a:rPr>
              <a:t>Real-time Data </a:t>
            </a:r>
          </a:p>
          <a:p>
            <a:pPr eaLnBrk="1" hangingPunct="1"/>
            <a:r>
              <a:rPr lang="en-US" altLang="ja-JP" sz="1600" u="sng" dirty="0" smtClean="0">
                <a:solidFill>
                  <a:srgbClr val="FF0000"/>
                </a:solidFill>
              </a:rPr>
              <a:t>around Japan</a:t>
            </a:r>
            <a:endParaRPr lang="en-US" altLang="ja-JP" sz="1600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1600" dirty="0" smtClean="0">
                <a:solidFill>
                  <a:srgbClr val="FF0000"/>
                </a:solidFill>
              </a:rPr>
              <a:t>4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times per day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22" name="正方形/長方形 264"/>
          <p:cNvSpPr>
            <a:spLocks noChangeArrowheads="1"/>
          </p:cNvSpPr>
          <p:nvPr/>
        </p:nvSpPr>
        <p:spPr bwMode="auto">
          <a:xfrm>
            <a:off x="1693863" y="2726700"/>
            <a:ext cx="1082675" cy="46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000" dirty="0" smtClean="0"/>
              <a:t>JMA</a:t>
            </a:r>
            <a:endParaRPr lang="ja-JP" altLang="en-US" sz="2000" dirty="0"/>
          </a:p>
        </p:txBody>
      </p:sp>
      <p:sp>
        <p:nvSpPr>
          <p:cNvPr id="123" name="正方形/長方形 265"/>
          <p:cNvSpPr>
            <a:spLocks noChangeArrowheads="1"/>
          </p:cNvSpPr>
          <p:nvPr/>
        </p:nvSpPr>
        <p:spPr bwMode="auto">
          <a:xfrm>
            <a:off x="1693863" y="3498225"/>
            <a:ext cx="1050925" cy="46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000" dirty="0" smtClean="0"/>
              <a:t>JAFIC</a:t>
            </a:r>
            <a:endParaRPr lang="en-US" altLang="ja-JP" sz="2000" dirty="0"/>
          </a:p>
        </p:txBody>
      </p:sp>
      <p:sp>
        <p:nvSpPr>
          <p:cNvPr id="124" name="正方形/長方形 283"/>
          <p:cNvSpPr>
            <a:spLocks noChangeArrowheads="1"/>
          </p:cNvSpPr>
          <p:nvPr/>
        </p:nvSpPr>
        <p:spPr bwMode="auto">
          <a:xfrm>
            <a:off x="1714500" y="4277688"/>
            <a:ext cx="1039813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1100" dirty="0" smtClean="0"/>
              <a:t>Other</a:t>
            </a:r>
          </a:p>
          <a:p>
            <a:pPr algn="ctr">
              <a:defRPr/>
            </a:pPr>
            <a:r>
              <a:rPr lang="en-US" altLang="ja-JP" sz="1100" dirty="0" smtClean="0"/>
              <a:t>Institutes</a:t>
            </a:r>
          </a:p>
          <a:p>
            <a:pPr algn="ctr">
              <a:defRPr/>
            </a:pPr>
            <a:r>
              <a:rPr lang="en-US" altLang="ja-JP" sz="1100" dirty="0" smtClean="0"/>
              <a:t>Laboratory</a:t>
            </a:r>
            <a:endParaRPr lang="en-US" altLang="ja-JP" sz="1100" dirty="0"/>
          </a:p>
        </p:txBody>
      </p:sp>
      <p:sp>
        <p:nvSpPr>
          <p:cNvPr id="125" name="テキスト ボックス 124"/>
          <p:cNvSpPr txBox="1"/>
          <p:nvPr/>
        </p:nvSpPr>
        <p:spPr bwMode="auto">
          <a:xfrm>
            <a:off x="1573213" y="2436188"/>
            <a:ext cx="12303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/>
              <a:t>[</a:t>
            </a:r>
            <a:r>
              <a:rPr lang="ja-JP" altLang="en-US" sz="1200" b="1" dirty="0"/>
              <a:t> </a:t>
            </a:r>
            <a:r>
              <a:rPr lang="en-US" altLang="ja-JP" sz="1200" b="1" dirty="0" smtClean="0"/>
              <a:t>Users]</a:t>
            </a:r>
            <a:endParaRPr lang="en-US" altLang="ja-JP" sz="1200" b="1" dirty="0"/>
          </a:p>
        </p:txBody>
      </p:sp>
      <p:sp>
        <p:nvSpPr>
          <p:cNvPr id="126" name="左矢印 268"/>
          <p:cNvSpPr>
            <a:spLocks noChangeArrowheads="1"/>
          </p:cNvSpPr>
          <p:nvPr/>
        </p:nvSpPr>
        <p:spPr bwMode="auto">
          <a:xfrm>
            <a:off x="1362075" y="2834650"/>
            <a:ext cx="349250" cy="279400"/>
          </a:xfrm>
          <a:prstGeom prst="leftArrow">
            <a:avLst>
              <a:gd name="adj1" fmla="val 50000"/>
              <a:gd name="adj2" fmla="val 49682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 dirty="0"/>
          </a:p>
        </p:txBody>
      </p:sp>
      <p:sp>
        <p:nvSpPr>
          <p:cNvPr id="127" name="左矢印 271"/>
          <p:cNvSpPr>
            <a:spLocks noChangeArrowheads="1"/>
          </p:cNvSpPr>
          <p:nvPr/>
        </p:nvSpPr>
        <p:spPr bwMode="auto">
          <a:xfrm>
            <a:off x="1357313" y="3587125"/>
            <a:ext cx="349250" cy="279400"/>
          </a:xfrm>
          <a:prstGeom prst="leftArrow">
            <a:avLst>
              <a:gd name="adj1" fmla="val 50000"/>
              <a:gd name="adj2" fmla="val 49682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 dirty="0"/>
          </a:p>
        </p:txBody>
      </p:sp>
      <p:sp>
        <p:nvSpPr>
          <p:cNvPr id="128" name="左矢印 277"/>
          <p:cNvSpPr>
            <a:spLocks noChangeArrowheads="1"/>
          </p:cNvSpPr>
          <p:nvPr/>
        </p:nvSpPr>
        <p:spPr bwMode="auto">
          <a:xfrm>
            <a:off x="1357313" y="4331663"/>
            <a:ext cx="349250" cy="277812"/>
          </a:xfrm>
          <a:prstGeom prst="leftArrow">
            <a:avLst>
              <a:gd name="adj1" fmla="val 50000"/>
              <a:gd name="adj2" fmla="val 49966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1400" dirty="0"/>
          </a:p>
        </p:txBody>
      </p:sp>
      <p:grpSp>
        <p:nvGrpSpPr>
          <p:cNvPr id="129" name="グループ化 138"/>
          <p:cNvGrpSpPr>
            <a:grpSpLocks/>
          </p:cNvGrpSpPr>
          <p:nvPr/>
        </p:nvGrpSpPr>
        <p:grpSpPr bwMode="auto">
          <a:xfrm>
            <a:off x="12300" y="2436188"/>
            <a:ext cx="1702200" cy="3095974"/>
            <a:chOff x="363538" y="2887663"/>
            <a:chExt cx="1098550" cy="3095991"/>
          </a:xfrm>
        </p:grpSpPr>
        <p:sp>
          <p:nvSpPr>
            <p:cNvPr id="130" name="正方形/長方形 129"/>
            <p:cNvSpPr/>
            <p:nvPr/>
          </p:nvSpPr>
          <p:spPr bwMode="auto">
            <a:xfrm>
              <a:off x="373063" y="3171827"/>
              <a:ext cx="953132" cy="4667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ja-JP" sz="1400" b="1" dirty="0" smtClean="0"/>
                <a:t>Weather</a:t>
              </a:r>
            </a:p>
            <a:p>
              <a:pPr algn="ctr">
                <a:defRPr/>
              </a:pPr>
              <a:r>
                <a:rPr lang="en-US" altLang="ja-JP" sz="1400" b="1" dirty="0" smtClean="0"/>
                <a:t>forecast</a:t>
              </a:r>
              <a:endParaRPr lang="en-US" altLang="ja-JP" sz="1400" b="1" dirty="0"/>
            </a:p>
          </p:txBody>
        </p:sp>
        <p:sp>
          <p:nvSpPr>
            <p:cNvPr id="131" name="正方形/長方形 130"/>
            <p:cNvSpPr/>
            <p:nvPr/>
          </p:nvSpPr>
          <p:spPr bwMode="auto">
            <a:xfrm>
              <a:off x="373062" y="3943356"/>
              <a:ext cx="953132" cy="4667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ja-JP" sz="1400" b="1" dirty="0" smtClean="0"/>
                <a:t>Fishery</a:t>
              </a:r>
              <a:endParaRPr lang="ja-JP" altLang="en-US" sz="1400" b="1" dirty="0"/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373063" y="4572009"/>
              <a:ext cx="953132" cy="141164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ja-JP" sz="1200" b="1" dirty="0" smtClean="0"/>
                <a:t>Climate change</a:t>
              </a:r>
            </a:p>
            <a:p>
              <a:pPr algn="ctr">
                <a:defRPr/>
              </a:pPr>
              <a:r>
                <a:rPr lang="en-US" altLang="ja-JP" sz="1200" b="1" dirty="0" smtClean="0"/>
                <a:t>Agriculture</a:t>
              </a:r>
            </a:p>
            <a:p>
              <a:pPr algn="ctr">
                <a:defRPr/>
              </a:pPr>
              <a:r>
                <a:rPr lang="en-US" altLang="ja-JP" sz="1200" b="1" dirty="0" smtClean="0"/>
                <a:t>Sea ice</a:t>
              </a:r>
            </a:p>
            <a:p>
              <a:pPr algn="ctr">
                <a:defRPr/>
              </a:pPr>
              <a:r>
                <a:rPr lang="en-US" altLang="ja-JP" sz="1200" b="1" dirty="0" smtClean="0"/>
                <a:t>Water   resource</a:t>
              </a:r>
            </a:p>
            <a:p>
              <a:pPr algn="ctr">
                <a:defRPr/>
              </a:pPr>
              <a:r>
                <a:rPr lang="en-US" altLang="ja-JP" sz="1200" b="1" dirty="0" smtClean="0"/>
                <a:t>Ship routing</a:t>
              </a:r>
            </a:p>
            <a:p>
              <a:pPr algn="ctr">
                <a:defRPr/>
              </a:pPr>
              <a:r>
                <a:rPr lang="en-US" altLang="ja-JP" sz="1200" b="1" dirty="0" smtClean="0"/>
                <a:t>Others</a:t>
              </a:r>
              <a:endParaRPr lang="ja-JP" altLang="en-US" sz="1200" b="1" dirty="0"/>
            </a:p>
          </p:txBody>
        </p:sp>
        <p:sp>
          <p:nvSpPr>
            <p:cNvPr id="133" name="テキスト ボックス 132"/>
            <p:cNvSpPr txBox="1"/>
            <p:nvPr/>
          </p:nvSpPr>
          <p:spPr bwMode="auto">
            <a:xfrm>
              <a:off x="363538" y="2887663"/>
              <a:ext cx="1098550" cy="307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400" b="1" dirty="0" smtClean="0"/>
                <a:t>[End users]</a:t>
              </a:r>
              <a:endParaRPr lang="en-US" altLang="ja-JP" sz="1400" b="1" dirty="0"/>
            </a:p>
          </p:txBody>
        </p:sp>
      </p:grpSp>
      <p:sp>
        <p:nvSpPr>
          <p:cNvPr id="134" name="左矢印 289"/>
          <p:cNvSpPr>
            <a:spLocks noChangeArrowheads="1"/>
          </p:cNvSpPr>
          <p:nvPr/>
        </p:nvSpPr>
        <p:spPr bwMode="auto">
          <a:xfrm rot="16200000">
            <a:off x="7763669" y="4692819"/>
            <a:ext cx="484187" cy="231775"/>
          </a:xfrm>
          <a:prstGeom prst="leftArrow">
            <a:avLst>
              <a:gd name="adj1" fmla="val 50000"/>
              <a:gd name="adj2" fmla="val 50243"/>
            </a:avLst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35" name="円/楕円 137"/>
          <p:cNvSpPr>
            <a:spLocks noChangeArrowheads="1"/>
          </p:cNvSpPr>
          <p:nvPr/>
        </p:nvSpPr>
        <p:spPr bwMode="auto">
          <a:xfrm>
            <a:off x="4308350" y="4418975"/>
            <a:ext cx="976313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1400" dirty="0" smtClean="0"/>
              <a:t>GSMaP</a:t>
            </a:r>
            <a:endParaRPr lang="en-US" altLang="ja-JP" sz="1400" dirty="0"/>
          </a:p>
        </p:txBody>
      </p:sp>
      <p:sp>
        <p:nvSpPr>
          <p:cNvPr id="136" name="左矢印 285"/>
          <p:cNvSpPr>
            <a:spLocks noChangeArrowheads="1"/>
          </p:cNvSpPr>
          <p:nvPr/>
        </p:nvSpPr>
        <p:spPr bwMode="auto">
          <a:xfrm rot="21279340" flipV="1">
            <a:off x="2868613" y="4306263"/>
            <a:ext cx="930275" cy="266700"/>
          </a:xfrm>
          <a:prstGeom prst="leftArrow">
            <a:avLst>
              <a:gd name="adj1" fmla="val 50000"/>
              <a:gd name="adj2" fmla="val 50349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grpSp>
        <p:nvGrpSpPr>
          <p:cNvPr id="137" name="グループ化 149"/>
          <p:cNvGrpSpPr/>
          <p:nvPr/>
        </p:nvGrpSpPr>
        <p:grpSpPr>
          <a:xfrm>
            <a:off x="4688669" y="5176348"/>
            <a:ext cx="1024744" cy="1142984"/>
            <a:chOff x="5722062" y="2136611"/>
            <a:chExt cx="1485900" cy="1657350"/>
          </a:xfrm>
          <a:solidFill>
            <a:srgbClr val="FF0066"/>
          </a:solidFill>
        </p:grpSpPr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6787274" y="3597111"/>
              <a:ext cx="28575" cy="5397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8" y="37"/>
                </a:cxn>
                <a:cxn ang="0">
                  <a:pos x="5" y="40"/>
                </a:cxn>
                <a:cxn ang="0">
                  <a:pos x="2" y="47"/>
                </a:cxn>
                <a:cxn ang="0">
                  <a:pos x="2" y="54"/>
                </a:cxn>
                <a:cxn ang="0">
                  <a:pos x="5" y="62"/>
                </a:cxn>
                <a:cxn ang="0">
                  <a:pos x="7" y="67"/>
                </a:cxn>
                <a:cxn ang="0">
                  <a:pos x="10" y="68"/>
                </a:cxn>
                <a:cxn ang="0">
                  <a:pos x="14" y="63"/>
                </a:cxn>
                <a:cxn ang="0">
                  <a:pos x="15" y="58"/>
                </a:cxn>
                <a:cxn ang="0">
                  <a:pos x="15" y="53"/>
                </a:cxn>
                <a:cxn ang="0">
                  <a:pos x="16" y="51"/>
                </a:cxn>
                <a:cxn ang="0">
                  <a:pos x="20" y="47"/>
                </a:cxn>
                <a:cxn ang="0">
                  <a:pos x="24" y="44"/>
                </a:cxn>
                <a:cxn ang="0">
                  <a:pos x="26" y="43"/>
                </a:cxn>
                <a:cxn ang="0">
                  <a:pos x="28" y="41"/>
                </a:cxn>
                <a:cxn ang="0">
                  <a:pos x="28" y="41"/>
                </a:cxn>
                <a:cxn ang="0">
                  <a:pos x="30" y="37"/>
                </a:cxn>
                <a:cxn ang="0">
                  <a:pos x="33" y="26"/>
                </a:cxn>
                <a:cxn ang="0">
                  <a:pos x="36" y="15"/>
                </a:cxn>
                <a:cxn ang="0">
                  <a:pos x="32" y="7"/>
                </a:cxn>
                <a:cxn ang="0">
                  <a:pos x="25" y="2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5" y="18"/>
                </a:cxn>
                <a:cxn ang="0">
                  <a:pos x="11" y="23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3" y="35"/>
                </a:cxn>
              </a:cxnLst>
              <a:rect l="0" t="0" r="r" b="b"/>
              <a:pathLst>
                <a:path w="36" h="68">
                  <a:moveTo>
                    <a:pt x="13" y="35"/>
                  </a:moveTo>
                  <a:lnTo>
                    <a:pt x="8" y="37"/>
                  </a:lnTo>
                  <a:lnTo>
                    <a:pt x="5" y="40"/>
                  </a:lnTo>
                  <a:lnTo>
                    <a:pt x="2" y="47"/>
                  </a:lnTo>
                  <a:lnTo>
                    <a:pt x="2" y="54"/>
                  </a:lnTo>
                  <a:lnTo>
                    <a:pt x="5" y="62"/>
                  </a:lnTo>
                  <a:lnTo>
                    <a:pt x="7" y="67"/>
                  </a:lnTo>
                  <a:lnTo>
                    <a:pt x="10" y="68"/>
                  </a:lnTo>
                  <a:lnTo>
                    <a:pt x="14" y="63"/>
                  </a:lnTo>
                  <a:lnTo>
                    <a:pt x="15" y="58"/>
                  </a:lnTo>
                  <a:lnTo>
                    <a:pt x="15" y="53"/>
                  </a:lnTo>
                  <a:lnTo>
                    <a:pt x="16" y="51"/>
                  </a:lnTo>
                  <a:lnTo>
                    <a:pt x="20" y="47"/>
                  </a:lnTo>
                  <a:lnTo>
                    <a:pt x="24" y="44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0" y="37"/>
                  </a:lnTo>
                  <a:lnTo>
                    <a:pt x="33" y="26"/>
                  </a:lnTo>
                  <a:lnTo>
                    <a:pt x="36" y="15"/>
                  </a:lnTo>
                  <a:lnTo>
                    <a:pt x="32" y="7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18"/>
                  </a:lnTo>
                  <a:lnTo>
                    <a:pt x="11" y="23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3" y="3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auto">
            <a:xfrm>
              <a:off x="6828549" y="3692361"/>
              <a:ext cx="46038" cy="66675"/>
            </a:xfrm>
            <a:custGeom>
              <a:avLst/>
              <a:gdLst/>
              <a:ahLst/>
              <a:cxnLst>
                <a:cxn ang="0">
                  <a:pos x="56" y="39"/>
                </a:cxn>
                <a:cxn ang="0">
                  <a:pos x="54" y="33"/>
                </a:cxn>
                <a:cxn ang="0">
                  <a:pos x="50" y="29"/>
                </a:cxn>
                <a:cxn ang="0">
                  <a:pos x="47" y="25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42" y="22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4" y="20"/>
                </a:cxn>
                <a:cxn ang="0">
                  <a:pos x="30" y="18"/>
                </a:cxn>
                <a:cxn ang="0">
                  <a:pos x="27" y="17"/>
                </a:cxn>
                <a:cxn ang="0">
                  <a:pos x="26" y="16"/>
                </a:cxn>
                <a:cxn ang="0">
                  <a:pos x="25" y="14"/>
                </a:cxn>
                <a:cxn ang="0">
                  <a:pos x="20" y="9"/>
                </a:cxn>
                <a:cxn ang="0">
                  <a:pos x="16" y="4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5" y="16"/>
                </a:cxn>
                <a:cxn ang="0">
                  <a:pos x="5" y="20"/>
                </a:cxn>
                <a:cxn ang="0">
                  <a:pos x="5" y="26"/>
                </a:cxn>
                <a:cxn ang="0">
                  <a:pos x="4" y="34"/>
                </a:cxn>
                <a:cxn ang="0">
                  <a:pos x="3" y="40"/>
                </a:cxn>
                <a:cxn ang="0">
                  <a:pos x="1" y="45"/>
                </a:cxn>
                <a:cxn ang="0">
                  <a:pos x="0" y="50"/>
                </a:cxn>
                <a:cxn ang="0">
                  <a:pos x="2" y="56"/>
                </a:cxn>
                <a:cxn ang="0">
                  <a:pos x="8" y="61"/>
                </a:cxn>
                <a:cxn ang="0">
                  <a:pos x="15" y="65"/>
                </a:cxn>
                <a:cxn ang="0">
                  <a:pos x="19" y="71"/>
                </a:cxn>
                <a:cxn ang="0">
                  <a:pos x="23" y="78"/>
                </a:cxn>
                <a:cxn ang="0">
                  <a:pos x="31" y="82"/>
                </a:cxn>
                <a:cxn ang="0">
                  <a:pos x="38" y="83"/>
                </a:cxn>
                <a:cxn ang="0">
                  <a:pos x="45" y="77"/>
                </a:cxn>
                <a:cxn ang="0">
                  <a:pos x="45" y="76"/>
                </a:cxn>
                <a:cxn ang="0">
                  <a:pos x="46" y="75"/>
                </a:cxn>
                <a:cxn ang="0">
                  <a:pos x="46" y="73"/>
                </a:cxn>
                <a:cxn ang="0">
                  <a:pos x="46" y="72"/>
                </a:cxn>
                <a:cxn ang="0">
                  <a:pos x="50" y="61"/>
                </a:cxn>
                <a:cxn ang="0">
                  <a:pos x="55" y="52"/>
                </a:cxn>
                <a:cxn ang="0">
                  <a:pos x="57" y="45"/>
                </a:cxn>
                <a:cxn ang="0">
                  <a:pos x="56" y="39"/>
                </a:cxn>
              </a:cxnLst>
              <a:rect l="0" t="0" r="r" b="b"/>
              <a:pathLst>
                <a:path w="57" h="83">
                  <a:moveTo>
                    <a:pt x="56" y="39"/>
                  </a:moveTo>
                  <a:lnTo>
                    <a:pt x="54" y="33"/>
                  </a:lnTo>
                  <a:lnTo>
                    <a:pt x="50" y="29"/>
                  </a:lnTo>
                  <a:lnTo>
                    <a:pt x="47" y="25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2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4" y="20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5" y="14"/>
                  </a:lnTo>
                  <a:lnTo>
                    <a:pt x="20" y="9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8" y="61"/>
                  </a:lnTo>
                  <a:lnTo>
                    <a:pt x="15" y="65"/>
                  </a:lnTo>
                  <a:lnTo>
                    <a:pt x="19" y="71"/>
                  </a:lnTo>
                  <a:lnTo>
                    <a:pt x="23" y="78"/>
                  </a:lnTo>
                  <a:lnTo>
                    <a:pt x="31" y="82"/>
                  </a:lnTo>
                  <a:lnTo>
                    <a:pt x="38" y="83"/>
                  </a:lnTo>
                  <a:lnTo>
                    <a:pt x="45" y="77"/>
                  </a:lnTo>
                  <a:lnTo>
                    <a:pt x="45" y="76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50" y="61"/>
                  </a:lnTo>
                  <a:lnTo>
                    <a:pt x="55" y="52"/>
                  </a:lnTo>
                  <a:lnTo>
                    <a:pt x="57" y="45"/>
                  </a:lnTo>
                  <a:lnTo>
                    <a:pt x="56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0" name="Freeform 28"/>
            <p:cNvSpPr>
              <a:spLocks/>
            </p:cNvSpPr>
            <p:nvPr/>
          </p:nvSpPr>
          <p:spPr bwMode="auto">
            <a:xfrm>
              <a:off x="5722062" y="2136611"/>
              <a:ext cx="1455738" cy="1524000"/>
            </a:xfrm>
            <a:custGeom>
              <a:avLst/>
              <a:gdLst/>
              <a:ahLst/>
              <a:cxnLst>
                <a:cxn ang="0">
                  <a:pos x="245" y="1235"/>
                </a:cxn>
                <a:cxn ang="0">
                  <a:pos x="332" y="1278"/>
                </a:cxn>
                <a:cxn ang="0">
                  <a:pos x="290" y="1397"/>
                </a:cxn>
                <a:cxn ang="0">
                  <a:pos x="10" y="1412"/>
                </a:cxn>
                <a:cxn ang="0">
                  <a:pos x="30" y="892"/>
                </a:cxn>
                <a:cxn ang="0">
                  <a:pos x="110" y="794"/>
                </a:cxn>
                <a:cxn ang="0">
                  <a:pos x="67" y="635"/>
                </a:cxn>
                <a:cxn ang="0">
                  <a:pos x="186" y="662"/>
                </a:cxn>
                <a:cxn ang="0">
                  <a:pos x="283" y="776"/>
                </a:cxn>
                <a:cxn ang="0">
                  <a:pos x="365" y="838"/>
                </a:cxn>
                <a:cxn ang="0">
                  <a:pos x="398" y="901"/>
                </a:cxn>
                <a:cxn ang="0">
                  <a:pos x="461" y="782"/>
                </a:cxn>
                <a:cxn ang="0">
                  <a:pos x="410" y="733"/>
                </a:cxn>
                <a:cxn ang="0">
                  <a:pos x="468" y="657"/>
                </a:cxn>
                <a:cxn ang="0">
                  <a:pos x="565" y="694"/>
                </a:cxn>
                <a:cxn ang="0">
                  <a:pos x="623" y="641"/>
                </a:cxn>
                <a:cxn ang="0">
                  <a:pos x="683" y="545"/>
                </a:cxn>
                <a:cxn ang="0">
                  <a:pos x="761" y="433"/>
                </a:cxn>
                <a:cxn ang="0">
                  <a:pos x="873" y="339"/>
                </a:cxn>
                <a:cxn ang="0">
                  <a:pos x="981" y="326"/>
                </a:cxn>
                <a:cxn ang="0">
                  <a:pos x="1085" y="272"/>
                </a:cxn>
                <a:cxn ang="0">
                  <a:pos x="1186" y="258"/>
                </a:cxn>
                <a:cxn ang="0">
                  <a:pos x="1220" y="289"/>
                </a:cxn>
                <a:cxn ang="0">
                  <a:pos x="1305" y="287"/>
                </a:cxn>
                <a:cxn ang="0">
                  <a:pos x="1414" y="227"/>
                </a:cxn>
                <a:cxn ang="0">
                  <a:pos x="1517" y="187"/>
                </a:cxn>
                <a:cxn ang="0">
                  <a:pos x="1579" y="62"/>
                </a:cxn>
                <a:cxn ang="0">
                  <a:pos x="1657" y="0"/>
                </a:cxn>
                <a:cxn ang="0">
                  <a:pos x="1674" y="74"/>
                </a:cxn>
                <a:cxn ang="0">
                  <a:pos x="1729" y="126"/>
                </a:cxn>
                <a:cxn ang="0">
                  <a:pos x="1773" y="335"/>
                </a:cxn>
                <a:cxn ang="0">
                  <a:pos x="1833" y="454"/>
                </a:cxn>
                <a:cxn ang="0">
                  <a:pos x="1742" y="442"/>
                </a:cxn>
                <a:cxn ang="0">
                  <a:pos x="1690" y="313"/>
                </a:cxn>
                <a:cxn ang="0">
                  <a:pos x="1632" y="437"/>
                </a:cxn>
                <a:cxn ang="0">
                  <a:pos x="1640" y="597"/>
                </a:cxn>
                <a:cxn ang="0">
                  <a:pos x="1715" y="742"/>
                </a:cxn>
                <a:cxn ang="0">
                  <a:pos x="1647" y="884"/>
                </a:cxn>
                <a:cxn ang="0">
                  <a:pos x="1694" y="1018"/>
                </a:cxn>
                <a:cxn ang="0">
                  <a:pos x="1622" y="1024"/>
                </a:cxn>
                <a:cxn ang="0">
                  <a:pos x="1524" y="1000"/>
                </a:cxn>
                <a:cxn ang="0">
                  <a:pos x="1536" y="1055"/>
                </a:cxn>
                <a:cxn ang="0">
                  <a:pos x="1535" y="1105"/>
                </a:cxn>
                <a:cxn ang="0">
                  <a:pos x="1611" y="1227"/>
                </a:cxn>
                <a:cxn ang="0">
                  <a:pos x="1508" y="1423"/>
                </a:cxn>
                <a:cxn ang="0">
                  <a:pos x="1388" y="1468"/>
                </a:cxn>
                <a:cxn ang="0">
                  <a:pos x="1379" y="1571"/>
                </a:cxn>
                <a:cxn ang="0">
                  <a:pos x="1349" y="1736"/>
                </a:cxn>
                <a:cxn ang="0">
                  <a:pos x="1266" y="1704"/>
                </a:cxn>
                <a:cxn ang="0">
                  <a:pos x="1202" y="1750"/>
                </a:cxn>
                <a:cxn ang="0">
                  <a:pos x="1303" y="1840"/>
                </a:cxn>
                <a:cxn ang="0">
                  <a:pos x="1235" y="1874"/>
                </a:cxn>
                <a:cxn ang="0">
                  <a:pos x="1141" y="1600"/>
                </a:cxn>
                <a:cxn ang="0">
                  <a:pos x="1076" y="1547"/>
                </a:cxn>
                <a:cxn ang="0">
                  <a:pos x="980" y="1476"/>
                </a:cxn>
                <a:cxn ang="0">
                  <a:pos x="798" y="1593"/>
                </a:cxn>
                <a:cxn ang="0">
                  <a:pos x="684" y="1746"/>
                </a:cxn>
                <a:cxn ang="0">
                  <a:pos x="622" y="1434"/>
                </a:cxn>
                <a:cxn ang="0">
                  <a:pos x="567" y="1381"/>
                </a:cxn>
                <a:cxn ang="0">
                  <a:pos x="440" y="1304"/>
                </a:cxn>
                <a:cxn ang="0">
                  <a:pos x="303" y="1204"/>
                </a:cxn>
              </a:cxnLst>
              <a:rect l="0" t="0" r="r" b="b"/>
              <a:pathLst>
                <a:path w="1834" h="1920">
                  <a:moveTo>
                    <a:pt x="252" y="1096"/>
                  </a:moveTo>
                  <a:lnTo>
                    <a:pt x="250" y="1094"/>
                  </a:lnTo>
                  <a:lnTo>
                    <a:pt x="244" y="1091"/>
                  </a:lnTo>
                  <a:lnTo>
                    <a:pt x="235" y="1089"/>
                  </a:lnTo>
                  <a:lnTo>
                    <a:pt x="226" y="1089"/>
                  </a:lnTo>
                  <a:lnTo>
                    <a:pt x="218" y="1097"/>
                  </a:lnTo>
                  <a:lnTo>
                    <a:pt x="214" y="1114"/>
                  </a:lnTo>
                  <a:lnTo>
                    <a:pt x="213" y="1135"/>
                  </a:lnTo>
                  <a:lnTo>
                    <a:pt x="215" y="1152"/>
                  </a:lnTo>
                  <a:lnTo>
                    <a:pt x="222" y="1166"/>
                  </a:lnTo>
                  <a:lnTo>
                    <a:pt x="233" y="1176"/>
                  </a:lnTo>
                  <a:lnTo>
                    <a:pt x="243" y="1187"/>
                  </a:lnTo>
                  <a:lnTo>
                    <a:pt x="245" y="1199"/>
                  </a:lnTo>
                  <a:lnTo>
                    <a:pt x="242" y="1213"/>
                  </a:lnTo>
                  <a:lnTo>
                    <a:pt x="241" y="1225"/>
                  </a:lnTo>
                  <a:lnTo>
                    <a:pt x="245" y="1235"/>
                  </a:lnTo>
                  <a:lnTo>
                    <a:pt x="259" y="1243"/>
                  </a:lnTo>
                  <a:lnTo>
                    <a:pt x="267" y="1245"/>
                  </a:lnTo>
                  <a:lnTo>
                    <a:pt x="274" y="1245"/>
                  </a:lnTo>
                  <a:lnTo>
                    <a:pt x="277" y="1244"/>
                  </a:lnTo>
                  <a:lnTo>
                    <a:pt x="281" y="1241"/>
                  </a:lnTo>
                  <a:lnTo>
                    <a:pt x="283" y="1237"/>
                  </a:lnTo>
                  <a:lnTo>
                    <a:pt x="287" y="1234"/>
                  </a:lnTo>
                  <a:lnTo>
                    <a:pt x="290" y="1232"/>
                  </a:lnTo>
                  <a:lnTo>
                    <a:pt x="296" y="1229"/>
                  </a:lnTo>
                  <a:lnTo>
                    <a:pt x="307" y="1227"/>
                  </a:lnTo>
                  <a:lnTo>
                    <a:pt x="318" y="1226"/>
                  </a:lnTo>
                  <a:lnTo>
                    <a:pt x="325" y="1229"/>
                  </a:lnTo>
                  <a:lnTo>
                    <a:pt x="326" y="1243"/>
                  </a:lnTo>
                  <a:lnTo>
                    <a:pt x="325" y="1259"/>
                  </a:lnTo>
                  <a:lnTo>
                    <a:pt x="326" y="1271"/>
                  </a:lnTo>
                  <a:lnTo>
                    <a:pt x="332" y="1278"/>
                  </a:lnTo>
                  <a:lnTo>
                    <a:pt x="340" y="1283"/>
                  </a:lnTo>
                  <a:lnTo>
                    <a:pt x="350" y="1290"/>
                  </a:lnTo>
                  <a:lnTo>
                    <a:pt x="360" y="1301"/>
                  </a:lnTo>
                  <a:lnTo>
                    <a:pt x="368" y="1313"/>
                  </a:lnTo>
                  <a:lnTo>
                    <a:pt x="370" y="1327"/>
                  </a:lnTo>
                  <a:lnTo>
                    <a:pt x="367" y="1334"/>
                  </a:lnTo>
                  <a:lnTo>
                    <a:pt x="364" y="1341"/>
                  </a:lnTo>
                  <a:lnTo>
                    <a:pt x="359" y="1348"/>
                  </a:lnTo>
                  <a:lnTo>
                    <a:pt x="355" y="1354"/>
                  </a:lnTo>
                  <a:lnTo>
                    <a:pt x="348" y="1359"/>
                  </a:lnTo>
                  <a:lnTo>
                    <a:pt x="341" y="1365"/>
                  </a:lnTo>
                  <a:lnTo>
                    <a:pt x="334" y="1372"/>
                  </a:lnTo>
                  <a:lnTo>
                    <a:pt x="326" y="1378"/>
                  </a:lnTo>
                  <a:lnTo>
                    <a:pt x="317" y="1385"/>
                  </a:lnTo>
                  <a:lnTo>
                    <a:pt x="305" y="1391"/>
                  </a:lnTo>
                  <a:lnTo>
                    <a:pt x="290" y="1397"/>
                  </a:lnTo>
                  <a:lnTo>
                    <a:pt x="274" y="1404"/>
                  </a:lnTo>
                  <a:lnTo>
                    <a:pt x="256" y="1410"/>
                  </a:lnTo>
                  <a:lnTo>
                    <a:pt x="237" y="1414"/>
                  </a:lnTo>
                  <a:lnTo>
                    <a:pt x="218" y="1417"/>
                  </a:lnTo>
                  <a:lnTo>
                    <a:pt x="198" y="1418"/>
                  </a:lnTo>
                  <a:lnTo>
                    <a:pt x="177" y="1418"/>
                  </a:lnTo>
                  <a:lnTo>
                    <a:pt x="152" y="1419"/>
                  </a:lnTo>
                  <a:lnTo>
                    <a:pt x="127" y="1420"/>
                  </a:lnTo>
                  <a:lnTo>
                    <a:pt x="100" y="1422"/>
                  </a:lnTo>
                  <a:lnTo>
                    <a:pt x="76" y="1422"/>
                  </a:lnTo>
                  <a:lnTo>
                    <a:pt x="55" y="1423"/>
                  </a:lnTo>
                  <a:lnTo>
                    <a:pt x="39" y="1423"/>
                  </a:lnTo>
                  <a:lnTo>
                    <a:pt x="30" y="1422"/>
                  </a:lnTo>
                  <a:lnTo>
                    <a:pt x="22" y="1419"/>
                  </a:lnTo>
                  <a:lnTo>
                    <a:pt x="15" y="1417"/>
                  </a:lnTo>
                  <a:lnTo>
                    <a:pt x="10" y="1412"/>
                  </a:lnTo>
                  <a:lnTo>
                    <a:pt x="7" y="1404"/>
                  </a:lnTo>
                  <a:lnTo>
                    <a:pt x="4" y="1367"/>
                  </a:lnTo>
                  <a:lnTo>
                    <a:pt x="2" y="1297"/>
                  </a:lnTo>
                  <a:lnTo>
                    <a:pt x="1" y="1220"/>
                  </a:lnTo>
                  <a:lnTo>
                    <a:pt x="0" y="1166"/>
                  </a:lnTo>
                  <a:lnTo>
                    <a:pt x="0" y="1116"/>
                  </a:lnTo>
                  <a:lnTo>
                    <a:pt x="1" y="1048"/>
                  </a:lnTo>
                  <a:lnTo>
                    <a:pt x="3" y="984"/>
                  </a:lnTo>
                  <a:lnTo>
                    <a:pt x="7" y="945"/>
                  </a:lnTo>
                  <a:lnTo>
                    <a:pt x="13" y="932"/>
                  </a:lnTo>
                  <a:lnTo>
                    <a:pt x="18" y="926"/>
                  </a:lnTo>
                  <a:lnTo>
                    <a:pt x="23" y="920"/>
                  </a:lnTo>
                  <a:lnTo>
                    <a:pt x="23" y="911"/>
                  </a:lnTo>
                  <a:lnTo>
                    <a:pt x="23" y="905"/>
                  </a:lnTo>
                  <a:lnTo>
                    <a:pt x="25" y="899"/>
                  </a:lnTo>
                  <a:lnTo>
                    <a:pt x="30" y="892"/>
                  </a:lnTo>
                  <a:lnTo>
                    <a:pt x="36" y="886"/>
                  </a:lnTo>
                  <a:lnTo>
                    <a:pt x="41" y="879"/>
                  </a:lnTo>
                  <a:lnTo>
                    <a:pt x="47" y="873"/>
                  </a:lnTo>
                  <a:lnTo>
                    <a:pt x="53" y="869"/>
                  </a:lnTo>
                  <a:lnTo>
                    <a:pt x="57" y="864"/>
                  </a:lnTo>
                  <a:lnTo>
                    <a:pt x="63" y="859"/>
                  </a:lnTo>
                  <a:lnTo>
                    <a:pt x="71" y="851"/>
                  </a:lnTo>
                  <a:lnTo>
                    <a:pt x="83" y="843"/>
                  </a:lnTo>
                  <a:lnTo>
                    <a:pt x="94" y="834"/>
                  </a:lnTo>
                  <a:lnTo>
                    <a:pt x="106" y="825"/>
                  </a:lnTo>
                  <a:lnTo>
                    <a:pt x="115" y="818"/>
                  </a:lnTo>
                  <a:lnTo>
                    <a:pt x="122" y="813"/>
                  </a:lnTo>
                  <a:lnTo>
                    <a:pt x="124" y="811"/>
                  </a:lnTo>
                  <a:lnTo>
                    <a:pt x="122" y="808"/>
                  </a:lnTo>
                  <a:lnTo>
                    <a:pt x="117" y="801"/>
                  </a:lnTo>
                  <a:lnTo>
                    <a:pt x="110" y="794"/>
                  </a:lnTo>
                  <a:lnTo>
                    <a:pt x="101" y="790"/>
                  </a:lnTo>
                  <a:lnTo>
                    <a:pt x="91" y="787"/>
                  </a:lnTo>
                  <a:lnTo>
                    <a:pt x="82" y="778"/>
                  </a:lnTo>
                  <a:lnTo>
                    <a:pt x="75" y="766"/>
                  </a:lnTo>
                  <a:lnTo>
                    <a:pt x="70" y="757"/>
                  </a:lnTo>
                  <a:lnTo>
                    <a:pt x="64" y="747"/>
                  </a:lnTo>
                  <a:lnTo>
                    <a:pt x="55" y="733"/>
                  </a:lnTo>
                  <a:lnTo>
                    <a:pt x="46" y="719"/>
                  </a:lnTo>
                  <a:lnTo>
                    <a:pt x="40" y="706"/>
                  </a:lnTo>
                  <a:lnTo>
                    <a:pt x="37" y="696"/>
                  </a:lnTo>
                  <a:lnTo>
                    <a:pt x="34" y="687"/>
                  </a:lnTo>
                  <a:lnTo>
                    <a:pt x="36" y="675"/>
                  </a:lnTo>
                  <a:lnTo>
                    <a:pt x="44" y="659"/>
                  </a:lnTo>
                  <a:lnTo>
                    <a:pt x="51" y="651"/>
                  </a:lnTo>
                  <a:lnTo>
                    <a:pt x="59" y="642"/>
                  </a:lnTo>
                  <a:lnTo>
                    <a:pt x="67" y="635"/>
                  </a:lnTo>
                  <a:lnTo>
                    <a:pt x="76" y="629"/>
                  </a:lnTo>
                  <a:lnTo>
                    <a:pt x="85" y="624"/>
                  </a:lnTo>
                  <a:lnTo>
                    <a:pt x="94" y="623"/>
                  </a:lnTo>
                  <a:lnTo>
                    <a:pt x="102" y="624"/>
                  </a:lnTo>
                  <a:lnTo>
                    <a:pt x="110" y="629"/>
                  </a:lnTo>
                  <a:lnTo>
                    <a:pt x="123" y="636"/>
                  </a:lnTo>
                  <a:lnTo>
                    <a:pt x="131" y="636"/>
                  </a:lnTo>
                  <a:lnTo>
                    <a:pt x="136" y="636"/>
                  </a:lnTo>
                  <a:lnTo>
                    <a:pt x="138" y="643"/>
                  </a:lnTo>
                  <a:lnTo>
                    <a:pt x="142" y="647"/>
                  </a:lnTo>
                  <a:lnTo>
                    <a:pt x="147" y="651"/>
                  </a:lnTo>
                  <a:lnTo>
                    <a:pt x="154" y="652"/>
                  </a:lnTo>
                  <a:lnTo>
                    <a:pt x="163" y="653"/>
                  </a:lnTo>
                  <a:lnTo>
                    <a:pt x="173" y="656"/>
                  </a:lnTo>
                  <a:lnTo>
                    <a:pt x="181" y="658"/>
                  </a:lnTo>
                  <a:lnTo>
                    <a:pt x="186" y="662"/>
                  </a:lnTo>
                  <a:lnTo>
                    <a:pt x="191" y="669"/>
                  </a:lnTo>
                  <a:lnTo>
                    <a:pt x="198" y="685"/>
                  </a:lnTo>
                  <a:lnTo>
                    <a:pt x="205" y="700"/>
                  </a:lnTo>
                  <a:lnTo>
                    <a:pt x="211" y="714"/>
                  </a:lnTo>
                  <a:lnTo>
                    <a:pt x="212" y="727"/>
                  </a:lnTo>
                  <a:lnTo>
                    <a:pt x="211" y="737"/>
                  </a:lnTo>
                  <a:lnTo>
                    <a:pt x="215" y="744"/>
                  </a:lnTo>
                  <a:lnTo>
                    <a:pt x="222" y="750"/>
                  </a:lnTo>
                  <a:lnTo>
                    <a:pt x="235" y="757"/>
                  </a:lnTo>
                  <a:lnTo>
                    <a:pt x="243" y="760"/>
                  </a:lnTo>
                  <a:lnTo>
                    <a:pt x="251" y="764"/>
                  </a:lnTo>
                  <a:lnTo>
                    <a:pt x="259" y="766"/>
                  </a:lnTo>
                  <a:lnTo>
                    <a:pt x="267" y="768"/>
                  </a:lnTo>
                  <a:lnTo>
                    <a:pt x="274" y="772"/>
                  </a:lnTo>
                  <a:lnTo>
                    <a:pt x="279" y="774"/>
                  </a:lnTo>
                  <a:lnTo>
                    <a:pt x="283" y="776"/>
                  </a:lnTo>
                  <a:lnTo>
                    <a:pt x="286" y="780"/>
                  </a:lnTo>
                  <a:lnTo>
                    <a:pt x="289" y="787"/>
                  </a:lnTo>
                  <a:lnTo>
                    <a:pt x="294" y="794"/>
                  </a:lnTo>
                  <a:lnTo>
                    <a:pt x="301" y="798"/>
                  </a:lnTo>
                  <a:lnTo>
                    <a:pt x="309" y="804"/>
                  </a:lnTo>
                  <a:lnTo>
                    <a:pt x="314" y="806"/>
                  </a:lnTo>
                  <a:lnTo>
                    <a:pt x="320" y="808"/>
                  </a:lnTo>
                  <a:lnTo>
                    <a:pt x="326" y="808"/>
                  </a:lnTo>
                  <a:lnTo>
                    <a:pt x="333" y="808"/>
                  </a:lnTo>
                  <a:lnTo>
                    <a:pt x="339" y="808"/>
                  </a:lnTo>
                  <a:lnTo>
                    <a:pt x="343" y="808"/>
                  </a:lnTo>
                  <a:lnTo>
                    <a:pt x="349" y="809"/>
                  </a:lnTo>
                  <a:lnTo>
                    <a:pt x="352" y="811"/>
                  </a:lnTo>
                  <a:lnTo>
                    <a:pt x="359" y="817"/>
                  </a:lnTo>
                  <a:lnTo>
                    <a:pt x="365" y="826"/>
                  </a:lnTo>
                  <a:lnTo>
                    <a:pt x="365" y="838"/>
                  </a:lnTo>
                  <a:lnTo>
                    <a:pt x="359" y="848"/>
                  </a:lnTo>
                  <a:lnTo>
                    <a:pt x="349" y="858"/>
                  </a:lnTo>
                  <a:lnTo>
                    <a:pt x="337" y="870"/>
                  </a:lnTo>
                  <a:lnTo>
                    <a:pt x="329" y="885"/>
                  </a:lnTo>
                  <a:lnTo>
                    <a:pt x="326" y="904"/>
                  </a:lnTo>
                  <a:lnTo>
                    <a:pt x="329" y="927"/>
                  </a:lnTo>
                  <a:lnTo>
                    <a:pt x="336" y="947"/>
                  </a:lnTo>
                  <a:lnTo>
                    <a:pt x="348" y="963"/>
                  </a:lnTo>
                  <a:lnTo>
                    <a:pt x="359" y="972"/>
                  </a:lnTo>
                  <a:lnTo>
                    <a:pt x="372" y="976"/>
                  </a:lnTo>
                  <a:lnTo>
                    <a:pt x="382" y="972"/>
                  </a:lnTo>
                  <a:lnTo>
                    <a:pt x="390" y="963"/>
                  </a:lnTo>
                  <a:lnTo>
                    <a:pt x="393" y="945"/>
                  </a:lnTo>
                  <a:lnTo>
                    <a:pt x="393" y="925"/>
                  </a:lnTo>
                  <a:lnTo>
                    <a:pt x="394" y="911"/>
                  </a:lnTo>
                  <a:lnTo>
                    <a:pt x="398" y="901"/>
                  </a:lnTo>
                  <a:lnTo>
                    <a:pt x="410" y="895"/>
                  </a:lnTo>
                  <a:lnTo>
                    <a:pt x="423" y="889"/>
                  </a:lnTo>
                  <a:lnTo>
                    <a:pt x="431" y="881"/>
                  </a:lnTo>
                  <a:lnTo>
                    <a:pt x="433" y="872"/>
                  </a:lnTo>
                  <a:lnTo>
                    <a:pt x="427" y="861"/>
                  </a:lnTo>
                  <a:lnTo>
                    <a:pt x="418" y="843"/>
                  </a:lnTo>
                  <a:lnTo>
                    <a:pt x="412" y="823"/>
                  </a:lnTo>
                  <a:lnTo>
                    <a:pt x="411" y="803"/>
                  </a:lnTo>
                  <a:lnTo>
                    <a:pt x="417" y="794"/>
                  </a:lnTo>
                  <a:lnTo>
                    <a:pt x="423" y="793"/>
                  </a:lnTo>
                  <a:lnTo>
                    <a:pt x="430" y="791"/>
                  </a:lnTo>
                  <a:lnTo>
                    <a:pt x="436" y="791"/>
                  </a:lnTo>
                  <a:lnTo>
                    <a:pt x="443" y="790"/>
                  </a:lnTo>
                  <a:lnTo>
                    <a:pt x="450" y="789"/>
                  </a:lnTo>
                  <a:lnTo>
                    <a:pt x="456" y="786"/>
                  </a:lnTo>
                  <a:lnTo>
                    <a:pt x="461" y="782"/>
                  </a:lnTo>
                  <a:lnTo>
                    <a:pt x="464" y="776"/>
                  </a:lnTo>
                  <a:lnTo>
                    <a:pt x="466" y="771"/>
                  </a:lnTo>
                  <a:lnTo>
                    <a:pt x="469" y="765"/>
                  </a:lnTo>
                  <a:lnTo>
                    <a:pt x="470" y="759"/>
                  </a:lnTo>
                  <a:lnTo>
                    <a:pt x="470" y="755"/>
                  </a:lnTo>
                  <a:lnTo>
                    <a:pt x="466" y="751"/>
                  </a:lnTo>
                  <a:lnTo>
                    <a:pt x="461" y="749"/>
                  </a:lnTo>
                  <a:lnTo>
                    <a:pt x="450" y="749"/>
                  </a:lnTo>
                  <a:lnTo>
                    <a:pt x="436" y="750"/>
                  </a:lnTo>
                  <a:lnTo>
                    <a:pt x="423" y="751"/>
                  </a:lnTo>
                  <a:lnTo>
                    <a:pt x="413" y="751"/>
                  </a:lnTo>
                  <a:lnTo>
                    <a:pt x="408" y="750"/>
                  </a:lnTo>
                  <a:lnTo>
                    <a:pt x="404" y="747"/>
                  </a:lnTo>
                  <a:lnTo>
                    <a:pt x="404" y="743"/>
                  </a:lnTo>
                  <a:lnTo>
                    <a:pt x="406" y="738"/>
                  </a:lnTo>
                  <a:lnTo>
                    <a:pt x="410" y="733"/>
                  </a:lnTo>
                  <a:lnTo>
                    <a:pt x="413" y="727"/>
                  </a:lnTo>
                  <a:lnTo>
                    <a:pt x="418" y="714"/>
                  </a:lnTo>
                  <a:lnTo>
                    <a:pt x="417" y="702"/>
                  </a:lnTo>
                  <a:lnTo>
                    <a:pt x="413" y="690"/>
                  </a:lnTo>
                  <a:lnTo>
                    <a:pt x="410" y="680"/>
                  </a:lnTo>
                  <a:lnTo>
                    <a:pt x="410" y="674"/>
                  </a:lnTo>
                  <a:lnTo>
                    <a:pt x="412" y="668"/>
                  </a:lnTo>
                  <a:lnTo>
                    <a:pt x="417" y="661"/>
                  </a:lnTo>
                  <a:lnTo>
                    <a:pt x="421" y="654"/>
                  </a:lnTo>
                  <a:lnTo>
                    <a:pt x="428" y="650"/>
                  </a:lnTo>
                  <a:lnTo>
                    <a:pt x="435" y="645"/>
                  </a:lnTo>
                  <a:lnTo>
                    <a:pt x="441" y="643"/>
                  </a:lnTo>
                  <a:lnTo>
                    <a:pt x="447" y="643"/>
                  </a:lnTo>
                  <a:lnTo>
                    <a:pt x="455" y="647"/>
                  </a:lnTo>
                  <a:lnTo>
                    <a:pt x="461" y="654"/>
                  </a:lnTo>
                  <a:lnTo>
                    <a:pt x="468" y="657"/>
                  </a:lnTo>
                  <a:lnTo>
                    <a:pt x="477" y="652"/>
                  </a:lnTo>
                  <a:lnTo>
                    <a:pt x="484" y="647"/>
                  </a:lnTo>
                  <a:lnTo>
                    <a:pt x="491" y="644"/>
                  </a:lnTo>
                  <a:lnTo>
                    <a:pt x="496" y="642"/>
                  </a:lnTo>
                  <a:lnTo>
                    <a:pt x="503" y="642"/>
                  </a:lnTo>
                  <a:lnTo>
                    <a:pt x="510" y="642"/>
                  </a:lnTo>
                  <a:lnTo>
                    <a:pt x="516" y="644"/>
                  </a:lnTo>
                  <a:lnTo>
                    <a:pt x="522" y="647"/>
                  </a:lnTo>
                  <a:lnTo>
                    <a:pt x="527" y="652"/>
                  </a:lnTo>
                  <a:lnTo>
                    <a:pt x="537" y="662"/>
                  </a:lnTo>
                  <a:lnTo>
                    <a:pt x="545" y="668"/>
                  </a:lnTo>
                  <a:lnTo>
                    <a:pt x="549" y="676"/>
                  </a:lnTo>
                  <a:lnTo>
                    <a:pt x="552" y="690"/>
                  </a:lnTo>
                  <a:lnTo>
                    <a:pt x="554" y="690"/>
                  </a:lnTo>
                  <a:lnTo>
                    <a:pt x="559" y="691"/>
                  </a:lnTo>
                  <a:lnTo>
                    <a:pt x="565" y="694"/>
                  </a:lnTo>
                  <a:lnTo>
                    <a:pt x="575" y="696"/>
                  </a:lnTo>
                  <a:lnTo>
                    <a:pt x="584" y="700"/>
                  </a:lnTo>
                  <a:lnTo>
                    <a:pt x="594" y="705"/>
                  </a:lnTo>
                  <a:lnTo>
                    <a:pt x="603" y="712"/>
                  </a:lnTo>
                  <a:lnTo>
                    <a:pt x="612" y="720"/>
                  </a:lnTo>
                  <a:lnTo>
                    <a:pt x="615" y="720"/>
                  </a:lnTo>
                  <a:lnTo>
                    <a:pt x="622" y="719"/>
                  </a:lnTo>
                  <a:lnTo>
                    <a:pt x="624" y="713"/>
                  </a:lnTo>
                  <a:lnTo>
                    <a:pt x="618" y="699"/>
                  </a:lnTo>
                  <a:lnTo>
                    <a:pt x="607" y="685"/>
                  </a:lnTo>
                  <a:lnTo>
                    <a:pt x="600" y="675"/>
                  </a:lnTo>
                  <a:lnTo>
                    <a:pt x="602" y="668"/>
                  </a:lnTo>
                  <a:lnTo>
                    <a:pt x="615" y="659"/>
                  </a:lnTo>
                  <a:lnTo>
                    <a:pt x="622" y="653"/>
                  </a:lnTo>
                  <a:lnTo>
                    <a:pt x="624" y="647"/>
                  </a:lnTo>
                  <a:lnTo>
                    <a:pt x="623" y="641"/>
                  </a:lnTo>
                  <a:lnTo>
                    <a:pt x="621" y="632"/>
                  </a:lnTo>
                  <a:lnTo>
                    <a:pt x="617" y="624"/>
                  </a:lnTo>
                  <a:lnTo>
                    <a:pt x="614" y="617"/>
                  </a:lnTo>
                  <a:lnTo>
                    <a:pt x="615" y="612"/>
                  </a:lnTo>
                  <a:lnTo>
                    <a:pt x="618" y="606"/>
                  </a:lnTo>
                  <a:lnTo>
                    <a:pt x="623" y="600"/>
                  </a:lnTo>
                  <a:lnTo>
                    <a:pt x="627" y="594"/>
                  </a:lnTo>
                  <a:lnTo>
                    <a:pt x="628" y="588"/>
                  </a:lnTo>
                  <a:lnTo>
                    <a:pt x="630" y="581"/>
                  </a:lnTo>
                  <a:lnTo>
                    <a:pt x="632" y="575"/>
                  </a:lnTo>
                  <a:lnTo>
                    <a:pt x="637" y="569"/>
                  </a:lnTo>
                  <a:lnTo>
                    <a:pt x="644" y="563"/>
                  </a:lnTo>
                  <a:lnTo>
                    <a:pt x="655" y="559"/>
                  </a:lnTo>
                  <a:lnTo>
                    <a:pt x="667" y="554"/>
                  </a:lnTo>
                  <a:lnTo>
                    <a:pt x="676" y="551"/>
                  </a:lnTo>
                  <a:lnTo>
                    <a:pt x="683" y="545"/>
                  </a:lnTo>
                  <a:lnTo>
                    <a:pt x="686" y="540"/>
                  </a:lnTo>
                  <a:lnTo>
                    <a:pt x="690" y="533"/>
                  </a:lnTo>
                  <a:lnTo>
                    <a:pt x="692" y="528"/>
                  </a:lnTo>
                  <a:lnTo>
                    <a:pt x="693" y="520"/>
                  </a:lnTo>
                  <a:lnTo>
                    <a:pt x="696" y="512"/>
                  </a:lnTo>
                  <a:lnTo>
                    <a:pt x="699" y="503"/>
                  </a:lnTo>
                  <a:lnTo>
                    <a:pt x="704" y="495"/>
                  </a:lnTo>
                  <a:lnTo>
                    <a:pt x="711" y="488"/>
                  </a:lnTo>
                  <a:lnTo>
                    <a:pt x="718" y="480"/>
                  </a:lnTo>
                  <a:lnTo>
                    <a:pt x="724" y="473"/>
                  </a:lnTo>
                  <a:lnTo>
                    <a:pt x="732" y="467"/>
                  </a:lnTo>
                  <a:lnTo>
                    <a:pt x="739" y="459"/>
                  </a:lnTo>
                  <a:lnTo>
                    <a:pt x="746" y="450"/>
                  </a:lnTo>
                  <a:lnTo>
                    <a:pt x="752" y="442"/>
                  </a:lnTo>
                  <a:lnTo>
                    <a:pt x="757" y="437"/>
                  </a:lnTo>
                  <a:lnTo>
                    <a:pt x="761" y="433"/>
                  </a:lnTo>
                  <a:lnTo>
                    <a:pt x="766" y="430"/>
                  </a:lnTo>
                  <a:lnTo>
                    <a:pt x="772" y="427"/>
                  </a:lnTo>
                  <a:lnTo>
                    <a:pt x="777" y="425"/>
                  </a:lnTo>
                  <a:lnTo>
                    <a:pt x="784" y="423"/>
                  </a:lnTo>
                  <a:lnTo>
                    <a:pt x="792" y="420"/>
                  </a:lnTo>
                  <a:lnTo>
                    <a:pt x="802" y="417"/>
                  </a:lnTo>
                  <a:lnTo>
                    <a:pt x="812" y="414"/>
                  </a:lnTo>
                  <a:lnTo>
                    <a:pt x="822" y="410"/>
                  </a:lnTo>
                  <a:lnTo>
                    <a:pt x="832" y="404"/>
                  </a:lnTo>
                  <a:lnTo>
                    <a:pt x="841" y="397"/>
                  </a:lnTo>
                  <a:lnTo>
                    <a:pt x="849" y="389"/>
                  </a:lnTo>
                  <a:lnTo>
                    <a:pt x="856" y="380"/>
                  </a:lnTo>
                  <a:lnTo>
                    <a:pt x="859" y="370"/>
                  </a:lnTo>
                  <a:lnTo>
                    <a:pt x="864" y="353"/>
                  </a:lnTo>
                  <a:lnTo>
                    <a:pt x="867" y="343"/>
                  </a:lnTo>
                  <a:lnTo>
                    <a:pt x="873" y="339"/>
                  </a:lnTo>
                  <a:lnTo>
                    <a:pt x="883" y="336"/>
                  </a:lnTo>
                  <a:lnTo>
                    <a:pt x="890" y="334"/>
                  </a:lnTo>
                  <a:lnTo>
                    <a:pt x="896" y="329"/>
                  </a:lnTo>
                  <a:lnTo>
                    <a:pt x="903" y="324"/>
                  </a:lnTo>
                  <a:lnTo>
                    <a:pt x="910" y="318"/>
                  </a:lnTo>
                  <a:lnTo>
                    <a:pt x="916" y="315"/>
                  </a:lnTo>
                  <a:lnTo>
                    <a:pt x="920" y="313"/>
                  </a:lnTo>
                  <a:lnTo>
                    <a:pt x="924" y="316"/>
                  </a:lnTo>
                  <a:lnTo>
                    <a:pt x="926" y="323"/>
                  </a:lnTo>
                  <a:lnTo>
                    <a:pt x="931" y="334"/>
                  </a:lnTo>
                  <a:lnTo>
                    <a:pt x="939" y="333"/>
                  </a:lnTo>
                  <a:lnTo>
                    <a:pt x="948" y="329"/>
                  </a:lnTo>
                  <a:lnTo>
                    <a:pt x="957" y="336"/>
                  </a:lnTo>
                  <a:lnTo>
                    <a:pt x="965" y="342"/>
                  </a:lnTo>
                  <a:lnTo>
                    <a:pt x="974" y="336"/>
                  </a:lnTo>
                  <a:lnTo>
                    <a:pt x="981" y="326"/>
                  </a:lnTo>
                  <a:lnTo>
                    <a:pt x="984" y="320"/>
                  </a:lnTo>
                  <a:lnTo>
                    <a:pt x="985" y="320"/>
                  </a:lnTo>
                  <a:lnTo>
                    <a:pt x="989" y="320"/>
                  </a:lnTo>
                  <a:lnTo>
                    <a:pt x="995" y="320"/>
                  </a:lnTo>
                  <a:lnTo>
                    <a:pt x="1002" y="320"/>
                  </a:lnTo>
                  <a:lnTo>
                    <a:pt x="1010" y="319"/>
                  </a:lnTo>
                  <a:lnTo>
                    <a:pt x="1016" y="317"/>
                  </a:lnTo>
                  <a:lnTo>
                    <a:pt x="1022" y="315"/>
                  </a:lnTo>
                  <a:lnTo>
                    <a:pt x="1024" y="310"/>
                  </a:lnTo>
                  <a:lnTo>
                    <a:pt x="1027" y="298"/>
                  </a:lnTo>
                  <a:lnTo>
                    <a:pt x="1032" y="288"/>
                  </a:lnTo>
                  <a:lnTo>
                    <a:pt x="1041" y="280"/>
                  </a:lnTo>
                  <a:lnTo>
                    <a:pt x="1057" y="276"/>
                  </a:lnTo>
                  <a:lnTo>
                    <a:pt x="1068" y="276"/>
                  </a:lnTo>
                  <a:lnTo>
                    <a:pt x="1077" y="274"/>
                  </a:lnTo>
                  <a:lnTo>
                    <a:pt x="1085" y="272"/>
                  </a:lnTo>
                  <a:lnTo>
                    <a:pt x="1093" y="270"/>
                  </a:lnTo>
                  <a:lnTo>
                    <a:pt x="1100" y="265"/>
                  </a:lnTo>
                  <a:lnTo>
                    <a:pt x="1106" y="260"/>
                  </a:lnTo>
                  <a:lnTo>
                    <a:pt x="1110" y="255"/>
                  </a:lnTo>
                  <a:lnTo>
                    <a:pt x="1115" y="249"/>
                  </a:lnTo>
                  <a:lnTo>
                    <a:pt x="1123" y="240"/>
                  </a:lnTo>
                  <a:lnTo>
                    <a:pt x="1131" y="235"/>
                  </a:lnTo>
                  <a:lnTo>
                    <a:pt x="1139" y="235"/>
                  </a:lnTo>
                  <a:lnTo>
                    <a:pt x="1145" y="242"/>
                  </a:lnTo>
                  <a:lnTo>
                    <a:pt x="1148" y="245"/>
                  </a:lnTo>
                  <a:lnTo>
                    <a:pt x="1154" y="248"/>
                  </a:lnTo>
                  <a:lnTo>
                    <a:pt x="1161" y="249"/>
                  </a:lnTo>
                  <a:lnTo>
                    <a:pt x="1168" y="249"/>
                  </a:lnTo>
                  <a:lnTo>
                    <a:pt x="1175" y="250"/>
                  </a:lnTo>
                  <a:lnTo>
                    <a:pt x="1182" y="252"/>
                  </a:lnTo>
                  <a:lnTo>
                    <a:pt x="1186" y="258"/>
                  </a:lnTo>
                  <a:lnTo>
                    <a:pt x="1189" y="266"/>
                  </a:lnTo>
                  <a:lnTo>
                    <a:pt x="1187" y="283"/>
                  </a:lnTo>
                  <a:lnTo>
                    <a:pt x="1183" y="296"/>
                  </a:lnTo>
                  <a:lnTo>
                    <a:pt x="1176" y="305"/>
                  </a:lnTo>
                  <a:lnTo>
                    <a:pt x="1172" y="313"/>
                  </a:lnTo>
                  <a:lnTo>
                    <a:pt x="1172" y="316"/>
                  </a:lnTo>
                  <a:lnTo>
                    <a:pt x="1175" y="317"/>
                  </a:lnTo>
                  <a:lnTo>
                    <a:pt x="1178" y="317"/>
                  </a:lnTo>
                  <a:lnTo>
                    <a:pt x="1184" y="315"/>
                  </a:lnTo>
                  <a:lnTo>
                    <a:pt x="1190" y="312"/>
                  </a:lnTo>
                  <a:lnTo>
                    <a:pt x="1196" y="309"/>
                  </a:lnTo>
                  <a:lnTo>
                    <a:pt x="1201" y="304"/>
                  </a:lnTo>
                  <a:lnTo>
                    <a:pt x="1206" y="300"/>
                  </a:lnTo>
                  <a:lnTo>
                    <a:pt x="1209" y="295"/>
                  </a:lnTo>
                  <a:lnTo>
                    <a:pt x="1215" y="291"/>
                  </a:lnTo>
                  <a:lnTo>
                    <a:pt x="1220" y="289"/>
                  </a:lnTo>
                  <a:lnTo>
                    <a:pt x="1225" y="289"/>
                  </a:lnTo>
                  <a:lnTo>
                    <a:pt x="1231" y="289"/>
                  </a:lnTo>
                  <a:lnTo>
                    <a:pt x="1237" y="290"/>
                  </a:lnTo>
                  <a:lnTo>
                    <a:pt x="1242" y="293"/>
                  </a:lnTo>
                  <a:lnTo>
                    <a:pt x="1246" y="296"/>
                  </a:lnTo>
                  <a:lnTo>
                    <a:pt x="1251" y="298"/>
                  </a:lnTo>
                  <a:lnTo>
                    <a:pt x="1253" y="293"/>
                  </a:lnTo>
                  <a:lnTo>
                    <a:pt x="1255" y="283"/>
                  </a:lnTo>
                  <a:lnTo>
                    <a:pt x="1262" y="276"/>
                  </a:lnTo>
                  <a:lnTo>
                    <a:pt x="1268" y="274"/>
                  </a:lnTo>
                  <a:lnTo>
                    <a:pt x="1274" y="273"/>
                  </a:lnTo>
                  <a:lnTo>
                    <a:pt x="1281" y="273"/>
                  </a:lnTo>
                  <a:lnTo>
                    <a:pt x="1288" y="274"/>
                  </a:lnTo>
                  <a:lnTo>
                    <a:pt x="1293" y="276"/>
                  </a:lnTo>
                  <a:lnTo>
                    <a:pt x="1299" y="281"/>
                  </a:lnTo>
                  <a:lnTo>
                    <a:pt x="1305" y="287"/>
                  </a:lnTo>
                  <a:lnTo>
                    <a:pt x="1310" y="296"/>
                  </a:lnTo>
                  <a:lnTo>
                    <a:pt x="1319" y="311"/>
                  </a:lnTo>
                  <a:lnTo>
                    <a:pt x="1329" y="317"/>
                  </a:lnTo>
                  <a:lnTo>
                    <a:pt x="1337" y="315"/>
                  </a:lnTo>
                  <a:lnTo>
                    <a:pt x="1343" y="306"/>
                  </a:lnTo>
                  <a:lnTo>
                    <a:pt x="1349" y="297"/>
                  </a:lnTo>
                  <a:lnTo>
                    <a:pt x="1357" y="289"/>
                  </a:lnTo>
                  <a:lnTo>
                    <a:pt x="1364" y="285"/>
                  </a:lnTo>
                  <a:lnTo>
                    <a:pt x="1367" y="282"/>
                  </a:lnTo>
                  <a:lnTo>
                    <a:pt x="1366" y="276"/>
                  </a:lnTo>
                  <a:lnTo>
                    <a:pt x="1364" y="263"/>
                  </a:lnTo>
                  <a:lnTo>
                    <a:pt x="1368" y="248"/>
                  </a:lnTo>
                  <a:lnTo>
                    <a:pt x="1383" y="236"/>
                  </a:lnTo>
                  <a:lnTo>
                    <a:pt x="1395" y="233"/>
                  </a:lnTo>
                  <a:lnTo>
                    <a:pt x="1405" y="229"/>
                  </a:lnTo>
                  <a:lnTo>
                    <a:pt x="1414" y="227"/>
                  </a:lnTo>
                  <a:lnTo>
                    <a:pt x="1424" y="225"/>
                  </a:lnTo>
                  <a:lnTo>
                    <a:pt x="1432" y="222"/>
                  </a:lnTo>
                  <a:lnTo>
                    <a:pt x="1440" y="220"/>
                  </a:lnTo>
                  <a:lnTo>
                    <a:pt x="1445" y="218"/>
                  </a:lnTo>
                  <a:lnTo>
                    <a:pt x="1451" y="215"/>
                  </a:lnTo>
                  <a:lnTo>
                    <a:pt x="1456" y="212"/>
                  </a:lnTo>
                  <a:lnTo>
                    <a:pt x="1460" y="207"/>
                  </a:lnTo>
                  <a:lnTo>
                    <a:pt x="1464" y="203"/>
                  </a:lnTo>
                  <a:lnTo>
                    <a:pt x="1469" y="198"/>
                  </a:lnTo>
                  <a:lnTo>
                    <a:pt x="1472" y="194"/>
                  </a:lnTo>
                  <a:lnTo>
                    <a:pt x="1477" y="190"/>
                  </a:lnTo>
                  <a:lnTo>
                    <a:pt x="1482" y="189"/>
                  </a:lnTo>
                  <a:lnTo>
                    <a:pt x="1488" y="189"/>
                  </a:lnTo>
                  <a:lnTo>
                    <a:pt x="1500" y="191"/>
                  </a:lnTo>
                  <a:lnTo>
                    <a:pt x="1510" y="191"/>
                  </a:lnTo>
                  <a:lnTo>
                    <a:pt x="1517" y="187"/>
                  </a:lnTo>
                  <a:lnTo>
                    <a:pt x="1522" y="175"/>
                  </a:lnTo>
                  <a:lnTo>
                    <a:pt x="1525" y="164"/>
                  </a:lnTo>
                  <a:lnTo>
                    <a:pt x="1532" y="157"/>
                  </a:lnTo>
                  <a:lnTo>
                    <a:pt x="1539" y="153"/>
                  </a:lnTo>
                  <a:lnTo>
                    <a:pt x="1548" y="149"/>
                  </a:lnTo>
                  <a:lnTo>
                    <a:pt x="1553" y="142"/>
                  </a:lnTo>
                  <a:lnTo>
                    <a:pt x="1548" y="132"/>
                  </a:lnTo>
                  <a:lnTo>
                    <a:pt x="1545" y="121"/>
                  </a:lnTo>
                  <a:lnTo>
                    <a:pt x="1548" y="105"/>
                  </a:lnTo>
                  <a:lnTo>
                    <a:pt x="1553" y="97"/>
                  </a:lnTo>
                  <a:lnTo>
                    <a:pt x="1556" y="89"/>
                  </a:lnTo>
                  <a:lnTo>
                    <a:pt x="1560" y="83"/>
                  </a:lnTo>
                  <a:lnTo>
                    <a:pt x="1563" y="77"/>
                  </a:lnTo>
                  <a:lnTo>
                    <a:pt x="1568" y="73"/>
                  </a:lnTo>
                  <a:lnTo>
                    <a:pt x="1573" y="68"/>
                  </a:lnTo>
                  <a:lnTo>
                    <a:pt x="1579" y="62"/>
                  </a:lnTo>
                  <a:lnTo>
                    <a:pt x="1588" y="58"/>
                  </a:lnTo>
                  <a:lnTo>
                    <a:pt x="1599" y="53"/>
                  </a:lnTo>
                  <a:lnTo>
                    <a:pt x="1608" y="51"/>
                  </a:lnTo>
                  <a:lnTo>
                    <a:pt x="1616" y="48"/>
                  </a:lnTo>
                  <a:lnTo>
                    <a:pt x="1624" y="47"/>
                  </a:lnTo>
                  <a:lnTo>
                    <a:pt x="1630" y="45"/>
                  </a:lnTo>
                  <a:lnTo>
                    <a:pt x="1636" y="43"/>
                  </a:lnTo>
                  <a:lnTo>
                    <a:pt x="1638" y="39"/>
                  </a:lnTo>
                  <a:lnTo>
                    <a:pt x="1639" y="33"/>
                  </a:lnTo>
                  <a:lnTo>
                    <a:pt x="1640" y="23"/>
                  </a:lnTo>
                  <a:lnTo>
                    <a:pt x="1642" y="13"/>
                  </a:lnTo>
                  <a:lnTo>
                    <a:pt x="1648" y="3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9" y="0"/>
                  </a:lnTo>
                  <a:lnTo>
                    <a:pt x="1661" y="1"/>
                  </a:lnTo>
                  <a:lnTo>
                    <a:pt x="1662" y="1"/>
                  </a:lnTo>
                  <a:lnTo>
                    <a:pt x="1664" y="2"/>
                  </a:lnTo>
                  <a:lnTo>
                    <a:pt x="1667" y="3"/>
                  </a:lnTo>
                  <a:lnTo>
                    <a:pt x="1678" y="13"/>
                  </a:lnTo>
                  <a:lnTo>
                    <a:pt x="1684" y="22"/>
                  </a:lnTo>
                  <a:lnTo>
                    <a:pt x="1689" y="30"/>
                  </a:lnTo>
                  <a:lnTo>
                    <a:pt x="1697" y="37"/>
                  </a:lnTo>
                  <a:lnTo>
                    <a:pt x="1704" y="45"/>
                  </a:lnTo>
                  <a:lnTo>
                    <a:pt x="1706" y="54"/>
                  </a:lnTo>
                  <a:lnTo>
                    <a:pt x="1702" y="62"/>
                  </a:lnTo>
                  <a:lnTo>
                    <a:pt x="1693" y="68"/>
                  </a:lnTo>
                  <a:lnTo>
                    <a:pt x="1686" y="70"/>
                  </a:lnTo>
                  <a:lnTo>
                    <a:pt x="1679" y="71"/>
                  </a:lnTo>
                  <a:lnTo>
                    <a:pt x="1674" y="74"/>
                  </a:lnTo>
                  <a:lnTo>
                    <a:pt x="1668" y="76"/>
                  </a:lnTo>
                  <a:lnTo>
                    <a:pt x="1663" y="78"/>
                  </a:lnTo>
                  <a:lnTo>
                    <a:pt x="1661" y="81"/>
                  </a:lnTo>
                  <a:lnTo>
                    <a:pt x="1661" y="84"/>
                  </a:lnTo>
                  <a:lnTo>
                    <a:pt x="1663" y="88"/>
                  </a:lnTo>
                  <a:lnTo>
                    <a:pt x="1671" y="96"/>
                  </a:lnTo>
                  <a:lnTo>
                    <a:pt x="1679" y="103"/>
                  </a:lnTo>
                  <a:lnTo>
                    <a:pt x="1685" y="111"/>
                  </a:lnTo>
                  <a:lnTo>
                    <a:pt x="1686" y="118"/>
                  </a:lnTo>
                  <a:lnTo>
                    <a:pt x="1685" y="124"/>
                  </a:lnTo>
                  <a:lnTo>
                    <a:pt x="1686" y="129"/>
                  </a:lnTo>
                  <a:lnTo>
                    <a:pt x="1692" y="132"/>
                  </a:lnTo>
                  <a:lnTo>
                    <a:pt x="1700" y="131"/>
                  </a:lnTo>
                  <a:lnTo>
                    <a:pt x="1710" y="128"/>
                  </a:lnTo>
                  <a:lnTo>
                    <a:pt x="1721" y="124"/>
                  </a:lnTo>
                  <a:lnTo>
                    <a:pt x="1729" y="126"/>
                  </a:lnTo>
                  <a:lnTo>
                    <a:pt x="1733" y="131"/>
                  </a:lnTo>
                  <a:lnTo>
                    <a:pt x="1736" y="144"/>
                  </a:lnTo>
                  <a:lnTo>
                    <a:pt x="1737" y="159"/>
                  </a:lnTo>
                  <a:lnTo>
                    <a:pt x="1738" y="175"/>
                  </a:lnTo>
                  <a:lnTo>
                    <a:pt x="1740" y="189"/>
                  </a:lnTo>
                  <a:lnTo>
                    <a:pt x="1745" y="203"/>
                  </a:lnTo>
                  <a:lnTo>
                    <a:pt x="1751" y="219"/>
                  </a:lnTo>
                  <a:lnTo>
                    <a:pt x="1752" y="235"/>
                  </a:lnTo>
                  <a:lnTo>
                    <a:pt x="1744" y="249"/>
                  </a:lnTo>
                  <a:lnTo>
                    <a:pt x="1733" y="265"/>
                  </a:lnTo>
                  <a:lnTo>
                    <a:pt x="1732" y="285"/>
                  </a:lnTo>
                  <a:lnTo>
                    <a:pt x="1738" y="303"/>
                  </a:lnTo>
                  <a:lnTo>
                    <a:pt x="1747" y="317"/>
                  </a:lnTo>
                  <a:lnTo>
                    <a:pt x="1757" y="325"/>
                  </a:lnTo>
                  <a:lnTo>
                    <a:pt x="1766" y="329"/>
                  </a:lnTo>
                  <a:lnTo>
                    <a:pt x="1773" y="335"/>
                  </a:lnTo>
                  <a:lnTo>
                    <a:pt x="1777" y="343"/>
                  </a:lnTo>
                  <a:lnTo>
                    <a:pt x="1782" y="351"/>
                  </a:lnTo>
                  <a:lnTo>
                    <a:pt x="1790" y="356"/>
                  </a:lnTo>
                  <a:lnTo>
                    <a:pt x="1797" y="364"/>
                  </a:lnTo>
                  <a:lnTo>
                    <a:pt x="1800" y="377"/>
                  </a:lnTo>
                  <a:lnTo>
                    <a:pt x="1801" y="385"/>
                  </a:lnTo>
                  <a:lnTo>
                    <a:pt x="1806" y="391"/>
                  </a:lnTo>
                  <a:lnTo>
                    <a:pt x="1813" y="395"/>
                  </a:lnTo>
                  <a:lnTo>
                    <a:pt x="1820" y="397"/>
                  </a:lnTo>
                  <a:lnTo>
                    <a:pt x="1826" y="401"/>
                  </a:lnTo>
                  <a:lnTo>
                    <a:pt x="1831" y="403"/>
                  </a:lnTo>
                  <a:lnTo>
                    <a:pt x="1834" y="406"/>
                  </a:lnTo>
                  <a:lnTo>
                    <a:pt x="1834" y="410"/>
                  </a:lnTo>
                  <a:lnTo>
                    <a:pt x="1831" y="423"/>
                  </a:lnTo>
                  <a:lnTo>
                    <a:pt x="1831" y="438"/>
                  </a:lnTo>
                  <a:lnTo>
                    <a:pt x="1833" y="454"/>
                  </a:lnTo>
                  <a:lnTo>
                    <a:pt x="1834" y="468"/>
                  </a:lnTo>
                  <a:lnTo>
                    <a:pt x="1833" y="483"/>
                  </a:lnTo>
                  <a:lnTo>
                    <a:pt x="1830" y="497"/>
                  </a:lnTo>
                  <a:lnTo>
                    <a:pt x="1824" y="505"/>
                  </a:lnTo>
                  <a:lnTo>
                    <a:pt x="1814" y="498"/>
                  </a:lnTo>
                  <a:lnTo>
                    <a:pt x="1808" y="490"/>
                  </a:lnTo>
                  <a:lnTo>
                    <a:pt x="1801" y="483"/>
                  </a:lnTo>
                  <a:lnTo>
                    <a:pt x="1796" y="475"/>
                  </a:lnTo>
                  <a:lnTo>
                    <a:pt x="1790" y="468"/>
                  </a:lnTo>
                  <a:lnTo>
                    <a:pt x="1784" y="462"/>
                  </a:lnTo>
                  <a:lnTo>
                    <a:pt x="1777" y="456"/>
                  </a:lnTo>
                  <a:lnTo>
                    <a:pt x="1770" y="453"/>
                  </a:lnTo>
                  <a:lnTo>
                    <a:pt x="1763" y="450"/>
                  </a:lnTo>
                  <a:lnTo>
                    <a:pt x="1757" y="449"/>
                  </a:lnTo>
                  <a:lnTo>
                    <a:pt x="1748" y="446"/>
                  </a:lnTo>
                  <a:lnTo>
                    <a:pt x="1742" y="442"/>
                  </a:lnTo>
                  <a:lnTo>
                    <a:pt x="1736" y="439"/>
                  </a:lnTo>
                  <a:lnTo>
                    <a:pt x="1731" y="434"/>
                  </a:lnTo>
                  <a:lnTo>
                    <a:pt x="1727" y="429"/>
                  </a:lnTo>
                  <a:lnTo>
                    <a:pt x="1724" y="423"/>
                  </a:lnTo>
                  <a:lnTo>
                    <a:pt x="1723" y="417"/>
                  </a:lnTo>
                  <a:lnTo>
                    <a:pt x="1721" y="393"/>
                  </a:lnTo>
                  <a:lnTo>
                    <a:pt x="1715" y="354"/>
                  </a:lnTo>
                  <a:lnTo>
                    <a:pt x="1709" y="312"/>
                  </a:lnTo>
                  <a:lnTo>
                    <a:pt x="1704" y="282"/>
                  </a:lnTo>
                  <a:lnTo>
                    <a:pt x="1698" y="266"/>
                  </a:lnTo>
                  <a:lnTo>
                    <a:pt x="1691" y="258"/>
                  </a:lnTo>
                  <a:lnTo>
                    <a:pt x="1686" y="259"/>
                  </a:lnTo>
                  <a:lnTo>
                    <a:pt x="1686" y="270"/>
                  </a:lnTo>
                  <a:lnTo>
                    <a:pt x="1689" y="286"/>
                  </a:lnTo>
                  <a:lnTo>
                    <a:pt x="1691" y="301"/>
                  </a:lnTo>
                  <a:lnTo>
                    <a:pt x="1690" y="313"/>
                  </a:lnTo>
                  <a:lnTo>
                    <a:pt x="1683" y="320"/>
                  </a:lnTo>
                  <a:lnTo>
                    <a:pt x="1675" y="323"/>
                  </a:lnTo>
                  <a:lnTo>
                    <a:pt x="1670" y="328"/>
                  </a:lnTo>
                  <a:lnTo>
                    <a:pt x="1668" y="339"/>
                  </a:lnTo>
                  <a:lnTo>
                    <a:pt x="1667" y="354"/>
                  </a:lnTo>
                  <a:lnTo>
                    <a:pt x="1670" y="369"/>
                  </a:lnTo>
                  <a:lnTo>
                    <a:pt x="1677" y="380"/>
                  </a:lnTo>
                  <a:lnTo>
                    <a:pt x="1683" y="391"/>
                  </a:lnTo>
                  <a:lnTo>
                    <a:pt x="1683" y="401"/>
                  </a:lnTo>
                  <a:lnTo>
                    <a:pt x="1676" y="408"/>
                  </a:lnTo>
                  <a:lnTo>
                    <a:pt x="1668" y="410"/>
                  </a:lnTo>
                  <a:lnTo>
                    <a:pt x="1657" y="412"/>
                  </a:lnTo>
                  <a:lnTo>
                    <a:pt x="1649" y="417"/>
                  </a:lnTo>
                  <a:lnTo>
                    <a:pt x="1645" y="422"/>
                  </a:lnTo>
                  <a:lnTo>
                    <a:pt x="1639" y="429"/>
                  </a:lnTo>
                  <a:lnTo>
                    <a:pt x="1632" y="437"/>
                  </a:lnTo>
                  <a:lnTo>
                    <a:pt x="1624" y="445"/>
                  </a:lnTo>
                  <a:lnTo>
                    <a:pt x="1616" y="454"/>
                  </a:lnTo>
                  <a:lnTo>
                    <a:pt x="1608" y="463"/>
                  </a:lnTo>
                  <a:lnTo>
                    <a:pt x="1600" y="471"/>
                  </a:lnTo>
                  <a:lnTo>
                    <a:pt x="1592" y="478"/>
                  </a:lnTo>
                  <a:lnTo>
                    <a:pt x="1583" y="492"/>
                  </a:lnTo>
                  <a:lnTo>
                    <a:pt x="1580" y="509"/>
                  </a:lnTo>
                  <a:lnTo>
                    <a:pt x="1583" y="529"/>
                  </a:lnTo>
                  <a:lnTo>
                    <a:pt x="1583" y="548"/>
                  </a:lnTo>
                  <a:lnTo>
                    <a:pt x="1583" y="568"/>
                  </a:lnTo>
                  <a:lnTo>
                    <a:pt x="1587" y="586"/>
                  </a:lnTo>
                  <a:lnTo>
                    <a:pt x="1598" y="599"/>
                  </a:lnTo>
                  <a:lnTo>
                    <a:pt x="1613" y="603"/>
                  </a:lnTo>
                  <a:lnTo>
                    <a:pt x="1622" y="601"/>
                  </a:lnTo>
                  <a:lnTo>
                    <a:pt x="1631" y="599"/>
                  </a:lnTo>
                  <a:lnTo>
                    <a:pt x="1640" y="597"/>
                  </a:lnTo>
                  <a:lnTo>
                    <a:pt x="1649" y="594"/>
                  </a:lnTo>
                  <a:lnTo>
                    <a:pt x="1657" y="594"/>
                  </a:lnTo>
                  <a:lnTo>
                    <a:pt x="1664" y="594"/>
                  </a:lnTo>
                  <a:lnTo>
                    <a:pt x="1669" y="598"/>
                  </a:lnTo>
                  <a:lnTo>
                    <a:pt x="1672" y="603"/>
                  </a:lnTo>
                  <a:lnTo>
                    <a:pt x="1677" y="615"/>
                  </a:lnTo>
                  <a:lnTo>
                    <a:pt x="1682" y="628"/>
                  </a:lnTo>
                  <a:lnTo>
                    <a:pt x="1686" y="641"/>
                  </a:lnTo>
                  <a:lnTo>
                    <a:pt x="1693" y="650"/>
                  </a:lnTo>
                  <a:lnTo>
                    <a:pt x="1700" y="659"/>
                  </a:lnTo>
                  <a:lnTo>
                    <a:pt x="1704" y="670"/>
                  </a:lnTo>
                  <a:lnTo>
                    <a:pt x="1706" y="683"/>
                  </a:lnTo>
                  <a:lnTo>
                    <a:pt x="1707" y="696"/>
                  </a:lnTo>
                  <a:lnTo>
                    <a:pt x="1708" y="710"/>
                  </a:lnTo>
                  <a:lnTo>
                    <a:pt x="1712" y="726"/>
                  </a:lnTo>
                  <a:lnTo>
                    <a:pt x="1715" y="742"/>
                  </a:lnTo>
                  <a:lnTo>
                    <a:pt x="1716" y="757"/>
                  </a:lnTo>
                  <a:lnTo>
                    <a:pt x="1715" y="770"/>
                  </a:lnTo>
                  <a:lnTo>
                    <a:pt x="1713" y="780"/>
                  </a:lnTo>
                  <a:lnTo>
                    <a:pt x="1709" y="791"/>
                  </a:lnTo>
                  <a:lnTo>
                    <a:pt x="1707" y="804"/>
                  </a:lnTo>
                  <a:lnTo>
                    <a:pt x="1706" y="820"/>
                  </a:lnTo>
                  <a:lnTo>
                    <a:pt x="1706" y="841"/>
                  </a:lnTo>
                  <a:lnTo>
                    <a:pt x="1700" y="862"/>
                  </a:lnTo>
                  <a:lnTo>
                    <a:pt x="1686" y="874"/>
                  </a:lnTo>
                  <a:lnTo>
                    <a:pt x="1677" y="878"/>
                  </a:lnTo>
                  <a:lnTo>
                    <a:pt x="1669" y="879"/>
                  </a:lnTo>
                  <a:lnTo>
                    <a:pt x="1662" y="880"/>
                  </a:lnTo>
                  <a:lnTo>
                    <a:pt x="1656" y="880"/>
                  </a:lnTo>
                  <a:lnTo>
                    <a:pt x="1652" y="880"/>
                  </a:lnTo>
                  <a:lnTo>
                    <a:pt x="1648" y="881"/>
                  </a:lnTo>
                  <a:lnTo>
                    <a:pt x="1647" y="884"/>
                  </a:lnTo>
                  <a:lnTo>
                    <a:pt x="1646" y="888"/>
                  </a:lnTo>
                  <a:lnTo>
                    <a:pt x="1647" y="900"/>
                  </a:lnTo>
                  <a:lnTo>
                    <a:pt x="1649" y="915"/>
                  </a:lnTo>
                  <a:lnTo>
                    <a:pt x="1651" y="931"/>
                  </a:lnTo>
                  <a:lnTo>
                    <a:pt x="1646" y="945"/>
                  </a:lnTo>
                  <a:lnTo>
                    <a:pt x="1641" y="957"/>
                  </a:lnTo>
                  <a:lnTo>
                    <a:pt x="1641" y="969"/>
                  </a:lnTo>
                  <a:lnTo>
                    <a:pt x="1646" y="977"/>
                  </a:lnTo>
                  <a:lnTo>
                    <a:pt x="1653" y="982"/>
                  </a:lnTo>
                  <a:lnTo>
                    <a:pt x="1657" y="984"/>
                  </a:lnTo>
                  <a:lnTo>
                    <a:pt x="1664" y="987"/>
                  </a:lnTo>
                  <a:lnTo>
                    <a:pt x="1672" y="993"/>
                  </a:lnTo>
                  <a:lnTo>
                    <a:pt x="1679" y="999"/>
                  </a:lnTo>
                  <a:lnTo>
                    <a:pt x="1686" y="1006"/>
                  </a:lnTo>
                  <a:lnTo>
                    <a:pt x="1691" y="1013"/>
                  </a:lnTo>
                  <a:lnTo>
                    <a:pt x="1694" y="1018"/>
                  </a:lnTo>
                  <a:lnTo>
                    <a:pt x="1693" y="1025"/>
                  </a:lnTo>
                  <a:lnTo>
                    <a:pt x="1687" y="1043"/>
                  </a:lnTo>
                  <a:lnTo>
                    <a:pt x="1682" y="1064"/>
                  </a:lnTo>
                  <a:lnTo>
                    <a:pt x="1672" y="1084"/>
                  </a:lnTo>
                  <a:lnTo>
                    <a:pt x="1660" y="1096"/>
                  </a:lnTo>
                  <a:lnTo>
                    <a:pt x="1649" y="1096"/>
                  </a:lnTo>
                  <a:lnTo>
                    <a:pt x="1646" y="1090"/>
                  </a:lnTo>
                  <a:lnTo>
                    <a:pt x="1645" y="1079"/>
                  </a:lnTo>
                  <a:lnTo>
                    <a:pt x="1642" y="1069"/>
                  </a:lnTo>
                  <a:lnTo>
                    <a:pt x="1638" y="1060"/>
                  </a:lnTo>
                  <a:lnTo>
                    <a:pt x="1633" y="1050"/>
                  </a:lnTo>
                  <a:lnTo>
                    <a:pt x="1630" y="1040"/>
                  </a:lnTo>
                  <a:lnTo>
                    <a:pt x="1629" y="1032"/>
                  </a:lnTo>
                  <a:lnTo>
                    <a:pt x="1629" y="1026"/>
                  </a:lnTo>
                  <a:lnTo>
                    <a:pt x="1626" y="1024"/>
                  </a:lnTo>
                  <a:lnTo>
                    <a:pt x="1622" y="1024"/>
                  </a:lnTo>
                  <a:lnTo>
                    <a:pt x="1613" y="1025"/>
                  </a:lnTo>
                  <a:lnTo>
                    <a:pt x="1601" y="1026"/>
                  </a:lnTo>
                  <a:lnTo>
                    <a:pt x="1592" y="1024"/>
                  </a:lnTo>
                  <a:lnTo>
                    <a:pt x="1586" y="1020"/>
                  </a:lnTo>
                  <a:lnTo>
                    <a:pt x="1585" y="1013"/>
                  </a:lnTo>
                  <a:lnTo>
                    <a:pt x="1585" y="1006"/>
                  </a:lnTo>
                  <a:lnTo>
                    <a:pt x="1580" y="1003"/>
                  </a:lnTo>
                  <a:lnTo>
                    <a:pt x="1573" y="1003"/>
                  </a:lnTo>
                  <a:lnTo>
                    <a:pt x="1565" y="1009"/>
                  </a:lnTo>
                  <a:lnTo>
                    <a:pt x="1557" y="1018"/>
                  </a:lnTo>
                  <a:lnTo>
                    <a:pt x="1548" y="1028"/>
                  </a:lnTo>
                  <a:lnTo>
                    <a:pt x="1541" y="1031"/>
                  </a:lnTo>
                  <a:lnTo>
                    <a:pt x="1539" y="1023"/>
                  </a:lnTo>
                  <a:lnTo>
                    <a:pt x="1536" y="1009"/>
                  </a:lnTo>
                  <a:lnTo>
                    <a:pt x="1531" y="1001"/>
                  </a:lnTo>
                  <a:lnTo>
                    <a:pt x="1524" y="1000"/>
                  </a:lnTo>
                  <a:lnTo>
                    <a:pt x="1518" y="1006"/>
                  </a:lnTo>
                  <a:lnTo>
                    <a:pt x="1513" y="1016"/>
                  </a:lnTo>
                  <a:lnTo>
                    <a:pt x="1509" y="1025"/>
                  </a:lnTo>
                  <a:lnTo>
                    <a:pt x="1503" y="1035"/>
                  </a:lnTo>
                  <a:lnTo>
                    <a:pt x="1495" y="1043"/>
                  </a:lnTo>
                  <a:lnTo>
                    <a:pt x="1492" y="1046"/>
                  </a:lnTo>
                  <a:lnTo>
                    <a:pt x="1490" y="1051"/>
                  </a:lnTo>
                  <a:lnTo>
                    <a:pt x="1493" y="1054"/>
                  </a:lnTo>
                  <a:lnTo>
                    <a:pt x="1496" y="1058"/>
                  </a:lnTo>
                  <a:lnTo>
                    <a:pt x="1501" y="1060"/>
                  </a:lnTo>
                  <a:lnTo>
                    <a:pt x="1507" y="1061"/>
                  </a:lnTo>
                  <a:lnTo>
                    <a:pt x="1512" y="1061"/>
                  </a:lnTo>
                  <a:lnTo>
                    <a:pt x="1518" y="1060"/>
                  </a:lnTo>
                  <a:lnTo>
                    <a:pt x="1524" y="1058"/>
                  </a:lnTo>
                  <a:lnTo>
                    <a:pt x="1530" y="1056"/>
                  </a:lnTo>
                  <a:lnTo>
                    <a:pt x="1536" y="1055"/>
                  </a:lnTo>
                  <a:lnTo>
                    <a:pt x="1543" y="1054"/>
                  </a:lnTo>
                  <a:lnTo>
                    <a:pt x="1550" y="1054"/>
                  </a:lnTo>
                  <a:lnTo>
                    <a:pt x="1557" y="1054"/>
                  </a:lnTo>
                  <a:lnTo>
                    <a:pt x="1563" y="1055"/>
                  </a:lnTo>
                  <a:lnTo>
                    <a:pt x="1569" y="1056"/>
                  </a:lnTo>
                  <a:lnTo>
                    <a:pt x="1572" y="1059"/>
                  </a:lnTo>
                  <a:lnTo>
                    <a:pt x="1571" y="1061"/>
                  </a:lnTo>
                  <a:lnTo>
                    <a:pt x="1569" y="1064"/>
                  </a:lnTo>
                  <a:lnTo>
                    <a:pt x="1564" y="1069"/>
                  </a:lnTo>
                  <a:lnTo>
                    <a:pt x="1558" y="1073"/>
                  </a:lnTo>
                  <a:lnTo>
                    <a:pt x="1554" y="1075"/>
                  </a:lnTo>
                  <a:lnTo>
                    <a:pt x="1549" y="1077"/>
                  </a:lnTo>
                  <a:lnTo>
                    <a:pt x="1548" y="1078"/>
                  </a:lnTo>
                  <a:lnTo>
                    <a:pt x="1547" y="1083"/>
                  </a:lnTo>
                  <a:lnTo>
                    <a:pt x="1542" y="1093"/>
                  </a:lnTo>
                  <a:lnTo>
                    <a:pt x="1535" y="1105"/>
                  </a:lnTo>
                  <a:lnTo>
                    <a:pt x="1528" y="1115"/>
                  </a:lnTo>
                  <a:lnTo>
                    <a:pt x="1532" y="1119"/>
                  </a:lnTo>
                  <a:lnTo>
                    <a:pt x="1541" y="1126"/>
                  </a:lnTo>
                  <a:lnTo>
                    <a:pt x="1553" y="1135"/>
                  </a:lnTo>
                  <a:lnTo>
                    <a:pt x="1562" y="1145"/>
                  </a:lnTo>
                  <a:lnTo>
                    <a:pt x="1566" y="1151"/>
                  </a:lnTo>
                  <a:lnTo>
                    <a:pt x="1573" y="1159"/>
                  </a:lnTo>
                  <a:lnTo>
                    <a:pt x="1580" y="1168"/>
                  </a:lnTo>
                  <a:lnTo>
                    <a:pt x="1588" y="1177"/>
                  </a:lnTo>
                  <a:lnTo>
                    <a:pt x="1594" y="1187"/>
                  </a:lnTo>
                  <a:lnTo>
                    <a:pt x="1599" y="1196"/>
                  </a:lnTo>
                  <a:lnTo>
                    <a:pt x="1601" y="1204"/>
                  </a:lnTo>
                  <a:lnTo>
                    <a:pt x="1599" y="1210"/>
                  </a:lnTo>
                  <a:lnTo>
                    <a:pt x="1602" y="1212"/>
                  </a:lnTo>
                  <a:lnTo>
                    <a:pt x="1608" y="1218"/>
                  </a:lnTo>
                  <a:lnTo>
                    <a:pt x="1611" y="1227"/>
                  </a:lnTo>
                  <a:lnTo>
                    <a:pt x="1609" y="1236"/>
                  </a:lnTo>
                  <a:lnTo>
                    <a:pt x="1603" y="1250"/>
                  </a:lnTo>
                  <a:lnTo>
                    <a:pt x="1601" y="1267"/>
                  </a:lnTo>
                  <a:lnTo>
                    <a:pt x="1596" y="1286"/>
                  </a:lnTo>
                  <a:lnTo>
                    <a:pt x="1585" y="1301"/>
                  </a:lnTo>
                  <a:lnTo>
                    <a:pt x="1576" y="1317"/>
                  </a:lnTo>
                  <a:lnTo>
                    <a:pt x="1573" y="1340"/>
                  </a:lnTo>
                  <a:lnTo>
                    <a:pt x="1569" y="1364"/>
                  </a:lnTo>
                  <a:lnTo>
                    <a:pt x="1555" y="1385"/>
                  </a:lnTo>
                  <a:lnTo>
                    <a:pt x="1546" y="1393"/>
                  </a:lnTo>
                  <a:lnTo>
                    <a:pt x="1538" y="1400"/>
                  </a:lnTo>
                  <a:lnTo>
                    <a:pt x="1531" y="1407"/>
                  </a:lnTo>
                  <a:lnTo>
                    <a:pt x="1525" y="1412"/>
                  </a:lnTo>
                  <a:lnTo>
                    <a:pt x="1519" y="1417"/>
                  </a:lnTo>
                  <a:lnTo>
                    <a:pt x="1513" y="1420"/>
                  </a:lnTo>
                  <a:lnTo>
                    <a:pt x="1508" y="1423"/>
                  </a:lnTo>
                  <a:lnTo>
                    <a:pt x="1502" y="1425"/>
                  </a:lnTo>
                  <a:lnTo>
                    <a:pt x="1496" y="1427"/>
                  </a:lnTo>
                  <a:lnTo>
                    <a:pt x="1489" y="1431"/>
                  </a:lnTo>
                  <a:lnTo>
                    <a:pt x="1484" y="1437"/>
                  </a:lnTo>
                  <a:lnTo>
                    <a:pt x="1478" y="1442"/>
                  </a:lnTo>
                  <a:lnTo>
                    <a:pt x="1472" y="1448"/>
                  </a:lnTo>
                  <a:lnTo>
                    <a:pt x="1466" y="1454"/>
                  </a:lnTo>
                  <a:lnTo>
                    <a:pt x="1460" y="1458"/>
                  </a:lnTo>
                  <a:lnTo>
                    <a:pt x="1455" y="1462"/>
                  </a:lnTo>
                  <a:lnTo>
                    <a:pt x="1448" y="1464"/>
                  </a:lnTo>
                  <a:lnTo>
                    <a:pt x="1439" y="1465"/>
                  </a:lnTo>
                  <a:lnTo>
                    <a:pt x="1429" y="1467"/>
                  </a:lnTo>
                  <a:lnTo>
                    <a:pt x="1419" y="1467"/>
                  </a:lnTo>
                  <a:lnTo>
                    <a:pt x="1409" y="1467"/>
                  </a:lnTo>
                  <a:lnTo>
                    <a:pt x="1398" y="1468"/>
                  </a:lnTo>
                  <a:lnTo>
                    <a:pt x="1388" y="1468"/>
                  </a:lnTo>
                  <a:lnTo>
                    <a:pt x="1380" y="1469"/>
                  </a:lnTo>
                  <a:lnTo>
                    <a:pt x="1373" y="1470"/>
                  </a:lnTo>
                  <a:lnTo>
                    <a:pt x="1365" y="1472"/>
                  </a:lnTo>
                  <a:lnTo>
                    <a:pt x="1358" y="1475"/>
                  </a:lnTo>
                  <a:lnTo>
                    <a:pt x="1352" y="1478"/>
                  </a:lnTo>
                  <a:lnTo>
                    <a:pt x="1346" y="1482"/>
                  </a:lnTo>
                  <a:lnTo>
                    <a:pt x="1342" y="1484"/>
                  </a:lnTo>
                  <a:lnTo>
                    <a:pt x="1338" y="1488"/>
                  </a:lnTo>
                  <a:lnTo>
                    <a:pt x="1337" y="1492"/>
                  </a:lnTo>
                  <a:lnTo>
                    <a:pt x="1336" y="1503"/>
                  </a:lnTo>
                  <a:lnTo>
                    <a:pt x="1338" y="1521"/>
                  </a:lnTo>
                  <a:lnTo>
                    <a:pt x="1343" y="1538"/>
                  </a:lnTo>
                  <a:lnTo>
                    <a:pt x="1353" y="1549"/>
                  </a:lnTo>
                  <a:lnTo>
                    <a:pt x="1360" y="1554"/>
                  </a:lnTo>
                  <a:lnTo>
                    <a:pt x="1369" y="1562"/>
                  </a:lnTo>
                  <a:lnTo>
                    <a:pt x="1379" y="1571"/>
                  </a:lnTo>
                  <a:lnTo>
                    <a:pt x="1389" y="1582"/>
                  </a:lnTo>
                  <a:lnTo>
                    <a:pt x="1397" y="1592"/>
                  </a:lnTo>
                  <a:lnTo>
                    <a:pt x="1404" y="1602"/>
                  </a:lnTo>
                  <a:lnTo>
                    <a:pt x="1409" y="1612"/>
                  </a:lnTo>
                  <a:lnTo>
                    <a:pt x="1411" y="1620"/>
                  </a:lnTo>
                  <a:lnTo>
                    <a:pt x="1412" y="1637"/>
                  </a:lnTo>
                  <a:lnTo>
                    <a:pt x="1413" y="1658"/>
                  </a:lnTo>
                  <a:lnTo>
                    <a:pt x="1411" y="1679"/>
                  </a:lnTo>
                  <a:lnTo>
                    <a:pt x="1404" y="1693"/>
                  </a:lnTo>
                  <a:lnTo>
                    <a:pt x="1398" y="1699"/>
                  </a:lnTo>
                  <a:lnTo>
                    <a:pt x="1390" y="1704"/>
                  </a:lnTo>
                  <a:lnTo>
                    <a:pt x="1382" y="1710"/>
                  </a:lnTo>
                  <a:lnTo>
                    <a:pt x="1374" y="1715"/>
                  </a:lnTo>
                  <a:lnTo>
                    <a:pt x="1365" y="1721"/>
                  </a:lnTo>
                  <a:lnTo>
                    <a:pt x="1357" y="1728"/>
                  </a:lnTo>
                  <a:lnTo>
                    <a:pt x="1349" y="1736"/>
                  </a:lnTo>
                  <a:lnTo>
                    <a:pt x="1343" y="1744"/>
                  </a:lnTo>
                  <a:lnTo>
                    <a:pt x="1337" y="1751"/>
                  </a:lnTo>
                  <a:lnTo>
                    <a:pt x="1331" y="1756"/>
                  </a:lnTo>
                  <a:lnTo>
                    <a:pt x="1326" y="1758"/>
                  </a:lnTo>
                  <a:lnTo>
                    <a:pt x="1320" y="1757"/>
                  </a:lnTo>
                  <a:lnTo>
                    <a:pt x="1315" y="1755"/>
                  </a:lnTo>
                  <a:lnTo>
                    <a:pt x="1312" y="1750"/>
                  </a:lnTo>
                  <a:lnTo>
                    <a:pt x="1310" y="1744"/>
                  </a:lnTo>
                  <a:lnTo>
                    <a:pt x="1310" y="1737"/>
                  </a:lnTo>
                  <a:lnTo>
                    <a:pt x="1308" y="1726"/>
                  </a:lnTo>
                  <a:lnTo>
                    <a:pt x="1302" y="1720"/>
                  </a:lnTo>
                  <a:lnTo>
                    <a:pt x="1291" y="1717"/>
                  </a:lnTo>
                  <a:lnTo>
                    <a:pt x="1280" y="1714"/>
                  </a:lnTo>
                  <a:lnTo>
                    <a:pt x="1274" y="1712"/>
                  </a:lnTo>
                  <a:lnTo>
                    <a:pt x="1269" y="1708"/>
                  </a:lnTo>
                  <a:lnTo>
                    <a:pt x="1266" y="1704"/>
                  </a:lnTo>
                  <a:lnTo>
                    <a:pt x="1262" y="1698"/>
                  </a:lnTo>
                  <a:lnTo>
                    <a:pt x="1259" y="1693"/>
                  </a:lnTo>
                  <a:lnTo>
                    <a:pt x="1254" y="1689"/>
                  </a:lnTo>
                  <a:lnTo>
                    <a:pt x="1250" y="1685"/>
                  </a:lnTo>
                  <a:lnTo>
                    <a:pt x="1243" y="1683"/>
                  </a:lnTo>
                  <a:lnTo>
                    <a:pt x="1236" y="1682"/>
                  </a:lnTo>
                  <a:lnTo>
                    <a:pt x="1229" y="1681"/>
                  </a:lnTo>
                  <a:lnTo>
                    <a:pt x="1223" y="1680"/>
                  </a:lnTo>
                  <a:lnTo>
                    <a:pt x="1219" y="1680"/>
                  </a:lnTo>
                  <a:lnTo>
                    <a:pt x="1215" y="1681"/>
                  </a:lnTo>
                  <a:lnTo>
                    <a:pt x="1212" y="1684"/>
                  </a:lnTo>
                  <a:lnTo>
                    <a:pt x="1209" y="1690"/>
                  </a:lnTo>
                  <a:lnTo>
                    <a:pt x="1208" y="1698"/>
                  </a:lnTo>
                  <a:lnTo>
                    <a:pt x="1206" y="1718"/>
                  </a:lnTo>
                  <a:lnTo>
                    <a:pt x="1204" y="1734"/>
                  </a:lnTo>
                  <a:lnTo>
                    <a:pt x="1202" y="1750"/>
                  </a:lnTo>
                  <a:lnTo>
                    <a:pt x="1202" y="1765"/>
                  </a:lnTo>
                  <a:lnTo>
                    <a:pt x="1205" y="1772"/>
                  </a:lnTo>
                  <a:lnTo>
                    <a:pt x="1209" y="1779"/>
                  </a:lnTo>
                  <a:lnTo>
                    <a:pt x="1216" y="1784"/>
                  </a:lnTo>
                  <a:lnTo>
                    <a:pt x="1224" y="1789"/>
                  </a:lnTo>
                  <a:lnTo>
                    <a:pt x="1232" y="1793"/>
                  </a:lnTo>
                  <a:lnTo>
                    <a:pt x="1239" y="1796"/>
                  </a:lnTo>
                  <a:lnTo>
                    <a:pt x="1247" y="1797"/>
                  </a:lnTo>
                  <a:lnTo>
                    <a:pt x="1253" y="1798"/>
                  </a:lnTo>
                  <a:lnTo>
                    <a:pt x="1260" y="1801"/>
                  </a:lnTo>
                  <a:lnTo>
                    <a:pt x="1262" y="1805"/>
                  </a:lnTo>
                  <a:lnTo>
                    <a:pt x="1266" y="1812"/>
                  </a:lnTo>
                  <a:lnTo>
                    <a:pt x="1273" y="1818"/>
                  </a:lnTo>
                  <a:lnTo>
                    <a:pt x="1284" y="1824"/>
                  </a:lnTo>
                  <a:lnTo>
                    <a:pt x="1295" y="1831"/>
                  </a:lnTo>
                  <a:lnTo>
                    <a:pt x="1303" y="1840"/>
                  </a:lnTo>
                  <a:lnTo>
                    <a:pt x="1306" y="1851"/>
                  </a:lnTo>
                  <a:lnTo>
                    <a:pt x="1307" y="1864"/>
                  </a:lnTo>
                  <a:lnTo>
                    <a:pt x="1308" y="1878"/>
                  </a:lnTo>
                  <a:lnTo>
                    <a:pt x="1311" y="1889"/>
                  </a:lnTo>
                  <a:lnTo>
                    <a:pt x="1313" y="1899"/>
                  </a:lnTo>
                  <a:lnTo>
                    <a:pt x="1314" y="1907"/>
                  </a:lnTo>
                  <a:lnTo>
                    <a:pt x="1312" y="1916"/>
                  </a:lnTo>
                  <a:lnTo>
                    <a:pt x="1305" y="1920"/>
                  </a:lnTo>
                  <a:lnTo>
                    <a:pt x="1293" y="1919"/>
                  </a:lnTo>
                  <a:lnTo>
                    <a:pt x="1285" y="1916"/>
                  </a:lnTo>
                  <a:lnTo>
                    <a:pt x="1276" y="1912"/>
                  </a:lnTo>
                  <a:lnTo>
                    <a:pt x="1268" y="1908"/>
                  </a:lnTo>
                  <a:lnTo>
                    <a:pt x="1259" y="1902"/>
                  </a:lnTo>
                  <a:lnTo>
                    <a:pt x="1250" y="1894"/>
                  </a:lnTo>
                  <a:lnTo>
                    <a:pt x="1242" y="1885"/>
                  </a:lnTo>
                  <a:lnTo>
                    <a:pt x="1235" y="1874"/>
                  </a:lnTo>
                  <a:lnTo>
                    <a:pt x="1229" y="1862"/>
                  </a:lnTo>
                  <a:lnTo>
                    <a:pt x="1221" y="1840"/>
                  </a:lnTo>
                  <a:lnTo>
                    <a:pt x="1216" y="1826"/>
                  </a:lnTo>
                  <a:lnTo>
                    <a:pt x="1212" y="1818"/>
                  </a:lnTo>
                  <a:lnTo>
                    <a:pt x="1202" y="1814"/>
                  </a:lnTo>
                  <a:lnTo>
                    <a:pt x="1191" y="1803"/>
                  </a:lnTo>
                  <a:lnTo>
                    <a:pt x="1181" y="1779"/>
                  </a:lnTo>
                  <a:lnTo>
                    <a:pt x="1175" y="1749"/>
                  </a:lnTo>
                  <a:lnTo>
                    <a:pt x="1172" y="1720"/>
                  </a:lnTo>
                  <a:lnTo>
                    <a:pt x="1171" y="1705"/>
                  </a:lnTo>
                  <a:lnTo>
                    <a:pt x="1169" y="1688"/>
                  </a:lnTo>
                  <a:lnTo>
                    <a:pt x="1166" y="1669"/>
                  </a:lnTo>
                  <a:lnTo>
                    <a:pt x="1160" y="1650"/>
                  </a:lnTo>
                  <a:lnTo>
                    <a:pt x="1154" y="1630"/>
                  </a:lnTo>
                  <a:lnTo>
                    <a:pt x="1147" y="1614"/>
                  </a:lnTo>
                  <a:lnTo>
                    <a:pt x="1141" y="1600"/>
                  </a:lnTo>
                  <a:lnTo>
                    <a:pt x="1134" y="1590"/>
                  </a:lnTo>
                  <a:lnTo>
                    <a:pt x="1133" y="1591"/>
                  </a:lnTo>
                  <a:lnTo>
                    <a:pt x="1131" y="1594"/>
                  </a:lnTo>
                  <a:lnTo>
                    <a:pt x="1126" y="1599"/>
                  </a:lnTo>
                  <a:lnTo>
                    <a:pt x="1121" y="1604"/>
                  </a:lnTo>
                  <a:lnTo>
                    <a:pt x="1115" y="1608"/>
                  </a:lnTo>
                  <a:lnTo>
                    <a:pt x="1108" y="1612"/>
                  </a:lnTo>
                  <a:lnTo>
                    <a:pt x="1101" y="1614"/>
                  </a:lnTo>
                  <a:lnTo>
                    <a:pt x="1094" y="1613"/>
                  </a:lnTo>
                  <a:lnTo>
                    <a:pt x="1085" y="1606"/>
                  </a:lnTo>
                  <a:lnTo>
                    <a:pt x="1080" y="1597"/>
                  </a:lnTo>
                  <a:lnTo>
                    <a:pt x="1079" y="1585"/>
                  </a:lnTo>
                  <a:lnTo>
                    <a:pt x="1081" y="1573"/>
                  </a:lnTo>
                  <a:lnTo>
                    <a:pt x="1081" y="1566"/>
                  </a:lnTo>
                  <a:lnTo>
                    <a:pt x="1079" y="1556"/>
                  </a:lnTo>
                  <a:lnTo>
                    <a:pt x="1076" y="1547"/>
                  </a:lnTo>
                  <a:lnTo>
                    <a:pt x="1070" y="1537"/>
                  </a:lnTo>
                  <a:lnTo>
                    <a:pt x="1064" y="1528"/>
                  </a:lnTo>
                  <a:lnTo>
                    <a:pt x="1057" y="1520"/>
                  </a:lnTo>
                  <a:lnTo>
                    <a:pt x="1052" y="1514"/>
                  </a:lnTo>
                  <a:lnTo>
                    <a:pt x="1045" y="1509"/>
                  </a:lnTo>
                  <a:lnTo>
                    <a:pt x="1039" y="1506"/>
                  </a:lnTo>
                  <a:lnTo>
                    <a:pt x="1034" y="1500"/>
                  </a:lnTo>
                  <a:lnTo>
                    <a:pt x="1030" y="1492"/>
                  </a:lnTo>
                  <a:lnTo>
                    <a:pt x="1025" y="1485"/>
                  </a:lnTo>
                  <a:lnTo>
                    <a:pt x="1022" y="1478"/>
                  </a:lnTo>
                  <a:lnTo>
                    <a:pt x="1017" y="1472"/>
                  </a:lnTo>
                  <a:lnTo>
                    <a:pt x="1011" y="1469"/>
                  </a:lnTo>
                  <a:lnTo>
                    <a:pt x="1004" y="1469"/>
                  </a:lnTo>
                  <a:lnTo>
                    <a:pt x="996" y="1470"/>
                  </a:lnTo>
                  <a:lnTo>
                    <a:pt x="988" y="1472"/>
                  </a:lnTo>
                  <a:lnTo>
                    <a:pt x="980" y="1476"/>
                  </a:lnTo>
                  <a:lnTo>
                    <a:pt x="972" y="1478"/>
                  </a:lnTo>
                  <a:lnTo>
                    <a:pt x="965" y="1482"/>
                  </a:lnTo>
                  <a:lnTo>
                    <a:pt x="957" y="1484"/>
                  </a:lnTo>
                  <a:lnTo>
                    <a:pt x="950" y="1487"/>
                  </a:lnTo>
                  <a:lnTo>
                    <a:pt x="943" y="1488"/>
                  </a:lnTo>
                  <a:lnTo>
                    <a:pt x="934" y="1495"/>
                  </a:lnTo>
                  <a:lnTo>
                    <a:pt x="927" y="1507"/>
                  </a:lnTo>
                  <a:lnTo>
                    <a:pt x="921" y="1517"/>
                  </a:lnTo>
                  <a:lnTo>
                    <a:pt x="910" y="1522"/>
                  </a:lnTo>
                  <a:lnTo>
                    <a:pt x="899" y="1525"/>
                  </a:lnTo>
                  <a:lnTo>
                    <a:pt x="886" y="1532"/>
                  </a:lnTo>
                  <a:lnTo>
                    <a:pt x="868" y="1544"/>
                  </a:lnTo>
                  <a:lnTo>
                    <a:pt x="850" y="1556"/>
                  </a:lnTo>
                  <a:lnTo>
                    <a:pt x="832" y="1570"/>
                  </a:lnTo>
                  <a:lnTo>
                    <a:pt x="813" y="1583"/>
                  </a:lnTo>
                  <a:lnTo>
                    <a:pt x="798" y="1593"/>
                  </a:lnTo>
                  <a:lnTo>
                    <a:pt x="785" y="1599"/>
                  </a:lnTo>
                  <a:lnTo>
                    <a:pt x="773" y="1609"/>
                  </a:lnTo>
                  <a:lnTo>
                    <a:pt x="770" y="1622"/>
                  </a:lnTo>
                  <a:lnTo>
                    <a:pt x="770" y="1638"/>
                  </a:lnTo>
                  <a:lnTo>
                    <a:pt x="768" y="1653"/>
                  </a:lnTo>
                  <a:lnTo>
                    <a:pt x="766" y="1672"/>
                  </a:lnTo>
                  <a:lnTo>
                    <a:pt x="764" y="1692"/>
                  </a:lnTo>
                  <a:lnTo>
                    <a:pt x="758" y="1712"/>
                  </a:lnTo>
                  <a:lnTo>
                    <a:pt x="746" y="1723"/>
                  </a:lnTo>
                  <a:lnTo>
                    <a:pt x="737" y="1729"/>
                  </a:lnTo>
                  <a:lnTo>
                    <a:pt x="728" y="1736"/>
                  </a:lnTo>
                  <a:lnTo>
                    <a:pt x="719" y="1744"/>
                  </a:lnTo>
                  <a:lnTo>
                    <a:pt x="709" y="1751"/>
                  </a:lnTo>
                  <a:lnTo>
                    <a:pt x="700" y="1755"/>
                  </a:lnTo>
                  <a:lnTo>
                    <a:pt x="692" y="1753"/>
                  </a:lnTo>
                  <a:lnTo>
                    <a:pt x="684" y="1746"/>
                  </a:lnTo>
                  <a:lnTo>
                    <a:pt x="676" y="1730"/>
                  </a:lnTo>
                  <a:lnTo>
                    <a:pt x="668" y="1708"/>
                  </a:lnTo>
                  <a:lnTo>
                    <a:pt x="660" y="1683"/>
                  </a:lnTo>
                  <a:lnTo>
                    <a:pt x="653" y="1657"/>
                  </a:lnTo>
                  <a:lnTo>
                    <a:pt x="646" y="1629"/>
                  </a:lnTo>
                  <a:lnTo>
                    <a:pt x="639" y="1605"/>
                  </a:lnTo>
                  <a:lnTo>
                    <a:pt x="633" y="1583"/>
                  </a:lnTo>
                  <a:lnTo>
                    <a:pt x="629" y="1567"/>
                  </a:lnTo>
                  <a:lnTo>
                    <a:pt x="625" y="1556"/>
                  </a:lnTo>
                  <a:lnTo>
                    <a:pt x="622" y="1537"/>
                  </a:lnTo>
                  <a:lnTo>
                    <a:pt x="623" y="1510"/>
                  </a:lnTo>
                  <a:lnTo>
                    <a:pt x="624" y="1483"/>
                  </a:lnTo>
                  <a:lnTo>
                    <a:pt x="625" y="1462"/>
                  </a:lnTo>
                  <a:lnTo>
                    <a:pt x="627" y="1448"/>
                  </a:lnTo>
                  <a:lnTo>
                    <a:pt x="627" y="1438"/>
                  </a:lnTo>
                  <a:lnTo>
                    <a:pt x="622" y="1434"/>
                  </a:lnTo>
                  <a:lnTo>
                    <a:pt x="612" y="1441"/>
                  </a:lnTo>
                  <a:lnTo>
                    <a:pt x="605" y="1446"/>
                  </a:lnTo>
                  <a:lnTo>
                    <a:pt x="599" y="1449"/>
                  </a:lnTo>
                  <a:lnTo>
                    <a:pt x="593" y="1449"/>
                  </a:lnTo>
                  <a:lnTo>
                    <a:pt x="588" y="1448"/>
                  </a:lnTo>
                  <a:lnTo>
                    <a:pt x="584" y="1445"/>
                  </a:lnTo>
                  <a:lnTo>
                    <a:pt x="580" y="1441"/>
                  </a:lnTo>
                  <a:lnTo>
                    <a:pt x="577" y="1437"/>
                  </a:lnTo>
                  <a:lnTo>
                    <a:pt x="575" y="1432"/>
                  </a:lnTo>
                  <a:lnTo>
                    <a:pt x="570" y="1422"/>
                  </a:lnTo>
                  <a:lnTo>
                    <a:pt x="568" y="1411"/>
                  </a:lnTo>
                  <a:lnTo>
                    <a:pt x="568" y="1402"/>
                  </a:lnTo>
                  <a:lnTo>
                    <a:pt x="571" y="1394"/>
                  </a:lnTo>
                  <a:lnTo>
                    <a:pt x="572" y="1391"/>
                  </a:lnTo>
                  <a:lnTo>
                    <a:pt x="570" y="1386"/>
                  </a:lnTo>
                  <a:lnTo>
                    <a:pt x="567" y="1381"/>
                  </a:lnTo>
                  <a:lnTo>
                    <a:pt x="561" y="1376"/>
                  </a:lnTo>
                  <a:lnTo>
                    <a:pt x="555" y="1370"/>
                  </a:lnTo>
                  <a:lnTo>
                    <a:pt x="548" y="1362"/>
                  </a:lnTo>
                  <a:lnTo>
                    <a:pt x="542" y="1354"/>
                  </a:lnTo>
                  <a:lnTo>
                    <a:pt x="538" y="1344"/>
                  </a:lnTo>
                  <a:lnTo>
                    <a:pt x="534" y="1335"/>
                  </a:lnTo>
                  <a:lnTo>
                    <a:pt x="530" y="1328"/>
                  </a:lnTo>
                  <a:lnTo>
                    <a:pt x="525" y="1324"/>
                  </a:lnTo>
                  <a:lnTo>
                    <a:pt x="519" y="1320"/>
                  </a:lnTo>
                  <a:lnTo>
                    <a:pt x="512" y="1318"/>
                  </a:lnTo>
                  <a:lnTo>
                    <a:pt x="504" y="1317"/>
                  </a:lnTo>
                  <a:lnTo>
                    <a:pt x="495" y="1317"/>
                  </a:lnTo>
                  <a:lnTo>
                    <a:pt x="484" y="1317"/>
                  </a:lnTo>
                  <a:lnTo>
                    <a:pt x="470" y="1316"/>
                  </a:lnTo>
                  <a:lnTo>
                    <a:pt x="456" y="1311"/>
                  </a:lnTo>
                  <a:lnTo>
                    <a:pt x="440" y="1304"/>
                  </a:lnTo>
                  <a:lnTo>
                    <a:pt x="425" y="1297"/>
                  </a:lnTo>
                  <a:lnTo>
                    <a:pt x="410" y="1289"/>
                  </a:lnTo>
                  <a:lnTo>
                    <a:pt x="397" y="1281"/>
                  </a:lnTo>
                  <a:lnTo>
                    <a:pt x="386" y="1274"/>
                  </a:lnTo>
                  <a:lnTo>
                    <a:pt x="377" y="1270"/>
                  </a:lnTo>
                  <a:lnTo>
                    <a:pt x="363" y="1260"/>
                  </a:lnTo>
                  <a:lnTo>
                    <a:pt x="354" y="1250"/>
                  </a:lnTo>
                  <a:lnTo>
                    <a:pt x="349" y="1237"/>
                  </a:lnTo>
                  <a:lnTo>
                    <a:pt x="347" y="1227"/>
                  </a:lnTo>
                  <a:lnTo>
                    <a:pt x="344" y="1218"/>
                  </a:lnTo>
                  <a:lnTo>
                    <a:pt x="340" y="1210"/>
                  </a:lnTo>
                  <a:lnTo>
                    <a:pt x="332" y="1206"/>
                  </a:lnTo>
                  <a:lnTo>
                    <a:pt x="322" y="1206"/>
                  </a:lnTo>
                  <a:lnTo>
                    <a:pt x="317" y="1206"/>
                  </a:lnTo>
                  <a:lnTo>
                    <a:pt x="310" y="1206"/>
                  </a:lnTo>
                  <a:lnTo>
                    <a:pt x="303" y="1204"/>
                  </a:lnTo>
                  <a:lnTo>
                    <a:pt x="296" y="1199"/>
                  </a:lnTo>
                  <a:lnTo>
                    <a:pt x="289" y="1195"/>
                  </a:lnTo>
                  <a:lnTo>
                    <a:pt x="282" y="1190"/>
                  </a:lnTo>
                  <a:lnTo>
                    <a:pt x="276" y="1183"/>
                  </a:lnTo>
                  <a:lnTo>
                    <a:pt x="272" y="1176"/>
                  </a:lnTo>
                  <a:lnTo>
                    <a:pt x="266" y="1162"/>
                  </a:lnTo>
                  <a:lnTo>
                    <a:pt x="263" y="1150"/>
                  </a:lnTo>
                  <a:lnTo>
                    <a:pt x="260" y="1138"/>
                  </a:lnTo>
                  <a:lnTo>
                    <a:pt x="259" y="1126"/>
                  </a:lnTo>
                  <a:lnTo>
                    <a:pt x="259" y="1114"/>
                  </a:lnTo>
                  <a:lnTo>
                    <a:pt x="259" y="1105"/>
                  </a:lnTo>
                  <a:lnTo>
                    <a:pt x="258" y="1099"/>
                  </a:lnTo>
                  <a:lnTo>
                    <a:pt x="252" y="10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1" name="Freeform 29"/>
            <p:cNvSpPr>
              <a:spLocks/>
            </p:cNvSpPr>
            <p:nvPr/>
          </p:nvSpPr>
          <p:spPr bwMode="auto">
            <a:xfrm>
              <a:off x="6312612" y="3509799"/>
              <a:ext cx="44450" cy="65088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2" y="12"/>
                </a:cxn>
                <a:cxn ang="0">
                  <a:pos x="17" y="6"/>
                </a:cxn>
                <a:cxn ang="0">
                  <a:pos x="25" y="0"/>
                </a:cxn>
                <a:cxn ang="0">
                  <a:pos x="35" y="1"/>
                </a:cxn>
                <a:cxn ang="0">
                  <a:pos x="43" y="8"/>
                </a:cxn>
                <a:cxn ang="0">
                  <a:pos x="45" y="17"/>
                </a:cxn>
                <a:cxn ang="0">
                  <a:pos x="47" y="27"/>
                </a:cxn>
                <a:cxn ang="0">
                  <a:pos x="48" y="36"/>
                </a:cxn>
                <a:cxn ang="0">
                  <a:pos x="52" y="43"/>
                </a:cxn>
                <a:cxn ang="0">
                  <a:pos x="55" y="51"/>
                </a:cxn>
                <a:cxn ang="0">
                  <a:pos x="55" y="58"/>
                </a:cxn>
                <a:cxn ang="0">
                  <a:pos x="52" y="66"/>
                </a:cxn>
                <a:cxn ang="0">
                  <a:pos x="47" y="69"/>
                </a:cxn>
                <a:cxn ang="0">
                  <a:pos x="44" y="73"/>
                </a:cxn>
                <a:cxn ang="0">
                  <a:pos x="39" y="76"/>
                </a:cxn>
                <a:cxn ang="0">
                  <a:pos x="35" y="79"/>
                </a:cxn>
                <a:cxn ang="0">
                  <a:pos x="30" y="81"/>
                </a:cxn>
                <a:cxn ang="0">
                  <a:pos x="25" y="82"/>
                </a:cxn>
                <a:cxn ang="0">
                  <a:pos x="21" y="83"/>
                </a:cxn>
                <a:cxn ang="0">
                  <a:pos x="16" y="82"/>
                </a:cxn>
                <a:cxn ang="0">
                  <a:pos x="7" y="77"/>
                </a:cxn>
                <a:cxn ang="0">
                  <a:pos x="1" y="68"/>
                </a:cxn>
                <a:cxn ang="0">
                  <a:pos x="0" y="54"/>
                </a:cxn>
                <a:cxn ang="0">
                  <a:pos x="2" y="38"/>
                </a:cxn>
                <a:cxn ang="0">
                  <a:pos x="6" y="24"/>
                </a:cxn>
                <a:cxn ang="0">
                  <a:pos x="8" y="17"/>
                </a:cxn>
                <a:cxn ang="0">
                  <a:pos x="9" y="15"/>
                </a:cxn>
                <a:cxn ang="0">
                  <a:pos x="9" y="15"/>
                </a:cxn>
              </a:cxnLst>
              <a:rect l="0" t="0" r="r" b="b"/>
              <a:pathLst>
                <a:path w="55" h="83">
                  <a:moveTo>
                    <a:pt x="9" y="15"/>
                  </a:moveTo>
                  <a:lnTo>
                    <a:pt x="12" y="12"/>
                  </a:lnTo>
                  <a:lnTo>
                    <a:pt x="17" y="6"/>
                  </a:lnTo>
                  <a:lnTo>
                    <a:pt x="25" y="0"/>
                  </a:lnTo>
                  <a:lnTo>
                    <a:pt x="35" y="1"/>
                  </a:lnTo>
                  <a:lnTo>
                    <a:pt x="43" y="8"/>
                  </a:lnTo>
                  <a:lnTo>
                    <a:pt x="45" y="17"/>
                  </a:lnTo>
                  <a:lnTo>
                    <a:pt x="47" y="27"/>
                  </a:lnTo>
                  <a:lnTo>
                    <a:pt x="48" y="36"/>
                  </a:lnTo>
                  <a:lnTo>
                    <a:pt x="52" y="43"/>
                  </a:lnTo>
                  <a:lnTo>
                    <a:pt x="55" y="51"/>
                  </a:lnTo>
                  <a:lnTo>
                    <a:pt x="55" y="58"/>
                  </a:lnTo>
                  <a:lnTo>
                    <a:pt x="52" y="66"/>
                  </a:lnTo>
                  <a:lnTo>
                    <a:pt x="47" y="69"/>
                  </a:lnTo>
                  <a:lnTo>
                    <a:pt x="44" y="73"/>
                  </a:lnTo>
                  <a:lnTo>
                    <a:pt x="39" y="76"/>
                  </a:lnTo>
                  <a:lnTo>
                    <a:pt x="35" y="79"/>
                  </a:lnTo>
                  <a:lnTo>
                    <a:pt x="30" y="81"/>
                  </a:lnTo>
                  <a:lnTo>
                    <a:pt x="25" y="82"/>
                  </a:lnTo>
                  <a:lnTo>
                    <a:pt x="21" y="83"/>
                  </a:lnTo>
                  <a:lnTo>
                    <a:pt x="16" y="82"/>
                  </a:lnTo>
                  <a:lnTo>
                    <a:pt x="7" y="77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4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7057149" y="2589049"/>
              <a:ext cx="82550" cy="12700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16"/>
                </a:cxn>
                <a:cxn ang="0">
                  <a:pos x="3" y="30"/>
                </a:cxn>
                <a:cxn ang="0">
                  <a:pos x="3" y="40"/>
                </a:cxn>
                <a:cxn ang="0">
                  <a:pos x="8" y="48"/>
                </a:cxn>
                <a:cxn ang="0">
                  <a:pos x="18" y="59"/>
                </a:cxn>
                <a:cxn ang="0">
                  <a:pos x="29" y="67"/>
                </a:cxn>
                <a:cxn ang="0">
                  <a:pos x="33" y="70"/>
                </a:cxn>
                <a:cxn ang="0">
                  <a:pos x="34" y="73"/>
                </a:cxn>
                <a:cxn ang="0">
                  <a:pos x="38" y="80"/>
                </a:cxn>
                <a:cxn ang="0">
                  <a:pos x="40" y="89"/>
                </a:cxn>
                <a:cxn ang="0">
                  <a:pos x="40" y="97"/>
                </a:cxn>
                <a:cxn ang="0">
                  <a:pos x="41" y="104"/>
                </a:cxn>
                <a:cxn ang="0">
                  <a:pos x="46" y="110"/>
                </a:cxn>
                <a:cxn ang="0">
                  <a:pos x="52" y="115"/>
                </a:cxn>
                <a:cxn ang="0">
                  <a:pos x="54" y="123"/>
                </a:cxn>
                <a:cxn ang="0">
                  <a:pos x="56" y="131"/>
                </a:cxn>
                <a:cxn ang="0">
                  <a:pos x="62" y="137"/>
                </a:cxn>
                <a:cxn ang="0">
                  <a:pos x="68" y="144"/>
                </a:cxn>
                <a:cxn ang="0">
                  <a:pos x="70" y="154"/>
                </a:cxn>
                <a:cxn ang="0">
                  <a:pos x="72" y="161"/>
                </a:cxn>
                <a:cxn ang="0">
                  <a:pos x="77" y="160"/>
                </a:cxn>
                <a:cxn ang="0">
                  <a:pos x="82" y="157"/>
                </a:cxn>
                <a:cxn ang="0">
                  <a:pos x="84" y="154"/>
                </a:cxn>
                <a:cxn ang="0">
                  <a:pos x="87" y="153"/>
                </a:cxn>
                <a:cxn ang="0">
                  <a:pos x="97" y="150"/>
                </a:cxn>
                <a:cxn ang="0">
                  <a:pos x="102" y="144"/>
                </a:cxn>
                <a:cxn ang="0">
                  <a:pos x="101" y="137"/>
                </a:cxn>
                <a:cxn ang="0">
                  <a:pos x="93" y="130"/>
                </a:cxn>
                <a:cxn ang="0">
                  <a:pos x="85" y="123"/>
                </a:cxn>
                <a:cxn ang="0">
                  <a:pos x="79" y="119"/>
                </a:cxn>
                <a:cxn ang="0">
                  <a:pos x="77" y="118"/>
                </a:cxn>
                <a:cxn ang="0">
                  <a:pos x="67" y="87"/>
                </a:cxn>
                <a:cxn ang="0">
                  <a:pos x="67" y="84"/>
                </a:cxn>
                <a:cxn ang="0">
                  <a:pos x="68" y="78"/>
                </a:cxn>
                <a:cxn ang="0">
                  <a:pos x="65" y="70"/>
                </a:cxn>
                <a:cxn ang="0">
                  <a:pos x="61" y="60"/>
                </a:cxn>
                <a:cxn ang="0">
                  <a:pos x="56" y="54"/>
                </a:cxn>
                <a:cxn ang="0">
                  <a:pos x="50" y="47"/>
                </a:cxn>
                <a:cxn ang="0">
                  <a:pos x="45" y="39"/>
                </a:cxn>
                <a:cxn ang="0">
                  <a:pos x="39" y="31"/>
                </a:cxn>
                <a:cxn ang="0">
                  <a:pos x="33" y="24"/>
                </a:cxn>
                <a:cxn ang="0">
                  <a:pos x="29" y="19"/>
                </a:cxn>
                <a:cxn ang="0">
                  <a:pos x="25" y="14"/>
                </a:cxn>
                <a:cxn ang="0">
                  <a:pos x="24" y="13"/>
                </a:cxn>
              </a:cxnLst>
              <a:rect l="0" t="0" r="r" b="b"/>
              <a:pathLst>
                <a:path w="102" h="161">
                  <a:moveTo>
                    <a:pt x="24" y="1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16"/>
                  </a:lnTo>
                  <a:lnTo>
                    <a:pt x="3" y="30"/>
                  </a:lnTo>
                  <a:lnTo>
                    <a:pt x="3" y="40"/>
                  </a:lnTo>
                  <a:lnTo>
                    <a:pt x="8" y="48"/>
                  </a:lnTo>
                  <a:lnTo>
                    <a:pt x="18" y="59"/>
                  </a:lnTo>
                  <a:lnTo>
                    <a:pt x="29" y="67"/>
                  </a:lnTo>
                  <a:lnTo>
                    <a:pt x="33" y="70"/>
                  </a:lnTo>
                  <a:lnTo>
                    <a:pt x="34" y="73"/>
                  </a:lnTo>
                  <a:lnTo>
                    <a:pt x="38" y="80"/>
                  </a:lnTo>
                  <a:lnTo>
                    <a:pt x="40" y="89"/>
                  </a:lnTo>
                  <a:lnTo>
                    <a:pt x="40" y="97"/>
                  </a:lnTo>
                  <a:lnTo>
                    <a:pt x="41" y="104"/>
                  </a:lnTo>
                  <a:lnTo>
                    <a:pt x="46" y="110"/>
                  </a:lnTo>
                  <a:lnTo>
                    <a:pt x="52" y="115"/>
                  </a:lnTo>
                  <a:lnTo>
                    <a:pt x="54" y="123"/>
                  </a:lnTo>
                  <a:lnTo>
                    <a:pt x="56" y="131"/>
                  </a:lnTo>
                  <a:lnTo>
                    <a:pt x="62" y="137"/>
                  </a:lnTo>
                  <a:lnTo>
                    <a:pt x="68" y="144"/>
                  </a:lnTo>
                  <a:lnTo>
                    <a:pt x="70" y="154"/>
                  </a:lnTo>
                  <a:lnTo>
                    <a:pt x="72" y="161"/>
                  </a:lnTo>
                  <a:lnTo>
                    <a:pt x="77" y="160"/>
                  </a:lnTo>
                  <a:lnTo>
                    <a:pt x="82" y="157"/>
                  </a:lnTo>
                  <a:lnTo>
                    <a:pt x="84" y="154"/>
                  </a:lnTo>
                  <a:lnTo>
                    <a:pt x="87" y="153"/>
                  </a:lnTo>
                  <a:lnTo>
                    <a:pt x="97" y="150"/>
                  </a:lnTo>
                  <a:lnTo>
                    <a:pt x="102" y="144"/>
                  </a:lnTo>
                  <a:lnTo>
                    <a:pt x="101" y="137"/>
                  </a:lnTo>
                  <a:lnTo>
                    <a:pt x="93" y="130"/>
                  </a:lnTo>
                  <a:lnTo>
                    <a:pt x="85" y="123"/>
                  </a:lnTo>
                  <a:lnTo>
                    <a:pt x="79" y="119"/>
                  </a:lnTo>
                  <a:lnTo>
                    <a:pt x="77" y="118"/>
                  </a:lnTo>
                  <a:lnTo>
                    <a:pt x="67" y="87"/>
                  </a:lnTo>
                  <a:lnTo>
                    <a:pt x="67" y="84"/>
                  </a:lnTo>
                  <a:lnTo>
                    <a:pt x="68" y="78"/>
                  </a:lnTo>
                  <a:lnTo>
                    <a:pt x="65" y="70"/>
                  </a:lnTo>
                  <a:lnTo>
                    <a:pt x="61" y="60"/>
                  </a:lnTo>
                  <a:lnTo>
                    <a:pt x="56" y="54"/>
                  </a:lnTo>
                  <a:lnTo>
                    <a:pt x="50" y="47"/>
                  </a:lnTo>
                  <a:lnTo>
                    <a:pt x="45" y="39"/>
                  </a:lnTo>
                  <a:lnTo>
                    <a:pt x="39" y="31"/>
                  </a:lnTo>
                  <a:lnTo>
                    <a:pt x="33" y="24"/>
                  </a:lnTo>
                  <a:lnTo>
                    <a:pt x="29" y="19"/>
                  </a:lnTo>
                  <a:lnTo>
                    <a:pt x="25" y="14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7126999" y="2720811"/>
              <a:ext cx="66675" cy="66675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1" y="14"/>
                </a:cxn>
                <a:cxn ang="0">
                  <a:pos x="27" y="14"/>
                </a:cxn>
                <a:cxn ang="0">
                  <a:pos x="21" y="15"/>
                </a:cxn>
                <a:cxn ang="0">
                  <a:pos x="14" y="16"/>
                </a:cxn>
                <a:cxn ang="0">
                  <a:pos x="7" y="19"/>
                </a:cxn>
                <a:cxn ang="0">
                  <a:pos x="3" y="21"/>
                </a:cxn>
                <a:cxn ang="0">
                  <a:pos x="1" y="25"/>
                </a:cxn>
                <a:cxn ang="0">
                  <a:pos x="4" y="31"/>
                </a:cxn>
                <a:cxn ang="0">
                  <a:pos x="12" y="43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4" y="68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2"/>
                </a:cxn>
                <a:cxn ang="0">
                  <a:pos x="13" y="84"/>
                </a:cxn>
                <a:cxn ang="0">
                  <a:pos x="20" y="84"/>
                </a:cxn>
                <a:cxn ang="0">
                  <a:pos x="27" y="83"/>
                </a:cxn>
                <a:cxn ang="0">
                  <a:pos x="34" y="81"/>
                </a:cxn>
                <a:cxn ang="0">
                  <a:pos x="45" y="73"/>
                </a:cxn>
                <a:cxn ang="0">
                  <a:pos x="53" y="62"/>
                </a:cxn>
                <a:cxn ang="0">
                  <a:pos x="60" y="53"/>
                </a:cxn>
                <a:cxn ang="0">
                  <a:pos x="67" y="44"/>
                </a:cxn>
                <a:cxn ang="0">
                  <a:pos x="75" y="37"/>
                </a:cxn>
                <a:cxn ang="0">
                  <a:pos x="82" y="31"/>
                </a:cxn>
                <a:cxn ang="0">
                  <a:pos x="84" y="24"/>
                </a:cxn>
                <a:cxn ang="0">
                  <a:pos x="81" y="17"/>
                </a:cxn>
                <a:cxn ang="0">
                  <a:pos x="73" y="11"/>
                </a:cxn>
                <a:cxn ang="0">
                  <a:pos x="64" y="5"/>
                </a:cxn>
                <a:cxn ang="0">
                  <a:pos x="57" y="1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48" y="7"/>
                </a:cxn>
                <a:cxn ang="0">
                  <a:pos x="42" y="12"/>
                </a:cxn>
                <a:cxn ang="0">
                  <a:pos x="34" y="14"/>
                </a:cxn>
              </a:cxnLst>
              <a:rect l="0" t="0" r="r" b="b"/>
              <a:pathLst>
                <a:path w="84" h="84">
                  <a:moveTo>
                    <a:pt x="34" y="14"/>
                  </a:moveTo>
                  <a:lnTo>
                    <a:pt x="31" y="14"/>
                  </a:lnTo>
                  <a:lnTo>
                    <a:pt x="27" y="14"/>
                  </a:lnTo>
                  <a:lnTo>
                    <a:pt x="21" y="15"/>
                  </a:lnTo>
                  <a:lnTo>
                    <a:pt x="14" y="16"/>
                  </a:lnTo>
                  <a:lnTo>
                    <a:pt x="7" y="19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4" y="31"/>
                  </a:lnTo>
                  <a:lnTo>
                    <a:pt x="12" y="43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4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2"/>
                  </a:lnTo>
                  <a:lnTo>
                    <a:pt x="13" y="84"/>
                  </a:lnTo>
                  <a:lnTo>
                    <a:pt x="20" y="84"/>
                  </a:lnTo>
                  <a:lnTo>
                    <a:pt x="27" y="83"/>
                  </a:lnTo>
                  <a:lnTo>
                    <a:pt x="34" y="81"/>
                  </a:lnTo>
                  <a:lnTo>
                    <a:pt x="45" y="73"/>
                  </a:lnTo>
                  <a:lnTo>
                    <a:pt x="53" y="62"/>
                  </a:lnTo>
                  <a:lnTo>
                    <a:pt x="60" y="53"/>
                  </a:lnTo>
                  <a:lnTo>
                    <a:pt x="67" y="44"/>
                  </a:lnTo>
                  <a:lnTo>
                    <a:pt x="75" y="37"/>
                  </a:lnTo>
                  <a:lnTo>
                    <a:pt x="82" y="31"/>
                  </a:lnTo>
                  <a:lnTo>
                    <a:pt x="84" y="24"/>
                  </a:lnTo>
                  <a:lnTo>
                    <a:pt x="81" y="17"/>
                  </a:lnTo>
                  <a:lnTo>
                    <a:pt x="73" y="11"/>
                  </a:lnTo>
                  <a:lnTo>
                    <a:pt x="64" y="5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8" y="7"/>
                  </a:lnTo>
                  <a:lnTo>
                    <a:pt x="42" y="1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4" name="Freeform 32"/>
            <p:cNvSpPr>
              <a:spLocks/>
            </p:cNvSpPr>
            <p:nvPr/>
          </p:nvSpPr>
          <p:spPr bwMode="auto">
            <a:xfrm>
              <a:off x="7100012" y="2806536"/>
              <a:ext cx="107950" cy="1905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1" y="2"/>
                </a:cxn>
                <a:cxn ang="0">
                  <a:pos x="83" y="6"/>
                </a:cxn>
                <a:cxn ang="0">
                  <a:pos x="74" y="13"/>
                </a:cxn>
                <a:cxn ang="0">
                  <a:pos x="70" y="23"/>
                </a:cxn>
                <a:cxn ang="0">
                  <a:pos x="72" y="38"/>
                </a:cxn>
                <a:cxn ang="0">
                  <a:pos x="76" y="55"/>
                </a:cxn>
                <a:cxn ang="0">
                  <a:pos x="77" y="72"/>
                </a:cxn>
                <a:cxn ang="0">
                  <a:pos x="74" y="88"/>
                </a:cxn>
                <a:cxn ang="0">
                  <a:pos x="67" y="103"/>
                </a:cxn>
                <a:cxn ang="0">
                  <a:pos x="61" y="117"/>
                </a:cxn>
                <a:cxn ang="0">
                  <a:pos x="55" y="128"/>
                </a:cxn>
                <a:cxn ang="0">
                  <a:pos x="51" y="138"/>
                </a:cxn>
                <a:cxn ang="0">
                  <a:pos x="45" y="147"/>
                </a:cxn>
                <a:cxn ang="0">
                  <a:pos x="37" y="157"/>
                </a:cxn>
                <a:cxn ang="0">
                  <a:pos x="28" y="166"/>
                </a:cxn>
                <a:cxn ang="0">
                  <a:pos x="20" y="172"/>
                </a:cxn>
                <a:cxn ang="0">
                  <a:pos x="13" y="178"/>
                </a:cxn>
                <a:cxn ang="0">
                  <a:pos x="7" y="186"/>
                </a:cxn>
                <a:cxn ang="0">
                  <a:pos x="2" y="196"/>
                </a:cxn>
                <a:cxn ang="0">
                  <a:pos x="0" y="206"/>
                </a:cxn>
                <a:cxn ang="0">
                  <a:pos x="1" y="210"/>
                </a:cxn>
                <a:cxn ang="0">
                  <a:pos x="6" y="211"/>
                </a:cxn>
                <a:cxn ang="0">
                  <a:pos x="9" y="215"/>
                </a:cxn>
                <a:cxn ang="0">
                  <a:pos x="13" y="225"/>
                </a:cxn>
                <a:cxn ang="0">
                  <a:pos x="16" y="237"/>
                </a:cxn>
                <a:cxn ang="0">
                  <a:pos x="23" y="240"/>
                </a:cxn>
                <a:cxn ang="0">
                  <a:pos x="31" y="237"/>
                </a:cxn>
                <a:cxn ang="0">
                  <a:pos x="40" y="227"/>
                </a:cxn>
                <a:cxn ang="0">
                  <a:pos x="48" y="217"/>
                </a:cxn>
                <a:cxn ang="0">
                  <a:pos x="54" y="210"/>
                </a:cxn>
                <a:cxn ang="0">
                  <a:pos x="59" y="206"/>
                </a:cxn>
                <a:cxn ang="0">
                  <a:pos x="67" y="202"/>
                </a:cxn>
                <a:cxn ang="0">
                  <a:pos x="76" y="200"/>
                </a:cxn>
                <a:cxn ang="0">
                  <a:pos x="84" y="199"/>
                </a:cxn>
                <a:cxn ang="0">
                  <a:pos x="91" y="193"/>
                </a:cxn>
                <a:cxn ang="0">
                  <a:pos x="94" y="181"/>
                </a:cxn>
                <a:cxn ang="0">
                  <a:pos x="96" y="169"/>
                </a:cxn>
                <a:cxn ang="0">
                  <a:pos x="97" y="157"/>
                </a:cxn>
                <a:cxn ang="0">
                  <a:pos x="99" y="149"/>
                </a:cxn>
                <a:cxn ang="0">
                  <a:pos x="104" y="141"/>
                </a:cxn>
                <a:cxn ang="0">
                  <a:pos x="113" y="136"/>
                </a:cxn>
                <a:cxn ang="0">
                  <a:pos x="124" y="132"/>
                </a:cxn>
                <a:cxn ang="0">
                  <a:pos x="132" y="125"/>
                </a:cxn>
                <a:cxn ang="0">
                  <a:pos x="135" y="111"/>
                </a:cxn>
                <a:cxn ang="0">
                  <a:pos x="131" y="96"/>
                </a:cxn>
                <a:cxn ang="0">
                  <a:pos x="128" y="86"/>
                </a:cxn>
                <a:cxn ang="0">
                  <a:pos x="124" y="76"/>
                </a:cxn>
                <a:cxn ang="0">
                  <a:pos x="121" y="67"/>
                </a:cxn>
                <a:cxn ang="0">
                  <a:pos x="119" y="55"/>
                </a:cxn>
                <a:cxn ang="0">
                  <a:pos x="116" y="38"/>
                </a:cxn>
                <a:cxn ang="0">
                  <a:pos x="115" y="26"/>
                </a:cxn>
                <a:cxn ang="0">
                  <a:pos x="114" y="20"/>
                </a:cxn>
                <a:cxn ang="0">
                  <a:pos x="113" y="17"/>
                </a:cxn>
                <a:cxn ang="0">
                  <a:pos x="109" y="9"/>
                </a:cxn>
                <a:cxn ang="0">
                  <a:pos x="102" y="2"/>
                </a:cxn>
                <a:cxn ang="0">
                  <a:pos x="94" y="0"/>
                </a:cxn>
              </a:cxnLst>
              <a:rect l="0" t="0" r="r" b="b"/>
              <a:pathLst>
                <a:path w="135" h="240">
                  <a:moveTo>
                    <a:pt x="94" y="0"/>
                  </a:moveTo>
                  <a:lnTo>
                    <a:pt x="91" y="2"/>
                  </a:lnTo>
                  <a:lnTo>
                    <a:pt x="83" y="6"/>
                  </a:lnTo>
                  <a:lnTo>
                    <a:pt x="74" y="13"/>
                  </a:lnTo>
                  <a:lnTo>
                    <a:pt x="70" y="23"/>
                  </a:lnTo>
                  <a:lnTo>
                    <a:pt x="72" y="38"/>
                  </a:lnTo>
                  <a:lnTo>
                    <a:pt x="76" y="55"/>
                  </a:lnTo>
                  <a:lnTo>
                    <a:pt x="77" y="72"/>
                  </a:lnTo>
                  <a:lnTo>
                    <a:pt x="74" y="88"/>
                  </a:lnTo>
                  <a:lnTo>
                    <a:pt x="67" y="103"/>
                  </a:lnTo>
                  <a:lnTo>
                    <a:pt x="61" y="117"/>
                  </a:lnTo>
                  <a:lnTo>
                    <a:pt x="55" y="128"/>
                  </a:lnTo>
                  <a:lnTo>
                    <a:pt x="51" y="138"/>
                  </a:lnTo>
                  <a:lnTo>
                    <a:pt x="45" y="147"/>
                  </a:lnTo>
                  <a:lnTo>
                    <a:pt x="37" y="157"/>
                  </a:lnTo>
                  <a:lnTo>
                    <a:pt x="28" y="166"/>
                  </a:lnTo>
                  <a:lnTo>
                    <a:pt x="20" y="172"/>
                  </a:lnTo>
                  <a:lnTo>
                    <a:pt x="13" y="178"/>
                  </a:lnTo>
                  <a:lnTo>
                    <a:pt x="7" y="186"/>
                  </a:lnTo>
                  <a:lnTo>
                    <a:pt x="2" y="196"/>
                  </a:lnTo>
                  <a:lnTo>
                    <a:pt x="0" y="206"/>
                  </a:lnTo>
                  <a:lnTo>
                    <a:pt x="1" y="210"/>
                  </a:lnTo>
                  <a:lnTo>
                    <a:pt x="6" y="211"/>
                  </a:lnTo>
                  <a:lnTo>
                    <a:pt x="9" y="215"/>
                  </a:lnTo>
                  <a:lnTo>
                    <a:pt x="13" y="225"/>
                  </a:lnTo>
                  <a:lnTo>
                    <a:pt x="16" y="237"/>
                  </a:lnTo>
                  <a:lnTo>
                    <a:pt x="23" y="240"/>
                  </a:lnTo>
                  <a:lnTo>
                    <a:pt x="31" y="237"/>
                  </a:lnTo>
                  <a:lnTo>
                    <a:pt x="40" y="227"/>
                  </a:lnTo>
                  <a:lnTo>
                    <a:pt x="48" y="217"/>
                  </a:lnTo>
                  <a:lnTo>
                    <a:pt x="54" y="210"/>
                  </a:lnTo>
                  <a:lnTo>
                    <a:pt x="59" y="206"/>
                  </a:lnTo>
                  <a:lnTo>
                    <a:pt x="67" y="202"/>
                  </a:lnTo>
                  <a:lnTo>
                    <a:pt x="76" y="200"/>
                  </a:lnTo>
                  <a:lnTo>
                    <a:pt x="84" y="199"/>
                  </a:lnTo>
                  <a:lnTo>
                    <a:pt x="91" y="193"/>
                  </a:lnTo>
                  <a:lnTo>
                    <a:pt x="94" y="181"/>
                  </a:lnTo>
                  <a:lnTo>
                    <a:pt x="96" y="169"/>
                  </a:lnTo>
                  <a:lnTo>
                    <a:pt x="97" y="157"/>
                  </a:lnTo>
                  <a:lnTo>
                    <a:pt x="99" y="149"/>
                  </a:lnTo>
                  <a:lnTo>
                    <a:pt x="104" y="141"/>
                  </a:lnTo>
                  <a:lnTo>
                    <a:pt x="113" y="136"/>
                  </a:lnTo>
                  <a:lnTo>
                    <a:pt x="124" y="132"/>
                  </a:lnTo>
                  <a:lnTo>
                    <a:pt x="132" y="125"/>
                  </a:lnTo>
                  <a:lnTo>
                    <a:pt x="135" y="111"/>
                  </a:lnTo>
                  <a:lnTo>
                    <a:pt x="131" y="96"/>
                  </a:lnTo>
                  <a:lnTo>
                    <a:pt x="128" y="86"/>
                  </a:lnTo>
                  <a:lnTo>
                    <a:pt x="124" y="76"/>
                  </a:lnTo>
                  <a:lnTo>
                    <a:pt x="121" y="67"/>
                  </a:lnTo>
                  <a:lnTo>
                    <a:pt x="119" y="55"/>
                  </a:lnTo>
                  <a:lnTo>
                    <a:pt x="116" y="38"/>
                  </a:lnTo>
                  <a:lnTo>
                    <a:pt x="115" y="26"/>
                  </a:lnTo>
                  <a:lnTo>
                    <a:pt x="114" y="20"/>
                  </a:lnTo>
                  <a:lnTo>
                    <a:pt x="113" y="17"/>
                  </a:lnTo>
                  <a:lnTo>
                    <a:pt x="109" y="9"/>
                  </a:lnTo>
                  <a:lnTo>
                    <a:pt x="102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7079374" y="2985924"/>
              <a:ext cx="34925" cy="460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6" y="22"/>
                </a:cxn>
                <a:cxn ang="0">
                  <a:pos x="12" y="27"/>
                </a:cxn>
                <a:cxn ang="0">
                  <a:pos x="17" y="32"/>
                </a:cxn>
                <a:cxn ang="0">
                  <a:pos x="19" y="40"/>
                </a:cxn>
                <a:cxn ang="0">
                  <a:pos x="20" y="48"/>
                </a:cxn>
                <a:cxn ang="0">
                  <a:pos x="23" y="55"/>
                </a:cxn>
                <a:cxn ang="0">
                  <a:pos x="29" y="60"/>
                </a:cxn>
                <a:cxn ang="0">
                  <a:pos x="36" y="59"/>
                </a:cxn>
                <a:cxn ang="0">
                  <a:pos x="40" y="51"/>
                </a:cxn>
                <a:cxn ang="0">
                  <a:pos x="41" y="38"/>
                </a:cxn>
                <a:cxn ang="0">
                  <a:pos x="43" y="27"/>
                </a:cxn>
                <a:cxn ang="0">
                  <a:pos x="43" y="17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4"/>
                </a:cxn>
                <a:cxn ang="0">
                  <a:pos x="27" y="1"/>
                </a:cxn>
                <a:cxn ang="0">
                  <a:pos x="20" y="0"/>
                </a:cxn>
              </a:cxnLst>
              <a:rect l="0" t="0" r="r" b="b"/>
              <a:pathLst>
                <a:path w="43" h="60">
                  <a:moveTo>
                    <a:pt x="20" y="0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7" y="32"/>
                  </a:lnTo>
                  <a:lnTo>
                    <a:pt x="19" y="40"/>
                  </a:lnTo>
                  <a:lnTo>
                    <a:pt x="20" y="48"/>
                  </a:lnTo>
                  <a:lnTo>
                    <a:pt x="23" y="55"/>
                  </a:lnTo>
                  <a:lnTo>
                    <a:pt x="29" y="60"/>
                  </a:lnTo>
                  <a:lnTo>
                    <a:pt x="36" y="59"/>
                  </a:lnTo>
                  <a:lnTo>
                    <a:pt x="40" y="51"/>
                  </a:lnTo>
                  <a:lnTo>
                    <a:pt x="41" y="38"/>
                  </a:lnTo>
                  <a:lnTo>
                    <a:pt x="43" y="27"/>
                  </a:lnTo>
                  <a:lnTo>
                    <a:pt x="43" y="17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7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6985712" y="3190711"/>
              <a:ext cx="33338" cy="50800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40" y="9"/>
                </a:cxn>
                <a:cxn ang="0">
                  <a:pos x="37" y="5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7" y="11"/>
                </a:cxn>
                <a:cxn ang="0">
                  <a:pos x="15" y="16"/>
                </a:cxn>
                <a:cxn ang="0">
                  <a:pos x="11" y="22"/>
                </a:cxn>
                <a:cxn ang="0">
                  <a:pos x="8" y="27"/>
                </a:cxn>
                <a:cxn ang="0">
                  <a:pos x="5" y="35"/>
                </a:cxn>
                <a:cxn ang="0">
                  <a:pos x="1" y="43"/>
                </a:cxn>
                <a:cxn ang="0">
                  <a:pos x="0" y="51"/>
                </a:cxn>
                <a:cxn ang="0">
                  <a:pos x="3" y="58"/>
                </a:cxn>
                <a:cxn ang="0">
                  <a:pos x="13" y="64"/>
                </a:cxn>
                <a:cxn ang="0">
                  <a:pos x="23" y="66"/>
                </a:cxn>
                <a:cxn ang="0">
                  <a:pos x="31" y="65"/>
                </a:cxn>
                <a:cxn ang="0">
                  <a:pos x="36" y="60"/>
                </a:cxn>
                <a:cxn ang="0">
                  <a:pos x="39" y="54"/>
                </a:cxn>
                <a:cxn ang="0">
                  <a:pos x="41" y="46"/>
                </a:cxn>
                <a:cxn ang="0">
                  <a:pos x="41" y="37"/>
                </a:cxn>
                <a:cxn ang="0">
                  <a:pos x="40" y="28"/>
                </a:cxn>
                <a:cxn ang="0">
                  <a:pos x="40" y="20"/>
                </a:cxn>
                <a:cxn ang="0">
                  <a:pos x="41" y="14"/>
                </a:cxn>
                <a:cxn ang="0">
                  <a:pos x="41" y="12"/>
                </a:cxn>
              </a:cxnLst>
              <a:rect l="0" t="0" r="r" b="b"/>
              <a:pathLst>
                <a:path w="41" h="66">
                  <a:moveTo>
                    <a:pt x="41" y="12"/>
                  </a:moveTo>
                  <a:lnTo>
                    <a:pt x="40" y="9"/>
                  </a:lnTo>
                  <a:lnTo>
                    <a:pt x="37" y="5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8" y="27"/>
                  </a:lnTo>
                  <a:lnTo>
                    <a:pt x="5" y="35"/>
                  </a:lnTo>
                  <a:lnTo>
                    <a:pt x="1" y="43"/>
                  </a:lnTo>
                  <a:lnTo>
                    <a:pt x="0" y="51"/>
                  </a:lnTo>
                  <a:lnTo>
                    <a:pt x="3" y="58"/>
                  </a:lnTo>
                  <a:lnTo>
                    <a:pt x="13" y="64"/>
                  </a:lnTo>
                  <a:lnTo>
                    <a:pt x="23" y="66"/>
                  </a:lnTo>
                  <a:lnTo>
                    <a:pt x="31" y="65"/>
                  </a:lnTo>
                  <a:lnTo>
                    <a:pt x="36" y="60"/>
                  </a:lnTo>
                  <a:lnTo>
                    <a:pt x="39" y="54"/>
                  </a:lnTo>
                  <a:lnTo>
                    <a:pt x="41" y="46"/>
                  </a:lnTo>
                  <a:lnTo>
                    <a:pt x="41" y="37"/>
                  </a:lnTo>
                  <a:lnTo>
                    <a:pt x="40" y="28"/>
                  </a:lnTo>
                  <a:lnTo>
                    <a:pt x="40" y="20"/>
                  </a:lnTo>
                  <a:lnTo>
                    <a:pt x="41" y="14"/>
                  </a:lnTo>
                  <a:lnTo>
                    <a:pt x="4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6814262" y="3314536"/>
              <a:ext cx="41275" cy="36513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50" y="10"/>
                </a:cxn>
                <a:cxn ang="0">
                  <a:pos x="48" y="5"/>
                </a:cxn>
                <a:cxn ang="0">
                  <a:pos x="42" y="0"/>
                </a:cxn>
                <a:cxn ang="0">
                  <a:pos x="35" y="1"/>
                </a:cxn>
                <a:cxn ang="0">
                  <a:pos x="27" y="8"/>
                </a:cxn>
                <a:cxn ang="0">
                  <a:pos x="19" y="17"/>
                </a:cxn>
                <a:cxn ang="0">
                  <a:pos x="12" y="25"/>
                </a:cxn>
                <a:cxn ang="0">
                  <a:pos x="5" y="30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0" y="45"/>
                </a:cxn>
                <a:cxn ang="0">
                  <a:pos x="22" y="45"/>
                </a:cxn>
                <a:cxn ang="0">
                  <a:pos x="35" y="39"/>
                </a:cxn>
                <a:cxn ang="0">
                  <a:pos x="45" y="30"/>
                </a:cxn>
                <a:cxn ang="0">
                  <a:pos x="51" y="21"/>
                </a:cxn>
                <a:cxn ang="0">
                  <a:pos x="51" y="13"/>
                </a:cxn>
              </a:cxnLst>
              <a:rect l="0" t="0" r="r" b="b"/>
              <a:pathLst>
                <a:path w="51" h="45">
                  <a:moveTo>
                    <a:pt x="51" y="13"/>
                  </a:moveTo>
                  <a:lnTo>
                    <a:pt x="50" y="10"/>
                  </a:lnTo>
                  <a:lnTo>
                    <a:pt x="48" y="5"/>
                  </a:lnTo>
                  <a:lnTo>
                    <a:pt x="42" y="0"/>
                  </a:lnTo>
                  <a:lnTo>
                    <a:pt x="35" y="1"/>
                  </a:lnTo>
                  <a:lnTo>
                    <a:pt x="27" y="8"/>
                  </a:lnTo>
                  <a:lnTo>
                    <a:pt x="19" y="17"/>
                  </a:lnTo>
                  <a:lnTo>
                    <a:pt x="12" y="25"/>
                  </a:lnTo>
                  <a:lnTo>
                    <a:pt x="5" y="30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10" y="45"/>
                  </a:lnTo>
                  <a:lnTo>
                    <a:pt x="22" y="45"/>
                  </a:lnTo>
                  <a:lnTo>
                    <a:pt x="35" y="39"/>
                  </a:lnTo>
                  <a:lnTo>
                    <a:pt x="45" y="30"/>
                  </a:lnTo>
                  <a:lnTo>
                    <a:pt x="51" y="21"/>
                  </a:lnTo>
                  <a:lnTo>
                    <a:pt x="51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6911099" y="3466936"/>
              <a:ext cx="28575" cy="52388"/>
            </a:xfrm>
            <a:custGeom>
              <a:avLst/>
              <a:gdLst/>
              <a:ahLst/>
              <a:cxnLst>
                <a:cxn ang="0">
                  <a:pos x="28" y="42"/>
                </a:cxn>
                <a:cxn ang="0">
                  <a:pos x="30" y="37"/>
                </a:cxn>
                <a:cxn ang="0">
                  <a:pos x="34" y="27"/>
                </a:cxn>
                <a:cxn ang="0">
                  <a:pos x="36" y="15"/>
                </a:cxn>
                <a:cxn ang="0">
                  <a:pos x="33" y="6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6" y="31"/>
                </a:cxn>
                <a:cxn ang="0">
                  <a:pos x="13" y="33"/>
                </a:cxn>
                <a:cxn ang="0">
                  <a:pos x="8" y="36"/>
                </a:cxn>
                <a:cxn ang="0">
                  <a:pos x="5" y="40"/>
                </a:cxn>
                <a:cxn ang="0">
                  <a:pos x="3" y="46"/>
                </a:cxn>
                <a:cxn ang="0">
                  <a:pos x="3" y="54"/>
                </a:cxn>
                <a:cxn ang="0">
                  <a:pos x="5" y="61"/>
                </a:cxn>
                <a:cxn ang="0">
                  <a:pos x="7" y="66"/>
                </a:cxn>
                <a:cxn ang="0">
                  <a:pos x="11" y="67"/>
                </a:cxn>
                <a:cxn ang="0">
                  <a:pos x="14" y="63"/>
                </a:cxn>
                <a:cxn ang="0">
                  <a:pos x="15" y="58"/>
                </a:cxn>
                <a:cxn ang="0">
                  <a:pos x="15" y="53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8" y="42"/>
                </a:cxn>
                <a:cxn ang="0">
                  <a:pos x="28" y="42"/>
                </a:cxn>
              </a:cxnLst>
              <a:rect l="0" t="0" r="r" b="b"/>
              <a:pathLst>
                <a:path w="36" h="67">
                  <a:moveTo>
                    <a:pt x="28" y="42"/>
                  </a:moveTo>
                  <a:lnTo>
                    <a:pt x="30" y="37"/>
                  </a:lnTo>
                  <a:lnTo>
                    <a:pt x="34" y="27"/>
                  </a:lnTo>
                  <a:lnTo>
                    <a:pt x="36" y="15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22"/>
                  </a:lnTo>
                  <a:lnTo>
                    <a:pt x="16" y="27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8" y="36"/>
                  </a:lnTo>
                  <a:lnTo>
                    <a:pt x="5" y="40"/>
                  </a:lnTo>
                  <a:lnTo>
                    <a:pt x="3" y="46"/>
                  </a:lnTo>
                  <a:lnTo>
                    <a:pt x="3" y="54"/>
                  </a:lnTo>
                  <a:lnTo>
                    <a:pt x="5" y="61"/>
                  </a:lnTo>
                  <a:lnTo>
                    <a:pt x="7" y="66"/>
                  </a:lnTo>
                  <a:lnTo>
                    <a:pt x="11" y="67"/>
                  </a:lnTo>
                  <a:lnTo>
                    <a:pt x="14" y="63"/>
                  </a:lnTo>
                  <a:lnTo>
                    <a:pt x="15" y="58"/>
                  </a:lnTo>
                  <a:lnTo>
                    <a:pt x="15" y="53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6950787" y="3560599"/>
              <a:ext cx="46038" cy="65088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3" y="12"/>
                </a:cxn>
                <a:cxn ang="0">
                  <a:pos x="16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9"/>
                </a:cxn>
                <a:cxn ang="0">
                  <a:pos x="5" y="17"/>
                </a:cxn>
                <a:cxn ang="0">
                  <a:pos x="6" y="26"/>
                </a:cxn>
                <a:cxn ang="0">
                  <a:pos x="5" y="34"/>
                </a:cxn>
                <a:cxn ang="0">
                  <a:pos x="3" y="40"/>
                </a:cxn>
                <a:cxn ang="0">
                  <a:pos x="1" y="45"/>
                </a:cxn>
                <a:cxn ang="0">
                  <a:pos x="0" y="50"/>
                </a:cxn>
                <a:cxn ang="0">
                  <a:pos x="2" y="56"/>
                </a:cxn>
                <a:cxn ang="0">
                  <a:pos x="8" y="61"/>
                </a:cxn>
                <a:cxn ang="0">
                  <a:pos x="15" y="65"/>
                </a:cxn>
                <a:cxn ang="0">
                  <a:pos x="20" y="72"/>
                </a:cxn>
                <a:cxn ang="0">
                  <a:pos x="24" y="79"/>
                </a:cxn>
                <a:cxn ang="0">
                  <a:pos x="32" y="83"/>
                </a:cxn>
                <a:cxn ang="0">
                  <a:pos x="40" y="82"/>
                </a:cxn>
                <a:cxn ang="0">
                  <a:pos x="46" y="73"/>
                </a:cxn>
                <a:cxn ang="0">
                  <a:pos x="51" y="62"/>
                </a:cxn>
                <a:cxn ang="0">
                  <a:pos x="55" y="53"/>
                </a:cxn>
                <a:cxn ang="0">
                  <a:pos x="58" y="46"/>
                </a:cxn>
                <a:cxn ang="0">
                  <a:pos x="56" y="39"/>
                </a:cxn>
                <a:cxn ang="0">
                  <a:pos x="53" y="32"/>
                </a:cxn>
                <a:cxn ang="0">
                  <a:pos x="50" y="27"/>
                </a:cxn>
                <a:cxn ang="0">
                  <a:pos x="46" y="24"/>
                </a:cxn>
                <a:cxn ang="0">
                  <a:pos x="40" y="23"/>
                </a:cxn>
                <a:cxn ang="0">
                  <a:pos x="35" y="22"/>
                </a:cxn>
                <a:cxn ang="0">
                  <a:pos x="30" y="19"/>
                </a:cxn>
                <a:cxn ang="0">
                  <a:pos x="28" y="17"/>
                </a:cxn>
                <a:cxn ang="0">
                  <a:pos x="27" y="16"/>
                </a:cxn>
              </a:cxnLst>
              <a:rect l="0" t="0" r="r" b="b"/>
              <a:pathLst>
                <a:path w="58" h="83">
                  <a:moveTo>
                    <a:pt x="27" y="16"/>
                  </a:moveTo>
                  <a:lnTo>
                    <a:pt x="23" y="12"/>
                  </a:lnTo>
                  <a:lnTo>
                    <a:pt x="16" y="5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7"/>
                  </a:lnTo>
                  <a:lnTo>
                    <a:pt x="6" y="26"/>
                  </a:lnTo>
                  <a:lnTo>
                    <a:pt x="5" y="3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8" y="61"/>
                  </a:lnTo>
                  <a:lnTo>
                    <a:pt x="15" y="65"/>
                  </a:lnTo>
                  <a:lnTo>
                    <a:pt x="20" y="72"/>
                  </a:lnTo>
                  <a:lnTo>
                    <a:pt x="24" y="79"/>
                  </a:lnTo>
                  <a:lnTo>
                    <a:pt x="32" y="83"/>
                  </a:lnTo>
                  <a:lnTo>
                    <a:pt x="40" y="82"/>
                  </a:lnTo>
                  <a:lnTo>
                    <a:pt x="46" y="73"/>
                  </a:lnTo>
                  <a:lnTo>
                    <a:pt x="51" y="62"/>
                  </a:lnTo>
                  <a:lnTo>
                    <a:pt x="55" y="53"/>
                  </a:lnTo>
                  <a:lnTo>
                    <a:pt x="58" y="46"/>
                  </a:lnTo>
                  <a:lnTo>
                    <a:pt x="56" y="39"/>
                  </a:lnTo>
                  <a:lnTo>
                    <a:pt x="53" y="32"/>
                  </a:lnTo>
                  <a:lnTo>
                    <a:pt x="50" y="27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5" y="22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6801562" y="3612986"/>
              <a:ext cx="106363" cy="127000"/>
            </a:xfrm>
            <a:custGeom>
              <a:avLst/>
              <a:gdLst/>
              <a:ahLst/>
              <a:cxnLst>
                <a:cxn ang="0">
                  <a:pos x="133" y="40"/>
                </a:cxn>
                <a:cxn ang="0">
                  <a:pos x="134" y="36"/>
                </a:cxn>
                <a:cxn ang="0">
                  <a:pos x="135" y="29"/>
                </a:cxn>
                <a:cxn ang="0">
                  <a:pos x="134" y="21"/>
                </a:cxn>
                <a:cxn ang="0">
                  <a:pos x="130" y="14"/>
                </a:cxn>
                <a:cxn ang="0">
                  <a:pos x="123" y="8"/>
                </a:cxn>
                <a:cxn ang="0">
                  <a:pos x="115" y="4"/>
                </a:cxn>
                <a:cxn ang="0">
                  <a:pos x="107" y="0"/>
                </a:cxn>
                <a:cxn ang="0">
                  <a:pos x="100" y="4"/>
                </a:cxn>
                <a:cxn ang="0">
                  <a:pos x="97" y="8"/>
                </a:cxn>
                <a:cxn ang="0">
                  <a:pos x="91" y="14"/>
                </a:cxn>
                <a:cxn ang="0">
                  <a:pos x="86" y="20"/>
                </a:cxn>
                <a:cxn ang="0">
                  <a:pos x="81" y="27"/>
                </a:cxn>
                <a:cxn ang="0">
                  <a:pos x="75" y="33"/>
                </a:cxn>
                <a:cxn ang="0">
                  <a:pos x="70" y="38"/>
                </a:cxn>
                <a:cxn ang="0">
                  <a:pos x="66" y="44"/>
                </a:cxn>
                <a:cxn ang="0">
                  <a:pos x="62" y="48"/>
                </a:cxn>
                <a:cxn ang="0">
                  <a:pos x="58" y="53"/>
                </a:cxn>
                <a:cxn ang="0">
                  <a:pos x="53" y="59"/>
                </a:cxn>
                <a:cxn ang="0">
                  <a:pos x="46" y="65"/>
                </a:cxn>
                <a:cxn ang="0">
                  <a:pos x="36" y="70"/>
                </a:cxn>
                <a:cxn ang="0">
                  <a:pos x="29" y="71"/>
                </a:cxn>
                <a:cxn ang="0">
                  <a:pos x="22" y="72"/>
                </a:cxn>
                <a:cxn ang="0">
                  <a:pos x="17" y="73"/>
                </a:cxn>
                <a:cxn ang="0">
                  <a:pos x="12" y="73"/>
                </a:cxn>
                <a:cxn ang="0">
                  <a:pos x="8" y="75"/>
                </a:cxn>
                <a:cxn ang="0">
                  <a:pos x="5" y="78"/>
                </a:cxn>
                <a:cxn ang="0">
                  <a:pos x="1" y="80"/>
                </a:cxn>
                <a:cxn ang="0">
                  <a:pos x="0" y="84"/>
                </a:cxn>
                <a:cxn ang="0">
                  <a:pos x="1" y="93"/>
                </a:cxn>
                <a:cxn ang="0">
                  <a:pos x="6" y="101"/>
                </a:cxn>
                <a:cxn ang="0">
                  <a:pos x="13" y="111"/>
                </a:cxn>
                <a:cxn ang="0">
                  <a:pos x="17" y="124"/>
                </a:cxn>
                <a:cxn ang="0">
                  <a:pos x="21" y="136"/>
                </a:cxn>
                <a:cxn ang="0">
                  <a:pos x="25" y="144"/>
                </a:cxn>
                <a:cxn ang="0">
                  <a:pos x="34" y="150"/>
                </a:cxn>
                <a:cxn ang="0">
                  <a:pos x="47" y="156"/>
                </a:cxn>
                <a:cxn ang="0">
                  <a:pos x="57" y="158"/>
                </a:cxn>
                <a:cxn ang="0">
                  <a:pos x="66" y="161"/>
                </a:cxn>
                <a:cxn ang="0">
                  <a:pos x="76" y="162"/>
                </a:cxn>
                <a:cxn ang="0">
                  <a:pos x="85" y="161"/>
                </a:cxn>
                <a:cxn ang="0">
                  <a:pos x="93" y="159"/>
                </a:cxn>
                <a:cxn ang="0">
                  <a:pos x="100" y="156"/>
                </a:cxn>
                <a:cxn ang="0">
                  <a:pos x="105" y="150"/>
                </a:cxn>
                <a:cxn ang="0">
                  <a:pos x="107" y="143"/>
                </a:cxn>
                <a:cxn ang="0">
                  <a:pos x="112" y="131"/>
                </a:cxn>
                <a:cxn ang="0">
                  <a:pos x="119" y="121"/>
                </a:cxn>
                <a:cxn ang="0">
                  <a:pos x="126" y="113"/>
                </a:cxn>
                <a:cxn ang="0">
                  <a:pos x="131" y="103"/>
                </a:cxn>
                <a:cxn ang="0">
                  <a:pos x="135" y="91"/>
                </a:cxn>
                <a:cxn ang="0">
                  <a:pos x="135" y="80"/>
                </a:cxn>
                <a:cxn ang="0">
                  <a:pos x="134" y="70"/>
                </a:cxn>
                <a:cxn ang="0">
                  <a:pos x="131" y="61"/>
                </a:cxn>
                <a:cxn ang="0">
                  <a:pos x="130" y="55"/>
                </a:cxn>
                <a:cxn ang="0">
                  <a:pos x="129" y="50"/>
                </a:cxn>
                <a:cxn ang="0">
                  <a:pos x="130" y="45"/>
                </a:cxn>
                <a:cxn ang="0">
                  <a:pos x="133" y="40"/>
                </a:cxn>
              </a:cxnLst>
              <a:rect l="0" t="0" r="r" b="b"/>
              <a:pathLst>
                <a:path w="135" h="162">
                  <a:moveTo>
                    <a:pt x="133" y="40"/>
                  </a:moveTo>
                  <a:lnTo>
                    <a:pt x="134" y="36"/>
                  </a:lnTo>
                  <a:lnTo>
                    <a:pt x="135" y="29"/>
                  </a:lnTo>
                  <a:lnTo>
                    <a:pt x="134" y="21"/>
                  </a:lnTo>
                  <a:lnTo>
                    <a:pt x="130" y="14"/>
                  </a:lnTo>
                  <a:lnTo>
                    <a:pt x="123" y="8"/>
                  </a:lnTo>
                  <a:lnTo>
                    <a:pt x="115" y="4"/>
                  </a:lnTo>
                  <a:lnTo>
                    <a:pt x="107" y="0"/>
                  </a:lnTo>
                  <a:lnTo>
                    <a:pt x="100" y="4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6" y="20"/>
                  </a:lnTo>
                  <a:lnTo>
                    <a:pt x="81" y="27"/>
                  </a:lnTo>
                  <a:lnTo>
                    <a:pt x="75" y="33"/>
                  </a:lnTo>
                  <a:lnTo>
                    <a:pt x="70" y="38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8" y="53"/>
                  </a:lnTo>
                  <a:lnTo>
                    <a:pt x="53" y="59"/>
                  </a:lnTo>
                  <a:lnTo>
                    <a:pt x="46" y="65"/>
                  </a:lnTo>
                  <a:lnTo>
                    <a:pt x="36" y="70"/>
                  </a:lnTo>
                  <a:lnTo>
                    <a:pt x="29" y="71"/>
                  </a:lnTo>
                  <a:lnTo>
                    <a:pt x="22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8" y="75"/>
                  </a:lnTo>
                  <a:lnTo>
                    <a:pt x="5" y="78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1" y="93"/>
                  </a:lnTo>
                  <a:lnTo>
                    <a:pt x="6" y="101"/>
                  </a:lnTo>
                  <a:lnTo>
                    <a:pt x="13" y="111"/>
                  </a:lnTo>
                  <a:lnTo>
                    <a:pt x="17" y="124"/>
                  </a:lnTo>
                  <a:lnTo>
                    <a:pt x="21" y="136"/>
                  </a:lnTo>
                  <a:lnTo>
                    <a:pt x="25" y="144"/>
                  </a:lnTo>
                  <a:lnTo>
                    <a:pt x="34" y="150"/>
                  </a:lnTo>
                  <a:lnTo>
                    <a:pt x="47" y="156"/>
                  </a:lnTo>
                  <a:lnTo>
                    <a:pt x="57" y="158"/>
                  </a:lnTo>
                  <a:lnTo>
                    <a:pt x="66" y="161"/>
                  </a:lnTo>
                  <a:lnTo>
                    <a:pt x="76" y="162"/>
                  </a:lnTo>
                  <a:lnTo>
                    <a:pt x="85" y="161"/>
                  </a:lnTo>
                  <a:lnTo>
                    <a:pt x="93" y="159"/>
                  </a:lnTo>
                  <a:lnTo>
                    <a:pt x="100" y="156"/>
                  </a:lnTo>
                  <a:lnTo>
                    <a:pt x="105" y="150"/>
                  </a:lnTo>
                  <a:lnTo>
                    <a:pt x="107" y="143"/>
                  </a:lnTo>
                  <a:lnTo>
                    <a:pt x="112" y="131"/>
                  </a:lnTo>
                  <a:lnTo>
                    <a:pt x="119" y="121"/>
                  </a:lnTo>
                  <a:lnTo>
                    <a:pt x="126" y="113"/>
                  </a:lnTo>
                  <a:lnTo>
                    <a:pt x="131" y="103"/>
                  </a:lnTo>
                  <a:lnTo>
                    <a:pt x="135" y="91"/>
                  </a:lnTo>
                  <a:lnTo>
                    <a:pt x="135" y="80"/>
                  </a:lnTo>
                  <a:lnTo>
                    <a:pt x="134" y="70"/>
                  </a:lnTo>
                  <a:lnTo>
                    <a:pt x="131" y="61"/>
                  </a:lnTo>
                  <a:lnTo>
                    <a:pt x="130" y="55"/>
                  </a:lnTo>
                  <a:lnTo>
                    <a:pt x="129" y="50"/>
                  </a:lnTo>
                  <a:lnTo>
                    <a:pt x="130" y="45"/>
                  </a:lnTo>
                  <a:lnTo>
                    <a:pt x="133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7041274" y="3692361"/>
              <a:ext cx="103188" cy="101600"/>
            </a:xfrm>
            <a:custGeom>
              <a:avLst/>
              <a:gdLst/>
              <a:ahLst/>
              <a:cxnLst>
                <a:cxn ang="0">
                  <a:pos x="63" y="31"/>
                </a:cxn>
                <a:cxn ang="0">
                  <a:pos x="60" y="32"/>
                </a:cxn>
                <a:cxn ang="0">
                  <a:pos x="54" y="33"/>
                </a:cxn>
                <a:cxn ang="0">
                  <a:pos x="47" y="31"/>
                </a:cxn>
                <a:cxn ang="0">
                  <a:pos x="44" y="25"/>
                </a:cxn>
                <a:cxn ang="0">
                  <a:pos x="44" y="16"/>
                </a:cxn>
                <a:cxn ang="0">
                  <a:pos x="44" y="9"/>
                </a:cxn>
                <a:cxn ang="0">
                  <a:pos x="42" y="4"/>
                </a:cxn>
                <a:cxn ang="0">
                  <a:pos x="32" y="1"/>
                </a:cxn>
                <a:cxn ang="0">
                  <a:pos x="21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11"/>
                </a:cxn>
                <a:cxn ang="0">
                  <a:pos x="1" y="18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5" y="32"/>
                </a:cxn>
                <a:cxn ang="0">
                  <a:pos x="17" y="39"/>
                </a:cxn>
                <a:cxn ang="0">
                  <a:pos x="17" y="45"/>
                </a:cxn>
                <a:cxn ang="0">
                  <a:pos x="21" y="49"/>
                </a:cxn>
                <a:cxn ang="0">
                  <a:pos x="29" y="54"/>
                </a:cxn>
                <a:cxn ang="0">
                  <a:pos x="36" y="56"/>
                </a:cxn>
                <a:cxn ang="0">
                  <a:pos x="42" y="59"/>
                </a:cxn>
                <a:cxn ang="0">
                  <a:pos x="50" y="60"/>
                </a:cxn>
                <a:cxn ang="0">
                  <a:pos x="56" y="62"/>
                </a:cxn>
                <a:cxn ang="0">
                  <a:pos x="63" y="63"/>
                </a:cxn>
                <a:cxn ang="0">
                  <a:pos x="70" y="67"/>
                </a:cxn>
                <a:cxn ang="0">
                  <a:pos x="77" y="69"/>
                </a:cxn>
                <a:cxn ang="0">
                  <a:pos x="83" y="73"/>
                </a:cxn>
                <a:cxn ang="0">
                  <a:pos x="95" y="83"/>
                </a:cxn>
                <a:cxn ang="0">
                  <a:pos x="105" y="90"/>
                </a:cxn>
                <a:cxn ang="0">
                  <a:pos x="109" y="97"/>
                </a:cxn>
                <a:cxn ang="0">
                  <a:pos x="106" y="102"/>
                </a:cxn>
                <a:cxn ang="0">
                  <a:pos x="98" y="108"/>
                </a:cxn>
                <a:cxn ang="0">
                  <a:pos x="91" y="112"/>
                </a:cxn>
                <a:cxn ang="0">
                  <a:pos x="88" y="115"/>
                </a:cxn>
                <a:cxn ang="0">
                  <a:pos x="92" y="120"/>
                </a:cxn>
                <a:cxn ang="0">
                  <a:pos x="100" y="122"/>
                </a:cxn>
                <a:cxn ang="0">
                  <a:pos x="108" y="123"/>
                </a:cxn>
                <a:cxn ang="0">
                  <a:pos x="115" y="124"/>
                </a:cxn>
                <a:cxn ang="0">
                  <a:pos x="121" y="126"/>
                </a:cxn>
                <a:cxn ang="0">
                  <a:pos x="124" y="50"/>
                </a:cxn>
                <a:cxn ang="0">
                  <a:pos x="130" y="33"/>
                </a:cxn>
                <a:cxn ang="0">
                  <a:pos x="129" y="32"/>
                </a:cxn>
                <a:cxn ang="0">
                  <a:pos x="128" y="31"/>
                </a:cxn>
                <a:cxn ang="0">
                  <a:pos x="124" y="29"/>
                </a:cxn>
                <a:cxn ang="0">
                  <a:pos x="121" y="26"/>
                </a:cxn>
                <a:cxn ang="0">
                  <a:pos x="115" y="24"/>
                </a:cxn>
                <a:cxn ang="0">
                  <a:pos x="109" y="23"/>
                </a:cxn>
                <a:cxn ang="0">
                  <a:pos x="103" y="22"/>
                </a:cxn>
                <a:cxn ang="0">
                  <a:pos x="95" y="23"/>
                </a:cxn>
                <a:cxn ang="0">
                  <a:pos x="81" y="26"/>
                </a:cxn>
                <a:cxn ang="0">
                  <a:pos x="71" y="29"/>
                </a:cxn>
                <a:cxn ang="0">
                  <a:pos x="66" y="30"/>
                </a:cxn>
                <a:cxn ang="0">
                  <a:pos x="63" y="31"/>
                </a:cxn>
              </a:cxnLst>
              <a:rect l="0" t="0" r="r" b="b"/>
              <a:pathLst>
                <a:path w="130" h="126">
                  <a:moveTo>
                    <a:pt x="63" y="31"/>
                  </a:moveTo>
                  <a:lnTo>
                    <a:pt x="60" y="32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4" y="25"/>
                  </a:lnTo>
                  <a:lnTo>
                    <a:pt x="44" y="16"/>
                  </a:lnTo>
                  <a:lnTo>
                    <a:pt x="44" y="9"/>
                  </a:lnTo>
                  <a:lnTo>
                    <a:pt x="42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11"/>
                  </a:lnTo>
                  <a:lnTo>
                    <a:pt x="1" y="18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17" y="39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29" y="54"/>
                  </a:lnTo>
                  <a:lnTo>
                    <a:pt x="36" y="56"/>
                  </a:lnTo>
                  <a:lnTo>
                    <a:pt x="42" y="59"/>
                  </a:lnTo>
                  <a:lnTo>
                    <a:pt x="50" y="60"/>
                  </a:lnTo>
                  <a:lnTo>
                    <a:pt x="56" y="62"/>
                  </a:lnTo>
                  <a:lnTo>
                    <a:pt x="63" y="63"/>
                  </a:lnTo>
                  <a:lnTo>
                    <a:pt x="70" y="67"/>
                  </a:lnTo>
                  <a:lnTo>
                    <a:pt x="77" y="69"/>
                  </a:lnTo>
                  <a:lnTo>
                    <a:pt x="83" y="73"/>
                  </a:lnTo>
                  <a:lnTo>
                    <a:pt x="95" y="83"/>
                  </a:lnTo>
                  <a:lnTo>
                    <a:pt x="105" y="90"/>
                  </a:lnTo>
                  <a:lnTo>
                    <a:pt x="109" y="97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8" y="115"/>
                  </a:lnTo>
                  <a:lnTo>
                    <a:pt x="92" y="120"/>
                  </a:lnTo>
                  <a:lnTo>
                    <a:pt x="100" y="122"/>
                  </a:lnTo>
                  <a:lnTo>
                    <a:pt x="108" y="123"/>
                  </a:lnTo>
                  <a:lnTo>
                    <a:pt x="115" y="124"/>
                  </a:lnTo>
                  <a:lnTo>
                    <a:pt x="121" y="126"/>
                  </a:lnTo>
                  <a:lnTo>
                    <a:pt x="124" y="50"/>
                  </a:lnTo>
                  <a:lnTo>
                    <a:pt x="130" y="33"/>
                  </a:lnTo>
                  <a:lnTo>
                    <a:pt x="129" y="32"/>
                  </a:lnTo>
                  <a:lnTo>
                    <a:pt x="128" y="31"/>
                  </a:lnTo>
                  <a:lnTo>
                    <a:pt x="124" y="29"/>
                  </a:lnTo>
                  <a:lnTo>
                    <a:pt x="121" y="26"/>
                  </a:lnTo>
                  <a:lnTo>
                    <a:pt x="115" y="24"/>
                  </a:lnTo>
                  <a:lnTo>
                    <a:pt x="109" y="23"/>
                  </a:lnTo>
                  <a:lnTo>
                    <a:pt x="103" y="22"/>
                  </a:lnTo>
                  <a:lnTo>
                    <a:pt x="95" y="23"/>
                  </a:lnTo>
                  <a:lnTo>
                    <a:pt x="81" y="26"/>
                  </a:lnTo>
                  <a:lnTo>
                    <a:pt x="71" y="29"/>
                  </a:lnTo>
                  <a:lnTo>
                    <a:pt x="66" y="30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919037" y="3703474"/>
              <a:ext cx="34925" cy="49213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41" y="26"/>
                </a:cxn>
                <a:cxn ang="0">
                  <a:pos x="42" y="33"/>
                </a:cxn>
                <a:cxn ang="0">
                  <a:pos x="43" y="42"/>
                </a:cxn>
                <a:cxn ang="0">
                  <a:pos x="41" y="49"/>
                </a:cxn>
                <a:cxn ang="0">
                  <a:pos x="38" y="55"/>
                </a:cxn>
                <a:cxn ang="0">
                  <a:pos x="34" y="61"/>
                </a:cxn>
                <a:cxn ang="0">
                  <a:pos x="32" y="64"/>
                </a:cxn>
                <a:cxn ang="0">
                  <a:pos x="27" y="57"/>
                </a:cxn>
                <a:cxn ang="0">
                  <a:pos x="23" y="44"/>
                </a:cxn>
                <a:cxn ang="0">
                  <a:pos x="20" y="35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8" y="30"/>
                </a:cxn>
                <a:cxn ang="0">
                  <a:pos x="3" y="23"/>
                </a:cxn>
                <a:cxn ang="0">
                  <a:pos x="0" y="14"/>
                </a:cxn>
                <a:cxn ang="0">
                  <a:pos x="2" y="6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3"/>
                </a:cxn>
                <a:cxn ang="0">
                  <a:pos x="18" y="7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37" y="18"/>
                </a:cxn>
                <a:cxn ang="0">
                  <a:pos x="40" y="22"/>
                </a:cxn>
              </a:cxnLst>
              <a:rect l="0" t="0" r="r" b="b"/>
              <a:pathLst>
                <a:path w="43" h="64">
                  <a:moveTo>
                    <a:pt x="40" y="22"/>
                  </a:moveTo>
                  <a:lnTo>
                    <a:pt x="41" y="26"/>
                  </a:lnTo>
                  <a:lnTo>
                    <a:pt x="42" y="33"/>
                  </a:lnTo>
                  <a:lnTo>
                    <a:pt x="43" y="42"/>
                  </a:lnTo>
                  <a:lnTo>
                    <a:pt x="41" y="49"/>
                  </a:lnTo>
                  <a:lnTo>
                    <a:pt x="38" y="55"/>
                  </a:lnTo>
                  <a:lnTo>
                    <a:pt x="34" y="61"/>
                  </a:lnTo>
                  <a:lnTo>
                    <a:pt x="32" y="64"/>
                  </a:lnTo>
                  <a:lnTo>
                    <a:pt x="27" y="57"/>
                  </a:lnTo>
                  <a:lnTo>
                    <a:pt x="23" y="44"/>
                  </a:lnTo>
                  <a:lnTo>
                    <a:pt x="20" y="35"/>
                  </a:lnTo>
                  <a:lnTo>
                    <a:pt x="18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3" y="23"/>
                  </a:lnTo>
                  <a:lnTo>
                    <a:pt x="0" y="14"/>
                  </a:lnTo>
                  <a:lnTo>
                    <a:pt x="2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37" y="18"/>
                  </a:lnTo>
                  <a:lnTo>
                    <a:pt x="40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6912687" y="3722524"/>
              <a:ext cx="11113" cy="111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8" y="14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1" y="7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4" name="Freeform 43"/>
            <p:cNvSpPr>
              <a:spLocks/>
            </p:cNvSpPr>
            <p:nvPr/>
          </p:nvSpPr>
          <p:spPr bwMode="auto">
            <a:xfrm>
              <a:off x="6769812" y="3771736"/>
              <a:ext cx="34925" cy="952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0" y="1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10" y="10"/>
                </a:cxn>
                <a:cxn ang="0">
                  <a:pos x="21" y="13"/>
                </a:cxn>
                <a:cxn ang="0">
                  <a:pos x="29" y="13"/>
                </a:cxn>
                <a:cxn ang="0">
                  <a:pos x="34" y="13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45" y="6"/>
                </a:cxn>
                <a:cxn ang="0">
                  <a:pos x="45" y="3"/>
                </a:cxn>
                <a:cxn ang="0">
                  <a:pos x="41" y="1"/>
                </a:cxn>
              </a:cxnLst>
              <a:rect l="0" t="0" r="r" b="b"/>
              <a:pathLst>
                <a:path w="45" h="13">
                  <a:moveTo>
                    <a:pt x="41" y="1"/>
                  </a:moveTo>
                  <a:lnTo>
                    <a:pt x="40" y="1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10" y="10"/>
                  </a:lnTo>
                  <a:lnTo>
                    <a:pt x="21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39" y="10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5" name="Freeform 44"/>
            <p:cNvSpPr>
              <a:spLocks/>
            </p:cNvSpPr>
            <p:nvPr/>
          </p:nvSpPr>
          <p:spPr bwMode="auto">
            <a:xfrm>
              <a:off x="6665037" y="3633624"/>
              <a:ext cx="109538" cy="123825"/>
            </a:xfrm>
            <a:custGeom>
              <a:avLst/>
              <a:gdLst/>
              <a:ahLst/>
              <a:cxnLst>
                <a:cxn ang="0">
                  <a:pos x="133" y="122"/>
                </a:cxn>
                <a:cxn ang="0">
                  <a:pos x="134" y="127"/>
                </a:cxn>
                <a:cxn ang="0">
                  <a:pos x="137" y="136"/>
                </a:cxn>
                <a:cxn ang="0">
                  <a:pos x="137" y="147"/>
                </a:cxn>
                <a:cxn ang="0">
                  <a:pos x="130" y="154"/>
                </a:cxn>
                <a:cxn ang="0">
                  <a:pos x="125" y="155"/>
                </a:cxn>
                <a:cxn ang="0">
                  <a:pos x="119" y="157"/>
                </a:cxn>
                <a:cxn ang="0">
                  <a:pos x="116" y="155"/>
                </a:cxn>
                <a:cxn ang="0">
                  <a:pos x="111" y="154"/>
                </a:cxn>
                <a:cxn ang="0">
                  <a:pos x="107" y="152"/>
                </a:cxn>
                <a:cxn ang="0">
                  <a:pos x="102" y="148"/>
                </a:cxn>
                <a:cxn ang="0">
                  <a:pos x="98" y="145"/>
                </a:cxn>
                <a:cxn ang="0">
                  <a:pos x="93" y="140"/>
                </a:cxn>
                <a:cxn ang="0">
                  <a:pos x="85" y="131"/>
                </a:cxn>
                <a:cxn ang="0">
                  <a:pos x="77" y="121"/>
                </a:cxn>
                <a:cxn ang="0">
                  <a:pos x="69" y="108"/>
                </a:cxn>
                <a:cxn ang="0">
                  <a:pos x="60" y="93"/>
                </a:cxn>
                <a:cxn ang="0">
                  <a:pos x="55" y="84"/>
                </a:cxn>
                <a:cxn ang="0">
                  <a:pos x="50" y="76"/>
                </a:cxn>
                <a:cxn ang="0">
                  <a:pos x="47" y="68"/>
                </a:cxn>
                <a:cxn ang="0">
                  <a:pos x="43" y="60"/>
                </a:cxn>
                <a:cxn ang="0">
                  <a:pos x="39" y="52"/>
                </a:cxn>
                <a:cxn ang="0">
                  <a:pos x="35" y="46"/>
                </a:cxn>
                <a:cxn ang="0">
                  <a:pos x="31" y="39"/>
                </a:cxn>
                <a:cxn ang="0">
                  <a:pos x="25" y="34"/>
                </a:cxn>
                <a:cxn ang="0">
                  <a:pos x="15" y="25"/>
                </a:cxn>
                <a:cxn ang="0">
                  <a:pos x="5" y="18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3" y="4"/>
                </a:cxn>
                <a:cxn ang="0">
                  <a:pos x="26" y="8"/>
                </a:cxn>
                <a:cxn ang="0">
                  <a:pos x="32" y="11"/>
                </a:cxn>
                <a:cxn ang="0">
                  <a:pos x="38" y="17"/>
                </a:cxn>
                <a:cxn ang="0">
                  <a:pos x="46" y="23"/>
                </a:cxn>
                <a:cxn ang="0">
                  <a:pos x="53" y="29"/>
                </a:cxn>
                <a:cxn ang="0">
                  <a:pos x="60" y="34"/>
                </a:cxn>
                <a:cxn ang="0">
                  <a:pos x="66" y="40"/>
                </a:cxn>
                <a:cxn ang="0">
                  <a:pos x="71" y="45"/>
                </a:cxn>
                <a:cxn ang="0">
                  <a:pos x="80" y="52"/>
                </a:cxn>
                <a:cxn ang="0">
                  <a:pos x="88" y="59"/>
                </a:cxn>
                <a:cxn ang="0">
                  <a:pos x="94" y="66"/>
                </a:cxn>
                <a:cxn ang="0">
                  <a:pos x="99" y="74"/>
                </a:cxn>
                <a:cxn ang="0">
                  <a:pos x="101" y="79"/>
                </a:cxn>
                <a:cxn ang="0">
                  <a:pos x="106" y="86"/>
                </a:cxn>
                <a:cxn ang="0">
                  <a:pos x="111" y="94"/>
                </a:cxn>
                <a:cxn ang="0">
                  <a:pos x="118" y="102"/>
                </a:cxn>
                <a:cxn ang="0">
                  <a:pos x="124" y="110"/>
                </a:cxn>
                <a:cxn ang="0">
                  <a:pos x="129" y="116"/>
                </a:cxn>
                <a:cxn ang="0">
                  <a:pos x="132" y="121"/>
                </a:cxn>
                <a:cxn ang="0">
                  <a:pos x="133" y="122"/>
                </a:cxn>
              </a:cxnLst>
              <a:rect l="0" t="0" r="r" b="b"/>
              <a:pathLst>
                <a:path w="137" h="157">
                  <a:moveTo>
                    <a:pt x="133" y="122"/>
                  </a:moveTo>
                  <a:lnTo>
                    <a:pt x="134" y="127"/>
                  </a:lnTo>
                  <a:lnTo>
                    <a:pt x="137" y="136"/>
                  </a:lnTo>
                  <a:lnTo>
                    <a:pt x="137" y="147"/>
                  </a:lnTo>
                  <a:lnTo>
                    <a:pt x="130" y="154"/>
                  </a:lnTo>
                  <a:lnTo>
                    <a:pt x="125" y="155"/>
                  </a:lnTo>
                  <a:lnTo>
                    <a:pt x="119" y="157"/>
                  </a:lnTo>
                  <a:lnTo>
                    <a:pt x="116" y="155"/>
                  </a:lnTo>
                  <a:lnTo>
                    <a:pt x="111" y="154"/>
                  </a:lnTo>
                  <a:lnTo>
                    <a:pt x="107" y="152"/>
                  </a:lnTo>
                  <a:lnTo>
                    <a:pt x="102" y="148"/>
                  </a:lnTo>
                  <a:lnTo>
                    <a:pt x="98" y="145"/>
                  </a:lnTo>
                  <a:lnTo>
                    <a:pt x="93" y="140"/>
                  </a:lnTo>
                  <a:lnTo>
                    <a:pt x="85" y="131"/>
                  </a:lnTo>
                  <a:lnTo>
                    <a:pt x="77" y="121"/>
                  </a:lnTo>
                  <a:lnTo>
                    <a:pt x="69" y="108"/>
                  </a:lnTo>
                  <a:lnTo>
                    <a:pt x="60" y="93"/>
                  </a:lnTo>
                  <a:lnTo>
                    <a:pt x="55" y="84"/>
                  </a:lnTo>
                  <a:lnTo>
                    <a:pt x="50" y="76"/>
                  </a:lnTo>
                  <a:lnTo>
                    <a:pt x="47" y="68"/>
                  </a:lnTo>
                  <a:lnTo>
                    <a:pt x="43" y="60"/>
                  </a:lnTo>
                  <a:lnTo>
                    <a:pt x="39" y="52"/>
                  </a:lnTo>
                  <a:lnTo>
                    <a:pt x="35" y="46"/>
                  </a:lnTo>
                  <a:lnTo>
                    <a:pt x="31" y="39"/>
                  </a:lnTo>
                  <a:lnTo>
                    <a:pt x="25" y="34"/>
                  </a:lnTo>
                  <a:lnTo>
                    <a:pt x="15" y="25"/>
                  </a:lnTo>
                  <a:lnTo>
                    <a:pt x="5" y="1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3" y="4"/>
                  </a:lnTo>
                  <a:lnTo>
                    <a:pt x="26" y="8"/>
                  </a:lnTo>
                  <a:lnTo>
                    <a:pt x="32" y="11"/>
                  </a:lnTo>
                  <a:lnTo>
                    <a:pt x="38" y="17"/>
                  </a:lnTo>
                  <a:lnTo>
                    <a:pt x="46" y="23"/>
                  </a:lnTo>
                  <a:lnTo>
                    <a:pt x="53" y="29"/>
                  </a:lnTo>
                  <a:lnTo>
                    <a:pt x="60" y="34"/>
                  </a:lnTo>
                  <a:lnTo>
                    <a:pt x="66" y="40"/>
                  </a:lnTo>
                  <a:lnTo>
                    <a:pt x="71" y="45"/>
                  </a:lnTo>
                  <a:lnTo>
                    <a:pt x="80" y="52"/>
                  </a:lnTo>
                  <a:lnTo>
                    <a:pt x="88" y="59"/>
                  </a:lnTo>
                  <a:lnTo>
                    <a:pt x="94" y="66"/>
                  </a:lnTo>
                  <a:lnTo>
                    <a:pt x="99" y="74"/>
                  </a:lnTo>
                  <a:lnTo>
                    <a:pt x="101" y="79"/>
                  </a:lnTo>
                  <a:lnTo>
                    <a:pt x="106" y="86"/>
                  </a:lnTo>
                  <a:lnTo>
                    <a:pt x="111" y="94"/>
                  </a:lnTo>
                  <a:lnTo>
                    <a:pt x="118" y="102"/>
                  </a:lnTo>
                  <a:lnTo>
                    <a:pt x="124" y="110"/>
                  </a:lnTo>
                  <a:lnTo>
                    <a:pt x="129" y="116"/>
                  </a:lnTo>
                  <a:lnTo>
                    <a:pt x="132" y="121"/>
                  </a:lnTo>
                  <a:lnTo>
                    <a:pt x="133" y="1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6931737" y="3674899"/>
              <a:ext cx="46038" cy="33338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" y="25"/>
                </a:cxn>
                <a:cxn ang="0">
                  <a:pos x="8" y="30"/>
                </a:cxn>
                <a:cxn ang="0">
                  <a:pos x="14" y="33"/>
                </a:cxn>
                <a:cxn ang="0">
                  <a:pos x="18" y="34"/>
                </a:cxn>
                <a:cxn ang="0">
                  <a:pos x="22" y="38"/>
                </a:cxn>
                <a:cxn ang="0">
                  <a:pos x="25" y="41"/>
                </a:cxn>
                <a:cxn ang="0">
                  <a:pos x="31" y="40"/>
                </a:cxn>
                <a:cxn ang="0">
                  <a:pos x="36" y="37"/>
                </a:cxn>
                <a:cxn ang="0">
                  <a:pos x="39" y="30"/>
                </a:cxn>
                <a:cxn ang="0">
                  <a:pos x="42" y="23"/>
                </a:cxn>
                <a:cxn ang="0">
                  <a:pos x="48" y="17"/>
                </a:cxn>
                <a:cxn ang="0">
                  <a:pos x="53" y="13"/>
                </a:cxn>
                <a:cxn ang="0">
                  <a:pos x="57" y="9"/>
                </a:cxn>
                <a:cxn ang="0">
                  <a:pos x="59" y="6"/>
                </a:cxn>
                <a:cxn ang="0">
                  <a:pos x="57" y="2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5" y="7"/>
                </a:cxn>
                <a:cxn ang="0">
                  <a:pos x="22" y="8"/>
                </a:cxn>
                <a:cxn ang="0">
                  <a:pos x="17" y="9"/>
                </a:cxn>
                <a:cxn ang="0">
                  <a:pos x="11" y="11"/>
                </a:cxn>
                <a:cxn ang="0">
                  <a:pos x="7" y="13"/>
                </a:cxn>
                <a:cxn ang="0">
                  <a:pos x="4" y="14"/>
                </a:cxn>
              </a:cxnLst>
              <a:rect l="0" t="0" r="r" b="b"/>
              <a:pathLst>
                <a:path w="59" h="41">
                  <a:moveTo>
                    <a:pt x="4" y="14"/>
                  </a:moveTo>
                  <a:lnTo>
                    <a:pt x="3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8" y="30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0"/>
                  </a:lnTo>
                  <a:lnTo>
                    <a:pt x="36" y="37"/>
                  </a:lnTo>
                  <a:lnTo>
                    <a:pt x="39" y="30"/>
                  </a:lnTo>
                  <a:lnTo>
                    <a:pt x="42" y="23"/>
                  </a:lnTo>
                  <a:lnTo>
                    <a:pt x="48" y="17"/>
                  </a:lnTo>
                  <a:lnTo>
                    <a:pt x="53" y="13"/>
                  </a:lnTo>
                  <a:lnTo>
                    <a:pt x="57" y="9"/>
                  </a:lnTo>
                  <a:lnTo>
                    <a:pt x="59" y="6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17" y="9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</p:grpSp>
      <p:sp>
        <p:nvSpPr>
          <p:cNvPr id="157" name="テキスト ボックス 156"/>
          <p:cNvSpPr txBox="1"/>
          <p:nvPr/>
        </p:nvSpPr>
        <p:spPr>
          <a:xfrm>
            <a:off x="5848376" y="5353789"/>
            <a:ext cx="130126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/>
              <a:t>Precipitation products </a:t>
            </a:r>
          </a:p>
          <a:p>
            <a:pPr>
              <a:defRPr/>
            </a:pPr>
            <a:r>
              <a:rPr lang="en-US" altLang="ja-JP" sz="1400" b="1" dirty="0" smtClean="0"/>
              <a:t>to Asian users</a:t>
            </a:r>
            <a:endParaRPr lang="en-US" altLang="ja-JP" sz="1400" b="1" dirty="0"/>
          </a:p>
        </p:txBody>
      </p:sp>
      <p:sp>
        <p:nvSpPr>
          <p:cNvPr id="158" name="Freeform 52"/>
          <p:cNvSpPr>
            <a:spLocks/>
          </p:cNvSpPr>
          <p:nvPr/>
        </p:nvSpPr>
        <p:spPr bwMode="auto">
          <a:xfrm rot="1732262" flipH="1">
            <a:off x="4141788" y="1569467"/>
            <a:ext cx="588962" cy="679450"/>
          </a:xfrm>
          <a:custGeom>
            <a:avLst/>
            <a:gdLst>
              <a:gd name="T0" fmla="*/ 2147483647 w 8118"/>
              <a:gd name="T1" fmla="*/ 2147483647 h 11026"/>
              <a:gd name="T2" fmla="*/ 2147483647 w 8118"/>
              <a:gd name="T3" fmla="*/ 2147483647 h 11026"/>
              <a:gd name="T4" fmla="*/ 2147483647 w 8118"/>
              <a:gd name="T5" fmla="*/ 2147483647 h 11026"/>
              <a:gd name="T6" fmla="*/ 2147483647 w 8118"/>
              <a:gd name="T7" fmla="*/ 2147483647 h 11026"/>
              <a:gd name="T8" fmla="*/ 2147483647 w 8118"/>
              <a:gd name="T9" fmla="*/ 2147483647 h 11026"/>
              <a:gd name="T10" fmla="*/ 2147483647 w 8118"/>
              <a:gd name="T11" fmla="*/ 2147483647 h 11026"/>
              <a:gd name="T12" fmla="*/ 2147483647 w 8118"/>
              <a:gd name="T13" fmla="*/ 2147483647 h 11026"/>
              <a:gd name="T14" fmla="*/ 2147483647 w 8118"/>
              <a:gd name="T15" fmla="*/ 2147483647 h 11026"/>
              <a:gd name="T16" fmla="*/ 2147483647 w 8118"/>
              <a:gd name="T17" fmla="*/ 2147483647 h 11026"/>
              <a:gd name="T18" fmla="*/ 2147483647 w 8118"/>
              <a:gd name="T19" fmla="*/ 2147483647 h 11026"/>
              <a:gd name="T20" fmla="*/ 2147483647 w 8118"/>
              <a:gd name="T21" fmla="*/ 2147483647 h 11026"/>
              <a:gd name="T22" fmla="*/ 2147483647 w 8118"/>
              <a:gd name="T23" fmla="*/ 2147483647 h 11026"/>
              <a:gd name="T24" fmla="*/ 2147483647 w 8118"/>
              <a:gd name="T25" fmla="*/ 2147483647 h 11026"/>
              <a:gd name="T26" fmla="*/ 2147483647 w 8118"/>
              <a:gd name="T27" fmla="*/ 2147483647 h 11026"/>
              <a:gd name="T28" fmla="*/ 2147483647 w 8118"/>
              <a:gd name="T29" fmla="*/ 2147483647 h 11026"/>
              <a:gd name="T30" fmla="*/ 2147483647 w 8118"/>
              <a:gd name="T31" fmla="*/ 2147483647 h 11026"/>
              <a:gd name="T32" fmla="*/ 2147483647 w 8118"/>
              <a:gd name="T33" fmla="*/ 2147483647 h 11026"/>
              <a:gd name="T34" fmla="*/ 2147483647 w 8118"/>
              <a:gd name="T35" fmla="*/ 2147483647 h 11026"/>
              <a:gd name="T36" fmla="*/ 2147483647 w 8118"/>
              <a:gd name="T37" fmla="*/ 2147483647 h 11026"/>
              <a:gd name="T38" fmla="*/ 2147483647 w 8118"/>
              <a:gd name="T39" fmla="*/ 2147483647 h 11026"/>
              <a:gd name="T40" fmla="*/ 2147483647 w 8118"/>
              <a:gd name="T41" fmla="*/ 2147483647 h 11026"/>
              <a:gd name="T42" fmla="*/ 2147483647 w 8118"/>
              <a:gd name="T43" fmla="*/ 2147483647 h 11026"/>
              <a:gd name="T44" fmla="*/ 2147483647 w 8118"/>
              <a:gd name="T45" fmla="*/ 2147483647 h 11026"/>
              <a:gd name="T46" fmla="*/ 2147483647 w 8118"/>
              <a:gd name="T47" fmla="*/ 2147483647 h 11026"/>
              <a:gd name="T48" fmla="*/ 2147483647 w 8118"/>
              <a:gd name="T49" fmla="*/ 2147483647 h 11026"/>
              <a:gd name="T50" fmla="*/ 2147483647 w 8118"/>
              <a:gd name="T51" fmla="*/ 2147483647 h 11026"/>
              <a:gd name="T52" fmla="*/ 2147483647 w 8118"/>
              <a:gd name="T53" fmla="*/ 2147483647 h 11026"/>
              <a:gd name="T54" fmla="*/ 2147483647 w 8118"/>
              <a:gd name="T55" fmla="*/ 2147483647 h 11026"/>
              <a:gd name="T56" fmla="*/ 2147483647 w 8118"/>
              <a:gd name="T57" fmla="*/ 2147483647 h 11026"/>
              <a:gd name="T58" fmla="*/ 2147483647 w 8118"/>
              <a:gd name="T59" fmla="*/ 2147483647 h 11026"/>
              <a:gd name="T60" fmla="*/ 2147483647 w 8118"/>
              <a:gd name="T61" fmla="*/ 2147483647 h 11026"/>
              <a:gd name="T62" fmla="*/ 2147483647 w 8118"/>
              <a:gd name="T63" fmla="*/ 0 h 11026"/>
              <a:gd name="T64" fmla="*/ 2147483647 w 8118"/>
              <a:gd name="T65" fmla="*/ 2147483647 h 11026"/>
              <a:gd name="T66" fmla="*/ 2147483647 w 8118"/>
              <a:gd name="T67" fmla="*/ 2147483647 h 11026"/>
              <a:gd name="T68" fmla="*/ 2147483647 w 8118"/>
              <a:gd name="T69" fmla="*/ 2147483647 h 11026"/>
              <a:gd name="T70" fmla="*/ 2147483647 w 8118"/>
              <a:gd name="T71" fmla="*/ 2147483647 h 11026"/>
              <a:gd name="T72" fmla="*/ 2147483647 w 8118"/>
              <a:gd name="T73" fmla="*/ 2147483647 h 11026"/>
              <a:gd name="T74" fmla="*/ 2147483647 w 8118"/>
              <a:gd name="T75" fmla="*/ 2147483647 h 11026"/>
              <a:gd name="T76" fmla="*/ 2147483647 w 8118"/>
              <a:gd name="T77" fmla="*/ 2147483647 h 11026"/>
              <a:gd name="T78" fmla="*/ 2147483647 w 8118"/>
              <a:gd name="T79" fmla="*/ 2147483647 h 11026"/>
              <a:gd name="T80" fmla="*/ 2147483647 w 8118"/>
              <a:gd name="T81" fmla="*/ 2147483647 h 11026"/>
              <a:gd name="T82" fmla="*/ 2147483647 w 8118"/>
              <a:gd name="T83" fmla="*/ 2147483647 h 11026"/>
              <a:gd name="T84" fmla="*/ 2147483647 w 8118"/>
              <a:gd name="T85" fmla="*/ 2147483647 h 11026"/>
              <a:gd name="T86" fmla="*/ 2147483647 w 8118"/>
              <a:gd name="T87" fmla="*/ 2147483647 h 11026"/>
              <a:gd name="T88" fmla="*/ 2147483647 w 8118"/>
              <a:gd name="T89" fmla="*/ 2147483647 h 11026"/>
              <a:gd name="T90" fmla="*/ 2147483647 w 8118"/>
              <a:gd name="T91" fmla="*/ 2147483647 h 11026"/>
              <a:gd name="T92" fmla="*/ 2147483647 w 8118"/>
              <a:gd name="T93" fmla="*/ 2147483647 h 11026"/>
              <a:gd name="T94" fmla="*/ 2147483647 w 8118"/>
              <a:gd name="T95" fmla="*/ 2147483647 h 11026"/>
              <a:gd name="T96" fmla="*/ 2147483647 w 8118"/>
              <a:gd name="T97" fmla="*/ 2147483647 h 11026"/>
              <a:gd name="T98" fmla="*/ 2147483647 w 8118"/>
              <a:gd name="T99" fmla="*/ 2147483647 h 110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18"/>
              <a:gd name="T151" fmla="*/ 0 h 11026"/>
              <a:gd name="T152" fmla="*/ 8118 w 8118"/>
              <a:gd name="T153" fmla="*/ 11026 h 110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18" h="11026">
                <a:moveTo>
                  <a:pt x="4933" y="6418"/>
                </a:moveTo>
                <a:lnTo>
                  <a:pt x="4940" y="6418"/>
                </a:lnTo>
                <a:lnTo>
                  <a:pt x="4948" y="6419"/>
                </a:lnTo>
                <a:lnTo>
                  <a:pt x="4953" y="6420"/>
                </a:lnTo>
                <a:lnTo>
                  <a:pt x="4958" y="6422"/>
                </a:lnTo>
                <a:lnTo>
                  <a:pt x="4962" y="6424"/>
                </a:lnTo>
                <a:lnTo>
                  <a:pt x="4966" y="6427"/>
                </a:lnTo>
                <a:lnTo>
                  <a:pt x="4968" y="6429"/>
                </a:lnTo>
                <a:lnTo>
                  <a:pt x="4970" y="6433"/>
                </a:lnTo>
                <a:lnTo>
                  <a:pt x="4971" y="6437"/>
                </a:lnTo>
                <a:lnTo>
                  <a:pt x="4971" y="6441"/>
                </a:lnTo>
                <a:lnTo>
                  <a:pt x="4970" y="6445"/>
                </a:lnTo>
                <a:lnTo>
                  <a:pt x="4968" y="6449"/>
                </a:lnTo>
                <a:lnTo>
                  <a:pt x="4966" y="6454"/>
                </a:lnTo>
                <a:lnTo>
                  <a:pt x="4963" y="6458"/>
                </a:lnTo>
                <a:lnTo>
                  <a:pt x="4958" y="6463"/>
                </a:lnTo>
                <a:lnTo>
                  <a:pt x="4953" y="6469"/>
                </a:lnTo>
                <a:lnTo>
                  <a:pt x="26" y="11008"/>
                </a:lnTo>
                <a:lnTo>
                  <a:pt x="15" y="11017"/>
                </a:lnTo>
                <a:lnTo>
                  <a:pt x="7" y="11023"/>
                </a:lnTo>
                <a:lnTo>
                  <a:pt x="2" y="11026"/>
                </a:lnTo>
                <a:lnTo>
                  <a:pt x="0" y="11026"/>
                </a:lnTo>
                <a:lnTo>
                  <a:pt x="0" y="11024"/>
                </a:lnTo>
                <a:lnTo>
                  <a:pt x="2" y="11018"/>
                </a:lnTo>
                <a:lnTo>
                  <a:pt x="8" y="11010"/>
                </a:lnTo>
                <a:lnTo>
                  <a:pt x="15" y="11000"/>
                </a:lnTo>
                <a:lnTo>
                  <a:pt x="3250" y="6802"/>
                </a:lnTo>
                <a:lnTo>
                  <a:pt x="3255" y="6796"/>
                </a:lnTo>
                <a:lnTo>
                  <a:pt x="3258" y="6790"/>
                </a:lnTo>
                <a:lnTo>
                  <a:pt x="3260" y="6785"/>
                </a:lnTo>
                <a:lnTo>
                  <a:pt x="3262" y="6779"/>
                </a:lnTo>
                <a:lnTo>
                  <a:pt x="3263" y="6774"/>
                </a:lnTo>
                <a:lnTo>
                  <a:pt x="3263" y="6769"/>
                </a:lnTo>
                <a:lnTo>
                  <a:pt x="3262" y="6764"/>
                </a:lnTo>
                <a:lnTo>
                  <a:pt x="3260" y="6760"/>
                </a:lnTo>
                <a:lnTo>
                  <a:pt x="3258" y="6756"/>
                </a:lnTo>
                <a:lnTo>
                  <a:pt x="3255" y="6753"/>
                </a:lnTo>
                <a:lnTo>
                  <a:pt x="3251" y="6750"/>
                </a:lnTo>
                <a:lnTo>
                  <a:pt x="3247" y="6748"/>
                </a:lnTo>
                <a:lnTo>
                  <a:pt x="3242" y="6746"/>
                </a:lnTo>
                <a:lnTo>
                  <a:pt x="3235" y="6744"/>
                </a:lnTo>
                <a:lnTo>
                  <a:pt x="3228" y="6743"/>
                </a:lnTo>
                <a:lnTo>
                  <a:pt x="3221" y="6743"/>
                </a:lnTo>
                <a:lnTo>
                  <a:pt x="2319" y="6743"/>
                </a:lnTo>
                <a:lnTo>
                  <a:pt x="2311" y="6743"/>
                </a:lnTo>
                <a:lnTo>
                  <a:pt x="2305" y="6742"/>
                </a:lnTo>
                <a:lnTo>
                  <a:pt x="2298" y="6741"/>
                </a:lnTo>
                <a:lnTo>
                  <a:pt x="2293" y="6739"/>
                </a:lnTo>
                <a:lnTo>
                  <a:pt x="2289" y="6737"/>
                </a:lnTo>
                <a:lnTo>
                  <a:pt x="2285" y="6733"/>
                </a:lnTo>
                <a:lnTo>
                  <a:pt x="2283" y="6730"/>
                </a:lnTo>
                <a:lnTo>
                  <a:pt x="2281" y="6726"/>
                </a:lnTo>
                <a:lnTo>
                  <a:pt x="2280" y="6723"/>
                </a:lnTo>
                <a:lnTo>
                  <a:pt x="2279" y="6718"/>
                </a:lnTo>
                <a:lnTo>
                  <a:pt x="2279" y="6714"/>
                </a:lnTo>
                <a:lnTo>
                  <a:pt x="2281" y="6709"/>
                </a:lnTo>
                <a:lnTo>
                  <a:pt x="2283" y="6704"/>
                </a:lnTo>
                <a:lnTo>
                  <a:pt x="2286" y="6698"/>
                </a:lnTo>
                <a:lnTo>
                  <a:pt x="2289" y="6693"/>
                </a:lnTo>
                <a:lnTo>
                  <a:pt x="2294" y="6688"/>
                </a:lnTo>
                <a:lnTo>
                  <a:pt x="4145" y="4664"/>
                </a:lnTo>
                <a:lnTo>
                  <a:pt x="4149" y="4657"/>
                </a:lnTo>
                <a:lnTo>
                  <a:pt x="4153" y="4652"/>
                </a:lnTo>
                <a:lnTo>
                  <a:pt x="4156" y="4647"/>
                </a:lnTo>
                <a:lnTo>
                  <a:pt x="4158" y="4642"/>
                </a:lnTo>
                <a:lnTo>
                  <a:pt x="4160" y="4633"/>
                </a:lnTo>
                <a:lnTo>
                  <a:pt x="4158" y="4624"/>
                </a:lnTo>
                <a:lnTo>
                  <a:pt x="4156" y="4620"/>
                </a:lnTo>
                <a:lnTo>
                  <a:pt x="4153" y="4617"/>
                </a:lnTo>
                <a:lnTo>
                  <a:pt x="4150" y="4614"/>
                </a:lnTo>
                <a:lnTo>
                  <a:pt x="4145" y="4612"/>
                </a:lnTo>
                <a:lnTo>
                  <a:pt x="4139" y="4610"/>
                </a:lnTo>
                <a:lnTo>
                  <a:pt x="4134" y="4609"/>
                </a:lnTo>
                <a:lnTo>
                  <a:pt x="4127" y="4608"/>
                </a:lnTo>
                <a:lnTo>
                  <a:pt x="4120" y="4608"/>
                </a:lnTo>
                <a:lnTo>
                  <a:pt x="3185" y="4608"/>
                </a:lnTo>
                <a:lnTo>
                  <a:pt x="3178" y="4608"/>
                </a:lnTo>
                <a:lnTo>
                  <a:pt x="3170" y="4607"/>
                </a:lnTo>
                <a:lnTo>
                  <a:pt x="3165" y="4606"/>
                </a:lnTo>
                <a:lnTo>
                  <a:pt x="3160" y="4604"/>
                </a:lnTo>
                <a:lnTo>
                  <a:pt x="3156" y="4602"/>
                </a:lnTo>
                <a:lnTo>
                  <a:pt x="3152" y="4600"/>
                </a:lnTo>
                <a:lnTo>
                  <a:pt x="3150" y="4597"/>
                </a:lnTo>
                <a:lnTo>
                  <a:pt x="3148" y="4593"/>
                </a:lnTo>
                <a:lnTo>
                  <a:pt x="3147" y="4589"/>
                </a:lnTo>
                <a:lnTo>
                  <a:pt x="3147" y="4585"/>
                </a:lnTo>
                <a:lnTo>
                  <a:pt x="3148" y="4581"/>
                </a:lnTo>
                <a:lnTo>
                  <a:pt x="3150" y="4577"/>
                </a:lnTo>
                <a:lnTo>
                  <a:pt x="3152" y="4572"/>
                </a:lnTo>
                <a:lnTo>
                  <a:pt x="3155" y="4568"/>
                </a:lnTo>
                <a:lnTo>
                  <a:pt x="3159" y="4563"/>
                </a:lnTo>
                <a:lnTo>
                  <a:pt x="3165" y="4557"/>
                </a:lnTo>
                <a:lnTo>
                  <a:pt x="8092" y="18"/>
                </a:lnTo>
                <a:lnTo>
                  <a:pt x="8103" y="9"/>
                </a:lnTo>
                <a:lnTo>
                  <a:pt x="8111" y="3"/>
                </a:lnTo>
                <a:lnTo>
                  <a:pt x="8116" y="0"/>
                </a:lnTo>
                <a:lnTo>
                  <a:pt x="8118" y="0"/>
                </a:lnTo>
                <a:lnTo>
                  <a:pt x="8118" y="3"/>
                </a:lnTo>
                <a:lnTo>
                  <a:pt x="8115" y="8"/>
                </a:lnTo>
                <a:lnTo>
                  <a:pt x="8110" y="16"/>
                </a:lnTo>
                <a:lnTo>
                  <a:pt x="8103" y="26"/>
                </a:lnTo>
                <a:lnTo>
                  <a:pt x="4868" y="4224"/>
                </a:lnTo>
                <a:lnTo>
                  <a:pt x="4863" y="4230"/>
                </a:lnTo>
                <a:lnTo>
                  <a:pt x="4860" y="4236"/>
                </a:lnTo>
                <a:lnTo>
                  <a:pt x="4858" y="4241"/>
                </a:lnTo>
                <a:lnTo>
                  <a:pt x="4856" y="4247"/>
                </a:lnTo>
                <a:lnTo>
                  <a:pt x="4855" y="4252"/>
                </a:lnTo>
                <a:lnTo>
                  <a:pt x="4855" y="4258"/>
                </a:lnTo>
                <a:lnTo>
                  <a:pt x="4856" y="4262"/>
                </a:lnTo>
                <a:lnTo>
                  <a:pt x="4858" y="4266"/>
                </a:lnTo>
                <a:lnTo>
                  <a:pt x="4860" y="4270"/>
                </a:lnTo>
                <a:lnTo>
                  <a:pt x="4863" y="4273"/>
                </a:lnTo>
                <a:lnTo>
                  <a:pt x="4867" y="4276"/>
                </a:lnTo>
                <a:lnTo>
                  <a:pt x="4871" y="4278"/>
                </a:lnTo>
                <a:lnTo>
                  <a:pt x="4876" y="4280"/>
                </a:lnTo>
                <a:lnTo>
                  <a:pt x="4883" y="4282"/>
                </a:lnTo>
                <a:lnTo>
                  <a:pt x="4890" y="4283"/>
                </a:lnTo>
                <a:lnTo>
                  <a:pt x="4897" y="4283"/>
                </a:lnTo>
                <a:lnTo>
                  <a:pt x="5799" y="4283"/>
                </a:lnTo>
                <a:lnTo>
                  <a:pt x="5806" y="4283"/>
                </a:lnTo>
                <a:lnTo>
                  <a:pt x="5813" y="4284"/>
                </a:lnTo>
                <a:lnTo>
                  <a:pt x="5820" y="4285"/>
                </a:lnTo>
                <a:lnTo>
                  <a:pt x="5825" y="4287"/>
                </a:lnTo>
                <a:lnTo>
                  <a:pt x="5829" y="4289"/>
                </a:lnTo>
                <a:lnTo>
                  <a:pt x="5832" y="4293"/>
                </a:lnTo>
                <a:lnTo>
                  <a:pt x="5835" y="4296"/>
                </a:lnTo>
                <a:lnTo>
                  <a:pt x="5837" y="4300"/>
                </a:lnTo>
                <a:lnTo>
                  <a:pt x="5839" y="4308"/>
                </a:lnTo>
                <a:lnTo>
                  <a:pt x="5837" y="4317"/>
                </a:lnTo>
                <a:lnTo>
                  <a:pt x="5835" y="4322"/>
                </a:lnTo>
                <a:lnTo>
                  <a:pt x="5832" y="4328"/>
                </a:lnTo>
                <a:lnTo>
                  <a:pt x="5829" y="4333"/>
                </a:lnTo>
                <a:lnTo>
                  <a:pt x="5824" y="4338"/>
                </a:lnTo>
                <a:lnTo>
                  <a:pt x="3973" y="6362"/>
                </a:lnTo>
                <a:lnTo>
                  <a:pt x="3969" y="6369"/>
                </a:lnTo>
                <a:lnTo>
                  <a:pt x="3965" y="6374"/>
                </a:lnTo>
                <a:lnTo>
                  <a:pt x="3962" y="6379"/>
                </a:lnTo>
                <a:lnTo>
                  <a:pt x="3960" y="6384"/>
                </a:lnTo>
                <a:lnTo>
                  <a:pt x="3959" y="6389"/>
                </a:lnTo>
                <a:lnTo>
                  <a:pt x="3958" y="6393"/>
                </a:lnTo>
                <a:lnTo>
                  <a:pt x="3959" y="6398"/>
                </a:lnTo>
                <a:lnTo>
                  <a:pt x="3960" y="6402"/>
                </a:lnTo>
                <a:lnTo>
                  <a:pt x="3962" y="6406"/>
                </a:lnTo>
                <a:lnTo>
                  <a:pt x="3965" y="6409"/>
                </a:lnTo>
                <a:lnTo>
                  <a:pt x="3968" y="6412"/>
                </a:lnTo>
                <a:lnTo>
                  <a:pt x="3972" y="6414"/>
                </a:lnTo>
                <a:lnTo>
                  <a:pt x="3978" y="6416"/>
                </a:lnTo>
                <a:lnTo>
                  <a:pt x="3984" y="6417"/>
                </a:lnTo>
                <a:lnTo>
                  <a:pt x="3991" y="6418"/>
                </a:lnTo>
                <a:lnTo>
                  <a:pt x="3998" y="6418"/>
                </a:lnTo>
                <a:lnTo>
                  <a:pt x="4933" y="6418"/>
                </a:lnTo>
                <a:close/>
              </a:path>
            </a:pathLst>
          </a:custGeom>
          <a:solidFill>
            <a:srgbClr val="FFE5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159" name="左矢印 270"/>
          <p:cNvSpPr>
            <a:spLocks noChangeArrowheads="1"/>
          </p:cNvSpPr>
          <p:nvPr/>
        </p:nvSpPr>
        <p:spPr bwMode="auto">
          <a:xfrm rot="16200000">
            <a:off x="4096544" y="3359319"/>
            <a:ext cx="593725" cy="214313"/>
          </a:xfrm>
          <a:prstGeom prst="leftArrow">
            <a:avLst>
              <a:gd name="adj1" fmla="val 50000"/>
              <a:gd name="adj2" fmla="val 49933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60" name="左矢印 276"/>
          <p:cNvSpPr>
            <a:spLocks noChangeArrowheads="1"/>
          </p:cNvSpPr>
          <p:nvPr/>
        </p:nvSpPr>
        <p:spPr bwMode="auto">
          <a:xfrm rot="755606" flipV="1">
            <a:off x="2803525" y="3741113"/>
            <a:ext cx="1023938" cy="271462"/>
          </a:xfrm>
          <a:prstGeom prst="leftArrow">
            <a:avLst>
              <a:gd name="adj1" fmla="val 50000"/>
              <a:gd name="adj2" fmla="val 49979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61" name="左矢印 276"/>
          <p:cNvSpPr>
            <a:spLocks noChangeArrowheads="1"/>
          </p:cNvSpPr>
          <p:nvPr/>
        </p:nvSpPr>
        <p:spPr bwMode="auto">
          <a:xfrm rot="2058468" flipV="1">
            <a:off x="2846388" y="3220413"/>
            <a:ext cx="1023937" cy="277812"/>
          </a:xfrm>
          <a:prstGeom prst="leftArrow">
            <a:avLst>
              <a:gd name="adj1" fmla="val 50000"/>
              <a:gd name="adj2" fmla="val 49979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62" name="左矢印 276"/>
          <p:cNvSpPr>
            <a:spLocks noChangeArrowheads="1"/>
          </p:cNvSpPr>
          <p:nvPr/>
        </p:nvSpPr>
        <p:spPr bwMode="auto">
          <a:xfrm rot="17408636" flipV="1">
            <a:off x="3734853" y="4783573"/>
            <a:ext cx="451467" cy="302668"/>
          </a:xfrm>
          <a:prstGeom prst="leftArrow">
            <a:avLst>
              <a:gd name="adj1" fmla="val 50000"/>
              <a:gd name="adj2" fmla="val 49979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987365" y="5154202"/>
            <a:ext cx="1857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b="1" dirty="0" smtClean="0"/>
              <a:t>GCOM-W1 Web site to users</a:t>
            </a:r>
            <a:endParaRPr lang="en-US" altLang="ja-JP" sz="1400" b="1" dirty="0"/>
          </a:p>
        </p:txBody>
      </p:sp>
      <p:pic>
        <p:nvPicPr>
          <p:cNvPr id="164" name="Picture 2" descr="http://www.abysse.co.jp/world/map/d-map/images/mollwide-round-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8" y="5433213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左矢印 277"/>
          <p:cNvSpPr>
            <a:spLocks noChangeArrowheads="1"/>
          </p:cNvSpPr>
          <p:nvPr/>
        </p:nvSpPr>
        <p:spPr bwMode="auto">
          <a:xfrm rot="14004352">
            <a:off x="4899184" y="4919243"/>
            <a:ext cx="349250" cy="277812"/>
          </a:xfrm>
          <a:prstGeom prst="leftArrow">
            <a:avLst>
              <a:gd name="adj1" fmla="val 50000"/>
              <a:gd name="adj2" fmla="val 49966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66" name="円/楕円 165"/>
          <p:cNvSpPr/>
          <p:nvPr/>
        </p:nvSpPr>
        <p:spPr>
          <a:xfrm>
            <a:off x="3357563" y="2977525"/>
            <a:ext cx="214312" cy="121443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7" name="正方形/長方形 166"/>
          <p:cNvSpPr>
            <a:spLocks noChangeArrowheads="1"/>
          </p:cNvSpPr>
          <p:nvPr/>
        </p:nvSpPr>
        <p:spPr bwMode="auto">
          <a:xfrm>
            <a:off x="7189788" y="2905578"/>
            <a:ext cx="93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 smtClean="0"/>
              <a:t>Near Real time data </a:t>
            </a:r>
            <a:endParaRPr lang="en-US" altLang="ja-JP" sz="1200" b="1" dirty="0"/>
          </a:p>
        </p:txBody>
      </p:sp>
      <p:sp>
        <p:nvSpPr>
          <p:cNvPr id="168" name="テキスト ボックス 167"/>
          <p:cNvSpPr txBox="1">
            <a:spLocks noChangeArrowheads="1"/>
          </p:cNvSpPr>
          <p:nvPr/>
        </p:nvSpPr>
        <p:spPr bwMode="auto">
          <a:xfrm>
            <a:off x="5842069" y="6135687"/>
            <a:ext cx="2186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b="1" dirty="0" smtClean="0"/>
              <a:t>（</a:t>
            </a:r>
            <a:r>
              <a:rPr lang="en-US" altLang="ja-JP" sz="1200" b="1" dirty="0" smtClean="0"/>
              <a:t>GSMaP:Global </a:t>
            </a:r>
            <a:r>
              <a:rPr lang="en-US" altLang="ja-JP" sz="1200" b="1" dirty="0"/>
              <a:t>Satellite </a:t>
            </a:r>
            <a:r>
              <a:rPr lang="ja-JP" altLang="en-US" sz="1200" b="1" dirty="0"/>
              <a:t> </a:t>
            </a:r>
            <a:r>
              <a:rPr lang="ja-JP" altLang="en-US" sz="1200" b="1" dirty="0" smtClean="0"/>
              <a:t> </a:t>
            </a:r>
            <a:endParaRPr lang="en-US" altLang="ja-JP" sz="1200" b="1" dirty="0" smtClean="0"/>
          </a:p>
          <a:p>
            <a:pPr eaLnBrk="1" hangingPunct="1"/>
            <a:r>
              <a:rPr lang="en-US" altLang="ja-JP" sz="1200" b="1" dirty="0"/>
              <a:t> </a:t>
            </a:r>
            <a:r>
              <a:rPr lang="en-US" altLang="ja-JP" sz="1200" b="1" dirty="0" smtClean="0"/>
              <a:t> Mapping </a:t>
            </a:r>
            <a:r>
              <a:rPr lang="en-US" altLang="ja-JP" sz="1200" b="1" dirty="0"/>
              <a:t>of </a:t>
            </a:r>
            <a:r>
              <a:rPr lang="ja-JP" altLang="en-US" sz="1200" b="1" dirty="0" smtClean="0"/>
              <a:t> </a:t>
            </a:r>
            <a:r>
              <a:rPr lang="en-US" altLang="ja-JP" sz="1200" b="1" dirty="0" smtClean="0"/>
              <a:t>Precipitation)</a:t>
            </a:r>
          </a:p>
        </p:txBody>
      </p:sp>
      <p:pic>
        <p:nvPicPr>
          <p:cNvPr id="169" name="図 168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9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838" y="3395038"/>
            <a:ext cx="1142410" cy="1004063"/>
          </a:xfrm>
          <a:prstGeom prst="rect">
            <a:avLst/>
          </a:prstGeom>
        </p:spPr>
      </p:pic>
      <p:sp>
        <p:nvSpPr>
          <p:cNvPr id="170" name="左矢印 276"/>
          <p:cNvSpPr>
            <a:spLocks noChangeArrowheads="1"/>
          </p:cNvSpPr>
          <p:nvPr/>
        </p:nvSpPr>
        <p:spPr bwMode="auto">
          <a:xfrm rot="9878584" flipV="1">
            <a:off x="4966464" y="3976422"/>
            <a:ext cx="613251" cy="293286"/>
          </a:xfrm>
          <a:prstGeom prst="leftArrow">
            <a:avLst>
              <a:gd name="adj1" fmla="val 50000"/>
              <a:gd name="adj2" fmla="val 49979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5652121" y="4399101"/>
            <a:ext cx="1301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b="1" dirty="0" smtClean="0"/>
              <a:t>・</a:t>
            </a:r>
            <a:r>
              <a:rPr lang="en-US" altLang="ja-JP" sz="1400" b="1" dirty="0" smtClean="0"/>
              <a:t>EUMETSAT</a:t>
            </a:r>
            <a:endParaRPr lang="en-US" altLang="ja-JP" sz="1400" b="1" dirty="0"/>
          </a:p>
          <a:p>
            <a:pPr>
              <a:defRPr/>
            </a:pPr>
            <a:r>
              <a:rPr lang="ja-JP" altLang="en-US" sz="1400" b="1" dirty="0" smtClean="0"/>
              <a:t>・</a:t>
            </a:r>
            <a:r>
              <a:rPr lang="en-US" altLang="ja-JP" sz="1400" b="1" dirty="0" smtClean="0"/>
              <a:t>ECMWF</a:t>
            </a:r>
            <a:endParaRPr lang="ja-JP" altLang="en-US" sz="1400" b="1" dirty="0"/>
          </a:p>
        </p:txBody>
      </p:sp>
      <p:sp>
        <p:nvSpPr>
          <p:cNvPr id="172" name="正方形/長方形 171"/>
          <p:cNvSpPr>
            <a:spLocks noChangeArrowheads="1"/>
          </p:cNvSpPr>
          <p:nvPr/>
        </p:nvSpPr>
        <p:spPr bwMode="auto">
          <a:xfrm>
            <a:off x="2645105" y="2298938"/>
            <a:ext cx="1663245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 smtClean="0"/>
              <a:t>Near Real time data</a:t>
            </a:r>
          </a:p>
          <a:p>
            <a:pPr eaLnBrk="1" hangingPunct="1"/>
            <a:r>
              <a:rPr lang="ja-JP" altLang="en-US" sz="1600" b="1" dirty="0" smtClean="0">
                <a:solidFill>
                  <a:srgbClr val="FF0000"/>
                </a:solidFill>
              </a:rPr>
              <a:t>（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99%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Success)</a:t>
            </a:r>
            <a:r>
              <a:rPr lang="en-US" altLang="ja-JP" b="1" dirty="0" smtClean="0"/>
              <a:t> </a:t>
            </a:r>
            <a:endParaRPr lang="en-US" altLang="ja-JP" b="1" dirty="0"/>
          </a:p>
        </p:txBody>
      </p:sp>
      <p:sp>
        <p:nvSpPr>
          <p:cNvPr id="174" name="Freeform 52"/>
          <p:cNvSpPr>
            <a:spLocks/>
          </p:cNvSpPr>
          <p:nvPr/>
        </p:nvSpPr>
        <p:spPr bwMode="auto">
          <a:xfrm flipH="1">
            <a:off x="8087493" y="2377247"/>
            <a:ext cx="588963" cy="679450"/>
          </a:xfrm>
          <a:custGeom>
            <a:avLst/>
            <a:gdLst>
              <a:gd name="T0" fmla="*/ 2147483647 w 8118"/>
              <a:gd name="T1" fmla="*/ 2147483647 h 11026"/>
              <a:gd name="T2" fmla="*/ 2147483647 w 8118"/>
              <a:gd name="T3" fmla="*/ 2147483647 h 11026"/>
              <a:gd name="T4" fmla="*/ 2147483647 w 8118"/>
              <a:gd name="T5" fmla="*/ 2147483647 h 11026"/>
              <a:gd name="T6" fmla="*/ 2147483647 w 8118"/>
              <a:gd name="T7" fmla="*/ 2147483647 h 11026"/>
              <a:gd name="T8" fmla="*/ 2147483647 w 8118"/>
              <a:gd name="T9" fmla="*/ 2147483647 h 11026"/>
              <a:gd name="T10" fmla="*/ 2147483647 w 8118"/>
              <a:gd name="T11" fmla="*/ 2147483647 h 11026"/>
              <a:gd name="T12" fmla="*/ 2147483647 w 8118"/>
              <a:gd name="T13" fmla="*/ 2147483647 h 11026"/>
              <a:gd name="T14" fmla="*/ 2147483647 w 8118"/>
              <a:gd name="T15" fmla="*/ 2147483647 h 11026"/>
              <a:gd name="T16" fmla="*/ 2147483647 w 8118"/>
              <a:gd name="T17" fmla="*/ 2147483647 h 11026"/>
              <a:gd name="T18" fmla="*/ 2147483647 w 8118"/>
              <a:gd name="T19" fmla="*/ 2147483647 h 11026"/>
              <a:gd name="T20" fmla="*/ 2147483647 w 8118"/>
              <a:gd name="T21" fmla="*/ 2147483647 h 11026"/>
              <a:gd name="T22" fmla="*/ 2147483647 w 8118"/>
              <a:gd name="T23" fmla="*/ 2147483647 h 11026"/>
              <a:gd name="T24" fmla="*/ 2147483647 w 8118"/>
              <a:gd name="T25" fmla="*/ 2147483647 h 11026"/>
              <a:gd name="T26" fmla="*/ 2147483647 w 8118"/>
              <a:gd name="T27" fmla="*/ 2147483647 h 11026"/>
              <a:gd name="T28" fmla="*/ 2147483647 w 8118"/>
              <a:gd name="T29" fmla="*/ 2147483647 h 11026"/>
              <a:gd name="T30" fmla="*/ 2147483647 w 8118"/>
              <a:gd name="T31" fmla="*/ 2147483647 h 11026"/>
              <a:gd name="T32" fmla="*/ 2147483647 w 8118"/>
              <a:gd name="T33" fmla="*/ 2147483647 h 11026"/>
              <a:gd name="T34" fmla="*/ 2147483647 w 8118"/>
              <a:gd name="T35" fmla="*/ 2147483647 h 11026"/>
              <a:gd name="T36" fmla="*/ 2147483647 w 8118"/>
              <a:gd name="T37" fmla="*/ 2147483647 h 11026"/>
              <a:gd name="T38" fmla="*/ 2147483647 w 8118"/>
              <a:gd name="T39" fmla="*/ 2147483647 h 11026"/>
              <a:gd name="T40" fmla="*/ 2147483647 w 8118"/>
              <a:gd name="T41" fmla="*/ 2147483647 h 11026"/>
              <a:gd name="T42" fmla="*/ 2147483647 w 8118"/>
              <a:gd name="T43" fmla="*/ 2147483647 h 11026"/>
              <a:gd name="T44" fmla="*/ 2147483647 w 8118"/>
              <a:gd name="T45" fmla="*/ 2147483647 h 11026"/>
              <a:gd name="T46" fmla="*/ 2147483647 w 8118"/>
              <a:gd name="T47" fmla="*/ 2147483647 h 11026"/>
              <a:gd name="T48" fmla="*/ 2147483647 w 8118"/>
              <a:gd name="T49" fmla="*/ 2147483647 h 11026"/>
              <a:gd name="T50" fmla="*/ 2147483647 w 8118"/>
              <a:gd name="T51" fmla="*/ 2147483647 h 11026"/>
              <a:gd name="T52" fmla="*/ 2147483647 w 8118"/>
              <a:gd name="T53" fmla="*/ 2147483647 h 11026"/>
              <a:gd name="T54" fmla="*/ 2147483647 w 8118"/>
              <a:gd name="T55" fmla="*/ 2147483647 h 11026"/>
              <a:gd name="T56" fmla="*/ 2147483647 w 8118"/>
              <a:gd name="T57" fmla="*/ 2147483647 h 11026"/>
              <a:gd name="T58" fmla="*/ 2147483647 w 8118"/>
              <a:gd name="T59" fmla="*/ 2147483647 h 11026"/>
              <a:gd name="T60" fmla="*/ 2147483647 w 8118"/>
              <a:gd name="T61" fmla="*/ 2147483647 h 11026"/>
              <a:gd name="T62" fmla="*/ 2147483647 w 8118"/>
              <a:gd name="T63" fmla="*/ 0 h 11026"/>
              <a:gd name="T64" fmla="*/ 2147483647 w 8118"/>
              <a:gd name="T65" fmla="*/ 2147483647 h 11026"/>
              <a:gd name="T66" fmla="*/ 2147483647 w 8118"/>
              <a:gd name="T67" fmla="*/ 2147483647 h 11026"/>
              <a:gd name="T68" fmla="*/ 2147483647 w 8118"/>
              <a:gd name="T69" fmla="*/ 2147483647 h 11026"/>
              <a:gd name="T70" fmla="*/ 2147483647 w 8118"/>
              <a:gd name="T71" fmla="*/ 2147483647 h 11026"/>
              <a:gd name="T72" fmla="*/ 2147483647 w 8118"/>
              <a:gd name="T73" fmla="*/ 2147483647 h 11026"/>
              <a:gd name="T74" fmla="*/ 2147483647 w 8118"/>
              <a:gd name="T75" fmla="*/ 2147483647 h 11026"/>
              <a:gd name="T76" fmla="*/ 2147483647 w 8118"/>
              <a:gd name="T77" fmla="*/ 2147483647 h 11026"/>
              <a:gd name="T78" fmla="*/ 2147483647 w 8118"/>
              <a:gd name="T79" fmla="*/ 2147483647 h 11026"/>
              <a:gd name="T80" fmla="*/ 2147483647 w 8118"/>
              <a:gd name="T81" fmla="*/ 2147483647 h 11026"/>
              <a:gd name="T82" fmla="*/ 2147483647 w 8118"/>
              <a:gd name="T83" fmla="*/ 2147483647 h 11026"/>
              <a:gd name="T84" fmla="*/ 2147483647 w 8118"/>
              <a:gd name="T85" fmla="*/ 2147483647 h 11026"/>
              <a:gd name="T86" fmla="*/ 2147483647 w 8118"/>
              <a:gd name="T87" fmla="*/ 2147483647 h 11026"/>
              <a:gd name="T88" fmla="*/ 2147483647 w 8118"/>
              <a:gd name="T89" fmla="*/ 2147483647 h 11026"/>
              <a:gd name="T90" fmla="*/ 2147483647 w 8118"/>
              <a:gd name="T91" fmla="*/ 2147483647 h 11026"/>
              <a:gd name="T92" fmla="*/ 2147483647 w 8118"/>
              <a:gd name="T93" fmla="*/ 2147483647 h 11026"/>
              <a:gd name="T94" fmla="*/ 2147483647 w 8118"/>
              <a:gd name="T95" fmla="*/ 2147483647 h 11026"/>
              <a:gd name="T96" fmla="*/ 2147483647 w 8118"/>
              <a:gd name="T97" fmla="*/ 2147483647 h 11026"/>
              <a:gd name="T98" fmla="*/ 2147483647 w 8118"/>
              <a:gd name="T99" fmla="*/ 2147483647 h 110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18"/>
              <a:gd name="T151" fmla="*/ 0 h 11026"/>
              <a:gd name="T152" fmla="*/ 8118 w 8118"/>
              <a:gd name="T153" fmla="*/ 11026 h 110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18" h="11026">
                <a:moveTo>
                  <a:pt x="4933" y="6418"/>
                </a:moveTo>
                <a:lnTo>
                  <a:pt x="4940" y="6418"/>
                </a:lnTo>
                <a:lnTo>
                  <a:pt x="4948" y="6419"/>
                </a:lnTo>
                <a:lnTo>
                  <a:pt x="4953" y="6420"/>
                </a:lnTo>
                <a:lnTo>
                  <a:pt x="4958" y="6422"/>
                </a:lnTo>
                <a:lnTo>
                  <a:pt x="4962" y="6424"/>
                </a:lnTo>
                <a:lnTo>
                  <a:pt x="4966" y="6427"/>
                </a:lnTo>
                <a:lnTo>
                  <a:pt x="4968" y="6429"/>
                </a:lnTo>
                <a:lnTo>
                  <a:pt x="4970" y="6433"/>
                </a:lnTo>
                <a:lnTo>
                  <a:pt x="4971" y="6437"/>
                </a:lnTo>
                <a:lnTo>
                  <a:pt x="4971" y="6441"/>
                </a:lnTo>
                <a:lnTo>
                  <a:pt x="4970" y="6445"/>
                </a:lnTo>
                <a:lnTo>
                  <a:pt x="4968" y="6449"/>
                </a:lnTo>
                <a:lnTo>
                  <a:pt x="4966" y="6454"/>
                </a:lnTo>
                <a:lnTo>
                  <a:pt x="4963" y="6458"/>
                </a:lnTo>
                <a:lnTo>
                  <a:pt x="4958" y="6463"/>
                </a:lnTo>
                <a:lnTo>
                  <a:pt x="4953" y="6469"/>
                </a:lnTo>
                <a:lnTo>
                  <a:pt x="26" y="11008"/>
                </a:lnTo>
                <a:lnTo>
                  <a:pt x="15" y="11017"/>
                </a:lnTo>
                <a:lnTo>
                  <a:pt x="7" y="11023"/>
                </a:lnTo>
                <a:lnTo>
                  <a:pt x="2" y="11026"/>
                </a:lnTo>
                <a:lnTo>
                  <a:pt x="0" y="11026"/>
                </a:lnTo>
                <a:lnTo>
                  <a:pt x="0" y="11024"/>
                </a:lnTo>
                <a:lnTo>
                  <a:pt x="2" y="11018"/>
                </a:lnTo>
                <a:lnTo>
                  <a:pt x="8" y="11010"/>
                </a:lnTo>
                <a:lnTo>
                  <a:pt x="15" y="11000"/>
                </a:lnTo>
                <a:lnTo>
                  <a:pt x="3250" y="6802"/>
                </a:lnTo>
                <a:lnTo>
                  <a:pt x="3255" y="6796"/>
                </a:lnTo>
                <a:lnTo>
                  <a:pt x="3258" y="6790"/>
                </a:lnTo>
                <a:lnTo>
                  <a:pt x="3260" y="6785"/>
                </a:lnTo>
                <a:lnTo>
                  <a:pt x="3262" y="6779"/>
                </a:lnTo>
                <a:lnTo>
                  <a:pt x="3263" y="6774"/>
                </a:lnTo>
                <a:lnTo>
                  <a:pt x="3263" y="6769"/>
                </a:lnTo>
                <a:lnTo>
                  <a:pt x="3262" y="6764"/>
                </a:lnTo>
                <a:lnTo>
                  <a:pt x="3260" y="6760"/>
                </a:lnTo>
                <a:lnTo>
                  <a:pt x="3258" y="6756"/>
                </a:lnTo>
                <a:lnTo>
                  <a:pt x="3255" y="6753"/>
                </a:lnTo>
                <a:lnTo>
                  <a:pt x="3251" y="6750"/>
                </a:lnTo>
                <a:lnTo>
                  <a:pt x="3247" y="6748"/>
                </a:lnTo>
                <a:lnTo>
                  <a:pt x="3242" y="6746"/>
                </a:lnTo>
                <a:lnTo>
                  <a:pt x="3235" y="6744"/>
                </a:lnTo>
                <a:lnTo>
                  <a:pt x="3228" y="6743"/>
                </a:lnTo>
                <a:lnTo>
                  <a:pt x="3221" y="6743"/>
                </a:lnTo>
                <a:lnTo>
                  <a:pt x="2319" y="6743"/>
                </a:lnTo>
                <a:lnTo>
                  <a:pt x="2311" y="6743"/>
                </a:lnTo>
                <a:lnTo>
                  <a:pt x="2305" y="6742"/>
                </a:lnTo>
                <a:lnTo>
                  <a:pt x="2298" y="6741"/>
                </a:lnTo>
                <a:lnTo>
                  <a:pt x="2293" y="6739"/>
                </a:lnTo>
                <a:lnTo>
                  <a:pt x="2289" y="6737"/>
                </a:lnTo>
                <a:lnTo>
                  <a:pt x="2285" y="6733"/>
                </a:lnTo>
                <a:lnTo>
                  <a:pt x="2283" y="6730"/>
                </a:lnTo>
                <a:lnTo>
                  <a:pt x="2281" y="6726"/>
                </a:lnTo>
                <a:lnTo>
                  <a:pt x="2280" y="6723"/>
                </a:lnTo>
                <a:lnTo>
                  <a:pt x="2279" y="6718"/>
                </a:lnTo>
                <a:lnTo>
                  <a:pt x="2279" y="6714"/>
                </a:lnTo>
                <a:lnTo>
                  <a:pt x="2281" y="6709"/>
                </a:lnTo>
                <a:lnTo>
                  <a:pt x="2283" y="6704"/>
                </a:lnTo>
                <a:lnTo>
                  <a:pt x="2286" y="6698"/>
                </a:lnTo>
                <a:lnTo>
                  <a:pt x="2289" y="6693"/>
                </a:lnTo>
                <a:lnTo>
                  <a:pt x="2294" y="6688"/>
                </a:lnTo>
                <a:lnTo>
                  <a:pt x="4145" y="4664"/>
                </a:lnTo>
                <a:lnTo>
                  <a:pt x="4149" y="4657"/>
                </a:lnTo>
                <a:lnTo>
                  <a:pt x="4153" y="4652"/>
                </a:lnTo>
                <a:lnTo>
                  <a:pt x="4156" y="4647"/>
                </a:lnTo>
                <a:lnTo>
                  <a:pt x="4158" y="4642"/>
                </a:lnTo>
                <a:lnTo>
                  <a:pt x="4160" y="4633"/>
                </a:lnTo>
                <a:lnTo>
                  <a:pt x="4158" y="4624"/>
                </a:lnTo>
                <a:lnTo>
                  <a:pt x="4156" y="4620"/>
                </a:lnTo>
                <a:lnTo>
                  <a:pt x="4153" y="4617"/>
                </a:lnTo>
                <a:lnTo>
                  <a:pt x="4150" y="4614"/>
                </a:lnTo>
                <a:lnTo>
                  <a:pt x="4145" y="4612"/>
                </a:lnTo>
                <a:lnTo>
                  <a:pt x="4139" y="4610"/>
                </a:lnTo>
                <a:lnTo>
                  <a:pt x="4134" y="4609"/>
                </a:lnTo>
                <a:lnTo>
                  <a:pt x="4127" y="4608"/>
                </a:lnTo>
                <a:lnTo>
                  <a:pt x="4120" y="4608"/>
                </a:lnTo>
                <a:lnTo>
                  <a:pt x="3185" y="4608"/>
                </a:lnTo>
                <a:lnTo>
                  <a:pt x="3178" y="4608"/>
                </a:lnTo>
                <a:lnTo>
                  <a:pt x="3170" y="4607"/>
                </a:lnTo>
                <a:lnTo>
                  <a:pt x="3165" y="4606"/>
                </a:lnTo>
                <a:lnTo>
                  <a:pt x="3160" y="4604"/>
                </a:lnTo>
                <a:lnTo>
                  <a:pt x="3156" y="4602"/>
                </a:lnTo>
                <a:lnTo>
                  <a:pt x="3152" y="4600"/>
                </a:lnTo>
                <a:lnTo>
                  <a:pt x="3150" y="4597"/>
                </a:lnTo>
                <a:lnTo>
                  <a:pt x="3148" y="4593"/>
                </a:lnTo>
                <a:lnTo>
                  <a:pt x="3147" y="4589"/>
                </a:lnTo>
                <a:lnTo>
                  <a:pt x="3147" y="4585"/>
                </a:lnTo>
                <a:lnTo>
                  <a:pt x="3148" y="4581"/>
                </a:lnTo>
                <a:lnTo>
                  <a:pt x="3150" y="4577"/>
                </a:lnTo>
                <a:lnTo>
                  <a:pt x="3152" y="4572"/>
                </a:lnTo>
                <a:lnTo>
                  <a:pt x="3155" y="4568"/>
                </a:lnTo>
                <a:lnTo>
                  <a:pt x="3159" y="4563"/>
                </a:lnTo>
                <a:lnTo>
                  <a:pt x="3165" y="4557"/>
                </a:lnTo>
                <a:lnTo>
                  <a:pt x="8092" y="18"/>
                </a:lnTo>
                <a:lnTo>
                  <a:pt x="8103" y="9"/>
                </a:lnTo>
                <a:lnTo>
                  <a:pt x="8111" y="3"/>
                </a:lnTo>
                <a:lnTo>
                  <a:pt x="8116" y="0"/>
                </a:lnTo>
                <a:lnTo>
                  <a:pt x="8118" y="0"/>
                </a:lnTo>
                <a:lnTo>
                  <a:pt x="8118" y="3"/>
                </a:lnTo>
                <a:lnTo>
                  <a:pt x="8115" y="8"/>
                </a:lnTo>
                <a:lnTo>
                  <a:pt x="8110" y="16"/>
                </a:lnTo>
                <a:lnTo>
                  <a:pt x="8103" y="26"/>
                </a:lnTo>
                <a:lnTo>
                  <a:pt x="4868" y="4224"/>
                </a:lnTo>
                <a:lnTo>
                  <a:pt x="4863" y="4230"/>
                </a:lnTo>
                <a:lnTo>
                  <a:pt x="4860" y="4236"/>
                </a:lnTo>
                <a:lnTo>
                  <a:pt x="4858" y="4241"/>
                </a:lnTo>
                <a:lnTo>
                  <a:pt x="4856" y="4247"/>
                </a:lnTo>
                <a:lnTo>
                  <a:pt x="4855" y="4252"/>
                </a:lnTo>
                <a:lnTo>
                  <a:pt x="4855" y="4258"/>
                </a:lnTo>
                <a:lnTo>
                  <a:pt x="4856" y="4262"/>
                </a:lnTo>
                <a:lnTo>
                  <a:pt x="4858" y="4266"/>
                </a:lnTo>
                <a:lnTo>
                  <a:pt x="4860" y="4270"/>
                </a:lnTo>
                <a:lnTo>
                  <a:pt x="4863" y="4273"/>
                </a:lnTo>
                <a:lnTo>
                  <a:pt x="4867" y="4276"/>
                </a:lnTo>
                <a:lnTo>
                  <a:pt x="4871" y="4278"/>
                </a:lnTo>
                <a:lnTo>
                  <a:pt x="4876" y="4280"/>
                </a:lnTo>
                <a:lnTo>
                  <a:pt x="4883" y="4282"/>
                </a:lnTo>
                <a:lnTo>
                  <a:pt x="4890" y="4283"/>
                </a:lnTo>
                <a:lnTo>
                  <a:pt x="4897" y="4283"/>
                </a:lnTo>
                <a:lnTo>
                  <a:pt x="5799" y="4283"/>
                </a:lnTo>
                <a:lnTo>
                  <a:pt x="5806" y="4283"/>
                </a:lnTo>
                <a:lnTo>
                  <a:pt x="5813" y="4284"/>
                </a:lnTo>
                <a:lnTo>
                  <a:pt x="5820" y="4285"/>
                </a:lnTo>
                <a:lnTo>
                  <a:pt x="5825" y="4287"/>
                </a:lnTo>
                <a:lnTo>
                  <a:pt x="5829" y="4289"/>
                </a:lnTo>
                <a:lnTo>
                  <a:pt x="5832" y="4293"/>
                </a:lnTo>
                <a:lnTo>
                  <a:pt x="5835" y="4296"/>
                </a:lnTo>
                <a:lnTo>
                  <a:pt x="5837" y="4300"/>
                </a:lnTo>
                <a:lnTo>
                  <a:pt x="5839" y="4308"/>
                </a:lnTo>
                <a:lnTo>
                  <a:pt x="5837" y="4317"/>
                </a:lnTo>
                <a:lnTo>
                  <a:pt x="5835" y="4322"/>
                </a:lnTo>
                <a:lnTo>
                  <a:pt x="5832" y="4328"/>
                </a:lnTo>
                <a:lnTo>
                  <a:pt x="5829" y="4333"/>
                </a:lnTo>
                <a:lnTo>
                  <a:pt x="5824" y="4338"/>
                </a:lnTo>
                <a:lnTo>
                  <a:pt x="3973" y="6362"/>
                </a:lnTo>
                <a:lnTo>
                  <a:pt x="3969" y="6369"/>
                </a:lnTo>
                <a:lnTo>
                  <a:pt x="3965" y="6374"/>
                </a:lnTo>
                <a:lnTo>
                  <a:pt x="3962" y="6379"/>
                </a:lnTo>
                <a:lnTo>
                  <a:pt x="3960" y="6384"/>
                </a:lnTo>
                <a:lnTo>
                  <a:pt x="3959" y="6389"/>
                </a:lnTo>
                <a:lnTo>
                  <a:pt x="3958" y="6393"/>
                </a:lnTo>
                <a:lnTo>
                  <a:pt x="3959" y="6398"/>
                </a:lnTo>
                <a:lnTo>
                  <a:pt x="3960" y="6402"/>
                </a:lnTo>
                <a:lnTo>
                  <a:pt x="3962" y="6406"/>
                </a:lnTo>
                <a:lnTo>
                  <a:pt x="3965" y="6409"/>
                </a:lnTo>
                <a:lnTo>
                  <a:pt x="3968" y="6412"/>
                </a:lnTo>
                <a:lnTo>
                  <a:pt x="3972" y="6414"/>
                </a:lnTo>
                <a:lnTo>
                  <a:pt x="3978" y="6416"/>
                </a:lnTo>
                <a:lnTo>
                  <a:pt x="3984" y="6417"/>
                </a:lnTo>
                <a:lnTo>
                  <a:pt x="3991" y="6418"/>
                </a:lnTo>
                <a:lnTo>
                  <a:pt x="3998" y="6418"/>
                </a:lnTo>
                <a:lnTo>
                  <a:pt x="4933" y="6418"/>
                </a:lnTo>
                <a:close/>
              </a:path>
            </a:pathLst>
          </a:custGeom>
          <a:solidFill>
            <a:srgbClr val="FFE5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pic>
        <p:nvPicPr>
          <p:cNvPr id="175" name="Picture 5" descr="C:\Documents and Settings\61027\Local Settings\Temporary Internet Files\Content.IE5\2TXQFI54\MC90028654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468" y="3085206"/>
            <a:ext cx="63500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テキスト ボックス 300"/>
          <p:cNvSpPr txBox="1">
            <a:spLocks noChangeArrowheads="1"/>
          </p:cNvSpPr>
          <p:nvPr/>
        </p:nvSpPr>
        <p:spPr bwMode="auto">
          <a:xfrm>
            <a:off x="7380312" y="1455500"/>
            <a:ext cx="1778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u="sng" dirty="0" smtClean="0">
                <a:solidFill>
                  <a:srgbClr val="FF0000"/>
                </a:solidFill>
              </a:rPr>
              <a:t>Real-time Data </a:t>
            </a:r>
          </a:p>
          <a:p>
            <a:pPr eaLnBrk="1" hangingPunct="1"/>
            <a:r>
              <a:rPr lang="en-US" altLang="ja-JP" sz="1600" u="sng" dirty="0" smtClean="0">
                <a:solidFill>
                  <a:srgbClr val="FF0000"/>
                </a:solidFill>
              </a:rPr>
              <a:t>around USA</a:t>
            </a:r>
          </a:p>
          <a:p>
            <a:pPr eaLnBrk="1" hangingPunct="1"/>
            <a:r>
              <a:rPr lang="en-US" altLang="ja-JP" sz="1600" dirty="0" smtClean="0">
                <a:solidFill>
                  <a:srgbClr val="FF0000"/>
                </a:solidFill>
              </a:rPr>
              <a:t>4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times per day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89" name="Picture 5" descr="C:\Documents and Settings\61027\Local Settings\Temporary Internet Files\Content.IE5\2TXQFI54\MC90028654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09142"/>
            <a:ext cx="63500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235223"/>
            <a:ext cx="8229600" cy="1143000"/>
          </a:xfrm>
        </p:spPr>
        <p:txBody>
          <a:bodyPr/>
          <a:lstStyle/>
          <a:p>
            <a:r>
              <a:rPr lang="en-US" altLang="ja-JP" sz="3200" dirty="0" smtClean="0"/>
              <a:t>AMSR2 Standard Products</a:t>
            </a:r>
            <a:br>
              <a:rPr lang="en-US" altLang="ja-JP" sz="3200" dirty="0" smtClean="0"/>
            </a:br>
            <a:r>
              <a:rPr lang="en-US" altLang="ja-JP" sz="3200" dirty="0" smtClean="0"/>
              <a:t>Ver.2 has been released in March 2015</a:t>
            </a:r>
            <a:endParaRPr lang="ja-JP" altLang="en-US" sz="3200" dirty="0" smtClean="0"/>
          </a:p>
        </p:txBody>
      </p:sp>
      <p:sp>
        <p:nvSpPr>
          <p:cNvPr id="11267" name="スライド番号プレースホルダー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262CA8-96A1-48D0-B97C-06E249180295}" type="slidenum">
              <a:rPr lang="ja-JP" altLang="en-US" sz="1000" smtClean="0">
                <a:solidFill>
                  <a:srgbClr val="898989"/>
                </a:solidFill>
                <a:ea typeface="小塚ゴシック Pro M" panose="020B0700000000000000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ja-JP" altLang="en-US" sz="1000" smtClean="0">
              <a:solidFill>
                <a:srgbClr val="898989"/>
              </a:solidFill>
              <a:ea typeface="小塚ゴシック Pro M" panose="020B0700000000000000" pitchFamily="34" charset="-128"/>
            </a:endParaRPr>
          </a:p>
        </p:txBody>
      </p:sp>
      <p:graphicFrame>
        <p:nvGraphicFramePr>
          <p:cNvPr id="5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18907"/>
              </p:ext>
            </p:extLst>
          </p:nvPr>
        </p:nvGraphicFramePr>
        <p:xfrm>
          <a:off x="177800" y="1396292"/>
          <a:ext cx="8705850" cy="4552950"/>
        </p:xfrm>
        <a:graphic>
          <a:graphicData uri="http://schemas.openxmlformats.org/drawingml/2006/table">
            <a:tbl>
              <a:tblPr/>
              <a:tblGrid>
                <a:gridCol w="227670"/>
                <a:gridCol w="1349585"/>
                <a:gridCol w="1425719"/>
                <a:gridCol w="1425719"/>
                <a:gridCol w="1425719"/>
                <a:gridCol w="1425719"/>
                <a:gridCol w="1425719"/>
              </a:tblGrid>
              <a:tr h="5608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Product</a:t>
                      </a:r>
                      <a:endParaRPr kumimoji="1" lang="en-US" altLang="ja-JP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3" marR="91423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Release Accuracy</a:t>
                      </a:r>
                    </a:p>
                  </a:txBody>
                  <a:tcPr marL="91423" marR="9142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Standard Accuracy</a:t>
                      </a:r>
                      <a:endParaRPr kumimoji="1" lang="en-US" altLang="ja-JP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3" marR="9142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Target Accuracy</a:t>
                      </a:r>
                    </a:p>
                  </a:txBody>
                  <a:tcPr marL="91423" marR="9142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Version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Accuracy</a:t>
                      </a:r>
                    </a:p>
                  </a:txBody>
                  <a:tcPr marL="91423" marR="9142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Version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Accuracy</a:t>
                      </a:r>
                      <a:endParaRPr kumimoji="1" lang="en-US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1423" marR="9142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3702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GEO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Total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Precipitable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Water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±3.5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±3.5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±2.0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ROB:2.7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GPS:1.5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ROB:2.5 kg/m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GPS:1.5 kg/m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520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Cloud Liquid Water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±0.10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±0.05 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±0.02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kg/m</a:t>
                      </a:r>
                      <a:r>
                        <a:rPr kumimoji="1" lang="en-US" altLang="ja-JP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0.04 kg/m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0.04 kg/m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000"/>
                      </a:srgbClr>
                    </a:solidFill>
                  </a:tcPr>
                </a:tc>
              </a:tr>
              <a:tr h="5630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Precipitation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Ocean ±50 %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Land ±120 %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Ocean ±50 %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Land ±120 %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Ocean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</a:t>
                      </a:r>
                      <a:r>
                        <a:rPr kumimoji="1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Land 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</a:t>
                      </a:r>
                      <a:r>
                        <a:rPr kumimoji="1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80 %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Ocean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49%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Land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86%</a:t>
                      </a:r>
                      <a:endParaRPr kumimoji="1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Ocean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48%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Land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84%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000"/>
                      </a:srgbClr>
                    </a:solidFill>
                  </a:tcPr>
                </a:tc>
              </a:tr>
              <a:tr h="5203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Sea Surface Temperature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±0.8 </a:t>
                      </a:r>
                      <a: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±0.5 </a:t>
                      </a:r>
                      <a: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±0.2 </a:t>
                      </a:r>
                      <a: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b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(zonal mean)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0.59 </a:t>
                      </a:r>
                      <a:r>
                        <a:rPr lang="en-US" altLang="ja-JP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0.58 </a:t>
                      </a:r>
                      <a:r>
                        <a:rPr lang="en-US" altLang="ja-JP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</a:tr>
              <a:tr h="520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Sea Surface Wind Speed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±1.5 m/s</a:t>
                      </a:r>
                      <a:endParaRPr kumimoji="1" lang="en-US" altLang="ja-JP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±1.0 m/s</a:t>
                      </a:r>
                      <a:endParaRPr kumimoji="1" lang="en-US" altLang="ja-JP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±1.0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m/s</a:t>
                      </a:r>
                      <a:endParaRPr kumimoji="1" lang="en-US" altLang="ja-JP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1.8 m/s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1.1 m/s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</a:tr>
              <a:tr h="520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Sea Ice Concentration</a:t>
                      </a:r>
                    </a:p>
                  </a:txBody>
                  <a:tcPr marL="71998" marR="71998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±5%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9 %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8 %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000"/>
                      </a:srgbClr>
                    </a:solidFill>
                  </a:tcPr>
                </a:tc>
              </a:tr>
              <a:tr h="306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Snow Depth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±20 cm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±20 cm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±10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cm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16 cm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16 cm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>
                        <a:alpha val="50000"/>
                      </a:srgbClr>
                    </a:solidFill>
                  </a:tcPr>
                </a:tc>
              </a:tr>
              <a:tr h="3069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Soil Moisture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±10 %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±5 %</a:t>
                      </a:r>
                    </a:p>
                  </a:txBody>
                  <a:tcPr marL="89997" marR="89997" marT="46815" marB="46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4 %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4 %</a:t>
                      </a:r>
                    </a:p>
                  </a:txBody>
                  <a:tcPr marL="89983" marR="89983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205348" y="6149267"/>
            <a:ext cx="1663700" cy="401638"/>
          </a:xfrm>
          <a:prstGeom prst="rect">
            <a:avLst/>
          </a:prstGeom>
          <a:solidFill>
            <a:srgbClr val="CCFFFF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+mj-lt"/>
              </a:rPr>
              <a:t>Achieved Target Accuracy</a:t>
            </a:r>
            <a:endParaRPr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73373" y="6142917"/>
            <a:ext cx="1831975" cy="417513"/>
          </a:xfrm>
          <a:prstGeom prst="rect">
            <a:avLst/>
          </a:prstGeom>
          <a:solidFill>
            <a:srgbClr val="99FFCC">
              <a:alpha val="4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+mj-lt"/>
              </a:rPr>
              <a:t>Achieved Standard Accuracy</a:t>
            </a:r>
            <a:endParaRPr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1410" y="6144505"/>
            <a:ext cx="1731963" cy="417512"/>
          </a:xfrm>
          <a:prstGeom prst="rect">
            <a:avLst/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+mj-lt"/>
              </a:rPr>
              <a:t>Achieved Release Accuracy</a:t>
            </a:r>
            <a:endParaRPr lang="ja-JP" alt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027"/>
          </a:xfrm>
        </p:spPr>
        <p:txBody>
          <a:bodyPr/>
          <a:lstStyle/>
          <a:p>
            <a:r>
              <a:rPr kumimoji="1" lang="en-US" altLang="ja-JP" sz="3200" dirty="0" smtClean="0"/>
              <a:t>JAXA’s Himawari-8 Activities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6154" y="955612"/>
            <a:ext cx="8754531" cy="163781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Using Himawari-8 </a:t>
            </a:r>
            <a:r>
              <a:rPr lang="en-US" altLang="ja-JP" dirty="0" smtClean="0"/>
              <a:t>AHI </a:t>
            </a:r>
            <a:r>
              <a:rPr kumimoji="1" lang="en-US" altLang="ja-JP" dirty="0" smtClean="0"/>
              <a:t>data in processing of Global Satellite Mapping of Precipitation (</a:t>
            </a:r>
            <a:r>
              <a:rPr kumimoji="1" lang="en-US" altLang="ja-JP" dirty="0" err="1" smtClean="0"/>
              <a:t>GSMaP</a:t>
            </a:r>
            <a:r>
              <a:rPr kumimoji="1" lang="en-US" altLang="ja-JP" dirty="0" smtClean="0"/>
              <a:t>) </a:t>
            </a:r>
            <a:r>
              <a:rPr kumimoji="1" lang="en-US" altLang="ja-JP" dirty="0" err="1" smtClean="0"/>
              <a:t>realtime</a:t>
            </a:r>
            <a:r>
              <a:rPr kumimoji="1" lang="en-US" altLang="ja-JP" dirty="0" smtClean="0"/>
              <a:t> version product </a:t>
            </a:r>
          </a:p>
          <a:p>
            <a:r>
              <a:rPr lang="en-US" altLang="ja-JP" dirty="0" smtClean="0"/>
              <a:t>Producing Himawari-8 L2 products, which are consistent with the JAXA’s Earth </a:t>
            </a:r>
            <a:r>
              <a:rPr lang="en-US" altLang="ja-JP" dirty="0"/>
              <a:t>o</a:t>
            </a:r>
            <a:r>
              <a:rPr lang="en-US" altLang="ja-JP" dirty="0" smtClean="0"/>
              <a:t>bserving missions, and distributing them through the JAXA </a:t>
            </a:r>
            <a:r>
              <a:rPr lang="en-US" altLang="ja-JP" dirty="0" err="1" smtClean="0"/>
              <a:t>Himawari</a:t>
            </a:r>
            <a:r>
              <a:rPr lang="en-US" altLang="ja-JP" dirty="0" smtClean="0"/>
              <a:t> Monitor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http://www.eorc.jaxa.jp/ptree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95371" y="2722643"/>
            <a:ext cx="2863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JAXA </a:t>
            </a:r>
            <a:r>
              <a:rPr lang="en-US" altLang="ja-JP" dirty="0" err="1" smtClean="0">
                <a:solidFill>
                  <a:srgbClr val="FF0000"/>
                </a:solidFill>
              </a:rPr>
              <a:t>Himawari</a:t>
            </a:r>
            <a:r>
              <a:rPr lang="en-US" altLang="ja-JP" dirty="0" smtClean="0">
                <a:solidFill>
                  <a:srgbClr val="FF0000"/>
                </a:solidFill>
              </a:rPr>
              <a:t> Monitor</a:t>
            </a:r>
            <a:endParaRPr lang="en-US" altLang="ja-JP" dirty="0" smtClean="0"/>
          </a:p>
          <a:p>
            <a:r>
              <a:rPr lang="en-US" altLang="ja-JP" dirty="0" smtClean="0"/>
              <a:t>Av</a:t>
            </a:r>
            <a:r>
              <a:rPr kumimoji="1" lang="en-US" altLang="ja-JP" dirty="0" smtClean="0"/>
              <a:t>ailable Data</a:t>
            </a:r>
          </a:p>
          <a:p>
            <a:r>
              <a:rPr kumimoji="1" lang="en-US" altLang="ja-JP" dirty="0" smtClean="0"/>
              <a:t>L1 (JMA):</a:t>
            </a:r>
          </a:p>
          <a:p>
            <a:r>
              <a:rPr lang="en-US" altLang="ja-JP" dirty="0" smtClean="0"/>
              <a:t>HSD format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L2 (JAXA):</a:t>
            </a:r>
          </a:p>
          <a:p>
            <a:r>
              <a:rPr lang="en-US" altLang="ja-JP" dirty="0" err="1" smtClean="0"/>
              <a:t>NetCDF</a:t>
            </a:r>
            <a:r>
              <a:rPr lang="en-US" altLang="ja-JP" dirty="0" smtClean="0"/>
              <a:t> format</a:t>
            </a:r>
          </a:p>
          <a:p>
            <a:r>
              <a:rPr kumimoji="1" lang="en-US" altLang="ja-JP" dirty="0" smtClean="0"/>
              <a:t> - Aerosols</a:t>
            </a:r>
          </a:p>
          <a:p>
            <a:r>
              <a:rPr lang="en-US" altLang="ja-JP" dirty="0" smtClean="0"/>
              <a:t> - SST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i="1" dirty="0" smtClean="0">
                <a:solidFill>
                  <a:schemeClr val="bg1">
                    <a:lumMod val="50000"/>
                  </a:schemeClr>
                </a:solidFill>
              </a:rPr>
              <a:t>- Solar Radiation</a:t>
            </a:r>
          </a:p>
          <a:p>
            <a:r>
              <a:rPr lang="en-US" altLang="ja-JP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i="1" dirty="0" smtClean="0">
                <a:solidFill>
                  <a:schemeClr val="bg1">
                    <a:lumMod val="50000"/>
                  </a:schemeClr>
                </a:solidFill>
              </a:rPr>
              <a:t>- PAR</a:t>
            </a:r>
          </a:p>
          <a:p>
            <a:r>
              <a:rPr lang="en-US" altLang="ja-JP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i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altLang="ja-JP" i="1" dirty="0" err="1" smtClean="0">
                <a:solidFill>
                  <a:schemeClr val="bg1">
                    <a:lumMod val="50000"/>
                  </a:schemeClr>
                </a:solidFill>
              </a:rPr>
              <a:t>Chla</a:t>
            </a:r>
            <a:endParaRPr lang="en-US" altLang="ja-JP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EE399-BE45-466C-B37D-63F1B531CE3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3878" t="10367" r="9082" b="8980"/>
          <a:stretch/>
        </p:blipFill>
        <p:spPr>
          <a:xfrm>
            <a:off x="173421" y="2664372"/>
            <a:ext cx="6064297" cy="3967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1" y="-18690"/>
            <a:ext cx="12348797" cy="6992578"/>
            <a:chOff x="-14654" y="-26988"/>
            <a:chExt cx="12363451" cy="7000876"/>
          </a:xfrm>
        </p:grpSpPr>
        <p:sp>
          <p:nvSpPr>
            <p:cNvPr id="62466" name="Rectangle 4"/>
            <p:cNvSpPr>
              <a:spLocks noChangeArrowheads="1"/>
            </p:cNvSpPr>
            <p:nvPr/>
          </p:nvSpPr>
          <p:spPr bwMode="auto">
            <a:xfrm>
              <a:off x="-14654" y="-26988"/>
              <a:ext cx="9144000" cy="68849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ja-JP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62467" name="Group 6"/>
            <p:cNvGrpSpPr>
              <a:grpSpLocks/>
            </p:cNvGrpSpPr>
            <p:nvPr/>
          </p:nvGrpSpPr>
          <p:grpSpPr bwMode="auto">
            <a:xfrm>
              <a:off x="9593668" y="2349500"/>
              <a:ext cx="1603336" cy="3313113"/>
              <a:chOff x="5133" y="1570"/>
              <a:chExt cx="724" cy="2087"/>
            </a:xfrm>
          </p:grpSpPr>
          <p:sp>
            <p:nvSpPr>
              <p:cNvPr id="62530" name="Rectangle 12"/>
              <p:cNvSpPr>
                <a:spLocks noChangeArrowheads="1"/>
              </p:cNvSpPr>
              <p:nvPr/>
            </p:nvSpPr>
            <p:spPr bwMode="auto">
              <a:xfrm rot="-336270">
                <a:off x="5133" y="3397"/>
                <a:ext cx="2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62531" name="Rectangle 13"/>
              <p:cNvSpPr>
                <a:spLocks noChangeArrowheads="1"/>
              </p:cNvSpPr>
              <p:nvPr/>
            </p:nvSpPr>
            <p:spPr bwMode="auto">
              <a:xfrm rot="-336270">
                <a:off x="5642" y="1570"/>
                <a:ext cx="21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 dirty="0">
                  <a:solidFill>
                    <a:srgbClr val="FFFF66"/>
                  </a:solidFill>
                </a:endParaRPr>
              </a:p>
            </p:txBody>
          </p:sp>
        </p:grpSp>
        <p:grpSp>
          <p:nvGrpSpPr>
            <p:cNvPr id="62468" name="Group 10"/>
            <p:cNvGrpSpPr>
              <a:grpSpLocks/>
            </p:cNvGrpSpPr>
            <p:nvPr/>
          </p:nvGrpSpPr>
          <p:grpSpPr bwMode="auto">
            <a:xfrm>
              <a:off x="8532936" y="115888"/>
              <a:ext cx="3742592" cy="6858000"/>
              <a:chOff x="5148" y="0"/>
              <a:chExt cx="2268" cy="4320"/>
            </a:xfrm>
          </p:grpSpPr>
          <p:grpSp>
            <p:nvGrpSpPr>
              <p:cNvPr id="62525" name="Group 11"/>
              <p:cNvGrpSpPr>
                <a:grpSpLocks/>
              </p:cNvGrpSpPr>
              <p:nvPr/>
            </p:nvGrpSpPr>
            <p:grpSpPr bwMode="auto">
              <a:xfrm>
                <a:off x="5375" y="0"/>
                <a:ext cx="2041" cy="3800"/>
                <a:chOff x="5375" y="0"/>
                <a:chExt cx="2041" cy="3800"/>
              </a:xfrm>
            </p:grpSpPr>
            <p:cxnSp>
              <p:nvCxnSpPr>
                <p:cNvPr id="62527" name="AutoShape 11"/>
                <p:cNvCxnSpPr>
                  <a:cxnSpLocks noChangeShapeType="1"/>
                </p:cNvCxnSpPr>
                <p:nvPr/>
              </p:nvCxnSpPr>
              <p:spPr bwMode="auto">
                <a:xfrm rot="10316077" flipV="1">
                  <a:off x="5375" y="391"/>
                  <a:ext cx="1701" cy="3409"/>
                </a:xfrm>
                <a:prstGeom prst="curvedConnector3">
                  <a:avLst>
                    <a:gd name="adj1" fmla="val 414602"/>
                  </a:avLst>
                </a:prstGeom>
                <a:noFill/>
                <a:ln w="127000">
                  <a:solidFill>
                    <a:srgbClr val="0099FF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62528" name="Rectangle 13"/>
                <p:cNvSpPr>
                  <a:spLocks noChangeArrowheads="1"/>
                </p:cNvSpPr>
                <p:nvPr/>
              </p:nvSpPr>
              <p:spPr bwMode="auto">
                <a:xfrm rot="-483923">
                  <a:off x="6930" y="0"/>
                  <a:ext cx="486" cy="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/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2526" name="Rectangle 20"/>
              <p:cNvSpPr>
                <a:spLocks noChangeArrowheads="1"/>
              </p:cNvSpPr>
              <p:nvPr/>
            </p:nvSpPr>
            <p:spPr bwMode="auto">
              <a:xfrm rot="-384048">
                <a:off x="5148" y="3956"/>
                <a:ext cx="325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69" name="Group 24"/>
            <p:cNvGrpSpPr>
              <a:grpSpLocks/>
            </p:cNvGrpSpPr>
            <p:nvPr/>
          </p:nvGrpSpPr>
          <p:grpSpPr bwMode="auto">
            <a:xfrm rot="21191899">
              <a:off x="9324243" y="1557339"/>
              <a:ext cx="3024554" cy="4359275"/>
              <a:chOff x="4232" y="639"/>
              <a:chExt cx="1240" cy="2942"/>
            </a:xfrm>
          </p:grpSpPr>
          <p:sp>
            <p:nvSpPr>
              <p:cNvPr id="62523" name="Rectangle 12"/>
              <p:cNvSpPr>
                <a:spLocks noChangeArrowheads="1"/>
              </p:cNvSpPr>
              <p:nvPr/>
            </p:nvSpPr>
            <p:spPr bwMode="auto">
              <a:xfrm rot="21879">
                <a:off x="4232" y="3206"/>
                <a:ext cx="27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4" name="Rectangle 13"/>
              <p:cNvSpPr>
                <a:spLocks noChangeArrowheads="1"/>
              </p:cNvSpPr>
              <p:nvPr/>
            </p:nvSpPr>
            <p:spPr bwMode="auto">
              <a:xfrm rot="21879">
                <a:off x="5200" y="639"/>
                <a:ext cx="27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471" name="Rectangle 12"/>
            <p:cNvSpPr>
              <a:spLocks noChangeArrowheads="1"/>
            </p:cNvSpPr>
            <p:nvPr/>
          </p:nvSpPr>
          <p:spPr bwMode="auto">
            <a:xfrm rot="21116077">
              <a:off x="7532077" y="5710239"/>
              <a:ext cx="644769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1929" name="Rectangle 3"/>
            <p:cNvSpPr>
              <a:spLocks noChangeArrowheads="1"/>
            </p:cNvSpPr>
            <p:nvPr/>
          </p:nvSpPr>
          <p:spPr bwMode="auto">
            <a:xfrm>
              <a:off x="92978" y="180588"/>
              <a:ext cx="4268181" cy="77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>
                <a:lnSpc>
                  <a:spcPct val="95000"/>
                </a:lnSpc>
                <a:defRPr/>
              </a:pPr>
              <a:r>
                <a:rPr lang="en-US" altLang="ja-JP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JAXA’s Current and Future Satellite/Sensor Activities</a:t>
              </a:r>
              <a:endPara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2473" name="Rectangle 21"/>
            <p:cNvSpPr>
              <a:spLocks noChangeArrowheads="1"/>
            </p:cNvSpPr>
            <p:nvPr/>
          </p:nvSpPr>
          <p:spPr bwMode="auto">
            <a:xfrm rot="21215952">
              <a:off x="7334250" y="877889"/>
              <a:ext cx="432288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ja-JP" altLang="en-US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2474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0" y="4868863"/>
            <a:ext cx="1692520" cy="125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Photo Editor 写真" r:id="rId4" imgW="17242657" imgH="12714286" progId="">
                    <p:embed/>
                  </p:oleObj>
                </mc:Choice>
                <mc:Fallback>
                  <p:oleObj name="Photo Editor 写真" r:id="rId4" imgW="17242657" imgH="127142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868863"/>
                          <a:ext cx="1692520" cy="125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75" name="Picture 39" descr="GPM_core2_RG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2685">
              <a:off x="32971" y="3260452"/>
              <a:ext cx="1510812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7" name="Text Box 51"/>
            <p:cNvSpPr txBox="1">
              <a:spLocks noChangeArrowheads="1"/>
            </p:cNvSpPr>
            <p:nvPr/>
          </p:nvSpPr>
          <p:spPr bwMode="auto">
            <a:xfrm>
              <a:off x="2388037" y="1101725"/>
              <a:ext cx="1151213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b="1" i="1" dirty="0">
                  <a:solidFill>
                    <a:srgbClr val="6699FF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GCOM-C</a:t>
              </a:r>
            </a:p>
          </p:txBody>
        </p:sp>
        <p:sp>
          <p:nvSpPr>
            <p:cNvPr id="62478" name="Text Box 52"/>
            <p:cNvSpPr txBox="1">
              <a:spLocks noChangeArrowheads="1"/>
            </p:cNvSpPr>
            <p:nvPr/>
          </p:nvSpPr>
          <p:spPr bwMode="auto">
            <a:xfrm>
              <a:off x="0" y="5805488"/>
              <a:ext cx="1393203" cy="70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SHIZUKU</a:t>
              </a:r>
            </a:p>
            <a:p>
              <a:pPr defTabSz="457200" eaLnBrk="1" hangingPunct="1"/>
              <a:r>
                <a:rPr lang="en-US" altLang="ja-JP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(GCOM-W)</a:t>
              </a:r>
            </a:p>
          </p:txBody>
        </p:sp>
        <p:sp>
          <p:nvSpPr>
            <p:cNvPr id="62479" name="Text Box 53"/>
            <p:cNvSpPr txBox="1">
              <a:spLocks noChangeArrowheads="1"/>
            </p:cNvSpPr>
            <p:nvPr/>
          </p:nvSpPr>
          <p:spPr bwMode="auto">
            <a:xfrm>
              <a:off x="84992" y="2854325"/>
              <a:ext cx="136866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GPM/DPR</a:t>
              </a:r>
            </a:p>
          </p:txBody>
        </p:sp>
        <p:sp>
          <p:nvSpPr>
            <p:cNvPr id="62480" name="Text Box 54"/>
            <p:cNvSpPr txBox="1">
              <a:spLocks noChangeArrowheads="1"/>
            </p:cNvSpPr>
            <p:nvPr/>
          </p:nvSpPr>
          <p:spPr bwMode="auto">
            <a:xfrm>
              <a:off x="5694900" y="2297607"/>
              <a:ext cx="1731111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i="1" dirty="0">
                  <a:solidFill>
                    <a:srgbClr val="FFCC99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DAICHI (ALOS)</a:t>
              </a:r>
            </a:p>
          </p:txBody>
        </p:sp>
        <p:sp>
          <p:nvSpPr>
            <p:cNvPr id="62481" name="Text Box 59"/>
            <p:cNvSpPr txBox="1">
              <a:spLocks noChangeArrowheads="1"/>
            </p:cNvSpPr>
            <p:nvPr/>
          </p:nvSpPr>
          <p:spPr bwMode="auto">
            <a:xfrm>
              <a:off x="2195146" y="6308725"/>
              <a:ext cx="1747411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IBUKI (GOSAT)</a:t>
              </a:r>
            </a:p>
          </p:txBody>
        </p:sp>
        <p:sp>
          <p:nvSpPr>
            <p:cNvPr id="62484" name="Rectangle 33"/>
            <p:cNvSpPr>
              <a:spLocks noChangeArrowheads="1"/>
            </p:cNvSpPr>
            <p:nvPr/>
          </p:nvSpPr>
          <p:spPr bwMode="auto">
            <a:xfrm>
              <a:off x="2725616" y="6597650"/>
              <a:ext cx="910004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(2009)</a:t>
              </a:r>
            </a:p>
          </p:txBody>
        </p:sp>
        <p:sp>
          <p:nvSpPr>
            <p:cNvPr id="62485" name="Rectangle 34"/>
            <p:cNvSpPr>
              <a:spLocks noChangeArrowheads="1"/>
            </p:cNvSpPr>
            <p:nvPr/>
          </p:nvSpPr>
          <p:spPr bwMode="auto">
            <a:xfrm>
              <a:off x="300403" y="3141664"/>
              <a:ext cx="659937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smtClean="0">
                  <a:solidFill>
                    <a:srgbClr val="FFFFFF"/>
                  </a:solidFill>
                </a:rPr>
                <a:t>(2014</a:t>
              </a:r>
              <a:r>
                <a:rPr lang="en-US" altLang="ja-JP" sz="1400" i="1" dirty="0" smtClean="0">
                  <a:solidFill>
                    <a:srgbClr val="FFFFFF"/>
                  </a:solidFill>
                </a:rPr>
                <a:t>)</a:t>
              </a:r>
              <a:endParaRPr lang="en-US" altLang="ja-JP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62486" name="Rectangle 35"/>
            <p:cNvSpPr>
              <a:spLocks noChangeArrowheads="1"/>
            </p:cNvSpPr>
            <p:nvPr/>
          </p:nvSpPr>
          <p:spPr bwMode="auto">
            <a:xfrm>
              <a:off x="178777" y="6361114"/>
              <a:ext cx="659937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</a:t>
              </a:r>
              <a:r>
                <a:rPr lang="en-US" altLang="ja-JP" sz="1400" i="1" dirty="0" smtClean="0">
                  <a:solidFill>
                    <a:srgbClr val="FFFFFF"/>
                  </a:solidFill>
                </a:rPr>
                <a:t>2012)</a:t>
              </a:r>
              <a:endParaRPr lang="en-US" altLang="ja-JP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62487" name="Rectangle 36"/>
            <p:cNvSpPr>
              <a:spLocks noChangeArrowheads="1"/>
            </p:cNvSpPr>
            <p:nvPr/>
          </p:nvSpPr>
          <p:spPr bwMode="auto">
            <a:xfrm>
              <a:off x="1252833" y="1992900"/>
              <a:ext cx="659937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 smtClean="0">
                  <a:solidFill>
                    <a:srgbClr val="FFFFFF"/>
                  </a:solidFill>
                </a:rPr>
                <a:t>(2014</a:t>
              </a:r>
              <a:r>
                <a:rPr lang="en-US" altLang="ja-JP" sz="1400" i="1" dirty="0">
                  <a:solidFill>
                    <a:srgbClr val="FFFFFF"/>
                  </a:solidFill>
                </a:rPr>
                <a:t>)</a:t>
              </a:r>
            </a:p>
          </p:txBody>
        </p:sp>
        <p:pic>
          <p:nvPicPr>
            <p:cNvPr id="62488" name="Picture 43" descr="dms_opt_tra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9995">
              <a:off x="6648450" y="744538"/>
              <a:ext cx="2303585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9" name="Text Box 50"/>
            <p:cNvSpPr txBox="1">
              <a:spLocks noChangeArrowheads="1"/>
            </p:cNvSpPr>
            <p:nvPr/>
          </p:nvSpPr>
          <p:spPr bwMode="auto">
            <a:xfrm>
              <a:off x="7045569" y="88900"/>
              <a:ext cx="202369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457200" eaLnBrk="1" hangingPunct="1"/>
              <a:r>
                <a:rPr lang="en-US" altLang="ja-JP" sz="1600" b="1" i="1" dirty="0">
                  <a:solidFill>
                    <a:srgbClr val="6699FF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High Resolution Wide Swath (Optical)</a:t>
              </a:r>
            </a:p>
          </p:txBody>
        </p:sp>
        <p:sp>
          <p:nvSpPr>
            <p:cNvPr id="62490" name="Rectangle 39"/>
            <p:cNvSpPr>
              <a:spLocks noChangeArrowheads="1"/>
            </p:cNvSpPr>
            <p:nvPr/>
          </p:nvSpPr>
          <p:spPr bwMode="auto">
            <a:xfrm>
              <a:off x="7770935" y="650876"/>
              <a:ext cx="1366095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</a:t>
              </a:r>
              <a:r>
                <a:rPr lang="en-US" altLang="ja-JP" sz="1400" i="1" dirty="0" smtClean="0">
                  <a:solidFill>
                    <a:srgbClr val="FFFFFF"/>
                  </a:solidFill>
                </a:rPr>
                <a:t>JFY2019 </a:t>
              </a:r>
              <a:r>
                <a:rPr lang="en-US" altLang="ja-JP" sz="1400" i="1" dirty="0">
                  <a:solidFill>
                    <a:srgbClr val="FFFFFF"/>
                  </a:solidFill>
                </a:rPr>
                <a:t>(TBD))</a:t>
              </a:r>
            </a:p>
          </p:txBody>
        </p:sp>
        <p:sp>
          <p:nvSpPr>
            <p:cNvPr id="62491" name="Text Box 49"/>
            <p:cNvSpPr txBox="1">
              <a:spLocks noChangeArrowheads="1"/>
            </p:cNvSpPr>
            <p:nvPr/>
          </p:nvSpPr>
          <p:spPr bwMode="auto">
            <a:xfrm>
              <a:off x="1104829" y="1694449"/>
              <a:ext cx="1488369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ALOS-2 SAR</a:t>
              </a:r>
              <a:endParaRPr lang="en-US" altLang="ja-JP" sz="16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2492" name="Rectangle 42"/>
            <p:cNvSpPr>
              <a:spLocks noChangeArrowheads="1"/>
            </p:cNvSpPr>
            <p:nvPr/>
          </p:nvSpPr>
          <p:spPr bwMode="auto">
            <a:xfrm>
              <a:off x="4830292" y="1104901"/>
              <a:ext cx="929499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(JFY2017)</a:t>
              </a:r>
            </a:p>
          </p:txBody>
        </p:sp>
        <p:sp>
          <p:nvSpPr>
            <p:cNvPr id="62497" name="Text Box 66"/>
            <p:cNvSpPr txBox="1">
              <a:spLocks noChangeArrowheads="1"/>
            </p:cNvSpPr>
            <p:nvPr/>
          </p:nvSpPr>
          <p:spPr bwMode="auto">
            <a:xfrm>
              <a:off x="3679581" y="763577"/>
              <a:ext cx="1964700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b="1" i="1" dirty="0">
                  <a:solidFill>
                    <a:srgbClr val="6699FF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Earth CARE/CPR</a:t>
              </a:r>
            </a:p>
          </p:txBody>
        </p:sp>
        <p:pic>
          <p:nvPicPr>
            <p:cNvPr id="62498" name="図 36" descr="EC4_RGB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553">
              <a:off x="3789293" y="1312713"/>
              <a:ext cx="1932842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9" name="Rectangle 49"/>
            <p:cNvSpPr>
              <a:spLocks noChangeArrowheads="1"/>
            </p:cNvSpPr>
            <p:nvPr/>
          </p:nvSpPr>
          <p:spPr bwMode="auto">
            <a:xfrm>
              <a:off x="2627435" y="1412876"/>
              <a:ext cx="929499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(JFY2016)</a:t>
              </a:r>
            </a:p>
          </p:txBody>
        </p:sp>
        <p:sp>
          <p:nvSpPr>
            <p:cNvPr id="62501" name="Rectangle 52"/>
            <p:cNvSpPr>
              <a:spLocks noChangeArrowheads="1"/>
            </p:cNvSpPr>
            <p:nvPr/>
          </p:nvSpPr>
          <p:spPr bwMode="auto">
            <a:xfrm>
              <a:off x="6630333" y="2630442"/>
              <a:ext cx="929499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(JFY2005)</a:t>
              </a:r>
            </a:p>
          </p:txBody>
        </p:sp>
        <p:pic>
          <p:nvPicPr>
            <p:cNvPr id="62504" name="Picture 34" descr="sgl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436" y="1462089"/>
              <a:ext cx="1610458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3" name="Rectangle 65"/>
            <p:cNvSpPr>
              <a:spLocks noChangeArrowheads="1"/>
            </p:cNvSpPr>
            <p:nvPr/>
          </p:nvSpPr>
          <p:spPr bwMode="auto">
            <a:xfrm>
              <a:off x="7630258" y="5965825"/>
              <a:ext cx="1512277" cy="8207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ja-JP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62515" name="Picture 4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8541">
              <a:off x="1683727" y="5462588"/>
              <a:ext cx="1821473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7" name="図 19" descr="2Akarui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621" y="2376461"/>
              <a:ext cx="168958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474">
              <a:off x="5395547" y="743882"/>
              <a:ext cx="1754066" cy="1360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519" name="Text Box 59"/>
            <p:cNvSpPr txBox="1">
              <a:spLocks noChangeArrowheads="1"/>
            </p:cNvSpPr>
            <p:nvPr/>
          </p:nvSpPr>
          <p:spPr bwMode="auto">
            <a:xfrm>
              <a:off x="5385294" y="125414"/>
              <a:ext cx="1192841" cy="4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457200" eaLnBrk="1" hangingPunct="1"/>
              <a:r>
                <a:rPr lang="en-US" altLang="ja-JP" b="1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GOSAT-2</a:t>
              </a:r>
            </a:p>
          </p:txBody>
        </p:sp>
        <p:sp>
          <p:nvSpPr>
            <p:cNvPr id="62520" name="Rectangle 49"/>
            <p:cNvSpPr>
              <a:spLocks noChangeArrowheads="1"/>
            </p:cNvSpPr>
            <p:nvPr/>
          </p:nvSpPr>
          <p:spPr bwMode="auto">
            <a:xfrm>
              <a:off x="5933343" y="430086"/>
              <a:ext cx="929499" cy="3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ja-JP" sz="1400" i="1" dirty="0">
                  <a:solidFill>
                    <a:srgbClr val="FFFFFF"/>
                  </a:solidFill>
                </a:rPr>
                <a:t>(JFY2017)</a:t>
              </a:r>
            </a:p>
          </p:txBody>
        </p:sp>
        <p:pic>
          <p:nvPicPr>
            <p:cNvPr id="62470" name="Picture 25" descr="MTSA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2" t="-1047" r="5331"/>
            <a:stretch>
              <a:fillRect/>
            </a:stretch>
          </p:blipFill>
          <p:spPr bwMode="auto">
            <a:xfrm>
              <a:off x="7085449" y="2826727"/>
              <a:ext cx="2833897" cy="290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8381487" y="2295401"/>
            <a:ext cx="1983801" cy="3313113"/>
            <a:chOff x="5012" y="1570"/>
            <a:chExt cx="845" cy="2087"/>
          </a:xfrm>
        </p:grpSpPr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 rot="10463730" flipV="1">
              <a:off x="5012" y="1750"/>
              <a:ext cx="754" cy="1783"/>
            </a:xfrm>
            <a:prstGeom prst="curvedConnector3">
              <a:avLst>
                <a:gd name="adj1" fmla="val 414602"/>
              </a:avLst>
            </a:prstGeom>
            <a:noFill/>
            <a:ln w="127000">
              <a:solidFill>
                <a:srgbClr val="FF99CC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 rot="-336270">
              <a:off x="5133" y="3397"/>
              <a:ext cx="2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>
                <a:solidFill>
                  <a:srgbClr val="FFFF66"/>
                </a:solidFill>
              </a:endParaRP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 rot="-336270">
              <a:off x="5642" y="1570"/>
              <a:ext cx="2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>
                <a:solidFill>
                  <a:srgbClr val="FFFF66"/>
                </a:solidFill>
              </a:endParaRPr>
            </a:p>
          </p:txBody>
        </p:sp>
      </p:grpSp>
      <p:pic>
        <p:nvPicPr>
          <p:cNvPr id="51" name="Picture 40" descr="trm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00" y="4681177"/>
            <a:ext cx="114181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839217" y="3671516"/>
            <a:ext cx="1868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F79646">
                    <a:lumMod val="60000"/>
                    <a:lumOff val="40000"/>
                  </a:srgb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Aqua/AMSR-E</a:t>
            </a:r>
          </a:p>
        </p:txBody>
      </p:sp>
      <p:pic>
        <p:nvPicPr>
          <p:cNvPr id="53" name="Picture 67" descr="aqu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020">
            <a:off x="3930397" y="3106977"/>
            <a:ext cx="160319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4291911" y="5582763"/>
            <a:ext cx="1596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>
                <a:solidFill>
                  <a:srgbClr val="FAC090"/>
                </a:solidFill>
                <a:latin typeface="Calibri" pitchFamily="34" charset="0"/>
              </a:rPr>
              <a:t>TRMM/PR</a:t>
            </a:r>
          </a:p>
        </p:txBody>
      </p:sp>
      <p:pic>
        <p:nvPicPr>
          <p:cNvPr id="56" name="Picture 26" descr="alo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086">
            <a:off x="5458005" y="2772840"/>
            <a:ext cx="2822681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6002616" y="5698344"/>
            <a:ext cx="1268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JERS-1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7911779" y="6032647"/>
            <a:ext cx="1268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MOS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638959" y="5194549"/>
            <a:ext cx="1868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ADEOS-Ⅱ</a:t>
            </a:r>
          </a:p>
        </p:txBody>
      </p:sp>
      <p:sp>
        <p:nvSpPr>
          <p:cNvPr id="64" name="正方形/長方形 63"/>
          <p:cNvSpPr/>
          <p:nvPr/>
        </p:nvSpPr>
        <p:spPr>
          <a:xfrm flipH="1">
            <a:off x="6291270" y="6044428"/>
            <a:ext cx="882033" cy="31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white"/>
                </a:solidFill>
              </a:rPr>
              <a:t>(JFY1991)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971679" y="5467057"/>
            <a:ext cx="88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ja-JP" sz="1400" dirty="0">
                <a:solidFill>
                  <a:srgbClr val="FFFFFF"/>
                </a:solidFill>
              </a:rPr>
              <a:t>(JFY2002)</a:t>
            </a:r>
            <a:endParaRPr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993972" y="6379746"/>
            <a:ext cx="88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ja-JP" sz="1400" dirty="0">
                <a:solidFill>
                  <a:srgbClr val="FFFFFF"/>
                </a:solidFill>
              </a:rPr>
              <a:t>(JFY1986)</a:t>
            </a:r>
            <a:endParaRPr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548285" y="6032647"/>
            <a:ext cx="88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white"/>
                </a:solidFill>
              </a:rPr>
              <a:t>(JFY1997)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030426" y="4071626"/>
            <a:ext cx="88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ja-JP" sz="1400" dirty="0">
                <a:solidFill>
                  <a:srgbClr val="FFFFFF"/>
                </a:solidFill>
              </a:rPr>
              <a:t>(JFY2002)</a:t>
            </a:r>
            <a:endParaRPr lang="ja-JP" altLang="en-US" sz="1400" dirty="0">
              <a:solidFill>
                <a:srgbClr val="FFFFFF"/>
              </a:solidFill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4252" y="5007429"/>
            <a:ext cx="839439" cy="1089798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60360" y="4799630"/>
            <a:ext cx="908985" cy="1154267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4691" y="4379402"/>
            <a:ext cx="1379699" cy="9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8479" cy="868362"/>
          </a:xfrm>
        </p:spPr>
        <p:txBody>
          <a:bodyPr>
            <a:normAutofit/>
          </a:bodyPr>
          <a:lstStyle/>
          <a:p>
            <a:r>
              <a:rPr lang="fr-CH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Agency update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90"/>
            <a:ext cx="8229600" cy="5115910"/>
          </a:xfrm>
        </p:spPr>
        <p:txBody>
          <a:bodyPr>
            <a:normAutofit fontScale="77500" lnSpcReduction="20000"/>
          </a:bodyPr>
          <a:lstStyle/>
          <a:p>
            <a:r>
              <a:rPr lang="fr-CH" dirty="0" smtClean="0"/>
              <a:t>Recent launches, commissioning status</a:t>
            </a:r>
          </a:p>
          <a:p>
            <a:pPr lvl="2"/>
            <a:r>
              <a:rPr lang="fr-CH" dirty="0" smtClean="0"/>
              <a:t>GPM: Launched in </a:t>
            </a:r>
            <a:r>
              <a:rPr lang="fr-CH" dirty="0" smtClean="0"/>
              <a:t>2014. </a:t>
            </a:r>
            <a:r>
              <a:rPr lang="fr-CH" dirty="0" smtClean="0"/>
              <a:t>Data release in September, and version up is scheduled on March 3, 2016</a:t>
            </a:r>
          </a:p>
          <a:p>
            <a:pPr lvl="2"/>
            <a:r>
              <a:rPr lang="en-US" altLang="ja-JP" dirty="0" smtClean="0"/>
              <a:t>GCOM-W:</a:t>
            </a:r>
            <a:r>
              <a:rPr lang="ja-JP" altLang="en-US" dirty="0"/>
              <a:t> </a:t>
            </a:r>
            <a:r>
              <a:rPr lang="en-US" altLang="ja-JP" dirty="0" smtClean="0"/>
              <a:t>Launched in 2012. Latest version </a:t>
            </a:r>
            <a:r>
              <a:rPr lang="en-US" altLang="ja-JP" dirty="0" smtClean="0"/>
              <a:t>2 </a:t>
            </a:r>
            <a:r>
              <a:rPr lang="en-US" altLang="ja-JP" dirty="0" smtClean="0"/>
              <a:t>was released </a:t>
            </a:r>
            <a:r>
              <a:rPr lang="en-US" altLang="ja-JP" dirty="0" smtClean="0"/>
              <a:t>in March </a:t>
            </a:r>
            <a:r>
              <a:rPr lang="en-US" altLang="ja-JP" dirty="0" smtClean="0"/>
              <a:t>2015</a:t>
            </a:r>
            <a:endParaRPr lang="en-US" altLang="ja-JP" dirty="0" smtClean="0"/>
          </a:p>
          <a:p>
            <a:pPr lvl="2"/>
            <a:r>
              <a:rPr lang="fr-CH" altLang="ja-JP" dirty="0" smtClean="0"/>
              <a:t>ALOS-2: </a:t>
            </a:r>
            <a:r>
              <a:rPr lang="fr-CH" altLang="ja-JP" dirty="0"/>
              <a:t>Launched in </a:t>
            </a:r>
            <a:r>
              <a:rPr lang="fr-CH" altLang="ja-JP" dirty="0" smtClean="0"/>
              <a:t>2014. </a:t>
            </a:r>
            <a:r>
              <a:rPr lang="fr-CH" altLang="ja-JP" dirty="0"/>
              <a:t>D</a:t>
            </a:r>
            <a:r>
              <a:rPr lang="fr-CH" altLang="ja-JP" dirty="0" smtClean="0"/>
              <a:t>ata release in November, </a:t>
            </a:r>
            <a:r>
              <a:rPr lang="fr-CH" altLang="ja-JP" dirty="0" smtClean="0"/>
              <a:t>2014</a:t>
            </a:r>
          </a:p>
          <a:p>
            <a:pPr lvl="2"/>
            <a:r>
              <a:rPr lang="fr-CH" dirty="0" smtClean="0"/>
              <a:t>GOSAT: Launched in 2009. Latest version </a:t>
            </a:r>
            <a:r>
              <a:rPr lang="en-US" altLang="ja-JP" dirty="0" smtClean="0"/>
              <a:t>201.201 was released in 2015.</a:t>
            </a:r>
            <a:endParaRPr lang="fr-CH" dirty="0" smtClean="0"/>
          </a:p>
          <a:p>
            <a:pPr lvl="1"/>
            <a:r>
              <a:rPr lang="fr-CH" dirty="0" smtClean="0"/>
              <a:t>Forthcoming launches</a:t>
            </a:r>
          </a:p>
          <a:p>
            <a:pPr lvl="2"/>
            <a:r>
              <a:rPr lang="fr-CH" dirty="0" smtClean="0"/>
              <a:t>GCOM-C (JFY 2016)</a:t>
            </a:r>
          </a:p>
          <a:p>
            <a:pPr lvl="2"/>
            <a:r>
              <a:rPr lang="fr-CH" altLang="ja-JP" dirty="0"/>
              <a:t>GOSAT-2 (</a:t>
            </a:r>
            <a:r>
              <a:rPr lang="en-US" altLang="ja-JP" dirty="0"/>
              <a:t>JFY </a:t>
            </a:r>
            <a:r>
              <a:rPr lang="fr-CH" altLang="ja-JP" dirty="0"/>
              <a:t>2017)</a:t>
            </a:r>
          </a:p>
          <a:p>
            <a:pPr lvl="2"/>
            <a:r>
              <a:rPr lang="fr-CH" dirty="0" smtClean="0"/>
              <a:t>EarthCARE (JFY 2017)</a:t>
            </a:r>
          </a:p>
          <a:p>
            <a:pPr lvl="1"/>
            <a:r>
              <a:rPr lang="fr-CH" dirty="0" smtClean="0"/>
              <a:t>Major satellite events</a:t>
            </a:r>
          </a:p>
          <a:p>
            <a:pPr lvl="2"/>
            <a:r>
              <a:rPr lang="fr-CH" dirty="0" smtClean="0"/>
              <a:t>End of TRMM science operation (April 2015, NASA and JAXA)</a:t>
            </a:r>
          </a:p>
          <a:p>
            <a:pPr lvl="2"/>
            <a:r>
              <a:rPr lang="fr-CH" dirty="0" smtClean="0"/>
              <a:t>End of AMSR-E operation (December 2015)</a:t>
            </a:r>
          </a:p>
          <a:p>
            <a:r>
              <a:rPr lang="fr-CH" dirty="0" smtClean="0"/>
              <a:t>Other major events</a:t>
            </a:r>
          </a:p>
          <a:p>
            <a:pPr lvl="1"/>
            <a:r>
              <a:rPr lang="fr-CH" sz="1900" dirty="0" smtClean="0"/>
              <a:t>JMA and JAXA are collaborating in exchanging information, calibration, and geophysical products generation, by taking advantage of GEO/LEO complementarity especially in Himawari-8.</a:t>
            </a:r>
          </a:p>
          <a:p>
            <a:pPr lvl="1"/>
            <a:r>
              <a:rPr lang="fr-CH" altLang="ja-JP" sz="1900" dirty="0"/>
              <a:t>JAXA Himawari Monitor to distribute images and data of Himawari-8 (L1 &amp; L2) has opened since August 2015. </a:t>
            </a:r>
          </a:p>
          <a:p>
            <a:pPr lvl="1"/>
            <a:endParaRPr lang="fr-CH" sz="1900" dirty="0" smtClean="0"/>
          </a:p>
        </p:txBody>
      </p:sp>
    </p:spTree>
    <p:extLst>
      <p:ext uri="{BB962C8B-B14F-4D97-AF65-F5344CB8AC3E}">
        <p14:creationId xmlns:p14="http://schemas.microsoft.com/office/powerpoint/2010/main" val="42223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276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AMSR-E </a:t>
            </a:r>
            <a:r>
              <a:rPr lang="en-US" altLang="ja-JP" dirty="0" smtClean="0"/>
              <a:t>on EOS-Aqua had </a:t>
            </a:r>
            <a:r>
              <a:rPr lang="en-US" altLang="ja-JP" dirty="0"/>
              <a:t>been operated </a:t>
            </a:r>
            <a:r>
              <a:rPr lang="en-US" altLang="ja-JP" dirty="0" smtClean="0"/>
              <a:t>in </a:t>
            </a:r>
            <a:r>
              <a:rPr lang="en-US" altLang="ja-JP" dirty="0"/>
              <a:t>slow rotation mode (2 rotations per minute) </a:t>
            </a:r>
            <a:r>
              <a:rPr lang="en-US" altLang="ja-JP" dirty="0" smtClean="0"/>
              <a:t>since </a:t>
            </a:r>
            <a:r>
              <a:rPr lang="en-US" altLang="ja-JP" dirty="0"/>
              <a:t>December 4, </a:t>
            </a:r>
            <a:r>
              <a:rPr lang="en-US" altLang="ja-JP" dirty="0" smtClean="0"/>
              <a:t>2012 for </a:t>
            </a:r>
            <a:r>
              <a:rPr lang="en-US" altLang="ja-JP" dirty="0"/>
              <a:t>cross-calibration with the </a:t>
            </a:r>
            <a:r>
              <a:rPr lang="en-US" altLang="ja-JP" dirty="0" smtClean="0"/>
              <a:t>AMSR2 </a:t>
            </a:r>
            <a:r>
              <a:rPr lang="en-US" altLang="ja-JP" dirty="0"/>
              <a:t>in order to produce and provide a consistent and long-term dataset between the AMSR-E and AMSR2 by correcting their differences in sensor properties.</a:t>
            </a:r>
          </a:p>
          <a:p>
            <a:r>
              <a:rPr lang="en-US" altLang="ja-JP" dirty="0"/>
              <a:t>However, the AMSR-E </a:t>
            </a:r>
            <a:r>
              <a:rPr lang="en-US" altLang="ja-JP" dirty="0" smtClean="0"/>
              <a:t>automatically </a:t>
            </a:r>
            <a:r>
              <a:rPr lang="en-US" altLang="ja-JP" dirty="0"/>
              <a:t>halted its observation and rotation at around 2:30 p.m. on December 4, 2015 (JST). As December marks just three years of simultaneous AMSR-E and AMSR2 operation, and because we obtained sufficient data necessary for cross-calibration, we decided to complete operation of the AMSR-E at this time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AMSR-E slow rotation observation data is distributed at JAXA GCOM-W web site, and used cross-calibration activities between AMSR-E and AMSR2.</a:t>
            </a:r>
          </a:p>
          <a:p>
            <a:r>
              <a:rPr kumimoji="1" lang="en-US" altLang="ja-JP" dirty="0" smtClean="0"/>
              <a:t>AMSR-E products </a:t>
            </a:r>
            <a:r>
              <a:rPr lang="en-US" altLang="ja-JP" dirty="0" smtClean="0"/>
              <a:t>applying AMSR2 algorithms and formats will be produced in JFY2016.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AMSR-E operation completed </a:t>
            </a:r>
            <a:r>
              <a:rPr lang="en-US" altLang="ja-JP" dirty="0" smtClean="0"/>
              <a:t>on Dec.4, 2015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C3D8-78C0-4241-8EA9-781CC64ACD0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0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1" y="277813"/>
            <a:ext cx="8049716" cy="581025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</a:rPr>
              <a:t>Global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 Precipitation Measurement (GPM) 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363532" y="908720"/>
            <a:ext cx="4805902" cy="50629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dirty="0" smtClean="0">
                <a:latin typeface="Calibri" panose="020F0502020204030204" pitchFamily="34" charset="0"/>
                <a:cs typeface="Arial" pitchFamily="34" charset="0"/>
              </a:rPr>
              <a:t>GPM is an international mission consisting of the GPM Core Observatory and Constellation Satellites for high accurate and frequent global precipitation observation.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dirty="0" smtClean="0">
                <a:latin typeface="Calibri" panose="020F0502020204030204" pitchFamily="34" charset="0"/>
                <a:cs typeface="Arial" pitchFamily="34" charset="0"/>
              </a:rPr>
              <a:t>GPM </a:t>
            </a:r>
            <a:r>
              <a:rPr lang="en-US" altLang="ja-JP" dirty="0">
                <a:latin typeface="Calibri" panose="020F0502020204030204" pitchFamily="34" charset="0"/>
                <a:cs typeface="Arial" pitchFamily="34" charset="0"/>
              </a:rPr>
              <a:t>Core </a:t>
            </a:r>
            <a:r>
              <a:rPr lang="en-US" altLang="ja-JP" dirty="0" smtClean="0">
                <a:latin typeface="Calibri" panose="020F0502020204030204" pitchFamily="34" charset="0"/>
                <a:cs typeface="Arial" pitchFamily="34" charset="0"/>
              </a:rPr>
              <a:t>Observatory was successfully launched </a:t>
            </a:r>
            <a:r>
              <a:rPr lang="en-US" altLang="ja-JP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on 28 Feb. 2014 (JST).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dirty="0" smtClean="0">
                <a:latin typeface="Calibri" panose="020F0502020204030204" pitchFamily="34" charset="0"/>
                <a:cs typeface="Arial" pitchFamily="34" charset="0"/>
              </a:rPr>
              <a:t>The DPR </a:t>
            </a:r>
            <a:r>
              <a:rPr lang="en-US" altLang="ja-JP" dirty="0">
                <a:latin typeface="Calibri" panose="020F0502020204030204" pitchFamily="34" charset="0"/>
                <a:cs typeface="Arial" pitchFamily="34" charset="0"/>
              </a:rPr>
              <a:t>has </a:t>
            </a:r>
            <a:r>
              <a:rPr lang="en-US" altLang="ja-JP" dirty="0" smtClean="0">
                <a:latin typeface="Calibri" panose="020F0502020204030204" pitchFamily="34" charset="0"/>
                <a:cs typeface="Arial" pitchFamily="34" charset="0"/>
              </a:rPr>
              <a:t>observed steadily.</a:t>
            </a:r>
            <a:endParaRPr lang="en-US" altLang="ja-JP" b="1" dirty="0" smtClean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b="1" dirty="0">
                <a:solidFill>
                  <a:srgbClr val="00B050"/>
                </a:solidFill>
                <a:latin typeface="Calibri" panose="020F0502020204030204" pitchFamily="34" charset="0"/>
              </a:rPr>
              <a:t>All GPM standard products </a:t>
            </a: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(V03) were </a:t>
            </a:r>
            <a:r>
              <a:rPr lang="en-US" altLang="ja-JP" b="1" dirty="0">
                <a:solidFill>
                  <a:srgbClr val="00B050"/>
                </a:solidFill>
                <a:latin typeface="Calibri" panose="020F0502020204030204" pitchFamily="34" charset="0"/>
              </a:rPr>
              <a:t>released on </a:t>
            </a: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September 2014.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New version products (V04) will be released in March 2016.</a:t>
            </a:r>
          </a:p>
          <a:p>
            <a:pPr marL="722313" lvl="1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Major changes in GMI L1 &amp; small changes in DPR L1.</a:t>
            </a:r>
          </a:p>
          <a:p>
            <a:pPr marL="722313" lvl="1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New latent heating products.</a:t>
            </a:r>
          </a:p>
          <a:p>
            <a:pPr marL="722313" lvl="1" indent="-265113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itchFamily="34" charset="0"/>
              </a:rPr>
              <a:t>Release of GMI L2 &amp; global rainfall map will be delayed. </a:t>
            </a:r>
            <a:endParaRPr lang="en-US" altLang="ja-JP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124" y="5723964"/>
            <a:ext cx="3030391" cy="101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1" y="4194086"/>
            <a:ext cx="3647115" cy="2619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46" descr="GPM_core1_RGB"/>
          <p:cNvPicPr>
            <a:picLocks noChangeAspect="1" noChangeArrowheads="1"/>
          </p:cNvPicPr>
          <p:nvPr/>
        </p:nvPicPr>
        <p:blipFill rotWithShape="1">
          <a:blip r:embed="rId5" cstate="print"/>
          <a:srcRect l="17653"/>
          <a:stretch/>
        </p:blipFill>
        <p:spPr bwMode="auto">
          <a:xfrm>
            <a:off x="101964" y="980728"/>
            <a:ext cx="3410630" cy="2928938"/>
          </a:xfrm>
          <a:prstGeom prst="rect">
            <a:avLst/>
          </a:prstGeom>
          <a:noFill/>
        </p:spPr>
      </p:pic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960563" y="2594938"/>
            <a:ext cx="1395413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dirty="0" err="1">
                <a:latin typeface="Calibri" panose="020F0502020204030204" pitchFamily="34" charset="0"/>
              </a:rPr>
              <a:t>KuPR</a:t>
            </a:r>
            <a:r>
              <a:rPr lang="en-US" altLang="ja-JP" sz="1400" dirty="0">
                <a:latin typeface="Calibri" panose="020F0502020204030204" pitchFamily="34" charset="0"/>
              </a:rPr>
              <a:t>: 13.6GHz radar (phased array)</a:t>
            </a:r>
            <a:endParaRPr kumimoji="0" lang="en-US" altLang="ja-JP" sz="1400" dirty="0">
              <a:latin typeface="Calibri" panose="020F0502020204030204" pitchFamily="34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66654" y="3177283"/>
            <a:ext cx="1727200" cy="503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000" tIns="36000" rIns="18000" bIns="36000">
            <a:spAutoFit/>
          </a:bodyPr>
          <a:lstStyle/>
          <a:p>
            <a:r>
              <a:rPr lang="en-US" altLang="ja-JP" sz="1400" dirty="0" err="1">
                <a:latin typeface="Calibri" panose="020F0502020204030204" pitchFamily="34" charset="0"/>
              </a:rPr>
              <a:t>KaPR</a:t>
            </a:r>
            <a:r>
              <a:rPr lang="en-US" altLang="ja-JP" sz="1400" dirty="0">
                <a:latin typeface="Calibri" panose="020F0502020204030204" pitchFamily="34" charset="0"/>
              </a:rPr>
              <a:t>: 35.5GHz radar (phased array)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960128" y="1586826"/>
            <a:ext cx="112395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>
                <a:latin typeface="Calibri" panose="020F0502020204030204" pitchFamily="34" charset="0"/>
              </a:rPr>
              <a:t>GMI (Microwave Imager)</a:t>
            </a:r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2648933" y="1737420"/>
            <a:ext cx="360363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V="1">
            <a:off x="1098999" y="2907407"/>
            <a:ext cx="513297" cy="2698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 flipH="1" flipV="1">
            <a:off x="2737833" y="2726432"/>
            <a:ext cx="225425" cy="46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2" name="テキスト ボックス 6"/>
          <p:cNvSpPr txBox="1">
            <a:spLocks noChangeArrowheads="1"/>
          </p:cNvSpPr>
          <p:nvPr/>
        </p:nvSpPr>
        <p:spPr bwMode="auto">
          <a:xfrm>
            <a:off x="52114" y="5354632"/>
            <a:ext cx="12515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Calibri" panose="020F0502020204030204" pitchFamily="34" charset="0"/>
              </a:rPr>
              <a:t>Core</a:t>
            </a:r>
          </a:p>
          <a:p>
            <a:r>
              <a:rPr lang="en-US" altLang="ja-JP" sz="1400" b="1" dirty="0" smtClean="0">
                <a:latin typeface="Calibri" panose="020F0502020204030204" pitchFamily="34" charset="0"/>
              </a:rPr>
              <a:t>Observatory</a:t>
            </a:r>
            <a:br>
              <a:rPr lang="en-US" altLang="ja-JP" sz="1400" b="1" dirty="0" smtClean="0">
                <a:latin typeface="Calibri" panose="020F0502020204030204" pitchFamily="34" charset="0"/>
              </a:rPr>
            </a:br>
            <a:r>
              <a:rPr lang="en-US" altLang="ja-JP" sz="1400" b="1" dirty="0" smtClean="0">
                <a:latin typeface="Calibri" panose="020F0502020204030204" pitchFamily="34" charset="0"/>
              </a:rPr>
              <a:t>by NASA-JAXA</a:t>
            </a:r>
            <a:endParaRPr lang="ja-JP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23" name="テキスト ボックス 7"/>
          <p:cNvSpPr txBox="1">
            <a:spLocks noChangeArrowheads="1"/>
          </p:cNvSpPr>
          <p:nvPr/>
        </p:nvSpPr>
        <p:spPr bwMode="auto">
          <a:xfrm>
            <a:off x="3374876" y="4077072"/>
            <a:ext cx="1557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Calibri" panose="020F0502020204030204" pitchFamily="34" charset="0"/>
              </a:rPr>
              <a:t>Constellation </a:t>
            </a:r>
          </a:p>
          <a:p>
            <a:r>
              <a:rPr lang="en-US" altLang="ja-JP" sz="1400" b="1" dirty="0" smtClean="0">
                <a:latin typeface="Calibri" panose="020F0502020204030204" pitchFamily="34" charset="0"/>
              </a:rPr>
              <a:t>Satellites by international partners</a:t>
            </a:r>
            <a:endParaRPr lang="ja-JP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1964" y="1101354"/>
            <a:ext cx="4187542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ja-JP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GPM </a:t>
            </a:r>
            <a:r>
              <a:rPr lang="en-US" altLang="ja-JP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Core Observatory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下矢印 31"/>
          <p:cNvSpPr/>
          <p:nvPr/>
        </p:nvSpPr>
        <p:spPr>
          <a:xfrm flipV="1">
            <a:off x="916209" y="3909666"/>
            <a:ext cx="132938" cy="576064"/>
          </a:xfrm>
          <a:prstGeom prst="downArrow">
            <a:avLst>
              <a:gd name="adj1" fmla="val 50000"/>
              <a:gd name="adj2" fmla="val 139948"/>
            </a:avLst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16200000">
            <a:off x="3168087" y="5724109"/>
            <a:ext cx="1200415" cy="7866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87824" y="1008112"/>
            <a:ext cx="6048672" cy="5877272"/>
          </a:xfrm>
        </p:spPr>
        <p:txBody>
          <a:bodyPr/>
          <a:lstStyle/>
          <a:p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GPM/DPR calibration is </a:t>
            </a: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going well</a:t>
            </a:r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internal calibration</a:t>
            </a:r>
          </a:p>
          <a:p>
            <a:pPr lvl="1"/>
            <a:r>
              <a:rPr lang="en-US" altLang="ja-JP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DPR’s internal system is calibrated by this calibration.</a:t>
            </a:r>
          </a:p>
          <a:p>
            <a:pPr lvl="1"/>
            <a:r>
              <a:rPr lang="en-US" altLang="ja-JP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has been conducted once per a week from the launch.</a:t>
            </a:r>
          </a:p>
          <a:p>
            <a:pPr lvl="1"/>
            <a:r>
              <a:rPr lang="en-US" altLang="ja-JP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will be conducted same frequency in future.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external calibration</a:t>
            </a:r>
            <a:endParaRPr lang="en-US" altLang="ja-JP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ja-JP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absolute value of the DPR’s received and transmitted powers are </a:t>
            </a:r>
            <a:r>
              <a:rPr lang="en-US" altLang="ja-JP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calibrated by this calibration.</a:t>
            </a:r>
          </a:p>
          <a:p>
            <a:pPr lvl="1"/>
            <a:r>
              <a:rPr lang="en-US" altLang="ja-JP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It has been conducted </a:t>
            </a:r>
            <a:r>
              <a:rPr lang="en-US" altLang="ja-JP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10 time in a year.</a:t>
            </a:r>
            <a:endParaRPr lang="en-US" altLang="ja-JP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It will be conducted same frequency in future.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increase the accuracy of calibration, JAXA </a:t>
            </a:r>
            <a:r>
              <a:rPr lang="en-US" altLang="ja-JP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is evaluating </a:t>
            </a:r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altLang="ja-JP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calibration </a:t>
            </a:r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in </a:t>
            </a:r>
            <a:r>
              <a:rPr lang="en-US" altLang="ja-JP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  <a:r>
              <a:rPr lang="en-US" altLang="ja-JP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1" y="277813"/>
            <a:ext cx="8049716" cy="581025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Calibri" panose="020F0502020204030204" pitchFamily="34" charset="0"/>
              </a:rPr>
              <a:t>GPM / DPR calibration status and plan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09" y="1089780"/>
            <a:ext cx="2134829" cy="29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61" y="4249608"/>
            <a:ext cx="2778463" cy="251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902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902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0" y="28956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8956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" y="28956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0" y="838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838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800" y="838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00" y="838200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sp>
        <p:nvSpPr>
          <p:cNvPr id="18445" name="Text Box 4"/>
          <p:cNvSpPr txBox="1">
            <a:spLocks noChangeArrowheads="1"/>
          </p:cNvSpPr>
          <p:nvPr/>
        </p:nvSpPr>
        <p:spPr bwMode="auto">
          <a:xfrm>
            <a:off x="250825" y="-39689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err="1" smtClean="0"/>
              <a:t>Intercomparison</a:t>
            </a:r>
            <a:r>
              <a:rPr lang="en-US" altLang="ja-JP" sz="2000" dirty="0" smtClean="0"/>
              <a:t> of GMI ITE043 and TMI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V7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TB </a:t>
            </a:r>
            <a:r>
              <a:rPr lang="en-US" altLang="ja-JP" sz="2000" dirty="0" smtClean="0"/>
              <a:t>dependency on </a:t>
            </a:r>
            <a:r>
              <a:rPr lang="en-US" altLang="ja-JP" sz="2000" dirty="0" smtClean="0"/>
              <a:t>DD</a:t>
            </a:r>
            <a:br>
              <a:rPr lang="en-US" altLang="ja-JP" sz="2000" dirty="0" smtClean="0"/>
            </a:br>
            <a:r>
              <a:rPr lang="en-US" altLang="ja-JP" sz="2000" dirty="0" smtClean="0"/>
              <a:t>* </a:t>
            </a:r>
            <a:r>
              <a:rPr lang="en-US" altLang="ja-JP" sz="2000" dirty="0" smtClean="0"/>
              <a:t>ITE043 </a:t>
            </a:r>
            <a:r>
              <a:rPr lang="en-US" altLang="ja-JP" sz="2000" dirty="0"/>
              <a:t>(equivalent to V04)</a:t>
            </a:r>
            <a:endParaRPr lang="ja-JP" altLang="en-US" sz="2000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7" name="テキスト ボックス 13"/>
          <p:cNvSpPr txBox="1">
            <a:spLocks noChangeArrowheads="1"/>
          </p:cNvSpPr>
          <p:nvPr/>
        </p:nvSpPr>
        <p:spPr bwMode="auto">
          <a:xfrm>
            <a:off x="90011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/>
              <a:t>10V</a:t>
            </a:r>
            <a:endParaRPr lang="ja-JP" altLang="en-US" dirty="0"/>
          </a:p>
        </p:txBody>
      </p:sp>
      <p:sp>
        <p:nvSpPr>
          <p:cNvPr id="38" name="テキスト ボックス 14"/>
          <p:cNvSpPr txBox="1">
            <a:spLocks noChangeArrowheads="1"/>
          </p:cNvSpPr>
          <p:nvPr/>
        </p:nvSpPr>
        <p:spPr bwMode="auto">
          <a:xfrm>
            <a:off x="313213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10H</a:t>
            </a:r>
            <a:endParaRPr lang="ja-JP" altLang="en-US"/>
          </a:p>
        </p:txBody>
      </p:sp>
      <p:sp>
        <p:nvSpPr>
          <p:cNvPr id="39" name="テキスト ボックス 15"/>
          <p:cNvSpPr txBox="1">
            <a:spLocks noChangeArrowheads="1"/>
          </p:cNvSpPr>
          <p:nvPr/>
        </p:nvSpPr>
        <p:spPr bwMode="auto">
          <a:xfrm>
            <a:off x="5364163" y="692150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18V</a:t>
            </a:r>
            <a:endParaRPr lang="ja-JP" altLang="en-US" dirty="0"/>
          </a:p>
        </p:txBody>
      </p:sp>
      <p:sp>
        <p:nvSpPr>
          <p:cNvPr id="40" name="テキスト ボックス 16"/>
          <p:cNvSpPr txBox="1">
            <a:spLocks noChangeArrowheads="1"/>
          </p:cNvSpPr>
          <p:nvPr/>
        </p:nvSpPr>
        <p:spPr bwMode="auto">
          <a:xfrm>
            <a:off x="7596188" y="692150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18H</a:t>
            </a:r>
            <a:endParaRPr lang="ja-JP" altLang="en-US" dirty="0"/>
          </a:p>
        </p:txBody>
      </p:sp>
      <p:sp>
        <p:nvSpPr>
          <p:cNvPr id="41" name="テキスト ボックス 17"/>
          <p:cNvSpPr txBox="1">
            <a:spLocks noChangeArrowheads="1"/>
          </p:cNvSpPr>
          <p:nvPr/>
        </p:nvSpPr>
        <p:spPr bwMode="auto">
          <a:xfrm>
            <a:off x="900113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23V</a:t>
            </a:r>
            <a:endParaRPr lang="ja-JP" altLang="en-US" dirty="0"/>
          </a:p>
        </p:txBody>
      </p:sp>
      <p:sp>
        <p:nvSpPr>
          <p:cNvPr id="44" name="テキスト ボックス 19"/>
          <p:cNvSpPr txBox="1">
            <a:spLocks noChangeArrowheads="1"/>
          </p:cNvSpPr>
          <p:nvPr/>
        </p:nvSpPr>
        <p:spPr bwMode="auto">
          <a:xfrm>
            <a:off x="5364163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36V</a:t>
            </a:r>
            <a:endParaRPr lang="ja-JP" altLang="en-US" dirty="0"/>
          </a:p>
        </p:txBody>
      </p:sp>
      <p:sp>
        <p:nvSpPr>
          <p:cNvPr id="45" name="テキスト ボックス 20"/>
          <p:cNvSpPr txBox="1">
            <a:spLocks noChangeArrowheads="1"/>
          </p:cNvSpPr>
          <p:nvPr/>
        </p:nvSpPr>
        <p:spPr bwMode="auto">
          <a:xfrm>
            <a:off x="7596188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36H</a:t>
            </a:r>
            <a:endParaRPr lang="ja-JP" altLang="en-US" dirty="0"/>
          </a:p>
        </p:txBody>
      </p:sp>
      <p:sp>
        <p:nvSpPr>
          <p:cNvPr id="46" name="テキスト ボックス 21"/>
          <p:cNvSpPr txBox="1">
            <a:spLocks noChangeArrowheads="1"/>
          </p:cNvSpPr>
          <p:nvPr/>
        </p:nvSpPr>
        <p:spPr bwMode="auto">
          <a:xfrm>
            <a:off x="827088" y="46228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</a:t>
            </a:r>
            <a:endParaRPr lang="ja-JP" altLang="en-US" dirty="0"/>
          </a:p>
        </p:txBody>
      </p:sp>
      <p:sp>
        <p:nvSpPr>
          <p:cNvPr id="47" name="テキスト ボックス 22"/>
          <p:cNvSpPr txBox="1">
            <a:spLocks noChangeArrowheads="1"/>
          </p:cNvSpPr>
          <p:nvPr/>
        </p:nvSpPr>
        <p:spPr bwMode="auto">
          <a:xfrm>
            <a:off x="2987675" y="46228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</a:t>
            </a:r>
            <a:endParaRPr lang="ja-JP" altLang="en-US" dirty="0"/>
          </a:p>
        </p:txBody>
      </p:sp>
      <p:sp>
        <p:nvSpPr>
          <p:cNvPr id="48" name="テキスト ボックス 36"/>
          <p:cNvSpPr txBox="1">
            <a:spLocks noChangeArrowheads="1"/>
          </p:cNvSpPr>
          <p:nvPr/>
        </p:nvSpPr>
        <p:spPr bwMode="auto">
          <a:xfrm>
            <a:off x="2411413" y="3214800"/>
            <a:ext cx="2160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Day &amp; Night</a:t>
            </a:r>
            <a:br>
              <a:rPr lang="en-US" altLang="ja-JP" dirty="0" smtClean="0"/>
            </a:br>
            <a:r>
              <a:rPr lang="ja-JP" altLang="en-US" dirty="0" err="1" smtClean="0"/>
              <a:t>ー</a:t>
            </a:r>
            <a:r>
              <a:rPr lang="ja-JP" altLang="en-US" dirty="0" smtClean="0"/>
              <a:t>：</a:t>
            </a:r>
            <a:r>
              <a:rPr lang="en-US" altLang="ja-JP" dirty="0" smtClean="0"/>
              <a:t>Ocean &amp; Land</a:t>
            </a:r>
            <a:br>
              <a:rPr lang="en-US" altLang="ja-JP" dirty="0" smtClean="0"/>
            </a:br>
            <a:r>
              <a:rPr lang="ja-JP" altLang="en-US" dirty="0" err="1" smtClean="0">
                <a:solidFill>
                  <a:srgbClr val="FF0000"/>
                </a:solidFill>
              </a:rPr>
              <a:t>ー</a:t>
            </a:r>
            <a:r>
              <a:rPr lang="ja-JP" altLang="en-US" dirty="0" smtClean="0"/>
              <a:t>：</a:t>
            </a:r>
            <a:r>
              <a:rPr lang="en-US" altLang="ja-JP" dirty="0" smtClean="0"/>
              <a:t>Ocean only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2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BT_DEPENDENCE_201400_g_B_89H_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799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0" name="図 29" descr="BT_DEPENDENCE_201400_g_B_89V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99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9" name="図 28" descr="BT_DEPENDENCE_201400_g_B_37H_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0999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8" name="図 27" descr="BT_DEPENDENCE_201400_g_B_37V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199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7" name="図 26" descr="BT_DEPENDENCE_201400_g_B_24V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799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6" name="図 25" descr="BT_DEPENDENCE_201400_g_B_19H_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0999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5" name="図 24" descr="BT_DEPENDENCE_201400_g_B_19V_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199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4" name="図 23" descr="BT_DEPENDENCE_201400_g_B_10H_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6799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3" name="図 22" descr="BT_DEPENDENCE_201400_g_B_10V_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7799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/>
              <a:t>[Reference] Same for GMI V03 – TMI V7</a:t>
            </a:r>
            <a:endParaRPr lang="ja-JP" altLang="en-US" sz="2800" dirty="0"/>
          </a:p>
        </p:txBody>
      </p:sp>
      <p:sp>
        <p:nvSpPr>
          <p:cNvPr id="12" name="テキスト ボックス 13"/>
          <p:cNvSpPr txBox="1">
            <a:spLocks noChangeArrowheads="1"/>
          </p:cNvSpPr>
          <p:nvPr/>
        </p:nvSpPr>
        <p:spPr bwMode="auto">
          <a:xfrm>
            <a:off x="90011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/>
              <a:t>10V</a:t>
            </a:r>
            <a:endParaRPr lang="ja-JP" altLang="en-US" dirty="0"/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313213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10H</a:t>
            </a:r>
            <a:endParaRPr lang="ja-JP" altLang="en-US"/>
          </a:p>
        </p:txBody>
      </p:sp>
      <p:sp>
        <p:nvSpPr>
          <p:cNvPr id="14" name="テキスト ボックス 15"/>
          <p:cNvSpPr txBox="1">
            <a:spLocks noChangeArrowheads="1"/>
          </p:cNvSpPr>
          <p:nvPr/>
        </p:nvSpPr>
        <p:spPr bwMode="auto">
          <a:xfrm>
            <a:off x="5364163" y="692150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18V</a:t>
            </a:r>
            <a:endParaRPr lang="ja-JP" altLang="en-US" dirty="0"/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7596188" y="692150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18H</a:t>
            </a:r>
            <a:endParaRPr lang="ja-JP" altLang="en-US" dirty="0"/>
          </a:p>
        </p:txBody>
      </p:sp>
      <p:sp>
        <p:nvSpPr>
          <p:cNvPr id="16" name="テキスト ボックス 17"/>
          <p:cNvSpPr txBox="1">
            <a:spLocks noChangeArrowheads="1"/>
          </p:cNvSpPr>
          <p:nvPr/>
        </p:nvSpPr>
        <p:spPr bwMode="auto">
          <a:xfrm>
            <a:off x="900113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23V</a:t>
            </a:r>
            <a:endParaRPr lang="ja-JP" altLang="en-US" dirty="0"/>
          </a:p>
        </p:txBody>
      </p:sp>
      <p:sp>
        <p:nvSpPr>
          <p:cNvPr id="17" name="テキスト ボックス 19"/>
          <p:cNvSpPr txBox="1">
            <a:spLocks noChangeArrowheads="1"/>
          </p:cNvSpPr>
          <p:nvPr/>
        </p:nvSpPr>
        <p:spPr bwMode="auto">
          <a:xfrm>
            <a:off x="5364163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36V</a:t>
            </a:r>
            <a:endParaRPr lang="ja-JP" altLang="en-US" dirty="0"/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7596188" y="2636838"/>
            <a:ext cx="79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36H</a:t>
            </a:r>
            <a:endParaRPr lang="ja-JP" altLang="en-US" dirty="0"/>
          </a:p>
        </p:txBody>
      </p:sp>
      <p:sp>
        <p:nvSpPr>
          <p:cNvPr id="19" name="テキスト ボックス 21"/>
          <p:cNvSpPr txBox="1">
            <a:spLocks noChangeArrowheads="1"/>
          </p:cNvSpPr>
          <p:nvPr/>
        </p:nvSpPr>
        <p:spPr bwMode="auto">
          <a:xfrm>
            <a:off x="827088" y="46228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</a:t>
            </a:r>
            <a:endParaRPr lang="ja-JP" altLang="en-US" dirty="0"/>
          </a:p>
        </p:txBody>
      </p:sp>
      <p:sp>
        <p:nvSpPr>
          <p:cNvPr id="20" name="テキスト ボックス 22"/>
          <p:cNvSpPr txBox="1">
            <a:spLocks noChangeArrowheads="1"/>
          </p:cNvSpPr>
          <p:nvPr/>
        </p:nvSpPr>
        <p:spPr bwMode="auto">
          <a:xfrm>
            <a:off x="2987675" y="46228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</a:t>
            </a:r>
            <a:endParaRPr lang="ja-JP" altLang="en-US" dirty="0"/>
          </a:p>
        </p:txBody>
      </p:sp>
      <p:sp>
        <p:nvSpPr>
          <p:cNvPr id="22" name="テキスト ボックス 13"/>
          <p:cNvSpPr txBox="1">
            <a:spLocks noChangeArrowheads="1"/>
          </p:cNvSpPr>
          <p:nvPr/>
        </p:nvSpPr>
        <p:spPr bwMode="auto">
          <a:xfrm>
            <a:off x="4572000" y="4941168"/>
            <a:ext cx="432117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Values of DD and TB dependency are largely differ between 03B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and ITE043 (equivalent to V04)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/>
              <a:t>GMI TB of new version tends to show lower TB in low frequency channels and higher TB in high-frequency channels compared to current version.</a:t>
            </a:r>
            <a:endParaRPr lang="en-US" altLang="ja-JP" sz="1400" dirty="0"/>
          </a:p>
        </p:txBody>
      </p:sp>
      <p:sp>
        <p:nvSpPr>
          <p:cNvPr id="3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3" name="テキスト ボックス 36"/>
          <p:cNvSpPr txBox="1">
            <a:spLocks noChangeArrowheads="1"/>
          </p:cNvSpPr>
          <p:nvPr/>
        </p:nvSpPr>
        <p:spPr bwMode="auto">
          <a:xfrm>
            <a:off x="2411413" y="3214800"/>
            <a:ext cx="2160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Day &amp; Night</a:t>
            </a:r>
            <a:br>
              <a:rPr lang="en-US" altLang="ja-JP" dirty="0" smtClean="0"/>
            </a:br>
            <a:r>
              <a:rPr lang="ja-JP" altLang="en-US" dirty="0" err="1" smtClean="0"/>
              <a:t>ー</a:t>
            </a:r>
            <a:r>
              <a:rPr lang="ja-JP" altLang="en-US" dirty="0" smtClean="0"/>
              <a:t>：</a:t>
            </a:r>
            <a:r>
              <a:rPr lang="en-US" altLang="ja-JP" dirty="0" smtClean="0"/>
              <a:t>Ocean &amp; Land</a:t>
            </a:r>
            <a:br>
              <a:rPr lang="en-US" altLang="ja-JP" dirty="0" smtClean="0"/>
            </a:br>
            <a:r>
              <a:rPr lang="ja-JP" altLang="en-US" dirty="0" err="1" smtClean="0">
                <a:solidFill>
                  <a:srgbClr val="FF0000"/>
                </a:solidFill>
              </a:rPr>
              <a:t>ー</a:t>
            </a:r>
            <a:r>
              <a:rPr lang="ja-JP" altLang="en-US" dirty="0" smtClean="0"/>
              <a:t>：</a:t>
            </a:r>
            <a:r>
              <a:rPr lang="en-US" altLang="ja-JP" dirty="0" smtClean="0"/>
              <a:t>Ocean only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96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0081"/>
              </p:ext>
            </p:extLst>
          </p:nvPr>
        </p:nvGraphicFramePr>
        <p:xfrm>
          <a:off x="251520" y="1124744"/>
          <a:ext cx="8640958" cy="3600396"/>
        </p:xfrm>
        <a:graphic>
          <a:graphicData uri="http://schemas.openxmlformats.org/drawingml/2006/table">
            <a:tbl>
              <a:tblPr/>
              <a:tblGrid>
                <a:gridCol w="875035"/>
                <a:gridCol w="755711"/>
                <a:gridCol w="725880"/>
                <a:gridCol w="755711"/>
                <a:gridCol w="755711"/>
                <a:gridCol w="825315"/>
                <a:gridCol w="705993"/>
                <a:gridCol w="884977"/>
                <a:gridCol w="715937"/>
                <a:gridCol w="884977"/>
                <a:gridCol w="755711"/>
              </a:tblGrid>
              <a:tr h="325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Day &amp; Night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①</a:t>
                      </a:r>
                      <a:r>
                        <a:rPr lang="en-US" altLang="ja-JP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Ocean only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②</a:t>
                      </a:r>
                      <a:r>
                        <a:rPr lang="en-US" altLang="zh-TW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Ocean &amp; Land</a:t>
                      </a:r>
                      <a:endParaRPr lang="zh-TW" alt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TB Average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①</a:t>
                      </a:r>
                      <a:r>
                        <a:rPr lang="en-US" altLang="ja-JP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Ocean only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②</a:t>
                      </a:r>
                      <a:r>
                        <a:rPr lang="en-US" altLang="zh-TW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Ocean &amp; Land</a:t>
                      </a:r>
                      <a:endParaRPr lang="zh-TW" altLang="en-US" sz="1050" b="0" i="0" u="none" strike="noStrike" baseline="0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56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FFFFFF"/>
                          </a:solidFill>
                          <a:latin typeface="ＭＳ Ｐゴシック"/>
                        </a:rPr>
                        <a:t>slope</a:t>
                      </a:r>
                      <a:endParaRPr lang="ja-JP" altLang="en-US" sz="1050" b="0" i="0" u="none" strike="noStrike" baseline="0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FFFFFF"/>
                          </a:solidFill>
                          <a:latin typeface="ＭＳ Ｐゴシック"/>
                        </a:rPr>
                        <a:t>intercept</a:t>
                      </a:r>
                      <a:endParaRPr lang="ja-JP" altLang="en-US" sz="1050" b="0" i="0" u="none" strike="noStrike" baseline="0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FFFFFF"/>
                          </a:solidFill>
                          <a:latin typeface="ＭＳ Ｐゴシック"/>
                        </a:rPr>
                        <a:t>slope</a:t>
                      </a:r>
                      <a:endParaRPr lang="ja-JP" altLang="en-US" sz="1050" b="0" i="0" u="none" strike="noStrike" baseline="0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baseline="0" dirty="0" smtClean="0">
                          <a:solidFill>
                            <a:srgbClr val="FFFFFF"/>
                          </a:solidFill>
                          <a:latin typeface="ＭＳ Ｐゴシック"/>
                        </a:rPr>
                        <a:t>intercept</a:t>
                      </a:r>
                      <a:endParaRPr lang="ja-JP" altLang="en-US" sz="1050" b="0" i="0" u="none" strike="noStrike" baseline="0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TB@Ocean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TB@Land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Δ</a:t>
                      </a:r>
                      <a:r>
                        <a:rPr lang="en-US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T@Ocean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b="0" i="0" u="none" strike="noStrike" baseline="0" dirty="0">
                          <a:solidFill>
                            <a:srgbClr val="FFFFFF"/>
                          </a:solidFill>
                          <a:latin typeface="ＭＳ Ｐゴシック"/>
                        </a:rPr>
                        <a:t>Δ</a:t>
                      </a:r>
                      <a:r>
                        <a:rPr lang="en-US" sz="1050" b="0" i="0" u="none" strike="noStrike" baseline="0" dirty="0" err="1">
                          <a:solidFill>
                            <a:srgbClr val="FFFFFF"/>
                          </a:solidFill>
                          <a:latin typeface="ＭＳ Ｐゴシック"/>
                        </a:rPr>
                        <a:t>T@Land</a:t>
                      </a:r>
                      <a:endParaRPr lang="en-US" sz="1050" b="0" i="0" u="none" strike="noStrike" baseline="0" dirty="0">
                        <a:solidFill>
                          <a:srgbClr val="FFFFFF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Δ</a:t>
                      </a:r>
                      <a:r>
                        <a:rPr lang="en-US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T@Ocean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Δ</a:t>
                      </a:r>
                      <a:r>
                        <a:rPr lang="en-US" sz="1050" b="0" i="0" u="none" strike="noStrike" baseline="0">
                          <a:solidFill>
                            <a:srgbClr val="FFFFFF"/>
                          </a:solidFill>
                          <a:latin typeface="ＭＳ Ｐゴシック"/>
                        </a:rPr>
                        <a:t>T@Land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>
                          <a:solidFill>
                            <a:srgbClr val="000000"/>
                          </a:solidFill>
                          <a:latin typeface="ＭＳ Ｐゴシック"/>
                        </a:rPr>
                        <a:t>10V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0.00393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1.58953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0.00217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1.88466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170.46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283.83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>
                          <a:solidFill>
                            <a:srgbClr val="000000"/>
                          </a:solidFill>
                          <a:latin typeface="ＭＳ Ｐゴシック"/>
                        </a:rPr>
                        <a:t>10H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-0.01377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3.25549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0.00014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1.99748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90.28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282.38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en-US" altLang="ja-JP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V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-0.02731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4.94333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-0.30006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195.44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284.47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18H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-0.04590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6.27480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-0.00724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1.40903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127.05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283.47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-6.74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23V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-0.00268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1.51054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0.00946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-1.19568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227.49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285.83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36V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-0.00437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2.96817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-0.00594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3.30752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216.45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282.61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36H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0.00695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0.48128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-0.00130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1.73286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153.30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282.07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89V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-0.00180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1.54235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0.00076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0.87162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265.93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285.54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baseline="0">
                          <a:solidFill>
                            <a:srgbClr val="000000"/>
                          </a:solidFill>
                          <a:latin typeface="ＭＳ Ｐゴシック"/>
                        </a:rPr>
                        <a:t>89H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0.00262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0.75715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0.00707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-0.24468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235.10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285.29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/>
              <a:t>GMI-TMI Correction table (Feb. 22, 2016)</a:t>
            </a:r>
            <a:endParaRPr lang="ja-JP" altLang="en-US" sz="28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283897" y="5085184"/>
          <a:ext cx="5512239" cy="83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数式" r:id="rId3" imgW="3022560" imgH="457200" progId="Equation.3">
                  <p:embed/>
                </p:oleObj>
              </mc:Choice>
              <mc:Fallback>
                <p:oleObj name="数式" r:id="rId3" imgW="3022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97" y="5085184"/>
                        <a:ext cx="5512239" cy="833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TB biases over the land largely differ between </a:t>
            </a:r>
            <a:r>
              <a:rPr kumimoji="1" lang="ja-JP" altLang="en-US" dirty="0" smtClean="0"/>
              <a:t>①</a:t>
            </a:r>
            <a:r>
              <a:rPr lang="ja-JP" altLang="en-US" dirty="0"/>
              <a:t> </a:t>
            </a:r>
            <a:r>
              <a:rPr lang="en-US" altLang="ja-JP" dirty="0" smtClean="0"/>
              <a:t>and </a:t>
            </a:r>
            <a:r>
              <a:rPr kumimoji="1" lang="ja-JP" altLang="en-US" dirty="0" smtClean="0"/>
              <a:t>②</a:t>
            </a:r>
            <a:r>
              <a:rPr lang="en-US" altLang="ja-JP" dirty="0" err="1"/>
              <a:t>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52504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10227</TotalTime>
  <Words>1555</Words>
  <Application>Microsoft Office PowerPoint</Application>
  <PresentationFormat>画面に合わせる (4:3)</PresentationFormat>
  <Paragraphs>423</Paragraphs>
  <Slides>13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32" baseType="lpstr">
      <vt:lpstr>Arial Unicode MS</vt:lpstr>
      <vt:lpstr>Avenir Roman</vt:lpstr>
      <vt:lpstr>HGS創英角ｺﾞｼｯｸUB</vt:lpstr>
      <vt:lpstr>微軟正黑體</vt:lpstr>
      <vt:lpstr>ＭＳ Ｐゴシック</vt:lpstr>
      <vt:lpstr>PMingLiU</vt:lpstr>
      <vt:lpstr>小塚ゴシック Pro M</vt:lpstr>
      <vt:lpstr>Arial</vt:lpstr>
      <vt:lpstr>Arial Narrow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ビジネス</vt:lpstr>
      <vt:lpstr>Photo Editor 写真</vt:lpstr>
      <vt:lpstr>数式</vt:lpstr>
      <vt:lpstr>JAXA Agency Report</vt:lpstr>
      <vt:lpstr>PowerPoint プレゼンテーション</vt:lpstr>
      <vt:lpstr>Agency update</vt:lpstr>
      <vt:lpstr>AMSR-E operation completed on Dec.4, 2015</vt:lpstr>
      <vt:lpstr>Global Precipitation Measurement (GPM) </vt:lpstr>
      <vt:lpstr>GPM / DPR calibration status and plan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AMSR2 Standard Products Ver.2 has been released in March 2015</vt:lpstr>
      <vt:lpstr>JAXA’s Himawari-8 Activities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Nakagawa</dc:creator>
  <cp:lastModifiedBy>Kachi</cp:lastModifiedBy>
  <cp:revision>572</cp:revision>
  <cp:lastPrinted>2015-03-17T06:04:23Z</cp:lastPrinted>
  <dcterms:created xsi:type="dcterms:W3CDTF">2008-12-31T12:46:31Z</dcterms:created>
  <dcterms:modified xsi:type="dcterms:W3CDTF">2016-03-01T06:14:02Z</dcterms:modified>
</cp:coreProperties>
</file>