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8" r:id="rId4"/>
    <p:sldId id="297" r:id="rId5"/>
    <p:sldId id="308" r:id="rId6"/>
    <p:sldId id="309" r:id="rId7"/>
    <p:sldId id="310" r:id="rId8"/>
    <p:sldId id="318" r:id="rId9"/>
    <p:sldId id="319" r:id="rId10"/>
    <p:sldId id="324" r:id="rId11"/>
    <p:sldId id="326" r:id="rId12"/>
    <p:sldId id="322" r:id="rId13"/>
    <p:sldId id="323" r:id="rId14"/>
    <p:sldId id="325" r:id="rId15"/>
    <p:sldId id="327" r:id="rId16"/>
    <p:sldId id="315" r:id="rId17"/>
    <p:sldId id="30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7D6"/>
    <a:srgbClr val="CCECFF"/>
    <a:srgbClr val="FFCCCC"/>
    <a:srgbClr val="FF6600"/>
    <a:srgbClr val="D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7046" autoAdjust="0"/>
  </p:normalViewPr>
  <p:slideViewPr>
    <p:cSldViewPr>
      <p:cViewPr varScale="1">
        <p:scale>
          <a:sx n="40" d="100"/>
          <a:sy n="40" d="100"/>
        </p:scale>
        <p:origin x="-2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3EF6-7DD1-C14C-BC1F-9CF5A7EB859F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4989-537A-544D-920E-2AE3D3FBCB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FAD4-0F67-4E92-804E-BAE2EAF9327B}" type="datetimeFigureOut">
              <a:rPr kumimoji="1" lang="ja-JP" altLang="en-US" smtClean="0"/>
              <a:pPr/>
              <a:t>2016/3/7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B7A3-2A8D-4182-A385-075B36027BB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477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733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927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23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156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73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6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4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93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6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027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HSD is L1B equivalent data.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48CB-F681-4CAF-A8EB-8FEEBB4F4C5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34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44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54DF1-67E2-4D5C-8A9C-7DA19B06B434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4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6EEE97-7938-4AAA-A1AD-FF7965BCD1A8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0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0B87D6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40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EC200-4762-4C91-8D68-1E7293295A12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2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94550-31E5-4850-930A-1CC3848108D7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4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3A1A7-90A7-4A33-AE2E-D5459AA769A7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0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0B87D6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32910-F76C-4591-B73F-3142569E1534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3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631D9-7080-4B79-96F0-6BEB3B58FCF3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9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3932E-4F36-43D3-B2B7-402004361CB7}" type="datetime1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8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94104" y="6448251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4"/>
          <p:cNvSpPr txBox="1">
            <a:spLocks/>
          </p:cNvSpPr>
          <p:nvPr userDrawn="1"/>
        </p:nvSpPr>
        <p:spPr>
          <a:xfrm>
            <a:off x="2051720" y="6448251"/>
            <a:ext cx="5040560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</a:rPr>
              <a:t>GSICS annual meeting, 29 February – 4 March, 2015, Tsukuba, Japan</a:t>
            </a:r>
            <a:endParaRPr lang="ja-JP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094879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JMA Agency Report</a:t>
            </a:r>
            <a:endParaRPr kumimoji="1" lang="ja-JP" altLang="en-US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486487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>
                <a:solidFill>
                  <a:schemeClr val="bg1">
                    <a:lumMod val="50000"/>
                  </a:schemeClr>
                </a:solidFill>
              </a:rPr>
              <a:t>Arata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2800" dirty="0" err="1">
                <a:solidFill>
                  <a:schemeClr val="bg1">
                    <a:lumMod val="50000"/>
                  </a:schemeClr>
                </a:solidFill>
              </a:rPr>
              <a:t>Okuyama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, Masaya </a:t>
            </a:r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Takahashi, </a:t>
            </a:r>
          </a:p>
          <a:p>
            <a:pPr algn="ctr"/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Hidehiko Murata</a:t>
            </a:r>
          </a:p>
          <a:p>
            <a:pPr algn="ctr"/>
            <a:endParaRPr lang="en-US" altLang="ja-JP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Meteorological Satellite Center,</a:t>
            </a:r>
          </a:p>
          <a:p>
            <a:pPr algn="ctr"/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Japan Meteorological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2015-MSC\高橋行端\Meetings\GSICS\WebMeeting\201602\figs\tseries_himawari8_vnirc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4" b="4445"/>
          <a:stretch/>
        </p:blipFill>
        <p:spPr bwMode="auto">
          <a:xfrm>
            <a:off x="15305" y="4518541"/>
            <a:ext cx="9122791" cy="18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015-MSC\高橋行端\Meetings\GSICS\WebMeeting\201602\figs\tseries_himawari8_vnirc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56965"/>
          <a:stretch/>
        </p:blipFill>
        <p:spPr bwMode="auto">
          <a:xfrm>
            <a:off x="21209" y="2737739"/>
            <a:ext cx="9122791" cy="16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453256" y="2812257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 </a:t>
            </a:r>
            <a:r>
              <a:rPr kumimoji="1" lang="en-US" altLang="ja-JP" sz="1600" b="1" dirty="0" smtClean="0"/>
              <a:t>1</a:t>
            </a:r>
            <a:r>
              <a:rPr kumimoji="1" lang="en-US" altLang="ja-JP" sz="1600" dirty="0" smtClean="0"/>
              <a:t> 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Band </a:t>
            </a:r>
            <a:r>
              <a:rPr lang="en-US" altLang="ja-JP" sz="1600" b="1" dirty="0" smtClean="0"/>
              <a:t>3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854" y="4604566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</a:t>
            </a:r>
            <a:r>
              <a:rPr kumimoji="1" lang="en-US" altLang="ja-JP" sz="1600" b="1" dirty="0" smtClean="0"/>
              <a:t> 4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5</a:t>
            </a:r>
            <a:r>
              <a:rPr lang="en-US" altLang="ja-JP" sz="1600" dirty="0" smtClean="0"/>
              <a:t> 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Band </a:t>
            </a:r>
            <a:r>
              <a:rPr lang="en-US" altLang="ja-JP" sz="1600" b="1" dirty="0" smtClean="0"/>
              <a:t>6</a:t>
            </a:r>
            <a:r>
              <a:rPr lang="en-US" altLang="ja-JP" sz="1600" dirty="0" smtClean="0"/>
              <a:t> 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8128" y="2361580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Time series of </a:t>
            </a:r>
            <a:r>
              <a:rPr lang="en-US" altLang="ja-JP" dirty="0" smtClean="0">
                <a:solidFill>
                  <a:srgbClr val="006600"/>
                </a:solidFill>
              </a:rPr>
              <a:t>DCC </a:t>
            </a:r>
            <a:r>
              <a:rPr lang="en-US" altLang="ja-JP" dirty="0">
                <a:solidFill>
                  <a:srgbClr val="006600"/>
                </a:solidFill>
              </a:rPr>
              <a:t>from ray-matched </a:t>
            </a:r>
            <a:r>
              <a:rPr lang="en-US" altLang="ja-JP" dirty="0" smtClean="0">
                <a:solidFill>
                  <a:srgbClr val="006600"/>
                </a:solidFill>
              </a:rPr>
              <a:t>data,</a:t>
            </a:r>
            <a:r>
              <a:rPr kumimoji="1" lang="en-US" altLang="ja-JP" dirty="0" smtClean="0">
                <a:solidFill>
                  <a:srgbClr val="0000FF"/>
                </a:solidFill>
              </a:rPr>
              <a:t> Ray-matching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RT simulation results</a:t>
            </a:r>
            <a:r>
              <a:rPr kumimoji="1" lang="en-US" altLang="ja-JP" dirty="0" smtClean="0"/>
              <a:t> 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8646" y="1196752"/>
            <a:ext cx="8064378" cy="6340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There is no significant bias in Band 1-4 (0.47-0.86 um)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+/- 5% bias in Band 5 and 6 (1.6 and 2.3 um).</a:t>
            </a:r>
            <a:endParaRPr lang="ja-JP" altLang="en-US" sz="1600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62461" y="260648"/>
            <a:ext cx="806437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0B87D6"/>
                </a:solidFill>
              </a:rPr>
              <a:t>AHI </a:t>
            </a:r>
            <a:r>
              <a:rPr lang="en-US" altLang="ja-JP" sz="2800" b="1" dirty="0">
                <a:solidFill>
                  <a:srgbClr val="0B87D6"/>
                </a:solidFill>
              </a:rPr>
              <a:t>data quality (VIS-NIR calibration</a:t>
            </a:r>
            <a:r>
              <a:rPr lang="en-US" altLang="ja-JP" sz="2800" b="1" dirty="0" smtClean="0">
                <a:solidFill>
                  <a:srgbClr val="0B87D6"/>
                </a:solidFill>
              </a:rPr>
              <a:t>)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0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i="1" dirty="0" smtClean="0"/>
              <a:t>will be reported in [4m]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611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Vicarious calibration for AHI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268760"/>
            <a:ext cx="4648200" cy="5113655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Clear sky ocean</a:t>
            </a:r>
          </a:p>
          <a:p>
            <a:pPr lvl="1"/>
            <a:r>
              <a:rPr lang="en-US" altLang="ja-JP" dirty="0" smtClean="0"/>
              <a:t>Ocean color needs to be considered in shorter wavelength band ( &lt; 0.6um)</a:t>
            </a:r>
          </a:p>
          <a:p>
            <a:pPr lvl="1"/>
            <a:r>
              <a:rPr kumimoji="1" lang="en-US" altLang="ja-JP" dirty="0" smtClean="0"/>
              <a:t>Possibly also polarization </a:t>
            </a:r>
          </a:p>
          <a:p>
            <a:pPr lvl="1"/>
            <a:r>
              <a:rPr lang="en-US" altLang="ja-JP" dirty="0" smtClean="0"/>
              <a:t>It is dark for NIR bands</a:t>
            </a:r>
          </a:p>
          <a:p>
            <a:pPr lvl="1"/>
            <a:endParaRPr kumimoji="1" lang="en-US" altLang="ja-JP" sz="1900" dirty="0" smtClean="0"/>
          </a:p>
          <a:p>
            <a:r>
              <a:rPr kumimoji="1" lang="en-US" altLang="ja-JP" dirty="0" smtClean="0"/>
              <a:t>Land surface</a:t>
            </a:r>
          </a:p>
          <a:p>
            <a:pPr lvl="1"/>
            <a:r>
              <a:rPr lang="en-US" altLang="ja-JP" dirty="0" smtClean="0"/>
              <a:t>It can provide low uncertainty.</a:t>
            </a:r>
          </a:p>
          <a:p>
            <a:pPr lvl="1"/>
            <a:r>
              <a:rPr lang="en-US" altLang="ja-JP" dirty="0"/>
              <a:t>Precise ground surface reflectivity is </a:t>
            </a:r>
            <a:r>
              <a:rPr lang="en-US" altLang="ja-JP" dirty="0" smtClean="0"/>
              <a:t>necessary, because AHI’s band width is narrower than the one of MTSAT-2. </a:t>
            </a:r>
          </a:p>
          <a:p>
            <a:pPr lvl="1"/>
            <a:r>
              <a:rPr lang="en-US" altLang="ja-JP" dirty="0" smtClean="0"/>
              <a:t>VIIRS BRDF product is awaited, because its bands are close to AHI’s.</a:t>
            </a:r>
            <a:endParaRPr lang="en-US" altLang="ja-JP" dirty="0"/>
          </a:p>
          <a:p>
            <a:pPr lvl="1"/>
            <a:endParaRPr kumimoji="1" lang="en-US" altLang="ja-JP" sz="1900" dirty="0" smtClean="0"/>
          </a:p>
          <a:p>
            <a:r>
              <a:rPr lang="en-US" altLang="ja-JP" dirty="0" smtClean="0"/>
              <a:t>Liquid water cloud</a:t>
            </a:r>
          </a:p>
          <a:p>
            <a:pPr lvl="1"/>
            <a:r>
              <a:rPr lang="en-US" altLang="ja-JP" dirty="0" smtClean="0"/>
              <a:t>Looks good.</a:t>
            </a:r>
          </a:p>
          <a:p>
            <a:pPr lvl="1"/>
            <a:endParaRPr lang="en-US" altLang="ja-JP" sz="1900" dirty="0" smtClean="0"/>
          </a:p>
          <a:p>
            <a:r>
              <a:rPr kumimoji="1" lang="en-US" altLang="ja-JP" dirty="0" smtClean="0"/>
              <a:t>DCC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Kernel file is under development in JMA/MRI.</a:t>
            </a:r>
          </a:p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5" name="Picture 7" descr="D:\okuyama\15_気象研連絡会\20150611_合同分科会\図\aqua.B01.sea.matchu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10389" b="6990"/>
          <a:stretch/>
        </p:blipFill>
        <p:spPr bwMode="auto">
          <a:xfrm>
            <a:off x="5449454" y="1124744"/>
            <a:ext cx="3622537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>
            <a:off x="6885492" y="161220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8428" y="250948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observation</a:t>
            </a:r>
            <a:endParaRPr kumimoji="1" lang="ja-JP" altLang="en-US" sz="105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31400" y="250948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observation</a:t>
            </a:r>
            <a:endParaRPr kumimoji="1" lang="ja-JP" altLang="en-US" sz="105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845682" y="1714019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simulation</a:t>
            </a:r>
            <a:endParaRPr kumimoji="1" lang="ja-JP" altLang="en-US" sz="10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83246" y="2708920"/>
            <a:ext cx="3788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rgbClr val="0070C0"/>
                </a:solidFill>
              </a:rPr>
              <a:t>MODIS ocean color (NASA) is applied.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pic>
        <p:nvPicPr>
          <p:cNvPr id="3077" name="Picture 5" descr="D:\okuyama\11_ひまわり８号\[ 解析 ]\20151203_GSVCトレンド\陸面はなぜ合わない\img_b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769567" y="465185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observation</a:t>
            </a:r>
            <a:endParaRPr kumimoji="1" lang="ja-JP" altLang="en-US" sz="105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32539" y="465185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observation</a:t>
            </a:r>
            <a:endParaRPr kumimoji="1" lang="ja-JP" altLang="en-US" sz="1050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4846821" y="385638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simulation</a:t>
            </a:r>
            <a:endParaRPr kumimoji="1" lang="ja-JP" altLang="en-US" sz="105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69567" y="313044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Land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59360" y="314434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Water cloud</a:t>
            </a:r>
            <a:endParaRPr kumimoji="1" lang="ja-JP" altLang="en-US" sz="1200" dirty="0"/>
          </a:p>
        </p:txBody>
      </p:sp>
      <p:pic>
        <p:nvPicPr>
          <p:cNvPr id="3080" name="Picture 8" descr="D:\okuyama\12_GSICS\20160229_年次会合\発表\陸面反射率\img_grass_pro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5" r="3739"/>
          <a:stretch/>
        </p:blipFill>
        <p:spPr bwMode="auto">
          <a:xfrm>
            <a:off x="5327123" y="4941168"/>
            <a:ext cx="3637365" cy="14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8216951" y="5026173"/>
            <a:ext cx="705679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MODIS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17687" y="5312241"/>
            <a:ext cx="705679" cy="27699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AHI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28807" y="5600273"/>
            <a:ext cx="70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chemeClr val="accent3">
                    <a:lumMod val="50000"/>
                  </a:schemeClr>
                </a:solidFill>
              </a:rPr>
              <a:t>Grass</a:t>
            </a:r>
            <a:endParaRPr kumimoji="1" lang="ja-JP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52120" y="3366517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 smtClean="0">
                <a:solidFill>
                  <a:srgbClr val="FF0000"/>
                </a:solidFill>
              </a:rPr>
              <a:t>Slope 0.98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24328" y="3356992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 smtClean="0">
                <a:solidFill>
                  <a:srgbClr val="FF0000"/>
                </a:solidFill>
              </a:rPr>
              <a:t>Slope 1.06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6736215" y="3855787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/>
              <a:t>simulation</a:t>
            </a:r>
            <a:endParaRPr kumimoji="1" lang="ja-JP" altLang="en-US" sz="105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48164" y="4385288"/>
            <a:ext cx="1053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 smtClean="0"/>
              <a:t>B06 (2.3um)</a:t>
            </a:r>
            <a:endParaRPr kumimoji="1" lang="ja-JP" altLang="en-US" sz="11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983144" y="4391526"/>
            <a:ext cx="1053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 smtClean="0"/>
              <a:t>B06 (2.3um)</a:t>
            </a:r>
            <a:endParaRPr kumimoji="1"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956376" y="2204864"/>
            <a:ext cx="1053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 smtClean="0"/>
              <a:t>B01 (0.47um)</a:t>
            </a:r>
            <a:endParaRPr kumimoji="1"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84168" y="2204864"/>
            <a:ext cx="1053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 smtClean="0"/>
              <a:t>B01 (0.47um)</a:t>
            </a:r>
            <a:endParaRPr kumimoji="1" lang="ja-JP" altLang="en-US" sz="11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86971" y="99595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Clear sky ocean</a:t>
            </a:r>
            <a:endParaRPr kumimoji="1" lang="ja-JP" altLang="en-US" sz="1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96336" y="9807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Clear sky ocean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23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okuyama\11_ひまわり８号\[ 発表 ]\20160122_データ利用WG\tbB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31" y="1618283"/>
            <a:ext cx="6456037" cy="49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7"/>
          <p:cNvSpPr txBox="1"/>
          <p:nvPr/>
        </p:nvSpPr>
        <p:spPr>
          <a:xfrm>
            <a:off x="562461" y="988044"/>
            <a:ext cx="8064378" cy="4247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The Tb bias is less than 0.2 K in all band at standard radiances.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07904" y="15804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7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7904" y="255438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8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07904" y="35624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9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07904" y="45364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10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07904" y="55067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11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48264" y="15711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12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48264" y="25450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13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48264" y="355320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14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48264" y="45271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15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48264" y="549742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16</a:t>
            </a:r>
            <a:endParaRPr kumimoji="1" lang="ja-JP" alt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62461" y="260648"/>
            <a:ext cx="806437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0B87D6"/>
                </a:solidFill>
              </a:rPr>
              <a:t>AHI </a:t>
            </a:r>
            <a:r>
              <a:rPr lang="en-US" altLang="ja-JP" sz="2800" b="1" dirty="0">
                <a:solidFill>
                  <a:srgbClr val="0B87D6"/>
                </a:solidFill>
              </a:rPr>
              <a:t>data quality </a:t>
            </a:r>
            <a:r>
              <a:rPr lang="en-US" altLang="ja-JP" sz="2800" b="1" dirty="0" smtClean="0">
                <a:solidFill>
                  <a:srgbClr val="0B87D6"/>
                </a:solidFill>
              </a:rPr>
              <a:t>(IR </a:t>
            </a:r>
            <a:r>
              <a:rPr lang="en-US" altLang="ja-JP" sz="2800" b="1" dirty="0">
                <a:solidFill>
                  <a:srgbClr val="0B87D6"/>
                </a:solidFill>
              </a:rPr>
              <a:t>calibration</a:t>
            </a:r>
            <a:r>
              <a:rPr lang="en-US" altLang="ja-JP" sz="2800" b="1" dirty="0" smtClean="0">
                <a:solidFill>
                  <a:srgbClr val="0B87D6"/>
                </a:solidFill>
              </a:rPr>
              <a:t>)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6256" y="0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i="1" dirty="0" smtClean="0"/>
              <a:t>will be reported in [3k]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79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c-svdebnas3\全体共用\出張外勤_打合せ_プレゼン等\2015年度\20160122_ひまわりデータ利活用WG\図\diurnal_tbbias_std_Himawari8_20151201-2015123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r="5815"/>
          <a:stretch/>
        </p:blipFill>
        <p:spPr bwMode="auto">
          <a:xfrm>
            <a:off x="4644008" y="210126"/>
            <a:ext cx="4385175" cy="63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56986" y="1546034"/>
            <a:ext cx="2253764" cy="516142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13354"/>
            <a:ext cx="4403246" cy="119942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2800" b="1" dirty="0" smtClean="0"/>
              <a:t>AHI data quality</a:t>
            </a:r>
            <a:br>
              <a:rPr kumimoji="1" lang="en-US" altLang="ja-JP" sz="2800" b="1" dirty="0" smtClean="0"/>
            </a:br>
            <a:r>
              <a:rPr lang="en-US" altLang="ja-JP" sz="2800" b="1" dirty="0" smtClean="0"/>
              <a:t>(Diurnal variation in IR)</a:t>
            </a:r>
            <a:endParaRPr kumimoji="1" lang="ja-JP" altLang="en-US" sz="2000" b="1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07504" y="1548553"/>
            <a:ext cx="2088232" cy="5158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1800" dirty="0" smtClean="0"/>
              <a:t>There is no significant diurnal variation seen in MTSAT-2</a:t>
            </a:r>
          </a:p>
          <a:p>
            <a:pPr marL="182563" lvl="1" indent="-182563">
              <a:lnSpc>
                <a:spcPct val="120000"/>
              </a:lnSpc>
            </a:pPr>
            <a:endParaRPr lang="en-US" altLang="ja-JP" sz="1400" dirty="0" smtClean="0"/>
          </a:p>
          <a:p>
            <a:pPr marL="182563" lvl="1" indent="-182563">
              <a:lnSpc>
                <a:spcPct val="120000"/>
              </a:lnSpc>
            </a:pPr>
            <a:r>
              <a:rPr lang="en-US" altLang="ja-JP" sz="1400" dirty="0" smtClean="0"/>
              <a:t>The </a:t>
            </a:r>
            <a:r>
              <a:rPr lang="en-US" altLang="ja-JP" sz="1400" dirty="0"/>
              <a:t>biases at the standard radiance are shown.</a:t>
            </a:r>
          </a:p>
          <a:p>
            <a:pPr marL="182563" lvl="1" indent="-182563">
              <a:lnSpc>
                <a:spcPct val="120000"/>
              </a:lnSpc>
            </a:pPr>
            <a:r>
              <a:rPr lang="en-US" altLang="ja-JP" sz="1400" dirty="0"/>
              <a:t>Data period is December 2015.</a:t>
            </a:r>
          </a:p>
          <a:p>
            <a:pPr marL="182563" lvl="1" indent="-182563">
              <a:lnSpc>
                <a:spcPct val="120000"/>
              </a:lnSpc>
            </a:pPr>
            <a:r>
              <a:rPr lang="en-US" altLang="ja-JP" sz="1400" dirty="0"/>
              <a:t>Reference sensors are:</a:t>
            </a:r>
          </a:p>
          <a:p>
            <a:pPr marL="144000"/>
            <a:r>
              <a:rPr lang="en-US" altLang="ja-JP" sz="1400" dirty="0" err="1">
                <a:solidFill>
                  <a:srgbClr val="FF0000"/>
                </a:solidFill>
              </a:rPr>
              <a:t>Metop</a:t>
            </a:r>
            <a:r>
              <a:rPr lang="en-US" altLang="ja-JP" sz="1400" dirty="0">
                <a:solidFill>
                  <a:srgbClr val="FF0000"/>
                </a:solidFill>
              </a:rPr>
              <a:t>-A/IASI</a:t>
            </a:r>
          </a:p>
          <a:p>
            <a:pPr marL="144000"/>
            <a:r>
              <a:rPr lang="en-US" altLang="ja-JP" sz="1400" dirty="0" err="1">
                <a:solidFill>
                  <a:srgbClr val="0000FF"/>
                </a:solidFill>
              </a:rPr>
              <a:t>Metop</a:t>
            </a:r>
            <a:r>
              <a:rPr lang="en-US" altLang="ja-JP" sz="1400" dirty="0">
                <a:solidFill>
                  <a:srgbClr val="0000FF"/>
                </a:solidFill>
              </a:rPr>
              <a:t>-B/IASI</a:t>
            </a:r>
          </a:p>
          <a:p>
            <a:pPr marL="144000"/>
            <a:r>
              <a:rPr lang="en-US" altLang="ja-JP" sz="1400" dirty="0">
                <a:solidFill>
                  <a:srgbClr val="006600"/>
                </a:solidFill>
              </a:rPr>
              <a:t>Aqua/AIRS</a:t>
            </a:r>
          </a:p>
          <a:p>
            <a:pPr marL="144000"/>
            <a:r>
              <a:rPr lang="en-US" altLang="ja-JP" sz="1400" dirty="0">
                <a:solidFill>
                  <a:srgbClr val="FF6600"/>
                </a:solidFill>
              </a:rPr>
              <a:t>S-NPP/</a:t>
            </a:r>
            <a:r>
              <a:rPr lang="en-US" altLang="ja-JP" sz="1400" dirty="0" err="1">
                <a:solidFill>
                  <a:srgbClr val="FF6600"/>
                </a:solidFill>
              </a:rPr>
              <a:t>CrIS</a:t>
            </a:r>
            <a:endParaRPr lang="en-US" altLang="ja-JP" sz="1000" dirty="0"/>
          </a:p>
          <a:p>
            <a:pPr marL="0" indent="0" algn="ctr">
              <a:lnSpc>
                <a:spcPct val="120000"/>
              </a:lnSpc>
              <a:buNone/>
            </a:pPr>
            <a:endParaRPr lang="en-US" altLang="ja-JP" sz="1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57360" y="1535276"/>
            <a:ext cx="143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MTSAT-2/Imager</a:t>
            </a:r>
            <a:endParaRPr kumimoji="1" lang="ja-JP" altLang="en-US" sz="1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60032" y="282134"/>
            <a:ext cx="40514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Himawari-8/AHI</a:t>
            </a:r>
            <a:endParaRPr kumimoji="1" lang="ja-JP" altLang="en-US" sz="1600" b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5013573" y="631446"/>
            <a:ext cx="1710000" cy="97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7201530" y="631446"/>
            <a:ext cx="1710000" cy="9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023499" y="4249663"/>
            <a:ext cx="1710000" cy="972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017272" y="5452761"/>
            <a:ext cx="1710000" cy="97200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37183" y="282134"/>
            <a:ext cx="4392000" cy="64253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2267744" y="1772815"/>
            <a:ext cx="2145372" cy="4858551"/>
            <a:chOff x="11520424" y="-2178901"/>
            <a:chExt cx="3638410" cy="8239781"/>
          </a:xfrm>
        </p:grpSpPr>
        <p:pic>
          <p:nvPicPr>
            <p:cNvPr id="2051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8656" r="53301" b="72701"/>
            <a:stretch/>
          </p:blipFill>
          <p:spPr bwMode="auto">
            <a:xfrm>
              <a:off x="11520424" y="-2178901"/>
              <a:ext cx="3638409" cy="207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3" t="8656" r="6182" b="72701"/>
            <a:stretch/>
          </p:blipFill>
          <p:spPr bwMode="auto">
            <a:xfrm>
              <a:off x="11520425" y="-128408"/>
              <a:ext cx="3638409" cy="207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" t="27299" r="53444" b="54058"/>
            <a:stretch/>
          </p:blipFill>
          <p:spPr bwMode="auto">
            <a:xfrm>
              <a:off x="11520424" y="1928846"/>
              <a:ext cx="3627275" cy="207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t="26816" r="6324" b="54058"/>
            <a:stretch/>
          </p:blipFill>
          <p:spPr bwMode="auto">
            <a:xfrm>
              <a:off x="11520425" y="3933056"/>
              <a:ext cx="3627275" cy="212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正方形/長方形 42"/>
          <p:cNvSpPr/>
          <p:nvPr/>
        </p:nvSpPr>
        <p:spPr>
          <a:xfrm>
            <a:off x="2593416" y="1817590"/>
            <a:ext cx="1762560" cy="9914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608674" y="3019786"/>
            <a:ext cx="1730826" cy="9914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611308" y="4212426"/>
            <a:ext cx="1728452" cy="9914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610190" y="5445224"/>
            <a:ext cx="1737548" cy="972597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76256" y="0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i="1" dirty="0" smtClean="0"/>
              <a:t>will be reported in [3k]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589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E76C-DEB1-415D-9C81-4C2EAD6B3AEB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1851980"/>
            <a:ext cx="2866863" cy="41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62461" y="980728"/>
            <a:ext cx="806437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AHI calibration and navigation </a:t>
            </a:r>
            <a:r>
              <a:rPr lang="en-US" altLang="ja-JP" sz="2000" dirty="0" smtClean="0"/>
              <a:t>monitoring is available on JMA/MSC Web page.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10704" r="19014" b="5973"/>
          <a:stretch/>
        </p:blipFill>
        <p:spPr bwMode="auto">
          <a:xfrm>
            <a:off x="395536" y="1911281"/>
            <a:ext cx="3981450" cy="4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926160" y="5089158"/>
            <a:ext cx="1422251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2" t="8820" r="34286" b="11723"/>
          <a:stretch/>
        </p:blipFill>
        <p:spPr bwMode="auto">
          <a:xfrm>
            <a:off x="6166520" y="2204864"/>
            <a:ext cx="2647868" cy="41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62175" y="6011996"/>
            <a:ext cx="46339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http://www.jma-net.go.jp/msc/en/index.html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260648"/>
            <a:ext cx="85628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0B87D6"/>
                </a:solidFill>
              </a:rPr>
              <a:t>Monitoring web page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B87D6"/>
                </a:solidFill>
              </a:rPr>
              <a:t>Improvements of the Ground Segment</a:t>
            </a:r>
            <a:endParaRPr kumimoji="1" lang="ja-JP" altLang="en-US" sz="3600" dirty="0">
              <a:solidFill>
                <a:srgbClr val="0B87D6"/>
              </a:solidFill>
            </a:endParaRPr>
          </a:p>
        </p:txBody>
      </p:sp>
      <p:pic>
        <p:nvPicPr>
          <p:cNvPr id="4" name="コンテンツ プレースホルダー 3" descr="D:\PSIC\画像\ver2.7テスト\work\crop_Nadir_HT02_HS_H08_20151125_0000_B04_FLDK_R10_S0101.DAT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477444"/>
            <a:ext cx="40386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コンテンツ プレースホルダー 5" descr="D:\PSIC\画像\ver2.7テスト\work\crop_Nadir_HT01_HS_H08_20151125_0000_B04_FLDK_R10_S0101.DAT.pn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2" y="3477444"/>
            <a:ext cx="4038600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角丸四角形 6"/>
          <p:cNvSpPr/>
          <p:nvPr/>
        </p:nvSpPr>
        <p:spPr>
          <a:xfrm>
            <a:off x="323528" y="5061620"/>
            <a:ext cx="8496944" cy="14401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5196344"/>
            <a:ext cx="17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Swath boundary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5636" y="6141740"/>
            <a:ext cx="622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Band 4 (low-radiance </a:t>
            </a:r>
            <a:r>
              <a:rPr lang="en-US" altLang="ja-JP" dirty="0" smtClean="0"/>
              <a:t>emphasized Image) @ c</a:t>
            </a:r>
            <a:r>
              <a:rPr kumimoji="1" lang="en-US" altLang="ja-JP" dirty="0" smtClean="0"/>
              <a:t>lear sky </a:t>
            </a:r>
            <a:r>
              <a:rPr lang="en-US" altLang="ja-JP" dirty="0" smtClean="0"/>
              <a:t>sea </a:t>
            </a:r>
            <a:r>
              <a:rPr lang="en-US" altLang="ja-JP" dirty="0"/>
              <a:t>surface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095127"/>
            <a:ext cx="820891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Himawari Standard Data will be update </a:t>
            </a:r>
            <a:r>
              <a:rPr lang="en-US" altLang="ja-JP" smtClean="0">
                <a:solidFill>
                  <a:srgbClr val="FF0000"/>
                </a:solidFill>
              </a:rPr>
              <a:t>from 05:00UTC, </a:t>
            </a:r>
            <a:r>
              <a:rPr lang="en-US" altLang="ja-JP" dirty="0" smtClean="0">
                <a:solidFill>
                  <a:srgbClr val="FF0000"/>
                </a:solidFill>
              </a:rPr>
              <a:t>9 March 2016 05:00UTC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1700808"/>
            <a:ext cx="86423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Implementation of coherent noise reduction </a:t>
            </a:r>
            <a:r>
              <a:rPr lang="en-US" altLang="ja-JP" dirty="0" smtClean="0"/>
              <a:t>processing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/>
              <a:t>Band 7 (3.9 um): already applied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600" dirty="0" smtClean="0"/>
              <a:t>Band </a:t>
            </a:r>
            <a:r>
              <a:rPr lang="en-US" altLang="ja-JP" sz="1600" dirty="0"/>
              <a:t>1, 2, 4, 5, 6, </a:t>
            </a:r>
            <a:r>
              <a:rPr lang="en-US" altLang="ja-JP" sz="1600" dirty="0" smtClean="0"/>
              <a:t>10</a:t>
            </a:r>
            <a:r>
              <a:rPr lang="en-US" altLang="ja-JP" sz="1600" dirty="0"/>
              <a:t>, 11, 12, 13, </a:t>
            </a:r>
            <a:r>
              <a:rPr lang="en-US" altLang="ja-JP" sz="1600" dirty="0" smtClean="0"/>
              <a:t>14 and 15: will be applied</a:t>
            </a:r>
            <a:endParaRPr lang="ja-JP" alt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 smtClean="0"/>
              <a:t>Improvement </a:t>
            </a:r>
            <a:r>
              <a:rPr lang="en-US" altLang="ja-JP" dirty="0"/>
              <a:t>of band-to-band co-registration algorithm for </a:t>
            </a:r>
            <a:r>
              <a:rPr lang="en-US" altLang="ja-JP" dirty="0" smtClean="0"/>
              <a:t>IR bands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Implementation of </a:t>
            </a:r>
            <a:r>
              <a:rPr lang="en-US" altLang="ja-JP" dirty="0" smtClean="0"/>
              <a:t>granular </a:t>
            </a:r>
            <a:r>
              <a:rPr lang="en-US" altLang="ja-JP" dirty="0"/>
              <a:t>noise reduction </a:t>
            </a:r>
            <a:r>
              <a:rPr lang="en-US" altLang="ja-JP" dirty="0" smtClean="0"/>
              <a:t>in resampling processing              and </a:t>
            </a:r>
            <a:r>
              <a:rPr lang="en-US" altLang="ja-JP" dirty="0"/>
              <a:t>Bug </a:t>
            </a:r>
            <a:r>
              <a:rPr lang="en-US" altLang="ja-JP" dirty="0" smtClean="0"/>
              <a:t>fix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477444"/>
            <a:ext cx="855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</a:rPr>
              <a:t>Before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24400" y="3477444"/>
            <a:ext cx="85571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After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691680" y="3846776"/>
            <a:ext cx="1584176" cy="1166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5144" y="4715852"/>
            <a:ext cx="17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Coherent noises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 flipV="1">
            <a:off x="1331640" y="5281253"/>
            <a:ext cx="1152128" cy="7400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2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9533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Application of GEO-GEO</a:t>
            </a:r>
            <a:br>
              <a:rPr lang="en-US" altLang="ja-JP" dirty="0" smtClean="0"/>
            </a:br>
            <a:r>
              <a:rPr lang="en-US" altLang="ja-JP" sz="3100" dirty="0" smtClean="0"/>
              <a:t>AHI-AHI</a:t>
            </a:r>
            <a:r>
              <a:rPr kumimoji="1" lang="en-US" altLang="ja-JP" sz="3100" dirty="0" smtClean="0"/>
              <a:t> comparison as a monitoring support tool</a:t>
            </a:r>
            <a:endParaRPr kumimoji="1" lang="ja-JP" altLang="en-US" sz="31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2" r="33333"/>
          <a:stretch/>
        </p:blipFill>
        <p:spPr bwMode="auto">
          <a:xfrm>
            <a:off x="611560" y="993306"/>
            <a:ext cx="7848872" cy="55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5796136" y="3140968"/>
            <a:ext cx="3155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6992788" y="3140968"/>
            <a:ext cx="3155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499992" y="5877272"/>
            <a:ext cx="3155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020272" y="5884093"/>
            <a:ext cx="3155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3528" y="4093909"/>
            <a:ext cx="4140460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support operational quality check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e.g. After operational configuration change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e.g. Stray-light in eclipse season midnight 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Fo</a:t>
            </a:r>
            <a:r>
              <a:rPr lang="en-US" altLang="ja-JP" dirty="0" smtClean="0"/>
              <a:t>r quick </a:t>
            </a:r>
            <a:r>
              <a:rPr lang="en-US" altLang="ja-JP" dirty="0"/>
              <a:t>and </a:t>
            </a:r>
            <a:r>
              <a:rPr lang="en-US" altLang="ja-JP" dirty="0" smtClean="0"/>
              <a:t>qualitative check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No collocation, no RT computation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GSICS approach is necessary for quantitative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Sometime false alarm </a:t>
            </a:r>
            <a:r>
              <a:rPr lang="en-US" altLang="ja-JP" dirty="0" smtClean="0"/>
              <a:t>appears. </a:t>
            </a:r>
            <a:endParaRPr kumimoji="1" lang="en-US" altLang="ja-JP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Threshold tuning is based on trial and error.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For internal use.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257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815084" y="908720"/>
            <a:ext cx="7632848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2015 achievement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altLang="ja-JP" dirty="0"/>
              <a:t>Feasibility study for </a:t>
            </a:r>
            <a:r>
              <a:rPr lang="en-GB" altLang="ja-JP" dirty="0" smtClean="0"/>
              <a:t>DCC inter-calibration</a:t>
            </a:r>
            <a:r>
              <a:rPr lang="en-GB" altLang="ja-JP" dirty="0"/>
              <a:t> for all VIS/NIR </a:t>
            </a:r>
            <a:r>
              <a:rPr lang="en-GB" altLang="ja-JP" dirty="0" smtClean="0"/>
              <a:t>bands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ja-JP" dirty="0"/>
              <a:t>AHI lunar calibration using GIRO </a:t>
            </a:r>
            <a:r>
              <a:rPr lang="en-US" altLang="ja-JP" dirty="0" smtClean="0"/>
              <a:t>(ongoing)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altLang="ja-JP" dirty="0" smtClean="0"/>
              <a:t>AHI-</a:t>
            </a:r>
            <a:r>
              <a:rPr lang="en-GB" altLang="ja-JP" dirty="0" err="1" smtClean="0"/>
              <a:t>CrIS</a:t>
            </a:r>
            <a:r>
              <a:rPr lang="en-GB" altLang="ja-JP" dirty="0" smtClean="0"/>
              <a:t> </a:t>
            </a:r>
            <a:r>
              <a:rPr lang="en-GB" altLang="ja-JP" dirty="0"/>
              <a:t>inter-calibration </a:t>
            </a:r>
            <a:endParaRPr lang="en-GB" altLang="ja-JP" dirty="0" smtClean="0"/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altLang="ja-JP" dirty="0" smtClean="0"/>
              <a:t>(AHI calibration monitoring environment)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altLang="ja-JP" sz="105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2016 work plan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Submission of AHI GEO-LEO-IR product to Pre-operation phase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Prime Correction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Extend inter-comparison of MTSAT-2 VIS approaches (Lunar, DCC, RTM) to entire MTSAT-2 operation period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ja-JP" dirty="0"/>
              <a:t>Collaboration with GDWG members (e.g. generating GSICS netCDF checker, use of </a:t>
            </a:r>
            <a:r>
              <a:rPr lang="en-US" altLang="ja-JP" dirty="0" err="1"/>
              <a:t>gitHub</a:t>
            </a:r>
            <a:r>
              <a:rPr lang="en-US" altLang="ja-JP" dirty="0"/>
              <a:t> for sharing codes)</a:t>
            </a:r>
            <a:endParaRPr lang="en-US" altLang="ja-JP" dirty="0" smtClean="0"/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SCOPE-CM calibration-related activities</a:t>
            </a:r>
          </a:p>
          <a:p>
            <a:pPr marL="10668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GB" sz="1400" dirty="0" smtClean="0"/>
              <a:t>Re-processing of surface albedo retrieval (LAGS)</a:t>
            </a:r>
          </a:p>
          <a:p>
            <a:pPr marL="10668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GB" sz="1400" dirty="0" smtClean="0"/>
              <a:t>Inter-calibration of GMS WV/IR channels using HIRS (IOGEO)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2461" y="260648"/>
            <a:ext cx="806437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solidFill>
                  <a:srgbClr val="0B87D6"/>
                </a:solidFill>
              </a:rPr>
              <a:t>2015 achievements / 2016 work </a:t>
            </a:r>
            <a:r>
              <a:rPr lang="en-US" altLang="ja-JP" sz="2800" b="1" dirty="0" smtClean="0">
                <a:solidFill>
                  <a:srgbClr val="0B87D6"/>
                </a:solidFill>
              </a:rPr>
              <a:t>plan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B87D6"/>
                </a:solidFill>
              </a:rPr>
              <a:t>Contents</a:t>
            </a:r>
            <a:endParaRPr kumimoji="1" lang="ja-JP" altLang="en-US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980729"/>
            <a:ext cx="7992888" cy="554461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Update of JMA GSICS members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Summary of JMA related action status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GEOLEOIR GSICS product template </a:t>
            </a:r>
            <a:r>
              <a:rPr lang="en-US" altLang="ja-JP" sz="2000" dirty="0" smtClean="0"/>
              <a:t>was updated. [GDWG]</a:t>
            </a:r>
            <a:endParaRPr lang="en-US" altLang="ja-JP" sz="2000" dirty="0"/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Templates </a:t>
            </a:r>
            <a:r>
              <a:rPr lang="en-US" altLang="ja-JP" sz="2000" dirty="0"/>
              <a:t>of landing page </a:t>
            </a:r>
            <a:r>
              <a:rPr lang="en-US" altLang="ja-JP" sz="2000" dirty="0" smtClean="0"/>
              <a:t>submitted to GDWG. </a:t>
            </a:r>
            <a:r>
              <a:rPr lang="en-US" altLang="ja-JP" sz="2000" dirty="0"/>
              <a:t>[GDWG]</a:t>
            </a:r>
            <a:endParaRPr lang="en-US" altLang="ja-JP" sz="2000" dirty="0" smtClean="0"/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NetCDF template for SRF data and list of existing SRF data sets [had been submitted].</a:t>
            </a:r>
            <a:r>
              <a:rPr lang="en-US" altLang="ja-JP" sz="2000" dirty="0"/>
              <a:t> [GDWG</a:t>
            </a:r>
            <a:r>
              <a:rPr lang="en-US" altLang="ja-JP" sz="2000" dirty="0" smtClean="0"/>
              <a:t>]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The uncertainty analysis </a:t>
            </a:r>
            <a:r>
              <a:rPr lang="en-US" altLang="ja-JP" sz="2000" dirty="0"/>
              <a:t>to </a:t>
            </a:r>
            <a:r>
              <a:rPr lang="en-US" altLang="ja-JP" sz="2000" dirty="0" smtClean="0"/>
              <a:t>support </a:t>
            </a:r>
            <a:r>
              <a:rPr lang="en-US" altLang="ja-JP" sz="2000" dirty="0"/>
              <a:t>progress to Pre-Operational </a:t>
            </a:r>
            <a:r>
              <a:rPr lang="en-US" altLang="ja-JP" sz="2000" dirty="0" smtClean="0"/>
              <a:t>mode is ongoing. [GRWG]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Calibration event database design is ongoing. [GRWG]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Himawari8/AHI data quality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2015 </a:t>
            </a:r>
            <a:r>
              <a:rPr lang="en-US" altLang="ja-JP" sz="2400" b="1" dirty="0">
                <a:solidFill>
                  <a:srgbClr val="0B87D6"/>
                </a:solidFill>
              </a:rPr>
              <a:t>achievements / 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2016 </a:t>
            </a:r>
            <a:r>
              <a:rPr lang="en-US" altLang="ja-JP" sz="2400" b="1" dirty="0">
                <a:solidFill>
                  <a:srgbClr val="0B87D6"/>
                </a:solidFill>
              </a:rPr>
              <a:t>work 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plan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AHI GEO-LEO-IR to Pre-operational phase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89329"/>
              </p:ext>
            </p:extLst>
          </p:nvPr>
        </p:nvGraphicFramePr>
        <p:xfrm>
          <a:off x="899592" y="4450464"/>
          <a:ext cx="7488832" cy="135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576064"/>
                <a:gridCol w="576064"/>
                <a:gridCol w="720080"/>
                <a:gridCol w="504056"/>
                <a:gridCol w="576064"/>
                <a:gridCol w="1224136"/>
                <a:gridCol w="792088"/>
                <a:gridCol w="720080"/>
              </a:tblGrid>
              <a:tr h="228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Member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GRWG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GDWG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GEO-LEO-IR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DCC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Moon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Vicarious method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(RTM)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Ray matching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GEO-GEO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Masaya</a:t>
                      </a:r>
                      <a:r>
                        <a:rPr lang="en-US" sz="1400" baseline="0" dirty="0" smtClean="0"/>
                        <a:t> Takahashi (Mr.)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</a:tr>
              <a:tr h="2240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Okuyama</a:t>
                      </a:r>
                      <a:r>
                        <a:rPr lang="en-US" sz="1400" dirty="0" smtClean="0"/>
                        <a:t> (Mr.)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(Y)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(Y)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Hidehiko Murata (Mr.)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609600" y="188640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JMA GSICS members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1049829"/>
            <a:ext cx="4536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EP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smtClean="0"/>
              <a:t>Kotaro </a:t>
            </a:r>
            <a:r>
              <a:rPr lang="en-US" altLang="ja-JP" sz="2000" dirty="0" err="1" smtClean="0"/>
              <a:t>Bessho</a:t>
            </a:r>
            <a:endParaRPr lang="en-US" altLang="ja-JP" sz="2000" dirty="0" smtClean="0"/>
          </a:p>
          <a:p>
            <a:r>
              <a:rPr kumimoji="1" lang="en-US" altLang="ja-JP" sz="2400" b="1" i="1" dirty="0" smtClean="0"/>
              <a:t>GRWG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err="1" smtClean="0"/>
              <a:t>Arata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Okuyama</a:t>
            </a:r>
            <a:r>
              <a:rPr lang="en-US" altLang="ja-JP" sz="2000" dirty="0" smtClean="0"/>
              <a:t> </a:t>
            </a:r>
          </a:p>
          <a:p>
            <a:pPr marL="534988" indent="-260350">
              <a:buFont typeface="Arial"/>
              <a:buChar char="•"/>
            </a:pPr>
            <a:r>
              <a:rPr kumimoji="1" lang="en-US" altLang="ja-JP" sz="2000" dirty="0" smtClean="0"/>
              <a:t>Masaya Takahashi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smtClean="0"/>
              <a:t>Hidehiko Murata</a:t>
            </a:r>
          </a:p>
          <a:p>
            <a:r>
              <a:rPr lang="en-US" altLang="ja-JP" sz="2400" b="1" i="1" dirty="0" smtClean="0"/>
              <a:t>GDWG</a:t>
            </a:r>
          </a:p>
          <a:p>
            <a:pPr marL="534988" indent="-260350">
              <a:buFont typeface="Arial"/>
              <a:buChar char="•"/>
            </a:pPr>
            <a:r>
              <a:rPr kumimoji="1" lang="en-US" altLang="ja-JP" sz="2000" dirty="0" smtClean="0"/>
              <a:t>Masaya Takahashi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76056" y="4067780"/>
            <a:ext cx="341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 of operational contact: 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Arata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08924" y="339417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Co-chair Feb 2015~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188593"/>
              </p:ext>
            </p:extLst>
          </p:nvPr>
        </p:nvGraphicFramePr>
        <p:xfrm>
          <a:off x="137465" y="836712"/>
          <a:ext cx="8908413" cy="564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34"/>
                <a:gridCol w="4470211"/>
                <a:gridCol w="1168326"/>
                <a:gridCol w="908032"/>
                <a:gridCol w="1161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GRWG_14.8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CMA and JMA to present their analysis on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GEO-GEO IR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 at the next meeting.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CMA/JMA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19050" marB="1905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0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ja-JP" sz="1000" b="0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-May</a:t>
                      </a:r>
                      <a:r>
                        <a:rPr lang="en-GB" altLang="ja-JP" sz="10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-15</a:t>
                      </a:r>
                      <a:endParaRPr lang="en-US" altLang="ja-JP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19050" marB="1905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in New Delhi (2015)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GPRCs to provide satellite instrument specific links to calibration events to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WMO-OSCAR.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Main.ALL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Main.GPRC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in New Delhi (2015)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Work in progress. Almost all agencies now nominated someone for the calibration tasks team, these nominees are providing Rob with the links.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GPRC to seek consensus on common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naming conventions for calibration events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the level of Main-Categories/Sub-Categories/Event Types.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Main.ALL, Main.GPRC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Only progress on this is that we have now a calibrations task team. Within the GDWG Rob would like to discuss the way forward on this, i.e., in cooperation work on a white paper defining common naming conventions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GRWG_14.25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EUMETSAT/NOAA/NASA/JMA to define a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calibration events database design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if needed, discuss this in a future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webex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Main.EUMETSAT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Main.NOAA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Main.NASA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To be discussed at the 2015 GDWG meeting. This was our plan, but may be too ambitious. At least now. First issue is to agree on nomenclature, and report this is a white paper. Second issue is to adopt the common nomenclature within existing calibration events data bases. Third issue could be to work towards a common database design, and a centralized database, however, Rob foresees that this will take long and that it requires extra resources.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GPRCs to review their GSICS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take into account of the new developments in GSICS as these websites will be reviewed in the next joint meeting.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Main.ALL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Main.GPRC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closed??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Masaya Takahashi to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for a document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regarding minimum content for GPRC GSICS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webpage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If this document does not exist, then he shall author one and upload it to the Wiki.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Masaya Takahashi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in New Delhi (2015)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GRWG_14.35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EUMETSAT/NOAA/NASA/JMA to perform analysis to evaluate the optimal temporal resolution for a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 product.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GPRCs are invited to report at the next web-meeting on the DCC method.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Main.EUMETSAT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Main.NOAA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Main.NASA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 approach was discussed in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Webex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 in 4 Feb. 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GRWG_15.47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JMA to investigate and provide a report on the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 analysis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support progress to Pre-Operational mode.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MasayaTakahashi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29-Feb-16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609600" y="44624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Status of actions assigned to JMA (GRWG)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568" y="6536377"/>
            <a:ext cx="165618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Can be closed item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456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800149"/>
              </p:ext>
            </p:extLst>
          </p:nvPr>
        </p:nvGraphicFramePr>
        <p:xfrm>
          <a:off x="137465" y="1275968"/>
          <a:ext cx="8908413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34"/>
                <a:gridCol w="4470211"/>
                <a:gridCol w="1168326"/>
                <a:gridCol w="908032"/>
                <a:gridCol w="1161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GLCWS_14.5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participants to provide lunar irradiances from the missing instruments to the common lunar calibration data set.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AllGroups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1-Dec-15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Moon data of MT2 and H8 was provided.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GLCWS_14.7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GSICS Data Working Group to identify a suitable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 for sharing the lunar calibration dataset.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MasayaTakahashi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1-Dec-15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Discussed </a:t>
                      </a: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New Delhi (2015)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GLCWS_14.10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GSICS Data Working Group is asked to develop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procedure for verifying users’ implementation of GIRO.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MasayaTakahashi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1-Dec-15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Discussed in New Delhi (2015)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323528" y="211014"/>
            <a:ext cx="8515672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Status of actions assigned to </a:t>
            </a:r>
            <a:r>
              <a:rPr lang="en-US" altLang="ja-JP" sz="3200" b="1" dirty="0">
                <a:solidFill>
                  <a:srgbClr val="0B87D6"/>
                </a:solidFill>
              </a:rPr>
              <a:t>JMA (Lunar calibration WS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)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3068960"/>
            <a:ext cx="7321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GLCWS_14.5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Lunar data already provided need to be revised. Updated version will be provided.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568" y="6536377"/>
            <a:ext cx="165618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Can be closed item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1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23528" y="211014"/>
            <a:ext cx="8515672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Status of actions assigned to </a:t>
            </a:r>
            <a:r>
              <a:rPr lang="en-US" altLang="ja-JP" sz="3200" b="1" dirty="0">
                <a:solidFill>
                  <a:srgbClr val="0B87D6"/>
                </a:solidFill>
              </a:rPr>
              <a:t>JMA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(GDWG)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13647"/>
              </p:ext>
            </p:extLst>
          </p:nvPr>
        </p:nvGraphicFramePr>
        <p:xfrm>
          <a:off x="137465" y="1275968"/>
          <a:ext cx="8908413" cy="254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34"/>
                <a:gridCol w="4470211"/>
                <a:gridCol w="1168326"/>
                <a:gridCol w="908032"/>
                <a:gridCol w="1161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GDWG_14.2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GDWG to investigate methods to structure the order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the global attributes within the netCDF file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e.g. between attributes related to the method and the application.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Main.Masaya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Discussed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Webex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June 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GDWG to investigate how to include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algorithm type in filename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Main.Masaya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discussed in GDWG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GDWG_14.10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GPRCs to provide satellite instrument specific links to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calibration events to WMO-OSCAR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(cf.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GRWG_14.23)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Main.All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in New Delhi (2015)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GDWG_14.11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GPRC to seek consensus on common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naming conventions for calibration events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 the level of Main-Categories/Sub-Categories/Event Types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(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cf.</a:t>
                      </a:r>
                      <a:r>
                        <a:rPr lang="en-US" altLang="ja-JP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GRWG_14.24)</a:t>
                      </a:r>
                      <a:endParaRPr lang="en-US" altLang="ja-JP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Main.All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GDWG_14.12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EUMETSAT/NOAA/NASA/JMA to define a 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calibration events database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design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 if needed, discuss this in a future web meeting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(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cf.</a:t>
                      </a:r>
                      <a:r>
                        <a:rPr lang="en-US" altLang="ja-JP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GRWG_14.25)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Main/EUM/NOAA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/NASA/JMA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2568" y="6536377"/>
            <a:ext cx="165618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Can be closed item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49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572374"/>
            <a:ext cx="2133600" cy="3651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23528" y="-5010"/>
            <a:ext cx="8515672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Status of actions assigned to </a:t>
            </a:r>
            <a:r>
              <a:rPr lang="en-US" altLang="ja-JP" sz="3200" b="1" dirty="0">
                <a:solidFill>
                  <a:srgbClr val="0B87D6"/>
                </a:solidFill>
              </a:rPr>
              <a:t>JMA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(GDWG)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016280"/>
              </p:ext>
            </p:extLst>
          </p:nvPr>
        </p:nvGraphicFramePr>
        <p:xfrm>
          <a:off x="137465" y="673313"/>
          <a:ext cx="8908413" cy="598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34"/>
                <a:gridCol w="4470211"/>
                <a:gridCol w="1168326"/>
                <a:gridCol w="980040"/>
                <a:gridCol w="1089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GDWG_2015.4c1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GRWG need to examine the aspects to be revalidated and confirm they have no major impact. (ref: changing the existing GEOLEOIR variables to combined versions).-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Main/EUM.JMA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Discussed by email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GDWG_2015.4c2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the GEOLEOIR GSICS product template on the Wiki.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31-Jul-15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Discussed in [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gsics-dev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GDWG_2015.4c3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the Wiki to include the accurate timing information as an optional comment attribute of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their products.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31-Jul-15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GDWG_2015.4c4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JMA to provide list of new GEOLEOIR global attributes to GDWG members and member should provide input within 1 week on the proposed updates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Discussed in [</a:t>
                      </a:r>
                      <a:r>
                        <a:rPr lang="en-US" altLang="ja-JP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gsics-dev</a:t>
                      </a: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GDWG_2015.4d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if using the enhanced data model has impact to the usage of the new products.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Main/EUM.JMA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31-Jul-15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discussed in GDWG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GDWG_2015.4l2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EUMETSAT and JMA to provide templates of landing page to GDWG (or GSICS wiki).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Main/EUM.JMA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30-Apr-15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GDWG_2015.6a1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JMA GRWG to provide the list of existing SRF data sets to be stored. GPRC responsible for these data sets shall provide them to GDWG co-chair as soon as possible.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31-Jul-15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closed soon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GDWG_2015.6a2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JMA to provide the netCDF template to GDWG co-chair for these SRF files.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Main.JMA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30-Apr-15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GDWG_2015.6a5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GEOLEOVISNIR or LEOLEOVISNIR shall include an optional global attribute referencing the location of the associated SRF netCDF file.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Main/EUM.JMA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1-Mar-16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discussed in GDWG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GDWG_2015.6b1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GDWG co-chair to support GRWG to implement the recommendations for sharing work in a Data Managed way.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Main/EUM.JMA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30-Apr-15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Closed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9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GDWG_2015.6b3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CMA, IMD, JMA and KMA to collaborate in the implementation of the netCDF GSICS product checker.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Main/CM/IMD/JMA.KMA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31-Dec-15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GDWG_2015.6f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WMO and GPRCs to provide the GCC with examples of document management procedures including templates to support the creation of GSICS branding documentation templates.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Main.All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31-Dec-15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GDWG_2015.9b2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 will come with a proposal on how to number the actions. The action tracking tool should include the actions coming from the web meetings.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Main/EUM.JMA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GDWG_2015.9b3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Alternatives to the current action tracking tool should be discussed at further stage (web meeting).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Main/EUM.JMA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31-May-15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1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E76C-DEB1-415D-9C81-4C2EAD6B3AE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266" y="1196752"/>
            <a:ext cx="806437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Navigation error </a:t>
            </a:r>
            <a:r>
              <a:rPr lang="en-US" altLang="ja-JP" dirty="0" smtClean="0"/>
              <a:t>of Himawari Standard Data (L1B equivalent) is </a:t>
            </a:r>
            <a:r>
              <a:rPr lang="en-US" altLang="ja-JP" dirty="0"/>
              <a:t>less than </a:t>
            </a:r>
            <a:r>
              <a:rPr lang="en-US" altLang="ja-JP" dirty="0" smtClean="0"/>
              <a:t>around 0.3 pixel </a:t>
            </a:r>
            <a:r>
              <a:rPr lang="en-US" altLang="ja-JP" dirty="0"/>
              <a:t>(1 pixel = 2 km</a:t>
            </a:r>
            <a:r>
              <a:rPr lang="en-US" altLang="ja-JP" dirty="0" smtClean="0"/>
              <a:t>). It is estimated by landmark analysis.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62461" y="260648"/>
            <a:ext cx="806437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0B87D6"/>
                </a:solidFill>
              </a:rPr>
              <a:t>AHI data quality (INR)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700264" y="5550331"/>
            <a:ext cx="11597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 smtClean="0"/>
              <a:t>1 Jan., 2016 01:00 (UTC)</a:t>
            </a:r>
            <a:endParaRPr lang="en-US" altLang="ja-JP" sz="1200" b="1" dirty="0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7380312" y="5550331"/>
            <a:ext cx="11597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 smtClean="0"/>
              <a:t>2 Jan., 2016</a:t>
            </a:r>
          </a:p>
          <a:p>
            <a:r>
              <a:rPr lang="en-US" altLang="ja-JP" sz="1200" b="1" dirty="0" smtClean="0"/>
              <a:t>00:00</a:t>
            </a:r>
            <a:r>
              <a:rPr lang="ja-JP" altLang="en-US" sz="1200" b="1" dirty="0" smtClean="0"/>
              <a:t> </a:t>
            </a:r>
            <a:r>
              <a:rPr lang="en-US" altLang="ja-JP" sz="1200" b="1" dirty="0" smtClean="0"/>
              <a:t>(UTC</a:t>
            </a:r>
            <a:r>
              <a:rPr lang="en-US" altLang="ja-JP" sz="1200" b="1" dirty="0"/>
              <a:t>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190216" y="5550331"/>
            <a:ext cx="255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rgbClr val="FFC000"/>
                </a:solidFill>
              </a:rPr>
              <a:t>East-West direction [pix]</a:t>
            </a:r>
            <a:r>
              <a:rPr lang="ja-JP" altLang="en-US" sz="1200" b="1" dirty="0">
                <a:solidFill>
                  <a:srgbClr val="FFC000"/>
                </a:solidFill>
              </a:rPr>
              <a:t/>
            </a:r>
            <a:br>
              <a:rPr lang="ja-JP" altLang="en-US" sz="1200" b="1" dirty="0">
                <a:solidFill>
                  <a:srgbClr val="FFC000"/>
                </a:solidFill>
              </a:rPr>
            </a:br>
            <a:r>
              <a:rPr lang="en-US" altLang="ja-JP" sz="1200" b="1" dirty="0" smtClean="0">
                <a:solidFill>
                  <a:srgbClr val="FF0000"/>
                </a:solidFill>
              </a:rPr>
              <a:t>North-South direction [pix]</a:t>
            </a:r>
            <a:r>
              <a:rPr lang="ja-JP" altLang="en-US" sz="1200" b="1" dirty="0"/>
              <a:t/>
            </a:r>
            <a:br>
              <a:rPr lang="ja-JP" altLang="en-US" sz="1200" b="1" dirty="0"/>
            </a:br>
            <a:r>
              <a:rPr lang="en-US" altLang="ja-JP" sz="1200" b="1" dirty="0" smtClean="0">
                <a:solidFill>
                  <a:srgbClr val="0000FF"/>
                </a:solidFill>
              </a:rPr>
              <a:t>Magnitude [pix]</a:t>
            </a:r>
            <a:r>
              <a:rPr lang="ja-JP" altLang="en-US" sz="1200" b="1" dirty="0"/>
              <a:t/>
            </a:r>
            <a:br>
              <a:rPr lang="ja-JP" altLang="en-US" sz="1200" b="1" dirty="0"/>
            </a:br>
            <a:r>
              <a:rPr lang="en-US" altLang="ja-JP" sz="1200" b="1" dirty="0" smtClean="0"/>
              <a:t>Number of landmark points</a:t>
            </a:r>
            <a:endParaRPr lang="ja-JP" altLang="en-US" sz="1200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659582" y="2517624"/>
            <a:ext cx="4967257" cy="3032707"/>
            <a:chOff x="3659582" y="1332397"/>
            <a:chExt cx="4967257" cy="3032707"/>
          </a:xfrm>
        </p:grpSpPr>
        <p:pic>
          <p:nvPicPr>
            <p:cNvPr id="1026" name="Picture 2" descr="http://172.26.82.28/mntr/Qimg/20160101/IMG/TS/LANDMARK_20160101_B13_F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9" b="5701"/>
            <a:stretch/>
          </p:blipFill>
          <p:spPr bwMode="auto">
            <a:xfrm>
              <a:off x="3659582" y="1332397"/>
              <a:ext cx="4967257" cy="303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>
              <a:off x="3995936" y="2807560"/>
              <a:ext cx="44644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0" name="Picture 6" descr="Select from the left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1" y="2517624"/>
            <a:ext cx="3032707" cy="30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67544" y="4811087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1 pix </a:t>
            </a:r>
          </a:p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(~2km)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31181" y="5577190"/>
            <a:ext cx="3032707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rgbClr val="FFFF00"/>
                </a:solidFill>
              </a:rPr>
              <a:t>Referenced landmark</a:t>
            </a:r>
          </a:p>
          <a:p>
            <a:r>
              <a:rPr lang="en-US" altLang="ja-JP" sz="1200" b="1" dirty="0" smtClean="0">
                <a:solidFill>
                  <a:srgbClr val="A8EAFE"/>
                </a:solidFill>
              </a:rPr>
              <a:t>Direction and magnitude of error</a:t>
            </a:r>
            <a:endParaRPr lang="ja-JP" altLang="en-US" sz="1200" b="1" dirty="0">
              <a:solidFill>
                <a:srgbClr val="A8EAF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29901" y="2060848"/>
            <a:ext cx="388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Residual navigation error</a:t>
            </a:r>
          </a:p>
          <a:p>
            <a:r>
              <a:rPr lang="en-US" altLang="ja-JP" sz="1400" b="1" dirty="0" smtClean="0"/>
              <a:t>10.4um band (2 km), every 10 minutes</a:t>
            </a:r>
            <a:endParaRPr lang="en-US" altLang="ja-JP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88424" y="4633493"/>
            <a:ext cx="603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tx2"/>
                </a:solidFill>
              </a:rPr>
              <a:t>1200</a:t>
            </a:r>
            <a:endParaRPr lang="en-US" altLang="ja-JP" sz="1200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937165" y="4771993"/>
            <a:ext cx="2523267" cy="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sc-svdebnas3\全体共用\出張外勤_打合せ_プレゼン等\2015年度\20160122_ひまわりデータ利活用WG\図\IR_FD_no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sc-svdebnas3\全体共用\出張外勤_打合せ_プレゼン等\2015年度\20160122_ひまわりデータ利活用WG\図\Vis_FD_no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9" y="2451720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41786"/>
              </p:ext>
            </p:extLst>
          </p:nvPr>
        </p:nvGraphicFramePr>
        <p:xfrm>
          <a:off x="2242402" y="3002087"/>
          <a:ext cx="1681526" cy="3181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7318"/>
                <a:gridCol w="804208"/>
              </a:tblGrid>
              <a:tr h="371440"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Band</a:t>
                      </a:r>
                    </a:p>
                    <a:p>
                      <a:r>
                        <a:rPr kumimoji="1" lang="en-US" altLang="ja-JP" sz="1100" b="1" dirty="0" smtClean="0"/>
                        <a:t>[</a:t>
                      </a:r>
                      <a:r>
                        <a:rPr kumimoji="1" lang="el-GR" altLang="ja-JP" sz="1100" b="1" dirty="0" smtClean="0"/>
                        <a:t>μ</a:t>
                      </a:r>
                      <a:r>
                        <a:rPr kumimoji="1" lang="en-US" altLang="ja-JP" sz="1100" b="1" dirty="0" smtClean="0"/>
                        <a:t>m]</a:t>
                      </a:r>
                      <a:endParaRPr kumimoji="1" lang="ja-JP" altLang="en-US" sz="1100" b="1" dirty="0" smtClean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/>
                        <a:t>Average</a:t>
                      </a:r>
                    </a:p>
                  </a:txBody>
                  <a:tcPr marL="36000" marR="36000" marT="36000" marB="36000" anchor="ctr" anchorCtr="1"/>
                </a:tc>
              </a:tr>
              <a:tr h="2631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B07 (3.9)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0.096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57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B08 (6.2)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0.132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237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B09 (6.9)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0.216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1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B10 (7.3)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0.229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12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B11 (8.6)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0.280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12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B12 (9.6)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0.178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12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B14 (11.2)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0.116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12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B15 (12.4)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0.111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12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B16 (13.3)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0.015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04463"/>
              </p:ext>
            </p:extLst>
          </p:nvPr>
        </p:nvGraphicFramePr>
        <p:xfrm>
          <a:off x="564906" y="2996952"/>
          <a:ext cx="1572259" cy="228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2179"/>
                <a:gridCol w="720080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Band</a:t>
                      </a:r>
                    </a:p>
                    <a:p>
                      <a:r>
                        <a:rPr kumimoji="1" lang="en-US" altLang="ja-JP" sz="1100" dirty="0" smtClean="0"/>
                        <a:t>[</a:t>
                      </a:r>
                      <a:r>
                        <a:rPr kumimoji="1" lang="el-GR" altLang="ja-JP" sz="1100" dirty="0" smtClean="0"/>
                        <a:t>μ</a:t>
                      </a:r>
                      <a:r>
                        <a:rPr kumimoji="1" lang="en-US" altLang="ja-JP" sz="1100" dirty="0" smtClean="0"/>
                        <a:t>m]</a:t>
                      </a:r>
                      <a:endParaRPr kumimoji="1" lang="ja-JP" altLang="en-US" sz="1100" b="1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/>
                        <a:t>Average i</a:t>
                      </a:r>
                      <a:r>
                        <a:rPr kumimoji="1" lang="en-US" altLang="ja-JP" sz="1100" b="1" dirty="0" smtClean="0"/>
                        <a:t>n the daytime</a:t>
                      </a:r>
                    </a:p>
                  </a:txBody>
                  <a:tcPr marL="36000" marR="36000" marT="36000" marB="36000" anchor="ctr" anchorCtr="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B01 (0.47)</a:t>
                      </a:r>
                      <a:endParaRPr kumimoji="1" lang="ja-JP" alt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0.127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4779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B02 (0.51)</a:t>
                      </a:r>
                      <a:endParaRPr kumimoji="1" lang="ja-JP" alt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0.157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4779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B03 (0.64)</a:t>
                      </a:r>
                      <a:endParaRPr kumimoji="1" lang="ja-JP" alt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0.189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4779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B04 (0.86)</a:t>
                      </a:r>
                      <a:endParaRPr kumimoji="1" lang="ja-JP" alt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0.150</a:t>
                      </a:r>
                      <a:endParaRPr kumimoji="1" lang="en-US" altLang="ja-JP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4779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B05 (1.6)</a:t>
                      </a:r>
                      <a:endParaRPr kumimoji="1" lang="ja-JP" alt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0.462</a:t>
                      </a:r>
                      <a:endParaRPr kumimoji="1" lang="en-US" altLang="ja-JP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4779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B06 (2.3)</a:t>
                      </a:r>
                      <a:endParaRPr kumimoji="1" lang="ja-JP" alt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0.138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7596336" y="2746029"/>
            <a:ext cx="1512169" cy="748655"/>
            <a:chOff x="683568" y="4672800"/>
            <a:chExt cx="1622149" cy="733096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683568" y="4859328"/>
              <a:ext cx="50405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259632" y="4672800"/>
              <a:ext cx="1046085" cy="30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B01(0.47)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83568" y="5036024"/>
              <a:ext cx="50405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259630" y="4872344"/>
              <a:ext cx="1046084" cy="30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B02(0.51)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683568" y="5222471"/>
              <a:ext cx="5040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259632" y="5098119"/>
              <a:ext cx="1046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B03(0.64)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524328" y="4571949"/>
            <a:ext cx="1584174" cy="733097"/>
            <a:chOff x="683568" y="4672800"/>
            <a:chExt cx="1584174" cy="733097"/>
          </a:xfrm>
          <a:noFill/>
        </p:grpSpPr>
        <p:cxnSp>
          <p:nvCxnSpPr>
            <p:cNvPr id="17" name="直線コネクタ 16"/>
            <p:cNvCxnSpPr/>
            <p:nvPr/>
          </p:nvCxnSpPr>
          <p:spPr>
            <a:xfrm>
              <a:off x="683568" y="4859328"/>
              <a:ext cx="50405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259631" y="4672800"/>
              <a:ext cx="1008111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B07(3.9)</a:t>
              </a: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83568" y="5036024"/>
              <a:ext cx="504056" cy="0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1259632" y="4872345"/>
              <a:ext cx="10081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B08(6.2)</a:t>
              </a: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683568" y="5222471"/>
              <a:ext cx="504056" cy="0"/>
            </a:xfrm>
            <a:prstGeom prst="lin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1259632" y="5098120"/>
              <a:ext cx="10081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B15(12.4)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562461" y="947776"/>
            <a:ext cx="8064378" cy="17173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Band to band </a:t>
            </a:r>
            <a:r>
              <a:rPr lang="en-US" altLang="ja-JP" sz="1600" dirty="0" smtClean="0"/>
              <a:t>registration error is less than 0.1 – 0.2 pixels </a:t>
            </a:r>
            <a:r>
              <a:rPr lang="en-US" altLang="ja-JP" sz="1600" dirty="0"/>
              <a:t>(1 pixel = 2 km</a:t>
            </a:r>
            <a:r>
              <a:rPr lang="en-US" altLang="ja-JP" sz="1600" dirty="0" smtClean="0"/>
              <a:t>).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The error is: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sz="1600" dirty="0" smtClean="0"/>
              <a:t>estimated by correlation analysis between Band 13 (10.4 um) and each band.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sz="1600" dirty="0" smtClean="0"/>
              <a:t>large in midnight in VIS-3.9um bands.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sz="1600" dirty="0" smtClean="0"/>
              <a:t>stable in IR bands.</a:t>
            </a:r>
            <a:endParaRPr lang="en-US" altLang="ja-JP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The registration process will be updated soon. </a:t>
            </a:r>
            <a:endParaRPr lang="en-US" altLang="ja-JP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4" name="正方形/長方形 23"/>
          <p:cNvSpPr/>
          <p:nvPr/>
        </p:nvSpPr>
        <p:spPr>
          <a:xfrm>
            <a:off x="467544" y="5445224"/>
            <a:ext cx="186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/>
              <a:t>1 pixel </a:t>
            </a:r>
            <a:r>
              <a:rPr lang="en-US" altLang="ja-JP" sz="1200" b="1" dirty="0"/>
              <a:t>= </a:t>
            </a:r>
            <a:r>
              <a:rPr lang="en-US" altLang="ja-JP" sz="1200" b="1" dirty="0" smtClean="0"/>
              <a:t>2km (All band)</a:t>
            </a:r>
          </a:p>
          <a:p>
            <a:r>
              <a:rPr lang="en-US" altLang="ja-JP" sz="1200" b="1" dirty="0" smtClean="0"/>
              <a:t>Averaged error magnitude from 2-4 January, 2016</a:t>
            </a:r>
            <a:endParaRPr lang="ja-JP" altLang="en-US" sz="1200" b="1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562461" y="260648"/>
            <a:ext cx="806437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0B87D6"/>
                </a:solidFill>
              </a:rPr>
              <a:t>AHI data quality (Band to band registration)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9464</TotalTime>
  <Words>2196</Words>
  <Application>Microsoft Office PowerPoint</Application>
  <PresentationFormat>画面に合わせる (4:3)</PresentationFormat>
  <Paragraphs>435</Paragraphs>
  <Slides>17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JMA Agency Report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Vicarious calibration for AHI</vt:lpstr>
      <vt:lpstr>PowerPoint プレゼンテーション</vt:lpstr>
      <vt:lpstr>AHI data quality (Diurnal variation in IR)</vt:lpstr>
      <vt:lpstr>PowerPoint プレゼンテーション</vt:lpstr>
      <vt:lpstr>Improvements of the Ground Segment</vt:lpstr>
      <vt:lpstr>Application of GEO-GEO AHI-AHI comparison as a monitoring support tool</vt:lpstr>
      <vt:lpstr>PowerPoint プレゼンテーション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奥山</cp:lastModifiedBy>
  <cp:revision>363</cp:revision>
  <dcterms:created xsi:type="dcterms:W3CDTF">2013-02-24T23:33:48Z</dcterms:created>
  <dcterms:modified xsi:type="dcterms:W3CDTF">2016-03-07T02:22:05Z</dcterms:modified>
</cp:coreProperties>
</file>