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1"/>
  </p:notesMasterIdLst>
  <p:handoutMasterIdLst>
    <p:handoutMasterId r:id="rId32"/>
  </p:handoutMasterIdLst>
  <p:sldIdLst>
    <p:sldId id="589" r:id="rId2"/>
    <p:sldId id="591" r:id="rId3"/>
    <p:sldId id="600" r:id="rId4"/>
    <p:sldId id="693" r:id="rId5"/>
    <p:sldId id="668" r:id="rId6"/>
    <p:sldId id="669" r:id="rId7"/>
    <p:sldId id="682" r:id="rId8"/>
    <p:sldId id="671" r:id="rId9"/>
    <p:sldId id="672" r:id="rId10"/>
    <p:sldId id="694" r:id="rId11"/>
    <p:sldId id="674" r:id="rId12"/>
    <p:sldId id="683" r:id="rId13"/>
    <p:sldId id="676" r:id="rId14"/>
    <p:sldId id="684" r:id="rId15"/>
    <p:sldId id="679" r:id="rId16"/>
    <p:sldId id="677" r:id="rId17"/>
    <p:sldId id="612" r:id="rId18"/>
    <p:sldId id="686" r:id="rId19"/>
    <p:sldId id="675" r:id="rId20"/>
    <p:sldId id="689" r:id="rId21"/>
    <p:sldId id="690" r:id="rId22"/>
    <p:sldId id="594" r:id="rId23"/>
    <p:sldId id="641" r:id="rId24"/>
    <p:sldId id="691" r:id="rId25"/>
    <p:sldId id="597" r:id="rId26"/>
    <p:sldId id="640" r:id="rId27"/>
    <p:sldId id="598" r:id="rId28"/>
    <p:sldId id="630" r:id="rId29"/>
    <p:sldId id="692" r:id="rId30"/>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Hewison" initials="RSP/TJH" lastIdx="4" clrIdx="0"/>
  <p:cmAuthor id="1" name="Sebastien Wagner" initials="RSP/SeW"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89"/>
    <a:srgbClr val="F4B6C9"/>
    <a:srgbClr val="FCB6EF"/>
    <a:srgbClr val="288431"/>
    <a:srgbClr val="23732B"/>
    <a:srgbClr val="1B5921"/>
    <a:srgbClr val="0039AC"/>
    <a:srgbClr val="E4F8F5"/>
    <a:srgbClr val="DEF6F3"/>
    <a:srgbClr val="D7F5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064" autoAdjust="0"/>
  </p:normalViewPr>
  <p:slideViewPr>
    <p:cSldViewPr snapToGrid="0">
      <p:cViewPr>
        <p:scale>
          <a:sx n="80" d="100"/>
          <a:sy n="80" d="100"/>
        </p:scale>
        <p:origin x="-1692" y="-126"/>
      </p:cViewPr>
      <p:guideLst>
        <p:guide orient="horz" pos="626"/>
        <p:guide orient="horz" pos="1410"/>
        <p:guide orient="horz" pos="2715"/>
        <p:guide orient="horz" pos="2389"/>
        <p:guide orient="horz" pos="2064"/>
        <p:guide orient="horz" pos="1735"/>
        <p:guide orient="horz" pos="3369"/>
        <p:guide orient="horz" pos="4169"/>
        <p:guide pos="4214"/>
        <p:guide pos="196"/>
        <p:guide pos="1552"/>
        <p:guide pos="4879"/>
        <p:guide pos="6113"/>
        <p:guide pos="2799"/>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440"/>
    </p:cViewPr>
  </p:sorterViewPr>
  <p:notesViewPr>
    <p:cSldViewPr snapToGrid="0">
      <p:cViewPr varScale="1">
        <p:scale>
          <a:sx n="82" d="100"/>
          <a:sy n="82" d="100"/>
        </p:scale>
        <p:origin x="-3954" y="-78"/>
      </p:cViewPr>
      <p:guideLst>
        <p:guide orient="horz" pos="4525"/>
        <p:guide pos="3127"/>
      </p:guideLst>
    </p:cSldViewPr>
  </p:notesViewPr>
  <p:gridSpacing cx="184343675" cy="18434367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18</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22</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25</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27</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smtClean="0"/>
              <a:t>Guidelines, conventions</a:t>
            </a:r>
            <a:r>
              <a:rPr lang="en-GB" baseline="0" dirty="0" smtClean="0"/>
              <a:t> and standards; using the netCDF as the format for data exchange, use of the WMO file naming convention for data and product identification, using CF conventions where possible to organise the netCDF array structures, and specifying meta-data.</a:t>
            </a:r>
          </a:p>
          <a:p>
            <a:pPr>
              <a:buFont typeface="Arial" pitchFamily="34" charset="0"/>
              <a:buNone/>
            </a:pPr>
            <a:endParaRPr lang="en-GB" baseline="0" dirty="0" smtClean="0"/>
          </a:p>
          <a:p>
            <a:pPr>
              <a:buFont typeface="Arial" pitchFamily="34" charset="0"/>
              <a:buNone/>
            </a:pPr>
            <a:r>
              <a:rPr lang="en-GB" baseline="0" dirty="0" smtClean="0"/>
              <a:t>GSICS collaboration servers are the platforms for data exchange and GSICS product distribution.</a:t>
            </a:r>
            <a:endParaRPr lang="en-GB" dirty="0" smtClean="0"/>
          </a:p>
          <a:p>
            <a:pPr>
              <a:buFont typeface="Arial" pitchFamily="34" charset="0"/>
              <a:buNone/>
            </a:pPr>
            <a:endParaRPr lang="en-GB" dirty="0" smtClean="0"/>
          </a:p>
          <a:p>
            <a:pPr>
              <a:buFont typeface="Arial" pitchFamily="34" charset="0"/>
              <a:buNone/>
            </a:pPr>
            <a:r>
              <a:rPr lang="en-GB" dirty="0" smtClean="0"/>
              <a:t>GSICS</a:t>
            </a:r>
            <a:r>
              <a:rPr lang="en-GB" baseline="0" dirty="0" smtClean="0"/>
              <a:t> tools and utilities; GSICS products plotting tool, automate the GSICS products netCDF </a:t>
            </a:r>
            <a:r>
              <a:rPr lang="en-GB" baseline="0" dirty="0" err="1" smtClean="0"/>
              <a:t>ncml</a:t>
            </a:r>
            <a:r>
              <a:rPr lang="en-GB" baseline="0" dirty="0" smtClean="0"/>
              <a:t> validation, provide framework for the development of GSICS products in netCDF (in progress).</a:t>
            </a:r>
          </a:p>
          <a:p>
            <a:pPr>
              <a:buFont typeface="Arial" pitchFamily="34" charset="0"/>
              <a:buNone/>
            </a:pPr>
            <a:endParaRPr lang="en-GB" baseline="0" dirty="0" smtClean="0"/>
          </a:p>
          <a:p>
            <a:pPr>
              <a:buFont typeface="Arial" pitchFamily="34" charset="0"/>
              <a:buNone/>
            </a:pPr>
            <a:r>
              <a:rPr lang="en-GB" baseline="0" dirty="0" smtClean="0"/>
              <a:t>GSICS products generation framework simplifies and speeds up GSICS product development.  This is needed as our partners are not all aware of how to develop the netCDF format.  Framework provide a structure to create netCDF files through configuration, a </a:t>
            </a:r>
            <a:r>
              <a:rPr lang="en-GB" baseline="0" dirty="0" err="1" smtClean="0"/>
              <a:t>ncml</a:t>
            </a:r>
            <a:r>
              <a:rPr lang="en-GB" baseline="0" dirty="0" smtClean="0"/>
              <a:t> file defining the netCDF, and the implementation of mapping classes to populate the netCDF file from the native data.</a:t>
            </a:r>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dirty="0" smtClean="0"/>
              <a:t>Guidelines, conventions</a:t>
            </a:r>
            <a:r>
              <a:rPr lang="en-GB" baseline="0" dirty="0" smtClean="0"/>
              <a:t> and standards; using the netCDF as the format for data exchange, use of the WMO file naming convention for data and product identification, using CF conventions where possible to organise the netCDF array structures, and specifying meta-data.</a:t>
            </a:r>
          </a:p>
          <a:p>
            <a:pPr>
              <a:buFont typeface="Arial" pitchFamily="34" charset="0"/>
              <a:buNone/>
            </a:pPr>
            <a:endParaRPr lang="en-GB" baseline="0" dirty="0" smtClean="0"/>
          </a:p>
          <a:p>
            <a:pPr>
              <a:buFont typeface="Arial" pitchFamily="34" charset="0"/>
              <a:buNone/>
            </a:pPr>
            <a:r>
              <a:rPr lang="en-GB" baseline="0" dirty="0" smtClean="0"/>
              <a:t>GSICS collaboration servers are the platforms for data exchange and GSICS product distribution.</a:t>
            </a:r>
            <a:endParaRPr lang="en-GB" dirty="0" smtClean="0"/>
          </a:p>
          <a:p>
            <a:pPr>
              <a:buFont typeface="Arial" pitchFamily="34" charset="0"/>
              <a:buNone/>
            </a:pPr>
            <a:endParaRPr lang="en-GB" dirty="0" smtClean="0"/>
          </a:p>
          <a:p>
            <a:pPr>
              <a:buFont typeface="Arial" pitchFamily="34" charset="0"/>
              <a:buNone/>
            </a:pPr>
            <a:r>
              <a:rPr lang="en-GB" dirty="0" smtClean="0"/>
              <a:t>GSICS</a:t>
            </a:r>
            <a:r>
              <a:rPr lang="en-GB" baseline="0" dirty="0" smtClean="0"/>
              <a:t> tools and utilities; GSICS products plotting tool, automate the GSICS products netCDF </a:t>
            </a:r>
            <a:r>
              <a:rPr lang="en-GB" baseline="0" dirty="0" err="1" smtClean="0"/>
              <a:t>ncml</a:t>
            </a:r>
            <a:r>
              <a:rPr lang="en-GB" baseline="0" dirty="0" smtClean="0"/>
              <a:t> validation, provide framework for the development of GSICS products in netCDF (in progress).</a:t>
            </a:r>
          </a:p>
          <a:p>
            <a:pPr>
              <a:buFont typeface="Arial" pitchFamily="34" charset="0"/>
              <a:buNone/>
            </a:pPr>
            <a:endParaRPr lang="en-GB" baseline="0" dirty="0" smtClean="0"/>
          </a:p>
          <a:p>
            <a:pPr>
              <a:buFont typeface="Arial" pitchFamily="34" charset="0"/>
              <a:buNone/>
            </a:pPr>
            <a:r>
              <a:rPr lang="en-GB" baseline="0" dirty="0" smtClean="0"/>
              <a:t>GSICS products generation framework simplifies and speeds up GSICS product development.  This is needed as our partners are not all aware of how to develop the netCDF format.  Framework provide a structure to create netCDF files through configuration, a </a:t>
            </a:r>
            <a:r>
              <a:rPr lang="en-GB" baseline="0" dirty="0" err="1" smtClean="0"/>
              <a:t>ncml</a:t>
            </a:r>
            <a:r>
              <a:rPr lang="en-GB" baseline="0" dirty="0" smtClean="0"/>
              <a:t> file defining the netCDF, and the implementation of mapping classes to populate the netCDF file from the native data.</a:t>
            </a:r>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1332869"/>
            <a:fld id="{2CED4B43-3AE2-473E-9753-D2774BFBC68E}" type="slidenum">
              <a:rPr lang="de-DE" smtClean="0">
                <a:solidFill>
                  <a:srgbClr val="FFFFFF"/>
                </a:solidFill>
              </a:rPr>
              <a:pPr defTabSz="1332869"/>
              <a:t>5</a:t>
            </a:fld>
            <a:endParaRPr lang="de-DE" dirty="0" smtClean="0">
              <a:solidFill>
                <a:srgbClr val="FFFFFF"/>
              </a:solidFill>
            </a:endParaRPr>
          </a:p>
        </p:txBody>
      </p:sp>
      <p:sp>
        <p:nvSpPr>
          <p:cNvPr id="46083" name="Rectangle 2"/>
          <p:cNvSpPr>
            <a:spLocks noGrp="1" noRot="1" noChangeAspect="1" noChangeArrowheads="1" noTextEdit="1"/>
          </p:cNvSpPr>
          <p:nvPr>
            <p:ph type="sldImg"/>
          </p:nvPr>
        </p:nvSpPr>
        <p:spPr>
          <a:xfrm>
            <a:off x="1074738" y="1069975"/>
            <a:ext cx="7788275" cy="5391150"/>
          </a:xfrm>
          <a:ln/>
        </p:spPr>
      </p:sp>
      <p:sp>
        <p:nvSpPr>
          <p:cNvPr id="46084" name="Rectangle 3"/>
          <p:cNvSpPr>
            <a:spLocks noGrp="1" noChangeArrowheads="1"/>
          </p:cNvSpPr>
          <p:nvPr>
            <p:ph type="body" idx="1"/>
          </p:nvPr>
        </p:nvSpPr>
        <p:spPr>
          <a:xfrm>
            <a:off x="1322023" y="6820059"/>
            <a:ext cx="7287356" cy="6470900"/>
          </a:xfrm>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7</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smtClean="0">
                <a:solidFill>
                  <a:schemeClr val="tx1"/>
                </a:solidFill>
                <a:latin typeface="Times New Roman" pitchFamily="18" charset="0"/>
                <a:ea typeface="+mn-ea"/>
                <a:cs typeface="+mn-cs"/>
              </a:rPr>
              <a:t>GWG_13.14</a:t>
            </a:r>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Propose a solution based on modification of plotting tool and server structure and content to allow daily results to be displayed</a:t>
            </a:r>
          </a:p>
          <a:p>
            <a:r>
              <a:rPr lang="en-GB" sz="1200" kern="1200" dirty="0" smtClean="0">
                <a:solidFill>
                  <a:schemeClr val="tx1"/>
                </a:solidFill>
                <a:latin typeface="Times New Roman" pitchFamily="18" charset="0"/>
                <a:ea typeface="+mn-ea"/>
                <a:cs typeface="+mn-cs"/>
              </a:rPr>
              <a:t>T. Hewison</a:t>
            </a:r>
            <a:r>
              <a:rPr lang="en-GB" sz="1200" kern="1200" baseline="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01 Sep 2013</a:t>
            </a:r>
          </a:p>
          <a:p>
            <a:endParaRPr lang="en-GB" sz="1200" kern="1200" dirty="0" smtClean="0">
              <a:solidFill>
                <a:schemeClr val="tx1"/>
              </a:solidFill>
              <a:latin typeface="Times New Roman" pitchFamily="18" charset="0"/>
              <a:ea typeface="+mn-ea"/>
              <a:cs typeface="+mn-cs"/>
            </a:endParaRPr>
          </a:p>
          <a:p>
            <a:pPr algn="l" rtl="0" eaLnBrk="0" fontAlgn="base" hangingPunct="0">
              <a:spcBef>
                <a:spcPct val="30000"/>
              </a:spcBef>
              <a:spcAft>
                <a:spcPct val="0"/>
              </a:spcAft>
            </a:pPr>
            <a:r>
              <a:rPr lang="en-GB" sz="1200" u="sng" kern="1200" dirty="0" smtClean="0">
                <a:solidFill>
                  <a:schemeClr val="tx1"/>
                </a:solidFill>
                <a:latin typeface="Times New Roman" pitchFamily="18" charset="0"/>
                <a:ea typeface="+mn-ea"/>
                <a:cs typeface="+mn-cs"/>
              </a:rPr>
              <a:t>GWG_13.37</a:t>
            </a:r>
          </a:p>
          <a:p>
            <a:r>
              <a:rPr lang="en-GB" sz="1200" kern="1200" dirty="0" smtClean="0">
                <a:solidFill>
                  <a:schemeClr val="tx1"/>
                </a:solidFill>
                <a:latin typeface="Times New Roman" pitchFamily="18" charset="0"/>
                <a:ea typeface="+mn-ea"/>
                <a:cs typeface="+mn-cs"/>
              </a:rPr>
              <a:t>EUMETSAT (lead) + GDWG members to work with EUMETSAT to use their bias plotting tool for GPRC product monitoring plots.</a:t>
            </a:r>
          </a:p>
          <a:p>
            <a:r>
              <a:rPr lang="en-GB" sz="1200" kern="1200" dirty="0" smtClean="0">
                <a:solidFill>
                  <a:schemeClr val="tx1"/>
                </a:solidFill>
                <a:latin typeface="Times New Roman" pitchFamily="18" charset="0"/>
                <a:ea typeface="+mn-ea"/>
                <a:cs typeface="+mn-cs"/>
              </a:rPr>
              <a:t>T. Hewison</a:t>
            </a:r>
            <a:r>
              <a:rPr lang="en-GB" sz="1200" kern="1200" baseline="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01 Mar 2014</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smtClean="0">
                <a:solidFill>
                  <a:schemeClr val="tx1"/>
                </a:solidFill>
                <a:latin typeface="Times New Roman" pitchFamily="18" charset="0"/>
                <a:ea typeface="+mn-ea"/>
                <a:cs typeface="+mn-cs"/>
              </a:rPr>
              <a:t>GWG_13.14</a:t>
            </a:r>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Propose a solution based on modification of plotting tool and server structure and content to allow daily results to be displayed</a:t>
            </a:r>
          </a:p>
          <a:p>
            <a:r>
              <a:rPr lang="en-GB" sz="1200" kern="1200" dirty="0" smtClean="0">
                <a:solidFill>
                  <a:schemeClr val="tx1"/>
                </a:solidFill>
                <a:latin typeface="Times New Roman" pitchFamily="18" charset="0"/>
                <a:ea typeface="+mn-ea"/>
                <a:cs typeface="+mn-cs"/>
              </a:rPr>
              <a:t>T. Hewison</a:t>
            </a:r>
            <a:r>
              <a:rPr lang="en-GB" sz="1200" kern="1200" baseline="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01 Sep 2013</a:t>
            </a:r>
          </a:p>
          <a:p>
            <a:endParaRPr lang="en-GB" sz="1200" kern="1200" dirty="0" smtClean="0">
              <a:solidFill>
                <a:schemeClr val="tx1"/>
              </a:solidFill>
              <a:latin typeface="Times New Roman" pitchFamily="18" charset="0"/>
              <a:ea typeface="+mn-ea"/>
              <a:cs typeface="+mn-cs"/>
            </a:endParaRPr>
          </a:p>
          <a:p>
            <a:pPr algn="l" rtl="0" eaLnBrk="0" fontAlgn="base" hangingPunct="0">
              <a:spcBef>
                <a:spcPct val="30000"/>
              </a:spcBef>
              <a:spcAft>
                <a:spcPct val="0"/>
              </a:spcAft>
            </a:pPr>
            <a:r>
              <a:rPr lang="en-GB" sz="1200" u="sng" kern="1200" dirty="0" smtClean="0">
                <a:solidFill>
                  <a:schemeClr val="tx1"/>
                </a:solidFill>
                <a:latin typeface="Times New Roman" pitchFamily="18" charset="0"/>
                <a:ea typeface="+mn-ea"/>
                <a:cs typeface="+mn-cs"/>
              </a:rPr>
              <a:t>GWG_13.37</a:t>
            </a:r>
          </a:p>
          <a:p>
            <a:r>
              <a:rPr lang="en-GB" sz="1200" kern="1200" dirty="0" smtClean="0">
                <a:solidFill>
                  <a:schemeClr val="tx1"/>
                </a:solidFill>
                <a:latin typeface="Times New Roman" pitchFamily="18" charset="0"/>
                <a:ea typeface="+mn-ea"/>
                <a:cs typeface="+mn-cs"/>
              </a:rPr>
              <a:t>EUMETSAT (lead) + GDWG members to work with EUMETSAT to use their bias plotting tool for GPRC product monitoring plots.</a:t>
            </a:r>
          </a:p>
          <a:p>
            <a:r>
              <a:rPr lang="en-GB" sz="1200" kern="1200" dirty="0" smtClean="0">
                <a:solidFill>
                  <a:schemeClr val="tx1"/>
                </a:solidFill>
                <a:latin typeface="Times New Roman" pitchFamily="18" charset="0"/>
                <a:ea typeface="+mn-ea"/>
                <a:cs typeface="+mn-cs"/>
              </a:rPr>
              <a:t>T. Hewison</a:t>
            </a:r>
            <a:r>
              <a:rPr lang="en-GB" sz="1200" kern="1200" baseline="0" dirty="0" smtClean="0">
                <a:solidFill>
                  <a:schemeClr val="tx1"/>
                </a:solidFill>
                <a:latin typeface="Times New Roman" pitchFamily="18" charset="0"/>
                <a:ea typeface="+mn-ea"/>
                <a:cs typeface="+mn-cs"/>
              </a:rPr>
              <a:t> </a:t>
            </a:r>
            <a:r>
              <a:rPr lang="en-GB" sz="1200" kern="1200" dirty="0" smtClean="0">
                <a:solidFill>
                  <a:schemeClr val="tx1"/>
                </a:solidFill>
                <a:latin typeface="Times New Roman" pitchFamily="18" charset="0"/>
                <a:ea typeface="+mn-ea"/>
                <a:cs typeface="+mn-cs"/>
              </a:rPr>
              <a:t>/ 01 Mar 2014</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12</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p:oleObj spid="_x0000_s365570" name="Clip" r:id="rId5" imgW="3809524" imgH="2619048" progId="">
                <p:embed/>
              </p:oleObj>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p:oleObj spid="_x0000_s365571" name="Clip" r:id="rId6" imgW="2835360" imgH="1920600" progId="">
                <p:embed/>
              </p:oleObj>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7"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8"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46" name="Picture 245" descr="30years.png"/>
          <p:cNvPicPr>
            <a:picLocks noChangeAspect="1"/>
          </p:cNvPicPr>
          <p:nvPr userDrawn="1"/>
        </p:nvPicPr>
        <p:blipFill>
          <a:blip r:embed="rId9" cstate="print"/>
          <a:stretch>
            <a:fillRect/>
          </a:stretch>
        </p:blipFill>
        <p:spPr>
          <a:xfrm>
            <a:off x="230493" y="108058"/>
            <a:ext cx="1045419" cy="1387587"/>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descr="30years.png"/>
          <p:cNvPicPr>
            <a:picLocks noChangeAspect="1"/>
          </p:cNvPicPr>
          <p:nvPr userDrawn="1"/>
        </p:nvPicPr>
        <p:blipFill>
          <a:blip r:embed="rId2" cstate="print"/>
          <a:stretch>
            <a:fillRect/>
          </a:stretch>
        </p:blipFill>
        <p:spPr>
          <a:xfrm>
            <a:off x="9259808" y="0"/>
            <a:ext cx="646192" cy="857693"/>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5"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2" y="6652878"/>
            <a:ext cx="3965892" cy="246221"/>
          </a:xfrm>
          <a:prstGeom prst="rect">
            <a:avLst/>
          </a:prstGeom>
          <a:noFill/>
          <a:ln w="9525">
            <a:noFill/>
            <a:miter lim="800000"/>
            <a:headEnd/>
            <a:tailEnd/>
          </a:ln>
        </p:spPr>
        <p:txBody>
          <a:bodyPr wrap="square" lIns="0" tIns="0" rIns="0" bIns="0">
            <a:spAutoFit/>
          </a:bodyPr>
          <a:lstStyle/>
          <a:p>
            <a:pPr eaLnBrk="0" hangingPunct="0">
              <a:defRPr/>
            </a:pPr>
            <a:r>
              <a:rPr lang="de-DE" sz="800" b="0" baseline="0" dirty="0" smtClean="0">
                <a:solidFill>
                  <a:srgbClr val="00B5E2"/>
                </a:solidFill>
                <a:latin typeface="Arial" pitchFamily="34" charset="0"/>
                <a:cs typeface="Arial" pitchFamily="34" charset="0"/>
              </a:rPr>
              <a:t>GSICS Research and Data Working Groups Annual Meeting – Tsukuba, March 2016 </a:t>
            </a:r>
          </a:p>
          <a:p>
            <a:pPr eaLnBrk="0" hangingPunct="0">
              <a:defRPr/>
            </a:pPr>
            <a:endParaRPr lang="de-DE" sz="800"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gsics.eumetsat.i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sics.eumetsat.i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de/url?q=http://www.coreclimax.eu/?q=EUMETSAT&amp;sa=U&amp;ei=yhYfU-uYEYXMtQaZroC4Cg&amp;ved=0CC0Q9QEwAA&amp;usg=AFQjCNGzqEXHA7_OlVKV2do6gKActt_wew" TargetMode="External"/><Relationship Id="rId13"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4000"/>
          </a:stretch>
        </a:blipFill>
        <a:effectLst/>
      </p:bgPr>
    </p:bg>
    <p:spTree>
      <p:nvGrpSpPr>
        <p:cNvPr id="1" name=""/>
        <p:cNvGrpSpPr/>
        <p:nvPr/>
      </p:nvGrpSpPr>
      <p:grpSpPr>
        <a:xfrm>
          <a:off x="0" y="0"/>
          <a:ext cx="0" cy="0"/>
          <a:chOff x="0" y="0"/>
          <a:chExt cx="0" cy="0"/>
        </a:xfrm>
      </p:grpSpPr>
      <p:sp>
        <p:nvSpPr>
          <p:cNvPr id="4" name="Rectangle 41"/>
          <p:cNvSpPr txBox="1">
            <a:spLocks noChangeArrowheads="1"/>
          </p:cNvSpPr>
          <p:nvPr/>
        </p:nvSpPr>
        <p:spPr>
          <a:xfrm>
            <a:off x="3872861" y="2626421"/>
            <a:ext cx="5984561" cy="1521776"/>
          </a:xfrm>
          <a:prstGeom prst="rect">
            <a:avLst/>
          </a:prstGeom>
        </p:spPr>
        <p:txBody>
          <a:bodyPr anchor="t"/>
          <a:lstStyle>
            <a:lvl1pPr marL="0" indent="0" algn="r">
              <a:lnSpc>
                <a:spcPts val="3400"/>
              </a:lnSpc>
              <a:buNone/>
              <a:defRPr sz="2400" b="0" cap="none" baseline="0">
                <a:solidFill>
                  <a:srgbClr val="00205B"/>
                </a:solidFill>
              </a:defRPr>
            </a:lvl1pPr>
          </a:lstStyle>
          <a:p>
            <a:pPr>
              <a:spcBef>
                <a:spcPct val="20000"/>
              </a:spcBef>
              <a:defRPr/>
            </a:pPr>
            <a:r>
              <a:rPr lang="en-GB" altLang="en-US" sz="2000" kern="0" dirty="0" smtClean="0">
                <a:solidFill>
                  <a:srgbClr val="00B5E2"/>
                </a:solidFill>
                <a:latin typeface="Arial" pitchFamily="34" charset="0"/>
                <a:cs typeface="Arial" pitchFamily="34" charset="0"/>
              </a:rPr>
              <a:t>J. Ackermann, S. Elliott, T. Hewison, K. Holmlund, V. John, R. Munro, P. Miu, A. O’Carroll, </a:t>
            </a:r>
            <a:br>
              <a:rPr lang="en-GB" altLang="en-US" sz="2000" kern="0" dirty="0" smtClean="0">
                <a:solidFill>
                  <a:srgbClr val="00B5E2"/>
                </a:solidFill>
                <a:latin typeface="Arial" pitchFamily="34" charset="0"/>
                <a:cs typeface="Arial" pitchFamily="34" charset="0"/>
              </a:rPr>
            </a:br>
            <a:r>
              <a:rPr lang="en-GB" altLang="en-US" sz="2000" kern="0" dirty="0" smtClean="0">
                <a:solidFill>
                  <a:srgbClr val="00B5E2"/>
                </a:solidFill>
                <a:latin typeface="Arial" pitchFamily="34" charset="0"/>
                <a:cs typeface="Arial" pitchFamily="34" charset="0"/>
              </a:rPr>
              <a:t>R. Roebeling, H. Rothfuss, B. </a:t>
            </a:r>
            <a:r>
              <a:rPr lang="en-GB" altLang="en-US" sz="2000" kern="0" dirty="0" err="1" smtClean="0">
                <a:solidFill>
                  <a:srgbClr val="00B5E2"/>
                </a:solidFill>
                <a:latin typeface="Arial" pitchFamily="34" charset="0"/>
                <a:cs typeface="Arial" pitchFamily="34" charset="0"/>
              </a:rPr>
              <a:t>Viticchi</a:t>
            </a:r>
            <a:r>
              <a:rPr lang="en-US" altLang="en-US" sz="2000" kern="0" dirty="0" smtClean="0">
                <a:solidFill>
                  <a:srgbClr val="00B5E2"/>
                </a:solidFill>
                <a:latin typeface="Arial" pitchFamily="34" charset="0"/>
                <a:cs typeface="Arial" pitchFamily="34" charset="0"/>
              </a:rPr>
              <a:t>è</a:t>
            </a:r>
            <a:r>
              <a:rPr lang="en-GB" altLang="en-US" sz="2000" kern="0" dirty="0" smtClean="0">
                <a:solidFill>
                  <a:srgbClr val="00B5E2"/>
                </a:solidFill>
                <a:latin typeface="Arial" pitchFamily="34" charset="0"/>
                <a:cs typeface="Arial" pitchFamily="34" charset="0"/>
              </a:rPr>
              <a:t>, S. Wagner</a:t>
            </a:r>
            <a:r>
              <a:rPr lang="en-US" sz="2000" kern="0" dirty="0" smtClean="0">
                <a:solidFill>
                  <a:srgbClr val="00B5E2"/>
                </a:solidFill>
                <a:latin typeface="Arial" pitchFamily="34" charset="0"/>
                <a:cs typeface="Arial" pitchFamily="34" charset="0"/>
              </a:rPr>
              <a:t> </a:t>
            </a:r>
            <a:endParaRPr lang="en-GB" sz="2000" kern="0" dirty="0" smtClean="0">
              <a:solidFill>
                <a:srgbClr val="00B5E2"/>
              </a:solidFill>
              <a:latin typeface="Arial" pitchFamily="34" charset="0"/>
              <a:cs typeface="Arial" pitchFamily="34" charset="0"/>
            </a:endParaRPr>
          </a:p>
        </p:txBody>
      </p:sp>
      <p:sp>
        <p:nvSpPr>
          <p:cNvPr id="7" name="Rectangle 41"/>
          <p:cNvSpPr txBox="1">
            <a:spLocks noChangeArrowheads="1"/>
          </p:cNvSpPr>
          <p:nvPr/>
        </p:nvSpPr>
        <p:spPr>
          <a:xfrm>
            <a:off x="3872862" y="1546415"/>
            <a:ext cx="5940759" cy="1449387"/>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GB" sz="3200" b="0" i="0" u="none" strike="noStrike" kern="0" cap="none" spc="0" normalizeH="0" baseline="0" noProof="0" dirty="0" smtClean="0">
                <a:ln>
                  <a:noFill/>
                </a:ln>
                <a:effectLst/>
                <a:uLnTx/>
                <a:uFillTx/>
                <a:latin typeface="Arial" pitchFamily="34" charset="0"/>
                <a:cs typeface="Arial" pitchFamily="34" charset="0"/>
              </a:rPr>
              <a:t>EUMETSAT Agency Report</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GB" sz="3200" b="0" i="0" u="none" strike="noStrike" kern="0" cap="none" spc="0" normalizeH="0" baseline="0" noProof="0" dirty="0" smtClean="0">
                <a:ln>
                  <a:noFill/>
                </a:ln>
                <a:effectLst/>
                <a:uLnTx/>
                <a:uFillTx/>
                <a:latin typeface="Arial" pitchFamily="34" charset="0"/>
                <a:cs typeface="Arial" pitchFamily="34" charset="0"/>
              </a:rPr>
              <a:t>2015/16 GSICS activities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Status of Outstanding Actions on EUMETSAT</a:t>
            </a:r>
          </a:p>
        </p:txBody>
      </p:sp>
      <p:sp>
        <p:nvSpPr>
          <p:cNvPr id="5" name="Content Placeholder 2"/>
          <p:cNvSpPr>
            <a:spLocks noGrp="1"/>
          </p:cNvSpPr>
          <p:nvPr>
            <p:ph sz="half" idx="1"/>
          </p:nvPr>
        </p:nvSpPr>
        <p:spPr>
          <a:xfrm>
            <a:off x="130625" y="941780"/>
            <a:ext cx="9656654" cy="5903154"/>
          </a:xfrm>
          <a:ln w="19050">
            <a:noFill/>
          </a:ln>
        </p:spPr>
        <p:txBody>
          <a:bodyPr wrap="square">
            <a:spAutoFit/>
          </a:bodyPr>
          <a:lstStyle/>
          <a:p>
            <a:pPr marL="273050" indent="-273050">
              <a:lnSpc>
                <a:spcPct val="150000"/>
              </a:lnSpc>
            </a:pPr>
            <a:r>
              <a:rPr lang="en-GB" sz="1600" b="1" dirty="0" smtClean="0">
                <a:solidFill>
                  <a:srgbClr val="2B3461"/>
                </a:solidFill>
                <a:cs typeface="Arial" charset="0"/>
              </a:rPr>
              <a:t>CGMS: </a:t>
            </a:r>
            <a:r>
              <a:rPr lang="en-GB" sz="1600" b="1" dirty="0" smtClean="0">
                <a:solidFill>
                  <a:srgbClr val="FF0000"/>
                </a:solidFill>
                <a:cs typeface="Arial" charset="0"/>
              </a:rPr>
              <a:t>3 actions </a:t>
            </a:r>
            <a:r>
              <a:rPr lang="en-GB" sz="1600" b="1" dirty="0" smtClean="0">
                <a:solidFill>
                  <a:srgbClr val="2B3461"/>
                </a:solidFill>
                <a:cs typeface="Arial" charset="0"/>
              </a:rPr>
              <a:t>due for 29/02/2016 (</a:t>
            </a:r>
            <a:r>
              <a:rPr lang="en-GB" sz="1600" b="1" dirty="0" err="1" smtClean="0">
                <a:solidFill>
                  <a:srgbClr val="2B3461"/>
                </a:solidFill>
                <a:cs typeface="Arial" charset="0"/>
              </a:rPr>
              <a:t>Actionee</a:t>
            </a:r>
            <a:r>
              <a:rPr lang="en-GB" sz="1600" b="1" dirty="0" smtClean="0">
                <a:solidFill>
                  <a:srgbClr val="2B3461"/>
                </a:solidFill>
                <a:cs typeface="Arial" charset="0"/>
              </a:rPr>
              <a:t> = T. Hewison but as a co-chair of GSICS Research Working Group)</a:t>
            </a:r>
          </a:p>
          <a:p>
            <a:pPr marL="273050" indent="-273050">
              <a:lnSpc>
                <a:spcPct val="150000"/>
              </a:lnSpc>
            </a:pPr>
            <a:r>
              <a:rPr lang="en-GB" sz="1600" b="1" dirty="0" smtClean="0">
                <a:solidFill>
                  <a:srgbClr val="2B3461"/>
                </a:solidFill>
                <a:cs typeface="Arial" charset="0"/>
              </a:rPr>
              <a:t>GSICS 2015: </a:t>
            </a:r>
          </a:p>
          <a:p>
            <a:pPr marL="764000" lvl="1" indent="-273050">
              <a:lnSpc>
                <a:spcPct val="150000"/>
              </a:lnSpc>
            </a:pPr>
            <a:r>
              <a:rPr lang="en-GB" sz="1600" b="1" dirty="0" smtClean="0">
                <a:solidFill>
                  <a:srgbClr val="2B3461"/>
                </a:solidFill>
                <a:cs typeface="Arial" charset="0"/>
              </a:rPr>
              <a:t>Data Working Group: 17 actions (</a:t>
            </a:r>
            <a:r>
              <a:rPr lang="en-GB" sz="1600" b="1" dirty="0" smtClean="0">
                <a:solidFill>
                  <a:srgbClr val="00B050"/>
                </a:solidFill>
                <a:cs typeface="Arial" charset="0"/>
              </a:rPr>
              <a:t>4 closed </a:t>
            </a:r>
            <a:r>
              <a:rPr lang="en-GB" sz="1600" b="1" dirty="0" smtClean="0">
                <a:solidFill>
                  <a:srgbClr val="2B3461"/>
                </a:solidFill>
                <a:cs typeface="Arial" charset="0"/>
              </a:rPr>
              <a:t>+ </a:t>
            </a:r>
            <a:r>
              <a:rPr lang="en-GB" sz="1600" b="1" dirty="0" smtClean="0">
                <a:solidFill>
                  <a:srgbClr val="FF0000"/>
                </a:solidFill>
                <a:cs typeface="Arial" charset="0"/>
              </a:rPr>
              <a:t>13 open</a:t>
            </a:r>
            <a:r>
              <a:rPr lang="en-GB" sz="1600" b="1" dirty="0" smtClean="0">
                <a:solidFill>
                  <a:srgbClr val="2B3461"/>
                </a:solidFill>
                <a:cs typeface="Arial" charset="0"/>
              </a:rPr>
              <a:t>)</a:t>
            </a:r>
          </a:p>
          <a:p>
            <a:pPr marL="764000" lvl="1" indent="-273050">
              <a:lnSpc>
                <a:spcPct val="150000"/>
              </a:lnSpc>
            </a:pPr>
            <a:r>
              <a:rPr lang="en-GB" sz="1600" b="1" dirty="0" smtClean="0">
                <a:solidFill>
                  <a:srgbClr val="2B3461"/>
                </a:solidFill>
                <a:cs typeface="Arial" charset="0"/>
              </a:rPr>
              <a:t>Research Working Group: 25 actions (</a:t>
            </a:r>
            <a:r>
              <a:rPr lang="en-GB" sz="1600" b="1" dirty="0" smtClean="0">
                <a:solidFill>
                  <a:srgbClr val="00B050"/>
                </a:solidFill>
                <a:cs typeface="Arial" charset="0"/>
              </a:rPr>
              <a:t>12 closed </a:t>
            </a:r>
            <a:r>
              <a:rPr lang="en-GB" sz="1600" b="1" dirty="0" smtClean="0">
                <a:solidFill>
                  <a:srgbClr val="2B3461"/>
                </a:solidFill>
                <a:cs typeface="Arial" charset="0"/>
              </a:rPr>
              <a:t>+ </a:t>
            </a:r>
            <a:r>
              <a:rPr lang="en-GB" sz="1600" b="1" dirty="0" smtClean="0">
                <a:solidFill>
                  <a:srgbClr val="FF0000"/>
                </a:solidFill>
                <a:cs typeface="Arial" charset="0"/>
              </a:rPr>
              <a:t>13 open</a:t>
            </a:r>
            <a:r>
              <a:rPr lang="en-GB" sz="1600" b="1" dirty="0" smtClean="0">
                <a:solidFill>
                  <a:srgbClr val="2B3461"/>
                </a:solidFill>
                <a:cs typeface="Arial" charset="0"/>
              </a:rPr>
              <a:t>)</a:t>
            </a:r>
          </a:p>
          <a:p>
            <a:pPr marL="273050" indent="-273050">
              <a:lnSpc>
                <a:spcPct val="150000"/>
              </a:lnSpc>
            </a:pPr>
            <a:r>
              <a:rPr lang="en-US" sz="1600" b="1" dirty="0" smtClean="0">
                <a:solidFill>
                  <a:srgbClr val="2B3461"/>
                </a:solidFill>
                <a:cs typeface="Arial" charset="0"/>
              </a:rPr>
              <a:t>Executive panel: </a:t>
            </a:r>
            <a:r>
              <a:rPr lang="en-US" sz="1600" b="1" dirty="0" smtClean="0">
                <a:solidFill>
                  <a:srgbClr val="FF0000"/>
                </a:solidFill>
                <a:cs typeface="Arial" charset="0"/>
              </a:rPr>
              <a:t>3</a:t>
            </a:r>
            <a:r>
              <a:rPr lang="en-GB" sz="1600" b="1" dirty="0" smtClean="0">
                <a:solidFill>
                  <a:srgbClr val="FF0000"/>
                </a:solidFill>
                <a:cs typeface="Arial" charset="0"/>
              </a:rPr>
              <a:t> actions </a:t>
            </a:r>
            <a:r>
              <a:rPr lang="en-GB" sz="1600" b="1" dirty="0" smtClean="0">
                <a:solidFill>
                  <a:srgbClr val="2B3461"/>
                </a:solidFill>
                <a:cs typeface="Arial" charset="0"/>
              </a:rPr>
              <a:t>due for 29/02/2016 (</a:t>
            </a:r>
            <a:r>
              <a:rPr lang="en-GB" sz="1600" b="1" dirty="0" err="1" smtClean="0">
                <a:solidFill>
                  <a:srgbClr val="2B3461"/>
                </a:solidFill>
                <a:cs typeface="Arial" charset="0"/>
              </a:rPr>
              <a:t>Actionee</a:t>
            </a:r>
            <a:r>
              <a:rPr lang="en-GB" sz="1600" b="1" dirty="0" smtClean="0">
                <a:solidFill>
                  <a:srgbClr val="2B3461"/>
                </a:solidFill>
                <a:cs typeface="Arial" charset="0"/>
              </a:rPr>
              <a:t> = T. Hewison but as a co-chair of GSICS Research Working Group)</a:t>
            </a:r>
          </a:p>
          <a:p>
            <a:pPr marL="273050" indent="-273050">
              <a:lnSpc>
                <a:spcPct val="150000"/>
              </a:lnSpc>
            </a:pPr>
            <a:r>
              <a:rPr lang="en-US" sz="1600" b="1" dirty="0" smtClean="0">
                <a:solidFill>
                  <a:srgbClr val="2B3461"/>
                </a:solidFill>
                <a:cs typeface="Arial" charset="0"/>
              </a:rPr>
              <a:t>GSICS 2014 (</a:t>
            </a:r>
            <a:r>
              <a:rPr lang="en-GB" sz="1600" b="1" dirty="0" smtClean="0">
                <a:solidFill>
                  <a:srgbClr val="2B3461"/>
                </a:solidFill>
                <a:cs typeface="Arial" charset="0"/>
              </a:rPr>
              <a:t>including </a:t>
            </a:r>
            <a:r>
              <a:rPr lang="en-GB" sz="1600" b="1" dirty="0" err="1" smtClean="0">
                <a:solidFill>
                  <a:srgbClr val="2B3461"/>
                </a:solidFill>
                <a:cs typeface="Arial" charset="0"/>
              </a:rPr>
              <a:t>Actionee</a:t>
            </a:r>
            <a:r>
              <a:rPr lang="en-GB" sz="1600" b="1" dirty="0" smtClean="0">
                <a:solidFill>
                  <a:srgbClr val="2B3461"/>
                </a:solidFill>
                <a:cs typeface="Arial" charset="0"/>
              </a:rPr>
              <a:t> = “All”)</a:t>
            </a:r>
            <a:r>
              <a:rPr lang="en-US" sz="1600" b="1" dirty="0" smtClean="0">
                <a:solidFill>
                  <a:srgbClr val="2B3461"/>
                </a:solidFill>
                <a:cs typeface="Arial" charset="0"/>
              </a:rPr>
              <a:t>:</a:t>
            </a:r>
            <a:endParaRPr lang="en-US" sz="1600" b="1" dirty="0" smtClean="0">
              <a:solidFill>
                <a:srgbClr val="FF0000"/>
              </a:solidFill>
              <a:cs typeface="Arial" charset="0"/>
            </a:endParaRPr>
          </a:p>
          <a:p>
            <a:pPr marL="764000" lvl="1" indent="-273050">
              <a:lnSpc>
                <a:spcPct val="150000"/>
              </a:lnSpc>
            </a:pPr>
            <a:r>
              <a:rPr lang="en-GB" sz="1600" b="1" dirty="0" smtClean="0">
                <a:solidFill>
                  <a:srgbClr val="2B3461"/>
                </a:solidFill>
                <a:cs typeface="Arial" charset="0"/>
              </a:rPr>
              <a:t>Data Working Group: </a:t>
            </a:r>
            <a:r>
              <a:rPr lang="en-GB" sz="1600" b="1" dirty="0" smtClean="0">
                <a:solidFill>
                  <a:srgbClr val="FF0000"/>
                </a:solidFill>
                <a:cs typeface="Arial" charset="0"/>
              </a:rPr>
              <a:t>5 actions</a:t>
            </a:r>
            <a:endParaRPr lang="en-GB" sz="1600" b="1" dirty="0" smtClean="0">
              <a:solidFill>
                <a:srgbClr val="2B3461"/>
              </a:solidFill>
              <a:cs typeface="Arial" charset="0"/>
            </a:endParaRPr>
          </a:p>
          <a:p>
            <a:pPr marL="764000" lvl="1" indent="-273050">
              <a:lnSpc>
                <a:spcPct val="150000"/>
              </a:lnSpc>
            </a:pPr>
            <a:r>
              <a:rPr lang="en-GB" sz="1600" b="1" dirty="0" smtClean="0">
                <a:solidFill>
                  <a:srgbClr val="2B3461"/>
                </a:solidFill>
                <a:cs typeface="Arial" charset="0"/>
              </a:rPr>
              <a:t>Research Working Group: </a:t>
            </a:r>
            <a:r>
              <a:rPr lang="en-GB" sz="1600" b="1" dirty="0" smtClean="0">
                <a:solidFill>
                  <a:srgbClr val="FF0000"/>
                </a:solidFill>
                <a:cs typeface="Arial" charset="0"/>
              </a:rPr>
              <a:t>9 actions</a:t>
            </a:r>
          </a:p>
          <a:p>
            <a:pPr marL="273050" lvl="1" indent="-273050">
              <a:lnSpc>
                <a:spcPct val="160000"/>
              </a:lnSpc>
              <a:spcBef>
                <a:spcPts val="0"/>
              </a:spcBef>
            </a:pPr>
            <a:r>
              <a:rPr lang="en-US" sz="1600" b="1" dirty="0" smtClean="0">
                <a:solidFill>
                  <a:srgbClr val="2B3461"/>
                </a:solidFill>
                <a:ea typeface="+mn-ea"/>
                <a:cs typeface="Arial" charset="0"/>
              </a:rPr>
              <a:t>GSICS 2013</a:t>
            </a:r>
            <a:r>
              <a:rPr lang="en-US" sz="1600" b="1" dirty="0" smtClean="0">
                <a:solidFill>
                  <a:srgbClr val="2B3461"/>
                </a:solidFill>
                <a:cs typeface="Arial" charset="0"/>
              </a:rPr>
              <a:t> (</a:t>
            </a:r>
            <a:r>
              <a:rPr lang="en-GB" sz="1600" b="1" dirty="0" smtClean="0">
                <a:solidFill>
                  <a:srgbClr val="2B3461"/>
                </a:solidFill>
                <a:cs typeface="Arial" charset="0"/>
              </a:rPr>
              <a:t>including </a:t>
            </a:r>
            <a:r>
              <a:rPr lang="en-GB" sz="1600" b="1" dirty="0" err="1" smtClean="0">
                <a:solidFill>
                  <a:srgbClr val="2B3461"/>
                </a:solidFill>
                <a:cs typeface="Arial" charset="0"/>
              </a:rPr>
              <a:t>Actionee</a:t>
            </a:r>
            <a:r>
              <a:rPr lang="en-GB" sz="1600" b="1" dirty="0" smtClean="0">
                <a:solidFill>
                  <a:srgbClr val="2B3461"/>
                </a:solidFill>
                <a:cs typeface="Arial" charset="0"/>
              </a:rPr>
              <a:t> = “All”)</a:t>
            </a:r>
            <a:r>
              <a:rPr lang="en-US" sz="1600" b="1" dirty="0" smtClean="0">
                <a:solidFill>
                  <a:srgbClr val="2B3461"/>
                </a:solidFill>
                <a:cs typeface="Arial" charset="0"/>
              </a:rPr>
              <a:t>:</a:t>
            </a:r>
          </a:p>
          <a:p>
            <a:pPr marL="764000" lvl="1" indent="-273050">
              <a:lnSpc>
                <a:spcPct val="150000"/>
              </a:lnSpc>
            </a:pPr>
            <a:r>
              <a:rPr lang="en-GB" sz="1600" b="1" dirty="0" smtClean="0">
                <a:solidFill>
                  <a:srgbClr val="2B3461"/>
                </a:solidFill>
                <a:cs typeface="Arial" charset="0"/>
              </a:rPr>
              <a:t>Data Working Group: </a:t>
            </a:r>
            <a:r>
              <a:rPr lang="en-GB" sz="1600" b="1" dirty="0" smtClean="0">
                <a:solidFill>
                  <a:srgbClr val="FF0000"/>
                </a:solidFill>
                <a:cs typeface="Arial" charset="0"/>
              </a:rPr>
              <a:t>3 actions (2 derive from the annual meeting)</a:t>
            </a:r>
            <a:endParaRPr lang="en-GB" sz="1600" b="1" dirty="0" smtClean="0">
              <a:solidFill>
                <a:srgbClr val="2B3461"/>
              </a:solidFill>
              <a:cs typeface="Arial" charset="0"/>
            </a:endParaRPr>
          </a:p>
          <a:p>
            <a:pPr marL="273050" indent="-273050">
              <a:lnSpc>
                <a:spcPct val="150000"/>
              </a:lnSpc>
            </a:pPr>
            <a:r>
              <a:rPr lang="en-US" sz="1600" b="1" dirty="0" smtClean="0">
                <a:solidFill>
                  <a:srgbClr val="2B3461"/>
                </a:solidFill>
                <a:cs typeface="Arial" charset="0"/>
              </a:rPr>
              <a:t>Instrument dev/</a:t>
            </a:r>
            <a:r>
              <a:rPr lang="en-US" sz="1600" b="1" dirty="0" err="1" smtClean="0">
                <a:solidFill>
                  <a:srgbClr val="2B3461"/>
                </a:solidFill>
                <a:cs typeface="Arial" charset="0"/>
              </a:rPr>
              <a:t>ope</a:t>
            </a:r>
            <a:r>
              <a:rPr lang="en-US" sz="1600" b="1" dirty="0" smtClean="0">
                <a:solidFill>
                  <a:srgbClr val="2B3461"/>
                </a:solidFill>
                <a:cs typeface="Arial" charset="0"/>
              </a:rPr>
              <a:t> – Calibration best practice: </a:t>
            </a:r>
            <a:r>
              <a:rPr lang="en-US" sz="1600" b="1" dirty="0" smtClean="0">
                <a:solidFill>
                  <a:srgbClr val="FF0000"/>
                </a:solidFill>
                <a:cs typeface="Arial" charset="0"/>
              </a:rPr>
              <a:t>3 actions </a:t>
            </a:r>
            <a:r>
              <a:rPr lang="en-US" sz="1600" b="1" dirty="0" smtClean="0">
                <a:solidFill>
                  <a:srgbClr val="2B3461"/>
                </a:solidFill>
                <a:cs typeface="Arial" charset="0"/>
                <a:sym typeface="Wingdings" pitchFamily="2" charset="2"/>
              </a:rPr>
              <a:t> superseded by recent actions</a:t>
            </a:r>
            <a:br>
              <a:rPr lang="en-US" sz="1600" b="1" dirty="0" smtClean="0">
                <a:solidFill>
                  <a:srgbClr val="2B3461"/>
                </a:solidFill>
                <a:cs typeface="Arial" charset="0"/>
                <a:sym typeface="Wingdings" pitchFamily="2" charset="2"/>
              </a:rPr>
            </a:br>
            <a:r>
              <a:rPr lang="en-US" sz="1600" b="1" dirty="0" smtClean="0">
                <a:solidFill>
                  <a:srgbClr val="2B3461"/>
                </a:solidFill>
                <a:cs typeface="Arial" charset="0"/>
                <a:sym typeface="Wingdings" pitchFamily="2" charset="2"/>
              </a:rPr>
              <a:t>  		        Joint07_10 + Joint07_11 + EP-12.22 </a:t>
            </a:r>
            <a:r>
              <a:rPr lang="en-US" sz="1600" b="1" dirty="0" smtClean="0">
                <a:solidFill>
                  <a:srgbClr val="FF0000"/>
                </a:solidFill>
                <a:cs typeface="Arial" charset="0"/>
              </a:rPr>
              <a:t> </a:t>
            </a:r>
            <a:r>
              <a:rPr lang="en-US" sz="1600" b="1" dirty="0" smtClean="0">
                <a:solidFill>
                  <a:srgbClr val="2B3461"/>
                </a:solidFill>
                <a:cs typeface="Arial" charset="0"/>
                <a:sym typeface="Wingdings" pitchFamily="2" charset="2"/>
              </a:rPr>
              <a:t> GRWG_14.25, GRWG_14.26, 							           GDWG_2015.4l3</a:t>
            </a:r>
            <a:endParaRPr lang="en-GB" sz="1600" b="1" dirty="0" smtClean="0">
              <a:solidFill>
                <a:srgbClr val="2B3461"/>
              </a:solidFill>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Status of Outstanding Actions on EUMETSAT</a:t>
            </a:r>
          </a:p>
        </p:txBody>
      </p:sp>
      <p:sp>
        <p:nvSpPr>
          <p:cNvPr id="5" name="Content Placeholder 2"/>
          <p:cNvSpPr>
            <a:spLocks noGrp="1"/>
          </p:cNvSpPr>
          <p:nvPr>
            <p:ph sz="half" idx="1"/>
          </p:nvPr>
        </p:nvSpPr>
        <p:spPr>
          <a:xfrm>
            <a:off x="368096" y="1024906"/>
            <a:ext cx="8764029" cy="2703946"/>
          </a:xfrm>
          <a:ln w="19050">
            <a:solidFill>
              <a:srgbClr val="FF0000"/>
            </a:solidFill>
          </a:ln>
        </p:spPr>
        <p:txBody>
          <a:bodyPr>
            <a:normAutofit/>
          </a:bodyPr>
          <a:lstStyle/>
          <a:p>
            <a:pPr marL="0" indent="0">
              <a:lnSpc>
                <a:spcPct val="150000"/>
              </a:lnSpc>
              <a:buNone/>
            </a:pPr>
            <a:r>
              <a:rPr lang="en-GB" sz="2000" dirty="0" smtClean="0">
                <a:solidFill>
                  <a:srgbClr val="2B3461"/>
                </a:solidFill>
                <a:cs typeface="Arial" charset="0"/>
              </a:rPr>
              <a:t>Two long standing actions on GPRC: GWG_13.14 + GWG_13.37 </a:t>
            </a:r>
            <a:br>
              <a:rPr lang="en-GB" sz="2000" dirty="0" smtClean="0">
                <a:solidFill>
                  <a:srgbClr val="2B3461"/>
                </a:solidFill>
                <a:cs typeface="Arial" charset="0"/>
              </a:rPr>
            </a:br>
            <a:r>
              <a:rPr lang="en-GB" sz="2000" dirty="0" smtClean="0">
                <a:solidFill>
                  <a:srgbClr val="2B3461"/>
                </a:solidFill>
                <a:cs typeface="Arial" charset="0"/>
              </a:rPr>
              <a:t>(related to the plotting tool + product monitoring)</a:t>
            </a:r>
            <a:endParaRPr lang="en-GB" sz="2000" dirty="0"/>
          </a:p>
          <a:p>
            <a:pPr marL="265113" indent="-265113">
              <a:lnSpc>
                <a:spcPct val="150000"/>
              </a:lnSpc>
              <a:buNone/>
            </a:pPr>
            <a:r>
              <a:rPr lang="en-US" sz="2000" dirty="0" smtClean="0">
                <a:sym typeface="Wingdings" pitchFamily="2" charset="2"/>
              </a:rPr>
              <a:t> No sufficient resources at EUMETSAT to implement the required changes. Expected to change in 2016 </a:t>
            </a:r>
            <a:endParaRPr lang="en-GB"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solidFill>
                  <a:srgbClr val="FF0000"/>
                </a:solidFill>
              </a:rPr>
              <a:t>EUMETSAT achievements for 2015/2016 and plans</a:t>
            </a:r>
          </a:p>
          <a:p>
            <a:pPr marL="1233900" lvl="1" indent="-742950">
              <a:spcAft>
                <a:spcPts val="600"/>
              </a:spcAft>
              <a:buFont typeface="+mj-lt"/>
              <a:buAutoNum type="alphaLcPeriod"/>
            </a:pPr>
            <a:r>
              <a:rPr lang="en-US" sz="2000" dirty="0" smtClean="0">
                <a:solidFill>
                  <a:srgbClr val="FF0000"/>
                </a:solidFill>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IR subgroup</a:t>
            </a:r>
          </a:p>
        </p:txBody>
      </p:sp>
      <p:sp>
        <p:nvSpPr>
          <p:cNvPr id="3" name="Content Placeholder 2"/>
          <p:cNvSpPr>
            <a:spLocks noGrp="1"/>
          </p:cNvSpPr>
          <p:nvPr>
            <p:ph sz="half" idx="1"/>
          </p:nvPr>
        </p:nvSpPr>
        <p:spPr>
          <a:xfrm>
            <a:off x="272402" y="1088702"/>
            <a:ext cx="9181173" cy="5644622"/>
          </a:xfrm>
        </p:spPr>
        <p:txBody>
          <a:bodyPr>
            <a:spAutoFit/>
          </a:bodyPr>
          <a:lstStyle/>
          <a:p>
            <a:pPr>
              <a:buNone/>
            </a:pPr>
            <a:r>
              <a:rPr lang="en-US" sz="2000" dirty="0" smtClean="0"/>
              <a:t>GEO-LEO IR and </a:t>
            </a:r>
            <a:r>
              <a:rPr lang="en-US" sz="2000" dirty="0" err="1" smtClean="0"/>
              <a:t>hyperspectral</a:t>
            </a:r>
            <a:r>
              <a:rPr lang="en-US" sz="2000" dirty="0" smtClean="0"/>
              <a:t> SNOs:</a:t>
            </a:r>
          </a:p>
          <a:p>
            <a:endParaRPr lang="en-US" sz="2000" dirty="0" smtClean="0"/>
          </a:p>
          <a:p>
            <a:r>
              <a:rPr lang="en-US" sz="2000" dirty="0" smtClean="0"/>
              <a:t>GSICS Corrections for Near Real-Time </a:t>
            </a:r>
            <a:r>
              <a:rPr lang="en-US" sz="2000" dirty="0" smtClean="0">
                <a:sym typeface="Wingdings" pitchFamily="2" charset="2"/>
              </a:rPr>
              <a:t></a:t>
            </a:r>
            <a:r>
              <a:rPr lang="en-US" sz="2000" dirty="0" smtClean="0"/>
              <a:t> alternative cal coefficients in L1.5 headers for all MSG</a:t>
            </a:r>
          </a:p>
          <a:p>
            <a:endParaRPr lang="en-US" sz="2000" dirty="0" smtClean="0"/>
          </a:p>
          <a:p>
            <a:r>
              <a:rPr lang="en-GB" sz="2000" dirty="0" smtClean="0"/>
              <a:t>GSICS Corrections for SEVIRI-IASI </a:t>
            </a:r>
            <a:r>
              <a:rPr lang="en-GB" sz="2000" dirty="0" smtClean="0">
                <a:sym typeface="Wingdings" pitchFamily="2" charset="2"/>
              </a:rPr>
              <a:t> </a:t>
            </a:r>
            <a:r>
              <a:rPr lang="en-GB" sz="2000" dirty="0" smtClean="0"/>
              <a:t>Now </a:t>
            </a:r>
            <a:r>
              <a:rPr lang="en-GB" sz="2000" dirty="0" smtClean="0">
                <a:solidFill>
                  <a:srgbClr val="FF0000"/>
                </a:solidFill>
              </a:rPr>
              <a:t>Operational</a:t>
            </a:r>
            <a:r>
              <a:rPr lang="en-GB" sz="2000" dirty="0" smtClean="0"/>
              <a:t> GSICS Products for all MSGs (Meteosat-8 to 10).</a:t>
            </a:r>
          </a:p>
          <a:p>
            <a:pPr lvl="1"/>
            <a:r>
              <a:rPr lang="en-US" sz="1800" dirty="0" smtClean="0">
                <a:solidFill>
                  <a:srgbClr val="00B050"/>
                </a:solidFill>
              </a:rPr>
              <a:t> GSICS Product Acceptance Team review</a:t>
            </a:r>
          </a:p>
          <a:p>
            <a:pPr lvl="1"/>
            <a:r>
              <a:rPr lang="en-US" sz="1800" dirty="0" smtClean="0">
                <a:solidFill>
                  <a:srgbClr val="00B050"/>
                </a:solidFill>
              </a:rPr>
              <a:t> Accessible via Server: </a:t>
            </a:r>
            <a:r>
              <a:rPr lang="en-US" sz="1800" dirty="0" smtClean="0">
                <a:solidFill>
                  <a:srgbClr val="00B050"/>
                </a:solidFill>
                <a:hlinkClick r:id="rId2"/>
              </a:rPr>
              <a:t>http</a:t>
            </a:r>
            <a:r>
              <a:rPr lang="de-DE" sz="1800" dirty="0" smtClean="0">
                <a:solidFill>
                  <a:srgbClr val="00B050"/>
                </a:solidFill>
                <a:hlinkClick r:id="rId2"/>
              </a:rPr>
              <a:t>://gsics.eumetsat.int</a:t>
            </a:r>
            <a:endParaRPr lang="de-DE" sz="1800" dirty="0" smtClean="0">
              <a:solidFill>
                <a:srgbClr val="00B050"/>
              </a:solidFill>
            </a:endParaRPr>
          </a:p>
          <a:p>
            <a:endParaRPr lang="de-DE" sz="2000" dirty="0" smtClean="0">
              <a:solidFill>
                <a:srgbClr val="00B050"/>
              </a:solidFill>
            </a:endParaRPr>
          </a:p>
          <a:p>
            <a:r>
              <a:rPr lang="en-US" sz="2000" dirty="0" smtClean="0"/>
              <a:t>Prime GSICS corrections </a:t>
            </a:r>
            <a:r>
              <a:rPr lang="en-US" sz="2000" dirty="0" smtClean="0">
                <a:sym typeface="Wingdings" pitchFamily="2" charset="2"/>
              </a:rPr>
              <a:t> GPPA started (since 09/2015)</a:t>
            </a:r>
            <a:r>
              <a:rPr lang="en-US" sz="2000" dirty="0" smtClean="0">
                <a:solidFill>
                  <a:srgbClr val="FF0000"/>
                </a:solidFill>
                <a:latin typeface="Calibri" pitchFamily="34" charset="0"/>
                <a:cs typeface="Calibri" pitchFamily="34" charset="0"/>
                <a:sym typeface="Wingdings" pitchFamily="2" charset="2"/>
              </a:rPr>
              <a:t> </a:t>
            </a:r>
            <a:r>
              <a:rPr lang="en-US" sz="2000" b="1" dirty="0" smtClean="0">
                <a:solidFill>
                  <a:srgbClr val="FF0000"/>
                </a:solidFill>
                <a:latin typeface="Calibri" pitchFamily="34" charset="0"/>
                <a:cs typeface="Calibri" pitchFamily="34" charset="0"/>
                <a:sym typeface="Wingdings" pitchFamily="2" charset="2"/>
              </a:rPr>
              <a:t> still on hold (one reviewer still missing)</a:t>
            </a:r>
            <a:endParaRPr lang="en-US" sz="2000" b="1" dirty="0" smtClean="0">
              <a:sym typeface="Wingdings" pitchFamily="2" charset="2"/>
            </a:endParaRPr>
          </a:p>
          <a:p>
            <a:pPr lvl="1">
              <a:buNone/>
            </a:pPr>
            <a:r>
              <a:rPr lang="en-US" sz="1800" b="1" dirty="0" smtClean="0">
                <a:solidFill>
                  <a:schemeClr val="accent4">
                    <a:lumMod val="50000"/>
                    <a:lumOff val="50000"/>
                  </a:schemeClr>
                </a:solidFill>
                <a:sym typeface="Wingdings" pitchFamily="2" charset="2"/>
              </a:rPr>
              <a:t>See presentations 3f + 3g for further discussions</a:t>
            </a:r>
            <a:endParaRPr lang="en-US" sz="1800" b="1" dirty="0" smtClean="0">
              <a:solidFill>
                <a:schemeClr val="accent4">
                  <a:lumMod val="50000"/>
                  <a:lumOff val="50000"/>
                </a:schemeClr>
              </a:solidFill>
            </a:endParaRPr>
          </a:p>
          <a:p>
            <a:endParaRPr lang="en-US" sz="2400" dirty="0" smtClean="0"/>
          </a:p>
          <a:p>
            <a:r>
              <a:rPr lang="en-US" sz="2000" dirty="0" smtClean="0"/>
              <a:t>Received feedback on impact of GSICS Corrections for MVIRI on L2 products (including winds) </a:t>
            </a:r>
            <a:r>
              <a:rPr lang="en-US" sz="2000" dirty="0" smtClean="0">
                <a:sym typeface="Wingdings" pitchFamily="2" charset="2"/>
              </a:rPr>
              <a:t></a:t>
            </a:r>
            <a:r>
              <a:rPr lang="en-US" sz="2000" dirty="0" smtClean="0"/>
              <a:t> Circulated report</a:t>
            </a:r>
          </a:p>
          <a:p>
            <a:pPr lvl="1"/>
            <a:endParaRPr lang="en-US" sz="20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solidFill>
                  <a:srgbClr val="FF0000"/>
                </a:solidFill>
              </a:rPr>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solidFill>
                  <a:srgbClr val="FF0000"/>
                </a:solidFill>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GSICS VIS/NIR product</a:t>
            </a:r>
            <a:endParaRPr lang="en-GB" dirty="0"/>
          </a:p>
        </p:txBody>
      </p:sp>
      <p:sp>
        <p:nvSpPr>
          <p:cNvPr id="3" name="Rectangle 2"/>
          <p:cNvSpPr/>
          <p:nvPr/>
        </p:nvSpPr>
        <p:spPr>
          <a:xfrm>
            <a:off x="201881" y="1023835"/>
            <a:ext cx="9322130" cy="3970318"/>
          </a:xfrm>
          <a:prstGeom prst="rect">
            <a:avLst/>
          </a:prstGeom>
        </p:spPr>
        <p:txBody>
          <a:bodyPr wrap="square">
            <a:spAutoFit/>
          </a:bodyPr>
          <a:lstStyle/>
          <a:p>
            <a:pPr marL="268288" lvl="1" indent="-268288">
              <a:buFont typeface="Arial" pitchFamily="34" charset="0"/>
              <a:buChar char="•"/>
            </a:pPr>
            <a:r>
              <a:rPr lang="en-US" sz="2400" b="0" dirty="0" smtClean="0">
                <a:solidFill>
                  <a:schemeClr val="tx1"/>
                </a:solidFill>
                <a:latin typeface="Calibri" pitchFamily="34" charset="0"/>
                <a:cs typeface="Calibri" pitchFamily="34" charset="0"/>
                <a:sym typeface="Symbol" pitchFamily="18" charset="2"/>
              </a:rPr>
              <a:t>GSICS VIS/NIR sub-group’s current focus:</a:t>
            </a:r>
          </a:p>
          <a:p>
            <a:pPr marL="1182688" lvl="3" indent="-268288">
              <a:buFont typeface="Arial" pitchFamily="34" charset="0"/>
              <a:buChar char="•"/>
            </a:pPr>
            <a:r>
              <a:rPr lang="en-US" sz="2400" b="0" dirty="0" smtClean="0">
                <a:solidFill>
                  <a:srgbClr val="FF0000"/>
                </a:solidFill>
                <a:latin typeface="Calibri" pitchFamily="34" charset="0"/>
                <a:cs typeface="Calibri" pitchFamily="34" charset="0"/>
                <a:sym typeface="Symbol" pitchFamily="18" charset="2"/>
              </a:rPr>
              <a:t>Deep Convective Clouds Method</a:t>
            </a:r>
          </a:p>
          <a:p>
            <a:pPr marL="1182688" lvl="3" indent="-268288">
              <a:buFont typeface="Arial" pitchFamily="34" charset="0"/>
              <a:buChar char="•"/>
            </a:pPr>
            <a:r>
              <a:rPr lang="en-US" sz="2400" b="0" dirty="0" smtClean="0">
                <a:solidFill>
                  <a:srgbClr val="FF0000"/>
                </a:solidFill>
                <a:latin typeface="Calibri" pitchFamily="34" charset="0"/>
                <a:cs typeface="Calibri" pitchFamily="34" charset="0"/>
                <a:sym typeface="Symbol" pitchFamily="18" charset="2"/>
              </a:rPr>
              <a:t>Lunar calibration + inter-calibration </a:t>
            </a:r>
            <a:r>
              <a:rPr lang="en-US" sz="2400" b="0" dirty="0" smtClean="0">
                <a:solidFill>
                  <a:schemeClr val="tx1"/>
                </a:solidFill>
                <a:latin typeface="Calibri" pitchFamily="34" charset="0"/>
                <a:cs typeface="Calibri" pitchFamily="34" charset="0"/>
                <a:sym typeface="Symbol" pitchFamily="18" charset="2"/>
              </a:rPr>
              <a:t>using the Moon as transfer (through the GIRO)</a:t>
            </a:r>
          </a:p>
          <a:p>
            <a:pPr marL="1182688" lvl="3" indent="-268288"/>
            <a:r>
              <a:rPr lang="en-US" sz="2400" b="0" dirty="0" smtClean="0">
                <a:solidFill>
                  <a:schemeClr val="tx1">
                    <a:lumMod val="60000"/>
                    <a:lumOff val="40000"/>
                  </a:schemeClr>
                </a:solidFill>
                <a:latin typeface="Calibri" pitchFamily="34" charset="0"/>
                <a:cs typeface="Calibri" pitchFamily="34" charset="0"/>
                <a:sym typeface="Wingdings" pitchFamily="2" charset="2"/>
              </a:rPr>
              <a:t> Those targets are common to all GEOs</a:t>
            </a:r>
            <a:endParaRPr lang="en-GB" sz="2400" b="0" dirty="0" smtClean="0">
              <a:solidFill>
                <a:schemeClr val="tx1">
                  <a:lumMod val="60000"/>
                  <a:lumOff val="40000"/>
                </a:schemeClr>
              </a:solidFill>
              <a:latin typeface="Calibri" pitchFamily="34" charset="0"/>
              <a:cs typeface="Calibri" pitchFamily="34" charset="0"/>
              <a:sym typeface="Symbol" pitchFamily="18" charset="2"/>
            </a:endParaRPr>
          </a:p>
          <a:p>
            <a:pPr marL="268288" lvl="1" indent="-268288">
              <a:buFont typeface="Arial" pitchFamily="34" charset="0"/>
              <a:buChar char="•"/>
            </a:pPr>
            <a:endParaRPr lang="en-US" sz="2400" b="0" dirty="0" smtClean="0">
              <a:solidFill>
                <a:schemeClr val="tx1"/>
              </a:solidFill>
              <a:latin typeface="Calibri" pitchFamily="34" charset="0"/>
              <a:cs typeface="Calibri" pitchFamily="34" charset="0"/>
              <a:sym typeface="Symbol" pitchFamily="18" charset="2"/>
            </a:endParaRPr>
          </a:p>
          <a:p>
            <a:pPr marL="268288" lvl="1" indent="-268288">
              <a:buFont typeface="Arial" pitchFamily="34" charset="0"/>
              <a:buChar char="•"/>
            </a:pPr>
            <a:r>
              <a:rPr lang="en-US" sz="2400" b="0" dirty="0" smtClean="0">
                <a:solidFill>
                  <a:schemeClr val="tx1"/>
                </a:solidFill>
                <a:latin typeface="Calibri" pitchFamily="34" charset="0"/>
                <a:cs typeface="Calibri" pitchFamily="34" charset="0"/>
                <a:sym typeface="Symbol" pitchFamily="18" charset="2"/>
              </a:rPr>
              <a:t>Motivation: definition of a GSICS VIS/NIR product as a blend of the DCC and Lunar methods </a:t>
            </a:r>
          </a:p>
          <a:p>
            <a:pPr marL="268288" lvl="1" indent="-268288"/>
            <a:endParaRPr lang="en-US" sz="1200" b="0" dirty="0" smtClean="0">
              <a:solidFill>
                <a:schemeClr val="tx1"/>
              </a:solidFill>
              <a:latin typeface="Calibri" pitchFamily="34" charset="0"/>
              <a:cs typeface="Calibri" pitchFamily="34" charset="0"/>
              <a:sym typeface="Wingdings" pitchFamily="2" charset="2"/>
            </a:endParaRPr>
          </a:p>
          <a:p>
            <a:pPr marL="268288" lvl="1" indent="-268288"/>
            <a:r>
              <a:rPr lang="en-US" sz="2400" b="0" dirty="0" smtClean="0">
                <a:solidFill>
                  <a:schemeClr val="tx1">
                    <a:lumMod val="60000"/>
                    <a:lumOff val="40000"/>
                  </a:schemeClr>
                </a:solidFill>
                <a:latin typeface="Calibri" pitchFamily="34" charset="0"/>
                <a:cs typeface="Calibri" pitchFamily="34" charset="0"/>
                <a:sym typeface="Wingdings" pitchFamily="2" charset="2"/>
              </a:rPr>
              <a:t> Possibility to close the GEO ring with a VIS/NIR product as currently discussed in the IR sub-group</a:t>
            </a:r>
            <a:endParaRPr lang="en-US" sz="2400" b="0" dirty="0" smtClean="0">
              <a:solidFill>
                <a:schemeClr val="tx1">
                  <a:lumMod val="60000"/>
                  <a:lumOff val="40000"/>
                </a:schemeClr>
              </a:solidFill>
              <a:latin typeface="Calibri" pitchFamily="34" charset="0"/>
              <a:cs typeface="Calibri" pitchFamily="34" charset="0"/>
              <a:sym typeface="Symbol" pitchFamily="18" charset="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and plans for DCCs</a:t>
            </a:r>
          </a:p>
        </p:txBody>
      </p:sp>
      <p:sp>
        <p:nvSpPr>
          <p:cNvPr id="3" name="Rectangle 2"/>
          <p:cNvSpPr/>
          <p:nvPr/>
        </p:nvSpPr>
        <p:spPr>
          <a:xfrm>
            <a:off x="154380" y="928835"/>
            <a:ext cx="9547761" cy="2862322"/>
          </a:xfrm>
          <a:prstGeom prst="rect">
            <a:avLst/>
          </a:prstGeom>
          <a:solidFill>
            <a:srgbClr val="E4F8F5"/>
          </a:solidFill>
        </p:spPr>
        <p:txBody>
          <a:bodyPr wrap="square">
            <a:spAutoFit/>
          </a:bodyPr>
          <a:lstStyle/>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Symbol" pitchFamily="18" charset="2"/>
              </a:rPr>
              <a:t>Deployment of the GSICS DCC software</a:t>
            </a:r>
            <a:endParaRPr lang="en-US" sz="2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GSICS VIS/NIR products for Meteosat-10 SEVIRI VIS0.6:</a:t>
            </a:r>
            <a:endParaRPr lang="en-US" sz="2000" b="0" dirty="0" smtClean="0">
              <a:solidFill>
                <a:schemeClr val="tx1"/>
              </a:solidFill>
              <a:latin typeface="Calibri" pitchFamily="34" charset="0"/>
              <a:cs typeface="Calibri" pitchFamily="34" charset="0"/>
              <a:sym typeface="Symbol" pitchFamily="18" charset="2"/>
            </a:endParaRPr>
          </a:p>
          <a:p>
            <a:pPr marL="712788" lvl="1" indent="-439738">
              <a:buFont typeface="Wingdings"/>
              <a:buChar char="è"/>
            </a:pPr>
            <a:r>
              <a:rPr lang="en-US" sz="2000" b="0" dirty="0" smtClean="0">
                <a:solidFill>
                  <a:schemeClr val="accent2">
                    <a:lumMod val="75000"/>
                  </a:schemeClr>
                </a:solidFill>
                <a:latin typeface="Calibri" pitchFamily="34" charset="0"/>
                <a:cs typeface="Calibri" pitchFamily="34" charset="0"/>
                <a:sym typeface="Wingdings" pitchFamily="2" charset="2"/>
              </a:rPr>
              <a:t>Accessible via Server: </a:t>
            </a:r>
            <a:r>
              <a:rPr lang="en-US" sz="2000" b="0" dirty="0" smtClean="0">
                <a:solidFill>
                  <a:schemeClr val="accent2">
                    <a:lumMod val="75000"/>
                  </a:schemeClr>
                </a:solidFill>
                <a:latin typeface="Calibri" pitchFamily="34" charset="0"/>
                <a:cs typeface="Calibri" pitchFamily="34" charset="0"/>
                <a:sym typeface="Wingdings" pitchFamily="2" charset="2"/>
                <a:hlinkClick r:id="rId2"/>
              </a:rPr>
              <a:t>http</a:t>
            </a:r>
            <a:r>
              <a:rPr lang="de-DE" sz="2000" b="0" dirty="0" smtClean="0">
                <a:solidFill>
                  <a:schemeClr val="accent2">
                    <a:lumMod val="75000"/>
                  </a:schemeClr>
                </a:solidFill>
                <a:latin typeface="Calibri" pitchFamily="34" charset="0"/>
                <a:cs typeface="Calibri" pitchFamily="34" charset="0"/>
                <a:sym typeface="Wingdings" pitchFamily="2" charset="2"/>
                <a:hlinkClick r:id="rId2"/>
              </a:rPr>
              <a:t>://gsics.eumetsat.int</a:t>
            </a:r>
            <a:endParaRPr lang="en-US" sz="2000" b="0" dirty="0" smtClean="0">
              <a:solidFill>
                <a:schemeClr val="accent2">
                  <a:lumMod val="75000"/>
                </a:schemeClr>
              </a:solidFill>
              <a:latin typeface="Calibri" pitchFamily="34" charset="0"/>
              <a:cs typeface="Calibri" pitchFamily="34" charset="0"/>
              <a:sym typeface="Wingdings" pitchFamily="2" charset="2"/>
            </a:endParaRPr>
          </a:p>
          <a:p>
            <a:pPr marL="268288" lvl="1" indent="-268288"/>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Submitted GSICS Procedure for Product Acceptance in September 2015 to enter the demonstration phase </a:t>
            </a:r>
            <a:r>
              <a:rPr lang="en-US" sz="2000" b="0" dirty="0" smtClean="0">
                <a:solidFill>
                  <a:srgbClr val="FF0000"/>
                </a:solidFill>
                <a:latin typeface="Calibri" pitchFamily="34" charset="0"/>
                <a:cs typeface="Calibri" pitchFamily="34" charset="0"/>
                <a:sym typeface="Wingdings" pitchFamily="2" charset="2"/>
              </a:rPr>
              <a:t> still on hold (one reviewer still missing)</a:t>
            </a:r>
          </a:p>
          <a:p>
            <a:pPr marL="268288" lvl="1" indent="-268288"/>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Collecting user requirements  beta tester = marine application  group (study on deriving water turbidity using SEVIRI data) (provided with a dataset for Meteosat-9)</a:t>
            </a:r>
            <a:endParaRPr lang="en-US" sz="2000" b="0" dirty="0" smtClean="0">
              <a:solidFill>
                <a:schemeClr val="tx1"/>
              </a:solidFill>
              <a:latin typeface="Calibri" pitchFamily="34" charset="0"/>
              <a:cs typeface="Calibri" pitchFamily="34" charset="0"/>
              <a:sym typeface="Symbol" pitchFamily="18" charset="2"/>
            </a:endParaRPr>
          </a:p>
        </p:txBody>
      </p:sp>
      <p:sp>
        <p:nvSpPr>
          <p:cNvPr id="5" name="TextBox 4"/>
          <p:cNvSpPr txBox="1"/>
          <p:nvPr/>
        </p:nvSpPr>
        <p:spPr>
          <a:xfrm>
            <a:off x="5589379" y="6488668"/>
            <a:ext cx="2866030" cy="369332"/>
          </a:xfrm>
          <a:prstGeom prst="rect">
            <a:avLst/>
          </a:prstGeom>
          <a:noFill/>
        </p:spPr>
        <p:txBody>
          <a:bodyPr wrap="square" rtlCol="0">
            <a:spAutoFit/>
          </a:bodyPr>
          <a:lstStyle/>
          <a:p>
            <a:pPr marL="0" lvl="1">
              <a:spcBef>
                <a:spcPct val="20000"/>
              </a:spcBef>
            </a:pPr>
            <a:r>
              <a:rPr lang="en-US" sz="1800" dirty="0" smtClean="0">
                <a:solidFill>
                  <a:srgbClr val="FF0000"/>
                </a:solidFill>
                <a:latin typeface="Arial" pitchFamily="34" charset="0"/>
                <a:cs typeface="Arial" pitchFamily="34" charset="0"/>
                <a:sym typeface="Wingdings" pitchFamily="2" charset="2"/>
              </a:rPr>
              <a:t>See presentation 4l</a:t>
            </a:r>
            <a:endParaRPr lang="en-GB" sz="1800" dirty="0" smtClean="0">
              <a:solidFill>
                <a:srgbClr val="FF0000"/>
              </a:solidFill>
              <a:latin typeface="Arial" pitchFamily="34" charset="0"/>
              <a:cs typeface="Arial" pitchFamily="34" charset="0"/>
              <a:sym typeface="Wingdings" pitchFamily="2" charset="2"/>
            </a:endParaRPr>
          </a:p>
        </p:txBody>
      </p:sp>
      <p:sp>
        <p:nvSpPr>
          <p:cNvPr id="6" name="Rectangle 5"/>
          <p:cNvSpPr/>
          <p:nvPr/>
        </p:nvSpPr>
        <p:spPr>
          <a:xfrm>
            <a:off x="154380" y="4010880"/>
            <a:ext cx="9547761" cy="2400657"/>
          </a:xfrm>
          <a:prstGeom prst="rect">
            <a:avLst/>
          </a:prstGeom>
          <a:solidFill>
            <a:srgbClr val="FFFF89"/>
          </a:solidFill>
        </p:spPr>
        <p:txBody>
          <a:bodyPr wrap="square">
            <a:spAutoFit/>
          </a:bodyPr>
          <a:lstStyle/>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Symbol" pitchFamily="18" charset="2"/>
              </a:rPr>
              <a:t>Extending the method to other reflective solar bands  to cover the current and future needs (SEVIRI warm channels and MTG/FCI)</a:t>
            </a:r>
            <a:endParaRPr lang="en-US" sz="2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Use of a new reference such as </a:t>
            </a:r>
            <a:r>
              <a:rPr lang="en-US" sz="2000" b="0" dirty="0" err="1" smtClean="0">
                <a:solidFill>
                  <a:schemeClr val="tx1"/>
                </a:solidFill>
                <a:latin typeface="Calibri" pitchFamily="34" charset="0"/>
                <a:cs typeface="Calibri" pitchFamily="34" charset="0"/>
                <a:sym typeface="Wingdings" pitchFamily="2" charset="2"/>
              </a:rPr>
              <a:t>Suomi</a:t>
            </a:r>
            <a:r>
              <a:rPr lang="en-US" sz="2000" b="0" dirty="0" smtClean="0">
                <a:solidFill>
                  <a:schemeClr val="tx1"/>
                </a:solidFill>
                <a:latin typeface="Calibri" pitchFamily="34" charset="0"/>
                <a:cs typeface="Calibri" pitchFamily="34" charset="0"/>
                <a:sym typeface="Wingdings" pitchFamily="2" charset="2"/>
              </a:rPr>
              <a:t> NPP VIIRS</a:t>
            </a:r>
          </a:p>
          <a:p>
            <a:pPr marL="628650" lvl="1" indent="-355600"/>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Reprocess the MSG archive to consolidate the current monitoring capabilities</a:t>
            </a:r>
          </a:p>
          <a:p>
            <a:pPr marL="268288" lvl="1" indent="-268288">
              <a:buFont typeface="Arial" pitchFamily="34" charset="0"/>
              <a:buChar char="•"/>
            </a:pPr>
            <a:endParaRPr lang="en-US" sz="1000" b="0" dirty="0" smtClean="0">
              <a:solidFill>
                <a:schemeClr val="tx1"/>
              </a:solidFill>
              <a:latin typeface="Calibri" pitchFamily="34" charset="0"/>
              <a:cs typeface="Calibri" pitchFamily="34" charset="0"/>
              <a:sym typeface="Wingdings" pitchFamily="2" charset="2"/>
            </a:endParaRPr>
          </a:p>
          <a:p>
            <a:pPr marL="268288" lvl="1" indent="-268288">
              <a:buFont typeface="Arial" pitchFamily="34" charset="0"/>
              <a:buChar char="•"/>
            </a:pPr>
            <a:r>
              <a:rPr lang="en-US" sz="2000" b="0" dirty="0" smtClean="0">
                <a:solidFill>
                  <a:schemeClr val="tx1"/>
                </a:solidFill>
                <a:latin typeface="Calibri" pitchFamily="34" charset="0"/>
                <a:cs typeface="Calibri" pitchFamily="34" charset="0"/>
                <a:sym typeface="Wingdings" pitchFamily="2" charset="2"/>
              </a:rPr>
              <a:t>Support EUMETSAT activities on climate to apply DCC algorithm to support re-calibration of Meteosat First Generation archive</a:t>
            </a:r>
          </a:p>
        </p:txBody>
      </p:sp>
      <p:sp>
        <p:nvSpPr>
          <p:cNvPr id="7" name="TextBox 6"/>
          <p:cNvSpPr txBox="1"/>
          <p:nvPr/>
        </p:nvSpPr>
        <p:spPr>
          <a:xfrm>
            <a:off x="7315200" y="1199408"/>
            <a:ext cx="2066306" cy="338554"/>
          </a:xfrm>
          <a:prstGeom prst="rect">
            <a:avLst/>
          </a:prstGeom>
          <a:solidFill>
            <a:srgbClr val="FFFF00"/>
          </a:solidFill>
        </p:spPr>
        <p:txBody>
          <a:bodyPr wrap="square" rtlCol="0">
            <a:spAutoFit/>
          </a:bodyPr>
          <a:lstStyle/>
          <a:p>
            <a:pPr algn="ctr"/>
            <a:r>
              <a:rPr lang="en-US" sz="1600" dirty="0" smtClean="0">
                <a:solidFill>
                  <a:schemeClr val="tx1"/>
                </a:solidFill>
              </a:rPr>
              <a:t>Achievements</a:t>
            </a:r>
            <a:endParaRPr lang="en-GB" sz="1600" dirty="0">
              <a:solidFill>
                <a:schemeClr val="tx1"/>
              </a:solidFill>
            </a:endParaRPr>
          </a:p>
        </p:txBody>
      </p:sp>
      <p:sp>
        <p:nvSpPr>
          <p:cNvPr id="8" name="TextBox 7"/>
          <p:cNvSpPr txBox="1"/>
          <p:nvPr/>
        </p:nvSpPr>
        <p:spPr>
          <a:xfrm>
            <a:off x="7348850" y="4593683"/>
            <a:ext cx="2066306" cy="338554"/>
          </a:xfrm>
          <a:prstGeom prst="rect">
            <a:avLst/>
          </a:prstGeom>
          <a:solidFill>
            <a:srgbClr val="FFFF00"/>
          </a:solidFill>
        </p:spPr>
        <p:txBody>
          <a:bodyPr wrap="square" rtlCol="0">
            <a:spAutoFit/>
          </a:bodyPr>
          <a:lstStyle/>
          <a:p>
            <a:pPr algn="ctr"/>
            <a:r>
              <a:rPr lang="en-US" sz="1600" dirty="0" smtClean="0">
                <a:solidFill>
                  <a:schemeClr val="tx1"/>
                </a:solidFill>
              </a:rPr>
              <a:t>Plans</a:t>
            </a:r>
            <a:endParaRPr lang="en-GB" sz="160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_animation.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8324"/>
            <a:ext cx="9906000" cy="3180310"/>
          </a:xfrm>
          <a:prstGeom prst="rect">
            <a:avLst/>
          </a:prstGeom>
        </p:spPr>
      </p:pic>
      <p:sp>
        <p:nvSpPr>
          <p:cNvPr id="3" name="Content Placeholder 2"/>
          <p:cNvSpPr>
            <a:spLocks noGrp="1"/>
          </p:cNvSpPr>
          <p:nvPr>
            <p:ph idx="1"/>
          </p:nvPr>
        </p:nvSpPr>
        <p:spPr>
          <a:xfrm>
            <a:off x="67831" y="891971"/>
            <a:ext cx="4694174" cy="3693319"/>
          </a:xfrm>
          <a:solidFill>
            <a:srgbClr val="E4F8F5"/>
          </a:solidFill>
        </p:spPr>
        <p:txBody>
          <a:bodyPr wrap="square">
            <a:spAutoFit/>
          </a:bodyPr>
          <a:lstStyle/>
          <a:p>
            <a:pPr marL="182563" indent="-174625">
              <a:spcBef>
                <a:spcPct val="0"/>
              </a:spcBef>
              <a:buNone/>
            </a:pPr>
            <a:r>
              <a:rPr lang="en-US" sz="1800" b="1" kern="1200" dirty="0" smtClean="0">
                <a:solidFill>
                  <a:srgbClr val="002C83"/>
                </a:solidFill>
                <a:latin typeface="Calibri" pitchFamily="34" charset="0"/>
                <a:cs typeface="Calibri" pitchFamily="34" charset="0"/>
                <a:sym typeface="Symbol" pitchFamily="18" charset="2"/>
              </a:rPr>
              <a:t>Since the First Lunar Calibration Workshop in December 2014:</a:t>
            </a:r>
            <a:br>
              <a:rPr lang="en-US" sz="1800" b="1" kern="1200" dirty="0" smtClean="0">
                <a:solidFill>
                  <a:srgbClr val="002C83"/>
                </a:solidFill>
                <a:latin typeface="Calibri" pitchFamily="34" charset="0"/>
                <a:cs typeface="Calibri" pitchFamily="34" charset="0"/>
                <a:sym typeface="Symbol" pitchFamily="18" charset="2"/>
              </a:rPr>
            </a:br>
            <a:endParaRPr lang="en-GB" sz="1800" b="1" kern="1200" dirty="0" smtClean="0">
              <a:solidFill>
                <a:srgbClr val="002C83"/>
              </a:solidFill>
              <a:latin typeface="Calibri" pitchFamily="34" charset="0"/>
              <a:cs typeface="Calibri" pitchFamily="34" charset="0"/>
              <a:sym typeface="Symbol" pitchFamily="18" charset="2"/>
            </a:endParaRPr>
          </a:p>
          <a:p>
            <a:pPr marL="182563" indent="-174625">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GIRO Version 1.0.0 released</a:t>
            </a:r>
            <a:br>
              <a:rPr lang="en-GB" sz="1800" b="1" kern="1200" dirty="0" smtClean="0">
                <a:solidFill>
                  <a:srgbClr val="002C83"/>
                </a:solidFill>
                <a:latin typeface="Calibri" pitchFamily="34" charset="0"/>
                <a:cs typeface="Calibri" pitchFamily="34" charset="0"/>
                <a:sym typeface="Symbol" pitchFamily="18" charset="2"/>
              </a:rPr>
            </a:br>
            <a:endParaRPr lang="en-GB" sz="1800" b="1" kern="1200" dirty="0" smtClean="0">
              <a:solidFill>
                <a:srgbClr val="002C83"/>
              </a:solidFill>
              <a:latin typeface="Calibri" pitchFamily="34" charset="0"/>
              <a:cs typeface="Calibri" pitchFamily="34" charset="0"/>
              <a:sym typeface="Symbol" pitchFamily="18" charset="2"/>
            </a:endParaRPr>
          </a:p>
          <a:p>
            <a:pPr marL="182563" indent="-174625">
              <a:spcBef>
                <a:spcPct val="0"/>
              </a:spcBef>
              <a:buFont typeface="Arial" charset="0"/>
              <a:buChar char="•"/>
            </a:pPr>
            <a:r>
              <a:rPr lang="en-US" sz="1800" b="1" kern="1200" dirty="0" smtClean="0">
                <a:solidFill>
                  <a:srgbClr val="002C83"/>
                </a:solidFill>
                <a:latin typeface="Calibri" pitchFamily="34" charset="0"/>
                <a:cs typeface="Calibri" pitchFamily="34" charset="0"/>
                <a:sym typeface="Symbol" pitchFamily="18" charset="2"/>
              </a:rPr>
              <a:t>GIRO usage and GSICS Lunar Observation Dataset policy terms agreed within Lunar Calibration Community and presented at the GSICS Executive Panel</a:t>
            </a:r>
          </a:p>
          <a:p>
            <a:pPr marL="182563" indent="-174625">
              <a:spcBef>
                <a:spcPct val="0"/>
              </a:spcBef>
              <a:buFont typeface="Arial" charset="0"/>
              <a:buChar char="•"/>
            </a:pPr>
            <a:endParaRPr lang="en-US" sz="1800" b="1" kern="1200" dirty="0" smtClean="0">
              <a:solidFill>
                <a:srgbClr val="002C83"/>
              </a:solidFill>
              <a:latin typeface="Calibri" pitchFamily="34" charset="0"/>
              <a:cs typeface="Calibri" pitchFamily="34" charset="0"/>
              <a:sym typeface="Symbol" pitchFamily="18" charset="2"/>
            </a:endParaRPr>
          </a:p>
          <a:p>
            <a:pPr marL="182563" indent="-174625">
              <a:spcBef>
                <a:spcPct val="0"/>
              </a:spcBef>
              <a:buFont typeface="Arial" charset="0"/>
              <a:buChar char="•"/>
            </a:pPr>
            <a:r>
              <a:rPr lang="en-US" sz="1800" b="1" kern="1200" dirty="0" smtClean="0">
                <a:solidFill>
                  <a:srgbClr val="002C83"/>
                </a:solidFill>
                <a:latin typeface="Calibri" pitchFamily="34" charset="0"/>
                <a:cs typeface="Calibri" pitchFamily="34" charset="0"/>
                <a:sym typeface="Symbol" pitchFamily="18" charset="2"/>
              </a:rPr>
              <a:t>Tighten links and interactions with CEOS WGCV IVOS, who support GSICS initiative on lunar calibration</a:t>
            </a:r>
          </a:p>
        </p:txBody>
      </p:sp>
      <p:sp>
        <p:nvSpPr>
          <p:cNvPr id="7" name="Title 1"/>
          <p:cNvSpPr>
            <a:spLocks noGrp="1"/>
          </p:cNvSpPr>
          <p:nvPr>
            <p:ph type="title"/>
          </p:nvPr>
        </p:nvSpPr>
        <p:spPr>
          <a:xfrm>
            <a:off x="0" y="0"/>
            <a:ext cx="9799638" cy="854075"/>
          </a:xfrm>
        </p:spPr>
        <p:txBody>
          <a:bodyPr/>
          <a:lstStyle/>
          <a:p>
            <a:r>
              <a:rPr lang="en-GB" dirty="0" smtClean="0"/>
              <a:t>EUMETSAT achievements and plans for Lunar Cal</a:t>
            </a:r>
          </a:p>
        </p:txBody>
      </p:sp>
      <p:sp>
        <p:nvSpPr>
          <p:cNvPr id="6" name="TextBox 5"/>
          <p:cNvSpPr txBox="1"/>
          <p:nvPr/>
        </p:nvSpPr>
        <p:spPr>
          <a:xfrm>
            <a:off x="29250" y="4783536"/>
            <a:ext cx="2666454" cy="369332"/>
          </a:xfrm>
          <a:prstGeom prst="rect">
            <a:avLst/>
          </a:prstGeom>
          <a:noFill/>
        </p:spPr>
        <p:txBody>
          <a:bodyPr wrap="square" rtlCol="0">
            <a:spAutoFit/>
          </a:bodyPr>
          <a:lstStyle/>
          <a:p>
            <a:pPr marL="0" lvl="1">
              <a:spcBef>
                <a:spcPct val="20000"/>
              </a:spcBef>
            </a:pPr>
            <a:r>
              <a:rPr lang="en-US" sz="1800" dirty="0" smtClean="0">
                <a:latin typeface="Arial" pitchFamily="34" charset="0"/>
                <a:cs typeface="Arial" pitchFamily="34" charset="0"/>
                <a:sym typeface="Wingdings" pitchFamily="2" charset="2"/>
              </a:rPr>
              <a:t>See presentation 4f</a:t>
            </a:r>
            <a:endParaRPr lang="en-GB" sz="1800" dirty="0" smtClean="0">
              <a:latin typeface="Arial" pitchFamily="34" charset="0"/>
              <a:cs typeface="Arial" pitchFamily="34" charset="0"/>
              <a:sym typeface="Wingdings" pitchFamily="2" charset="2"/>
            </a:endParaRPr>
          </a:p>
        </p:txBody>
      </p:sp>
      <p:sp>
        <p:nvSpPr>
          <p:cNvPr id="8" name="Content Placeholder 2"/>
          <p:cNvSpPr txBox="1">
            <a:spLocks/>
          </p:cNvSpPr>
          <p:nvPr/>
        </p:nvSpPr>
        <p:spPr bwMode="auto">
          <a:xfrm>
            <a:off x="4845132" y="889992"/>
            <a:ext cx="4989618" cy="3970318"/>
          </a:xfrm>
          <a:prstGeom prst="rect">
            <a:avLst/>
          </a:prstGeom>
          <a:solidFill>
            <a:srgbClr val="FFFF89"/>
          </a:solidFill>
          <a:ln w="9525">
            <a:noFill/>
            <a:miter lim="800000"/>
            <a:headEnd/>
            <a:tailEnd/>
          </a:ln>
        </p:spPr>
        <p:txBody>
          <a:bodyPr vert="horz" wrap="square" lIns="91440" tIns="45720" rIns="91440" bIns="45720" numCol="1" anchor="t" anchorCtr="0" compatLnSpc="1">
            <a:prstTxWarp prst="textNoShape">
              <a:avLst/>
            </a:prstTxWarp>
            <a:spAutoFit/>
          </a:bodyPr>
          <a:lstStyle/>
          <a:p>
            <a:pPr marL="169863" indent="-169863">
              <a:buFont typeface="Arial" charset="0"/>
              <a:buChar char="•"/>
            </a:pPr>
            <a:r>
              <a:rPr lang="en-US" sz="1800" dirty="0" smtClean="0">
                <a:solidFill>
                  <a:schemeClr val="tx1"/>
                </a:solidFill>
                <a:latin typeface="Calibri" pitchFamily="34" charset="0"/>
                <a:cs typeface="Calibri" pitchFamily="34" charset="0"/>
                <a:sym typeface="Symbol" pitchFamily="18" charset="2"/>
              </a:rPr>
              <a:t>Licensing arrangement to release software</a:t>
            </a:r>
          </a:p>
          <a:p>
            <a:pPr marL="169863" indent="-169863">
              <a:buFont typeface="Arial" charset="0"/>
              <a:buChar char="•"/>
            </a:pPr>
            <a:r>
              <a:rPr lang="en-US" sz="1800" dirty="0" smtClean="0">
                <a:solidFill>
                  <a:schemeClr val="tx1"/>
                </a:solidFill>
                <a:latin typeface="Calibri" pitchFamily="34" charset="0"/>
                <a:cs typeface="Calibri" pitchFamily="34" charset="0"/>
                <a:sym typeface="Symbol" pitchFamily="18" charset="2"/>
              </a:rPr>
              <a:t>Set-up of the infrastructure to distribute GIRO (sources) + GLOD</a:t>
            </a:r>
          </a:p>
          <a:p>
            <a:pPr marL="169863" indent="-169863">
              <a:buFont typeface="Arial" charset="0"/>
              <a:buChar char="•"/>
            </a:pPr>
            <a:endParaRPr lang="en-US" sz="1800" dirty="0" smtClean="0">
              <a:solidFill>
                <a:schemeClr val="tx1"/>
              </a:solidFill>
              <a:latin typeface="Calibri" pitchFamily="34" charset="0"/>
              <a:cs typeface="Calibri" pitchFamily="34" charset="0"/>
              <a:sym typeface="Symbol" pitchFamily="18" charset="2"/>
            </a:endParaRPr>
          </a:p>
          <a:p>
            <a:pPr marL="169863" lvl="0" indent="-169863">
              <a:buFont typeface="Arial" charset="0"/>
              <a:buChar char="•"/>
            </a:pPr>
            <a:r>
              <a:rPr lang="en-GB" sz="1800" dirty="0" smtClean="0">
                <a:solidFill>
                  <a:srgbClr val="FF0000"/>
                </a:solidFill>
                <a:latin typeface="Calibri" pitchFamily="34" charset="0"/>
                <a:cs typeface="Calibri" pitchFamily="34" charset="0"/>
                <a:sym typeface="Wingdings" pitchFamily="2" charset="2"/>
              </a:rPr>
              <a:t>Developing inter-calibration using the Moon as a transfer target (part of EUMETSAT’s organisational objectives for 2016) and add the method to the GSICS blend</a:t>
            </a:r>
          </a:p>
          <a:p>
            <a:pPr marL="169863" lvl="0" indent="-169863">
              <a:buFont typeface="Arial" charset="0"/>
              <a:buChar char="•"/>
            </a:pPr>
            <a:endParaRPr lang="en-GB" sz="1800" dirty="0" smtClean="0">
              <a:solidFill>
                <a:schemeClr val="tx1"/>
              </a:solidFill>
              <a:latin typeface="Calibri" pitchFamily="34" charset="0"/>
              <a:cs typeface="Calibri" pitchFamily="34" charset="0"/>
              <a:sym typeface="Symbol" pitchFamily="18" charset="2"/>
            </a:endParaRPr>
          </a:p>
          <a:p>
            <a:pPr marL="169863" lvl="0" indent="-169863">
              <a:buFont typeface="Arial" charset="0"/>
              <a:buChar char="•"/>
            </a:pPr>
            <a:r>
              <a:rPr lang="en-GB" sz="1800" dirty="0" smtClean="0">
                <a:solidFill>
                  <a:schemeClr val="tx1"/>
                </a:solidFill>
                <a:latin typeface="Calibri" pitchFamily="34" charset="0"/>
                <a:cs typeface="Calibri" pitchFamily="34" charset="0"/>
                <a:sym typeface="Symbol" pitchFamily="18" charset="2"/>
              </a:rPr>
              <a:t>Continuing collaboration between agencies (e.g. visit to CMA in March 2016)</a:t>
            </a:r>
          </a:p>
          <a:p>
            <a:pPr marL="169863" lvl="0" indent="-169863">
              <a:buFont typeface="Arial" charset="0"/>
              <a:buChar char="•"/>
            </a:pPr>
            <a:endParaRPr lang="en-US" sz="1800" dirty="0" smtClean="0">
              <a:solidFill>
                <a:schemeClr val="tx1"/>
              </a:solidFill>
              <a:latin typeface="Calibri" pitchFamily="34" charset="0"/>
              <a:cs typeface="Calibri" pitchFamily="34" charset="0"/>
              <a:sym typeface="Symbol" pitchFamily="18" charset="2"/>
            </a:endParaRPr>
          </a:p>
          <a:p>
            <a:pPr marL="169863" lvl="0" indent="-169863">
              <a:buFont typeface="Arial" charset="0"/>
              <a:buChar char="•"/>
            </a:pPr>
            <a:r>
              <a:rPr lang="en-US" sz="1800" dirty="0" smtClean="0">
                <a:solidFill>
                  <a:schemeClr val="tx1"/>
                </a:solidFill>
                <a:latin typeface="Calibri" pitchFamily="34" charset="0"/>
                <a:cs typeface="Calibri" pitchFamily="34" charset="0"/>
                <a:sym typeface="Symbol" pitchFamily="18" charset="2"/>
              </a:rPr>
              <a:t>Study on validation of SBAFs using </a:t>
            </a:r>
            <a:r>
              <a:rPr lang="en-US" sz="1800" dirty="0" err="1" smtClean="0">
                <a:solidFill>
                  <a:schemeClr val="tx1"/>
                </a:solidFill>
                <a:latin typeface="Calibri" pitchFamily="34" charset="0"/>
                <a:cs typeface="Calibri" pitchFamily="34" charset="0"/>
                <a:sym typeface="Symbol" pitchFamily="18" charset="2"/>
              </a:rPr>
              <a:t>hyperspectral</a:t>
            </a:r>
            <a:r>
              <a:rPr lang="en-US" sz="1800" dirty="0" smtClean="0">
                <a:solidFill>
                  <a:schemeClr val="tx1"/>
                </a:solidFill>
                <a:latin typeface="Calibri" pitchFamily="34" charset="0"/>
                <a:cs typeface="Calibri" pitchFamily="34" charset="0"/>
                <a:sym typeface="Symbol" pitchFamily="18" charset="2"/>
              </a:rPr>
              <a:t> measurements</a:t>
            </a:r>
          </a:p>
        </p:txBody>
      </p:sp>
      <p:sp>
        <p:nvSpPr>
          <p:cNvPr id="10" name="TextBox 9"/>
          <p:cNvSpPr txBox="1"/>
          <p:nvPr/>
        </p:nvSpPr>
        <p:spPr>
          <a:xfrm>
            <a:off x="2196936" y="4358244"/>
            <a:ext cx="2066306" cy="338554"/>
          </a:xfrm>
          <a:prstGeom prst="rect">
            <a:avLst/>
          </a:prstGeom>
          <a:solidFill>
            <a:srgbClr val="FFFF00"/>
          </a:solidFill>
        </p:spPr>
        <p:txBody>
          <a:bodyPr wrap="square" rtlCol="0">
            <a:spAutoFit/>
          </a:bodyPr>
          <a:lstStyle/>
          <a:p>
            <a:pPr algn="ctr"/>
            <a:r>
              <a:rPr lang="en-US" sz="1600" dirty="0" smtClean="0">
                <a:solidFill>
                  <a:schemeClr val="tx1"/>
                </a:solidFill>
              </a:rPr>
              <a:t>Achievements</a:t>
            </a:r>
            <a:endParaRPr lang="en-GB" sz="1600" dirty="0">
              <a:solidFill>
                <a:schemeClr val="tx1"/>
              </a:solidFill>
            </a:endParaRPr>
          </a:p>
        </p:txBody>
      </p:sp>
      <p:sp>
        <p:nvSpPr>
          <p:cNvPr id="11" name="TextBox 10"/>
          <p:cNvSpPr txBox="1"/>
          <p:nvPr/>
        </p:nvSpPr>
        <p:spPr>
          <a:xfrm>
            <a:off x="7657609" y="4748062"/>
            <a:ext cx="2066306" cy="338554"/>
          </a:xfrm>
          <a:prstGeom prst="rect">
            <a:avLst/>
          </a:prstGeom>
          <a:solidFill>
            <a:srgbClr val="FFFF00"/>
          </a:solidFill>
        </p:spPr>
        <p:txBody>
          <a:bodyPr wrap="square" rtlCol="0">
            <a:spAutoFit/>
          </a:bodyPr>
          <a:lstStyle/>
          <a:p>
            <a:pPr algn="ctr"/>
            <a:r>
              <a:rPr lang="en-US" sz="1600" dirty="0" smtClean="0">
                <a:solidFill>
                  <a:schemeClr val="tx1"/>
                </a:solidFill>
              </a:rPr>
              <a:t>Plans</a:t>
            </a:r>
            <a:endParaRPr lang="en-GB" sz="1600"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solidFill>
                  <a:srgbClr val="FF0000"/>
                </a:solidFill>
              </a:rPr>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solidFill>
                  <a:srgbClr val="FF0000"/>
                </a:solidFill>
                <a:ea typeface="+mn-ea"/>
              </a:rPr>
              <a:t>UV sub-group</a:t>
            </a:r>
          </a:p>
          <a:p>
            <a:pPr marL="742950" indent="-742950">
              <a:lnSpc>
                <a:spcPct val="150000"/>
              </a:lnSpc>
              <a:spcAft>
                <a:spcPts val="600"/>
              </a:spcAft>
              <a:buFont typeface="+mj-lt"/>
              <a:buAutoNum type="arabicPeriod"/>
            </a:pPr>
            <a:r>
              <a:rPr lang="en-GB" sz="2000" dirty="0" smtClean="0"/>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achievements – UV subgroup</a:t>
            </a:r>
          </a:p>
        </p:txBody>
      </p:sp>
      <p:sp>
        <p:nvSpPr>
          <p:cNvPr id="3" name="Content Placeholder 4"/>
          <p:cNvSpPr>
            <a:spLocks noGrp="1"/>
          </p:cNvSpPr>
          <p:nvPr>
            <p:ph idx="1"/>
          </p:nvPr>
        </p:nvSpPr>
        <p:spPr>
          <a:xfrm>
            <a:off x="665018" y="992188"/>
            <a:ext cx="8597735" cy="4524315"/>
          </a:xfrm>
        </p:spPr>
        <p:txBody>
          <a:bodyPr>
            <a:spAutoFit/>
          </a:bodyPr>
          <a:lstStyle/>
          <a:p>
            <a:r>
              <a:rPr lang="en-US" sz="1800" dirty="0" smtClean="0"/>
              <a:t>Joint GSICS Research Working Group UV Sub-Group (GRWG-UVSG)  and CEOS Working Group on Calibration and Validation - Atmospheric Composition Sub-Group (CEOS WGCV-ACSG) meeting NOAA/NCWCP, College Park, MD, on the 8th and 9th October 2015</a:t>
            </a:r>
          </a:p>
          <a:p>
            <a:endParaRPr lang="en-GB" sz="1800" dirty="0" smtClean="0"/>
          </a:p>
          <a:p>
            <a:pPr marL="355600" indent="-355600">
              <a:buFont typeface="Wingdings"/>
              <a:buChar char="è"/>
            </a:pPr>
            <a:r>
              <a:rPr lang="en-GB" sz="1800" dirty="0" smtClean="0">
                <a:sym typeface="Wingdings" pitchFamily="2" charset="2"/>
              </a:rPr>
              <a:t>U</a:t>
            </a:r>
            <a:r>
              <a:rPr lang="en-GB" sz="1800" dirty="0" smtClean="0"/>
              <a:t>ser survey designed to assess the most appropriate focus for the GSICS sub-group activities.</a:t>
            </a:r>
          </a:p>
          <a:p>
            <a:pPr marL="355600" indent="-355600">
              <a:buFont typeface="Wingdings"/>
              <a:buChar char="è"/>
            </a:pPr>
            <a:endParaRPr lang="en-GB" sz="1800" dirty="0" smtClean="0"/>
          </a:p>
          <a:p>
            <a:pPr marL="355600" indent="-355600">
              <a:buFont typeface="Wingdings"/>
              <a:buChar char="è"/>
            </a:pPr>
            <a:endParaRPr lang="en-US" sz="1800" dirty="0" smtClean="0"/>
          </a:p>
          <a:p>
            <a:pPr marL="273050" indent="-273050"/>
            <a:r>
              <a:rPr lang="en-GB" sz="1800" u="sng" dirty="0" smtClean="0">
                <a:solidFill>
                  <a:srgbClr val="FF0000"/>
                </a:solidFill>
              </a:rPr>
              <a:t>White Paper on Ground-based Characterisation of UV/Vis/NIR/SWIR spectrometers</a:t>
            </a:r>
          </a:p>
          <a:p>
            <a:pPr marL="0" indent="0">
              <a:buNone/>
            </a:pPr>
            <a:endParaRPr lang="en-GB" sz="1800" dirty="0" smtClean="0"/>
          </a:p>
          <a:p>
            <a:pPr marL="273050" indent="-273050">
              <a:buNone/>
            </a:pPr>
            <a:r>
              <a:rPr lang="en-GB" sz="1800" dirty="0" smtClean="0"/>
              <a:t>	Aim: to prepare a white paper documenting best-practise for the on-ground calibration of UV/Vis/NIR/SWIR spectrometers based on in-orbit experience from relevant missions. </a:t>
            </a:r>
            <a:br>
              <a:rPr lang="en-GB" sz="1800" dirty="0" smtClean="0"/>
            </a:br>
            <a:r>
              <a:rPr lang="en-GB" sz="1800" dirty="0" smtClean="0">
                <a:solidFill>
                  <a:srgbClr val="00B5E2"/>
                </a:solidFill>
              </a:rPr>
              <a:t>Lead – R. Lang (EUMETSAT)</a:t>
            </a:r>
            <a:endParaRPr lang="en-GB" sz="1800" dirty="0" smtClean="0"/>
          </a:p>
        </p:txBody>
      </p:sp>
      <p:sp>
        <p:nvSpPr>
          <p:cNvPr id="5" name="TextBox 4"/>
          <p:cNvSpPr txBox="1"/>
          <p:nvPr/>
        </p:nvSpPr>
        <p:spPr>
          <a:xfrm>
            <a:off x="5195011" y="6066072"/>
            <a:ext cx="2866030" cy="369332"/>
          </a:xfrm>
          <a:prstGeom prst="rect">
            <a:avLst/>
          </a:prstGeom>
          <a:noFill/>
        </p:spPr>
        <p:txBody>
          <a:bodyPr wrap="square" rtlCol="0">
            <a:spAutoFit/>
          </a:bodyPr>
          <a:lstStyle/>
          <a:p>
            <a:pPr marL="0" lvl="1">
              <a:spcBef>
                <a:spcPct val="20000"/>
              </a:spcBef>
            </a:pPr>
            <a:r>
              <a:rPr lang="en-US" sz="1800" dirty="0" smtClean="0">
                <a:solidFill>
                  <a:srgbClr val="FF0000"/>
                </a:solidFill>
                <a:latin typeface="Arial" pitchFamily="34" charset="0"/>
                <a:cs typeface="Arial" pitchFamily="34" charset="0"/>
                <a:sym typeface="Wingdings" pitchFamily="2" charset="2"/>
              </a:rPr>
              <a:t>See presentation 2f</a:t>
            </a:r>
            <a:endParaRPr lang="en-GB" sz="1800" dirty="0" smtClean="0">
              <a:solidFill>
                <a:srgbClr val="FF0000"/>
              </a:solidFill>
              <a:latin typeface="Arial" pitchFamily="34" charset="0"/>
              <a:cs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5"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solidFill>
                  <a:srgbClr val="FF0000"/>
                </a:solidFill>
              </a:rPr>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S:\EPS GOME2\Meetings\GSICS\GSICS_Workshop_March14\Plots\AVHRR\402_AVHRR_GOME_AllCollocatedWithCorr_g2avhrr_scan_PPF530_CGS1_M02_WithCorr_20130405043258_20130405061458.jpg"/>
          <p:cNvPicPr>
            <a:picLocks noChangeAspect="1" noChangeArrowheads="1"/>
          </p:cNvPicPr>
          <p:nvPr/>
        </p:nvPicPr>
        <p:blipFill>
          <a:blip r:embed="rId2" cstate="print"/>
          <a:srcRect r="7723"/>
          <a:stretch>
            <a:fillRect/>
          </a:stretch>
        </p:blipFill>
        <p:spPr bwMode="auto">
          <a:xfrm>
            <a:off x="4535375" y="1644928"/>
            <a:ext cx="5273642" cy="4286250"/>
          </a:xfrm>
          <a:prstGeom prst="rect">
            <a:avLst/>
          </a:prstGeom>
          <a:noFill/>
        </p:spPr>
      </p:pic>
      <p:sp>
        <p:nvSpPr>
          <p:cNvPr id="19" name="Content Placeholder 2"/>
          <p:cNvSpPr>
            <a:spLocks noGrp="1"/>
          </p:cNvSpPr>
          <p:nvPr>
            <p:ph idx="1"/>
          </p:nvPr>
        </p:nvSpPr>
        <p:spPr>
          <a:xfrm>
            <a:off x="477406" y="1979379"/>
            <a:ext cx="3921757" cy="3093154"/>
          </a:xfrm>
        </p:spPr>
        <p:txBody>
          <a:bodyPr lIns="36000" rIns="36000">
            <a:spAutoFit/>
          </a:bodyPr>
          <a:lstStyle/>
          <a:p>
            <a:pPr marL="273050" lvl="1" indent="-271463">
              <a:spcBef>
                <a:spcPts val="0"/>
              </a:spcBef>
              <a:spcAft>
                <a:spcPts val="600"/>
              </a:spcAft>
            </a:pPr>
            <a:r>
              <a:rPr lang="en-US" altLang="zh-CN" sz="1800" b="1" dirty="0" smtClean="0">
                <a:solidFill>
                  <a:schemeClr val="tx1"/>
                </a:solidFill>
                <a:latin typeface="Arial" charset="0"/>
                <a:ea typeface="SimSun" pitchFamily="2" charset="-122"/>
                <a:cs typeface="Arial" charset="0"/>
              </a:rPr>
              <a:t>EUMETSAT also providing support to VIS/NIR activities by developing a GOME-2 / AVHRR </a:t>
            </a:r>
            <a:br>
              <a:rPr lang="en-US" altLang="zh-CN" sz="1800" b="1" dirty="0" smtClean="0">
                <a:solidFill>
                  <a:schemeClr val="tx1"/>
                </a:solidFill>
                <a:latin typeface="Arial" charset="0"/>
                <a:ea typeface="SimSun" pitchFamily="2" charset="-122"/>
                <a:cs typeface="Arial" charset="0"/>
              </a:rPr>
            </a:br>
            <a:r>
              <a:rPr lang="en-US" altLang="zh-CN" sz="1800" b="1" dirty="0" smtClean="0">
                <a:solidFill>
                  <a:schemeClr val="tx1"/>
                </a:solidFill>
                <a:latin typeface="Arial" charset="0"/>
                <a:ea typeface="SimSun" pitchFamily="2" charset="-122"/>
                <a:cs typeface="Arial" charset="0"/>
              </a:rPr>
              <a:t>Channel 1 inter-calibration algorithm</a:t>
            </a:r>
          </a:p>
          <a:p>
            <a:pPr marL="273050" lvl="1" indent="-271463">
              <a:spcBef>
                <a:spcPts val="0"/>
              </a:spcBef>
              <a:spcAft>
                <a:spcPts val="600"/>
              </a:spcAft>
            </a:pPr>
            <a:endParaRPr lang="en-US" altLang="zh-CN" sz="1800" b="1" dirty="0" smtClean="0">
              <a:solidFill>
                <a:schemeClr val="tx1"/>
              </a:solidFill>
              <a:latin typeface="Arial" charset="0"/>
              <a:ea typeface="SimSun" pitchFamily="2" charset="-122"/>
              <a:cs typeface="Arial" charset="0"/>
            </a:endParaRPr>
          </a:p>
          <a:p>
            <a:pPr marL="273050" lvl="1" indent="-271463">
              <a:spcBef>
                <a:spcPts val="0"/>
              </a:spcBef>
              <a:spcAft>
                <a:spcPts val="600"/>
              </a:spcAft>
            </a:pPr>
            <a:r>
              <a:rPr lang="en-US" altLang="zh-CN" sz="1800" b="1" dirty="0" smtClean="0">
                <a:solidFill>
                  <a:schemeClr val="tx1"/>
                </a:solidFill>
                <a:latin typeface="Arial" charset="0"/>
                <a:ea typeface="SimSun" pitchFamily="2" charset="-122"/>
                <a:cs typeface="Arial" charset="0"/>
              </a:rPr>
              <a:t>AVHRR Ch 1 to GOME-2/Metop-A gain in reflectance &lt; 8%</a:t>
            </a:r>
            <a:br>
              <a:rPr lang="en-US" altLang="zh-CN" sz="1800" b="1" dirty="0" smtClean="0">
                <a:solidFill>
                  <a:schemeClr val="tx1"/>
                </a:solidFill>
                <a:latin typeface="Arial" charset="0"/>
                <a:ea typeface="SimSun" pitchFamily="2" charset="-122"/>
                <a:cs typeface="Arial" charset="0"/>
              </a:rPr>
            </a:br>
            <a:r>
              <a:rPr lang="en-US" altLang="zh-CN" sz="1800" b="1" dirty="0" smtClean="0">
                <a:solidFill>
                  <a:schemeClr val="tx1"/>
                </a:solidFill>
                <a:latin typeface="Arial" charset="0"/>
                <a:ea typeface="SimSun" pitchFamily="2" charset="-122"/>
                <a:cs typeface="Arial" charset="0"/>
              </a:rPr>
              <a:t>(AVHRR &lt; GOME-2)</a:t>
            </a:r>
          </a:p>
          <a:p>
            <a:pPr marL="273050" lvl="1" indent="-271463">
              <a:spcBef>
                <a:spcPts val="0"/>
              </a:spcBef>
              <a:spcAft>
                <a:spcPts val="600"/>
              </a:spcAft>
              <a:buNone/>
            </a:pPr>
            <a:endParaRPr lang="en-US" altLang="zh-CN" sz="1800" b="1" dirty="0" smtClean="0">
              <a:solidFill>
                <a:schemeClr val="tx1"/>
              </a:solidFill>
              <a:latin typeface="Arial" charset="0"/>
              <a:ea typeface="SimSun" pitchFamily="2" charset="-122"/>
              <a:cs typeface="Arial" charset="0"/>
            </a:endParaRPr>
          </a:p>
        </p:txBody>
      </p:sp>
      <p:sp>
        <p:nvSpPr>
          <p:cNvPr id="20" name="Rectangle 19"/>
          <p:cNvSpPr/>
          <p:nvPr/>
        </p:nvSpPr>
        <p:spPr>
          <a:xfrm>
            <a:off x="7277628" y="4165250"/>
            <a:ext cx="2296476" cy="646331"/>
          </a:xfrm>
          <a:prstGeom prst="rect">
            <a:avLst/>
          </a:prstGeom>
        </p:spPr>
        <p:txBody>
          <a:bodyPr wrap="square">
            <a:spAutoFit/>
          </a:bodyPr>
          <a:lstStyle/>
          <a:p>
            <a:pPr algn="ctr" eaLnBrk="0" hangingPunct="0"/>
            <a:r>
              <a:rPr lang="en-GB" sz="1200" dirty="0" smtClean="0">
                <a:solidFill>
                  <a:srgbClr val="002569"/>
                </a:solidFill>
                <a:latin typeface="Helvetica" pitchFamily="34" charset="0"/>
              </a:rPr>
              <a:t>2013</a:t>
            </a:r>
          </a:p>
          <a:p>
            <a:pPr algn="ctr" eaLnBrk="0" hangingPunct="0"/>
            <a:r>
              <a:rPr lang="en-GB" sz="1200" dirty="0" smtClean="0">
                <a:solidFill>
                  <a:srgbClr val="FF0000"/>
                </a:solidFill>
                <a:latin typeface="Helvetica" pitchFamily="34" charset="0"/>
              </a:rPr>
              <a:t>Corrected / </a:t>
            </a:r>
          </a:p>
          <a:p>
            <a:pPr algn="ctr" eaLnBrk="0" hangingPunct="0"/>
            <a:r>
              <a:rPr lang="en-GB" sz="1200" dirty="0" smtClean="0">
                <a:solidFill>
                  <a:srgbClr val="002569"/>
                </a:solidFill>
                <a:latin typeface="Helvetica" pitchFamily="34" charset="0"/>
              </a:rPr>
              <a:t>Uncorrected</a:t>
            </a:r>
            <a:endParaRPr lang="en-GB" sz="1200" dirty="0">
              <a:solidFill>
                <a:srgbClr val="002569"/>
              </a:solidFill>
              <a:latin typeface="Helvetica" pitchFamily="34" charset="0"/>
            </a:endParaRPr>
          </a:p>
        </p:txBody>
      </p:sp>
      <p:sp>
        <p:nvSpPr>
          <p:cNvPr id="22" name="Rectangle 21"/>
          <p:cNvSpPr/>
          <p:nvPr/>
        </p:nvSpPr>
        <p:spPr>
          <a:xfrm>
            <a:off x="4937329" y="5785457"/>
            <a:ext cx="4953000" cy="723275"/>
          </a:xfrm>
          <a:prstGeom prst="rect">
            <a:avLst/>
          </a:prstGeom>
        </p:spPr>
        <p:txBody>
          <a:bodyPr>
            <a:spAutoFit/>
          </a:bodyPr>
          <a:lstStyle/>
          <a:p>
            <a:pPr marL="273050" lvl="1" indent="-271463" algn="ctr">
              <a:spcBef>
                <a:spcPts val="0"/>
              </a:spcBef>
              <a:spcAft>
                <a:spcPts val="600"/>
              </a:spcAft>
            </a:pPr>
            <a:r>
              <a:rPr lang="en-US" altLang="zh-CN" sz="1800" b="0" dirty="0" smtClean="0">
                <a:solidFill>
                  <a:schemeClr val="tx1"/>
                </a:solidFill>
                <a:latin typeface="Arial" charset="0"/>
                <a:ea typeface="SimSun" pitchFamily="2" charset="-122"/>
                <a:cs typeface="Arial" charset="0"/>
              </a:rPr>
              <a:t>Comparison of Collocated </a:t>
            </a:r>
            <a:r>
              <a:rPr lang="en-US" altLang="zh-CN" sz="1800" b="0" dirty="0" err="1" smtClean="0">
                <a:solidFill>
                  <a:schemeClr val="tx1"/>
                </a:solidFill>
                <a:latin typeface="Arial" charset="0"/>
                <a:ea typeface="SimSun" pitchFamily="2" charset="-122"/>
                <a:cs typeface="Arial" charset="0"/>
              </a:rPr>
              <a:t>Reflectances</a:t>
            </a:r>
            <a:endParaRPr lang="en-US" altLang="zh-CN" sz="1800" b="0" dirty="0" smtClean="0">
              <a:solidFill>
                <a:schemeClr val="tx1"/>
              </a:solidFill>
              <a:latin typeface="Arial" charset="0"/>
              <a:ea typeface="SimSun" pitchFamily="2" charset="-122"/>
              <a:cs typeface="Arial" charset="0"/>
            </a:endParaRPr>
          </a:p>
          <a:p>
            <a:pPr marL="273050" lvl="1" indent="-271463" algn="ctr">
              <a:spcBef>
                <a:spcPts val="0"/>
              </a:spcBef>
              <a:spcAft>
                <a:spcPts val="600"/>
              </a:spcAft>
            </a:pPr>
            <a:r>
              <a:rPr lang="en-US" altLang="zh-CN" sz="1800" b="0" dirty="0" smtClean="0">
                <a:solidFill>
                  <a:schemeClr val="tx1"/>
                </a:solidFill>
                <a:latin typeface="Arial" charset="0"/>
                <a:ea typeface="SimSun" pitchFamily="2" charset="-122"/>
                <a:cs typeface="Arial" charset="0"/>
              </a:rPr>
              <a:t>(spatial aliasing accounted for)</a:t>
            </a:r>
          </a:p>
        </p:txBody>
      </p:sp>
      <p:sp>
        <p:nvSpPr>
          <p:cNvPr id="7" name="TextBox 6"/>
          <p:cNvSpPr txBox="1"/>
          <p:nvPr/>
        </p:nvSpPr>
        <p:spPr>
          <a:xfrm>
            <a:off x="712518" y="1021278"/>
            <a:ext cx="8573985" cy="369332"/>
          </a:xfrm>
          <a:prstGeom prst="rect">
            <a:avLst/>
          </a:prstGeom>
          <a:solidFill>
            <a:srgbClr val="FFFF00"/>
          </a:solidFill>
          <a:ln w="28575">
            <a:solidFill>
              <a:schemeClr val="tx1"/>
            </a:solidFill>
          </a:ln>
        </p:spPr>
        <p:txBody>
          <a:bodyPr wrap="square" rtlCol="0">
            <a:spAutoFit/>
          </a:bodyPr>
          <a:lstStyle/>
          <a:p>
            <a:pPr algn="ctr"/>
            <a:r>
              <a:rPr lang="en-US" altLang="zh-CN" sz="1800" dirty="0" smtClean="0">
                <a:solidFill>
                  <a:schemeClr val="tx1"/>
                </a:solidFill>
                <a:latin typeface="Arial" charset="0"/>
                <a:ea typeface="SimSun" pitchFamily="2" charset="-122"/>
                <a:cs typeface="Arial" charset="0"/>
              </a:rPr>
              <a:t>GOME-2/AVHRR reflectance inter-calibration: AVHRR Channel 1 (</a:t>
            </a:r>
            <a:r>
              <a:rPr lang="en-US" altLang="zh-CN" sz="1800" dirty="0" err="1" smtClean="0">
                <a:solidFill>
                  <a:schemeClr val="tx1"/>
                </a:solidFill>
                <a:latin typeface="Arial" charset="0"/>
                <a:ea typeface="SimSun" pitchFamily="2" charset="-122"/>
                <a:cs typeface="Arial" charset="0"/>
              </a:rPr>
              <a:t>Metop</a:t>
            </a:r>
            <a:r>
              <a:rPr lang="en-US" altLang="zh-CN" sz="1800" dirty="0" smtClean="0">
                <a:solidFill>
                  <a:schemeClr val="tx1"/>
                </a:solidFill>
                <a:latin typeface="Arial" charset="0"/>
                <a:ea typeface="SimSun" pitchFamily="2" charset="-122"/>
                <a:cs typeface="Arial" charset="0"/>
              </a:rPr>
              <a:t>-A)</a:t>
            </a:r>
            <a:endParaRPr lang="en-GB" altLang="zh-CN" sz="1800" dirty="0" smtClean="0">
              <a:solidFill>
                <a:schemeClr val="tx1"/>
              </a:solidFill>
              <a:latin typeface="Arial" charset="0"/>
              <a:ea typeface="SimSun" pitchFamily="2" charset="-122"/>
              <a:cs typeface="Arial" charset="0"/>
            </a:endParaRPr>
          </a:p>
        </p:txBody>
      </p:sp>
      <p:sp>
        <p:nvSpPr>
          <p:cNvPr id="8" name="Title 1"/>
          <p:cNvSpPr>
            <a:spLocks noGrp="1"/>
          </p:cNvSpPr>
          <p:nvPr>
            <p:ph type="title"/>
          </p:nvPr>
        </p:nvSpPr>
        <p:spPr>
          <a:xfrm>
            <a:off x="0" y="0"/>
            <a:ext cx="9799638" cy="854075"/>
          </a:xfrm>
        </p:spPr>
        <p:txBody>
          <a:bodyPr/>
          <a:lstStyle/>
          <a:p>
            <a:r>
              <a:rPr lang="en-GB" dirty="0" smtClean="0"/>
              <a:t>EUMETSAT achievements – UV subgroup</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799638" cy="854075"/>
          </a:xfrm>
        </p:spPr>
        <p:txBody>
          <a:bodyPr/>
          <a:lstStyle/>
          <a:p>
            <a:r>
              <a:rPr lang="en-GB" dirty="0" smtClean="0"/>
              <a:t>EUMETSAT plans – UV sub-group</a:t>
            </a:r>
          </a:p>
        </p:txBody>
      </p:sp>
      <p:sp>
        <p:nvSpPr>
          <p:cNvPr id="3" name="Rectangle 2"/>
          <p:cNvSpPr/>
          <p:nvPr/>
        </p:nvSpPr>
        <p:spPr>
          <a:xfrm>
            <a:off x="475017" y="1106924"/>
            <a:ext cx="9096499" cy="5355312"/>
          </a:xfrm>
          <a:prstGeom prst="rect">
            <a:avLst/>
          </a:prstGeom>
        </p:spPr>
        <p:txBody>
          <a:bodyPr wrap="square">
            <a:spAutoFit/>
          </a:bodyPr>
          <a:lstStyle/>
          <a:p>
            <a:pPr marL="252000" lvl="0" indent="-252000">
              <a:lnSpc>
                <a:spcPct val="150000"/>
              </a:lnSpc>
              <a:spcBef>
                <a:spcPts val="0"/>
              </a:spcBef>
              <a:buFont typeface="Arial" pitchFamily="34" charset="0"/>
              <a:buChar char="•"/>
            </a:pPr>
            <a:r>
              <a:rPr lang="en-GB" sz="2000" b="0" dirty="0" smtClean="0">
                <a:solidFill>
                  <a:schemeClr val="tx2"/>
                </a:solidFill>
                <a:latin typeface="Arial" pitchFamily="34" charset="0"/>
                <a:cs typeface="Arial" pitchFamily="34" charset="0"/>
              </a:rPr>
              <a:t>GOME-2 - AVHRR (channel 1) cross-calibration methodology developed in the context of the </a:t>
            </a:r>
            <a:r>
              <a:rPr lang="en-GB" sz="2000" b="0" dirty="0" err="1" smtClean="0">
                <a:solidFill>
                  <a:schemeClr val="tx2"/>
                </a:solidFill>
                <a:latin typeface="Arial" pitchFamily="34" charset="0"/>
                <a:cs typeface="Arial" pitchFamily="34" charset="0"/>
              </a:rPr>
              <a:t>Metop</a:t>
            </a:r>
            <a:r>
              <a:rPr lang="en-GB" sz="2000" b="0" dirty="0" smtClean="0">
                <a:solidFill>
                  <a:schemeClr val="tx2"/>
                </a:solidFill>
                <a:latin typeface="Arial" pitchFamily="34" charset="0"/>
                <a:cs typeface="Arial" pitchFamily="34" charset="0"/>
              </a:rPr>
              <a:t> </a:t>
            </a:r>
            <a:r>
              <a:rPr lang="en-GB" sz="2000" b="0" dirty="0" err="1" smtClean="0">
                <a:solidFill>
                  <a:schemeClr val="tx2"/>
                </a:solidFill>
                <a:latin typeface="Arial" pitchFamily="34" charset="0"/>
                <a:cs typeface="Arial" pitchFamily="34" charset="0"/>
              </a:rPr>
              <a:t>PMAp</a:t>
            </a:r>
            <a:r>
              <a:rPr lang="en-GB" sz="2000" b="0" dirty="0" smtClean="0">
                <a:solidFill>
                  <a:schemeClr val="tx2"/>
                </a:solidFill>
                <a:latin typeface="Arial" pitchFamily="34" charset="0"/>
                <a:cs typeface="Arial" pitchFamily="34" charset="0"/>
              </a:rPr>
              <a:t> (Polar Multi-mission Aerosol product) development</a:t>
            </a:r>
          </a:p>
          <a:p>
            <a:pPr marL="252000" lvl="0" indent="-252000">
              <a:lnSpc>
                <a:spcPct val="150000"/>
              </a:lnSpc>
              <a:spcBef>
                <a:spcPts val="0"/>
              </a:spcBef>
              <a:buFont typeface="Arial" pitchFamily="34" charset="0"/>
              <a:buChar char="•"/>
            </a:pPr>
            <a:endParaRPr lang="en-GB" sz="1200" b="0" dirty="0" smtClean="0">
              <a:solidFill>
                <a:schemeClr val="tx2"/>
              </a:solidFill>
              <a:latin typeface="Arial" pitchFamily="34" charset="0"/>
              <a:cs typeface="Arial" pitchFamily="34" charset="0"/>
            </a:endParaRPr>
          </a:p>
          <a:p>
            <a:pPr marL="252000" lvl="0" indent="-252000">
              <a:lnSpc>
                <a:spcPct val="150000"/>
              </a:lnSpc>
              <a:spcBef>
                <a:spcPts val="0"/>
              </a:spcBef>
              <a:buFont typeface="Arial" pitchFamily="34" charset="0"/>
              <a:buChar char="•"/>
            </a:pPr>
            <a:r>
              <a:rPr lang="en-GB" sz="2000" b="0" dirty="0" smtClean="0">
                <a:solidFill>
                  <a:schemeClr val="tx2"/>
                </a:solidFill>
                <a:latin typeface="Arial" pitchFamily="34" charset="0"/>
                <a:cs typeface="Arial" pitchFamily="34" charset="0"/>
              </a:rPr>
              <a:t>To be implemented in the operational </a:t>
            </a:r>
            <a:r>
              <a:rPr lang="en-GB" sz="2000" b="0" dirty="0" err="1" smtClean="0">
                <a:solidFill>
                  <a:schemeClr val="tx2"/>
                </a:solidFill>
                <a:latin typeface="Arial" pitchFamily="34" charset="0"/>
                <a:cs typeface="Arial" pitchFamily="34" charset="0"/>
              </a:rPr>
              <a:t>PMAp</a:t>
            </a:r>
            <a:r>
              <a:rPr lang="en-GB" sz="2000" b="0" dirty="0" smtClean="0">
                <a:solidFill>
                  <a:schemeClr val="tx2"/>
                </a:solidFill>
                <a:latin typeface="Arial" pitchFamily="34" charset="0"/>
                <a:cs typeface="Arial" pitchFamily="34" charset="0"/>
              </a:rPr>
              <a:t> processor</a:t>
            </a:r>
          </a:p>
          <a:p>
            <a:pPr marL="252000" lvl="0" indent="-252000">
              <a:lnSpc>
                <a:spcPct val="150000"/>
              </a:lnSpc>
              <a:spcBef>
                <a:spcPts val="0"/>
              </a:spcBef>
              <a:buFont typeface="Arial" pitchFamily="34" charset="0"/>
              <a:buChar char="•"/>
            </a:pPr>
            <a:endParaRPr lang="en-GB" sz="1200" b="0" dirty="0" smtClean="0">
              <a:solidFill>
                <a:schemeClr val="tx2"/>
              </a:solidFill>
              <a:latin typeface="Arial" pitchFamily="34" charset="0"/>
              <a:cs typeface="Arial" pitchFamily="34" charset="0"/>
            </a:endParaRPr>
          </a:p>
          <a:p>
            <a:pPr marL="252000" lvl="0" indent="-252000">
              <a:lnSpc>
                <a:spcPct val="150000"/>
              </a:lnSpc>
              <a:spcBef>
                <a:spcPts val="0"/>
              </a:spcBef>
              <a:buFont typeface="Arial" pitchFamily="34" charset="0"/>
              <a:buChar char="•"/>
            </a:pPr>
            <a:r>
              <a:rPr lang="en-GB" sz="2000" b="0" dirty="0" smtClean="0">
                <a:solidFill>
                  <a:schemeClr val="tx2"/>
                </a:solidFill>
                <a:latin typeface="Arial" pitchFamily="34" charset="0"/>
                <a:cs typeface="Arial" pitchFamily="34" charset="0"/>
              </a:rPr>
              <a:t>Cross-calibration coefficient can be extracted during the operational </a:t>
            </a:r>
            <a:r>
              <a:rPr lang="en-GB" sz="2000" b="0" dirty="0" err="1" smtClean="0">
                <a:solidFill>
                  <a:schemeClr val="tx2"/>
                </a:solidFill>
                <a:latin typeface="Arial" pitchFamily="34" charset="0"/>
                <a:cs typeface="Arial" pitchFamily="34" charset="0"/>
              </a:rPr>
              <a:t>PMAp</a:t>
            </a:r>
            <a:r>
              <a:rPr lang="en-GB" sz="2000" b="0" dirty="0" smtClean="0">
                <a:solidFill>
                  <a:schemeClr val="tx2"/>
                </a:solidFill>
                <a:latin typeface="Arial" pitchFamily="34" charset="0"/>
                <a:cs typeface="Arial" pitchFamily="34" charset="0"/>
              </a:rPr>
              <a:t> processing.</a:t>
            </a:r>
          </a:p>
          <a:p>
            <a:pPr marL="252000" lvl="0" indent="-252000">
              <a:lnSpc>
                <a:spcPct val="150000"/>
              </a:lnSpc>
              <a:spcBef>
                <a:spcPts val="0"/>
              </a:spcBef>
              <a:buFont typeface="Arial" pitchFamily="34" charset="0"/>
              <a:buChar char="•"/>
            </a:pPr>
            <a:endParaRPr lang="en-GB" sz="1200" b="0" dirty="0" smtClean="0">
              <a:solidFill>
                <a:schemeClr val="tx2"/>
              </a:solidFill>
              <a:latin typeface="Arial" pitchFamily="34" charset="0"/>
              <a:cs typeface="Arial" pitchFamily="34" charset="0"/>
            </a:endParaRPr>
          </a:p>
          <a:p>
            <a:pPr marL="252000" lvl="0" indent="-252000">
              <a:lnSpc>
                <a:spcPct val="150000"/>
              </a:lnSpc>
              <a:spcBef>
                <a:spcPts val="0"/>
              </a:spcBef>
              <a:buFont typeface="Arial" pitchFamily="34" charset="0"/>
              <a:buChar char="•"/>
            </a:pPr>
            <a:r>
              <a:rPr lang="en-GB" sz="2000" b="0" dirty="0" smtClean="0">
                <a:solidFill>
                  <a:schemeClr val="tx2"/>
                </a:solidFill>
                <a:latin typeface="Arial" pitchFamily="34" charset="0"/>
                <a:cs typeface="Arial" pitchFamily="34" charset="0"/>
              </a:rPr>
              <a:t>Stand-alone software to be developed for integration into the operational product monitoring environment</a:t>
            </a:r>
          </a:p>
          <a:p>
            <a:pPr marL="252000" lvl="0" indent="-252000">
              <a:lnSpc>
                <a:spcPct val="150000"/>
              </a:lnSpc>
              <a:spcBef>
                <a:spcPts val="0"/>
              </a:spcBef>
              <a:buFont typeface="Arial" pitchFamily="34" charset="0"/>
              <a:buChar char="•"/>
            </a:pPr>
            <a:endParaRPr lang="en-GB" sz="1200" b="0" dirty="0" smtClean="0">
              <a:solidFill>
                <a:schemeClr val="tx2"/>
              </a:solidFill>
              <a:latin typeface="Arial" pitchFamily="34" charset="0"/>
              <a:cs typeface="Arial" pitchFamily="34" charset="0"/>
            </a:endParaRPr>
          </a:p>
          <a:p>
            <a:pPr marL="252000" lvl="0" indent="-252000">
              <a:lnSpc>
                <a:spcPct val="150000"/>
              </a:lnSpc>
              <a:spcBef>
                <a:spcPts val="0"/>
              </a:spcBef>
              <a:buFont typeface="Arial" pitchFamily="34" charset="0"/>
              <a:buChar char="•"/>
            </a:pPr>
            <a:r>
              <a:rPr lang="en-GB" sz="2000" b="0" dirty="0" smtClean="0">
                <a:solidFill>
                  <a:schemeClr val="tx2"/>
                </a:solidFill>
                <a:latin typeface="Arial" pitchFamily="34" charset="0"/>
                <a:cs typeface="Arial" pitchFamily="34" charset="0"/>
              </a:rPr>
              <a:t>Methodology can be adapted to other imager data (e.g. SEVIRI)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solidFill>
                  <a:srgbClr val="FF0000"/>
                </a:solidFill>
              </a:rPr>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221972" cy="854075"/>
          </a:xfrm>
        </p:spPr>
        <p:txBody>
          <a:bodyPr/>
          <a:lstStyle/>
          <a:p>
            <a:r>
              <a:rPr lang="en-US" sz="2400" dirty="0" smtClean="0"/>
              <a:t>Climate Activities at EUMETSAT – Reprocessing + FIDUCEO</a:t>
            </a:r>
            <a:endParaRPr lang="en-GB" sz="2400" dirty="0"/>
          </a:p>
        </p:txBody>
      </p:sp>
      <p:sp>
        <p:nvSpPr>
          <p:cNvPr id="3" name="Content Placeholder 2"/>
          <p:cNvSpPr>
            <a:spLocks noGrp="1"/>
          </p:cNvSpPr>
          <p:nvPr>
            <p:ph idx="1"/>
          </p:nvPr>
        </p:nvSpPr>
        <p:spPr>
          <a:xfrm>
            <a:off x="0" y="3224698"/>
            <a:ext cx="9906000" cy="3633302"/>
          </a:xfrm>
        </p:spPr>
        <p:txBody>
          <a:bodyPr wrap="square" lIns="36000" rIns="36000">
            <a:spAutoFit/>
          </a:bodyPr>
          <a:lstStyle/>
          <a:p>
            <a:pPr marL="273050" lvl="1" indent="-271463">
              <a:spcBef>
                <a:spcPts val="0"/>
              </a:spcBef>
              <a:spcAft>
                <a:spcPts val="600"/>
              </a:spcAft>
              <a:buNone/>
            </a:pPr>
            <a:r>
              <a:rPr lang="en-US" altLang="zh-CN" sz="2000" b="1" dirty="0" smtClean="0">
                <a:solidFill>
                  <a:schemeClr val="tx1"/>
                </a:solidFill>
                <a:latin typeface="Arial" charset="0"/>
                <a:ea typeface="SimSun" pitchFamily="2" charset="-122"/>
                <a:cs typeface="Arial" charset="0"/>
              </a:rPr>
              <a:t>Activities of immediate relevance for GSICS:</a:t>
            </a:r>
          </a:p>
          <a:p>
            <a:pPr marL="273050" lvl="1" indent="-271463">
              <a:lnSpc>
                <a:spcPct val="105000"/>
              </a:lnSpc>
              <a:spcBef>
                <a:spcPts val="0"/>
              </a:spcBef>
              <a:spcAft>
                <a:spcPts val="600"/>
              </a:spcAft>
            </a:pPr>
            <a:r>
              <a:rPr lang="en-US" altLang="zh-CN" sz="1800" dirty="0" smtClean="0">
                <a:solidFill>
                  <a:schemeClr val="tx1"/>
                </a:solidFill>
                <a:latin typeface="Arial" charset="0"/>
                <a:ea typeface="SimSun" pitchFamily="2" charset="-122"/>
                <a:cs typeface="Arial" charset="0"/>
              </a:rPr>
              <a:t>European project </a:t>
            </a:r>
            <a:r>
              <a:rPr lang="en-US" altLang="zh-CN" sz="1800" b="1" dirty="0" smtClean="0">
                <a:solidFill>
                  <a:schemeClr val="tx1"/>
                </a:solidFill>
                <a:latin typeface="Arial" charset="0"/>
                <a:ea typeface="SimSun" pitchFamily="2" charset="-122"/>
                <a:cs typeface="Arial" charset="0"/>
              </a:rPr>
              <a:t>FIDUCEO</a:t>
            </a:r>
            <a:r>
              <a:rPr lang="en-US" altLang="zh-CN" sz="1800" dirty="0" smtClean="0">
                <a:solidFill>
                  <a:schemeClr val="tx1"/>
                </a:solidFill>
                <a:latin typeface="Arial" charset="0"/>
                <a:ea typeface="SimSun" pitchFamily="2" charset="-122"/>
                <a:cs typeface="Arial" charset="0"/>
              </a:rPr>
              <a:t> (</a:t>
            </a:r>
            <a:r>
              <a:rPr lang="en-US" sz="1800" dirty="0" smtClean="0"/>
              <a:t>Fidelity and Uncertainty in Climate Data Records from Earth Observation) </a:t>
            </a:r>
            <a:r>
              <a:rPr lang="en-US" sz="1800" dirty="0" smtClean="0">
                <a:sym typeface="Wingdings" pitchFamily="2" charset="2"/>
              </a:rPr>
              <a:t> Objective = </a:t>
            </a:r>
            <a:r>
              <a:rPr lang="en-US" sz="1800" dirty="0" smtClean="0"/>
              <a:t>to develop and apply a rigorous metrology of Earth observation for climate data records</a:t>
            </a:r>
          </a:p>
          <a:p>
            <a:pPr marL="269875" lvl="2" indent="0">
              <a:lnSpc>
                <a:spcPct val="105000"/>
              </a:lnSpc>
              <a:spcBef>
                <a:spcPts val="1200"/>
              </a:spcBef>
              <a:spcAft>
                <a:spcPts val="0"/>
              </a:spcAft>
              <a:buNone/>
            </a:pPr>
            <a:r>
              <a:rPr lang="en-US" altLang="zh-CN" sz="1800" dirty="0" smtClean="0">
                <a:solidFill>
                  <a:schemeClr val="tx1"/>
                </a:solidFill>
                <a:latin typeface="Arial" charset="0"/>
                <a:ea typeface="SimSun" pitchFamily="2" charset="-122"/>
                <a:cs typeface="Arial" charset="0"/>
              </a:rPr>
              <a:t>Topics addressed by the project (</a:t>
            </a:r>
            <a:r>
              <a:rPr lang="en-US" altLang="zh-CN" sz="1800" dirty="0" smtClean="0">
                <a:solidFill>
                  <a:srgbClr val="FF0000"/>
                </a:solidFill>
                <a:latin typeface="Arial" charset="0"/>
                <a:ea typeface="SimSun" pitchFamily="2" charset="-122"/>
                <a:cs typeface="Arial" charset="0"/>
                <a:sym typeface="Wingdings" pitchFamily="2" charset="2"/>
              </a:rPr>
              <a:t> </a:t>
            </a:r>
            <a:r>
              <a:rPr lang="en-US" altLang="zh-CN" sz="1800" dirty="0" smtClean="0">
                <a:solidFill>
                  <a:srgbClr val="FF0000"/>
                </a:solidFill>
                <a:latin typeface="Arial" charset="0"/>
                <a:ea typeface="SimSun" pitchFamily="2" charset="-122"/>
                <a:cs typeface="Arial" charset="0"/>
              </a:rPr>
              <a:t>see 1e</a:t>
            </a:r>
            <a:r>
              <a:rPr lang="en-US" altLang="zh-CN" sz="1800" dirty="0" smtClean="0">
                <a:solidFill>
                  <a:schemeClr val="tx1"/>
                </a:solidFill>
                <a:latin typeface="Arial" charset="0"/>
                <a:ea typeface="SimSun" pitchFamily="2" charset="-122"/>
                <a:cs typeface="Arial" charset="0"/>
              </a:rPr>
              <a:t>):</a:t>
            </a:r>
          </a:p>
          <a:p>
            <a:pPr marL="712788" lvl="2" indent="-442913">
              <a:lnSpc>
                <a:spcPct val="105000"/>
              </a:lnSpc>
              <a:spcBef>
                <a:spcPts val="0"/>
              </a:spcBef>
              <a:spcAft>
                <a:spcPts val="0"/>
              </a:spcAft>
            </a:pPr>
            <a:r>
              <a:rPr lang="en-US" altLang="zh-CN" sz="1800" dirty="0" smtClean="0">
                <a:solidFill>
                  <a:schemeClr val="tx1"/>
                </a:solidFill>
                <a:latin typeface="Arial" charset="0"/>
                <a:ea typeface="SimSun" pitchFamily="2" charset="-122"/>
                <a:cs typeface="Arial" charset="0"/>
              </a:rPr>
              <a:t>Terminology</a:t>
            </a:r>
            <a:endParaRPr lang="en-US" altLang="zh-CN" sz="1800" dirty="0" smtClean="0">
              <a:solidFill>
                <a:srgbClr val="FF0000"/>
              </a:solidFill>
              <a:latin typeface="Arial" charset="0"/>
              <a:ea typeface="SimSun" pitchFamily="2" charset="-122"/>
              <a:cs typeface="Arial" charset="0"/>
            </a:endParaRPr>
          </a:p>
          <a:p>
            <a:pPr marL="712788" lvl="2" indent="-442913">
              <a:lnSpc>
                <a:spcPct val="105000"/>
              </a:lnSpc>
              <a:spcBef>
                <a:spcPts val="600"/>
              </a:spcBef>
              <a:spcAft>
                <a:spcPts val="0"/>
              </a:spcAft>
            </a:pPr>
            <a:r>
              <a:rPr lang="en-US" altLang="zh-CN" sz="1800" dirty="0" smtClean="0">
                <a:solidFill>
                  <a:schemeClr val="tx1"/>
                </a:solidFill>
                <a:latin typeface="Arial" charset="0"/>
                <a:ea typeface="SimSun" pitchFamily="2" charset="-122"/>
                <a:cs typeface="Arial" charset="0"/>
              </a:rPr>
              <a:t>Traceability and Key Comparison Reference Values </a:t>
            </a:r>
            <a:r>
              <a:rPr lang="en-US" altLang="zh-CN" sz="1800" dirty="0" smtClean="0">
                <a:solidFill>
                  <a:srgbClr val="FF0000"/>
                </a:solidFill>
                <a:latin typeface="Arial" charset="0"/>
                <a:ea typeface="SimSun" pitchFamily="2" charset="-122"/>
                <a:cs typeface="Arial" charset="0"/>
                <a:sym typeface="Wingdings" pitchFamily="2" charset="2"/>
              </a:rPr>
              <a:t> see 3f</a:t>
            </a:r>
            <a:endParaRPr lang="en-US" altLang="zh-CN" sz="1800" dirty="0" smtClean="0">
              <a:solidFill>
                <a:srgbClr val="FF0000"/>
              </a:solidFill>
              <a:latin typeface="Arial" charset="0"/>
              <a:ea typeface="SimSun" pitchFamily="2" charset="-122"/>
              <a:cs typeface="Arial" charset="0"/>
            </a:endParaRPr>
          </a:p>
          <a:p>
            <a:pPr marL="712788" lvl="2" indent="-442913">
              <a:lnSpc>
                <a:spcPct val="105000"/>
              </a:lnSpc>
              <a:spcBef>
                <a:spcPts val="600"/>
              </a:spcBef>
              <a:spcAft>
                <a:spcPts val="0"/>
              </a:spcAft>
            </a:pPr>
            <a:r>
              <a:rPr lang="en-US" altLang="zh-CN" sz="1800" dirty="0" smtClean="0">
                <a:solidFill>
                  <a:schemeClr val="tx1"/>
                </a:solidFill>
                <a:latin typeface="Arial" charset="0"/>
                <a:ea typeface="SimSun" pitchFamily="2" charset="-122"/>
                <a:cs typeface="Arial" charset="0"/>
              </a:rPr>
              <a:t>SRFs changing in time + reprocessing with SSCC (vicarious calibration system)</a:t>
            </a:r>
          </a:p>
          <a:p>
            <a:pPr marL="712788" lvl="2" indent="-442913">
              <a:lnSpc>
                <a:spcPct val="105000"/>
              </a:lnSpc>
              <a:spcBef>
                <a:spcPts val="600"/>
              </a:spcBef>
              <a:spcAft>
                <a:spcPts val="0"/>
              </a:spcAft>
            </a:pPr>
            <a:r>
              <a:rPr lang="en-US" altLang="zh-CN" sz="1800" dirty="0" smtClean="0">
                <a:solidFill>
                  <a:schemeClr val="tx1"/>
                </a:solidFill>
                <a:latin typeface="Arial" charset="0"/>
                <a:ea typeface="SimSun" pitchFamily="2" charset="-122"/>
                <a:cs typeface="Arial" charset="0"/>
              </a:rPr>
              <a:t>Analysis of HIRS: understanding its calibration + SRF by inter-comparison with IASI</a:t>
            </a:r>
            <a:endParaRPr lang="pt-BR" altLang="zh-CN" sz="1800" dirty="0" smtClean="0">
              <a:solidFill>
                <a:schemeClr val="tx1"/>
              </a:solidFill>
              <a:latin typeface="Arial" charset="0"/>
              <a:ea typeface="SimSun" pitchFamily="2" charset="-122"/>
              <a:cs typeface="Arial" charset="0"/>
            </a:endParaRPr>
          </a:p>
          <a:p>
            <a:pPr marL="712788" lvl="2" indent="-442913">
              <a:lnSpc>
                <a:spcPct val="105000"/>
              </a:lnSpc>
              <a:spcBef>
                <a:spcPts val="600"/>
              </a:spcBef>
              <a:spcAft>
                <a:spcPts val="0"/>
              </a:spcAft>
            </a:pPr>
            <a:endParaRPr lang="en-IE" sz="1800" dirty="0" smtClean="0"/>
          </a:p>
        </p:txBody>
      </p:sp>
      <p:pic>
        <p:nvPicPr>
          <p:cNvPr id="6" name="Picture 6" descr="Libya_wv.PNG"/>
          <p:cNvPicPr>
            <a:picLocks noChangeAspect="1"/>
          </p:cNvPicPr>
          <p:nvPr/>
        </p:nvPicPr>
        <p:blipFill>
          <a:blip r:embed="rId2" cstate="print"/>
          <a:srcRect/>
          <a:stretch>
            <a:fillRect/>
          </a:stretch>
        </p:blipFill>
        <p:spPr bwMode="auto">
          <a:xfrm>
            <a:off x="0" y="2345852"/>
            <a:ext cx="9906000" cy="1184275"/>
          </a:xfrm>
          <a:prstGeom prst="rect">
            <a:avLst/>
          </a:prstGeom>
          <a:noFill/>
          <a:ln w="9525">
            <a:noFill/>
            <a:miter lim="800000"/>
            <a:headEnd/>
            <a:tailEnd/>
          </a:ln>
        </p:spPr>
      </p:pic>
      <p:pic>
        <p:nvPicPr>
          <p:cNvPr id="7" name="Picture 7" descr="Libya_ir.PNG"/>
          <p:cNvPicPr>
            <a:picLocks noChangeAspect="1"/>
          </p:cNvPicPr>
          <p:nvPr/>
        </p:nvPicPr>
        <p:blipFill>
          <a:blip r:embed="rId3" cstate="print"/>
          <a:srcRect/>
          <a:stretch>
            <a:fillRect/>
          </a:stretch>
        </p:blipFill>
        <p:spPr bwMode="auto">
          <a:xfrm>
            <a:off x="0" y="1037752"/>
            <a:ext cx="9906000" cy="1190625"/>
          </a:xfrm>
          <a:prstGeom prst="rect">
            <a:avLst/>
          </a:prstGeom>
          <a:noFill/>
          <a:ln w="9525">
            <a:noFill/>
            <a:miter lim="800000"/>
            <a:headEnd/>
            <a:tailEnd/>
          </a:ln>
        </p:spPr>
      </p:pic>
      <p:sp>
        <p:nvSpPr>
          <p:cNvPr id="9" name="TextBox 8"/>
          <p:cNvSpPr txBox="1"/>
          <p:nvPr/>
        </p:nvSpPr>
        <p:spPr>
          <a:xfrm>
            <a:off x="0" y="857729"/>
            <a:ext cx="9905999" cy="253916"/>
          </a:xfrm>
          <a:prstGeom prst="rect">
            <a:avLst/>
          </a:prstGeom>
          <a:noFill/>
        </p:spPr>
        <p:txBody>
          <a:bodyPr wrap="square" rtlCol="0">
            <a:spAutoFit/>
          </a:bodyPr>
          <a:lstStyle/>
          <a:p>
            <a:pPr algn="ctr"/>
            <a:r>
              <a:rPr lang="en-US" sz="1050" dirty="0" smtClean="0">
                <a:solidFill>
                  <a:schemeClr val="tx1"/>
                </a:solidFill>
              </a:rPr>
              <a:t>Time Series of Brightness Temperatures over Libya#4 in IR (top) and WV (bottom) after MVIRI Recalibration 1983-2006</a:t>
            </a:r>
            <a:endParaRPr lang="en-GB" sz="1050" dirty="0">
              <a:solidFill>
                <a:schemeClr val="tx1"/>
              </a:solidFill>
            </a:endParaRPr>
          </a:p>
        </p:txBody>
      </p:sp>
      <p:sp>
        <p:nvSpPr>
          <p:cNvPr id="10" name="TextBox 9"/>
          <p:cNvSpPr txBox="1"/>
          <p:nvPr/>
        </p:nvSpPr>
        <p:spPr>
          <a:xfrm>
            <a:off x="1223159" y="1733788"/>
            <a:ext cx="712520" cy="1384995"/>
          </a:xfrm>
          <a:prstGeom prst="rect">
            <a:avLst/>
          </a:prstGeom>
          <a:solidFill>
            <a:schemeClr val="bg1"/>
          </a:solidFill>
          <a:ln w="19050">
            <a:solidFill>
              <a:schemeClr val="tx1">
                <a:lumMod val="50000"/>
              </a:schemeClr>
            </a:solidFill>
          </a:ln>
        </p:spPr>
        <p:txBody>
          <a:bodyPr wrap="square" rtlCol="0">
            <a:spAutoFit/>
          </a:bodyPr>
          <a:lstStyle/>
          <a:p>
            <a:r>
              <a:rPr lang="en-US" sz="1400" dirty="0" smtClean="0">
                <a:solidFill>
                  <a:schemeClr val="accent4">
                    <a:lumMod val="25000"/>
                    <a:lumOff val="75000"/>
                  </a:schemeClr>
                </a:solidFill>
              </a:rPr>
              <a:t>Met-2</a:t>
            </a:r>
          </a:p>
          <a:p>
            <a:r>
              <a:rPr lang="en-US" sz="1400" dirty="0" smtClean="0">
                <a:solidFill>
                  <a:srgbClr val="0039AC"/>
                </a:solidFill>
              </a:rPr>
              <a:t>Met-3</a:t>
            </a:r>
          </a:p>
          <a:p>
            <a:r>
              <a:rPr lang="en-US" sz="1400" dirty="0" smtClean="0">
                <a:solidFill>
                  <a:srgbClr val="92D050"/>
                </a:solidFill>
              </a:rPr>
              <a:t>Met-4</a:t>
            </a:r>
          </a:p>
          <a:p>
            <a:r>
              <a:rPr lang="en-US" sz="1400" dirty="0" smtClean="0">
                <a:solidFill>
                  <a:srgbClr val="288431"/>
                </a:solidFill>
              </a:rPr>
              <a:t>Met-5</a:t>
            </a:r>
          </a:p>
          <a:p>
            <a:r>
              <a:rPr lang="en-US" sz="1400" dirty="0" smtClean="0">
                <a:solidFill>
                  <a:srgbClr val="F4B6C9"/>
                </a:solidFill>
              </a:rPr>
              <a:t>Met-6</a:t>
            </a:r>
          </a:p>
          <a:p>
            <a:r>
              <a:rPr lang="en-US" sz="1400" dirty="0" smtClean="0">
                <a:solidFill>
                  <a:srgbClr val="FF0000"/>
                </a:solidFill>
              </a:rPr>
              <a:t>Met-7</a:t>
            </a:r>
          </a:p>
        </p:txBody>
      </p:sp>
      <p:sp>
        <p:nvSpPr>
          <p:cNvPr id="11" name="TextBox 10"/>
          <p:cNvSpPr txBox="1"/>
          <p:nvPr/>
        </p:nvSpPr>
        <p:spPr>
          <a:xfrm>
            <a:off x="5961413" y="2113808"/>
            <a:ext cx="3944587" cy="461665"/>
          </a:xfrm>
          <a:prstGeom prst="rect">
            <a:avLst/>
          </a:prstGeom>
          <a:solidFill>
            <a:schemeClr val="accent1"/>
          </a:solidFill>
        </p:spPr>
        <p:txBody>
          <a:bodyPr wrap="square" rtlCol="0">
            <a:spAutoFit/>
          </a:bodyPr>
          <a:lstStyle/>
          <a:p>
            <a:r>
              <a:rPr lang="en-GB" sz="1200" dirty="0" smtClean="0">
                <a:solidFill>
                  <a:schemeClr val="tx1"/>
                </a:solidFill>
              </a:rPr>
              <a:t>2016: Will work on the MSG IR6.8 and IR10.8 for time period before IASI to extend time series</a:t>
            </a:r>
            <a:endParaRPr lang="en-GB" sz="1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221972" cy="854075"/>
          </a:xfrm>
        </p:spPr>
        <p:txBody>
          <a:bodyPr/>
          <a:lstStyle/>
          <a:p>
            <a:r>
              <a:rPr lang="en-US" dirty="0" smtClean="0"/>
              <a:t>Climate Activities at EUMETSAT – SCOPE-CM</a:t>
            </a:r>
            <a:endParaRPr lang="en-GB" dirty="0"/>
          </a:p>
        </p:txBody>
      </p:sp>
      <p:sp>
        <p:nvSpPr>
          <p:cNvPr id="3" name="Content Placeholder 2"/>
          <p:cNvSpPr>
            <a:spLocks noGrp="1"/>
          </p:cNvSpPr>
          <p:nvPr>
            <p:ph idx="1"/>
          </p:nvPr>
        </p:nvSpPr>
        <p:spPr>
          <a:xfrm>
            <a:off x="121150" y="922525"/>
            <a:ext cx="9675992" cy="5669244"/>
          </a:xfrm>
        </p:spPr>
        <p:txBody>
          <a:bodyPr lIns="36000" rIns="36000">
            <a:spAutoFit/>
          </a:bodyPr>
          <a:lstStyle/>
          <a:p>
            <a:pPr marL="273050" lvl="1" indent="-271463">
              <a:lnSpc>
                <a:spcPct val="105000"/>
              </a:lnSpc>
              <a:spcBef>
                <a:spcPts val="0"/>
              </a:spcBef>
              <a:spcAft>
                <a:spcPts val="600"/>
              </a:spcAft>
            </a:pPr>
            <a:r>
              <a:rPr lang="en-US" altLang="zh-CN" sz="1800" dirty="0" smtClean="0">
                <a:solidFill>
                  <a:schemeClr val="tx1"/>
                </a:solidFill>
                <a:latin typeface="Arial" charset="0"/>
                <a:ea typeface="SimSun" pitchFamily="2" charset="-122"/>
                <a:cs typeface="Arial" charset="0"/>
              </a:rPr>
              <a:t>SCOPE CM - </a:t>
            </a:r>
            <a:r>
              <a:rPr lang="en-GB" altLang="zh-CN" sz="1800" dirty="0" smtClean="0">
                <a:solidFill>
                  <a:schemeClr val="tx1"/>
                </a:solidFill>
                <a:latin typeface="Arial" charset="0"/>
                <a:ea typeface="SimSun" pitchFamily="2" charset="-122"/>
                <a:cs typeface="Arial" charset="0"/>
              </a:rPr>
              <a:t>Inter-calibration of passive imager observations from time-series of geostationary satellites (IOGEO) (SCM-06) </a:t>
            </a:r>
          </a:p>
          <a:p>
            <a:pPr marL="628650" lvl="1" indent="-355600">
              <a:lnSpc>
                <a:spcPct val="105000"/>
              </a:lnSpc>
              <a:spcBef>
                <a:spcPts val="0"/>
              </a:spcBef>
              <a:spcAft>
                <a:spcPts val="600"/>
              </a:spcAft>
              <a:buFont typeface="Wingdings"/>
              <a:buChar char="è"/>
            </a:pPr>
            <a:r>
              <a:rPr lang="en-US" altLang="zh-CN" sz="1800" dirty="0" smtClean="0">
                <a:solidFill>
                  <a:schemeClr val="tx1"/>
                </a:solidFill>
                <a:latin typeface="Arial" charset="0"/>
                <a:ea typeface="SimSun" pitchFamily="2" charset="-122"/>
                <a:cs typeface="Arial" charset="0"/>
                <a:sym typeface="Wingdings" pitchFamily="2" charset="2"/>
              </a:rPr>
              <a:t>Objective = </a:t>
            </a:r>
            <a:r>
              <a:rPr lang="en-GB" sz="1800" dirty="0" smtClean="0">
                <a:solidFill>
                  <a:srgbClr val="002569"/>
                </a:solidFill>
              </a:rPr>
              <a:t>re-calibrate and inter-calibrate </a:t>
            </a:r>
            <a:r>
              <a:rPr lang="en-GB" sz="1800" dirty="0" err="1" smtClean="0">
                <a:solidFill>
                  <a:srgbClr val="002569"/>
                </a:solidFill>
              </a:rPr>
              <a:t>Meteosat</a:t>
            </a:r>
            <a:r>
              <a:rPr lang="en-GB" sz="1800" dirty="0" smtClean="0">
                <a:solidFill>
                  <a:srgbClr val="002569"/>
                </a:solidFill>
              </a:rPr>
              <a:t> First Generation (MFG) and </a:t>
            </a:r>
            <a:r>
              <a:rPr lang="en-GB" sz="1800" dirty="0" err="1" smtClean="0">
                <a:solidFill>
                  <a:srgbClr val="002569"/>
                </a:solidFill>
              </a:rPr>
              <a:t>Meteosat</a:t>
            </a:r>
            <a:r>
              <a:rPr lang="en-GB" sz="1800" dirty="0" smtClean="0">
                <a:solidFill>
                  <a:srgbClr val="002569"/>
                </a:solidFill>
              </a:rPr>
              <a:t> Second Generation (MSG) IR, WV, and VIS radiances from 1982 to present.</a:t>
            </a:r>
          </a:p>
          <a:p>
            <a:pPr marL="273050" lvl="0" indent="-273050" eaLnBrk="0" hangingPunct="0">
              <a:lnSpc>
                <a:spcPct val="105000"/>
              </a:lnSpc>
              <a:spcAft>
                <a:spcPts val="0"/>
              </a:spcAft>
              <a:buSzPct val="130000"/>
            </a:pPr>
            <a:endParaRPr lang="en-GB" sz="1800" dirty="0" smtClean="0">
              <a:solidFill>
                <a:srgbClr val="002569"/>
              </a:solidFill>
            </a:endParaRPr>
          </a:p>
          <a:p>
            <a:pPr marL="273050" lvl="0" indent="-273050" eaLnBrk="0" hangingPunct="0">
              <a:lnSpc>
                <a:spcPct val="105000"/>
              </a:lnSpc>
              <a:spcAft>
                <a:spcPts val="0"/>
              </a:spcAft>
              <a:buSzPct val="130000"/>
              <a:buNone/>
            </a:pPr>
            <a:r>
              <a:rPr lang="en-US" sz="1800" dirty="0" smtClean="0">
                <a:solidFill>
                  <a:srgbClr val="002569"/>
                </a:solidFill>
              </a:rPr>
              <a:t>Achievements in 2015:</a:t>
            </a:r>
            <a:endParaRPr lang="en-GB" sz="1800" dirty="0" smtClean="0">
              <a:solidFill>
                <a:srgbClr val="002569"/>
              </a:solidFill>
            </a:endParaRPr>
          </a:p>
          <a:p>
            <a:pPr marL="628650" indent="-273050" eaLnBrk="0" hangingPunct="0">
              <a:lnSpc>
                <a:spcPct val="150000"/>
              </a:lnSpc>
              <a:spcAft>
                <a:spcPts val="0"/>
              </a:spcAft>
              <a:buSzPct val="130000"/>
            </a:pPr>
            <a:r>
              <a:rPr lang="en-US" altLang="zh-CN" sz="1800" dirty="0" smtClean="0">
                <a:solidFill>
                  <a:srgbClr val="002569"/>
                </a:solidFill>
              </a:rPr>
              <a:t>Completed recalibration of MVIRI infrared and water vapor radiances for full METEOSAT time-series (1982- date) </a:t>
            </a:r>
          </a:p>
          <a:p>
            <a:pPr marL="628650" lvl="1" indent="0">
              <a:spcBef>
                <a:spcPts val="0"/>
              </a:spcBef>
              <a:spcAft>
                <a:spcPts val="600"/>
              </a:spcAft>
              <a:buFont typeface="Wingdings"/>
              <a:buChar char="è"/>
            </a:pPr>
            <a:r>
              <a:rPr lang="en-US" altLang="zh-CN" sz="1800" dirty="0" smtClean="0">
                <a:solidFill>
                  <a:schemeClr val="tx1"/>
                </a:solidFill>
                <a:latin typeface="Arial" charset="0"/>
                <a:ea typeface="SimSun" pitchFamily="2" charset="-122"/>
                <a:cs typeface="Arial" charset="0"/>
              </a:rPr>
              <a:t>Release of the recalibrated FCDR (</a:t>
            </a:r>
            <a:r>
              <a:rPr lang="en-US" altLang="zh-CN" sz="1800" dirty="0" err="1" smtClean="0">
                <a:solidFill>
                  <a:schemeClr val="tx1"/>
                </a:solidFill>
                <a:latin typeface="Arial" charset="0"/>
                <a:ea typeface="SimSun" pitchFamily="2" charset="-122"/>
                <a:cs typeface="Arial" charset="0"/>
              </a:rPr>
              <a:t>netCDF</a:t>
            </a:r>
            <a:r>
              <a:rPr lang="en-US" altLang="zh-CN" sz="1800" dirty="0" smtClean="0">
                <a:solidFill>
                  <a:schemeClr val="tx1"/>
                </a:solidFill>
                <a:latin typeface="Arial" charset="0"/>
                <a:ea typeface="SimSun" pitchFamily="2" charset="-122"/>
                <a:cs typeface="Arial" charset="0"/>
              </a:rPr>
              <a:t> format) planned for 2016.</a:t>
            </a:r>
          </a:p>
          <a:p>
            <a:pPr marL="628650" lvl="0" indent="-273050" eaLnBrk="0" hangingPunct="0">
              <a:lnSpc>
                <a:spcPct val="150000"/>
              </a:lnSpc>
              <a:spcAft>
                <a:spcPts val="0"/>
              </a:spcAft>
              <a:buSzPct val="130000"/>
            </a:pPr>
            <a:r>
              <a:rPr lang="en-GB" sz="1800" dirty="0" smtClean="0">
                <a:solidFill>
                  <a:srgbClr val="002569"/>
                </a:solidFill>
              </a:rPr>
              <a:t>Generated re-calibration coefficients for the MVIRI time-series of IR and WV radiances;</a:t>
            </a:r>
          </a:p>
          <a:p>
            <a:pPr marL="628650" lvl="0" indent="-273050" eaLnBrk="0" hangingPunct="0">
              <a:lnSpc>
                <a:spcPct val="150000"/>
              </a:lnSpc>
              <a:spcAft>
                <a:spcPts val="0"/>
              </a:spcAft>
              <a:buSzPct val="130000"/>
            </a:pPr>
            <a:r>
              <a:rPr lang="en-US" sz="1800" dirty="0" smtClean="0">
                <a:solidFill>
                  <a:srgbClr val="002569"/>
                </a:solidFill>
              </a:rPr>
              <a:t>Received feedback from CM SAF on the quality of the MVIRI re-calibration coefficients;</a:t>
            </a:r>
            <a:endParaRPr lang="en-GB" sz="1800" dirty="0" smtClean="0">
              <a:solidFill>
                <a:srgbClr val="002569"/>
              </a:solidFill>
            </a:endParaRPr>
          </a:p>
          <a:p>
            <a:pPr marL="628650" lvl="0" indent="-273050" eaLnBrk="0" hangingPunct="0">
              <a:lnSpc>
                <a:spcPct val="150000"/>
              </a:lnSpc>
              <a:spcAft>
                <a:spcPts val="0"/>
              </a:spcAft>
              <a:buSzPct val="130000"/>
            </a:pPr>
            <a:r>
              <a:rPr lang="en-GB" sz="1800" dirty="0" smtClean="0">
                <a:solidFill>
                  <a:srgbClr val="002569"/>
                </a:solidFill>
              </a:rPr>
              <a:t>Prepared </a:t>
            </a:r>
            <a:r>
              <a:rPr lang="en-GB" sz="1800" dirty="0" smtClean="0"/>
              <a:t>standard </a:t>
            </a:r>
            <a:r>
              <a:rPr lang="en-GB" sz="1800" dirty="0" err="1" smtClean="0"/>
              <a:t>netCDF</a:t>
            </a:r>
            <a:r>
              <a:rPr lang="en-GB" sz="1800" dirty="0" smtClean="0"/>
              <a:t> HIRS data record for use as calibration reference in IOGEO;</a:t>
            </a:r>
          </a:p>
          <a:p>
            <a:pPr marL="628650" lvl="0" indent="-273050" eaLnBrk="0" hangingPunct="0">
              <a:lnSpc>
                <a:spcPct val="150000"/>
              </a:lnSpc>
              <a:spcAft>
                <a:spcPts val="0"/>
              </a:spcAft>
              <a:buSzPct val="130000"/>
            </a:pPr>
            <a:r>
              <a:rPr lang="en-US" sz="1800" dirty="0" smtClean="0">
                <a:solidFill>
                  <a:srgbClr val="002569"/>
                </a:solidFill>
              </a:rPr>
              <a:t>Set-up a collaborative study to compare re-calibrated IR and WV observations from IOGEO and GSICS for a common test month including all geostationary satellites;</a:t>
            </a:r>
          </a:p>
          <a:p>
            <a:pPr marL="628650" lvl="0" indent="-273050" eaLnBrk="0" hangingPunct="0">
              <a:lnSpc>
                <a:spcPct val="150000"/>
              </a:lnSpc>
              <a:spcAft>
                <a:spcPts val="0"/>
              </a:spcAft>
              <a:buSzPct val="130000"/>
            </a:pPr>
            <a:r>
              <a:rPr lang="en-US" sz="1800" dirty="0" smtClean="0">
                <a:solidFill>
                  <a:srgbClr val="002569"/>
                </a:solidFill>
              </a:rPr>
              <a:t>Set-up an FTP site to exchange data between IOGEO project partners (</a:t>
            </a:r>
            <a:r>
              <a:rPr lang="en-US" sz="1800" dirty="0" smtClean="0">
                <a:solidFill>
                  <a:srgbClr val="FF0000"/>
                </a:solidFill>
              </a:rPr>
              <a:t>see 3b</a:t>
            </a:r>
            <a:r>
              <a:rPr lang="en-US" sz="1800" dirty="0" smtClean="0">
                <a:solidFill>
                  <a:srgbClr val="002569"/>
                </a:solidFill>
              </a:rPr>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a:t>
            </a:r>
            <a:r>
              <a:rPr lang="en-GB" sz="2000" dirty="0" smtClean="0">
                <a:solidFill>
                  <a:srgbClr val="FF0000"/>
                </a:solidFill>
              </a:rPr>
              <a:t> </a:t>
            </a:r>
          </a:p>
          <a:p>
            <a:pPr marL="742950" lvl="0" indent="-742950">
              <a:lnSpc>
                <a:spcPct val="150000"/>
              </a:lnSpc>
              <a:spcAft>
                <a:spcPts val="600"/>
              </a:spcAft>
              <a:buFont typeface="+mj-lt"/>
              <a:buAutoNum type="arabicPeriod"/>
            </a:pPr>
            <a:r>
              <a:rPr lang="en-GB" sz="2000" dirty="0" smtClean="0">
                <a:solidFill>
                  <a:srgbClr val="FF0000"/>
                </a:solidFill>
              </a:rPr>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221972" cy="854075"/>
          </a:xfrm>
        </p:spPr>
        <p:txBody>
          <a:bodyPr/>
          <a:lstStyle/>
          <a:p>
            <a:r>
              <a:rPr lang="en-US" dirty="0" smtClean="0"/>
              <a:t>Instrument Event Logging</a:t>
            </a:r>
            <a:endParaRPr lang="en-GB" dirty="0"/>
          </a:p>
        </p:txBody>
      </p:sp>
      <p:sp>
        <p:nvSpPr>
          <p:cNvPr id="3" name="Content Placeholder 2"/>
          <p:cNvSpPr>
            <a:spLocks noGrp="1"/>
          </p:cNvSpPr>
          <p:nvPr>
            <p:ph idx="1"/>
          </p:nvPr>
        </p:nvSpPr>
        <p:spPr>
          <a:xfrm>
            <a:off x="311151" y="1908027"/>
            <a:ext cx="9390990" cy="1554272"/>
          </a:xfrm>
        </p:spPr>
        <p:txBody>
          <a:bodyPr lIns="36000" rIns="36000">
            <a:spAutoFit/>
          </a:bodyPr>
          <a:lstStyle/>
          <a:p>
            <a:pPr marL="273050" lvl="1" indent="-271463">
              <a:spcBef>
                <a:spcPts val="0"/>
              </a:spcBef>
              <a:spcAft>
                <a:spcPts val="600"/>
              </a:spcAft>
            </a:pPr>
            <a:r>
              <a:rPr lang="en-GB" altLang="zh-CN" sz="1800" dirty="0" smtClean="0">
                <a:solidFill>
                  <a:schemeClr val="tx1"/>
                </a:solidFill>
                <a:latin typeface="Arial" charset="0"/>
                <a:ea typeface="SimSun" pitchFamily="2" charset="-122"/>
                <a:cs typeface="Arial" charset="0"/>
              </a:rPr>
              <a:t>Following the update of WMO-OSCAR (= </a:t>
            </a:r>
            <a:r>
              <a:rPr lang="en-GB" altLang="zh-CN" sz="1800" u="sng" dirty="0" smtClean="0">
                <a:solidFill>
                  <a:schemeClr val="tx1"/>
                </a:solidFill>
                <a:latin typeface="Arial" charset="0"/>
                <a:ea typeface="SimSun" pitchFamily="2" charset="-122"/>
                <a:cs typeface="Arial" charset="0"/>
              </a:rPr>
              <a:t>one landing page link per Satellite per Instrument </a:t>
            </a:r>
            <a:r>
              <a:rPr lang="en-GB" altLang="zh-CN" sz="1800" dirty="0" smtClean="0">
                <a:solidFill>
                  <a:schemeClr val="tx1"/>
                </a:solidFill>
                <a:latin typeface="Arial" charset="0"/>
                <a:ea typeface="SimSun" pitchFamily="2" charset="-122"/>
                <a:cs typeface="Arial" charset="0"/>
              </a:rPr>
              <a:t>), EUMETSAT together with JMA published </a:t>
            </a:r>
            <a:r>
              <a:rPr lang="en-US" altLang="zh-CN" sz="1800" dirty="0" smtClean="0">
                <a:solidFill>
                  <a:schemeClr val="tx1"/>
                </a:solidFill>
                <a:latin typeface="Arial" charset="0"/>
                <a:ea typeface="SimSun" pitchFamily="2" charset="-122"/>
                <a:cs typeface="Arial" charset="0"/>
              </a:rPr>
              <a:t>standardized landing pages for their instruments</a:t>
            </a:r>
          </a:p>
          <a:p>
            <a:pPr marL="273050" lvl="1" indent="-271463">
              <a:spcBef>
                <a:spcPts val="0"/>
              </a:spcBef>
              <a:spcAft>
                <a:spcPts val="600"/>
              </a:spcAft>
            </a:pPr>
            <a:r>
              <a:rPr lang="en-US" altLang="zh-CN" sz="1800" dirty="0" smtClean="0">
                <a:solidFill>
                  <a:schemeClr val="tx1"/>
                </a:solidFill>
                <a:latin typeface="Arial" charset="0"/>
                <a:ea typeface="SimSun" pitchFamily="2" charset="-122"/>
                <a:cs typeface="Arial" charset="0"/>
              </a:rPr>
              <a:t>EUMETSAT coordinates the inter-agencies efforts to provide the requested information to the user community </a:t>
            </a:r>
            <a:endParaRPr lang="en-GB" altLang="zh-CN" sz="1800" dirty="0" smtClean="0">
              <a:solidFill>
                <a:schemeClr val="tx1"/>
              </a:solidFill>
              <a:latin typeface="Arial" charset="0"/>
              <a:ea typeface="SimSun" pitchFamily="2" charset="-122"/>
              <a:cs typeface="Arial" charset="0"/>
            </a:endParaRPr>
          </a:p>
        </p:txBody>
      </p:sp>
      <p:sp>
        <p:nvSpPr>
          <p:cNvPr id="5" name="Rectangle 4"/>
          <p:cNvSpPr/>
          <p:nvPr/>
        </p:nvSpPr>
        <p:spPr>
          <a:xfrm>
            <a:off x="311150" y="889047"/>
            <a:ext cx="9356725" cy="9239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eaLnBrk="0" fontAlgn="t" hangingPunct="0">
              <a:spcBef>
                <a:spcPts val="0"/>
              </a:spcBef>
              <a:spcAft>
                <a:spcPts val="0"/>
              </a:spcAft>
              <a:defRPr/>
            </a:pPr>
            <a:r>
              <a:rPr lang="en-IE" sz="1800" dirty="0">
                <a:solidFill>
                  <a:srgbClr val="002569"/>
                </a:solidFill>
                <a:latin typeface="Arial" pitchFamily="34" charset="0"/>
              </a:rPr>
              <a:t>GSICS GRWG/GDWG 2014 Action 33:</a:t>
            </a:r>
          </a:p>
          <a:p>
            <a:pPr eaLnBrk="0" fontAlgn="t" hangingPunct="0">
              <a:spcBef>
                <a:spcPts val="0"/>
              </a:spcBef>
              <a:spcAft>
                <a:spcPts val="0"/>
              </a:spcAft>
              <a:defRPr/>
            </a:pPr>
            <a:r>
              <a:rPr lang="en-IE" sz="1800" b="0" dirty="0">
                <a:solidFill>
                  <a:srgbClr val="002569"/>
                </a:solidFill>
                <a:latin typeface="Arial" pitchFamily="34" charset="0"/>
              </a:rPr>
              <a:t>All GPRCs to provide satellite instrument specific links to calibration events to WMO-OSCAR.</a:t>
            </a:r>
          </a:p>
        </p:txBody>
      </p:sp>
      <p:sp>
        <p:nvSpPr>
          <p:cNvPr id="6" name="Rectangle 4"/>
          <p:cNvSpPr>
            <a:spLocks noChangeArrowheads="1"/>
          </p:cNvSpPr>
          <p:nvPr/>
        </p:nvSpPr>
        <p:spPr bwMode="auto">
          <a:xfrm>
            <a:off x="311150" y="3546900"/>
            <a:ext cx="9356725" cy="120015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eaLnBrk="0" fontAlgn="t" hangingPunct="0">
              <a:spcBef>
                <a:spcPts val="0"/>
              </a:spcBef>
              <a:spcAft>
                <a:spcPts val="0"/>
              </a:spcAft>
              <a:defRPr/>
            </a:pPr>
            <a:r>
              <a:rPr lang="en-GB" sz="1800" dirty="0">
                <a:solidFill>
                  <a:srgbClr val="002569"/>
                </a:solidFill>
                <a:latin typeface="Arial" pitchFamily="34" charset="0"/>
              </a:rPr>
              <a:t>CGMS-43: WGII/3 Action </a:t>
            </a:r>
            <a:r>
              <a:rPr lang="en-GB" sz="1800" dirty="0" smtClean="0">
                <a:solidFill>
                  <a:srgbClr val="002569"/>
                </a:solidFill>
                <a:latin typeface="Arial" pitchFamily="34" charset="0"/>
              </a:rPr>
              <a:t>43.01: </a:t>
            </a:r>
            <a:endParaRPr lang="en-GB" sz="1800" dirty="0">
              <a:solidFill>
                <a:srgbClr val="002569"/>
              </a:solidFill>
              <a:latin typeface="Arial" pitchFamily="34" charset="0"/>
            </a:endParaRPr>
          </a:p>
          <a:p>
            <a:pPr eaLnBrk="0" fontAlgn="t" hangingPunct="0">
              <a:spcBef>
                <a:spcPts val="0"/>
              </a:spcBef>
              <a:spcAft>
                <a:spcPts val="0"/>
              </a:spcAft>
              <a:defRPr/>
            </a:pPr>
            <a:r>
              <a:rPr lang="en-GB" sz="1800" b="0" dirty="0">
                <a:solidFill>
                  <a:srgbClr val="002569"/>
                </a:solidFill>
                <a:latin typeface="Arial" pitchFamily="34" charset="0"/>
              </a:rPr>
              <a:t>Calibration events logging task team to prepare a white paper outlining the set of parameters, the nomenclature, and the standards to be used for reporting on instrument calibration across space agencies.</a:t>
            </a:r>
          </a:p>
        </p:txBody>
      </p:sp>
      <p:sp>
        <p:nvSpPr>
          <p:cNvPr id="7" name="Content Placeholder 2"/>
          <p:cNvSpPr txBox="1">
            <a:spLocks/>
          </p:cNvSpPr>
          <p:nvPr/>
        </p:nvSpPr>
        <p:spPr bwMode="auto">
          <a:xfrm>
            <a:off x="251775" y="4979654"/>
            <a:ext cx="9390990" cy="1312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73050" marR="0" lvl="1" indent="-271463" algn="l" defTabSz="914400" rtl="0" eaLnBrk="1" fontAlgn="base" latinLnBrk="0" hangingPunct="1">
              <a:lnSpc>
                <a:spcPct val="105000"/>
              </a:lnSpc>
              <a:spcBef>
                <a:spcPts val="0"/>
              </a:spcBef>
              <a:spcAft>
                <a:spcPts val="600"/>
              </a:spcAft>
              <a:buClrTx/>
              <a:buSzTx/>
              <a:buFont typeface="Arial" pitchFamily="34" charset="0"/>
              <a:buChar char="•"/>
              <a:tabLst/>
              <a:defRPr/>
            </a:pPr>
            <a:r>
              <a:rPr lang="en-GB" altLang="zh-CN" sz="1800" b="0" dirty="0" smtClean="0">
                <a:solidFill>
                  <a:schemeClr val="tx1"/>
                </a:solidFill>
                <a:latin typeface="Arial" charset="0"/>
                <a:ea typeface="SimSun" pitchFamily="2" charset="-122"/>
                <a:cs typeface="Arial" charset="0"/>
              </a:rPr>
              <a:t>Set-up of a Task Team with representatives from all Satellite Operators</a:t>
            </a:r>
          </a:p>
          <a:p>
            <a:pPr marL="269875" marR="0" lvl="0" indent="-269875" algn="l" defTabSz="914400" rtl="0" eaLnBrk="1" fontAlgn="base" latinLnBrk="0" hangingPunct="1">
              <a:lnSpc>
                <a:spcPct val="105000"/>
              </a:lnSpc>
              <a:spcBef>
                <a:spcPts val="0"/>
              </a:spcBef>
              <a:spcAft>
                <a:spcPts val="600"/>
              </a:spcAft>
              <a:buClrTx/>
              <a:buSzTx/>
              <a:buFont typeface="Arial" pitchFamily="34" charset="0"/>
              <a:buChar char="•"/>
              <a:tabLst/>
              <a:defRPr/>
            </a:pPr>
            <a:r>
              <a:rPr lang="en-US" altLang="zh-CN" sz="1800" b="0" dirty="0" smtClean="0">
                <a:solidFill>
                  <a:schemeClr val="tx1"/>
                </a:solidFill>
                <a:latin typeface="Arial" charset="0"/>
                <a:ea typeface="SimSun" pitchFamily="2" charset="-122"/>
                <a:cs typeface="Arial" charset="0"/>
              </a:rPr>
              <a:t>Draft of a White Paper for common nomenclature and standards for calibration events (under review): breakdown of Instrument Events + </a:t>
            </a:r>
            <a:r>
              <a:rPr lang="en-GB" altLang="zh-CN" sz="1800" b="0" dirty="0" smtClean="0">
                <a:solidFill>
                  <a:schemeClr val="tx1"/>
                </a:solidFill>
                <a:latin typeface="Arial" charset="0"/>
                <a:ea typeface="SimSun" pitchFamily="2" charset="-122"/>
                <a:cs typeface="Arial" charset="0"/>
              </a:rPr>
              <a:t>r</a:t>
            </a:r>
            <a:r>
              <a:rPr lang="en-GB" altLang="zh-CN" sz="1800" b="0" dirty="0" err="1" smtClean="0">
                <a:solidFill>
                  <a:schemeClr val="tx1"/>
                </a:solidFill>
                <a:latin typeface="Arial" charset="0"/>
                <a:ea typeface="SimSun" pitchFamily="2" charset="-122"/>
                <a:cs typeface="Arial" charset="0"/>
              </a:rPr>
              <a:t>ecommendations</a:t>
            </a:r>
            <a:r>
              <a:rPr lang="en-GB" altLang="zh-CN" sz="1800" b="0" dirty="0" smtClean="0">
                <a:solidFill>
                  <a:schemeClr val="tx1"/>
                </a:solidFill>
                <a:latin typeface="Arial" charset="0"/>
                <a:ea typeface="SimSun" pitchFamily="2" charset="-122"/>
                <a:cs typeface="Arial" charset="0"/>
              </a:rPr>
              <a:t> for WMO-OSCAR Landing Pages + r</a:t>
            </a:r>
            <a:r>
              <a:rPr lang="en-GB" altLang="zh-CN" sz="1800" b="0" dirty="0" err="1" smtClean="0">
                <a:solidFill>
                  <a:schemeClr val="tx1"/>
                </a:solidFill>
                <a:latin typeface="Arial" charset="0"/>
                <a:ea typeface="SimSun" pitchFamily="2" charset="-122"/>
                <a:cs typeface="Arial" charset="0"/>
              </a:rPr>
              <a:t>ecommendations</a:t>
            </a:r>
            <a:r>
              <a:rPr lang="en-GB" altLang="zh-CN" sz="1800" b="0" dirty="0" smtClean="0">
                <a:solidFill>
                  <a:schemeClr val="tx1"/>
                </a:solidFill>
                <a:latin typeface="Arial" charset="0"/>
                <a:ea typeface="SimSun" pitchFamily="2" charset="-122"/>
                <a:cs typeface="Arial" charset="0"/>
              </a:rPr>
              <a:t> for Common Nomenclature and Standards.</a:t>
            </a:r>
            <a:endParaRPr lang="en-US" altLang="zh-CN" sz="1800" b="0" dirty="0" smtClean="0">
              <a:solidFill>
                <a:schemeClr val="tx1"/>
              </a:solidFill>
              <a:latin typeface="Arial" charset="0"/>
              <a:ea typeface="SimSun" pitchFamily="2" charset="-122"/>
              <a:cs typeface="Arial" charset="0"/>
            </a:endParaRPr>
          </a:p>
        </p:txBody>
      </p:sp>
      <p:sp>
        <p:nvSpPr>
          <p:cNvPr id="8" name="TextBox 7"/>
          <p:cNvSpPr txBox="1"/>
          <p:nvPr/>
        </p:nvSpPr>
        <p:spPr>
          <a:xfrm>
            <a:off x="5456268" y="6405543"/>
            <a:ext cx="2866030" cy="369332"/>
          </a:xfrm>
          <a:prstGeom prst="rect">
            <a:avLst/>
          </a:prstGeom>
          <a:noFill/>
        </p:spPr>
        <p:txBody>
          <a:bodyPr wrap="square" rtlCol="0">
            <a:spAutoFit/>
          </a:bodyPr>
          <a:lstStyle/>
          <a:p>
            <a:pPr marL="0" lvl="1">
              <a:spcBef>
                <a:spcPct val="20000"/>
              </a:spcBef>
            </a:pPr>
            <a:r>
              <a:rPr lang="en-US" sz="1800" dirty="0" smtClean="0">
                <a:solidFill>
                  <a:srgbClr val="FF0000"/>
                </a:solidFill>
                <a:latin typeface="Arial" pitchFamily="34" charset="0"/>
                <a:cs typeface="Arial" pitchFamily="34" charset="0"/>
                <a:sym typeface="Wingdings" pitchFamily="2" charset="2"/>
              </a:rPr>
              <a:t>See 6c + 7a</a:t>
            </a:r>
            <a:endParaRPr lang="en-GB" sz="1800" dirty="0" smtClean="0">
              <a:solidFill>
                <a:srgbClr val="FF0000"/>
              </a:solidFill>
              <a:latin typeface="Arial" pitchFamily="34" charset="0"/>
              <a:cs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7"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t>Status of the actions on EUMETSAT</a:t>
            </a:r>
          </a:p>
          <a:p>
            <a:pPr marL="742950" indent="-742950">
              <a:lnSpc>
                <a:spcPct val="150000"/>
              </a:lnSpc>
              <a:spcAft>
                <a:spcPts val="600"/>
              </a:spcAft>
              <a:buFont typeface="+mj-lt"/>
              <a:buAutoNum type="arabicPeriod"/>
            </a:pPr>
            <a:r>
              <a:rPr lang="en-GB" sz="2000" dirty="0" smtClean="0"/>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a:t>
            </a:r>
            <a:r>
              <a:rPr lang="en-GB" sz="2000" dirty="0" smtClean="0">
                <a:solidFill>
                  <a:srgbClr val="FF0000"/>
                </a:solidFill>
              </a:rPr>
              <a:t>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solidFill>
                  <a:srgbClr val="FF0000"/>
                </a:solidFill>
              </a:rPr>
              <a:t>GSICS Data Working Group activities</a:t>
            </a:r>
            <a:endParaRPr lang="en-GB" sz="2000" dirty="0" smtClean="0"/>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88474" y="902525"/>
            <a:ext cx="9188035" cy="5632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Completion of an operational GSICS collaboration server with operational GSICS products (GEOLEOIR) currently being used by the MSG15 data sets </a:t>
            </a:r>
            <a:r>
              <a:rPr lang="en-GB" altLang="zh-CN" sz="1800" dirty="0" smtClean="0">
                <a:solidFill>
                  <a:srgbClr val="FF0000"/>
                </a:solidFill>
                <a:latin typeface="Arial" charset="0"/>
                <a:ea typeface="SimSun" pitchFamily="2" charset="-122"/>
                <a:cs typeface="Arial" charset="0"/>
                <a:sym typeface="Wingdings" pitchFamily="2" charset="2"/>
              </a:rPr>
              <a:t> see 5e</a:t>
            </a:r>
            <a:endParaRPr lang="en-GB" altLang="zh-CN" sz="1800" dirty="0" smtClean="0">
              <a:solidFill>
                <a:srgbClr val="FF0000"/>
              </a:solidFill>
              <a:latin typeface="Arial" charset="0"/>
              <a:ea typeface="SimSun" pitchFamily="2" charset="-122"/>
              <a:cs typeface="Arial" charset="0"/>
            </a:endParaRPr>
          </a:p>
          <a:p>
            <a:pPr marL="450850" lvl="1" indent="-273050">
              <a:lnSpc>
                <a:spcPct val="150000"/>
              </a:lnSpc>
              <a:buFont typeface="Arial" pitchFamily="34" charset="0"/>
              <a:buChar char="•"/>
            </a:pPr>
            <a:endParaRPr lang="en-GB" altLang="zh-CN" sz="12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The EUMETSAT Data Centre now supports the minting of Digital Object Identifiers (DOIs) for GSICS deliverable and EUMETSAT Climate Data Records (CDRs) </a:t>
            </a:r>
            <a:r>
              <a:rPr lang="en-GB" altLang="zh-CN" sz="1800" dirty="0" smtClean="0">
                <a:solidFill>
                  <a:srgbClr val="FF0000"/>
                </a:solidFill>
                <a:latin typeface="Arial" charset="0"/>
                <a:ea typeface="SimSun" pitchFamily="2" charset="-122"/>
                <a:cs typeface="Arial" charset="0"/>
                <a:sym typeface="Wingdings" pitchFamily="2" charset="2"/>
              </a:rPr>
              <a:t> see 6h</a:t>
            </a:r>
            <a:endParaRPr lang="en-GB" altLang="zh-CN" sz="1800" dirty="0" smtClean="0">
              <a:solidFill>
                <a:srgbClr val="FF0000"/>
              </a:solidFill>
              <a:latin typeface="Arial" charset="0"/>
              <a:ea typeface="SimSun" pitchFamily="2" charset="-122"/>
              <a:cs typeface="Arial" charset="0"/>
            </a:endParaRPr>
          </a:p>
          <a:p>
            <a:pPr marL="450850" lvl="1" indent="-273050">
              <a:lnSpc>
                <a:spcPct val="150000"/>
              </a:lnSpc>
              <a:buFont typeface="Arial" pitchFamily="34" charset="0"/>
              <a:buChar char="•"/>
            </a:pPr>
            <a:endParaRPr lang="en-GB" altLang="zh-CN" sz="12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Support to development of several new GSICS products from the Data Management context, and offer them from the EUMETSAT GSICS collaboration server.</a:t>
            </a:r>
          </a:p>
          <a:p>
            <a:pPr marL="450850" lvl="1" indent="-273050">
              <a:lnSpc>
                <a:spcPct val="150000"/>
              </a:lnSpc>
              <a:buFont typeface="Arial" pitchFamily="34" charset="0"/>
              <a:buChar char="•"/>
            </a:pPr>
            <a:endParaRPr lang="en-GB" altLang="zh-CN" sz="12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Improving the collaboration process with our JMA and CMA partners through the visiting scientists programme sponsored by EUMETSAT </a:t>
            </a:r>
            <a:r>
              <a:rPr lang="en-GB" altLang="zh-CN" sz="1800" dirty="0" smtClean="0">
                <a:solidFill>
                  <a:srgbClr val="FF0000"/>
                </a:solidFill>
                <a:latin typeface="Arial" charset="0"/>
                <a:ea typeface="SimSun" pitchFamily="2" charset="-122"/>
                <a:cs typeface="Arial" charset="0"/>
                <a:sym typeface="Wingdings" pitchFamily="2" charset="2"/>
              </a:rPr>
              <a:t> see 5i</a:t>
            </a:r>
            <a:endParaRPr lang="en-GB" altLang="zh-CN" sz="1800" dirty="0" smtClean="0">
              <a:solidFill>
                <a:schemeClr val="tx1"/>
              </a:solidFill>
              <a:latin typeface="Arial" charset="0"/>
              <a:ea typeface="SimSun" pitchFamily="2" charset="-122"/>
              <a:cs typeface="Arial" charset="0"/>
            </a:endParaRPr>
          </a:p>
        </p:txBody>
      </p:sp>
      <p:sp>
        <p:nvSpPr>
          <p:cNvPr id="7" name="Title 1"/>
          <p:cNvSpPr>
            <a:spLocks noGrp="1"/>
          </p:cNvSpPr>
          <p:nvPr>
            <p:ph type="title"/>
          </p:nvPr>
        </p:nvSpPr>
        <p:spPr>
          <a:xfrm>
            <a:off x="0" y="0"/>
            <a:ext cx="9799638" cy="854075"/>
          </a:xfrm>
        </p:spPr>
        <p:txBody>
          <a:bodyPr/>
          <a:lstStyle/>
          <a:p>
            <a:r>
              <a:rPr lang="en-GB" dirty="0" smtClean="0"/>
              <a:t>EUMETSAT achievements – Data working group</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88474" y="890650"/>
            <a:ext cx="9188035" cy="5278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r>
              <a:rPr lang="en-GB" altLang="zh-CN" sz="1600" dirty="0" smtClean="0">
                <a:solidFill>
                  <a:schemeClr val="tx1"/>
                </a:solidFill>
                <a:latin typeface="Arial" charset="0"/>
                <a:ea typeface="SimSun" pitchFamily="2" charset="-122"/>
                <a:cs typeface="Arial" charset="0"/>
              </a:rPr>
              <a:t> </a:t>
            </a:r>
            <a:r>
              <a:rPr lang="en-GB" altLang="zh-CN" sz="2000" dirty="0" smtClean="0">
                <a:solidFill>
                  <a:schemeClr val="tx1"/>
                </a:solidFill>
                <a:latin typeface="Arial" charset="0"/>
                <a:ea typeface="SimSun" pitchFamily="2" charset="-122"/>
                <a:cs typeface="Arial" charset="0"/>
              </a:rPr>
              <a:t>For 2016:</a:t>
            </a:r>
          </a:p>
          <a:p>
            <a:r>
              <a:rPr lang="en-GB" altLang="zh-CN" sz="2000" dirty="0" smtClean="0">
                <a:solidFill>
                  <a:schemeClr val="tx1"/>
                </a:solidFill>
                <a:latin typeface="Arial" charset="0"/>
                <a:ea typeface="SimSun" pitchFamily="2" charset="-122"/>
                <a:cs typeface="Arial" charset="0"/>
              </a:rPr>
              <a:t> </a:t>
            </a: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Enhancing the GSICS product plotting tool to support new products </a:t>
            </a:r>
            <a:r>
              <a:rPr lang="en-GB" altLang="zh-CN" sz="1800" dirty="0" smtClean="0">
                <a:solidFill>
                  <a:srgbClr val="FF0000"/>
                </a:solidFill>
                <a:latin typeface="Arial" charset="0"/>
                <a:ea typeface="SimSun" pitchFamily="2" charset="-122"/>
                <a:cs typeface="Arial" charset="0"/>
                <a:sym typeface="Wingdings" pitchFamily="2" charset="2"/>
              </a:rPr>
              <a:t> see 6f</a:t>
            </a: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Realisation of the Data Preservation approach to ensure the availability of all GSICS products </a:t>
            </a:r>
            <a:r>
              <a:rPr lang="en-GB" altLang="zh-CN" sz="1800" dirty="0" smtClean="0">
                <a:solidFill>
                  <a:srgbClr val="FF0000"/>
                </a:solidFill>
                <a:latin typeface="Arial" charset="0"/>
                <a:ea typeface="SimSun" pitchFamily="2" charset="-122"/>
                <a:cs typeface="Arial" charset="0"/>
                <a:sym typeface="Wingdings" pitchFamily="2" charset="2"/>
              </a:rPr>
              <a:t> see 5e</a:t>
            </a: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Bringing the GIRO + GLOD service into operations </a:t>
            </a:r>
            <a:r>
              <a:rPr lang="en-GB" altLang="zh-CN" sz="1800" dirty="0" smtClean="0">
                <a:solidFill>
                  <a:srgbClr val="FF0000"/>
                </a:solidFill>
                <a:latin typeface="Arial" charset="0"/>
                <a:ea typeface="SimSun" pitchFamily="2" charset="-122"/>
                <a:cs typeface="Arial" charset="0"/>
                <a:sym typeface="Wingdings" pitchFamily="2" charset="2"/>
              </a:rPr>
              <a:t> see 5f</a:t>
            </a:r>
            <a:endParaRPr lang="en-GB" altLang="zh-CN" sz="1800" dirty="0" smtClean="0">
              <a:solidFill>
                <a:srgbClr val="FF0000"/>
              </a:solidFill>
              <a:latin typeface="Arial" charset="0"/>
              <a:ea typeface="SimSun" pitchFamily="2" charset="-122"/>
              <a:cs typeface="Arial" charset="0"/>
            </a:endParaRPr>
          </a:p>
          <a:p>
            <a:pPr marL="450850" lvl="1" indent="-273050">
              <a:lnSpc>
                <a:spcPct val="150000"/>
              </a:lnSpc>
              <a:buFont typeface="Arial" pitchFamily="34" charset="0"/>
              <a:buChar char="•"/>
            </a:pP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Propose an approach for specifying netCDF meta-data conventions across data sets (EUMETSAT / European Met Service profiles)</a:t>
            </a:r>
          </a:p>
          <a:p>
            <a:pPr marL="450850" lvl="1" indent="-273050">
              <a:lnSpc>
                <a:spcPct val="150000"/>
              </a:lnSpc>
              <a:buFont typeface="Arial" pitchFamily="34" charset="0"/>
              <a:buChar char="•"/>
            </a:pPr>
            <a:endParaRPr lang="en-GB" altLang="zh-CN" sz="1800" dirty="0" smtClean="0">
              <a:solidFill>
                <a:schemeClr val="tx1"/>
              </a:solidFill>
              <a:latin typeface="Arial" charset="0"/>
              <a:ea typeface="SimSun" pitchFamily="2" charset="-122"/>
              <a:cs typeface="Arial" charset="0"/>
            </a:endParaRPr>
          </a:p>
          <a:p>
            <a:pPr marL="450850" lvl="1" indent="-273050">
              <a:lnSpc>
                <a:spcPct val="150000"/>
              </a:lnSpc>
              <a:buFont typeface="Arial" pitchFamily="34" charset="0"/>
              <a:buChar char="•"/>
            </a:pPr>
            <a:r>
              <a:rPr lang="en-GB" altLang="zh-CN" sz="1800" dirty="0" smtClean="0">
                <a:solidFill>
                  <a:schemeClr val="tx1"/>
                </a:solidFill>
                <a:latin typeface="Arial" charset="0"/>
                <a:ea typeface="SimSun" pitchFamily="2" charset="-122"/>
                <a:cs typeface="Arial" charset="0"/>
              </a:rPr>
              <a:t>Propose an approach for using the </a:t>
            </a:r>
            <a:r>
              <a:rPr lang="en-GB" altLang="zh-CN" sz="1800" dirty="0" err="1" smtClean="0">
                <a:solidFill>
                  <a:schemeClr val="tx1"/>
                </a:solidFill>
                <a:latin typeface="Arial" charset="0"/>
                <a:ea typeface="SimSun" pitchFamily="2" charset="-122"/>
                <a:cs typeface="Arial" charset="0"/>
              </a:rPr>
              <a:t>netCDF</a:t>
            </a:r>
            <a:r>
              <a:rPr lang="en-GB" altLang="zh-CN" sz="1800" dirty="0" smtClean="0">
                <a:solidFill>
                  <a:schemeClr val="tx1"/>
                </a:solidFill>
                <a:latin typeface="Arial" charset="0"/>
                <a:ea typeface="SimSun" pitchFamily="2" charset="-122"/>
                <a:cs typeface="Arial" charset="0"/>
              </a:rPr>
              <a:t> Enhanced Data Model </a:t>
            </a:r>
            <a:r>
              <a:rPr lang="en-GB" altLang="zh-CN" sz="1800" dirty="0" smtClean="0">
                <a:solidFill>
                  <a:srgbClr val="FF0000"/>
                </a:solidFill>
                <a:latin typeface="Arial" charset="0"/>
                <a:ea typeface="SimSun" pitchFamily="2" charset="-122"/>
                <a:cs typeface="Arial" charset="0"/>
                <a:sym typeface="Wingdings" pitchFamily="2" charset="2"/>
              </a:rPr>
              <a:t> see 5b</a:t>
            </a:r>
            <a:endParaRPr lang="en-GB" altLang="zh-CN" sz="1800" dirty="0">
              <a:solidFill>
                <a:schemeClr val="tx1"/>
              </a:solidFill>
              <a:latin typeface="Arial" charset="0"/>
              <a:ea typeface="SimSun" pitchFamily="2" charset="-122"/>
              <a:cs typeface="Arial" charset="0"/>
            </a:endParaRPr>
          </a:p>
        </p:txBody>
      </p:sp>
      <p:sp>
        <p:nvSpPr>
          <p:cNvPr id="7" name="Title 1"/>
          <p:cNvSpPr>
            <a:spLocks noGrp="1"/>
          </p:cNvSpPr>
          <p:nvPr>
            <p:ph type="title"/>
          </p:nvPr>
        </p:nvSpPr>
        <p:spPr>
          <a:xfrm>
            <a:off x="0" y="0"/>
            <a:ext cx="9799638" cy="854075"/>
          </a:xfrm>
        </p:spPr>
        <p:txBody>
          <a:bodyPr/>
          <a:lstStyle/>
          <a:p>
            <a:r>
              <a:rPr lang="en-GB" dirty="0" smtClean="0"/>
              <a:t>EUMETSAT plans – Data working group</a:t>
            </a:r>
          </a:p>
        </p:txBody>
      </p:sp>
      <p:sp>
        <p:nvSpPr>
          <p:cNvPr id="5" name="TextBox 4"/>
          <p:cNvSpPr txBox="1"/>
          <p:nvPr/>
        </p:nvSpPr>
        <p:spPr>
          <a:xfrm>
            <a:off x="5456268" y="6405543"/>
            <a:ext cx="2866030" cy="369332"/>
          </a:xfrm>
          <a:prstGeom prst="rect">
            <a:avLst/>
          </a:prstGeom>
          <a:noFill/>
        </p:spPr>
        <p:txBody>
          <a:bodyPr wrap="square" rtlCol="0">
            <a:spAutoFit/>
          </a:bodyPr>
          <a:lstStyle/>
          <a:p>
            <a:pPr marL="0" lvl="1">
              <a:spcBef>
                <a:spcPct val="20000"/>
              </a:spcBef>
            </a:pPr>
            <a:r>
              <a:rPr lang="en-US" sz="1800" dirty="0" smtClean="0">
                <a:solidFill>
                  <a:srgbClr val="FF0000"/>
                </a:solidFill>
                <a:latin typeface="Arial" pitchFamily="34" charset="0"/>
                <a:cs typeface="Arial" pitchFamily="34" charset="0"/>
                <a:sym typeface="Wingdings" pitchFamily="2" charset="2"/>
              </a:rPr>
              <a:t>See also 6f + 7a</a:t>
            </a:r>
            <a:endParaRPr lang="en-GB" sz="1800" dirty="0" smtClean="0">
              <a:solidFill>
                <a:srgbClr val="FF0000"/>
              </a:solidFill>
              <a:latin typeface="Arial" pitchFamily="34" charset="0"/>
              <a:cs typeface="Arial"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EUMETSAT Personnel involved in GSICS</a:t>
            </a:r>
          </a:p>
        </p:txBody>
      </p:sp>
      <p:pic>
        <p:nvPicPr>
          <p:cNvPr id="109570" name="Picture 2" descr="http://OPW01/CGI/ad_userphoto.php?user=Holmlund"/>
          <p:cNvPicPr>
            <a:picLocks noChangeAspect="1" noChangeArrowheads="1"/>
          </p:cNvPicPr>
          <p:nvPr/>
        </p:nvPicPr>
        <p:blipFill>
          <a:blip r:embed="rId2" cstate="print"/>
          <a:srcRect/>
          <a:stretch>
            <a:fillRect/>
          </a:stretch>
        </p:blipFill>
        <p:spPr bwMode="auto">
          <a:xfrm>
            <a:off x="6393160" y="863715"/>
            <a:ext cx="533400" cy="800100"/>
          </a:xfrm>
          <a:prstGeom prst="rect">
            <a:avLst/>
          </a:prstGeom>
          <a:noFill/>
        </p:spPr>
      </p:pic>
      <p:pic>
        <p:nvPicPr>
          <p:cNvPr id="109572" name="Picture 4" descr="http://OPW01/CGI/ad_userphoto.php?user=Elliott"/>
          <p:cNvPicPr>
            <a:picLocks noChangeAspect="1" noChangeArrowheads="1"/>
          </p:cNvPicPr>
          <p:nvPr/>
        </p:nvPicPr>
        <p:blipFill>
          <a:blip r:embed="rId3" cstate="print"/>
          <a:srcRect/>
          <a:stretch>
            <a:fillRect/>
          </a:stretch>
        </p:blipFill>
        <p:spPr bwMode="auto">
          <a:xfrm>
            <a:off x="7068235" y="1908820"/>
            <a:ext cx="533400" cy="800100"/>
          </a:xfrm>
          <a:prstGeom prst="rect">
            <a:avLst/>
          </a:prstGeom>
          <a:noFill/>
        </p:spPr>
      </p:pic>
      <p:pic>
        <p:nvPicPr>
          <p:cNvPr id="109574" name="Picture 6" descr="http://OPW01/CGI/ad_userphoto.php?user=Miu"/>
          <p:cNvPicPr>
            <a:picLocks noChangeAspect="1" noChangeArrowheads="1"/>
          </p:cNvPicPr>
          <p:nvPr/>
        </p:nvPicPr>
        <p:blipFill>
          <a:blip r:embed="rId4" cstate="print"/>
          <a:srcRect/>
          <a:stretch>
            <a:fillRect/>
          </a:stretch>
        </p:blipFill>
        <p:spPr bwMode="auto">
          <a:xfrm>
            <a:off x="6393160" y="1908820"/>
            <a:ext cx="533400" cy="800100"/>
          </a:xfrm>
          <a:prstGeom prst="rect">
            <a:avLst/>
          </a:prstGeom>
          <a:noFill/>
        </p:spPr>
      </p:pic>
      <p:pic>
        <p:nvPicPr>
          <p:cNvPr id="109576" name="Picture 8" descr="http://OPW01/CGI/ad_userphoto.php?user=Wagner"/>
          <p:cNvPicPr>
            <a:picLocks noChangeAspect="1" noChangeArrowheads="1"/>
          </p:cNvPicPr>
          <p:nvPr/>
        </p:nvPicPr>
        <p:blipFill>
          <a:blip r:embed="rId5" cstate="print"/>
          <a:srcRect/>
          <a:stretch>
            <a:fillRect/>
          </a:stretch>
        </p:blipFill>
        <p:spPr bwMode="auto">
          <a:xfrm>
            <a:off x="7070054" y="2877676"/>
            <a:ext cx="533400" cy="800100"/>
          </a:xfrm>
          <a:prstGeom prst="rect">
            <a:avLst/>
          </a:prstGeom>
          <a:noFill/>
        </p:spPr>
      </p:pic>
      <p:pic>
        <p:nvPicPr>
          <p:cNvPr id="109578" name="Picture 10" descr="http://OPW01/CGI/ad_userphoto.php?user=HewisonT"/>
          <p:cNvPicPr>
            <a:picLocks noChangeAspect="1" noChangeArrowheads="1"/>
          </p:cNvPicPr>
          <p:nvPr/>
        </p:nvPicPr>
        <p:blipFill>
          <a:blip r:embed="rId6" cstate="print"/>
          <a:srcRect/>
          <a:stretch>
            <a:fillRect/>
          </a:stretch>
        </p:blipFill>
        <p:spPr bwMode="auto">
          <a:xfrm>
            <a:off x="6393160" y="2853925"/>
            <a:ext cx="533400" cy="800100"/>
          </a:xfrm>
          <a:prstGeom prst="rect">
            <a:avLst/>
          </a:prstGeom>
          <a:noFill/>
        </p:spPr>
      </p:pic>
      <p:pic>
        <p:nvPicPr>
          <p:cNvPr id="109580" name="Picture 12" descr="http://OPW01/CGI/ad_userphoto.php?user=Viticchie"/>
          <p:cNvPicPr>
            <a:picLocks noChangeAspect="1" noChangeArrowheads="1"/>
          </p:cNvPicPr>
          <p:nvPr/>
        </p:nvPicPr>
        <p:blipFill>
          <a:blip r:embed="rId7" cstate="print"/>
          <a:srcRect/>
          <a:stretch>
            <a:fillRect/>
          </a:stretch>
        </p:blipFill>
        <p:spPr bwMode="auto">
          <a:xfrm>
            <a:off x="6393160" y="4834145"/>
            <a:ext cx="533400" cy="800100"/>
          </a:xfrm>
          <a:prstGeom prst="rect">
            <a:avLst/>
          </a:prstGeom>
          <a:noFill/>
        </p:spPr>
      </p:pic>
      <p:pic>
        <p:nvPicPr>
          <p:cNvPr id="109582" name="Picture 14" descr="https://encrypted-tbn3.gstatic.com/images?q=tbn:ANd9GcSPZVW8M1Hl5bllqI_v7iguM0KYkdJ2AreoEgy5cypMYz4tlMmBMmE9cFk">
            <a:hlinkClick r:id="rId8"/>
          </p:cNvPr>
          <p:cNvPicPr>
            <a:picLocks noChangeAspect="1" noChangeArrowheads="1"/>
          </p:cNvPicPr>
          <p:nvPr/>
        </p:nvPicPr>
        <p:blipFill>
          <a:blip r:embed="rId9" cstate="print"/>
          <a:srcRect/>
          <a:stretch>
            <a:fillRect/>
          </a:stretch>
        </p:blipFill>
        <p:spPr bwMode="auto">
          <a:xfrm>
            <a:off x="7055251" y="4840578"/>
            <a:ext cx="598003" cy="799200"/>
          </a:xfrm>
          <a:prstGeom prst="rect">
            <a:avLst/>
          </a:prstGeom>
          <a:noFill/>
        </p:spPr>
      </p:pic>
      <p:pic>
        <p:nvPicPr>
          <p:cNvPr id="109584" name="Picture 16" descr="http://OPW01/CGI/ad_userphoto.php?user=Ocarroll"/>
          <p:cNvPicPr>
            <a:picLocks noChangeAspect="1" noChangeArrowheads="1"/>
          </p:cNvPicPr>
          <p:nvPr/>
        </p:nvPicPr>
        <p:blipFill>
          <a:blip r:embed="rId10" cstate="print"/>
          <a:srcRect/>
          <a:stretch>
            <a:fillRect/>
          </a:stretch>
        </p:blipFill>
        <p:spPr bwMode="auto">
          <a:xfrm>
            <a:off x="7723196" y="4834145"/>
            <a:ext cx="533400" cy="800100"/>
          </a:xfrm>
          <a:prstGeom prst="rect">
            <a:avLst/>
          </a:prstGeom>
          <a:noFill/>
        </p:spPr>
      </p:pic>
      <p:pic>
        <p:nvPicPr>
          <p:cNvPr id="109586" name="Picture 18" descr="http://OPW01/CGI/ad_userphoto.php?user=Roebeling"/>
          <p:cNvPicPr>
            <a:picLocks noChangeAspect="1" noChangeArrowheads="1"/>
          </p:cNvPicPr>
          <p:nvPr/>
        </p:nvPicPr>
        <p:blipFill>
          <a:blip r:embed="rId11" cstate="print"/>
          <a:srcRect/>
          <a:stretch>
            <a:fillRect/>
          </a:stretch>
        </p:blipFill>
        <p:spPr bwMode="auto">
          <a:xfrm>
            <a:off x="7723196" y="2877676"/>
            <a:ext cx="533400" cy="800100"/>
          </a:xfrm>
          <a:prstGeom prst="rect">
            <a:avLst/>
          </a:prstGeom>
          <a:noFill/>
        </p:spPr>
      </p:pic>
      <p:pic>
        <p:nvPicPr>
          <p:cNvPr id="109588" name="Picture 20" descr="http://OPW01/CGI/ad_userphoto.php?user=Munro"/>
          <p:cNvPicPr>
            <a:picLocks noChangeAspect="1" noChangeArrowheads="1"/>
          </p:cNvPicPr>
          <p:nvPr/>
        </p:nvPicPr>
        <p:blipFill>
          <a:blip r:embed="rId12" cstate="print"/>
          <a:srcRect/>
          <a:stretch>
            <a:fillRect/>
          </a:stretch>
        </p:blipFill>
        <p:spPr bwMode="auto">
          <a:xfrm>
            <a:off x="6393160" y="3799030"/>
            <a:ext cx="533400" cy="800100"/>
          </a:xfrm>
          <a:prstGeom prst="rect">
            <a:avLst/>
          </a:prstGeom>
          <a:noFill/>
        </p:spPr>
      </p:pic>
      <p:pic>
        <p:nvPicPr>
          <p:cNvPr id="109590" name="Picture 22" descr="http://OPW01/CGI/ad_userphoto.php?user=AckermannJ"/>
          <p:cNvPicPr>
            <a:picLocks noChangeAspect="1" noChangeArrowheads="1"/>
          </p:cNvPicPr>
          <p:nvPr/>
        </p:nvPicPr>
        <p:blipFill>
          <a:blip r:embed="rId13" cstate="print"/>
          <a:srcRect/>
          <a:stretch>
            <a:fillRect/>
          </a:stretch>
        </p:blipFill>
        <p:spPr bwMode="auto">
          <a:xfrm>
            <a:off x="7070053" y="3787155"/>
            <a:ext cx="533400" cy="800100"/>
          </a:xfrm>
          <a:prstGeom prst="rect">
            <a:avLst/>
          </a:prstGeom>
          <a:noFill/>
        </p:spPr>
      </p:pic>
      <p:pic>
        <p:nvPicPr>
          <p:cNvPr id="109592" name="Picture 24" descr="http://OPW01/CGI/ad_userphoto.php?user=Rothfuss"/>
          <p:cNvPicPr>
            <a:picLocks noChangeAspect="1" noChangeArrowheads="1"/>
          </p:cNvPicPr>
          <p:nvPr/>
        </p:nvPicPr>
        <p:blipFill>
          <a:blip r:embed="rId14" cstate="print"/>
          <a:srcRect/>
          <a:stretch>
            <a:fillRect/>
          </a:stretch>
        </p:blipFill>
        <p:spPr bwMode="auto">
          <a:xfrm>
            <a:off x="6393160" y="5779250"/>
            <a:ext cx="533400" cy="800100"/>
          </a:xfrm>
          <a:prstGeom prst="rect">
            <a:avLst/>
          </a:prstGeom>
          <a:noFill/>
        </p:spPr>
      </p:pic>
      <p:graphicFrame>
        <p:nvGraphicFramePr>
          <p:cNvPr id="16" name="Table 15"/>
          <p:cNvGraphicFramePr>
            <a:graphicFrameLocks noGrp="1"/>
          </p:cNvGraphicFramePr>
          <p:nvPr/>
        </p:nvGraphicFramePr>
        <p:xfrm>
          <a:off x="407495" y="866150"/>
          <a:ext cx="5940660" cy="5713200"/>
        </p:xfrm>
        <a:graphic>
          <a:graphicData uri="http://schemas.openxmlformats.org/drawingml/2006/table">
            <a:tbl>
              <a:tblPr firstRow="1" bandRow="1">
                <a:tableStyleId>{0505E3EF-67EA-436B-97B2-0124C06EBD24}</a:tableStyleId>
              </a:tblPr>
              <a:tblGrid>
                <a:gridCol w="2295255"/>
                <a:gridCol w="3645405"/>
              </a:tblGrid>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smtClean="0">
                          <a:solidFill>
                            <a:schemeClr val="dk1"/>
                          </a:solidFill>
                          <a:latin typeface="+mn-lt"/>
                          <a:ea typeface="+mn-ea"/>
                          <a:cs typeface="+mn-cs"/>
                        </a:rPr>
                        <a:t>Executive Panel</a:t>
                      </a:r>
                    </a:p>
                  </a:txBody>
                  <a:tcPr marT="36000" marB="72000" anchor="ctr">
                    <a:lnB w="12700" cmpd="sng">
                      <a:noFill/>
                    </a:lnB>
                    <a:noFill/>
                  </a:tcPr>
                </a:tc>
                <a:tc hMerge="1">
                  <a:txBody>
                    <a:bodyPr/>
                    <a:lstStyle/>
                    <a:p>
                      <a:endParaRPr lang="en-GB" sz="1400" b="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 Ken Holmlund</a:t>
                      </a:r>
                      <a:endParaRPr lang="en-GB" sz="1400" b="0" dirty="0" smtClean="0">
                        <a:solidFill>
                          <a:schemeClr val="tx2"/>
                        </a:solidFill>
                        <a:latin typeface="Arial" pitchFamily="34" charset="0"/>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dirty="0" smtClean="0"/>
                        <a:t>EUMETSAT representative</a:t>
                      </a:r>
                      <a:endParaRPr lang="en-GB" sz="1400" b="0" dirty="0" smtClean="0">
                        <a:solidFill>
                          <a:schemeClr val="tx2"/>
                        </a:solidFill>
                        <a:latin typeface="Arial" pitchFamily="34" charset="0"/>
                        <a:ea typeface="+mn-ea"/>
                        <a:cs typeface="Arial" pitchFamily="34" charset="0"/>
                      </a:endParaRPr>
                    </a:p>
                  </a:txBody>
                  <a:tcPr anchor="ctr">
                    <a:lnL w="12700" cmpd="sng">
                      <a:noFill/>
                    </a:lnL>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t>Data Working Group</a:t>
                      </a:r>
                      <a:endParaRPr lang="en-GB" sz="1800" b="1" kern="1200" dirty="0" smtClean="0">
                        <a:solidFill>
                          <a:schemeClr val="tx2"/>
                        </a:solidFill>
                        <a:latin typeface="Arial" pitchFamily="34" charset="0"/>
                        <a:ea typeface="+mn-ea"/>
                        <a:cs typeface="Arial" pitchFamily="34" charset="0"/>
                      </a:endParaRPr>
                    </a:p>
                  </a:txBody>
                  <a:tcPr marT="72000" marB="72000" anchor="ctr">
                    <a:lnT w="12700" cmpd="sng">
                      <a:noFill/>
                    </a:lnT>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Peter Miu</a:t>
                      </a:r>
                      <a:endParaRPr lang="en-GB" sz="1400" b="0" kern="1200" dirty="0" smtClean="0">
                        <a:solidFill>
                          <a:schemeClr val="tx2"/>
                        </a:solidFill>
                        <a:latin typeface="Arial" pitchFamily="34" charset="0"/>
                        <a:ea typeface="+mn-ea"/>
                        <a:cs typeface="Arial"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t>Co-chair + Data management expert</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Simon Elliott</a:t>
                      </a:r>
                      <a:endParaRPr lang="en-GB" sz="140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GB" sz="1400" kern="1200" dirty="0" smtClean="0"/>
                        <a:t>Formats Expert</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t>Research Working Group </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Tim Hewison</a:t>
                      </a:r>
                      <a:endParaRPr lang="en-GB" sz="1400" b="0" kern="120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dirty="0" smtClean="0"/>
                        <a:t>Co-chair</a:t>
                      </a:r>
                      <a:r>
                        <a:rPr lang="en-US" sz="1400" kern="1200" baseline="0" dirty="0" smtClean="0"/>
                        <a:t> GRWG + c</a:t>
                      </a:r>
                      <a:r>
                        <a:rPr lang="en-US" sz="1400" kern="1200" dirty="0" smtClean="0"/>
                        <a:t>hair Infrared sub-group</a:t>
                      </a:r>
                      <a:endParaRPr lang="en-GB" sz="1400" b="0" kern="1200" dirty="0" smtClean="0">
                        <a:solidFill>
                          <a:schemeClr val="tx1"/>
                        </a:solidFill>
                        <a:latin typeface="+mn-lt"/>
                        <a:ea typeface="+mn-ea"/>
                        <a:cs typeface="+mn-cs"/>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a:t>
                      </a:r>
                      <a:r>
                        <a:rPr lang="en-GB" sz="1400" kern="1200" dirty="0" err="1" smtClean="0"/>
                        <a:t>S</a:t>
                      </a:r>
                      <a:r>
                        <a:rPr lang="en-GB" altLang="en-US" sz="1400" kern="1200" dirty="0" err="1" smtClean="0"/>
                        <a:t>é</a:t>
                      </a:r>
                      <a:r>
                        <a:rPr lang="en-GB" sz="1400" kern="1200" dirty="0" err="1" smtClean="0"/>
                        <a:t>bastien</a:t>
                      </a:r>
                      <a:r>
                        <a:rPr lang="en-GB" sz="1400" kern="1200" dirty="0" smtClean="0"/>
                        <a:t> Wagner </a:t>
                      </a:r>
                      <a:endParaRPr lang="en-GB" sz="1400" b="0" kern="120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smtClean="0"/>
                        <a:t>VIS/NIR + Lunar calibration</a:t>
                      </a:r>
                      <a:endParaRPr lang="en-GB" sz="1400" kern="1200" dirty="0" smtClean="0">
                        <a:solidFill>
                          <a:schemeClr val="tx1"/>
                        </a:solidFill>
                        <a:latin typeface="+mn-lt"/>
                        <a:ea typeface="+mn-ea"/>
                        <a:cs typeface="+mn-cs"/>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Rob Roebeling</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Archive re-calibration</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Rosemary Munro</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Chair</a:t>
                      </a:r>
                      <a:r>
                        <a:rPr lang="en-US" sz="1400" kern="1200" baseline="0" dirty="0" smtClean="0"/>
                        <a:t> </a:t>
                      </a:r>
                      <a:r>
                        <a:rPr lang="en-US" sz="1400" kern="1200" dirty="0" smtClean="0"/>
                        <a:t>UV sub-group</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Joerg Ackermann</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Microwave</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t>Supported by</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Bartolomeo </a:t>
                      </a:r>
                      <a:r>
                        <a:rPr lang="en-GB" sz="1400" kern="1200" dirty="0" err="1" smtClean="0"/>
                        <a:t>Viticchi</a:t>
                      </a:r>
                      <a:r>
                        <a:rPr lang="en-US" altLang="en-US" sz="1400" kern="1200" dirty="0" smtClean="0"/>
                        <a:t>è</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VIS/NIR</a:t>
                      </a:r>
                      <a:r>
                        <a:rPr lang="en-US" sz="1400" kern="1200" baseline="0" dirty="0" smtClean="0"/>
                        <a:t> + Lunar calibration</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Viju John</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Infrared (Meteosat -</a:t>
                      </a:r>
                      <a:r>
                        <a:rPr lang="en-US" sz="1400" kern="1200" baseline="0" dirty="0" smtClean="0"/>
                        <a:t> HIRS</a:t>
                      </a:r>
                      <a:r>
                        <a:rPr lang="en-US" sz="1400" kern="1200" dirty="0" smtClean="0"/>
                        <a:t>) + MW</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Anne O’ Carroll</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r>
                        <a:rPr lang="en-US" sz="1400" kern="1200" dirty="0" smtClean="0"/>
                        <a:t>Infrared</a:t>
                      </a:r>
                      <a:r>
                        <a:rPr lang="en-US" sz="1400" kern="1200" baseline="0" dirty="0" smtClean="0"/>
                        <a:t> (SLSTR &amp; AVHRR - IASI)</a:t>
                      </a: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kern="1200" dirty="0" smtClean="0"/>
                        <a:t>Point of Contact for Operational Matters</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t> Harald Rothfuss</a:t>
                      </a:r>
                      <a:endParaRPr lang="en-GB" sz="1400" b="0" kern="1200" dirty="0" smtClean="0">
                        <a:solidFill>
                          <a:schemeClr val="tx1"/>
                        </a:solidFill>
                        <a:latin typeface="+mn-lt"/>
                        <a:ea typeface="+mn-ea"/>
                        <a:cs typeface="+mn-cs"/>
                      </a:endParaRPr>
                    </a:p>
                  </a:txBody>
                  <a:tcPr anchor="ctr">
                    <a:noFill/>
                  </a:tcPr>
                </a:tc>
                <a:tc>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EUMETSAT Visitors involved in GSICS</a:t>
            </a:r>
          </a:p>
        </p:txBody>
      </p:sp>
      <p:graphicFrame>
        <p:nvGraphicFramePr>
          <p:cNvPr id="16" name="Table 15"/>
          <p:cNvGraphicFramePr>
            <a:graphicFrameLocks noGrp="1"/>
          </p:cNvGraphicFramePr>
          <p:nvPr/>
        </p:nvGraphicFramePr>
        <p:xfrm>
          <a:off x="407495" y="866150"/>
          <a:ext cx="5940660" cy="5416800"/>
        </p:xfrm>
        <a:graphic>
          <a:graphicData uri="http://schemas.openxmlformats.org/drawingml/2006/table">
            <a:tbl>
              <a:tblPr firstRow="1" bandRow="1">
                <a:tableStyleId>{0505E3EF-67EA-436B-97B2-0124C06EBD24}</a:tableStyleId>
              </a:tblPr>
              <a:tblGrid>
                <a:gridCol w="2295255"/>
                <a:gridCol w="3645405"/>
              </a:tblGrid>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smtClean="0">
                          <a:solidFill>
                            <a:schemeClr val="dk1"/>
                          </a:solidFill>
                          <a:latin typeface="+mn-lt"/>
                          <a:ea typeface="+mn-ea"/>
                          <a:cs typeface="+mn-cs"/>
                        </a:rPr>
                        <a:t>Masaya Takahashi</a:t>
                      </a:r>
                    </a:p>
                  </a:txBody>
                  <a:tcPr marT="36000" marB="72000" anchor="ctr">
                    <a:lnB w="12700" cmpd="sng">
                      <a:noFill/>
                    </a:lnB>
                    <a:noFill/>
                  </a:tcPr>
                </a:tc>
                <a:tc hMerge="1">
                  <a:txBody>
                    <a:bodyPr/>
                    <a:lstStyle/>
                    <a:p>
                      <a:endParaRPr lang="en-GB" sz="1400" b="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 JMA Visitor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12 months to Feb 2015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Funded by JMA</a:t>
                      </a:r>
                      <a:endParaRPr lang="en-GB" sz="14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Font typeface="Arial" pitchFamily="34" charset="0"/>
                        <a:buChar char="•"/>
                      </a:pPr>
                      <a:r>
                        <a:rPr lang="en-US" sz="1400" dirty="0" smtClean="0"/>
                        <a:t> Lunar Calibration,  </a:t>
                      </a:r>
                    </a:p>
                    <a:p>
                      <a:pPr>
                        <a:buFont typeface="Arial" pitchFamily="34" charset="0"/>
                        <a:buChar char="•"/>
                      </a:pPr>
                      <a:r>
                        <a:rPr lang="en-US" sz="1400" dirty="0" smtClean="0"/>
                        <a:t> Deep Convective Cloud, </a:t>
                      </a:r>
                    </a:p>
                    <a:p>
                      <a:pPr>
                        <a:buFont typeface="Arial" pitchFamily="34" charset="0"/>
                        <a:buChar char="•"/>
                      </a:pPr>
                      <a:r>
                        <a:rPr lang="en-US" sz="1400" dirty="0" smtClean="0"/>
                        <a:t> Application to </a:t>
                      </a:r>
                      <a:r>
                        <a:rPr lang="en-US" sz="1400" dirty="0" err="1" smtClean="0"/>
                        <a:t>Himawari</a:t>
                      </a:r>
                      <a:r>
                        <a:rPr lang="en-US" sz="1400" dirty="0" smtClean="0"/>
                        <a:t>-8/AHI,</a:t>
                      </a:r>
                      <a:r>
                        <a:rPr lang="en-US" sz="1400" baseline="0" dirty="0" smtClean="0"/>
                        <a:t> </a:t>
                      </a:r>
                    </a:p>
                    <a:p>
                      <a:pPr>
                        <a:buFont typeface="Arial" pitchFamily="34" charset="0"/>
                        <a:buChar char="•"/>
                      </a:pPr>
                      <a:r>
                        <a:rPr lang="en-US" sz="1400" baseline="0" dirty="0" smtClean="0"/>
                        <a:t> </a:t>
                      </a:r>
                      <a:r>
                        <a:rPr lang="en-US" sz="1400" dirty="0" smtClean="0"/>
                        <a:t>GEO-LEO IR uncertainty</a:t>
                      </a:r>
                      <a:r>
                        <a:rPr lang="en-US" sz="1400" baseline="0" dirty="0" smtClean="0"/>
                        <a:t> analysis, </a:t>
                      </a:r>
                    </a:p>
                    <a:p>
                      <a:pPr>
                        <a:buFont typeface="Arial" pitchFamily="34" charset="0"/>
                        <a:buChar char="•"/>
                      </a:pPr>
                      <a:r>
                        <a:rPr lang="en-US" sz="1400" dirty="0" smtClean="0"/>
                        <a:t> Data Management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2"/>
                          </a:solidFill>
                          <a:latin typeface="Arial" pitchFamily="34" charset="0"/>
                          <a:ea typeface="+mn-ea"/>
                          <a:cs typeface="Arial" pitchFamily="34" charset="0"/>
                        </a:rPr>
                        <a:t> Now co-chair Data Working Group</a:t>
                      </a:r>
                      <a:endParaRPr lang="en-GB" sz="1400" b="0" dirty="0" smtClean="0">
                        <a:solidFill>
                          <a:schemeClr val="tx2"/>
                        </a:solidFill>
                        <a:latin typeface="Arial" pitchFamily="34" charset="0"/>
                        <a:ea typeface="+mn-ea"/>
                        <a:cs typeface="Arial" pitchFamily="34" charset="0"/>
                      </a:endParaRPr>
                    </a:p>
                  </a:txBody>
                  <a:tcPr anchor="ctr">
                    <a:lnL w="12700" cmpd="sng">
                      <a:noFill/>
                    </a:lnL>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t>Lin Chen</a:t>
                      </a:r>
                      <a:endParaRPr lang="en-GB" sz="1800" b="1" kern="1200" dirty="0" smtClean="0">
                        <a:solidFill>
                          <a:schemeClr val="tx2"/>
                        </a:solidFill>
                        <a:latin typeface="Arial" pitchFamily="34" charset="0"/>
                        <a:ea typeface="+mn-ea"/>
                        <a:cs typeface="Arial" pitchFamily="34" charset="0"/>
                      </a:endParaRPr>
                    </a:p>
                  </a:txBody>
                  <a:tcPr marT="72000" marB="72000" anchor="ctr">
                    <a:lnT w="12700" cmpd="sng">
                      <a:noFill/>
                    </a:lnT>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 CMA Visitor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5 months to May 2015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Funded by EUMETSAT</a:t>
                      </a:r>
                      <a:endParaRPr lang="en-GB" sz="1400" b="0" kern="1200" dirty="0" smtClean="0">
                        <a:solidFill>
                          <a:schemeClr val="tx2"/>
                        </a:solidFill>
                        <a:latin typeface="Arial" pitchFamily="34" charset="0"/>
                        <a:ea typeface="+mn-ea"/>
                        <a:cs typeface="Arial" pitchFamily="34" charset="0"/>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Lunar</a:t>
                      </a:r>
                      <a:r>
                        <a:rPr lang="en-US" sz="1400" kern="1200" baseline="0" dirty="0" smtClean="0"/>
                        <a:t> Calibration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t> Deep Convective Cloud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t> Application to FY-2 and FY-3 imagers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kern="1200" dirty="0" smtClean="0">
                        <a:solidFill>
                          <a:schemeClr val="tx2"/>
                        </a:solidFill>
                        <a:latin typeface="Arial" pitchFamily="34" charset="0"/>
                        <a:ea typeface="+mn-ea"/>
                        <a:cs typeface="Arial" pitchFamily="34" charset="0"/>
                      </a:endParaRP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err="1" smtClean="0"/>
                        <a:t>Xu</a:t>
                      </a:r>
                      <a:r>
                        <a:rPr lang="en-GB" dirty="0" smtClean="0"/>
                        <a:t> </a:t>
                      </a:r>
                      <a:r>
                        <a:rPr lang="en-GB" dirty="0" err="1" smtClean="0"/>
                        <a:t>Zhe</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t> CMA Visitor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3 months to Feb 2015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Funded by EUMETSAT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kern="1200" baseline="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GSICS Data and Products Server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t> </a:t>
                      </a:r>
                      <a:r>
                        <a:rPr lang="en-US" sz="1400" kern="1200" dirty="0" smtClean="0"/>
                        <a:t>Product formatting</a:t>
                      </a:r>
                    </a:p>
                  </a:txBody>
                  <a:tcPr anchor="ctr">
                    <a:noFill/>
                  </a:tcPr>
                </a:tc>
              </a:tr>
              <a:tr h="288000">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dirty="0" smtClean="0"/>
                        <a:t>Tom Stone (USGS)</a:t>
                      </a:r>
                      <a:endParaRPr lang="en-GB" sz="1800" b="1" kern="1200" dirty="0" smtClean="0">
                        <a:solidFill>
                          <a:schemeClr val="tx2"/>
                        </a:solidFill>
                        <a:latin typeface="Arial" pitchFamily="34" charset="0"/>
                        <a:ea typeface="+mn-ea"/>
                        <a:cs typeface="Arial" pitchFamily="34" charset="0"/>
                      </a:endParaRPr>
                    </a:p>
                  </a:txBody>
                  <a:tcPr marT="72000" marB="72000" anchor="ctr">
                    <a:noFill/>
                  </a:tcPr>
                </a:tc>
                <a:tc hMerge="1">
                  <a:txBody>
                    <a:bodyPr/>
                    <a:lstStyle/>
                    <a:p>
                      <a:pPr marL="0" algn="l" defTabSz="914400" rtl="0" eaLnBrk="1" latinLnBrk="0" hangingPunct="1">
                        <a:buFontTx/>
                        <a:buNone/>
                      </a:pPr>
                      <a:endParaRPr lang="en-GB" sz="1400" b="0" kern="1200" dirty="0" smtClean="0">
                        <a:solidFill>
                          <a:schemeClr val="tx2"/>
                        </a:solidFill>
                        <a:latin typeface="Arial" pitchFamily="34" charset="0"/>
                        <a:ea typeface="+mn-ea"/>
                        <a:cs typeface="Arial" pitchFamily="34" charset="0"/>
                      </a:endParaRPr>
                    </a:p>
                  </a:txBody>
                  <a:tcPr anchor="ctr">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Several visits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Funded by EUMETSAT</a:t>
                      </a:r>
                      <a:endParaRPr lang="en-GB" sz="1400" b="0" kern="1200" dirty="0" smtClean="0">
                        <a:solidFill>
                          <a:schemeClr val="tx1"/>
                        </a:solidFill>
                        <a:latin typeface="+mn-lt"/>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t> Validation</a:t>
                      </a:r>
                      <a:r>
                        <a:rPr lang="en-US" sz="1400" kern="1200" baseline="0" dirty="0" smtClean="0"/>
                        <a:t> EUMETSAT implementation of ROLO lunar irradiance model (GIRO)</a:t>
                      </a:r>
                      <a:endParaRPr lang="en-GB" sz="1400" b="0" kern="1200" dirty="0" smtClean="0">
                        <a:solidFill>
                          <a:schemeClr val="tx1"/>
                        </a:solidFill>
                        <a:latin typeface="+mn-lt"/>
                        <a:ea typeface="+mn-ea"/>
                        <a:cs typeface="+mn-cs"/>
                      </a:endParaRPr>
                    </a:p>
                  </a:txBody>
                  <a:tcPr anchor="ctr">
                    <a:noFill/>
                  </a:tcPr>
                </a:tc>
              </a:tr>
            </a:tbl>
          </a:graphicData>
        </a:graphic>
      </p:graphicFrame>
      <p:pic>
        <p:nvPicPr>
          <p:cNvPr id="367618" name="Picture 2"/>
          <p:cNvPicPr>
            <a:picLocks noChangeAspect="1" noChangeArrowheads="1"/>
          </p:cNvPicPr>
          <p:nvPr/>
        </p:nvPicPr>
        <p:blipFill>
          <a:blip r:embed="rId2" cstate="print"/>
          <a:srcRect/>
          <a:stretch>
            <a:fillRect/>
          </a:stretch>
        </p:blipFill>
        <p:spPr bwMode="auto">
          <a:xfrm>
            <a:off x="6057155" y="1171576"/>
            <a:ext cx="3420532" cy="1924049"/>
          </a:xfrm>
          <a:prstGeom prst="rect">
            <a:avLst/>
          </a:prstGeom>
          <a:noFill/>
          <a:ln w="9525">
            <a:noFill/>
            <a:miter lim="800000"/>
            <a:headEnd/>
            <a:tailEnd/>
          </a:ln>
        </p:spPr>
      </p:pic>
      <p:sp>
        <p:nvSpPr>
          <p:cNvPr id="17" name="TextBox 16"/>
          <p:cNvSpPr txBox="1"/>
          <p:nvPr/>
        </p:nvSpPr>
        <p:spPr>
          <a:xfrm>
            <a:off x="6057900" y="3095625"/>
            <a:ext cx="3419475" cy="600164"/>
          </a:xfrm>
          <a:prstGeom prst="rect">
            <a:avLst/>
          </a:prstGeom>
          <a:noFill/>
        </p:spPr>
        <p:txBody>
          <a:bodyPr wrap="square" rtlCol="0">
            <a:spAutoFit/>
          </a:bodyPr>
          <a:lstStyle/>
          <a:p>
            <a:pPr algn="ctr"/>
            <a:r>
              <a:rPr lang="en-US" sz="1100" dirty="0" smtClean="0">
                <a:solidFill>
                  <a:schemeClr val="tx1"/>
                </a:solidFill>
              </a:rPr>
              <a:t>3 EUMETSAT Visiting Scientists visit EUMETSAT ground station at </a:t>
            </a:r>
            <a:r>
              <a:rPr lang="en-US" sz="1100" dirty="0" err="1" smtClean="0">
                <a:solidFill>
                  <a:schemeClr val="tx1"/>
                </a:solidFill>
              </a:rPr>
              <a:t>Usingen</a:t>
            </a:r>
            <a:r>
              <a:rPr lang="en-US" sz="1100" dirty="0" smtClean="0">
                <a:solidFill>
                  <a:schemeClr val="tx1"/>
                </a:solidFill>
              </a:rPr>
              <a:t>, </a:t>
            </a:r>
          </a:p>
          <a:p>
            <a:pPr algn="ctr"/>
            <a:r>
              <a:rPr lang="en-US" sz="1100" dirty="0" smtClean="0">
                <a:solidFill>
                  <a:schemeClr val="tx1"/>
                </a:solidFill>
              </a:rPr>
              <a:t>Jan 2015</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8" name="Straight Connector 11"/>
          <p:cNvCxnSpPr>
            <a:cxnSpLocks noChangeShapeType="1"/>
            <a:endCxn id="144" idx="1"/>
          </p:cNvCxnSpPr>
          <p:nvPr/>
        </p:nvCxnSpPr>
        <p:spPr bwMode="auto">
          <a:xfrm>
            <a:off x="0" y="5600700"/>
            <a:ext cx="4724400" cy="7938"/>
          </a:xfrm>
          <a:prstGeom prst="line">
            <a:avLst/>
          </a:prstGeom>
          <a:noFill/>
          <a:ln w="25400" algn="ctr">
            <a:solidFill>
              <a:srgbClr val="080808"/>
            </a:solidFill>
            <a:prstDash val="dash"/>
            <a:round/>
            <a:headEnd/>
            <a:tailEnd/>
          </a:ln>
        </p:spPr>
      </p:cxnSp>
      <p:grpSp>
        <p:nvGrpSpPr>
          <p:cNvPr id="2" name="Group 91"/>
          <p:cNvGrpSpPr>
            <a:grpSpLocks/>
          </p:cNvGrpSpPr>
          <p:nvPr/>
        </p:nvGrpSpPr>
        <p:grpSpPr bwMode="auto">
          <a:xfrm>
            <a:off x="847725" y="898525"/>
            <a:ext cx="8343900" cy="5588000"/>
            <a:chOff x="847725" y="898525"/>
            <a:chExt cx="8343900" cy="5588000"/>
          </a:xfrm>
          <a:solidFill>
            <a:srgbClr val="C5B9AC">
              <a:alpha val="20000"/>
            </a:srgbClr>
          </a:solidFill>
        </p:grpSpPr>
        <p:sp>
          <p:nvSpPr>
            <p:cNvPr id="60489" name="Rectangle 96"/>
            <p:cNvSpPr>
              <a:spLocks noChangeArrowheads="1"/>
            </p:cNvSpPr>
            <p:nvPr/>
          </p:nvSpPr>
          <p:spPr bwMode="auto">
            <a:xfrm>
              <a:off x="8477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0" name="Rectangle 97"/>
            <p:cNvSpPr>
              <a:spLocks noChangeArrowheads="1"/>
            </p:cNvSpPr>
            <p:nvPr/>
          </p:nvSpPr>
          <p:spPr bwMode="auto">
            <a:xfrm>
              <a:off x="12985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1" name="Rectangle 98"/>
            <p:cNvSpPr>
              <a:spLocks noChangeArrowheads="1"/>
            </p:cNvSpPr>
            <p:nvPr/>
          </p:nvSpPr>
          <p:spPr bwMode="auto">
            <a:xfrm>
              <a:off x="17494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2" name="Rectangle 101"/>
            <p:cNvSpPr>
              <a:spLocks noChangeArrowheads="1"/>
            </p:cNvSpPr>
            <p:nvPr/>
          </p:nvSpPr>
          <p:spPr bwMode="auto">
            <a:xfrm>
              <a:off x="22002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3" name="Rectangle 102"/>
            <p:cNvSpPr>
              <a:spLocks noChangeArrowheads="1"/>
            </p:cNvSpPr>
            <p:nvPr/>
          </p:nvSpPr>
          <p:spPr bwMode="auto">
            <a:xfrm>
              <a:off x="26511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4" name="Rectangle 103"/>
            <p:cNvSpPr>
              <a:spLocks noChangeArrowheads="1"/>
            </p:cNvSpPr>
            <p:nvPr/>
          </p:nvSpPr>
          <p:spPr bwMode="auto">
            <a:xfrm>
              <a:off x="31019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5" name="Rectangle 104"/>
            <p:cNvSpPr>
              <a:spLocks noChangeArrowheads="1"/>
            </p:cNvSpPr>
            <p:nvPr/>
          </p:nvSpPr>
          <p:spPr bwMode="auto">
            <a:xfrm>
              <a:off x="35528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6" name="Rectangle 105"/>
            <p:cNvSpPr>
              <a:spLocks noChangeArrowheads="1"/>
            </p:cNvSpPr>
            <p:nvPr/>
          </p:nvSpPr>
          <p:spPr bwMode="auto">
            <a:xfrm>
              <a:off x="40036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7" name="Rectangle 106"/>
            <p:cNvSpPr>
              <a:spLocks noChangeArrowheads="1"/>
            </p:cNvSpPr>
            <p:nvPr/>
          </p:nvSpPr>
          <p:spPr bwMode="auto">
            <a:xfrm>
              <a:off x="44545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8" name="Rectangle 107"/>
            <p:cNvSpPr>
              <a:spLocks noChangeArrowheads="1"/>
            </p:cNvSpPr>
            <p:nvPr/>
          </p:nvSpPr>
          <p:spPr bwMode="auto">
            <a:xfrm>
              <a:off x="49053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499" name="Rectangle 108"/>
            <p:cNvSpPr>
              <a:spLocks noChangeArrowheads="1"/>
            </p:cNvSpPr>
            <p:nvPr/>
          </p:nvSpPr>
          <p:spPr bwMode="auto">
            <a:xfrm>
              <a:off x="53562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0" name="Rectangle 109"/>
            <p:cNvSpPr>
              <a:spLocks noChangeArrowheads="1"/>
            </p:cNvSpPr>
            <p:nvPr/>
          </p:nvSpPr>
          <p:spPr bwMode="auto">
            <a:xfrm>
              <a:off x="58070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1" name="Rectangle 110"/>
            <p:cNvSpPr>
              <a:spLocks noChangeArrowheads="1"/>
            </p:cNvSpPr>
            <p:nvPr/>
          </p:nvSpPr>
          <p:spPr bwMode="auto">
            <a:xfrm>
              <a:off x="62579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2" name="Rectangle 111"/>
            <p:cNvSpPr>
              <a:spLocks noChangeArrowheads="1"/>
            </p:cNvSpPr>
            <p:nvPr/>
          </p:nvSpPr>
          <p:spPr bwMode="auto">
            <a:xfrm>
              <a:off x="67087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3" name="Rectangle 112"/>
            <p:cNvSpPr>
              <a:spLocks noChangeArrowheads="1"/>
            </p:cNvSpPr>
            <p:nvPr/>
          </p:nvSpPr>
          <p:spPr bwMode="auto">
            <a:xfrm>
              <a:off x="71596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4" name="Rectangle 113"/>
            <p:cNvSpPr>
              <a:spLocks noChangeArrowheads="1"/>
            </p:cNvSpPr>
            <p:nvPr/>
          </p:nvSpPr>
          <p:spPr bwMode="auto">
            <a:xfrm>
              <a:off x="76104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5" name="Rectangle 114"/>
            <p:cNvSpPr>
              <a:spLocks noChangeArrowheads="1"/>
            </p:cNvSpPr>
            <p:nvPr/>
          </p:nvSpPr>
          <p:spPr bwMode="auto">
            <a:xfrm>
              <a:off x="80613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6" name="Rectangle 115"/>
            <p:cNvSpPr>
              <a:spLocks noChangeArrowheads="1"/>
            </p:cNvSpPr>
            <p:nvPr/>
          </p:nvSpPr>
          <p:spPr bwMode="auto">
            <a:xfrm>
              <a:off x="85121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sp>
          <p:nvSpPr>
            <p:cNvPr id="60507" name="Rectangle 116"/>
            <p:cNvSpPr>
              <a:spLocks noChangeArrowheads="1"/>
            </p:cNvSpPr>
            <p:nvPr/>
          </p:nvSpPr>
          <p:spPr bwMode="auto">
            <a:xfrm>
              <a:off x="89630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a:solidFill>
                  <a:srgbClr val="FFFFFF"/>
                </a:solidFill>
              </a:endParaRPr>
            </a:p>
          </p:txBody>
        </p:sp>
      </p:grpSp>
      <p:sp>
        <p:nvSpPr>
          <p:cNvPr id="18436" name="TextBox 177"/>
          <p:cNvSpPr txBox="1">
            <a:spLocks noChangeArrowheads="1"/>
          </p:cNvSpPr>
          <p:nvPr/>
        </p:nvSpPr>
        <p:spPr bwMode="auto">
          <a:xfrm>
            <a:off x="5921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03</a:t>
            </a:r>
          </a:p>
        </p:txBody>
      </p:sp>
      <p:sp>
        <p:nvSpPr>
          <p:cNvPr id="18437" name="TextBox 178"/>
          <p:cNvSpPr txBox="1">
            <a:spLocks noChangeArrowheads="1"/>
          </p:cNvSpPr>
          <p:nvPr/>
        </p:nvSpPr>
        <p:spPr bwMode="auto">
          <a:xfrm>
            <a:off x="8128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04</a:t>
            </a:r>
          </a:p>
        </p:txBody>
      </p:sp>
      <p:sp>
        <p:nvSpPr>
          <p:cNvPr id="18438" name="TextBox 179"/>
          <p:cNvSpPr txBox="1">
            <a:spLocks noChangeArrowheads="1"/>
          </p:cNvSpPr>
          <p:nvPr/>
        </p:nvSpPr>
        <p:spPr bwMode="auto">
          <a:xfrm>
            <a:off x="10429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05</a:t>
            </a:r>
          </a:p>
        </p:txBody>
      </p:sp>
      <p:sp>
        <p:nvSpPr>
          <p:cNvPr id="18439" name="TextBox 180"/>
          <p:cNvSpPr txBox="1">
            <a:spLocks noChangeArrowheads="1"/>
          </p:cNvSpPr>
          <p:nvPr/>
        </p:nvSpPr>
        <p:spPr bwMode="auto">
          <a:xfrm>
            <a:off x="12620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06</a:t>
            </a:r>
          </a:p>
        </p:txBody>
      </p:sp>
      <p:sp>
        <p:nvSpPr>
          <p:cNvPr id="18440" name="TextBox 181"/>
          <p:cNvSpPr txBox="1">
            <a:spLocks noChangeArrowheads="1"/>
          </p:cNvSpPr>
          <p:nvPr/>
        </p:nvSpPr>
        <p:spPr bwMode="auto">
          <a:xfrm>
            <a:off x="14922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07</a:t>
            </a:r>
          </a:p>
        </p:txBody>
      </p:sp>
      <p:sp>
        <p:nvSpPr>
          <p:cNvPr id="18441" name="TextBox 182"/>
          <p:cNvSpPr txBox="1">
            <a:spLocks noChangeArrowheads="1"/>
          </p:cNvSpPr>
          <p:nvPr/>
        </p:nvSpPr>
        <p:spPr bwMode="auto">
          <a:xfrm>
            <a:off x="17160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08</a:t>
            </a:r>
          </a:p>
        </p:txBody>
      </p:sp>
      <p:sp>
        <p:nvSpPr>
          <p:cNvPr id="18442" name="TextBox 183"/>
          <p:cNvSpPr txBox="1">
            <a:spLocks noChangeArrowheads="1"/>
          </p:cNvSpPr>
          <p:nvPr/>
        </p:nvSpPr>
        <p:spPr bwMode="auto">
          <a:xfrm>
            <a:off x="19478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09</a:t>
            </a:r>
          </a:p>
        </p:txBody>
      </p:sp>
      <p:sp>
        <p:nvSpPr>
          <p:cNvPr id="18443" name="TextBox 184"/>
          <p:cNvSpPr txBox="1">
            <a:spLocks noChangeArrowheads="1"/>
          </p:cNvSpPr>
          <p:nvPr/>
        </p:nvSpPr>
        <p:spPr bwMode="auto">
          <a:xfrm>
            <a:off x="21605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10</a:t>
            </a:r>
          </a:p>
        </p:txBody>
      </p:sp>
      <p:sp>
        <p:nvSpPr>
          <p:cNvPr id="18444" name="TextBox 185"/>
          <p:cNvSpPr txBox="1">
            <a:spLocks noChangeArrowheads="1"/>
          </p:cNvSpPr>
          <p:nvPr/>
        </p:nvSpPr>
        <p:spPr bwMode="auto">
          <a:xfrm>
            <a:off x="23907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11</a:t>
            </a:r>
          </a:p>
        </p:txBody>
      </p:sp>
      <p:sp>
        <p:nvSpPr>
          <p:cNvPr id="18445" name="TextBox 186"/>
          <p:cNvSpPr txBox="1">
            <a:spLocks noChangeArrowheads="1"/>
          </p:cNvSpPr>
          <p:nvPr/>
        </p:nvSpPr>
        <p:spPr bwMode="auto">
          <a:xfrm>
            <a:off x="26130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12</a:t>
            </a:r>
          </a:p>
        </p:txBody>
      </p:sp>
      <p:sp>
        <p:nvSpPr>
          <p:cNvPr id="18446" name="TextBox 187"/>
          <p:cNvSpPr txBox="1">
            <a:spLocks noChangeArrowheads="1"/>
          </p:cNvSpPr>
          <p:nvPr/>
        </p:nvSpPr>
        <p:spPr bwMode="auto">
          <a:xfrm>
            <a:off x="28432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13</a:t>
            </a:r>
          </a:p>
        </p:txBody>
      </p:sp>
      <p:sp>
        <p:nvSpPr>
          <p:cNvPr id="18447" name="TextBox 188"/>
          <p:cNvSpPr txBox="1">
            <a:spLocks noChangeArrowheads="1"/>
          </p:cNvSpPr>
          <p:nvPr/>
        </p:nvSpPr>
        <p:spPr bwMode="auto">
          <a:xfrm>
            <a:off x="30622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14</a:t>
            </a:r>
          </a:p>
        </p:txBody>
      </p:sp>
      <p:sp>
        <p:nvSpPr>
          <p:cNvPr id="18448" name="TextBox 189"/>
          <p:cNvSpPr txBox="1">
            <a:spLocks noChangeArrowheads="1"/>
          </p:cNvSpPr>
          <p:nvPr/>
        </p:nvSpPr>
        <p:spPr bwMode="auto">
          <a:xfrm>
            <a:off x="32924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15</a:t>
            </a:r>
          </a:p>
        </p:txBody>
      </p:sp>
      <p:sp>
        <p:nvSpPr>
          <p:cNvPr id="18449" name="TextBox 190"/>
          <p:cNvSpPr txBox="1">
            <a:spLocks noChangeArrowheads="1"/>
          </p:cNvSpPr>
          <p:nvPr/>
        </p:nvSpPr>
        <p:spPr bwMode="auto">
          <a:xfrm>
            <a:off x="35194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16</a:t>
            </a:r>
          </a:p>
        </p:txBody>
      </p:sp>
      <p:sp>
        <p:nvSpPr>
          <p:cNvPr id="18450" name="TextBox 191"/>
          <p:cNvSpPr txBox="1">
            <a:spLocks noChangeArrowheads="1"/>
          </p:cNvSpPr>
          <p:nvPr/>
        </p:nvSpPr>
        <p:spPr bwMode="auto">
          <a:xfrm>
            <a:off x="37496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17</a:t>
            </a:r>
          </a:p>
        </p:txBody>
      </p:sp>
      <p:sp>
        <p:nvSpPr>
          <p:cNvPr id="18451" name="TextBox 192"/>
          <p:cNvSpPr txBox="1">
            <a:spLocks noChangeArrowheads="1"/>
          </p:cNvSpPr>
          <p:nvPr/>
        </p:nvSpPr>
        <p:spPr bwMode="auto">
          <a:xfrm>
            <a:off x="39624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18</a:t>
            </a:r>
          </a:p>
        </p:txBody>
      </p:sp>
      <p:sp>
        <p:nvSpPr>
          <p:cNvPr id="18452" name="TextBox 193"/>
          <p:cNvSpPr txBox="1">
            <a:spLocks noChangeArrowheads="1"/>
          </p:cNvSpPr>
          <p:nvPr/>
        </p:nvSpPr>
        <p:spPr bwMode="auto">
          <a:xfrm>
            <a:off x="419417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19</a:t>
            </a:r>
          </a:p>
        </p:txBody>
      </p:sp>
      <p:sp>
        <p:nvSpPr>
          <p:cNvPr id="18453" name="TextBox 194"/>
          <p:cNvSpPr txBox="1">
            <a:spLocks noChangeArrowheads="1"/>
          </p:cNvSpPr>
          <p:nvPr/>
        </p:nvSpPr>
        <p:spPr bwMode="auto">
          <a:xfrm>
            <a:off x="44148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20</a:t>
            </a:r>
          </a:p>
        </p:txBody>
      </p:sp>
      <p:sp>
        <p:nvSpPr>
          <p:cNvPr id="18454" name="TextBox 195"/>
          <p:cNvSpPr txBox="1">
            <a:spLocks noChangeArrowheads="1"/>
          </p:cNvSpPr>
          <p:nvPr/>
        </p:nvSpPr>
        <p:spPr bwMode="auto">
          <a:xfrm>
            <a:off x="46450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21</a:t>
            </a:r>
          </a:p>
        </p:txBody>
      </p:sp>
      <p:sp>
        <p:nvSpPr>
          <p:cNvPr id="18455" name="TextBox 196"/>
          <p:cNvSpPr txBox="1">
            <a:spLocks noChangeArrowheads="1"/>
          </p:cNvSpPr>
          <p:nvPr/>
        </p:nvSpPr>
        <p:spPr bwMode="auto">
          <a:xfrm>
            <a:off x="48641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22</a:t>
            </a:r>
          </a:p>
        </p:txBody>
      </p:sp>
      <p:sp>
        <p:nvSpPr>
          <p:cNvPr id="18456" name="TextBox 197"/>
          <p:cNvSpPr txBox="1">
            <a:spLocks noChangeArrowheads="1"/>
          </p:cNvSpPr>
          <p:nvPr/>
        </p:nvSpPr>
        <p:spPr bwMode="auto">
          <a:xfrm>
            <a:off x="50942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23</a:t>
            </a:r>
          </a:p>
        </p:txBody>
      </p:sp>
      <p:sp>
        <p:nvSpPr>
          <p:cNvPr id="18457" name="TextBox 198"/>
          <p:cNvSpPr txBox="1">
            <a:spLocks noChangeArrowheads="1"/>
          </p:cNvSpPr>
          <p:nvPr/>
        </p:nvSpPr>
        <p:spPr bwMode="auto">
          <a:xfrm>
            <a:off x="53181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24</a:t>
            </a:r>
          </a:p>
        </p:txBody>
      </p:sp>
      <p:sp>
        <p:nvSpPr>
          <p:cNvPr id="18458" name="TextBox 199"/>
          <p:cNvSpPr txBox="1">
            <a:spLocks noChangeArrowheads="1"/>
          </p:cNvSpPr>
          <p:nvPr/>
        </p:nvSpPr>
        <p:spPr bwMode="auto">
          <a:xfrm>
            <a:off x="55499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25</a:t>
            </a:r>
          </a:p>
        </p:txBody>
      </p:sp>
      <p:sp>
        <p:nvSpPr>
          <p:cNvPr id="18459" name="TextBox 200"/>
          <p:cNvSpPr txBox="1">
            <a:spLocks noChangeArrowheads="1"/>
          </p:cNvSpPr>
          <p:nvPr/>
        </p:nvSpPr>
        <p:spPr bwMode="auto">
          <a:xfrm>
            <a:off x="57626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26</a:t>
            </a:r>
          </a:p>
        </p:txBody>
      </p:sp>
      <p:sp>
        <p:nvSpPr>
          <p:cNvPr id="18460" name="TextBox 201"/>
          <p:cNvSpPr txBox="1">
            <a:spLocks noChangeArrowheads="1"/>
          </p:cNvSpPr>
          <p:nvPr/>
        </p:nvSpPr>
        <p:spPr bwMode="auto">
          <a:xfrm>
            <a:off x="59928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27</a:t>
            </a:r>
          </a:p>
        </p:txBody>
      </p:sp>
      <p:sp>
        <p:nvSpPr>
          <p:cNvPr id="18461" name="TextBox 202"/>
          <p:cNvSpPr txBox="1">
            <a:spLocks noChangeArrowheads="1"/>
          </p:cNvSpPr>
          <p:nvPr/>
        </p:nvSpPr>
        <p:spPr bwMode="auto">
          <a:xfrm>
            <a:off x="62150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28</a:t>
            </a:r>
          </a:p>
        </p:txBody>
      </p:sp>
      <p:sp>
        <p:nvSpPr>
          <p:cNvPr id="18462" name="TextBox 203"/>
          <p:cNvSpPr txBox="1">
            <a:spLocks noChangeArrowheads="1"/>
          </p:cNvSpPr>
          <p:nvPr/>
        </p:nvSpPr>
        <p:spPr bwMode="auto">
          <a:xfrm>
            <a:off x="64452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29</a:t>
            </a:r>
          </a:p>
        </p:txBody>
      </p:sp>
      <p:sp>
        <p:nvSpPr>
          <p:cNvPr id="18463" name="TextBox 204"/>
          <p:cNvSpPr txBox="1">
            <a:spLocks noChangeArrowheads="1"/>
          </p:cNvSpPr>
          <p:nvPr/>
        </p:nvSpPr>
        <p:spPr bwMode="auto">
          <a:xfrm>
            <a:off x="66643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30</a:t>
            </a:r>
          </a:p>
        </p:txBody>
      </p:sp>
      <p:sp>
        <p:nvSpPr>
          <p:cNvPr id="18464" name="TextBox 205"/>
          <p:cNvSpPr txBox="1">
            <a:spLocks noChangeArrowheads="1"/>
          </p:cNvSpPr>
          <p:nvPr/>
        </p:nvSpPr>
        <p:spPr bwMode="auto">
          <a:xfrm>
            <a:off x="689451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31</a:t>
            </a:r>
          </a:p>
        </p:txBody>
      </p:sp>
      <p:sp>
        <p:nvSpPr>
          <p:cNvPr id="18465" name="TextBox 206"/>
          <p:cNvSpPr txBox="1">
            <a:spLocks noChangeArrowheads="1"/>
          </p:cNvSpPr>
          <p:nvPr/>
        </p:nvSpPr>
        <p:spPr bwMode="auto">
          <a:xfrm>
            <a:off x="712470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32</a:t>
            </a:r>
          </a:p>
        </p:txBody>
      </p:sp>
      <p:sp>
        <p:nvSpPr>
          <p:cNvPr id="18466" name="TextBox 207"/>
          <p:cNvSpPr txBox="1">
            <a:spLocks noChangeArrowheads="1"/>
          </p:cNvSpPr>
          <p:nvPr/>
        </p:nvSpPr>
        <p:spPr bwMode="auto">
          <a:xfrm>
            <a:off x="73485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33</a:t>
            </a:r>
          </a:p>
        </p:txBody>
      </p:sp>
      <p:sp>
        <p:nvSpPr>
          <p:cNvPr id="18467" name="TextBox 208"/>
          <p:cNvSpPr txBox="1">
            <a:spLocks noChangeArrowheads="1"/>
          </p:cNvSpPr>
          <p:nvPr/>
        </p:nvSpPr>
        <p:spPr bwMode="auto">
          <a:xfrm>
            <a:off x="75787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34</a:t>
            </a:r>
          </a:p>
        </p:txBody>
      </p:sp>
      <p:sp>
        <p:nvSpPr>
          <p:cNvPr id="18468" name="TextBox 209"/>
          <p:cNvSpPr txBox="1">
            <a:spLocks noChangeArrowheads="1"/>
          </p:cNvSpPr>
          <p:nvPr/>
        </p:nvSpPr>
        <p:spPr bwMode="auto">
          <a:xfrm>
            <a:off x="779303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35</a:t>
            </a:r>
          </a:p>
        </p:txBody>
      </p:sp>
      <p:sp>
        <p:nvSpPr>
          <p:cNvPr id="18469" name="TextBox 210"/>
          <p:cNvSpPr txBox="1">
            <a:spLocks noChangeArrowheads="1"/>
          </p:cNvSpPr>
          <p:nvPr/>
        </p:nvSpPr>
        <p:spPr bwMode="auto">
          <a:xfrm>
            <a:off x="80232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36</a:t>
            </a:r>
          </a:p>
        </p:txBody>
      </p:sp>
      <p:sp>
        <p:nvSpPr>
          <p:cNvPr id="18470" name="TextBox 211"/>
          <p:cNvSpPr txBox="1">
            <a:spLocks noChangeArrowheads="1"/>
          </p:cNvSpPr>
          <p:nvPr/>
        </p:nvSpPr>
        <p:spPr bwMode="auto">
          <a:xfrm>
            <a:off x="8243888"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37</a:t>
            </a:r>
          </a:p>
        </p:txBody>
      </p:sp>
      <p:sp>
        <p:nvSpPr>
          <p:cNvPr id="18471" name="TextBox 212"/>
          <p:cNvSpPr txBox="1">
            <a:spLocks noChangeArrowheads="1"/>
          </p:cNvSpPr>
          <p:nvPr/>
        </p:nvSpPr>
        <p:spPr bwMode="auto">
          <a:xfrm>
            <a:off x="8475663" y="900113"/>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38</a:t>
            </a:r>
          </a:p>
        </p:txBody>
      </p:sp>
      <p:sp>
        <p:nvSpPr>
          <p:cNvPr id="18472" name="TextBox 213"/>
          <p:cNvSpPr txBox="1">
            <a:spLocks noChangeArrowheads="1"/>
          </p:cNvSpPr>
          <p:nvPr/>
        </p:nvSpPr>
        <p:spPr bwMode="auto">
          <a:xfrm>
            <a:off x="8693150"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39</a:t>
            </a:r>
          </a:p>
        </p:txBody>
      </p:sp>
      <p:sp>
        <p:nvSpPr>
          <p:cNvPr id="18473" name="TextBox 214"/>
          <p:cNvSpPr txBox="1">
            <a:spLocks noChangeArrowheads="1"/>
          </p:cNvSpPr>
          <p:nvPr/>
        </p:nvSpPr>
        <p:spPr bwMode="auto">
          <a:xfrm>
            <a:off x="8924925" y="900113"/>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40</a:t>
            </a:r>
          </a:p>
        </p:txBody>
      </p:sp>
      <p:sp>
        <p:nvSpPr>
          <p:cNvPr id="18474" name="TextBox 215"/>
          <p:cNvSpPr txBox="1">
            <a:spLocks noChangeArrowheads="1"/>
          </p:cNvSpPr>
          <p:nvPr/>
        </p:nvSpPr>
        <p:spPr bwMode="auto">
          <a:xfrm>
            <a:off x="142875" y="900113"/>
            <a:ext cx="552450" cy="215900"/>
          </a:xfrm>
          <a:prstGeom prst="rect">
            <a:avLst/>
          </a:prstGeom>
          <a:noFill/>
          <a:ln w="9525">
            <a:noFill/>
            <a:miter lim="800000"/>
            <a:headEnd/>
            <a:tailEnd/>
          </a:ln>
        </p:spPr>
        <p:txBody>
          <a:bodyPr wrap="none">
            <a:spAutoFit/>
          </a:bodyPr>
          <a:lstStyle/>
          <a:p>
            <a:r>
              <a:rPr lang="en-GB" sz="800" b="0">
                <a:solidFill>
                  <a:srgbClr val="002569"/>
                </a:solidFill>
                <a:latin typeface="Arial" pitchFamily="34" charset="0"/>
                <a:cs typeface="Arial" pitchFamily="34" charset="0"/>
              </a:rPr>
              <a:t>YEAR...</a:t>
            </a:r>
          </a:p>
        </p:txBody>
      </p:sp>
      <p:sp>
        <p:nvSpPr>
          <p:cNvPr id="220" name="Rectangle 219"/>
          <p:cNvSpPr/>
          <p:nvPr/>
        </p:nvSpPr>
        <p:spPr>
          <a:xfrm>
            <a:off x="542510" y="1480325"/>
            <a:ext cx="5490610" cy="14647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SECOND GENERATION</a:t>
            </a:r>
          </a:p>
        </p:txBody>
      </p:sp>
      <p:sp>
        <p:nvSpPr>
          <p:cNvPr id="225" name="Rectangle 224"/>
          <p:cNvSpPr/>
          <p:nvPr/>
        </p:nvSpPr>
        <p:spPr>
          <a:xfrm>
            <a:off x="4373563" y="2380438"/>
            <a:ext cx="4841875" cy="16827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THIRD GENERATION</a:t>
            </a:r>
          </a:p>
        </p:txBody>
      </p:sp>
      <p:sp>
        <p:nvSpPr>
          <p:cNvPr id="232" name="Rectangle 231"/>
          <p:cNvSpPr/>
          <p:nvPr/>
        </p:nvSpPr>
        <p:spPr>
          <a:xfrm>
            <a:off x="1568450" y="3278963"/>
            <a:ext cx="3740150" cy="165100"/>
          </a:xfrm>
          <a:prstGeom prst="rect">
            <a:avLst/>
          </a:prstGeom>
          <a:solidFill>
            <a:srgbClr val="FEDB00"/>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EUMETSAT POLAR SYSTEM (EPS)</a:t>
            </a:r>
          </a:p>
        </p:txBody>
      </p:sp>
      <p:cxnSp>
        <p:nvCxnSpPr>
          <p:cNvPr id="18478" name="Straight Connector 95"/>
          <p:cNvCxnSpPr>
            <a:cxnSpLocks noChangeShapeType="1"/>
          </p:cNvCxnSpPr>
          <p:nvPr/>
        </p:nvCxnSpPr>
        <p:spPr bwMode="auto">
          <a:xfrm rot="10800000" flipV="1">
            <a:off x="-781050" y="4441825"/>
            <a:ext cx="247650" cy="150813"/>
          </a:xfrm>
          <a:prstGeom prst="line">
            <a:avLst/>
          </a:prstGeom>
          <a:noFill/>
          <a:ln w="9525" algn="ctr">
            <a:noFill/>
            <a:round/>
            <a:headEnd/>
            <a:tailEnd/>
          </a:ln>
        </p:spPr>
      </p:cxnSp>
      <p:sp>
        <p:nvSpPr>
          <p:cNvPr id="120" name="Rectangle 119"/>
          <p:cNvSpPr/>
          <p:nvPr/>
        </p:nvSpPr>
        <p:spPr>
          <a:xfrm>
            <a:off x="542510" y="1658125"/>
            <a:ext cx="2335628" cy="14869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METEOSAT-8</a:t>
            </a:r>
          </a:p>
        </p:txBody>
      </p:sp>
      <p:sp>
        <p:nvSpPr>
          <p:cNvPr id="121" name="Rectangle 120"/>
          <p:cNvSpPr/>
          <p:nvPr/>
        </p:nvSpPr>
        <p:spPr>
          <a:xfrm>
            <a:off x="1411288" y="1842275"/>
            <a:ext cx="1924050" cy="165100"/>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METEOSAT-9</a:t>
            </a:r>
          </a:p>
        </p:txBody>
      </p:sp>
      <p:sp>
        <p:nvSpPr>
          <p:cNvPr id="122" name="Rectangle 121"/>
          <p:cNvSpPr/>
          <p:nvPr/>
        </p:nvSpPr>
        <p:spPr>
          <a:xfrm>
            <a:off x="2747755" y="2020075"/>
            <a:ext cx="1819483" cy="14678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MSG-3/METEOSAT-10</a:t>
            </a:r>
          </a:p>
        </p:txBody>
      </p:sp>
      <p:sp>
        <p:nvSpPr>
          <p:cNvPr id="123" name="Rectangle 122"/>
          <p:cNvSpPr/>
          <p:nvPr/>
        </p:nvSpPr>
        <p:spPr>
          <a:xfrm>
            <a:off x="3467835" y="2211865"/>
            <a:ext cx="2565285" cy="152698"/>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MSG-4/METEOSAT-11*</a:t>
            </a:r>
          </a:p>
        </p:txBody>
      </p:sp>
      <p:sp>
        <p:nvSpPr>
          <p:cNvPr id="124" name="Rectangle 123"/>
          <p:cNvSpPr/>
          <p:nvPr/>
        </p:nvSpPr>
        <p:spPr>
          <a:xfrm>
            <a:off x="4373563" y="2563000"/>
            <a:ext cx="1916112"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MTG-I-1 : IMAGERY</a:t>
            </a:r>
          </a:p>
        </p:txBody>
      </p:sp>
      <p:sp>
        <p:nvSpPr>
          <p:cNvPr id="125" name="Rectangle 124"/>
          <p:cNvSpPr/>
          <p:nvPr/>
        </p:nvSpPr>
        <p:spPr>
          <a:xfrm>
            <a:off x="4883150" y="2736038"/>
            <a:ext cx="191611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MTG-S-1: SOUNDING</a:t>
            </a:r>
          </a:p>
        </p:txBody>
      </p:sp>
      <p:sp>
        <p:nvSpPr>
          <p:cNvPr id="126" name="Rectangle 125"/>
          <p:cNvSpPr/>
          <p:nvPr/>
        </p:nvSpPr>
        <p:spPr>
          <a:xfrm>
            <a:off x="5362575" y="2924950"/>
            <a:ext cx="191611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MTG-I-2: IMAGERY</a:t>
            </a:r>
          </a:p>
        </p:txBody>
      </p:sp>
      <p:sp>
        <p:nvSpPr>
          <p:cNvPr id="127" name="Rectangle 126"/>
          <p:cNvSpPr/>
          <p:nvPr/>
        </p:nvSpPr>
        <p:spPr>
          <a:xfrm>
            <a:off x="6176963" y="3107513"/>
            <a:ext cx="1917700"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MTG-I-3: IMAGERY</a:t>
            </a:r>
          </a:p>
        </p:txBody>
      </p:sp>
      <p:sp>
        <p:nvSpPr>
          <p:cNvPr id="128" name="Rectangle 127"/>
          <p:cNvSpPr/>
          <p:nvPr/>
        </p:nvSpPr>
        <p:spPr>
          <a:xfrm>
            <a:off x="6661150" y="3277375"/>
            <a:ext cx="1916113" cy="168275"/>
          </a:xfrm>
          <a:prstGeom prst="rect">
            <a:avLst/>
          </a:prstGeom>
          <a:solidFill>
            <a:srgbClr val="00B5E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MTG-S-2: SOUNDING</a:t>
            </a:r>
          </a:p>
        </p:txBody>
      </p:sp>
      <p:sp>
        <p:nvSpPr>
          <p:cNvPr id="129" name="Rectangle 128"/>
          <p:cNvSpPr/>
          <p:nvPr/>
        </p:nvSpPr>
        <p:spPr>
          <a:xfrm>
            <a:off x="7299325" y="3464700"/>
            <a:ext cx="1916113" cy="168275"/>
          </a:xfrm>
          <a:prstGeom prst="rect">
            <a:avLst/>
          </a:prstGeom>
          <a:solidFill>
            <a:srgbClr val="00B5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MTG-I-4: IMAGERY</a:t>
            </a:r>
          </a:p>
        </p:txBody>
      </p:sp>
      <p:sp>
        <p:nvSpPr>
          <p:cNvPr id="130" name="Rectangle 129"/>
          <p:cNvSpPr/>
          <p:nvPr/>
        </p:nvSpPr>
        <p:spPr>
          <a:xfrm>
            <a:off x="1568450" y="3455175"/>
            <a:ext cx="1952625" cy="15875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METOP-A</a:t>
            </a:r>
          </a:p>
        </p:txBody>
      </p:sp>
      <p:sp>
        <p:nvSpPr>
          <p:cNvPr id="131" name="Rectangle 130"/>
          <p:cNvSpPr/>
          <p:nvPr/>
        </p:nvSpPr>
        <p:spPr>
          <a:xfrm>
            <a:off x="2924175" y="3629800"/>
            <a:ext cx="1276350" cy="16510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METOP-B</a:t>
            </a:r>
          </a:p>
        </p:txBody>
      </p:sp>
      <p:sp>
        <p:nvSpPr>
          <p:cNvPr id="132" name="Rectangle 131"/>
          <p:cNvSpPr/>
          <p:nvPr/>
        </p:nvSpPr>
        <p:spPr>
          <a:xfrm>
            <a:off x="4148138" y="3837763"/>
            <a:ext cx="1268412" cy="165100"/>
          </a:xfrm>
          <a:prstGeom prst="rect">
            <a:avLst/>
          </a:prstGeom>
          <a:solidFill>
            <a:srgbClr val="FEDB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METOP-C</a:t>
            </a:r>
          </a:p>
        </p:txBody>
      </p:sp>
      <p:sp>
        <p:nvSpPr>
          <p:cNvPr id="133" name="Rectangle 132"/>
          <p:cNvSpPr/>
          <p:nvPr/>
        </p:nvSpPr>
        <p:spPr>
          <a:xfrm>
            <a:off x="4868863" y="4018738"/>
            <a:ext cx="4402137" cy="165100"/>
          </a:xfrm>
          <a:prstGeom prst="rect">
            <a:avLst/>
          </a:prstGeom>
          <a:solidFill>
            <a:srgbClr val="FEDB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EPS-SECOND GENERATION (EPS-SG)</a:t>
            </a:r>
          </a:p>
        </p:txBody>
      </p:sp>
      <p:sp>
        <p:nvSpPr>
          <p:cNvPr id="134" name="Rectangle 133"/>
          <p:cNvSpPr/>
          <p:nvPr/>
        </p:nvSpPr>
        <p:spPr>
          <a:xfrm>
            <a:off x="4868863" y="4199713"/>
            <a:ext cx="4402137" cy="165100"/>
          </a:xfrm>
          <a:prstGeom prst="rect">
            <a:avLst/>
          </a:prstGeom>
          <a:solidFill>
            <a:srgbClr val="FEDB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METOP-SG: SOUNDING AND IMAGERY</a:t>
            </a:r>
          </a:p>
        </p:txBody>
      </p:sp>
      <p:sp>
        <p:nvSpPr>
          <p:cNvPr id="136" name="Rectangle 135"/>
          <p:cNvSpPr/>
          <p:nvPr/>
        </p:nvSpPr>
        <p:spPr>
          <a:xfrm>
            <a:off x="5178425" y="4380688"/>
            <a:ext cx="4092575" cy="165100"/>
          </a:xfrm>
          <a:prstGeom prst="rect">
            <a:avLst/>
          </a:prstGeom>
          <a:solidFill>
            <a:srgbClr val="FEDB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METOP-SG: MICROWAVE IMAGERY</a:t>
            </a:r>
          </a:p>
        </p:txBody>
      </p:sp>
      <p:sp>
        <p:nvSpPr>
          <p:cNvPr id="138" name="Rectangle 137"/>
          <p:cNvSpPr/>
          <p:nvPr/>
        </p:nvSpPr>
        <p:spPr>
          <a:xfrm>
            <a:off x="1974850" y="4818063"/>
            <a:ext cx="2808288" cy="1825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a:t>
            </a:r>
          </a:p>
        </p:txBody>
      </p:sp>
      <p:sp>
        <p:nvSpPr>
          <p:cNvPr id="140" name="Rectangle 139"/>
          <p:cNvSpPr/>
          <p:nvPr/>
        </p:nvSpPr>
        <p:spPr>
          <a:xfrm>
            <a:off x="1974850" y="5008563"/>
            <a:ext cx="1619250" cy="1778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JASON-2</a:t>
            </a:r>
          </a:p>
        </p:txBody>
      </p:sp>
      <p:sp>
        <p:nvSpPr>
          <p:cNvPr id="142" name="Rectangle 141"/>
          <p:cNvSpPr/>
          <p:nvPr/>
        </p:nvSpPr>
        <p:spPr>
          <a:xfrm>
            <a:off x="3593954" y="5222875"/>
            <a:ext cx="1328737" cy="1428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JASON-3</a:t>
            </a:r>
          </a:p>
        </p:txBody>
      </p:sp>
      <p:sp>
        <p:nvSpPr>
          <p:cNvPr id="146" name="Rectangle 145"/>
          <p:cNvSpPr/>
          <p:nvPr/>
        </p:nvSpPr>
        <p:spPr>
          <a:xfrm>
            <a:off x="3596912" y="5713413"/>
            <a:ext cx="6091238" cy="1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COPERNICUS</a:t>
            </a:r>
          </a:p>
        </p:txBody>
      </p:sp>
      <p:sp>
        <p:nvSpPr>
          <p:cNvPr id="150" name="Rectangle 149"/>
          <p:cNvSpPr/>
          <p:nvPr/>
        </p:nvSpPr>
        <p:spPr>
          <a:xfrm>
            <a:off x="3596912" y="5886450"/>
            <a:ext cx="3559175" cy="15875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SENTINEL-3</a:t>
            </a:r>
          </a:p>
        </p:txBody>
      </p:sp>
      <p:sp>
        <p:nvSpPr>
          <p:cNvPr id="152" name="Rectangle 151"/>
          <p:cNvSpPr/>
          <p:nvPr/>
        </p:nvSpPr>
        <p:spPr>
          <a:xfrm>
            <a:off x="4794250" y="6057900"/>
            <a:ext cx="3722688" cy="1651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SENTINEL-4 ON MTG-S</a:t>
            </a:r>
          </a:p>
        </p:txBody>
      </p:sp>
      <p:sp>
        <p:nvSpPr>
          <p:cNvPr id="156" name="Rectangle 155"/>
          <p:cNvSpPr/>
          <p:nvPr/>
        </p:nvSpPr>
        <p:spPr>
          <a:xfrm>
            <a:off x="5151438" y="6229350"/>
            <a:ext cx="4394200" cy="1651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SENTINEL-5 ON EPS-SG</a:t>
            </a:r>
          </a:p>
        </p:txBody>
      </p:sp>
      <p:cxnSp>
        <p:nvCxnSpPr>
          <p:cNvPr id="18502" name="Straight Connector 11"/>
          <p:cNvCxnSpPr>
            <a:cxnSpLocks noChangeShapeType="1"/>
          </p:cNvCxnSpPr>
          <p:nvPr/>
        </p:nvCxnSpPr>
        <p:spPr bwMode="auto">
          <a:xfrm>
            <a:off x="0" y="4643438"/>
            <a:ext cx="9906000" cy="17462"/>
          </a:xfrm>
          <a:prstGeom prst="line">
            <a:avLst/>
          </a:prstGeom>
          <a:noFill/>
          <a:ln w="25400" algn="ctr">
            <a:solidFill>
              <a:srgbClr val="080808"/>
            </a:solidFill>
            <a:prstDash val="dash"/>
            <a:round/>
            <a:headEnd/>
            <a:tailEnd/>
          </a:ln>
        </p:spPr>
      </p:cxnSp>
      <p:sp>
        <p:nvSpPr>
          <p:cNvPr id="18503" name="TextBox 177"/>
          <p:cNvSpPr txBox="1">
            <a:spLocks noChangeArrowheads="1"/>
          </p:cNvSpPr>
          <p:nvPr/>
        </p:nvSpPr>
        <p:spPr bwMode="auto">
          <a:xfrm>
            <a:off x="5905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03</a:t>
            </a:r>
          </a:p>
        </p:txBody>
      </p:sp>
      <p:sp>
        <p:nvSpPr>
          <p:cNvPr id="18504" name="TextBox 178"/>
          <p:cNvSpPr txBox="1">
            <a:spLocks noChangeArrowheads="1"/>
          </p:cNvSpPr>
          <p:nvPr/>
        </p:nvSpPr>
        <p:spPr bwMode="auto">
          <a:xfrm>
            <a:off x="8112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04</a:t>
            </a:r>
          </a:p>
        </p:txBody>
      </p:sp>
      <p:sp>
        <p:nvSpPr>
          <p:cNvPr id="18505" name="TextBox 179"/>
          <p:cNvSpPr txBox="1">
            <a:spLocks noChangeArrowheads="1"/>
          </p:cNvSpPr>
          <p:nvPr/>
        </p:nvSpPr>
        <p:spPr bwMode="auto">
          <a:xfrm>
            <a:off x="10414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05</a:t>
            </a:r>
          </a:p>
        </p:txBody>
      </p:sp>
      <p:sp>
        <p:nvSpPr>
          <p:cNvPr id="18506" name="TextBox 180"/>
          <p:cNvSpPr txBox="1">
            <a:spLocks noChangeArrowheads="1"/>
          </p:cNvSpPr>
          <p:nvPr/>
        </p:nvSpPr>
        <p:spPr bwMode="auto">
          <a:xfrm>
            <a:off x="12604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06</a:t>
            </a:r>
          </a:p>
        </p:txBody>
      </p:sp>
      <p:sp>
        <p:nvSpPr>
          <p:cNvPr id="18507" name="TextBox 181"/>
          <p:cNvSpPr txBox="1">
            <a:spLocks noChangeArrowheads="1"/>
          </p:cNvSpPr>
          <p:nvPr/>
        </p:nvSpPr>
        <p:spPr bwMode="auto">
          <a:xfrm>
            <a:off x="14906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07</a:t>
            </a:r>
          </a:p>
        </p:txBody>
      </p:sp>
      <p:sp>
        <p:nvSpPr>
          <p:cNvPr id="18508" name="TextBox 182"/>
          <p:cNvSpPr txBox="1">
            <a:spLocks noChangeArrowheads="1"/>
          </p:cNvSpPr>
          <p:nvPr/>
        </p:nvSpPr>
        <p:spPr bwMode="auto">
          <a:xfrm>
            <a:off x="17145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08</a:t>
            </a:r>
          </a:p>
        </p:txBody>
      </p:sp>
      <p:sp>
        <p:nvSpPr>
          <p:cNvPr id="18509" name="TextBox 183"/>
          <p:cNvSpPr txBox="1">
            <a:spLocks noChangeArrowheads="1"/>
          </p:cNvSpPr>
          <p:nvPr/>
        </p:nvSpPr>
        <p:spPr bwMode="auto">
          <a:xfrm>
            <a:off x="19462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09</a:t>
            </a:r>
          </a:p>
        </p:txBody>
      </p:sp>
      <p:sp>
        <p:nvSpPr>
          <p:cNvPr id="18510" name="TextBox 184"/>
          <p:cNvSpPr txBox="1">
            <a:spLocks noChangeArrowheads="1"/>
          </p:cNvSpPr>
          <p:nvPr/>
        </p:nvSpPr>
        <p:spPr bwMode="auto">
          <a:xfrm>
            <a:off x="21590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10</a:t>
            </a:r>
          </a:p>
        </p:txBody>
      </p:sp>
      <p:sp>
        <p:nvSpPr>
          <p:cNvPr id="18511" name="TextBox 185"/>
          <p:cNvSpPr txBox="1">
            <a:spLocks noChangeArrowheads="1"/>
          </p:cNvSpPr>
          <p:nvPr/>
        </p:nvSpPr>
        <p:spPr bwMode="auto">
          <a:xfrm>
            <a:off x="23891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11</a:t>
            </a:r>
          </a:p>
        </p:txBody>
      </p:sp>
      <p:sp>
        <p:nvSpPr>
          <p:cNvPr id="18512" name="TextBox 186"/>
          <p:cNvSpPr txBox="1">
            <a:spLocks noChangeArrowheads="1"/>
          </p:cNvSpPr>
          <p:nvPr/>
        </p:nvSpPr>
        <p:spPr bwMode="auto">
          <a:xfrm>
            <a:off x="26114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12</a:t>
            </a:r>
          </a:p>
        </p:txBody>
      </p:sp>
      <p:sp>
        <p:nvSpPr>
          <p:cNvPr id="18513" name="TextBox 187"/>
          <p:cNvSpPr txBox="1">
            <a:spLocks noChangeArrowheads="1"/>
          </p:cNvSpPr>
          <p:nvPr/>
        </p:nvSpPr>
        <p:spPr bwMode="auto">
          <a:xfrm>
            <a:off x="28416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13</a:t>
            </a:r>
          </a:p>
        </p:txBody>
      </p:sp>
      <p:sp>
        <p:nvSpPr>
          <p:cNvPr id="18514" name="TextBox 188"/>
          <p:cNvSpPr txBox="1">
            <a:spLocks noChangeArrowheads="1"/>
          </p:cNvSpPr>
          <p:nvPr/>
        </p:nvSpPr>
        <p:spPr bwMode="auto">
          <a:xfrm>
            <a:off x="30607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14</a:t>
            </a:r>
          </a:p>
        </p:txBody>
      </p:sp>
      <p:sp>
        <p:nvSpPr>
          <p:cNvPr id="18515" name="TextBox 189"/>
          <p:cNvSpPr txBox="1">
            <a:spLocks noChangeArrowheads="1"/>
          </p:cNvSpPr>
          <p:nvPr/>
        </p:nvSpPr>
        <p:spPr bwMode="auto">
          <a:xfrm>
            <a:off x="3290888" y="6389688"/>
            <a:ext cx="300037" cy="215900"/>
          </a:xfrm>
          <a:prstGeom prst="rect">
            <a:avLst/>
          </a:prstGeom>
          <a:noFill/>
          <a:ln w="9525">
            <a:noFill/>
            <a:miter lim="800000"/>
            <a:headEnd/>
            <a:tailEnd/>
          </a:ln>
        </p:spPr>
        <p:txBody>
          <a:bodyPr wrap="none">
            <a:spAutoFit/>
          </a:bodyPr>
          <a:lstStyle/>
          <a:p>
            <a:r>
              <a:rPr lang="en-GB" sz="800" dirty="0">
                <a:solidFill>
                  <a:srgbClr val="002569"/>
                </a:solidFill>
                <a:latin typeface="Arial" pitchFamily="34" charset="0"/>
                <a:cs typeface="Arial" pitchFamily="34" charset="0"/>
              </a:rPr>
              <a:t>15</a:t>
            </a:r>
          </a:p>
        </p:txBody>
      </p:sp>
      <p:sp>
        <p:nvSpPr>
          <p:cNvPr id="18516" name="TextBox 190"/>
          <p:cNvSpPr txBox="1">
            <a:spLocks noChangeArrowheads="1"/>
          </p:cNvSpPr>
          <p:nvPr/>
        </p:nvSpPr>
        <p:spPr bwMode="auto">
          <a:xfrm>
            <a:off x="35179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16</a:t>
            </a:r>
          </a:p>
        </p:txBody>
      </p:sp>
      <p:sp>
        <p:nvSpPr>
          <p:cNvPr id="18517" name="TextBox 191"/>
          <p:cNvSpPr txBox="1">
            <a:spLocks noChangeArrowheads="1"/>
          </p:cNvSpPr>
          <p:nvPr/>
        </p:nvSpPr>
        <p:spPr bwMode="auto">
          <a:xfrm>
            <a:off x="37480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17</a:t>
            </a:r>
          </a:p>
        </p:txBody>
      </p:sp>
      <p:sp>
        <p:nvSpPr>
          <p:cNvPr id="18518" name="TextBox 192"/>
          <p:cNvSpPr txBox="1">
            <a:spLocks noChangeArrowheads="1"/>
          </p:cNvSpPr>
          <p:nvPr/>
        </p:nvSpPr>
        <p:spPr bwMode="auto">
          <a:xfrm>
            <a:off x="39608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18</a:t>
            </a:r>
          </a:p>
        </p:txBody>
      </p:sp>
      <p:sp>
        <p:nvSpPr>
          <p:cNvPr id="18519" name="TextBox 193"/>
          <p:cNvSpPr txBox="1">
            <a:spLocks noChangeArrowheads="1"/>
          </p:cNvSpPr>
          <p:nvPr/>
        </p:nvSpPr>
        <p:spPr bwMode="auto">
          <a:xfrm>
            <a:off x="419258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19</a:t>
            </a:r>
          </a:p>
        </p:txBody>
      </p:sp>
      <p:sp>
        <p:nvSpPr>
          <p:cNvPr id="18520" name="TextBox 194"/>
          <p:cNvSpPr txBox="1">
            <a:spLocks noChangeArrowheads="1"/>
          </p:cNvSpPr>
          <p:nvPr/>
        </p:nvSpPr>
        <p:spPr bwMode="auto">
          <a:xfrm>
            <a:off x="44132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20</a:t>
            </a:r>
          </a:p>
        </p:txBody>
      </p:sp>
      <p:sp>
        <p:nvSpPr>
          <p:cNvPr id="18521" name="TextBox 195"/>
          <p:cNvSpPr txBox="1">
            <a:spLocks noChangeArrowheads="1"/>
          </p:cNvSpPr>
          <p:nvPr/>
        </p:nvSpPr>
        <p:spPr bwMode="auto">
          <a:xfrm>
            <a:off x="46434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21</a:t>
            </a:r>
          </a:p>
        </p:txBody>
      </p:sp>
      <p:sp>
        <p:nvSpPr>
          <p:cNvPr id="18522" name="TextBox 196"/>
          <p:cNvSpPr txBox="1">
            <a:spLocks noChangeArrowheads="1"/>
          </p:cNvSpPr>
          <p:nvPr/>
        </p:nvSpPr>
        <p:spPr bwMode="auto">
          <a:xfrm>
            <a:off x="48625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22</a:t>
            </a:r>
          </a:p>
        </p:txBody>
      </p:sp>
      <p:sp>
        <p:nvSpPr>
          <p:cNvPr id="18523" name="TextBox 197"/>
          <p:cNvSpPr txBox="1">
            <a:spLocks noChangeArrowheads="1"/>
          </p:cNvSpPr>
          <p:nvPr/>
        </p:nvSpPr>
        <p:spPr bwMode="auto">
          <a:xfrm>
            <a:off x="50927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23</a:t>
            </a:r>
          </a:p>
        </p:txBody>
      </p:sp>
      <p:sp>
        <p:nvSpPr>
          <p:cNvPr id="18524" name="TextBox 198"/>
          <p:cNvSpPr txBox="1">
            <a:spLocks noChangeArrowheads="1"/>
          </p:cNvSpPr>
          <p:nvPr/>
        </p:nvSpPr>
        <p:spPr bwMode="auto">
          <a:xfrm>
            <a:off x="53165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24</a:t>
            </a:r>
          </a:p>
        </p:txBody>
      </p:sp>
      <p:sp>
        <p:nvSpPr>
          <p:cNvPr id="18525" name="TextBox 199"/>
          <p:cNvSpPr txBox="1">
            <a:spLocks noChangeArrowheads="1"/>
          </p:cNvSpPr>
          <p:nvPr/>
        </p:nvSpPr>
        <p:spPr bwMode="auto">
          <a:xfrm>
            <a:off x="55483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25</a:t>
            </a:r>
          </a:p>
        </p:txBody>
      </p:sp>
      <p:sp>
        <p:nvSpPr>
          <p:cNvPr id="18526" name="TextBox 200"/>
          <p:cNvSpPr txBox="1">
            <a:spLocks noChangeArrowheads="1"/>
          </p:cNvSpPr>
          <p:nvPr/>
        </p:nvSpPr>
        <p:spPr bwMode="auto">
          <a:xfrm>
            <a:off x="57610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26</a:t>
            </a:r>
          </a:p>
        </p:txBody>
      </p:sp>
      <p:sp>
        <p:nvSpPr>
          <p:cNvPr id="18527" name="TextBox 201"/>
          <p:cNvSpPr txBox="1">
            <a:spLocks noChangeArrowheads="1"/>
          </p:cNvSpPr>
          <p:nvPr/>
        </p:nvSpPr>
        <p:spPr bwMode="auto">
          <a:xfrm>
            <a:off x="59912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27</a:t>
            </a:r>
          </a:p>
        </p:txBody>
      </p:sp>
      <p:sp>
        <p:nvSpPr>
          <p:cNvPr id="18528" name="TextBox 202"/>
          <p:cNvSpPr txBox="1">
            <a:spLocks noChangeArrowheads="1"/>
          </p:cNvSpPr>
          <p:nvPr/>
        </p:nvSpPr>
        <p:spPr bwMode="auto">
          <a:xfrm>
            <a:off x="62134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28</a:t>
            </a:r>
          </a:p>
        </p:txBody>
      </p:sp>
      <p:sp>
        <p:nvSpPr>
          <p:cNvPr id="18529" name="TextBox 203"/>
          <p:cNvSpPr txBox="1">
            <a:spLocks noChangeArrowheads="1"/>
          </p:cNvSpPr>
          <p:nvPr/>
        </p:nvSpPr>
        <p:spPr bwMode="auto">
          <a:xfrm>
            <a:off x="64436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29</a:t>
            </a:r>
          </a:p>
        </p:txBody>
      </p:sp>
      <p:sp>
        <p:nvSpPr>
          <p:cNvPr id="18530" name="TextBox 204"/>
          <p:cNvSpPr txBox="1">
            <a:spLocks noChangeArrowheads="1"/>
          </p:cNvSpPr>
          <p:nvPr/>
        </p:nvSpPr>
        <p:spPr bwMode="auto">
          <a:xfrm>
            <a:off x="66627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30</a:t>
            </a:r>
          </a:p>
        </p:txBody>
      </p:sp>
      <p:sp>
        <p:nvSpPr>
          <p:cNvPr id="18531" name="TextBox 205"/>
          <p:cNvSpPr txBox="1">
            <a:spLocks noChangeArrowheads="1"/>
          </p:cNvSpPr>
          <p:nvPr/>
        </p:nvSpPr>
        <p:spPr bwMode="auto">
          <a:xfrm>
            <a:off x="689292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31</a:t>
            </a:r>
          </a:p>
        </p:txBody>
      </p:sp>
      <p:sp>
        <p:nvSpPr>
          <p:cNvPr id="18532" name="TextBox 206"/>
          <p:cNvSpPr txBox="1">
            <a:spLocks noChangeArrowheads="1"/>
          </p:cNvSpPr>
          <p:nvPr/>
        </p:nvSpPr>
        <p:spPr bwMode="auto">
          <a:xfrm>
            <a:off x="712311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32</a:t>
            </a:r>
          </a:p>
        </p:txBody>
      </p:sp>
      <p:sp>
        <p:nvSpPr>
          <p:cNvPr id="18533" name="TextBox 207"/>
          <p:cNvSpPr txBox="1">
            <a:spLocks noChangeArrowheads="1"/>
          </p:cNvSpPr>
          <p:nvPr/>
        </p:nvSpPr>
        <p:spPr bwMode="auto">
          <a:xfrm>
            <a:off x="73469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33</a:t>
            </a:r>
          </a:p>
        </p:txBody>
      </p:sp>
      <p:sp>
        <p:nvSpPr>
          <p:cNvPr id="18534" name="TextBox 208"/>
          <p:cNvSpPr txBox="1">
            <a:spLocks noChangeArrowheads="1"/>
          </p:cNvSpPr>
          <p:nvPr/>
        </p:nvSpPr>
        <p:spPr bwMode="auto">
          <a:xfrm>
            <a:off x="75771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34</a:t>
            </a:r>
          </a:p>
        </p:txBody>
      </p:sp>
      <p:sp>
        <p:nvSpPr>
          <p:cNvPr id="18535" name="TextBox 209"/>
          <p:cNvSpPr txBox="1">
            <a:spLocks noChangeArrowheads="1"/>
          </p:cNvSpPr>
          <p:nvPr/>
        </p:nvSpPr>
        <p:spPr bwMode="auto">
          <a:xfrm>
            <a:off x="779145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35</a:t>
            </a:r>
          </a:p>
        </p:txBody>
      </p:sp>
      <p:sp>
        <p:nvSpPr>
          <p:cNvPr id="18536" name="TextBox 210"/>
          <p:cNvSpPr txBox="1">
            <a:spLocks noChangeArrowheads="1"/>
          </p:cNvSpPr>
          <p:nvPr/>
        </p:nvSpPr>
        <p:spPr bwMode="auto">
          <a:xfrm>
            <a:off x="80216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36</a:t>
            </a:r>
          </a:p>
        </p:txBody>
      </p:sp>
      <p:sp>
        <p:nvSpPr>
          <p:cNvPr id="18537" name="TextBox 211"/>
          <p:cNvSpPr txBox="1">
            <a:spLocks noChangeArrowheads="1"/>
          </p:cNvSpPr>
          <p:nvPr/>
        </p:nvSpPr>
        <p:spPr bwMode="auto">
          <a:xfrm>
            <a:off x="8242300"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37</a:t>
            </a:r>
          </a:p>
        </p:txBody>
      </p:sp>
      <p:sp>
        <p:nvSpPr>
          <p:cNvPr id="18538" name="TextBox 212"/>
          <p:cNvSpPr txBox="1">
            <a:spLocks noChangeArrowheads="1"/>
          </p:cNvSpPr>
          <p:nvPr/>
        </p:nvSpPr>
        <p:spPr bwMode="auto">
          <a:xfrm>
            <a:off x="8474075" y="6389688"/>
            <a:ext cx="300038"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38</a:t>
            </a:r>
          </a:p>
        </p:txBody>
      </p:sp>
      <p:sp>
        <p:nvSpPr>
          <p:cNvPr id="18539" name="TextBox 213"/>
          <p:cNvSpPr txBox="1">
            <a:spLocks noChangeArrowheads="1"/>
          </p:cNvSpPr>
          <p:nvPr/>
        </p:nvSpPr>
        <p:spPr bwMode="auto">
          <a:xfrm>
            <a:off x="8691563"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39</a:t>
            </a:r>
          </a:p>
        </p:txBody>
      </p:sp>
      <p:sp>
        <p:nvSpPr>
          <p:cNvPr id="18540" name="TextBox 214"/>
          <p:cNvSpPr txBox="1">
            <a:spLocks noChangeArrowheads="1"/>
          </p:cNvSpPr>
          <p:nvPr/>
        </p:nvSpPr>
        <p:spPr bwMode="auto">
          <a:xfrm>
            <a:off x="8923338" y="6389688"/>
            <a:ext cx="300037" cy="215900"/>
          </a:xfrm>
          <a:prstGeom prst="rect">
            <a:avLst/>
          </a:prstGeom>
          <a:noFill/>
          <a:ln w="9525">
            <a:noFill/>
            <a:miter lim="800000"/>
            <a:headEnd/>
            <a:tailEnd/>
          </a:ln>
        </p:spPr>
        <p:txBody>
          <a:bodyPr wrap="none">
            <a:spAutoFit/>
          </a:bodyPr>
          <a:lstStyle/>
          <a:p>
            <a:r>
              <a:rPr lang="en-GB" sz="800">
                <a:solidFill>
                  <a:srgbClr val="002569"/>
                </a:solidFill>
                <a:latin typeface="Arial" pitchFamily="34" charset="0"/>
                <a:cs typeface="Arial" pitchFamily="34" charset="0"/>
              </a:rPr>
              <a:t>40</a:t>
            </a:r>
          </a:p>
        </p:txBody>
      </p:sp>
      <p:sp>
        <p:nvSpPr>
          <p:cNvPr id="18541" name="TextBox 215"/>
          <p:cNvSpPr txBox="1">
            <a:spLocks noChangeArrowheads="1"/>
          </p:cNvSpPr>
          <p:nvPr/>
        </p:nvSpPr>
        <p:spPr bwMode="auto">
          <a:xfrm>
            <a:off x="141288" y="6389688"/>
            <a:ext cx="552450" cy="215900"/>
          </a:xfrm>
          <a:prstGeom prst="rect">
            <a:avLst/>
          </a:prstGeom>
          <a:noFill/>
          <a:ln w="9525">
            <a:noFill/>
            <a:miter lim="800000"/>
            <a:headEnd/>
            <a:tailEnd/>
          </a:ln>
        </p:spPr>
        <p:txBody>
          <a:bodyPr wrap="none">
            <a:spAutoFit/>
          </a:bodyPr>
          <a:lstStyle/>
          <a:p>
            <a:r>
              <a:rPr lang="en-GB" sz="800" b="0">
                <a:solidFill>
                  <a:srgbClr val="002569"/>
                </a:solidFill>
                <a:latin typeface="Arial" pitchFamily="34" charset="0"/>
                <a:cs typeface="Arial" pitchFamily="34" charset="0"/>
              </a:rPr>
              <a:t>YEAR...</a:t>
            </a:r>
          </a:p>
        </p:txBody>
      </p:sp>
      <p:pic>
        <p:nvPicPr>
          <p:cNvPr id="18542" name="Picture 5" descr="mtg.png"/>
          <p:cNvPicPr>
            <a:picLocks noChangeAspect="1"/>
          </p:cNvPicPr>
          <p:nvPr/>
        </p:nvPicPr>
        <p:blipFill>
          <a:blip r:embed="rId3" cstate="print"/>
          <a:srcRect l="38713" t="16418" r="8209" b="28761"/>
          <a:stretch>
            <a:fillRect/>
          </a:stretch>
        </p:blipFill>
        <p:spPr bwMode="auto">
          <a:xfrm>
            <a:off x="3216275" y="2331225"/>
            <a:ext cx="714375" cy="554038"/>
          </a:xfrm>
          <a:prstGeom prst="rect">
            <a:avLst/>
          </a:prstGeom>
          <a:noFill/>
          <a:ln w="9525">
            <a:noFill/>
            <a:miter lim="800000"/>
            <a:headEnd/>
            <a:tailEnd/>
          </a:ln>
        </p:spPr>
      </p:pic>
      <p:pic>
        <p:nvPicPr>
          <p:cNvPr id="18543" name="Picture 5" descr="mtg.png"/>
          <p:cNvPicPr>
            <a:picLocks noChangeAspect="1"/>
          </p:cNvPicPr>
          <p:nvPr/>
        </p:nvPicPr>
        <p:blipFill>
          <a:blip r:embed="rId4" cstate="print"/>
          <a:srcRect l="38713" t="16418" r="8209" b="28761"/>
          <a:stretch>
            <a:fillRect/>
          </a:stretch>
        </p:blipFill>
        <p:spPr bwMode="auto">
          <a:xfrm>
            <a:off x="3441700" y="2540775"/>
            <a:ext cx="714375" cy="552450"/>
          </a:xfrm>
          <a:prstGeom prst="rect">
            <a:avLst/>
          </a:prstGeom>
          <a:noFill/>
          <a:ln w="9525">
            <a:noFill/>
            <a:miter lim="800000"/>
            <a:headEnd/>
            <a:tailEnd/>
          </a:ln>
        </p:spPr>
      </p:pic>
      <p:pic>
        <p:nvPicPr>
          <p:cNvPr id="163" name="Picture 5" descr="Sentinel-3.png"/>
          <p:cNvPicPr>
            <a:picLocks noChangeAspect="1"/>
          </p:cNvPicPr>
          <p:nvPr/>
        </p:nvPicPr>
        <p:blipFill>
          <a:blip r:embed="rId5" cstate="print"/>
          <a:srcRect/>
          <a:stretch>
            <a:fillRect/>
          </a:stretch>
        </p:blipFill>
        <p:spPr bwMode="auto">
          <a:xfrm rot="-1578399">
            <a:off x="2444750" y="5722938"/>
            <a:ext cx="1054100" cy="739775"/>
          </a:xfrm>
          <a:prstGeom prst="rect">
            <a:avLst/>
          </a:prstGeom>
          <a:noFill/>
          <a:ln w="9525">
            <a:noFill/>
            <a:miter lim="800000"/>
            <a:headEnd/>
            <a:tailEnd/>
          </a:ln>
        </p:spPr>
      </p:pic>
      <p:pic>
        <p:nvPicPr>
          <p:cNvPr id="164" name="Content Placeholder 3" descr="Screen Shot 2013-03-29 at 10.30.45.png"/>
          <p:cNvPicPr>
            <a:picLocks noChangeAspect="1"/>
          </p:cNvPicPr>
          <p:nvPr/>
        </p:nvPicPr>
        <p:blipFill>
          <a:blip r:embed="rId6" cstate="print"/>
          <a:srcRect t="4185" r="24763" b="4185"/>
          <a:stretch>
            <a:fillRect/>
          </a:stretch>
        </p:blipFill>
        <p:spPr bwMode="auto">
          <a:xfrm>
            <a:off x="8012113" y="5391150"/>
            <a:ext cx="688975" cy="469900"/>
          </a:xfrm>
          <a:prstGeom prst="rect">
            <a:avLst/>
          </a:prstGeom>
          <a:noFill/>
          <a:ln w="9525">
            <a:noFill/>
            <a:miter lim="800000"/>
            <a:headEnd/>
            <a:tailEnd/>
          </a:ln>
        </p:spPr>
      </p:pic>
      <p:pic>
        <p:nvPicPr>
          <p:cNvPr id="18546" name="Picture 4" descr="eps-sg.png"/>
          <p:cNvPicPr>
            <a:picLocks noChangeAspect="1"/>
          </p:cNvPicPr>
          <p:nvPr/>
        </p:nvPicPr>
        <p:blipFill>
          <a:blip r:embed="rId7" cstate="print"/>
          <a:srcRect t="56575" r="64468"/>
          <a:stretch>
            <a:fillRect/>
          </a:stretch>
        </p:blipFill>
        <p:spPr bwMode="auto">
          <a:xfrm>
            <a:off x="4143375" y="4223537"/>
            <a:ext cx="1208088" cy="431800"/>
          </a:xfrm>
          <a:prstGeom prst="rect">
            <a:avLst/>
          </a:prstGeom>
          <a:noFill/>
          <a:ln w="9525">
            <a:noFill/>
            <a:miter lim="800000"/>
            <a:headEnd/>
            <a:tailEnd/>
          </a:ln>
        </p:spPr>
      </p:pic>
      <p:pic>
        <p:nvPicPr>
          <p:cNvPr id="18547" name="Picture 4" descr="eps-sg.png"/>
          <p:cNvPicPr>
            <a:picLocks noChangeAspect="1"/>
          </p:cNvPicPr>
          <p:nvPr/>
        </p:nvPicPr>
        <p:blipFill>
          <a:blip r:embed="rId8" cstate="print"/>
          <a:srcRect l="38553"/>
          <a:stretch>
            <a:fillRect/>
          </a:stretch>
        </p:blipFill>
        <p:spPr bwMode="auto">
          <a:xfrm>
            <a:off x="3648075" y="3987865"/>
            <a:ext cx="762000" cy="476250"/>
          </a:xfrm>
          <a:prstGeom prst="rect">
            <a:avLst/>
          </a:prstGeom>
          <a:noFill/>
          <a:ln w="9525">
            <a:noFill/>
            <a:miter lim="800000"/>
            <a:headEnd/>
            <a:tailEnd/>
          </a:ln>
        </p:spPr>
      </p:pic>
      <p:sp>
        <p:nvSpPr>
          <p:cNvPr id="18548" name="TextBox 99"/>
          <p:cNvSpPr txBox="1">
            <a:spLocks noChangeArrowheads="1"/>
          </p:cNvSpPr>
          <p:nvPr/>
        </p:nvSpPr>
        <p:spPr bwMode="auto">
          <a:xfrm>
            <a:off x="185738" y="2794775"/>
            <a:ext cx="2119312" cy="276225"/>
          </a:xfrm>
          <a:prstGeom prst="rect">
            <a:avLst/>
          </a:prstGeom>
          <a:noFill/>
          <a:ln w="9525">
            <a:noFill/>
            <a:miter lim="800000"/>
            <a:headEnd/>
            <a:tailEnd/>
          </a:ln>
        </p:spPr>
        <p:txBody>
          <a:bodyPr wrap="none">
            <a:spAutoFit/>
          </a:bodyPr>
          <a:lstStyle/>
          <a:p>
            <a:r>
              <a:rPr lang="en-GB" sz="1200">
                <a:solidFill>
                  <a:srgbClr val="002569"/>
                </a:solidFill>
              </a:rPr>
              <a:t>Mandatory Programmes</a:t>
            </a:r>
          </a:p>
        </p:txBody>
      </p:sp>
      <p:sp>
        <p:nvSpPr>
          <p:cNvPr id="168" name="TextBox 99"/>
          <p:cNvSpPr txBox="1">
            <a:spLocks noChangeArrowheads="1"/>
          </p:cNvSpPr>
          <p:nvPr/>
        </p:nvSpPr>
        <p:spPr bwMode="auto">
          <a:xfrm>
            <a:off x="200025" y="5680075"/>
            <a:ext cx="2071688" cy="277813"/>
          </a:xfrm>
          <a:prstGeom prst="rect">
            <a:avLst/>
          </a:prstGeom>
          <a:noFill/>
          <a:ln w="9525">
            <a:noFill/>
            <a:miter lim="800000"/>
            <a:headEnd/>
            <a:tailEnd/>
          </a:ln>
        </p:spPr>
        <p:txBody>
          <a:bodyPr wrap="none">
            <a:spAutoFit/>
          </a:bodyPr>
          <a:lstStyle/>
          <a:p>
            <a:r>
              <a:rPr lang="en-GB" sz="1200">
                <a:solidFill>
                  <a:srgbClr val="002569"/>
                </a:solidFill>
              </a:rPr>
              <a:t>Third Party Programmes</a:t>
            </a:r>
          </a:p>
        </p:txBody>
      </p:sp>
      <p:sp>
        <p:nvSpPr>
          <p:cNvPr id="18550" name="Title 95"/>
          <p:cNvSpPr>
            <a:spLocks noGrp="1"/>
          </p:cNvSpPr>
          <p:nvPr>
            <p:ph type="title"/>
          </p:nvPr>
        </p:nvSpPr>
        <p:spPr>
          <a:xfrm>
            <a:off x="0" y="0"/>
            <a:ext cx="9736138" cy="839788"/>
          </a:xfrm>
        </p:spPr>
        <p:txBody>
          <a:bodyPr/>
          <a:lstStyle/>
          <a:p>
            <a:r>
              <a:rPr lang="en-GB" dirty="0" smtClean="0"/>
              <a:t>EUMETSAT commitment to long term continuity...</a:t>
            </a:r>
          </a:p>
        </p:txBody>
      </p:sp>
      <p:sp>
        <p:nvSpPr>
          <p:cNvPr id="144" name="Rectangle 143"/>
          <p:cNvSpPr/>
          <p:nvPr/>
        </p:nvSpPr>
        <p:spPr>
          <a:xfrm>
            <a:off x="4724400" y="5526088"/>
            <a:ext cx="3405188" cy="1651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SENTINEL 6  (JASON-CS)</a:t>
            </a:r>
          </a:p>
        </p:txBody>
      </p:sp>
      <p:cxnSp>
        <p:nvCxnSpPr>
          <p:cNvPr id="160" name="Straight Connector 11"/>
          <p:cNvCxnSpPr>
            <a:cxnSpLocks noChangeShapeType="1"/>
          </p:cNvCxnSpPr>
          <p:nvPr/>
        </p:nvCxnSpPr>
        <p:spPr bwMode="auto">
          <a:xfrm>
            <a:off x="8356600" y="5638800"/>
            <a:ext cx="1549400" cy="6350"/>
          </a:xfrm>
          <a:prstGeom prst="line">
            <a:avLst/>
          </a:prstGeom>
          <a:noFill/>
          <a:ln w="25400" algn="ctr">
            <a:solidFill>
              <a:srgbClr val="080808"/>
            </a:solidFill>
            <a:prstDash val="dash"/>
            <a:round/>
            <a:headEnd/>
            <a:tailEnd/>
          </a:ln>
        </p:spPr>
      </p:cxnSp>
      <p:sp>
        <p:nvSpPr>
          <p:cNvPr id="18553" name="TextBox 99"/>
          <p:cNvSpPr txBox="1">
            <a:spLocks noChangeArrowheads="1"/>
          </p:cNvSpPr>
          <p:nvPr/>
        </p:nvSpPr>
        <p:spPr bwMode="auto">
          <a:xfrm>
            <a:off x="0" y="4841875"/>
            <a:ext cx="1868488" cy="276225"/>
          </a:xfrm>
          <a:prstGeom prst="rect">
            <a:avLst/>
          </a:prstGeom>
          <a:noFill/>
          <a:ln w="9525">
            <a:noFill/>
            <a:miter lim="800000"/>
            <a:headEnd/>
            <a:tailEnd/>
          </a:ln>
        </p:spPr>
        <p:txBody>
          <a:bodyPr wrap="none">
            <a:spAutoFit/>
          </a:bodyPr>
          <a:lstStyle/>
          <a:p>
            <a:r>
              <a:rPr lang="en-GB" sz="1200">
                <a:solidFill>
                  <a:srgbClr val="002569"/>
                </a:solidFill>
              </a:rPr>
              <a:t>Optional Programmes</a:t>
            </a:r>
          </a:p>
        </p:txBody>
      </p:sp>
      <p:sp>
        <p:nvSpPr>
          <p:cNvPr id="141" name="Rectangle 140"/>
          <p:cNvSpPr/>
          <p:nvPr/>
        </p:nvSpPr>
        <p:spPr bwMode="auto">
          <a:xfrm>
            <a:off x="3566746" y="908720"/>
            <a:ext cx="225025" cy="5670630"/>
          </a:xfrm>
          <a:prstGeom prst="rect">
            <a:avLst/>
          </a:prstGeom>
          <a:solidFill>
            <a:srgbClr val="FF0000">
              <a:alpha val="25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43" name="Rectangle 142"/>
          <p:cNvSpPr/>
          <p:nvPr/>
        </p:nvSpPr>
        <p:spPr>
          <a:xfrm>
            <a:off x="542510" y="1088740"/>
            <a:ext cx="346538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FFFFFF"/>
                </a:solidFill>
                <a:latin typeface="Arial" pitchFamily="34" charset="0"/>
                <a:cs typeface="Arial" pitchFamily="34" charset="0"/>
              </a:rPr>
              <a:t>  METEOSAT </a:t>
            </a:r>
            <a:r>
              <a:rPr lang="en-GB" dirty="0" smtClean="0">
                <a:solidFill>
                  <a:srgbClr val="FFFFFF"/>
                </a:solidFill>
                <a:latin typeface="Arial" pitchFamily="34" charset="0"/>
                <a:cs typeface="Arial" pitchFamily="34" charset="0"/>
              </a:rPr>
              <a:t>FIRST GENERATION</a:t>
            </a:r>
            <a:endParaRPr lang="en-GB" dirty="0">
              <a:solidFill>
                <a:srgbClr val="FFFFFF"/>
              </a:solidFill>
              <a:latin typeface="Arial" pitchFamily="34" charset="0"/>
              <a:cs typeface="Arial" pitchFamily="34" charset="0"/>
            </a:endParaRPr>
          </a:p>
        </p:txBody>
      </p:sp>
      <p:sp>
        <p:nvSpPr>
          <p:cNvPr id="148" name="Rectangle 147"/>
          <p:cNvSpPr/>
          <p:nvPr/>
        </p:nvSpPr>
        <p:spPr bwMode="auto">
          <a:xfrm>
            <a:off x="362489"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49" name="Rectangle 148"/>
          <p:cNvSpPr/>
          <p:nvPr/>
        </p:nvSpPr>
        <p:spPr bwMode="auto">
          <a:xfrm>
            <a:off x="182470"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51" name="Rectangle 150"/>
          <p:cNvSpPr/>
          <p:nvPr/>
        </p:nvSpPr>
        <p:spPr bwMode="auto">
          <a:xfrm>
            <a:off x="2450" y="1088740"/>
            <a:ext cx="135015" cy="13501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smtClean="0">
              <a:solidFill>
                <a:srgbClr val="FFFFFF"/>
              </a:solidFill>
              <a:latin typeface="Arial" pitchFamily="34" charset="0"/>
              <a:cs typeface="Arial" pitchFamily="34" charset="0"/>
            </a:endParaRPr>
          </a:p>
        </p:txBody>
      </p:sp>
      <p:sp>
        <p:nvSpPr>
          <p:cNvPr id="153" name="Rectangle 152"/>
          <p:cNvSpPr/>
          <p:nvPr/>
        </p:nvSpPr>
        <p:spPr>
          <a:xfrm>
            <a:off x="542510" y="1268760"/>
            <a:ext cx="3460753"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dirty="0">
                <a:solidFill>
                  <a:srgbClr val="002569"/>
                </a:solidFill>
                <a:latin typeface="Arial" pitchFamily="34" charset="0"/>
                <a:cs typeface="Arial" pitchFamily="34" charset="0"/>
              </a:rPr>
              <a:t>  </a:t>
            </a:r>
            <a:r>
              <a:rPr lang="en-GB" dirty="0" smtClean="0">
                <a:solidFill>
                  <a:srgbClr val="002569"/>
                </a:solidFill>
                <a:latin typeface="Arial" pitchFamily="34" charset="0"/>
                <a:cs typeface="Arial" pitchFamily="34" charset="0"/>
              </a:rPr>
              <a:t>METEOSAT-7</a:t>
            </a:r>
            <a:endParaRPr lang="en-GB" dirty="0">
              <a:solidFill>
                <a:srgbClr val="002569"/>
              </a:solidFill>
              <a:latin typeface="Arial" pitchFamily="34" charset="0"/>
              <a:cs typeface="Arial" pitchFamily="34" charset="0"/>
            </a:endParaRPr>
          </a:p>
        </p:txBody>
      </p:sp>
      <p:sp>
        <p:nvSpPr>
          <p:cNvPr id="154" name="Rectangle 153"/>
          <p:cNvSpPr/>
          <p:nvPr/>
        </p:nvSpPr>
        <p:spPr bwMode="auto">
          <a:xfrm>
            <a:off x="362489"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dirty="0" smtClean="0">
              <a:solidFill>
                <a:srgbClr val="002569"/>
              </a:solidFill>
              <a:latin typeface="Arial" pitchFamily="34" charset="0"/>
              <a:cs typeface="Arial" pitchFamily="34" charset="0"/>
            </a:endParaRPr>
          </a:p>
        </p:txBody>
      </p:sp>
      <p:sp>
        <p:nvSpPr>
          <p:cNvPr id="155" name="Rectangle 154"/>
          <p:cNvSpPr/>
          <p:nvPr/>
        </p:nvSpPr>
        <p:spPr bwMode="auto">
          <a:xfrm>
            <a:off x="182470"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eaLnBrk="0" hangingPunct="0">
              <a:defRPr/>
            </a:pPr>
            <a:endParaRPr lang="en-GB" dirty="0" smtClean="0">
              <a:solidFill>
                <a:srgbClr val="002569"/>
              </a:solidFill>
              <a:latin typeface="Arial" pitchFamily="34" charset="0"/>
              <a:cs typeface="Arial" pitchFamily="34" charset="0"/>
            </a:endParaRPr>
          </a:p>
        </p:txBody>
      </p:sp>
      <p:sp>
        <p:nvSpPr>
          <p:cNvPr id="157" name="Rectangle 156"/>
          <p:cNvSpPr/>
          <p:nvPr/>
        </p:nvSpPr>
        <p:spPr bwMode="auto">
          <a:xfrm>
            <a:off x="2450" y="1268760"/>
            <a:ext cx="135015" cy="135015"/>
          </a:xfrm>
          <a:prstGeom prst="rect">
            <a:avLst/>
          </a:prstGeom>
          <a:solidFill>
            <a:srgbClr val="00B5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marL="0" marR="0" indent="0" defTabSz="914400" eaLnBrk="0" latinLnBrk="0" hangingPunct="0">
              <a:lnSpc>
                <a:spcPct val="100000"/>
              </a:lnSpc>
              <a:buClrTx/>
              <a:buSzTx/>
              <a:buFontTx/>
              <a:buNone/>
              <a:tabLst/>
              <a:defRPr/>
            </a:pPr>
            <a:endParaRPr lang="en-GB" dirty="0" smtClean="0">
              <a:solidFill>
                <a:srgbClr val="002569"/>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76000"/>
          </a:schemeClr>
        </a:solidFill>
        <a:effectLst/>
      </p:bgPr>
    </p:bg>
    <p:spTree>
      <p:nvGrpSpPr>
        <p:cNvPr id="1" name=""/>
        <p:cNvGrpSpPr/>
        <p:nvPr/>
      </p:nvGrpSpPr>
      <p:grpSpPr>
        <a:xfrm>
          <a:off x="0" y="0"/>
          <a:ext cx="0" cy="0"/>
          <a:chOff x="0" y="0"/>
          <a:chExt cx="0" cy="0"/>
        </a:xfrm>
      </p:grpSpPr>
      <p:sp>
        <p:nvSpPr>
          <p:cNvPr id="28" name="Rectangle 27"/>
          <p:cNvSpPr/>
          <p:nvPr/>
        </p:nvSpPr>
        <p:spPr bwMode="auto">
          <a:xfrm>
            <a:off x="5830784" y="6044540"/>
            <a:ext cx="4075216" cy="813459"/>
          </a:xfrm>
          <a:prstGeom prst="rect">
            <a:avLst/>
          </a:prstGeom>
          <a:solidFill>
            <a:schemeClr val="tx1">
              <a:lumMod val="5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5070" name="TextBox 25"/>
          <p:cNvSpPr txBox="1">
            <a:spLocks noChangeArrowheads="1"/>
          </p:cNvSpPr>
          <p:nvPr/>
        </p:nvSpPr>
        <p:spPr bwMode="auto">
          <a:xfrm>
            <a:off x="5842660" y="4954521"/>
            <a:ext cx="4182090" cy="2108269"/>
          </a:xfrm>
          <a:prstGeom prst="rect">
            <a:avLst/>
          </a:prstGeom>
          <a:noFill/>
          <a:ln w="9525">
            <a:noFill/>
            <a:miter lim="800000"/>
            <a:headEnd/>
            <a:tailEnd/>
          </a:ln>
        </p:spPr>
        <p:txBody>
          <a:bodyPr wrap="square">
            <a:spAutoFit/>
          </a:bodyPr>
          <a:lstStyle/>
          <a:p>
            <a:r>
              <a:rPr lang="en-GB" sz="1600" dirty="0" err="1" smtClean="0">
                <a:solidFill>
                  <a:srgbClr val="FFFFFF"/>
                </a:solidFill>
                <a:latin typeface="Arial" charset="0"/>
                <a:cs typeface="Arial" charset="0"/>
              </a:rPr>
              <a:t>Meteosat</a:t>
            </a:r>
            <a:r>
              <a:rPr lang="en-GB" sz="1600" dirty="0" smtClean="0">
                <a:solidFill>
                  <a:srgbClr val="FFFFFF"/>
                </a:solidFill>
                <a:latin typeface="Arial" charset="0"/>
                <a:cs typeface="Arial" charset="0"/>
              </a:rPr>
              <a:t> </a:t>
            </a:r>
            <a:r>
              <a:rPr lang="en-GB" sz="1600" dirty="0">
                <a:solidFill>
                  <a:srgbClr val="FFFFFF"/>
                </a:solidFill>
                <a:latin typeface="Arial" charset="0"/>
                <a:cs typeface="Arial" charset="0"/>
              </a:rPr>
              <a:t>– 7 (1</a:t>
            </a:r>
            <a:r>
              <a:rPr lang="en-GB" sz="1600" baseline="30000" dirty="0">
                <a:solidFill>
                  <a:srgbClr val="FFFFFF"/>
                </a:solidFill>
                <a:latin typeface="Arial" charset="0"/>
                <a:cs typeface="Arial" charset="0"/>
              </a:rPr>
              <a:t>st </a:t>
            </a:r>
            <a:r>
              <a:rPr lang="en-GB" sz="1600" dirty="0">
                <a:solidFill>
                  <a:srgbClr val="FFFFFF"/>
                </a:solidFill>
                <a:latin typeface="Arial" charset="0"/>
                <a:cs typeface="Arial" charset="0"/>
              </a:rPr>
              <a:t>GENERATION) </a:t>
            </a:r>
          </a:p>
          <a:p>
            <a:r>
              <a:rPr lang="en-GB" sz="1100" dirty="0">
                <a:solidFill>
                  <a:srgbClr val="FFFFFF"/>
                </a:solidFill>
                <a:latin typeface="Arial" charset="0"/>
                <a:cs typeface="Arial" charset="0"/>
              </a:rPr>
              <a:t>(GEOSTATIONARY ORBIT)</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INDIAN OCEAN DATA COVERAGE MISSION AT 57°5 E</a:t>
            </a:r>
          </a:p>
          <a:p>
            <a:r>
              <a:rPr lang="en-GB" sz="1100" dirty="0">
                <a:solidFill>
                  <a:srgbClr val="FFFFFF"/>
                </a:solidFill>
                <a:latin typeface="Arial" charset="0"/>
                <a:cs typeface="Arial" charset="0"/>
              </a:rPr>
              <a:t>(</a:t>
            </a:r>
            <a:r>
              <a:rPr lang="en-GB" sz="1100" dirty="0" smtClean="0">
                <a:solidFill>
                  <a:srgbClr val="FFFFFF"/>
                </a:solidFill>
                <a:latin typeface="Arial" charset="0"/>
                <a:cs typeface="Arial" charset="0"/>
              </a:rPr>
              <a:t>UNTIL beginning 2017)</a:t>
            </a:r>
          </a:p>
          <a:p>
            <a:endParaRPr lang="en-US" sz="1100" dirty="0" smtClean="0">
              <a:solidFill>
                <a:srgbClr val="FFFFFF"/>
              </a:solidFill>
              <a:latin typeface="Arial" charset="0"/>
              <a:cs typeface="Arial" charset="0"/>
            </a:endParaRPr>
          </a:p>
          <a:p>
            <a:r>
              <a:rPr lang="en-US" sz="1600" dirty="0" smtClean="0">
                <a:latin typeface="Arial" charset="0"/>
                <a:cs typeface="Arial" charset="0"/>
                <a:sym typeface="Wingdings" pitchFamily="2" charset="2"/>
              </a:rPr>
              <a:t> Upon approval by council (June 2016), </a:t>
            </a:r>
            <a:r>
              <a:rPr lang="en-US" sz="1600" dirty="0" smtClean="0">
                <a:solidFill>
                  <a:srgbClr val="FFFFFF"/>
                </a:solidFill>
                <a:latin typeface="Arial" charset="0"/>
                <a:cs typeface="Arial" charset="0"/>
                <a:sym typeface="Wingdings" pitchFamily="2" charset="2"/>
              </a:rPr>
              <a:t>Meteosat-8 relocated at 41.5</a:t>
            </a:r>
            <a:r>
              <a:rPr lang="en-GB" sz="1600" dirty="0" smtClean="0">
                <a:solidFill>
                  <a:srgbClr val="FFFFFF"/>
                </a:solidFill>
                <a:latin typeface="Arial" charset="0"/>
                <a:cs typeface="Arial" charset="0"/>
              </a:rPr>
              <a:t>°E, </a:t>
            </a:r>
            <a:br>
              <a:rPr lang="en-GB" sz="1600" dirty="0" smtClean="0">
                <a:solidFill>
                  <a:srgbClr val="FFFFFF"/>
                </a:solidFill>
                <a:latin typeface="Arial" charset="0"/>
                <a:cs typeface="Arial" charset="0"/>
              </a:rPr>
            </a:br>
            <a:r>
              <a:rPr lang="en-GB" sz="1600" dirty="0" smtClean="0">
                <a:solidFill>
                  <a:srgbClr val="FFFFFF"/>
                </a:solidFill>
                <a:latin typeface="Arial" charset="0"/>
                <a:cs typeface="Arial" charset="0"/>
              </a:rPr>
              <a:t>with OPE early 2017.</a:t>
            </a:r>
            <a:endParaRPr lang="en-GB" sz="1600" dirty="0">
              <a:solidFill>
                <a:srgbClr val="FFFFFF"/>
              </a:solidFill>
              <a:latin typeface="Arial" charset="0"/>
              <a:cs typeface="Arial" charset="0"/>
            </a:endParaRPr>
          </a:p>
          <a:p>
            <a:pPr>
              <a:buFont typeface="Arial" charset="0"/>
              <a:buChar char="•"/>
            </a:pPr>
            <a:endParaRPr lang="en-GB" sz="1200" b="0" dirty="0">
              <a:solidFill>
                <a:srgbClr val="FFFFFF"/>
              </a:solidFill>
              <a:latin typeface="Arial" charset="0"/>
              <a:cs typeface="Arial" charset="0"/>
            </a:endParaRPr>
          </a:p>
        </p:txBody>
      </p:sp>
      <p:pic>
        <p:nvPicPr>
          <p:cNvPr id="39219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3567" y="2184645"/>
            <a:ext cx="508571" cy="281143"/>
          </a:xfrm>
          <a:prstGeom prst="rect">
            <a:avLst/>
          </a:prstGeom>
          <a:noFill/>
          <a:ln w="9525">
            <a:noFill/>
            <a:miter lim="800000"/>
            <a:headEnd/>
            <a:tailEnd/>
          </a:ln>
        </p:spPr>
      </p:pic>
      <p:sp>
        <p:nvSpPr>
          <p:cNvPr id="5" name="Oval 4"/>
          <p:cNvSpPr/>
          <p:nvPr/>
        </p:nvSpPr>
        <p:spPr>
          <a:xfrm>
            <a:off x="1560513" y="3127820"/>
            <a:ext cx="6642100" cy="1549400"/>
          </a:xfrm>
          <a:prstGeom prst="ellipse">
            <a:avLst/>
          </a:prstGeom>
          <a:noFill/>
          <a:ln w="19050">
            <a:solidFill>
              <a:schemeClr val="bg1">
                <a:alpha val="80000"/>
              </a:schemeClr>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FFFF"/>
              </a:solidFill>
            </a:endParaRPr>
          </a:p>
        </p:txBody>
      </p:sp>
      <p:pic>
        <p:nvPicPr>
          <p:cNvPr id="45059" name="Picture 7" descr="globe-real.png"/>
          <p:cNvPicPr>
            <a:picLocks noChangeAspect="1"/>
          </p:cNvPicPr>
          <p:nvPr/>
        </p:nvPicPr>
        <p:blipFill>
          <a:blip r:embed="rId3" cstate="print"/>
          <a:srcRect/>
          <a:stretch>
            <a:fillRect/>
          </a:stretch>
        </p:blipFill>
        <p:spPr bwMode="auto">
          <a:xfrm>
            <a:off x="4035425" y="2616645"/>
            <a:ext cx="1717675" cy="1717675"/>
          </a:xfrm>
          <a:prstGeom prst="rect">
            <a:avLst/>
          </a:prstGeom>
          <a:noFill/>
          <a:ln w="9525">
            <a:noFill/>
            <a:miter lim="800000"/>
            <a:headEnd/>
            <a:tailEnd/>
          </a:ln>
        </p:spPr>
      </p:pic>
      <p:pic>
        <p:nvPicPr>
          <p:cNvPr id="45060" name="Picture 8" descr="leo-orbit.png"/>
          <p:cNvPicPr>
            <a:picLocks noChangeAspect="1"/>
          </p:cNvPicPr>
          <p:nvPr/>
        </p:nvPicPr>
        <p:blipFill>
          <a:blip r:embed="rId4" cstate="print"/>
          <a:srcRect/>
          <a:stretch>
            <a:fillRect/>
          </a:stretch>
        </p:blipFill>
        <p:spPr bwMode="auto">
          <a:xfrm>
            <a:off x="4684713" y="2535682"/>
            <a:ext cx="488950" cy="1906588"/>
          </a:xfrm>
          <a:prstGeom prst="rect">
            <a:avLst/>
          </a:prstGeom>
          <a:noFill/>
          <a:ln w="9525">
            <a:noFill/>
            <a:miter lim="800000"/>
            <a:headEnd/>
            <a:tailEnd/>
          </a:ln>
        </p:spPr>
      </p:pic>
      <p:pic>
        <p:nvPicPr>
          <p:cNvPr id="45061" name="Picture 10" descr="leo-orbit.png"/>
          <p:cNvPicPr>
            <a:picLocks noChangeAspect="1"/>
          </p:cNvPicPr>
          <p:nvPr/>
        </p:nvPicPr>
        <p:blipFill>
          <a:blip r:embed="rId4" cstate="print"/>
          <a:srcRect/>
          <a:stretch>
            <a:fillRect/>
          </a:stretch>
        </p:blipFill>
        <p:spPr bwMode="auto">
          <a:xfrm rot="2128221">
            <a:off x="4887913" y="2646807"/>
            <a:ext cx="487362" cy="1905000"/>
          </a:xfrm>
          <a:prstGeom prst="rect">
            <a:avLst/>
          </a:prstGeom>
          <a:noFill/>
          <a:ln w="9525">
            <a:noFill/>
            <a:miter lim="800000"/>
            <a:headEnd/>
            <a:tailEnd/>
          </a:ln>
        </p:spPr>
      </p:pic>
      <p:pic>
        <p:nvPicPr>
          <p:cNvPr id="45062" name="Picture 13" descr="msg.png"/>
          <p:cNvPicPr>
            <a:picLocks noChangeAspect="1"/>
          </p:cNvPicPr>
          <p:nvPr/>
        </p:nvPicPr>
        <p:blipFill>
          <a:blip r:embed="rId5" cstate="print"/>
          <a:srcRect/>
          <a:stretch>
            <a:fillRect/>
          </a:stretch>
        </p:blipFill>
        <p:spPr bwMode="auto">
          <a:xfrm>
            <a:off x="4619625" y="4477195"/>
            <a:ext cx="393700" cy="396875"/>
          </a:xfrm>
          <a:prstGeom prst="rect">
            <a:avLst/>
          </a:prstGeom>
          <a:noFill/>
          <a:ln w="9525">
            <a:noFill/>
            <a:miter lim="800000"/>
            <a:headEnd/>
            <a:tailEnd/>
          </a:ln>
        </p:spPr>
      </p:pic>
      <p:pic>
        <p:nvPicPr>
          <p:cNvPr id="45063" name="Picture 14" descr="msg.png"/>
          <p:cNvPicPr>
            <a:picLocks noChangeAspect="1"/>
          </p:cNvPicPr>
          <p:nvPr/>
        </p:nvPicPr>
        <p:blipFill>
          <a:blip r:embed="rId5" cstate="print"/>
          <a:srcRect/>
          <a:stretch>
            <a:fillRect/>
          </a:stretch>
        </p:blipFill>
        <p:spPr bwMode="auto">
          <a:xfrm>
            <a:off x="4984750" y="4477195"/>
            <a:ext cx="393700" cy="396875"/>
          </a:xfrm>
          <a:prstGeom prst="rect">
            <a:avLst/>
          </a:prstGeom>
          <a:noFill/>
          <a:ln w="9525">
            <a:noFill/>
            <a:miter lim="800000"/>
            <a:headEnd/>
            <a:tailEnd/>
          </a:ln>
        </p:spPr>
      </p:pic>
      <p:pic>
        <p:nvPicPr>
          <p:cNvPr id="45064" name="Picture 16" descr="mfg.png"/>
          <p:cNvPicPr>
            <a:picLocks noChangeAspect="1"/>
          </p:cNvPicPr>
          <p:nvPr/>
        </p:nvPicPr>
        <p:blipFill>
          <a:blip r:embed="rId6" cstate="print"/>
          <a:srcRect/>
          <a:stretch>
            <a:fillRect/>
          </a:stretch>
        </p:blipFill>
        <p:spPr bwMode="auto">
          <a:xfrm>
            <a:off x="7035800" y="4207320"/>
            <a:ext cx="384175" cy="387350"/>
          </a:xfrm>
          <a:prstGeom prst="rect">
            <a:avLst/>
          </a:prstGeom>
          <a:noFill/>
          <a:ln w="9525">
            <a:noFill/>
            <a:miter lim="800000"/>
            <a:headEnd/>
            <a:tailEnd/>
          </a:ln>
        </p:spPr>
      </p:pic>
      <p:pic>
        <p:nvPicPr>
          <p:cNvPr id="45065" name="Picture 17" descr="MetOpCutout.png"/>
          <p:cNvPicPr>
            <a:picLocks noChangeAspect="1"/>
          </p:cNvPicPr>
          <p:nvPr/>
        </p:nvPicPr>
        <p:blipFill>
          <a:blip r:embed="rId7" cstate="print"/>
          <a:srcRect/>
          <a:stretch>
            <a:fillRect/>
          </a:stretch>
        </p:blipFill>
        <p:spPr bwMode="auto">
          <a:xfrm rot="-632114">
            <a:off x="4573588" y="2389632"/>
            <a:ext cx="379412" cy="230188"/>
          </a:xfrm>
          <a:prstGeom prst="rect">
            <a:avLst/>
          </a:prstGeom>
          <a:noFill/>
          <a:ln w="9525">
            <a:noFill/>
            <a:miter lim="800000"/>
            <a:headEnd/>
            <a:tailEnd/>
          </a:ln>
        </p:spPr>
      </p:pic>
      <p:pic>
        <p:nvPicPr>
          <p:cNvPr id="45066" name="Picture 18" descr="Jason.png"/>
          <p:cNvPicPr>
            <a:picLocks noChangeAspect="1"/>
          </p:cNvPicPr>
          <p:nvPr/>
        </p:nvPicPr>
        <p:blipFill>
          <a:blip r:embed="rId8" cstate="print"/>
          <a:srcRect/>
          <a:stretch>
            <a:fillRect/>
          </a:stretch>
        </p:blipFill>
        <p:spPr bwMode="auto">
          <a:xfrm rot="1268495" flipH="1">
            <a:off x="5295900" y="2575370"/>
            <a:ext cx="349250" cy="219075"/>
          </a:xfrm>
          <a:prstGeom prst="rect">
            <a:avLst/>
          </a:prstGeom>
          <a:noFill/>
          <a:ln w="9525">
            <a:noFill/>
            <a:miter lim="800000"/>
            <a:headEnd/>
            <a:tailEnd/>
          </a:ln>
        </p:spPr>
      </p:pic>
      <p:sp>
        <p:nvSpPr>
          <p:cNvPr id="45067" name="TextBox 19"/>
          <p:cNvSpPr txBox="1">
            <a:spLocks noChangeArrowheads="1"/>
          </p:cNvSpPr>
          <p:nvPr/>
        </p:nvSpPr>
        <p:spPr bwMode="auto">
          <a:xfrm>
            <a:off x="73152" y="1994155"/>
            <a:ext cx="4242816" cy="992886"/>
          </a:xfrm>
          <a:prstGeom prst="rect">
            <a:avLst/>
          </a:prstGeom>
          <a:noFill/>
          <a:ln w="9525">
            <a:noFill/>
            <a:miter lim="800000"/>
            <a:headEnd/>
            <a:tailEnd/>
          </a:ln>
        </p:spPr>
        <p:txBody>
          <a:bodyPr wrap="none"/>
          <a:lstStyle/>
          <a:p>
            <a:r>
              <a:rPr lang="en-GB" sz="1600" dirty="0" smtClean="0">
                <a:solidFill>
                  <a:srgbClr val="FFFFFF"/>
                </a:solidFill>
                <a:latin typeface="Arial" charset="0"/>
                <a:cs typeface="Arial" charset="0"/>
              </a:rPr>
              <a:t>Metop -A -B</a:t>
            </a:r>
            <a:endParaRPr lang="en-GB" sz="1600" dirty="0">
              <a:solidFill>
                <a:srgbClr val="FFFFFF"/>
              </a:solidFill>
              <a:latin typeface="Arial" charset="0"/>
              <a:cs typeface="Arial" charset="0"/>
            </a:endParaRPr>
          </a:p>
          <a:p>
            <a:r>
              <a:rPr lang="en-GB" sz="1100" dirty="0">
                <a:solidFill>
                  <a:srgbClr val="FFFFFF"/>
                </a:solidFill>
                <a:latin typeface="Arial" charset="0"/>
                <a:cs typeface="Arial" charset="0"/>
              </a:rPr>
              <a:t>(LOW-EARTH, SUN – SYNCHRONOUS ORBIT)</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EUMETSAT POLAR SYSTEM/INITIAL JOINT POLAR SYSTEM</a:t>
            </a:r>
          </a:p>
          <a:p>
            <a:endParaRPr lang="en-GB" dirty="0">
              <a:solidFill>
                <a:srgbClr val="FFFFFF"/>
              </a:solidFill>
              <a:latin typeface="Arial" charset="0"/>
              <a:cs typeface="Arial" charset="0"/>
            </a:endParaRPr>
          </a:p>
          <a:p>
            <a:endParaRPr lang="en-GB" sz="1200" b="0" dirty="0">
              <a:solidFill>
                <a:srgbClr val="FFFFFF"/>
              </a:solidFill>
              <a:latin typeface="Arial" charset="0"/>
              <a:cs typeface="Arial" charset="0"/>
            </a:endParaRPr>
          </a:p>
        </p:txBody>
      </p:sp>
      <p:sp>
        <p:nvSpPr>
          <p:cNvPr id="45068" name="TextBox 23"/>
          <p:cNvSpPr txBox="1">
            <a:spLocks noChangeArrowheads="1"/>
          </p:cNvSpPr>
          <p:nvPr/>
        </p:nvSpPr>
        <p:spPr bwMode="auto">
          <a:xfrm>
            <a:off x="6011037" y="2062989"/>
            <a:ext cx="3805238" cy="985011"/>
          </a:xfrm>
          <a:prstGeom prst="rect">
            <a:avLst/>
          </a:prstGeom>
          <a:noFill/>
          <a:ln w="9525">
            <a:noFill/>
            <a:miter lim="800000"/>
            <a:headEnd/>
            <a:tailEnd/>
          </a:ln>
        </p:spPr>
        <p:txBody>
          <a:bodyPr wrap="none"/>
          <a:lstStyle/>
          <a:p>
            <a:r>
              <a:rPr lang="en-GB" sz="1600" dirty="0" smtClean="0">
                <a:solidFill>
                  <a:srgbClr val="FFFFFF"/>
                </a:solidFill>
                <a:latin typeface="Arial" charset="0"/>
                <a:cs typeface="Arial" charset="0"/>
              </a:rPr>
              <a:t>JASON-2, -3</a:t>
            </a:r>
            <a:endParaRPr lang="en-GB" sz="1600" dirty="0">
              <a:solidFill>
                <a:srgbClr val="FFFFFF"/>
              </a:solidFill>
              <a:latin typeface="Arial" charset="0"/>
              <a:cs typeface="Arial" charset="0"/>
            </a:endParaRPr>
          </a:p>
          <a:p>
            <a:r>
              <a:rPr lang="en-GB" sz="1100" dirty="0">
                <a:solidFill>
                  <a:srgbClr val="FFFFFF"/>
                </a:solidFill>
                <a:latin typeface="Arial" charset="0"/>
                <a:cs typeface="Arial" charset="0"/>
              </a:rPr>
              <a:t>(LOW-EARTH, </a:t>
            </a:r>
            <a:r>
              <a:rPr lang="en-GB" sz="1100" dirty="0" smtClean="0">
                <a:solidFill>
                  <a:srgbClr val="FFFFFF"/>
                </a:solidFill>
                <a:latin typeface="Arial" charset="0"/>
                <a:cs typeface="Arial" charset="0"/>
              </a:rPr>
              <a:t>66° </a:t>
            </a:r>
            <a:r>
              <a:rPr lang="en-GB" sz="1100" dirty="0">
                <a:solidFill>
                  <a:srgbClr val="FFFFFF"/>
                </a:solidFill>
                <a:latin typeface="Arial" charset="0"/>
                <a:cs typeface="Arial" charset="0"/>
              </a:rPr>
              <a:t>INCL.  NON SYNCHRONOUS ORBIT)</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OCEAN SURFACE TOPOGRAPHY MISSION</a:t>
            </a:r>
          </a:p>
          <a:p>
            <a:endParaRPr lang="en-GB" sz="1100" dirty="0">
              <a:solidFill>
                <a:srgbClr val="FFFFFF"/>
              </a:solidFill>
              <a:latin typeface="Arial" charset="0"/>
              <a:cs typeface="Arial" charset="0"/>
            </a:endParaRPr>
          </a:p>
        </p:txBody>
      </p:sp>
      <p:sp>
        <p:nvSpPr>
          <p:cNvPr id="45069" name="TextBox 24"/>
          <p:cNvSpPr txBox="1">
            <a:spLocks noChangeArrowheads="1"/>
          </p:cNvSpPr>
          <p:nvPr/>
        </p:nvSpPr>
        <p:spPr bwMode="auto">
          <a:xfrm>
            <a:off x="204215" y="4984560"/>
            <a:ext cx="5273703" cy="1782000"/>
          </a:xfrm>
          <a:prstGeom prst="rect">
            <a:avLst/>
          </a:prstGeom>
          <a:noFill/>
          <a:ln w="9525">
            <a:noFill/>
            <a:miter lim="800000"/>
            <a:headEnd/>
            <a:tailEnd/>
          </a:ln>
        </p:spPr>
        <p:txBody>
          <a:bodyPr wrap="none"/>
          <a:lstStyle/>
          <a:p>
            <a:r>
              <a:rPr lang="en-GB" sz="1600" dirty="0" err="1" smtClean="0">
                <a:solidFill>
                  <a:srgbClr val="FFFFFF"/>
                </a:solidFill>
                <a:latin typeface="Arial" charset="0"/>
                <a:cs typeface="Arial" charset="0"/>
              </a:rPr>
              <a:t>Meteosat</a:t>
            </a:r>
            <a:r>
              <a:rPr lang="en-GB" sz="1600" dirty="0" smtClean="0">
                <a:solidFill>
                  <a:srgbClr val="FFFFFF"/>
                </a:solidFill>
                <a:latin typeface="Arial" charset="0"/>
                <a:cs typeface="Arial" charset="0"/>
              </a:rPr>
              <a:t> 8-9-10-11 </a:t>
            </a:r>
            <a:r>
              <a:rPr lang="en-GB" sz="1600" dirty="0">
                <a:solidFill>
                  <a:srgbClr val="FFFFFF"/>
                </a:solidFill>
                <a:latin typeface="Arial" charset="0"/>
                <a:cs typeface="Arial" charset="0"/>
              </a:rPr>
              <a:t>(2</a:t>
            </a:r>
            <a:r>
              <a:rPr lang="en-GB" sz="1600" baseline="30000" dirty="0">
                <a:solidFill>
                  <a:srgbClr val="FFFFFF"/>
                </a:solidFill>
                <a:latin typeface="Arial" charset="0"/>
                <a:cs typeface="Arial" charset="0"/>
              </a:rPr>
              <a:t>nd</a:t>
            </a:r>
            <a:r>
              <a:rPr lang="en-GB" sz="1600" dirty="0">
                <a:solidFill>
                  <a:srgbClr val="FFFFFF"/>
                </a:solidFill>
                <a:latin typeface="Arial" charset="0"/>
                <a:cs typeface="Arial" charset="0"/>
              </a:rPr>
              <a:t> GENERATION)</a:t>
            </a:r>
          </a:p>
          <a:p>
            <a:r>
              <a:rPr lang="en-GB" sz="1100" dirty="0">
                <a:solidFill>
                  <a:srgbClr val="FFFFFF"/>
                </a:solidFill>
                <a:latin typeface="Arial" charset="0"/>
                <a:cs typeface="Arial" charset="0"/>
              </a:rPr>
              <a:t>(GEOSTATIONARY ORBIT)</a:t>
            </a:r>
          </a:p>
          <a:p>
            <a:endParaRPr lang="en-GB" sz="1100" dirty="0">
              <a:solidFill>
                <a:srgbClr val="FFFFFF"/>
              </a:solidFill>
              <a:latin typeface="Arial" charset="0"/>
              <a:cs typeface="Arial" charset="0"/>
            </a:endParaRPr>
          </a:p>
          <a:p>
            <a:r>
              <a:rPr lang="en-GB" sz="1100" dirty="0">
                <a:solidFill>
                  <a:srgbClr val="FFFFFF"/>
                </a:solidFill>
                <a:latin typeface="Arial" charset="0"/>
                <a:cs typeface="Arial" charset="0"/>
              </a:rPr>
              <a:t>TWO-SATELLITE SYSTEM:</a:t>
            </a:r>
          </a:p>
          <a:p>
            <a:r>
              <a:rPr lang="en-GB" sz="1100" dirty="0">
                <a:solidFill>
                  <a:srgbClr val="FFFFFF"/>
                </a:solidFill>
                <a:latin typeface="Arial" charset="0"/>
                <a:cs typeface="Arial" charset="0"/>
              </a:rPr>
              <a:t>    </a:t>
            </a:r>
          </a:p>
          <a:p>
            <a:pPr marL="357188" indent="-174625">
              <a:buFont typeface="Arial" pitchFamily="34" charset="0"/>
              <a:buChar char="•"/>
            </a:pPr>
            <a:r>
              <a:rPr lang="en-GB" sz="1100" dirty="0" err="1" smtClean="0">
                <a:solidFill>
                  <a:srgbClr val="FFFFFF"/>
                </a:solidFill>
                <a:latin typeface="Arial" charset="0"/>
                <a:cs typeface="Arial" charset="0"/>
              </a:rPr>
              <a:t>Meteosat</a:t>
            </a:r>
            <a:r>
              <a:rPr lang="en-GB" sz="1100" dirty="0" smtClean="0">
                <a:solidFill>
                  <a:srgbClr val="FFFFFF"/>
                </a:solidFill>
                <a:latin typeface="Arial" charset="0"/>
                <a:cs typeface="Arial" charset="0"/>
              </a:rPr>
              <a:t> - 10</a:t>
            </a:r>
            <a:r>
              <a:rPr lang="en-GB" sz="1100" dirty="0">
                <a:solidFill>
                  <a:srgbClr val="FFFFFF"/>
                </a:solidFill>
                <a:latin typeface="Arial" charset="0"/>
                <a:cs typeface="Arial" charset="0"/>
              </a:rPr>
              <a:t>: FULL DISK IMAGERY MISSION AT 0° (15 MN) </a:t>
            </a:r>
          </a:p>
          <a:p>
            <a:pPr marL="357188" indent="-174625">
              <a:buFont typeface="Arial" pitchFamily="34" charset="0"/>
              <a:buChar char="•"/>
            </a:pPr>
            <a:r>
              <a:rPr lang="en-GB" sz="1100" dirty="0" err="1" smtClean="0">
                <a:solidFill>
                  <a:srgbClr val="FFFFFF"/>
                </a:solidFill>
                <a:latin typeface="Arial" charset="0"/>
                <a:cs typeface="Arial" charset="0"/>
              </a:rPr>
              <a:t>Meteosat</a:t>
            </a:r>
            <a:r>
              <a:rPr lang="en-GB" sz="1100" dirty="0" smtClean="0">
                <a:solidFill>
                  <a:srgbClr val="FFFFFF"/>
                </a:solidFill>
                <a:latin typeface="Arial" charset="0"/>
                <a:cs typeface="Arial" charset="0"/>
              </a:rPr>
              <a:t> - 9</a:t>
            </a:r>
            <a:r>
              <a:rPr lang="en-GB" sz="1100" dirty="0">
                <a:solidFill>
                  <a:srgbClr val="FFFFFF"/>
                </a:solidFill>
                <a:latin typeface="Arial" charset="0"/>
                <a:cs typeface="Arial" charset="0"/>
              </a:rPr>
              <a:t>: RAPID SCAN  SERVICE OVER EUROPE AT 9.5°E (5 MN</a:t>
            </a:r>
            <a:r>
              <a:rPr lang="en-GB" sz="1100" dirty="0" smtClean="0">
                <a:solidFill>
                  <a:srgbClr val="FFFFFF"/>
                </a:solidFill>
                <a:latin typeface="Arial" charset="0"/>
                <a:cs typeface="Arial" charset="0"/>
              </a:rPr>
              <a:t>)</a:t>
            </a:r>
          </a:p>
          <a:p>
            <a:pPr marL="357188" indent="-174625">
              <a:buFont typeface="Arial" pitchFamily="34" charset="0"/>
              <a:buChar char="•"/>
            </a:pPr>
            <a:r>
              <a:rPr lang="en-GB" sz="1100" dirty="0" err="1" smtClean="0">
                <a:solidFill>
                  <a:srgbClr val="FFFFFF"/>
                </a:solidFill>
                <a:latin typeface="Arial" charset="0"/>
                <a:cs typeface="Arial" charset="0"/>
              </a:rPr>
              <a:t>Meteosat</a:t>
            </a:r>
            <a:r>
              <a:rPr lang="en-GB" sz="1100" dirty="0" smtClean="0">
                <a:solidFill>
                  <a:srgbClr val="FFFFFF"/>
                </a:solidFill>
                <a:latin typeface="Arial" charset="0"/>
                <a:cs typeface="Arial" charset="0"/>
              </a:rPr>
              <a:t> - 8: BACK UP  AT 3.5°E </a:t>
            </a:r>
            <a:endParaRPr lang="en-US" sz="1100" dirty="0" smtClean="0">
              <a:solidFill>
                <a:srgbClr val="FFFFFF"/>
              </a:solidFill>
              <a:latin typeface="Arial" charset="0"/>
              <a:cs typeface="Arial" charset="0"/>
            </a:endParaRPr>
          </a:p>
          <a:p>
            <a:pPr marL="357188" indent="-174625">
              <a:buFont typeface="Arial" pitchFamily="34" charset="0"/>
              <a:buChar char="•"/>
            </a:pPr>
            <a:r>
              <a:rPr lang="en-GB" sz="1100" dirty="0" err="1" smtClean="0">
                <a:solidFill>
                  <a:srgbClr val="FFFFFF"/>
                </a:solidFill>
                <a:latin typeface="Arial" charset="0"/>
                <a:cs typeface="Arial" charset="0"/>
              </a:rPr>
              <a:t>Meteosat</a:t>
            </a:r>
            <a:r>
              <a:rPr lang="en-GB" sz="1100" dirty="0" smtClean="0">
                <a:solidFill>
                  <a:srgbClr val="FFFFFF"/>
                </a:solidFill>
                <a:latin typeface="Arial" charset="0"/>
                <a:cs typeface="Arial" charset="0"/>
              </a:rPr>
              <a:t> - 11: STORAGE  </a:t>
            </a:r>
          </a:p>
          <a:p>
            <a:endParaRPr lang="en-GB" sz="1100" dirty="0">
              <a:solidFill>
                <a:srgbClr val="FFFFFF"/>
              </a:solidFill>
              <a:latin typeface="Arial" charset="0"/>
              <a:cs typeface="Arial" charset="0"/>
            </a:endParaRPr>
          </a:p>
        </p:txBody>
      </p:sp>
      <p:sp>
        <p:nvSpPr>
          <p:cNvPr id="18" name="Arc 17"/>
          <p:cNvSpPr/>
          <p:nvPr/>
        </p:nvSpPr>
        <p:spPr bwMode="auto">
          <a:xfrm flipH="1">
            <a:off x="5494338" y="2157984"/>
            <a:ext cx="1613598" cy="746824"/>
          </a:xfrm>
          <a:prstGeom prst="arc">
            <a:avLst>
              <a:gd name="adj1" fmla="val 18257845"/>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19" name="Arc 18"/>
          <p:cNvSpPr/>
          <p:nvPr/>
        </p:nvSpPr>
        <p:spPr bwMode="auto">
          <a:xfrm flipV="1">
            <a:off x="3389376" y="4627672"/>
            <a:ext cx="1430415" cy="622300"/>
          </a:xfrm>
          <a:prstGeom prst="arc">
            <a:avLst>
              <a:gd name="adj1" fmla="val 18897009"/>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20" name="Arc 19"/>
          <p:cNvSpPr/>
          <p:nvPr/>
        </p:nvSpPr>
        <p:spPr bwMode="auto">
          <a:xfrm rot="6745575" flipH="1">
            <a:off x="7176683" y="4227514"/>
            <a:ext cx="342470" cy="1152088"/>
          </a:xfrm>
          <a:prstGeom prst="arc">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a:solidFill>
                <a:srgbClr val="FFFFFF"/>
              </a:solidFill>
            </a:endParaRPr>
          </a:p>
        </p:txBody>
      </p:sp>
      <p:sp>
        <p:nvSpPr>
          <p:cNvPr id="21" name="Rectangle 300"/>
          <p:cNvSpPr txBox="1">
            <a:spLocks noChangeArrowheads="1"/>
          </p:cNvSpPr>
          <p:nvPr/>
        </p:nvSpPr>
        <p:spPr bwMode="auto">
          <a:xfrm>
            <a:off x="0" y="0"/>
            <a:ext cx="9906000" cy="673100"/>
          </a:xfrm>
          <a:prstGeom prst="rect">
            <a:avLst/>
          </a:prstGeom>
          <a:noFill/>
          <a:ln w="9525">
            <a:noFill/>
            <a:miter lim="800000"/>
            <a:headEnd/>
            <a:tailEnd/>
          </a:ln>
        </p:spPr>
        <p:txBody>
          <a:bodyPr anchor="ctr"/>
          <a:lstStyle/>
          <a:p>
            <a:pPr marL="180000" algn="ctr">
              <a:defRPr/>
            </a:pPr>
            <a:r>
              <a:rPr lang="en-GB" sz="2400" dirty="0">
                <a:latin typeface="Arial" pitchFamily="34" charset="0"/>
                <a:ea typeface="+mj-ea"/>
                <a:cs typeface="Arial" pitchFamily="34" charset="0"/>
              </a:rPr>
              <a:t>Current EUMETSAT </a:t>
            </a:r>
            <a:r>
              <a:rPr lang="en-GB" sz="2400" dirty="0" smtClean="0">
                <a:latin typeface="Arial" pitchFamily="34" charset="0"/>
                <a:ea typeface="+mj-ea"/>
                <a:cs typeface="Arial" pitchFamily="34" charset="0"/>
              </a:rPr>
              <a:t>satellites + third party programmes</a:t>
            </a:r>
            <a:endParaRPr lang="en-GB" sz="2400" dirty="0">
              <a:latin typeface="Arial" pitchFamily="34" charset="0"/>
              <a:ea typeface="+mj-ea"/>
              <a:cs typeface="Arial" pitchFamily="34" charset="0"/>
            </a:endParaRPr>
          </a:p>
        </p:txBody>
      </p:sp>
      <p:pic>
        <p:nvPicPr>
          <p:cNvPr id="45075" name="Picture 13" descr="msg.png"/>
          <p:cNvPicPr>
            <a:picLocks noChangeAspect="1"/>
          </p:cNvPicPr>
          <p:nvPr/>
        </p:nvPicPr>
        <p:blipFill>
          <a:blip r:embed="rId5" cstate="print"/>
          <a:srcRect/>
          <a:stretch>
            <a:fillRect/>
          </a:stretch>
        </p:blipFill>
        <p:spPr bwMode="auto">
          <a:xfrm>
            <a:off x="5356225" y="4507357"/>
            <a:ext cx="393700" cy="396875"/>
          </a:xfrm>
          <a:prstGeom prst="rect">
            <a:avLst/>
          </a:prstGeom>
          <a:noFill/>
          <a:ln w="9525">
            <a:noFill/>
            <a:miter lim="800000"/>
            <a:headEnd/>
            <a:tailEnd/>
          </a:ln>
        </p:spPr>
      </p:pic>
      <p:pic>
        <p:nvPicPr>
          <p:cNvPr id="22" name="Picture 13" descr="msg.png"/>
          <p:cNvPicPr>
            <a:picLocks noChangeAspect="1"/>
          </p:cNvPicPr>
          <p:nvPr/>
        </p:nvPicPr>
        <p:blipFill>
          <a:blip r:embed="rId5" cstate="print"/>
          <a:srcRect/>
          <a:stretch>
            <a:fillRect/>
          </a:stretch>
        </p:blipFill>
        <p:spPr bwMode="auto">
          <a:xfrm>
            <a:off x="4232920" y="4439882"/>
            <a:ext cx="393700" cy="396875"/>
          </a:xfrm>
          <a:prstGeom prst="rect">
            <a:avLst/>
          </a:prstGeom>
          <a:noFill/>
          <a:ln w="9525">
            <a:noFill/>
            <a:miter lim="800000"/>
            <a:headEnd/>
            <a:tailEnd/>
          </a:ln>
        </p:spPr>
      </p:pic>
      <p:sp>
        <p:nvSpPr>
          <p:cNvPr id="24" name="Arc 23"/>
          <p:cNvSpPr/>
          <p:nvPr/>
        </p:nvSpPr>
        <p:spPr bwMode="auto">
          <a:xfrm>
            <a:off x="1926336" y="2182368"/>
            <a:ext cx="2603559" cy="589034"/>
          </a:xfrm>
          <a:prstGeom prst="arc">
            <a:avLst>
              <a:gd name="adj1" fmla="val 18257845"/>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dirty="0">
              <a:solidFill>
                <a:srgbClr val="FFFFFF"/>
              </a:solidFill>
            </a:endParaRPr>
          </a:p>
        </p:txBody>
      </p:sp>
      <p:sp>
        <p:nvSpPr>
          <p:cNvPr id="25" name="TextBox 19"/>
          <p:cNvSpPr txBox="1">
            <a:spLocks noChangeArrowheads="1"/>
          </p:cNvSpPr>
          <p:nvPr/>
        </p:nvSpPr>
        <p:spPr bwMode="auto">
          <a:xfrm>
            <a:off x="4541520" y="939547"/>
            <a:ext cx="3553968" cy="992886"/>
          </a:xfrm>
          <a:prstGeom prst="rect">
            <a:avLst/>
          </a:prstGeom>
          <a:noFill/>
          <a:ln w="9525">
            <a:noFill/>
            <a:miter lim="800000"/>
            <a:headEnd/>
            <a:tailEnd/>
          </a:ln>
        </p:spPr>
        <p:txBody>
          <a:bodyPr wrap="none"/>
          <a:lstStyle/>
          <a:p>
            <a:r>
              <a:rPr lang="en-GB" sz="1600" dirty="0" smtClean="0">
                <a:solidFill>
                  <a:srgbClr val="FFFFFF"/>
                </a:solidFill>
                <a:latin typeface="Arial" charset="0"/>
                <a:cs typeface="Arial" charset="0"/>
              </a:rPr>
              <a:t>Sentinel-3A (third party </a:t>
            </a:r>
            <a:r>
              <a:rPr lang="en-GB" sz="1600" dirty="0" err="1" smtClean="0">
                <a:solidFill>
                  <a:srgbClr val="FFFFFF"/>
                </a:solidFill>
                <a:latin typeface="Arial" charset="0"/>
                <a:cs typeface="Arial" charset="0"/>
              </a:rPr>
              <a:t>prog</a:t>
            </a:r>
            <a:r>
              <a:rPr lang="en-GB" sz="1600" dirty="0" smtClean="0">
                <a:solidFill>
                  <a:srgbClr val="FFFFFF"/>
                </a:solidFill>
                <a:latin typeface="Arial" charset="0"/>
                <a:cs typeface="Arial" charset="0"/>
              </a:rPr>
              <a:t>.)</a:t>
            </a:r>
            <a:endParaRPr lang="en-GB" sz="1600" dirty="0">
              <a:solidFill>
                <a:srgbClr val="FFFFFF"/>
              </a:solidFill>
              <a:latin typeface="Arial" charset="0"/>
              <a:cs typeface="Arial" charset="0"/>
            </a:endParaRPr>
          </a:p>
          <a:p>
            <a:r>
              <a:rPr lang="en-GB" sz="1100" dirty="0">
                <a:solidFill>
                  <a:srgbClr val="FFFFFF"/>
                </a:solidFill>
                <a:latin typeface="Arial" charset="0"/>
                <a:cs typeface="Arial" charset="0"/>
              </a:rPr>
              <a:t>(LOW-EARTH, SUN – SYNCHRONOUS ORBIT)</a:t>
            </a:r>
          </a:p>
          <a:p>
            <a:endParaRPr lang="en-GB" sz="1100" dirty="0">
              <a:solidFill>
                <a:srgbClr val="FFFFFF"/>
              </a:solidFill>
              <a:latin typeface="Arial" charset="0"/>
              <a:cs typeface="Arial" charset="0"/>
            </a:endParaRPr>
          </a:p>
          <a:p>
            <a:r>
              <a:rPr lang="en-US" sz="1100" dirty="0" smtClean="0">
                <a:solidFill>
                  <a:srgbClr val="FFFFFF"/>
                </a:solidFill>
                <a:latin typeface="Arial" charset="0"/>
                <a:cs typeface="Arial" charset="0"/>
              </a:rPr>
              <a:t>COPERNICUS PROGRAMME</a:t>
            </a:r>
            <a:endParaRPr lang="en-GB" sz="1100" dirty="0">
              <a:solidFill>
                <a:srgbClr val="FFFFFF"/>
              </a:solidFill>
              <a:latin typeface="Arial" charset="0"/>
              <a:cs typeface="Arial" charset="0"/>
            </a:endParaRPr>
          </a:p>
          <a:p>
            <a:endParaRPr lang="en-GB" sz="1200" b="0" dirty="0">
              <a:solidFill>
                <a:srgbClr val="FFFFFF"/>
              </a:solidFill>
              <a:latin typeface="Arial" charset="0"/>
              <a:cs typeface="Arial" charset="0"/>
            </a:endParaRPr>
          </a:p>
        </p:txBody>
      </p:sp>
      <p:sp>
        <p:nvSpPr>
          <p:cNvPr id="26" name="Arc 25"/>
          <p:cNvSpPr/>
          <p:nvPr/>
        </p:nvSpPr>
        <p:spPr bwMode="auto">
          <a:xfrm flipH="1">
            <a:off x="5017006" y="1682496"/>
            <a:ext cx="859537" cy="790202"/>
          </a:xfrm>
          <a:prstGeom prst="arc">
            <a:avLst>
              <a:gd name="adj1" fmla="val 18257845"/>
              <a:gd name="adj2" fmla="val 0"/>
            </a:avLst>
          </a:prstGeom>
          <a:noFill/>
          <a:ln w="12700" cap="flat" cmpd="sng" algn="ctr">
            <a:solidFill>
              <a:schemeClr val="bg1"/>
            </a:solidFill>
            <a:prstDash val="solid"/>
            <a:round/>
            <a:headEnd type="none" w="med" len="med"/>
            <a:tailEnd type="oval" w="med" len="med"/>
          </a:ln>
          <a:effectLst/>
        </p:spPr>
        <p:txBody>
          <a:bodyPr lIns="36000" tIns="36000" rIns="36000" bIns="36000"/>
          <a:lstStyle/>
          <a:p>
            <a:pPr eaLnBrk="0" hangingPunct="0">
              <a:spcBef>
                <a:spcPct val="50000"/>
              </a:spcBef>
              <a:defRPr/>
            </a:pPr>
            <a:endParaRPr lang="en-GB" dirty="0">
              <a:solidFill>
                <a:srgbClr val="FFFFFF"/>
              </a:solidFill>
            </a:endParaRPr>
          </a:p>
        </p:txBody>
      </p:sp>
      <p:pic>
        <p:nvPicPr>
          <p:cNvPr id="27" name="Picture 8" descr="leo-orbit.png"/>
          <p:cNvPicPr>
            <a:picLocks noChangeAspect="1"/>
          </p:cNvPicPr>
          <p:nvPr/>
        </p:nvPicPr>
        <p:blipFill>
          <a:blip r:embed="rId4" cstate="print"/>
          <a:srcRect/>
          <a:stretch>
            <a:fillRect/>
          </a:stretch>
        </p:blipFill>
        <p:spPr bwMode="auto">
          <a:xfrm rot="610667">
            <a:off x="4716534" y="2572530"/>
            <a:ext cx="488950" cy="1906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sp>
        <p:nvSpPr>
          <p:cNvPr id="8" name="Content Placeholder 4"/>
          <p:cNvSpPr>
            <a:spLocks noGrp="1"/>
          </p:cNvSpPr>
          <p:nvPr>
            <p:ph idx="1"/>
          </p:nvPr>
        </p:nvSpPr>
        <p:spPr>
          <a:xfrm>
            <a:off x="266700" y="1013454"/>
            <a:ext cx="9447213" cy="5600002"/>
          </a:xfrm>
        </p:spPr>
        <p:txBody>
          <a:bodyPr>
            <a:noAutofit/>
          </a:bodyPr>
          <a:lstStyle/>
          <a:p>
            <a:pPr marL="742950" lvl="0" indent="-742950">
              <a:lnSpc>
                <a:spcPct val="150000"/>
              </a:lnSpc>
              <a:spcAft>
                <a:spcPts val="600"/>
              </a:spcAft>
              <a:buFont typeface="+mj-lt"/>
              <a:buAutoNum type="arabicPeriod"/>
            </a:pPr>
            <a:r>
              <a:rPr lang="en-GB" sz="2000" dirty="0" smtClean="0"/>
              <a:t>EUMETSAT involvement</a:t>
            </a:r>
          </a:p>
          <a:p>
            <a:pPr marL="742950" indent="-742950">
              <a:lnSpc>
                <a:spcPct val="150000"/>
              </a:lnSpc>
              <a:spcAft>
                <a:spcPts val="600"/>
              </a:spcAft>
              <a:buFont typeface="+mj-lt"/>
              <a:buAutoNum type="arabicPeriod"/>
            </a:pPr>
            <a:r>
              <a:rPr lang="en-GB" sz="2000" dirty="0" smtClean="0">
                <a:solidFill>
                  <a:srgbClr val="FF0000"/>
                </a:solidFill>
              </a:rPr>
              <a:t>Status of the actions on EUMETSAT</a:t>
            </a:r>
          </a:p>
          <a:p>
            <a:pPr marL="742950" indent="-742950">
              <a:lnSpc>
                <a:spcPct val="150000"/>
              </a:lnSpc>
              <a:spcAft>
                <a:spcPts val="600"/>
              </a:spcAft>
              <a:buFont typeface="+mj-lt"/>
              <a:buAutoNum type="arabicPeriod"/>
            </a:pPr>
            <a:r>
              <a:rPr lang="en-GB" sz="2000" dirty="0" smtClean="0"/>
              <a:t>EUMETSAT achievements for 2015/2016 and plans</a:t>
            </a:r>
          </a:p>
          <a:p>
            <a:pPr marL="1233900" lvl="1" indent="-742950">
              <a:spcAft>
                <a:spcPts val="600"/>
              </a:spcAft>
              <a:buFont typeface="+mj-lt"/>
              <a:buAutoNum type="alphaLcPeriod"/>
            </a:pPr>
            <a:r>
              <a:rPr lang="en-US" sz="2000" dirty="0" smtClean="0">
                <a:ea typeface="+mn-ea"/>
              </a:rPr>
              <a:t>IR sub-group</a:t>
            </a:r>
          </a:p>
          <a:p>
            <a:pPr marL="1233900" lvl="1" indent="-742950">
              <a:spcAft>
                <a:spcPts val="600"/>
              </a:spcAft>
              <a:buFont typeface="+mj-lt"/>
              <a:buAutoNum type="alphaLcPeriod"/>
            </a:pPr>
            <a:r>
              <a:rPr lang="en-US" sz="2000" dirty="0" smtClean="0">
                <a:ea typeface="+mn-ea"/>
              </a:rPr>
              <a:t>VIS/NIR sub-group</a:t>
            </a:r>
          </a:p>
          <a:p>
            <a:pPr marL="1233900" lvl="1" indent="-742950">
              <a:spcAft>
                <a:spcPts val="600"/>
              </a:spcAft>
              <a:buFont typeface="+mj-lt"/>
              <a:buAutoNum type="alphaLcPeriod"/>
            </a:pPr>
            <a:r>
              <a:rPr lang="en-US" sz="2000" dirty="0" smtClean="0">
                <a:ea typeface="+mn-ea"/>
              </a:rPr>
              <a:t>UV sub-group</a:t>
            </a:r>
          </a:p>
          <a:p>
            <a:pPr marL="742950" indent="-742950">
              <a:lnSpc>
                <a:spcPct val="150000"/>
              </a:lnSpc>
              <a:spcAft>
                <a:spcPts val="600"/>
              </a:spcAft>
              <a:buFont typeface="+mj-lt"/>
              <a:buAutoNum type="arabicPeriod"/>
            </a:pPr>
            <a:r>
              <a:rPr lang="en-GB" sz="2000" dirty="0" smtClean="0"/>
              <a:t>Climate activities </a:t>
            </a:r>
          </a:p>
          <a:p>
            <a:pPr marL="742950" lvl="0" indent="-742950">
              <a:lnSpc>
                <a:spcPct val="150000"/>
              </a:lnSpc>
              <a:spcAft>
                <a:spcPts val="600"/>
              </a:spcAft>
              <a:buFont typeface="+mj-lt"/>
              <a:buAutoNum type="arabicPeriod"/>
            </a:pPr>
            <a:r>
              <a:rPr lang="en-GB" sz="2000" dirty="0" smtClean="0"/>
              <a:t>Instrument Information and Event Logs</a:t>
            </a:r>
          </a:p>
          <a:p>
            <a:pPr marL="742950" lvl="0" indent="-742950">
              <a:lnSpc>
                <a:spcPct val="150000"/>
              </a:lnSpc>
              <a:spcAft>
                <a:spcPts val="600"/>
              </a:spcAft>
              <a:buFont typeface="+mj-lt"/>
              <a:buAutoNum type="arabicPeriod"/>
            </a:pPr>
            <a:r>
              <a:rPr lang="en-GB" sz="2000" dirty="0" smtClean="0"/>
              <a:t>GSICS Data Working Group activities </a:t>
            </a:r>
          </a:p>
          <a:p>
            <a:pPr>
              <a:lnSpc>
                <a:spcPct val="150000"/>
              </a:lnSpc>
              <a:spcAft>
                <a:spcPts val="600"/>
              </a:spcAft>
              <a:buNone/>
            </a:pPr>
            <a:endParaRPr lang="en-GB"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0" y="-11289"/>
            <a:ext cx="9799638" cy="854075"/>
          </a:xfrm>
        </p:spPr>
        <p:txBody>
          <a:bodyPr/>
          <a:lstStyle/>
          <a:p>
            <a:r>
              <a:rPr lang="en-GB" dirty="0" smtClean="0"/>
              <a:t>Actions on EUMETSAT Closed during 2015/16</a:t>
            </a:r>
          </a:p>
        </p:txBody>
      </p:sp>
      <p:graphicFrame>
        <p:nvGraphicFramePr>
          <p:cNvPr id="6" name="Content Placeholder 3"/>
          <p:cNvGraphicFramePr>
            <a:graphicFrameLocks/>
          </p:cNvGraphicFramePr>
          <p:nvPr/>
        </p:nvGraphicFramePr>
        <p:xfrm>
          <a:off x="124179" y="908678"/>
          <a:ext cx="9676075" cy="5212080"/>
        </p:xfrm>
        <a:graphic>
          <a:graphicData uri="http://schemas.openxmlformats.org/drawingml/2006/table">
            <a:tbl>
              <a:tblPr firstRow="1" bandRow="1">
                <a:tableStyleId>{21E4AEA4-8DFA-4A89-87EB-49C32662AFE0}</a:tableStyleId>
              </a:tblPr>
              <a:tblGrid>
                <a:gridCol w="1305145"/>
                <a:gridCol w="4977380"/>
                <a:gridCol w="1143300"/>
                <a:gridCol w="1125125"/>
                <a:gridCol w="1125125"/>
              </a:tblGrid>
              <a:tr h="370840">
                <a:tc>
                  <a:txBody>
                    <a:bodyPr/>
                    <a:lstStyle/>
                    <a:p>
                      <a:r>
                        <a:rPr lang="en-US" sz="1400" dirty="0" smtClean="0"/>
                        <a:t>Action Ref</a:t>
                      </a:r>
                      <a:endParaRPr lang="en-US" sz="1400" dirty="0">
                        <a:solidFill>
                          <a:schemeClr val="tx1"/>
                        </a:solidFill>
                      </a:endParaRPr>
                    </a:p>
                  </a:txBody>
                  <a:tcPr/>
                </a:tc>
                <a:tc>
                  <a:txBody>
                    <a:bodyPr/>
                    <a:lstStyle/>
                    <a:p>
                      <a:r>
                        <a:rPr lang="en-US" sz="1400" dirty="0" smtClean="0"/>
                        <a:t>Description</a:t>
                      </a:r>
                      <a:endParaRPr lang="en-US" sz="1400" dirty="0">
                        <a:solidFill>
                          <a:schemeClr val="tx1"/>
                        </a:solidFill>
                      </a:endParaRPr>
                    </a:p>
                  </a:txBody>
                  <a:tcPr/>
                </a:tc>
                <a:tc>
                  <a:txBody>
                    <a:bodyPr/>
                    <a:lstStyle/>
                    <a:p>
                      <a:r>
                        <a:rPr lang="en-US" sz="1400" dirty="0" smtClean="0"/>
                        <a:t>Assigned to</a:t>
                      </a:r>
                      <a:endParaRPr lang="en-US" sz="1400" dirty="0">
                        <a:solidFill>
                          <a:schemeClr val="tx1"/>
                        </a:solidFill>
                      </a:endParaRPr>
                    </a:p>
                  </a:txBody>
                  <a:tcPr/>
                </a:tc>
                <a:tc>
                  <a:txBody>
                    <a:bodyPr/>
                    <a:lstStyle/>
                    <a:p>
                      <a:r>
                        <a:rPr lang="en-US" sz="1400" dirty="0" smtClean="0"/>
                        <a:t>Due</a:t>
                      </a:r>
                      <a:r>
                        <a:rPr lang="en-US" sz="1400" baseline="0" dirty="0" smtClean="0"/>
                        <a:t> </a:t>
                      </a:r>
                      <a:r>
                        <a:rPr lang="en-US" sz="1400" dirty="0" smtClean="0"/>
                        <a:t>Date</a:t>
                      </a:r>
                      <a:endParaRPr lang="en-US" sz="1400" dirty="0">
                        <a:solidFill>
                          <a:schemeClr val="tx1"/>
                        </a:solidFill>
                      </a:endParaRPr>
                    </a:p>
                  </a:txBody>
                  <a:tcPr/>
                </a:tc>
                <a:tc>
                  <a:txBody>
                    <a:bodyPr/>
                    <a:lstStyle/>
                    <a:p>
                      <a:r>
                        <a:rPr lang="en-US" sz="1400" dirty="0" smtClean="0"/>
                        <a:t>State</a:t>
                      </a:r>
                      <a:endParaRPr lang="en-US" sz="1400" dirty="0">
                        <a:solidFill>
                          <a:schemeClr val="tx1"/>
                        </a:solidFill>
                      </a:endParaRPr>
                    </a:p>
                  </a:txBody>
                  <a:tcPr/>
                </a:tc>
              </a:tr>
              <a:tr h="648398">
                <a:tc>
                  <a:txBody>
                    <a:bodyPr/>
                    <a:lstStyle/>
                    <a:p>
                      <a:r>
                        <a:rPr lang="en-GB" sz="1300" kern="1200" dirty="0" smtClean="0">
                          <a:solidFill>
                            <a:schemeClr val="dk1"/>
                          </a:solidFill>
                          <a:latin typeface="+mn-lt"/>
                          <a:ea typeface="+mn-ea"/>
                          <a:cs typeface="+mn-cs"/>
                        </a:rPr>
                        <a:t>GRWG_14.10</a:t>
                      </a:r>
                      <a:endParaRPr lang="en-GB" sz="1300" kern="1200" dirty="0">
                        <a:solidFill>
                          <a:schemeClr val="dk1"/>
                        </a:solidFill>
                        <a:latin typeface="+mn-lt"/>
                        <a:ea typeface="+mn-ea"/>
                        <a:cs typeface="+mn-cs"/>
                      </a:endParaRPr>
                    </a:p>
                  </a:txBody>
                  <a:tcPr marL="47625" marR="47625" marT="19050" marB="19050" anchor="ctr"/>
                </a:tc>
                <a:tc>
                  <a:txBody>
                    <a:bodyPr/>
                    <a:lstStyle/>
                    <a:p>
                      <a:r>
                        <a:rPr lang="en-US" sz="1300" kern="1200" dirty="0" smtClean="0">
                          <a:solidFill>
                            <a:schemeClr val="dk1"/>
                          </a:solidFill>
                          <a:latin typeface="+mn-lt"/>
                          <a:ea typeface="+mn-ea"/>
                          <a:cs typeface="+mn-cs"/>
                        </a:rPr>
                        <a:t>EUMETSAT to provide support to CMA on navigation of the MSG satellites as requested.</a:t>
                      </a:r>
                      <a:endParaRPr lang="en-IE" sz="1300" kern="1200" dirty="0" smtClean="0">
                        <a:solidFill>
                          <a:schemeClr val="dk1"/>
                        </a:solidFill>
                        <a:latin typeface="+mn-lt"/>
                        <a:ea typeface="+mn-ea"/>
                        <a:cs typeface="+mn-cs"/>
                      </a:endParaRPr>
                    </a:p>
                  </a:txBody>
                  <a:tcPr marL="47625" marR="47625" marT="19050" marB="19050" anchor="ctr"/>
                </a:tc>
                <a:tc>
                  <a:txBody>
                    <a:bodyPr/>
                    <a:lstStyle/>
                    <a:p>
                      <a:r>
                        <a:rPr lang="en-US" sz="1300" b="0" u="none" dirty="0" smtClean="0"/>
                        <a:t>EUMETSAT</a:t>
                      </a:r>
                      <a:endParaRPr lang="en-GB" sz="1300" b="0" u="none" dirty="0"/>
                    </a:p>
                  </a:txBody>
                  <a:tcPr marL="47625" marR="47625" marT="19050" marB="19050" anchor="ctr"/>
                </a:tc>
                <a:tc>
                  <a:txBody>
                    <a:bodyPr/>
                    <a:lstStyle/>
                    <a:p>
                      <a:r>
                        <a:rPr lang="en-GB" sz="1300" kern="1200" dirty="0" smtClean="0"/>
                        <a:t>1 May 2015</a:t>
                      </a:r>
                      <a:endParaRPr lang="en-US" sz="13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Closed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(visiting</a:t>
                      </a:r>
                      <a:r>
                        <a:rPr lang="en-US" sz="1300" baseline="0" dirty="0" smtClean="0"/>
                        <a:t> scientist</a:t>
                      </a:r>
                      <a:r>
                        <a:rPr lang="en-US" sz="1300" dirty="0" smtClean="0"/>
                        <a:t>)</a:t>
                      </a:r>
                    </a:p>
                  </a:txBody>
                  <a:tcPr anchor="ctr"/>
                </a:tc>
              </a:tr>
              <a:tr h="370840">
                <a:tc>
                  <a:txBody>
                    <a:bodyPr/>
                    <a:lstStyle/>
                    <a:p>
                      <a:r>
                        <a:rPr lang="en-GB" sz="1300" kern="1200" dirty="0" smtClean="0">
                          <a:solidFill>
                            <a:schemeClr val="dk1"/>
                          </a:solidFill>
                          <a:latin typeface="+mn-lt"/>
                          <a:ea typeface="+mn-ea"/>
                          <a:cs typeface="+mn-cs"/>
                        </a:rPr>
                        <a:t>GRWG_14.17</a:t>
                      </a:r>
                      <a:endParaRPr lang="en-GB" sz="1300" dirty="0" smtClean="0"/>
                    </a:p>
                  </a:txBody>
                  <a:tcPr marL="47625" marR="47625" marT="19050" marB="19050" anchor="ctr"/>
                </a:tc>
                <a:tc>
                  <a:txBody>
                    <a:bodyPr/>
                    <a:lstStyle/>
                    <a:p>
                      <a:pPr marL="0" algn="l" defTabSz="914400" rtl="0" eaLnBrk="1" latinLnBrk="0" hangingPunct="1"/>
                      <a:r>
                        <a:rPr lang="en-US" sz="1300" kern="1200" dirty="0" smtClean="0">
                          <a:solidFill>
                            <a:schemeClr val="dk1"/>
                          </a:solidFill>
                          <a:latin typeface="+mn-lt"/>
                          <a:ea typeface="+mn-ea"/>
                          <a:cs typeface="+mn-cs"/>
                        </a:rPr>
                        <a:t>EUMETSAT to report the AVHRR-IASI inter-calibration work in next meeting.</a:t>
                      </a:r>
                      <a:endParaRPr lang="en-IE" sz="1300" kern="1200" dirty="0">
                        <a:solidFill>
                          <a:schemeClr val="dk1"/>
                        </a:solidFill>
                        <a:latin typeface="+mn-lt"/>
                        <a:ea typeface="+mn-ea"/>
                        <a:cs typeface="+mn-cs"/>
                      </a:endParaRPr>
                    </a:p>
                  </a:txBody>
                  <a:tcPr marL="47625" marR="47625" marT="19050" marB="19050" anchor="ctr"/>
                </a:tc>
                <a:tc>
                  <a:txBody>
                    <a:bodyPr/>
                    <a:lstStyle/>
                    <a:p>
                      <a:pPr algn="l">
                        <a:lnSpc>
                          <a:spcPts val="1535"/>
                        </a:lnSpc>
                        <a:spcAft>
                          <a:spcPts val="0"/>
                        </a:spcAft>
                      </a:pPr>
                      <a:r>
                        <a:rPr lang="en-US" sz="1300" b="0" u="none" kern="1200" dirty="0" smtClean="0">
                          <a:solidFill>
                            <a:schemeClr val="dk1"/>
                          </a:solidFill>
                          <a:latin typeface="+mn-lt"/>
                          <a:ea typeface="+mn-ea"/>
                          <a:cs typeface="+mn-cs"/>
                        </a:rPr>
                        <a:t>EUMETSAT</a:t>
                      </a:r>
                      <a:endParaRPr lang="en-GB" sz="1300" b="0" u="none" kern="1200" dirty="0">
                        <a:solidFill>
                          <a:schemeClr val="dk1"/>
                        </a:solidFill>
                        <a:latin typeface="+mn-lt"/>
                        <a:ea typeface="+mn-ea"/>
                        <a:cs typeface="+mn-cs"/>
                      </a:endParaRPr>
                    </a:p>
                  </a:txBody>
                  <a:tcPr anchor="ctr"/>
                </a:tc>
                <a:tc>
                  <a:txBody>
                    <a:bodyPr/>
                    <a:lstStyle/>
                    <a:p>
                      <a:r>
                        <a:rPr lang="en-US" sz="1300" dirty="0" smtClean="0">
                          <a:solidFill>
                            <a:schemeClr val="tx1"/>
                          </a:solidFill>
                        </a:rPr>
                        <a:t>1 May 2015</a:t>
                      </a:r>
                      <a:endParaRPr lang="en-US" sz="1300" dirty="0">
                        <a:solidFill>
                          <a:schemeClr val="tx1"/>
                        </a:solidFill>
                      </a:endParaRPr>
                    </a:p>
                  </a:txBody>
                  <a:tcPr anchor="ctr"/>
                </a:tc>
                <a:tc>
                  <a:txBody>
                    <a:bodyPr/>
                    <a:lstStyle/>
                    <a:p>
                      <a:r>
                        <a:rPr lang="en-US" sz="1300" dirty="0" smtClean="0"/>
                        <a:t>Closed</a:t>
                      </a:r>
                    </a:p>
                    <a:p>
                      <a:r>
                        <a:rPr lang="en-US" sz="1300" dirty="0" smtClean="0"/>
                        <a:t>(present</a:t>
                      </a:r>
                      <a:r>
                        <a:rPr lang="en-US" sz="1300" baseline="0" dirty="0" smtClean="0"/>
                        <a:t> meeting</a:t>
                      </a:r>
                      <a:r>
                        <a:rPr lang="en-US" sz="1300" dirty="0" smtClean="0"/>
                        <a:t>)</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GRWG_14.21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EUMETSAT shall provide a method to formalise the process</a:t>
                      </a:r>
                      <a:r>
                        <a:rPr lang="en-GB" sz="1300" kern="1200" baseline="0" noProof="0" dirty="0" smtClean="0">
                          <a:solidFill>
                            <a:schemeClr val="dk1"/>
                          </a:solidFill>
                          <a:latin typeface="+mn-lt"/>
                          <a:ea typeface="+mn-ea"/>
                          <a:cs typeface="+mn-cs"/>
                        </a:rPr>
                        <a:t> of </a:t>
                      </a:r>
                      <a:r>
                        <a:rPr lang="en-GB" sz="1300" kern="1200" noProof="0" dirty="0" smtClean="0">
                          <a:solidFill>
                            <a:schemeClr val="dk1"/>
                          </a:solidFill>
                          <a:latin typeface="+mn-lt"/>
                          <a:ea typeface="+mn-ea"/>
                          <a:cs typeface="+mn-cs"/>
                        </a:rPr>
                        <a:t>archiving new data sets in an automated way (if possible).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EUMETSAT</a:t>
                      </a:r>
                      <a:endParaRPr lang="en-GB" sz="1300" kern="1200" dirty="0" smtClean="0">
                        <a:solidFill>
                          <a:schemeClr val="tx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dirty="0" smtClean="0">
                        <a:solidFill>
                          <a:schemeClr val="tx1"/>
                        </a:solidFill>
                      </a:endParaRPr>
                    </a:p>
                  </a:txBody>
                  <a:tcPr marL="47625" marR="47625" marT="19050" marB="19050" anchor="ctr"/>
                </a:tc>
                <a:tc>
                  <a:txBody>
                    <a:bodyPr/>
                    <a:lstStyle/>
                    <a:p>
                      <a:pPr marL="0" algn="l" defTabSz="914400" rtl="0" eaLnBrk="1" latinLnBrk="0" hangingPunct="1"/>
                      <a:r>
                        <a:rPr lang="en-US" sz="1300" kern="1200" dirty="0" smtClean="0"/>
                        <a:t>Closed</a:t>
                      </a:r>
                    </a:p>
                    <a:p>
                      <a:pPr marL="0" algn="l" defTabSz="914400" rtl="0" eaLnBrk="1" latinLnBrk="0" hangingPunct="1"/>
                      <a:r>
                        <a:rPr lang="en-US" sz="1300" kern="1200" dirty="0" smtClean="0">
                          <a:solidFill>
                            <a:schemeClr val="tx1"/>
                          </a:solidFill>
                          <a:latin typeface="+mn-lt"/>
                          <a:ea typeface="+mn-ea"/>
                          <a:cs typeface="+mn-cs"/>
                        </a:rPr>
                        <a:t>(pres.</a:t>
                      </a:r>
                      <a:r>
                        <a:rPr lang="en-US" sz="1300" kern="1200" baseline="0" dirty="0" smtClean="0">
                          <a:solidFill>
                            <a:schemeClr val="tx1"/>
                          </a:solidFill>
                          <a:latin typeface="+mn-lt"/>
                          <a:ea typeface="+mn-ea"/>
                          <a:cs typeface="+mn-cs"/>
                        </a:rPr>
                        <a:t> at exec panel</a:t>
                      </a:r>
                      <a:r>
                        <a:rPr lang="en-US" sz="1300" kern="1200" dirty="0" smtClean="0">
                          <a:solidFill>
                            <a:schemeClr val="tx1"/>
                          </a:solidFill>
                          <a:latin typeface="+mn-lt"/>
                          <a:ea typeface="+mn-ea"/>
                          <a:cs typeface="+mn-cs"/>
                        </a:rPr>
                        <a:t>)</a:t>
                      </a:r>
                      <a:endParaRPr lang="en-US" sz="1300" kern="1200" dirty="0">
                        <a:solidFill>
                          <a:schemeClr val="tx1"/>
                        </a:solidFill>
                        <a:latin typeface="+mn-lt"/>
                        <a:ea typeface="+mn-ea"/>
                        <a:cs typeface="+mn-cs"/>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GDWG_14.13</a:t>
                      </a:r>
                    </a:p>
                  </a:txBody>
                  <a:tcPr anchor="ctr"/>
                </a:tc>
                <a:tc>
                  <a:txBody>
                    <a:bodyPr/>
                    <a:lstStyle/>
                    <a:p>
                      <a:r>
                        <a:rPr lang="en-US" sz="1300" kern="1200" noProof="0" dirty="0" smtClean="0">
                          <a:solidFill>
                            <a:schemeClr val="dk1"/>
                          </a:solidFill>
                          <a:latin typeface="+mn-lt"/>
                          <a:ea typeface="+mn-ea"/>
                          <a:cs typeface="+mn-cs"/>
                        </a:rPr>
                        <a:t>EUMETSAT to keep in contact with WMO on adopting OSCAR to include links to instrument events web-pages.</a:t>
                      </a:r>
                      <a:endParaRPr lang="en-US" sz="1300" kern="1200" noProof="0" dirty="0">
                        <a:solidFill>
                          <a:schemeClr val="dk1"/>
                        </a:solidFill>
                        <a:latin typeface="+mn-lt"/>
                        <a:ea typeface="+mn-ea"/>
                        <a:cs typeface="+mn-cs"/>
                      </a:endParaRPr>
                    </a:p>
                  </a:txBody>
                  <a:tcPr anchor="ctr"/>
                </a:tc>
                <a:tc>
                  <a:txBody>
                    <a:bodyPr/>
                    <a:lstStyle/>
                    <a:p>
                      <a:r>
                        <a:rPr lang="en-US" sz="1300" dirty="0" smtClean="0">
                          <a:solidFill>
                            <a:schemeClr val="tx1"/>
                          </a:solidFill>
                        </a:rPr>
                        <a:t>EUMETSAT</a:t>
                      </a:r>
                      <a:endParaRPr lang="en-US" sz="13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1 May 2015</a:t>
                      </a:r>
                      <a:endParaRPr lang="en-US" sz="1300" dirty="0" smtClean="0">
                        <a:solidFill>
                          <a:schemeClr val="tx1"/>
                        </a:solidFill>
                      </a:endParaRPr>
                    </a:p>
                  </a:txBody>
                  <a:tcPr anchor="ctr"/>
                </a:tc>
                <a:tc>
                  <a:txBody>
                    <a:bodyPr/>
                    <a:lstStyle/>
                    <a:p>
                      <a:r>
                        <a:rPr lang="en-US" sz="1300" dirty="0" smtClean="0"/>
                        <a:t>Closed</a:t>
                      </a:r>
                      <a:endParaRPr lang="en-US" sz="13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GRWG_15.8</a:t>
                      </a:r>
                    </a:p>
                  </a:txBody>
                  <a:tcPr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Tim to put </a:t>
                      </a:r>
                      <a:r>
                        <a:rPr lang="en-US" sz="1300" kern="1200" noProof="0" dirty="0" err="1" smtClean="0">
                          <a:solidFill>
                            <a:schemeClr val="dk1"/>
                          </a:solidFill>
                          <a:latin typeface="+mn-lt"/>
                          <a:ea typeface="+mn-ea"/>
                          <a:cs typeface="+mn-cs"/>
                        </a:rPr>
                        <a:t>Pradeep</a:t>
                      </a:r>
                      <a:r>
                        <a:rPr lang="en-US" sz="1300" kern="1200" noProof="0" dirty="0" smtClean="0">
                          <a:solidFill>
                            <a:schemeClr val="dk1"/>
                          </a:solidFill>
                          <a:latin typeface="+mn-lt"/>
                          <a:ea typeface="+mn-ea"/>
                          <a:cs typeface="+mn-cs"/>
                        </a:rPr>
                        <a:t> in touch with 3G activity to assess uncertainties in RAOB-Sat</a:t>
                      </a:r>
                      <a:endParaRPr lang="en-US" sz="1300" kern="1200" noProof="0" dirty="0">
                        <a:solidFill>
                          <a:schemeClr val="dk1"/>
                        </a:solidFill>
                        <a:latin typeface="+mn-lt"/>
                        <a:ea typeface="+mn-ea"/>
                        <a:cs typeface="+mn-cs"/>
                      </a:endParaRPr>
                    </a:p>
                  </a:txBody>
                  <a:tcPr anchor="ctr"/>
                </a:tc>
                <a:tc>
                  <a:txBody>
                    <a:bodyPr/>
                    <a:lstStyle/>
                    <a:p>
                      <a:r>
                        <a:rPr lang="en-US" sz="1300" b="0" i="0" kern="1200" dirty="0" smtClean="0">
                          <a:solidFill>
                            <a:schemeClr val="dk1"/>
                          </a:solidFill>
                          <a:latin typeface="+mn-lt"/>
                          <a:ea typeface="+mn-ea"/>
                          <a:cs typeface="+mn-cs"/>
                        </a:rPr>
                        <a:t>T.</a:t>
                      </a:r>
                      <a:r>
                        <a:rPr lang="en-US" sz="1300" b="0" i="0" kern="1200" baseline="0" dirty="0" smtClean="0">
                          <a:solidFill>
                            <a:schemeClr val="dk1"/>
                          </a:solidFill>
                          <a:latin typeface="+mn-lt"/>
                          <a:ea typeface="+mn-ea"/>
                          <a:cs typeface="+mn-cs"/>
                        </a:rPr>
                        <a:t> Hewison</a:t>
                      </a:r>
                      <a:endParaRPr lang="en-US" sz="1300" b="0" i="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29 Feb 2016</a:t>
                      </a:r>
                      <a:endParaRPr lang="en-US" sz="1300" b="0" i="0" kern="1200" dirty="0" smtClean="0">
                        <a:solidFill>
                          <a:schemeClr val="dk1"/>
                        </a:solidFill>
                        <a:latin typeface="+mn-lt"/>
                        <a:ea typeface="+mn-ea"/>
                        <a:cs typeface="+mn-cs"/>
                      </a:endParaRPr>
                    </a:p>
                  </a:txBody>
                  <a:tcPr anchor="ctr"/>
                </a:tc>
                <a:tc>
                  <a:txBody>
                    <a:bodyPr/>
                    <a:lstStyle/>
                    <a:p>
                      <a:r>
                        <a:rPr lang="en-US" sz="1300" dirty="0" smtClean="0"/>
                        <a:t>Closed </a:t>
                      </a:r>
                    </a:p>
                    <a:p>
                      <a:r>
                        <a:rPr lang="en-US" sz="1300" dirty="0" smtClean="0"/>
                        <a:t>(by email)</a:t>
                      </a:r>
                      <a:endParaRPr lang="en-US" sz="13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GRWG_15.11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EUMETSAT to circulate report on investigation of the impact of the GSICS correction on atmospheric motion vector winds and other products.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T. Hewison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29 Feb 2016</a:t>
                      </a:r>
                      <a:endParaRPr lang="en-US" sz="1300" kern="1200" noProof="0" dirty="0" smtClean="0">
                        <a:solidFill>
                          <a:schemeClr val="dk1"/>
                        </a:solidFill>
                        <a:latin typeface="+mn-lt"/>
                        <a:ea typeface="+mn-ea"/>
                        <a:cs typeface="+mn-cs"/>
                      </a:endParaRPr>
                    </a:p>
                  </a:txBody>
                  <a:tcPr marL="47625" marR="47625" marT="19050" marB="19050"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Closed</a:t>
                      </a:r>
                    </a:p>
                    <a:p>
                      <a:pPr marL="0" algn="l" defTabSz="914400" rtl="0" eaLnBrk="1" latinLnBrk="0" hangingPunct="1"/>
                      <a:r>
                        <a:rPr lang="en-US" sz="1300" kern="1200" noProof="0" dirty="0" smtClean="0">
                          <a:solidFill>
                            <a:schemeClr val="dk1"/>
                          </a:solidFill>
                          <a:latin typeface="+mn-lt"/>
                          <a:ea typeface="+mn-ea"/>
                          <a:cs typeface="+mn-cs"/>
                        </a:rPr>
                        <a:t>(email)</a:t>
                      </a:r>
                      <a:endParaRPr lang="en-US" sz="1300" kern="1200" noProof="0" dirty="0">
                        <a:solidFill>
                          <a:schemeClr val="dk1"/>
                        </a:solidFill>
                        <a:latin typeface="+mn-lt"/>
                        <a:ea typeface="+mn-ea"/>
                        <a:cs typeface="+mn-cs"/>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GRWG_15.23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Delivery of the </a:t>
                      </a:r>
                      <a:r>
                        <a:rPr lang="en-US" sz="1300" kern="1200" noProof="0" dirty="0" err="1" smtClean="0">
                          <a:solidFill>
                            <a:schemeClr val="dk1"/>
                          </a:solidFill>
                          <a:latin typeface="+mn-lt"/>
                          <a:ea typeface="+mn-ea"/>
                          <a:cs typeface="+mn-cs"/>
                        </a:rPr>
                        <a:t>Wehrli</a:t>
                      </a:r>
                      <a:r>
                        <a:rPr lang="en-US" sz="1300" kern="1200" noProof="0" dirty="0" smtClean="0">
                          <a:solidFill>
                            <a:schemeClr val="dk1"/>
                          </a:solidFill>
                          <a:latin typeface="+mn-lt"/>
                          <a:ea typeface="+mn-ea"/>
                          <a:cs typeface="+mn-cs"/>
                        </a:rPr>
                        <a:t> solar spectrum used in the</a:t>
                      </a:r>
                      <a:r>
                        <a:rPr lang="en-US" sz="1300" kern="1200" baseline="0" noProof="0" dirty="0" smtClean="0">
                          <a:solidFill>
                            <a:schemeClr val="dk1"/>
                          </a:solidFill>
                          <a:latin typeface="+mn-lt"/>
                          <a:ea typeface="+mn-ea"/>
                          <a:cs typeface="+mn-cs"/>
                        </a:rPr>
                        <a:t> GIRO </a:t>
                      </a:r>
                      <a:r>
                        <a:rPr lang="en-US" sz="1300" kern="1200" noProof="0" dirty="0" smtClean="0">
                          <a:solidFill>
                            <a:schemeClr val="dk1"/>
                          </a:solidFill>
                          <a:latin typeface="+mn-lt"/>
                          <a:ea typeface="+mn-ea"/>
                          <a:cs typeface="+mn-cs"/>
                        </a:rPr>
                        <a:t>to the GSICS wiki </a:t>
                      </a:r>
                      <a:endParaRPr lang="en-US" sz="1300" kern="1200" noProof="0" dirty="0">
                        <a:solidFill>
                          <a:schemeClr val="dk1"/>
                        </a:solidFill>
                        <a:latin typeface="+mn-lt"/>
                        <a:ea typeface="+mn-ea"/>
                        <a:cs typeface="+mn-cs"/>
                      </a:endParaRPr>
                    </a:p>
                  </a:txBody>
                  <a:tcPr anchor="ctr"/>
                </a:tc>
                <a:tc>
                  <a:txBody>
                    <a:bodyPr/>
                    <a:lstStyle/>
                    <a:p>
                      <a:r>
                        <a:rPr lang="en-US" sz="1300" b="0" i="0" kern="1200" dirty="0" smtClean="0">
                          <a:solidFill>
                            <a:schemeClr val="dk1"/>
                          </a:solidFill>
                          <a:latin typeface="+mn-lt"/>
                          <a:ea typeface="+mn-ea"/>
                          <a:cs typeface="+mn-cs"/>
                        </a:rPr>
                        <a:t>S. Wagner</a:t>
                      </a:r>
                      <a:endParaRPr lang="en-US" sz="1300" b="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chemeClr val="dk1"/>
                          </a:solidFill>
                          <a:latin typeface="+mn-lt"/>
                          <a:ea typeface="+mn-ea"/>
                          <a:cs typeface="+mn-cs"/>
                        </a:rPr>
                        <a:t>29 Feb 2016</a:t>
                      </a:r>
                    </a:p>
                  </a:txBody>
                  <a:tcPr/>
                </a:tc>
                <a:tc>
                  <a:txBody>
                    <a:bodyPr/>
                    <a:lstStyle/>
                    <a:p>
                      <a:r>
                        <a:rPr lang="en-US" sz="1300" dirty="0" smtClean="0">
                          <a:solidFill>
                            <a:schemeClr val="tx1"/>
                          </a:solidFill>
                        </a:rPr>
                        <a:t>Closed</a:t>
                      </a:r>
                      <a:endParaRPr lang="en-US" sz="130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rPr>
                        <a:t>GRWG_15.29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Proposal for an approach of issuing frequent GSICS corrections to the Exec Panel and Users Workshop.</a:t>
                      </a:r>
                      <a:endParaRPr lang="en-US" sz="1300" kern="1200" noProof="0" dirty="0">
                        <a:solidFill>
                          <a:schemeClr val="dk1"/>
                        </a:solidFill>
                        <a:latin typeface="+mn-lt"/>
                        <a:ea typeface="+mn-ea"/>
                        <a:cs typeface="+mn-cs"/>
                      </a:endParaRPr>
                    </a:p>
                  </a:txBody>
                  <a:tcPr anchor="ctr"/>
                </a:tc>
                <a:tc>
                  <a:txBody>
                    <a:bodyPr/>
                    <a:lstStyle/>
                    <a:p>
                      <a:r>
                        <a:rPr lang="en-US" sz="1300" b="0" i="0" kern="1200" dirty="0" smtClean="0">
                          <a:solidFill>
                            <a:schemeClr val="dk1"/>
                          </a:solidFill>
                          <a:latin typeface="+mn-lt"/>
                          <a:ea typeface="+mn-ea"/>
                          <a:cs typeface="+mn-cs"/>
                        </a:rPr>
                        <a:t>T. Hewison</a:t>
                      </a:r>
                      <a:endParaRPr lang="en-US" sz="1300" b="0" i="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chemeClr val="dk1"/>
                          </a:solidFill>
                          <a:latin typeface="+mn-lt"/>
                          <a:ea typeface="+mn-ea"/>
                          <a:cs typeface="+mn-cs"/>
                        </a:rPr>
                        <a:t>29 Feb 2016</a:t>
                      </a:r>
                    </a:p>
                  </a:txBody>
                  <a:tcPr/>
                </a:tc>
                <a:tc>
                  <a:txBody>
                    <a:bodyPr/>
                    <a:lstStyle/>
                    <a:p>
                      <a:r>
                        <a:rPr lang="en-US" sz="1300" dirty="0" smtClean="0">
                          <a:solidFill>
                            <a:schemeClr val="tx1"/>
                          </a:solidFill>
                        </a:rPr>
                        <a:t>Closed</a:t>
                      </a:r>
                      <a:endParaRPr lang="en-US" sz="1300" baseline="0" dirty="0" smtClean="0">
                        <a:solidFill>
                          <a:schemeClr val="tx1"/>
                        </a:solidFill>
                      </a:endParaRPr>
                    </a:p>
                    <a:p>
                      <a:r>
                        <a:rPr lang="en-US" sz="1300" baseline="0" dirty="0" smtClean="0">
                          <a:solidFill>
                            <a:schemeClr val="tx1"/>
                          </a:solidFill>
                        </a:rPr>
                        <a:t>(User WS)</a:t>
                      </a:r>
                      <a:endParaRPr lang="en-US" sz="1300" dirty="0">
                        <a:solidFill>
                          <a:schemeClr val="tx1"/>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0" y="-11289"/>
            <a:ext cx="9799638" cy="854075"/>
          </a:xfrm>
        </p:spPr>
        <p:txBody>
          <a:bodyPr/>
          <a:lstStyle/>
          <a:p>
            <a:r>
              <a:rPr lang="en-GB" dirty="0" smtClean="0"/>
              <a:t>Actions on EUMETSAT Closed during 2015/16</a:t>
            </a:r>
          </a:p>
        </p:txBody>
      </p:sp>
      <p:graphicFrame>
        <p:nvGraphicFramePr>
          <p:cNvPr id="6" name="Content Placeholder 3"/>
          <p:cNvGraphicFramePr>
            <a:graphicFrameLocks/>
          </p:cNvGraphicFramePr>
          <p:nvPr/>
        </p:nvGraphicFramePr>
        <p:xfrm>
          <a:off x="92379" y="879553"/>
          <a:ext cx="9676075" cy="5967158"/>
        </p:xfrm>
        <a:graphic>
          <a:graphicData uri="http://schemas.openxmlformats.org/drawingml/2006/table">
            <a:tbl>
              <a:tblPr firstRow="1" bandRow="1">
                <a:tableStyleId>{21E4AEA4-8DFA-4A89-87EB-49C32662AFE0}</a:tableStyleId>
              </a:tblPr>
              <a:tblGrid>
                <a:gridCol w="1305145"/>
                <a:gridCol w="4977380"/>
                <a:gridCol w="1143300"/>
                <a:gridCol w="1125125"/>
                <a:gridCol w="1125125"/>
              </a:tblGrid>
              <a:tr h="370840">
                <a:tc>
                  <a:txBody>
                    <a:bodyPr/>
                    <a:lstStyle/>
                    <a:p>
                      <a:r>
                        <a:rPr lang="en-US" sz="1400" dirty="0" smtClean="0"/>
                        <a:t>Action Ref</a:t>
                      </a:r>
                      <a:endParaRPr lang="en-US" sz="1400" dirty="0">
                        <a:solidFill>
                          <a:schemeClr val="tx1"/>
                        </a:solidFill>
                      </a:endParaRPr>
                    </a:p>
                  </a:txBody>
                  <a:tcPr/>
                </a:tc>
                <a:tc>
                  <a:txBody>
                    <a:bodyPr/>
                    <a:lstStyle/>
                    <a:p>
                      <a:r>
                        <a:rPr lang="en-US" sz="1400" dirty="0" smtClean="0"/>
                        <a:t>Description</a:t>
                      </a:r>
                      <a:endParaRPr lang="en-US" sz="1400" dirty="0">
                        <a:solidFill>
                          <a:schemeClr val="tx1"/>
                        </a:solidFill>
                      </a:endParaRPr>
                    </a:p>
                  </a:txBody>
                  <a:tcPr/>
                </a:tc>
                <a:tc>
                  <a:txBody>
                    <a:bodyPr/>
                    <a:lstStyle/>
                    <a:p>
                      <a:r>
                        <a:rPr lang="en-US" sz="1400" dirty="0" smtClean="0"/>
                        <a:t>Assigned to</a:t>
                      </a:r>
                      <a:endParaRPr lang="en-US" sz="1400" dirty="0">
                        <a:solidFill>
                          <a:schemeClr val="tx1"/>
                        </a:solidFill>
                      </a:endParaRPr>
                    </a:p>
                  </a:txBody>
                  <a:tcPr/>
                </a:tc>
                <a:tc>
                  <a:txBody>
                    <a:bodyPr/>
                    <a:lstStyle/>
                    <a:p>
                      <a:r>
                        <a:rPr lang="en-US" sz="1400" dirty="0" smtClean="0"/>
                        <a:t>Due</a:t>
                      </a:r>
                      <a:r>
                        <a:rPr lang="en-US" sz="1400" baseline="0" dirty="0" smtClean="0"/>
                        <a:t> </a:t>
                      </a:r>
                      <a:r>
                        <a:rPr lang="en-US" sz="1400" dirty="0" smtClean="0"/>
                        <a:t>Date</a:t>
                      </a:r>
                      <a:endParaRPr lang="en-US" sz="1400" dirty="0">
                        <a:solidFill>
                          <a:schemeClr val="tx1"/>
                        </a:solidFill>
                      </a:endParaRPr>
                    </a:p>
                  </a:txBody>
                  <a:tcPr/>
                </a:tc>
                <a:tc>
                  <a:txBody>
                    <a:bodyPr/>
                    <a:lstStyle/>
                    <a:p>
                      <a:r>
                        <a:rPr lang="en-US" sz="1400" dirty="0" smtClean="0"/>
                        <a:t>State</a:t>
                      </a:r>
                      <a:endParaRPr lang="en-US" sz="1400" dirty="0">
                        <a:solidFill>
                          <a:schemeClr val="tx1"/>
                        </a:solidFill>
                      </a:endParaRPr>
                    </a:p>
                  </a:txBody>
                  <a:tcPr/>
                </a:tc>
              </a:tr>
              <a:tr h="648398">
                <a:tc>
                  <a:txBody>
                    <a:bodyPr/>
                    <a:lstStyle/>
                    <a:p>
                      <a:r>
                        <a:rPr lang="en-GB" sz="1300" kern="1200" dirty="0" smtClean="0">
                          <a:solidFill>
                            <a:schemeClr val="dk1"/>
                          </a:solidFill>
                          <a:latin typeface="+mn-lt"/>
                          <a:ea typeface="+mn-ea"/>
                          <a:cs typeface="+mn-cs"/>
                        </a:rPr>
                        <a:t>GRWG_15.31</a:t>
                      </a:r>
                      <a:endParaRPr lang="en-GB" sz="1300" kern="1200" dirty="0">
                        <a:solidFill>
                          <a:schemeClr val="dk1"/>
                        </a:solidFill>
                        <a:latin typeface="+mn-lt"/>
                        <a:ea typeface="+mn-ea"/>
                        <a:cs typeface="+mn-cs"/>
                      </a:endParaRPr>
                    </a:p>
                  </a:txBody>
                  <a:tcPr marL="47625" marR="47625" marT="19050" marB="190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Circulate the</a:t>
                      </a:r>
                      <a:r>
                        <a:rPr lang="en-US" sz="1300" kern="1200" baseline="0" noProof="0" dirty="0" smtClean="0">
                          <a:solidFill>
                            <a:schemeClr val="dk1"/>
                          </a:solidFill>
                          <a:latin typeface="+mn-lt"/>
                          <a:ea typeface="+mn-ea"/>
                          <a:cs typeface="+mn-cs"/>
                        </a:rPr>
                        <a:t> </a:t>
                      </a:r>
                      <a:r>
                        <a:rPr lang="en-US" sz="1300" kern="1200" noProof="0" dirty="0" smtClean="0">
                          <a:solidFill>
                            <a:schemeClr val="dk1"/>
                          </a:solidFill>
                          <a:latin typeface="+mn-lt"/>
                          <a:ea typeface="+mn-ea"/>
                          <a:cs typeface="+mn-cs"/>
                        </a:rPr>
                        <a:t>revised proposed policies for the GIRO and</a:t>
                      </a:r>
                      <a:r>
                        <a:rPr lang="en-US" sz="1300" kern="1200" baseline="0" noProof="0" dirty="0" smtClean="0">
                          <a:solidFill>
                            <a:schemeClr val="dk1"/>
                          </a:solidFill>
                          <a:latin typeface="+mn-lt"/>
                          <a:ea typeface="+mn-ea"/>
                          <a:cs typeface="+mn-cs"/>
                        </a:rPr>
                        <a:t> the GLOD</a:t>
                      </a:r>
                      <a:r>
                        <a:rPr lang="en-US" sz="1300" kern="1200" noProof="0" dirty="0" smtClean="0">
                          <a:solidFill>
                            <a:schemeClr val="dk1"/>
                          </a:solidFill>
                          <a:latin typeface="+mn-lt"/>
                          <a:ea typeface="+mn-ea"/>
                          <a:cs typeface="+mn-cs"/>
                        </a:rPr>
                        <a:t> for approval by Lunar Calibration Community.</a:t>
                      </a:r>
                      <a:endParaRPr lang="en-IE" sz="1300" kern="1200" noProof="0" dirty="0" smtClean="0">
                        <a:solidFill>
                          <a:schemeClr val="dk1"/>
                        </a:solidFill>
                        <a:latin typeface="+mn-lt"/>
                        <a:ea typeface="+mn-ea"/>
                        <a:cs typeface="+mn-cs"/>
                      </a:endParaRPr>
                    </a:p>
                  </a:txBody>
                  <a:tcPr marL="47625" marR="47625" marT="19050" marB="19050" anchor="ctr"/>
                </a:tc>
                <a:tc>
                  <a:txBody>
                    <a:bodyPr/>
                    <a:lstStyle/>
                    <a:p>
                      <a:r>
                        <a:rPr lang="en-US" sz="1300" b="0" u="none" dirty="0" smtClean="0"/>
                        <a:t>S. Wagner</a:t>
                      </a:r>
                      <a:endParaRPr lang="en-GB" sz="1300" b="0" u="none" dirty="0"/>
                    </a:p>
                  </a:txBody>
                  <a:tcPr marL="47625" marR="47625" marT="19050" marB="19050" anchor="ctr"/>
                </a:tc>
                <a:tc>
                  <a:txBody>
                    <a:bodyPr/>
                    <a:lstStyle/>
                    <a:p>
                      <a:r>
                        <a:rPr lang="en-GB" sz="1300" kern="1200" dirty="0" smtClean="0"/>
                        <a:t>1 June 2015</a:t>
                      </a:r>
                      <a:endParaRPr lang="en-US" sz="13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Closed</a:t>
                      </a:r>
                    </a:p>
                    <a:p>
                      <a:endParaRPr lang="en-US" sz="13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latin typeface="+mn-lt"/>
                          <a:ea typeface="+mn-ea"/>
                          <a:cs typeface="+mn-cs"/>
                        </a:rPr>
                        <a:t>GRWG_15.32</a:t>
                      </a:r>
                    </a:p>
                    <a:p>
                      <a:pPr marL="0" algn="l" defTabSz="914400" rtl="0" eaLnBrk="1" latinLnBrk="0" hangingPunct="1"/>
                      <a:endParaRPr lang="en-GB" sz="1300" kern="1200" dirty="0" smtClean="0">
                        <a:solidFill>
                          <a:schemeClr val="dk1"/>
                        </a:solidFill>
                        <a:latin typeface="+mn-lt"/>
                        <a:ea typeface="+mn-ea"/>
                        <a:cs typeface="+mn-cs"/>
                      </a:endParaRPr>
                    </a:p>
                  </a:txBody>
                  <a:tcPr marL="47625" marR="47625" marT="19050" marB="19050" anchor="ctr"/>
                </a:tc>
                <a:tc>
                  <a:txBody>
                    <a:bodyPr/>
                    <a:lstStyle/>
                    <a:p>
                      <a:r>
                        <a:rPr lang="en-US" sz="1300" kern="1200" noProof="0" dirty="0" err="1" smtClean="0">
                          <a:solidFill>
                            <a:schemeClr val="dk1"/>
                          </a:solidFill>
                          <a:latin typeface="+mn-lt"/>
                          <a:ea typeface="+mn-ea"/>
                          <a:cs typeface="+mn-cs"/>
                        </a:rPr>
                        <a:t>Organise</a:t>
                      </a:r>
                      <a:r>
                        <a:rPr lang="en-US" sz="1300" kern="1200" noProof="0" dirty="0" smtClean="0">
                          <a:solidFill>
                            <a:schemeClr val="dk1"/>
                          </a:solidFill>
                          <a:latin typeface="+mn-lt"/>
                          <a:ea typeface="+mn-ea"/>
                          <a:cs typeface="+mn-cs"/>
                        </a:rPr>
                        <a:t> a web meeting to close the discussion on the GIRO + GLOD policy, seeking attendees' agreement </a:t>
                      </a:r>
                      <a:endParaRPr lang="en-GB" sz="1300" kern="1200" noProof="0" dirty="0" smtClean="0">
                        <a:solidFill>
                          <a:schemeClr val="dk1"/>
                        </a:solidFill>
                        <a:latin typeface="+mn-lt"/>
                        <a:ea typeface="+mn-ea"/>
                        <a:cs typeface="+mn-cs"/>
                      </a:endParaRPr>
                    </a:p>
                  </a:txBody>
                  <a:tcPr marL="47625" marR="47625" marT="19050" marB="19050" anchor="ctr"/>
                </a:tc>
                <a:tc>
                  <a:txBody>
                    <a:bodyPr/>
                    <a:lstStyle/>
                    <a:p>
                      <a:pPr algn="l">
                        <a:lnSpc>
                          <a:spcPts val="1535"/>
                        </a:lnSpc>
                        <a:spcAft>
                          <a:spcPts val="0"/>
                        </a:spcAft>
                      </a:pPr>
                      <a:r>
                        <a:rPr lang="en-US" sz="1300" b="0" u="none" kern="1200" dirty="0" smtClean="0">
                          <a:solidFill>
                            <a:schemeClr val="dk1"/>
                          </a:solidFill>
                          <a:latin typeface="+mn-lt"/>
                          <a:ea typeface="+mn-ea"/>
                          <a:cs typeface="+mn-cs"/>
                        </a:rPr>
                        <a:t>S. Wagner</a:t>
                      </a:r>
                      <a:endParaRPr lang="en-GB" sz="1300" b="0" u="none" kern="1200" dirty="0">
                        <a:solidFill>
                          <a:schemeClr val="dk1"/>
                        </a:solidFill>
                        <a:latin typeface="+mn-lt"/>
                        <a:ea typeface="+mn-ea"/>
                        <a:cs typeface="+mn-cs"/>
                      </a:endParaRPr>
                    </a:p>
                  </a:txBody>
                  <a:tcPr anchor="ctr"/>
                </a:tc>
                <a:tc>
                  <a:txBody>
                    <a:bodyPr/>
                    <a:lstStyle/>
                    <a:p>
                      <a:r>
                        <a:rPr lang="en-US" sz="1300" dirty="0" smtClean="0">
                          <a:solidFill>
                            <a:schemeClr val="tx1"/>
                          </a:solidFill>
                        </a:rPr>
                        <a:t>1 June 2015</a:t>
                      </a:r>
                      <a:endParaRPr lang="en-US" sz="1300" dirty="0">
                        <a:solidFill>
                          <a:schemeClr val="tx1"/>
                        </a:solidFill>
                      </a:endParaRPr>
                    </a:p>
                  </a:txBody>
                  <a:tcPr anchor="ctr"/>
                </a:tc>
                <a:tc>
                  <a:txBody>
                    <a:bodyPr/>
                    <a:lstStyle/>
                    <a:p>
                      <a:r>
                        <a:rPr lang="en-US" sz="1300" dirty="0" smtClean="0"/>
                        <a:t>Closed</a:t>
                      </a:r>
                    </a:p>
                    <a:p>
                      <a:r>
                        <a:rPr lang="en-US" sz="1300" dirty="0" smtClean="0"/>
                        <a:t>(no need)</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GRWG_15.48</a:t>
                      </a:r>
                      <a:endParaRPr lang="en-GB" sz="1300" kern="1200" dirty="0" smtClean="0">
                        <a:solidFill>
                          <a:schemeClr val="dk1"/>
                        </a:solidFill>
                        <a:latin typeface="+mn-lt"/>
                        <a:ea typeface="+mn-ea"/>
                        <a:cs typeface="+mn-cs"/>
                      </a:endParaRPr>
                    </a:p>
                  </a:txBody>
                  <a:tcPr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Ask ECMWF for feedback on double differencing of geostationary ring.</a:t>
                      </a:r>
                      <a:endParaRPr lang="en-GB" sz="1300" kern="1200" noProof="0" dirty="0" smtClean="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T. Hewison</a:t>
                      </a:r>
                      <a:endParaRPr lang="en-GB" sz="1300" kern="1200" dirty="0" smtClean="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smtClean="0"/>
                        <a:t>29</a:t>
                      </a:r>
                      <a:r>
                        <a:rPr lang="en-GB" sz="1300" kern="1200" baseline="0" dirty="0" smtClean="0"/>
                        <a:t> Feb 2016</a:t>
                      </a:r>
                      <a:endParaRPr lang="en-US" sz="1300" dirty="0" smtClean="0">
                        <a:solidFill>
                          <a:schemeClr val="tx1"/>
                        </a:solidFill>
                      </a:endParaRPr>
                    </a:p>
                  </a:txBody>
                  <a:tcPr marL="47625" marR="47625" marT="19050" marB="19050" anchor="ctr"/>
                </a:tc>
                <a:tc>
                  <a:txBody>
                    <a:bodyPr/>
                    <a:lstStyle/>
                    <a:p>
                      <a:pPr marL="0" algn="l" defTabSz="914400" rtl="0" eaLnBrk="1" latinLnBrk="0" hangingPunct="1"/>
                      <a:r>
                        <a:rPr lang="en-US" sz="1300" kern="1200" dirty="0" smtClean="0"/>
                        <a:t>Closed</a:t>
                      </a:r>
                    </a:p>
                    <a:p>
                      <a:pPr marL="0" algn="l" defTabSz="914400" rtl="0" eaLnBrk="1" latinLnBrk="0" hangingPunct="1"/>
                      <a:r>
                        <a:rPr lang="en-US" sz="1300" kern="1200" dirty="0" smtClean="0">
                          <a:solidFill>
                            <a:schemeClr val="tx1"/>
                          </a:solidFill>
                          <a:latin typeface="+mn-lt"/>
                          <a:ea typeface="+mn-ea"/>
                          <a:cs typeface="+mn-cs"/>
                        </a:rPr>
                        <a:t>(email)</a:t>
                      </a:r>
                      <a:endParaRPr lang="en-US" sz="1300" kern="1200" dirty="0">
                        <a:solidFill>
                          <a:schemeClr val="tx1"/>
                        </a:solidFill>
                        <a:latin typeface="+mn-lt"/>
                        <a:ea typeface="+mn-ea"/>
                        <a:cs typeface="+mn-cs"/>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GRWG_15.50</a:t>
                      </a:r>
                      <a:endParaRPr lang="en-GB" sz="1300" kern="1200" dirty="0" smtClean="0">
                        <a:solidFill>
                          <a:schemeClr val="dk1"/>
                        </a:solidFill>
                        <a:latin typeface="+mn-lt"/>
                        <a:ea typeface="+mn-ea"/>
                        <a:cs typeface="+mn-cs"/>
                      </a:endParaRPr>
                    </a:p>
                  </a:txBody>
                  <a:tcPr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Survey to identify a date among GPRC so that they produce the GSICS corrections for that date and provide them to Dave</a:t>
                      </a:r>
                      <a:endParaRPr lang="en-GB" sz="1300" kern="1200" noProof="0" dirty="0" smtClean="0">
                        <a:solidFill>
                          <a:schemeClr val="dk1"/>
                        </a:solidFill>
                        <a:latin typeface="+mn-lt"/>
                        <a:ea typeface="+mn-ea"/>
                        <a:cs typeface="+mn-cs"/>
                      </a:endParaRPr>
                    </a:p>
                  </a:txBody>
                  <a:tcPr anchor="ctr"/>
                </a:tc>
                <a:tc>
                  <a:txBody>
                    <a:bodyPr/>
                    <a:lstStyle/>
                    <a:p>
                      <a:r>
                        <a:rPr lang="en-US" sz="1300" dirty="0" smtClean="0"/>
                        <a:t>T. Hewison</a:t>
                      </a:r>
                      <a:endParaRPr lang="en-US" sz="13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29</a:t>
                      </a:r>
                      <a:r>
                        <a:rPr lang="en-GB" sz="1300" kern="1200" baseline="0" dirty="0" smtClean="0"/>
                        <a:t> Feb 2</a:t>
                      </a:r>
                      <a:r>
                        <a:rPr lang="en-GB" sz="1300" kern="1200" dirty="0" smtClean="0"/>
                        <a:t>016</a:t>
                      </a:r>
                      <a:endParaRPr lang="en-US" sz="1300" dirty="0" smtClean="0"/>
                    </a:p>
                    <a:p>
                      <a:endParaRPr lang="en-US" sz="1300" dirty="0">
                        <a:solidFill>
                          <a:schemeClr val="tx1"/>
                        </a:solidFill>
                      </a:endParaRPr>
                    </a:p>
                  </a:txBody>
                  <a:tcPr anchor="ctr"/>
                </a:tc>
                <a:tc>
                  <a:txBody>
                    <a:bodyPr/>
                    <a:lstStyle/>
                    <a:p>
                      <a:r>
                        <a:rPr lang="en-US" sz="1300" dirty="0" smtClean="0"/>
                        <a:t>Closed</a:t>
                      </a:r>
                    </a:p>
                    <a:p>
                      <a:r>
                        <a:rPr lang="en-US" sz="1300" dirty="0" smtClean="0">
                          <a:solidFill>
                            <a:schemeClr val="tx1"/>
                          </a:solidFill>
                        </a:rPr>
                        <a:t>(present</a:t>
                      </a:r>
                      <a:r>
                        <a:rPr lang="en-US" sz="1300" baseline="0" dirty="0" smtClean="0">
                          <a:solidFill>
                            <a:schemeClr val="tx1"/>
                          </a:solidFill>
                        </a:rPr>
                        <a:t> meeting</a:t>
                      </a:r>
                      <a:r>
                        <a:rPr lang="en-US" sz="1300" dirty="0" smtClean="0">
                          <a:solidFill>
                            <a:schemeClr val="tx1"/>
                          </a:solidFill>
                        </a:rPr>
                        <a:t>)</a:t>
                      </a:r>
                      <a:endParaRPr lang="en-US" sz="11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latin typeface="+mn-lt"/>
                          <a:ea typeface="+mn-ea"/>
                          <a:cs typeface="+mn-cs"/>
                        </a:rPr>
                        <a:t>GDWG_2015.4c</a:t>
                      </a:r>
                    </a:p>
                  </a:txBody>
                  <a:tcPr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Changing the existing GEOLEOIR variables to combined versions: GRWG to examine the aspects to be revalidated and confirm they have no major impact. </a:t>
                      </a:r>
                      <a:endParaRPr lang="en-GB" sz="1300" kern="1200" noProof="0" dirty="0" smtClean="0">
                        <a:solidFill>
                          <a:schemeClr val="dk1"/>
                        </a:solidFill>
                        <a:latin typeface="+mn-lt"/>
                        <a:ea typeface="+mn-ea"/>
                        <a:cs typeface="+mn-cs"/>
                      </a:endParaRPr>
                    </a:p>
                  </a:txBody>
                  <a:tcPr anchor="ctr"/>
                </a:tc>
                <a:tc>
                  <a:txBody>
                    <a:bodyPr/>
                    <a:lstStyle/>
                    <a:p>
                      <a:r>
                        <a:rPr lang="en-US" sz="1300" dirty="0" smtClean="0">
                          <a:solidFill>
                            <a:schemeClr val="tx1"/>
                          </a:solidFill>
                        </a:rPr>
                        <a:t>EUMETSAT</a:t>
                      </a:r>
                      <a:endParaRPr lang="en-US" sz="13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31 May 2015</a:t>
                      </a:r>
                      <a:endParaRPr lang="en-US" sz="1300" dirty="0" smtClean="0">
                        <a:solidFill>
                          <a:schemeClr val="tx1"/>
                        </a:solidFill>
                      </a:endParaRPr>
                    </a:p>
                  </a:txBody>
                  <a:tcPr anchor="ctr"/>
                </a:tc>
                <a:tc>
                  <a:txBody>
                    <a:bodyPr/>
                    <a:lstStyle/>
                    <a:p>
                      <a:r>
                        <a:rPr lang="en-US" sz="1300" dirty="0" smtClean="0"/>
                        <a:t>Closed</a:t>
                      </a:r>
                    </a:p>
                    <a:p>
                      <a:r>
                        <a:rPr lang="en-US" sz="1300" dirty="0" smtClean="0">
                          <a:solidFill>
                            <a:schemeClr val="tx1"/>
                          </a:solidFill>
                        </a:rPr>
                        <a:t>(email)</a:t>
                      </a:r>
                      <a:endParaRPr lang="en-US" sz="1300" dirty="0">
                        <a:solidFill>
                          <a:schemeClr val="tx1"/>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solidFill>
                            <a:schemeClr val="dk1"/>
                          </a:solidFill>
                          <a:latin typeface="+mn-lt"/>
                          <a:ea typeface="+mn-ea"/>
                          <a:cs typeface="+mn-cs"/>
                        </a:rPr>
                        <a:t>GDWG_2015.9b1</a:t>
                      </a:r>
                    </a:p>
                  </a:txBody>
                  <a:tcPr marL="47625" marR="47625" marT="19050" marB="19050"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Define what to put in place to share the GIRO code and the GLOD (GSICS Lunar Observation Dataset).</a:t>
                      </a:r>
                      <a:endParaRPr lang="en-GB" sz="1300" kern="1200" noProof="0" dirty="0" smtClean="0">
                        <a:solidFill>
                          <a:schemeClr val="dk1"/>
                        </a:solidFill>
                        <a:latin typeface="+mn-lt"/>
                        <a:ea typeface="+mn-ea"/>
                        <a:cs typeface="+mn-cs"/>
                      </a:endParaRPr>
                    </a:p>
                  </a:txBody>
                  <a:tcPr anchor="ctr"/>
                </a:tc>
                <a:tc>
                  <a:txBody>
                    <a:bodyPr/>
                    <a:lstStyle/>
                    <a:p>
                      <a:r>
                        <a:rPr lang="en-US" sz="1300" b="0" i="0" kern="1200" dirty="0" smtClean="0">
                          <a:solidFill>
                            <a:schemeClr val="dk1"/>
                          </a:solidFill>
                          <a:latin typeface="+mn-lt"/>
                          <a:ea typeface="+mn-ea"/>
                          <a:cs typeface="+mn-cs"/>
                        </a:rPr>
                        <a:t>S. Wagner/P. Miu</a:t>
                      </a:r>
                      <a:endParaRPr lang="en-US" sz="1300" b="0" i="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smtClean="0"/>
                        <a:t>31 May 2015</a:t>
                      </a:r>
                      <a:endParaRPr lang="en-US" sz="1300" b="0" i="0" kern="1200" dirty="0" smtClean="0">
                        <a:solidFill>
                          <a:schemeClr val="dk1"/>
                        </a:solidFill>
                        <a:latin typeface="+mn-lt"/>
                        <a:ea typeface="+mn-ea"/>
                        <a:cs typeface="+mn-cs"/>
                      </a:endParaRPr>
                    </a:p>
                  </a:txBody>
                  <a:tcPr anchor="ctr"/>
                </a:tc>
                <a:tc>
                  <a:txBody>
                    <a:bodyPr/>
                    <a:lstStyle/>
                    <a:p>
                      <a:r>
                        <a:rPr lang="en-US" sz="1300" dirty="0" smtClean="0"/>
                        <a:t>Closed </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GRWG_15.41</a:t>
                      </a:r>
                    </a:p>
                  </a:txBody>
                  <a:tcPr anchor="ctr"/>
                </a:tc>
                <a:tc>
                  <a:txBody>
                    <a:bodyPr/>
                    <a:lstStyle/>
                    <a:p>
                      <a:r>
                        <a:rPr lang="en-US" sz="1300" kern="1200" noProof="0" dirty="0" smtClean="0">
                          <a:solidFill>
                            <a:schemeClr val="dk1"/>
                          </a:solidFill>
                          <a:latin typeface="+mn-lt"/>
                          <a:ea typeface="+mn-ea"/>
                          <a:cs typeface="+mn-cs"/>
                        </a:rPr>
                        <a:t>EUMETSAT to update the GEO-LEO IR ATBD and operational implementation to inflate the coefficient uncertainties to obtain consistency with time series estimates of the random component. </a:t>
                      </a:r>
                      <a:endParaRPr lang="en-GB" sz="1300" kern="1200" noProof="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T. Hewison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29 Feb 2016</a:t>
                      </a:r>
                      <a:endParaRPr lang="en-US" sz="1300" kern="1200" noProof="0" dirty="0" smtClean="0">
                        <a:solidFill>
                          <a:schemeClr val="dk1"/>
                        </a:solidFill>
                        <a:latin typeface="+mn-lt"/>
                        <a:ea typeface="+mn-ea"/>
                        <a:cs typeface="+mn-cs"/>
                      </a:endParaRPr>
                    </a:p>
                  </a:txBody>
                  <a:tcPr marL="47625" marR="47625" marT="19050" marB="19050"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Closed</a:t>
                      </a:r>
                      <a:endParaRPr lang="en-US" sz="1300" kern="1200" noProof="0" dirty="0">
                        <a:solidFill>
                          <a:schemeClr val="dk1"/>
                        </a:solidFill>
                        <a:latin typeface="+mn-lt"/>
                        <a:ea typeface="+mn-ea"/>
                        <a:cs typeface="+mn-cs"/>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GRWG_15.64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kern="1200" noProof="0" dirty="0" smtClean="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Tim to cooperate with the GDWG to develop a version control document. </a:t>
                      </a:r>
                      <a:br>
                        <a:rPr lang="en-US" sz="1300" kern="1200" noProof="0" dirty="0" smtClean="0">
                          <a:solidFill>
                            <a:schemeClr val="dk1"/>
                          </a:solidFill>
                          <a:latin typeface="+mn-lt"/>
                          <a:ea typeface="+mn-ea"/>
                          <a:cs typeface="+mn-cs"/>
                        </a:rPr>
                      </a:br>
                      <a:r>
                        <a:rPr lang="en-US" sz="1300" kern="1200" noProof="0" dirty="0" smtClean="0">
                          <a:solidFill>
                            <a:schemeClr val="tx1">
                              <a:lumMod val="40000"/>
                              <a:lumOff val="60000"/>
                            </a:schemeClr>
                          </a:solidFill>
                          <a:latin typeface="+mn-lt"/>
                          <a:ea typeface="+mn-ea"/>
                          <a:cs typeface="+mn-cs"/>
                        </a:rPr>
                        <a:t>- Completed by email in Feb 2016: Implemented in User Guide by EUMETSAT. GDWG chair will add clarifications to explain case of bug fixes.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noProof="0" dirty="0" smtClean="0">
                          <a:solidFill>
                            <a:schemeClr val="dk1"/>
                          </a:solidFill>
                          <a:latin typeface="+mn-lt"/>
                          <a:ea typeface="+mn-ea"/>
                          <a:cs typeface="+mn-cs"/>
                        </a:rPr>
                        <a:t>T. Hewison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noProof="0" dirty="0" smtClean="0">
                          <a:solidFill>
                            <a:schemeClr val="dk1"/>
                          </a:solidFill>
                          <a:latin typeface="+mn-lt"/>
                          <a:ea typeface="+mn-ea"/>
                          <a:cs typeface="+mn-cs"/>
                        </a:rPr>
                        <a:t>29 Feb 2016</a:t>
                      </a:r>
                      <a:endParaRPr lang="en-US" sz="1300" kern="1200" noProof="0" dirty="0" smtClean="0">
                        <a:solidFill>
                          <a:schemeClr val="dk1"/>
                        </a:solidFill>
                        <a:latin typeface="+mn-lt"/>
                        <a:ea typeface="+mn-ea"/>
                        <a:cs typeface="+mn-cs"/>
                      </a:endParaRPr>
                    </a:p>
                  </a:txBody>
                  <a:tcPr marL="47625" marR="47625" marT="19050" marB="19050" anchor="ctr"/>
                </a:tc>
                <a:tc>
                  <a:txBody>
                    <a:bodyPr/>
                    <a:lstStyle/>
                    <a:p>
                      <a:pPr marL="0" algn="l" defTabSz="914400" rtl="0" eaLnBrk="1" latinLnBrk="0" hangingPunct="1"/>
                      <a:r>
                        <a:rPr lang="en-US" sz="1300" kern="1200" noProof="0" dirty="0" smtClean="0">
                          <a:solidFill>
                            <a:schemeClr val="dk1"/>
                          </a:solidFill>
                          <a:latin typeface="+mn-lt"/>
                          <a:ea typeface="+mn-ea"/>
                          <a:cs typeface="+mn-cs"/>
                        </a:rPr>
                        <a:t>Closed</a:t>
                      </a:r>
                    </a:p>
                    <a:p>
                      <a:pPr marL="0" algn="l" defTabSz="914400" rtl="0" eaLnBrk="1" latinLnBrk="0" hangingPunct="1"/>
                      <a:r>
                        <a:rPr lang="en-US" sz="1300" kern="1200" noProof="0" dirty="0" smtClean="0">
                          <a:solidFill>
                            <a:schemeClr val="dk1"/>
                          </a:solidFill>
                          <a:latin typeface="+mn-lt"/>
                          <a:ea typeface="+mn-ea"/>
                          <a:cs typeface="+mn-cs"/>
                        </a:rPr>
                        <a:t>(email)</a:t>
                      </a:r>
                      <a:endParaRPr lang="en-US" sz="1300" kern="1200" noProof="0" dirty="0">
                        <a:solidFill>
                          <a:schemeClr val="dk1"/>
                        </a:solidFill>
                        <a:latin typeface="+mn-lt"/>
                        <a:ea typeface="+mn-ea"/>
                        <a:cs typeface="+mn-cs"/>
                      </a:endParaRPr>
                    </a:p>
                  </a:txBody>
                  <a:tcPr anchor="ct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3871</TotalTime>
  <Words>3152</Words>
  <Application>Microsoft Office PowerPoint</Application>
  <PresentationFormat>A4 Paper (210x297 mm)</PresentationFormat>
  <Paragraphs>593</Paragraphs>
  <Slides>29</Slides>
  <Notes>15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Viewgraph Landscape Template</vt:lpstr>
      <vt:lpstr>Clip</vt:lpstr>
      <vt:lpstr>Slide 1</vt:lpstr>
      <vt:lpstr>Overview</vt:lpstr>
      <vt:lpstr>EUMETSAT Personnel involved in GSICS</vt:lpstr>
      <vt:lpstr>EUMETSAT Visitors involved in GSICS</vt:lpstr>
      <vt:lpstr>EUMETSAT commitment to long term continuity...</vt:lpstr>
      <vt:lpstr>Slide 6</vt:lpstr>
      <vt:lpstr>Overview</vt:lpstr>
      <vt:lpstr>Actions on EUMETSAT Closed during 2015/16</vt:lpstr>
      <vt:lpstr>Actions on EUMETSAT Closed during 2015/16</vt:lpstr>
      <vt:lpstr>Status of Outstanding Actions on EUMETSAT</vt:lpstr>
      <vt:lpstr>Status of Outstanding Actions on EUMETSAT</vt:lpstr>
      <vt:lpstr>Overview</vt:lpstr>
      <vt:lpstr>EUMETSAT achievements – IR subgroup</vt:lpstr>
      <vt:lpstr>Overview</vt:lpstr>
      <vt:lpstr>Towards a GSICS VIS/NIR product</vt:lpstr>
      <vt:lpstr>EUMETSAT achievements and plans for DCCs</vt:lpstr>
      <vt:lpstr>EUMETSAT achievements and plans for Lunar Cal</vt:lpstr>
      <vt:lpstr>Overview</vt:lpstr>
      <vt:lpstr>EUMETSAT achievements – UV subgroup</vt:lpstr>
      <vt:lpstr>EUMETSAT achievements – UV subgroup</vt:lpstr>
      <vt:lpstr>EUMETSAT plans – UV sub-group</vt:lpstr>
      <vt:lpstr>Overview</vt:lpstr>
      <vt:lpstr>Climate Activities at EUMETSAT – Reprocessing + FIDUCEO</vt:lpstr>
      <vt:lpstr>Climate Activities at EUMETSAT – SCOPE-CM</vt:lpstr>
      <vt:lpstr>Overview</vt:lpstr>
      <vt:lpstr>Instrument Event Logging</vt:lpstr>
      <vt:lpstr>Overview</vt:lpstr>
      <vt:lpstr>EUMETSAT achievements – Data working group</vt:lpstr>
      <vt:lpstr>EUMETSAT plans – Data working group</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Danz</dc:creator>
  <cp:lastModifiedBy>Sebastien Wagner</cp:lastModifiedBy>
  <cp:revision>336</cp:revision>
  <cp:lastPrinted>2006-03-06T14:11:17Z</cp:lastPrinted>
  <dcterms:created xsi:type="dcterms:W3CDTF">2016-01-26T14:19:25Z</dcterms:created>
  <dcterms:modified xsi:type="dcterms:W3CDTF">2016-02-29T14:20:56Z</dcterms:modified>
</cp:coreProperties>
</file>