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90" r:id="rId2"/>
  </p:sldMasterIdLst>
  <p:notesMasterIdLst>
    <p:notesMasterId r:id="rId26"/>
  </p:notesMasterIdLst>
  <p:handoutMasterIdLst>
    <p:handoutMasterId r:id="rId27"/>
  </p:handoutMasterIdLst>
  <p:sldIdLst>
    <p:sldId id="425" r:id="rId3"/>
    <p:sldId id="558" r:id="rId4"/>
    <p:sldId id="591" r:id="rId5"/>
    <p:sldId id="588" r:id="rId6"/>
    <p:sldId id="582" r:id="rId7"/>
    <p:sldId id="584" r:id="rId8"/>
    <p:sldId id="583" r:id="rId9"/>
    <p:sldId id="593" r:id="rId10"/>
    <p:sldId id="592" r:id="rId11"/>
    <p:sldId id="594" r:id="rId12"/>
    <p:sldId id="595" r:id="rId13"/>
    <p:sldId id="596" r:id="rId14"/>
    <p:sldId id="597" r:id="rId15"/>
    <p:sldId id="598" r:id="rId16"/>
    <p:sldId id="599" r:id="rId17"/>
    <p:sldId id="586" r:id="rId18"/>
    <p:sldId id="585" r:id="rId19"/>
    <p:sldId id="559" r:id="rId20"/>
    <p:sldId id="565" r:id="rId21"/>
    <p:sldId id="566" r:id="rId22"/>
    <p:sldId id="580" r:id="rId23"/>
    <p:sldId id="569" r:id="rId24"/>
    <p:sldId id="576"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D5D"/>
    <a:srgbClr val="F17369"/>
    <a:srgbClr val="ED483B"/>
    <a:srgbClr val="FF97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8" autoAdjust="0"/>
    <p:restoredTop sz="96774" autoAdjust="0"/>
  </p:normalViewPr>
  <p:slideViewPr>
    <p:cSldViewPr snapToGrid="0" snapToObjects="1" showGuides="1">
      <p:cViewPr varScale="1">
        <p:scale>
          <a:sx n="71" d="100"/>
          <a:sy n="71" d="100"/>
        </p:scale>
        <p:origin x="-1122" y="-90"/>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4AEA1-50F5-422D-998C-DE5C6D973D36}" type="doc">
      <dgm:prSet loTypeId="urn:microsoft.com/office/officeart/2005/8/layout/arrow2" loCatId="process" qsTypeId="urn:microsoft.com/office/officeart/2005/8/quickstyle/simple1" qsCatId="simple" csTypeId="urn:microsoft.com/office/officeart/2005/8/colors/accent1_2" csCatId="accent1" phldr="1"/>
      <dgm:spPr/>
    </dgm:pt>
    <dgm:pt modelId="{6FA18422-DB11-4FD2-ACC0-4E68781D0FFA}">
      <dgm:prSet phldrT="[Text]"/>
      <dgm:spPr/>
      <dgm:t>
        <a:bodyPr/>
        <a:lstStyle/>
        <a:p>
          <a:r>
            <a:rPr lang="en-US" b="1" dirty="0" smtClean="0">
              <a:solidFill>
                <a:schemeClr val="bg1">
                  <a:lumMod val="85000"/>
                </a:schemeClr>
              </a:solidFill>
              <a:effectLst>
                <a:outerShdw blurRad="38100" dist="38100" dir="2700000" algn="tl">
                  <a:srgbClr val="000000">
                    <a:alpha val="43137"/>
                  </a:srgbClr>
                </a:outerShdw>
              </a:effectLst>
            </a:rPr>
            <a:t>04/02/2012</a:t>
          </a:r>
        </a:p>
        <a:p>
          <a:r>
            <a:rPr lang="en-US" b="1" dirty="0" smtClean="0">
              <a:solidFill>
                <a:schemeClr val="bg1">
                  <a:lumMod val="85000"/>
                </a:schemeClr>
              </a:solidFill>
              <a:effectLst>
                <a:outerShdw blurRad="38100" dist="38100" dir="2700000" algn="tl">
                  <a:srgbClr val="000000">
                    <a:alpha val="43137"/>
                  </a:srgbClr>
                </a:outerShdw>
              </a:effectLst>
            </a:rPr>
            <a:t>First SDR product</a:t>
          </a:r>
          <a:endParaRPr lang="en-US" b="1" dirty="0">
            <a:solidFill>
              <a:schemeClr val="bg1">
                <a:lumMod val="85000"/>
              </a:schemeClr>
            </a:solidFill>
            <a:effectLst>
              <a:outerShdw blurRad="38100" dist="38100" dir="2700000" algn="tl">
                <a:srgbClr val="000000">
                  <a:alpha val="43137"/>
                </a:srgbClr>
              </a:outerShdw>
            </a:effectLst>
          </a:endParaRPr>
        </a:p>
      </dgm:t>
    </dgm:pt>
    <dgm:pt modelId="{8418EF1C-200F-46A9-A003-6B70A751E25A}" type="sibTrans" cxnId="{4E4C0DFE-1D3B-476F-A156-6AA7E6BCAADC}">
      <dgm:prSet/>
      <dgm:spPr/>
      <dgm:t>
        <a:bodyPr/>
        <a:lstStyle/>
        <a:p>
          <a:endParaRPr lang="en-US"/>
        </a:p>
      </dgm:t>
    </dgm:pt>
    <dgm:pt modelId="{3D1E76ED-A8F7-4174-A5E9-C59F196DCEAE}" type="parTrans" cxnId="{4E4C0DFE-1D3B-476F-A156-6AA7E6BCAADC}">
      <dgm:prSet/>
      <dgm:spPr/>
      <dgm:t>
        <a:bodyPr/>
        <a:lstStyle/>
        <a:p>
          <a:endParaRPr lang="en-US"/>
        </a:p>
      </dgm:t>
    </dgm:pt>
    <dgm:pt modelId="{A88BC0CC-6BDD-4A0F-BFE2-DC6DC1568E38}">
      <dgm:prSet phldrT="[Text]"/>
      <dgm:spPr/>
      <dgm:t>
        <a:bodyPr/>
        <a:lstStyle/>
        <a:p>
          <a:r>
            <a:rPr lang="en-US" b="1" dirty="0" smtClean="0">
              <a:solidFill>
                <a:schemeClr val="bg1">
                  <a:lumMod val="85000"/>
                </a:schemeClr>
              </a:solidFill>
              <a:effectLst>
                <a:outerShdw blurRad="38100" dist="38100" dir="2700000" algn="tl">
                  <a:srgbClr val="000000">
                    <a:alpha val="43137"/>
                  </a:srgbClr>
                </a:outerShdw>
              </a:effectLst>
            </a:rPr>
            <a:t>04/19/2012</a:t>
          </a:r>
        </a:p>
        <a:p>
          <a:r>
            <a:rPr lang="en-US" b="1" dirty="0" smtClean="0">
              <a:solidFill>
                <a:schemeClr val="bg1">
                  <a:lumMod val="85000"/>
                </a:schemeClr>
              </a:solidFill>
              <a:effectLst>
                <a:outerShdw blurRad="38100" dist="38100" dir="2700000" algn="tl">
                  <a:srgbClr val="000000">
                    <a:alpha val="43137"/>
                  </a:srgbClr>
                </a:outerShdw>
              </a:effectLst>
            </a:rPr>
            <a:t>Beta status </a:t>
          </a:r>
          <a:endParaRPr lang="en-US" b="1" dirty="0">
            <a:solidFill>
              <a:schemeClr val="bg1">
                <a:lumMod val="85000"/>
              </a:schemeClr>
            </a:solidFill>
            <a:effectLst>
              <a:outerShdw blurRad="38100" dist="38100" dir="2700000" algn="tl">
                <a:srgbClr val="000000">
                  <a:alpha val="43137"/>
                </a:srgbClr>
              </a:outerShdw>
            </a:effectLst>
          </a:endParaRPr>
        </a:p>
      </dgm:t>
    </dgm:pt>
    <dgm:pt modelId="{F65776D2-0040-4CC4-9AF1-CDE92B99E29F}" type="sibTrans" cxnId="{7270F30B-535F-4F25-B935-C6C7C95775B2}">
      <dgm:prSet/>
      <dgm:spPr/>
      <dgm:t>
        <a:bodyPr/>
        <a:lstStyle/>
        <a:p>
          <a:endParaRPr lang="en-US"/>
        </a:p>
      </dgm:t>
    </dgm:pt>
    <dgm:pt modelId="{85C53CA7-E28A-4C3D-BE4B-0C19ED17AE36}" type="parTrans" cxnId="{7270F30B-535F-4F25-B935-C6C7C95775B2}">
      <dgm:prSet/>
      <dgm:spPr/>
      <dgm:t>
        <a:bodyPr/>
        <a:lstStyle/>
        <a:p>
          <a:endParaRPr lang="en-US"/>
        </a:p>
      </dgm:t>
    </dgm:pt>
    <dgm:pt modelId="{10E052D3-5A89-4816-B9AC-DCFAE0FFB8A7}">
      <dgm:prSet phldrT="[Text]"/>
      <dgm:spPr/>
      <dgm:t>
        <a:bodyPr/>
        <a:lstStyle/>
        <a:p>
          <a:endParaRPr lang="en-US" dirty="0"/>
        </a:p>
      </dgm:t>
    </dgm:pt>
    <dgm:pt modelId="{5CC169F8-0A76-49EE-93FC-C211ED23002A}" type="sibTrans" cxnId="{3ACD5825-2483-458D-97B5-438BBBD0D82E}">
      <dgm:prSet/>
      <dgm:spPr/>
      <dgm:t>
        <a:bodyPr/>
        <a:lstStyle/>
        <a:p>
          <a:endParaRPr lang="en-US"/>
        </a:p>
      </dgm:t>
    </dgm:pt>
    <dgm:pt modelId="{0CC43643-3A55-445E-BF63-87A7938D3F60}" type="parTrans" cxnId="{3ACD5825-2483-458D-97B5-438BBBD0D82E}">
      <dgm:prSet/>
      <dgm:spPr/>
      <dgm:t>
        <a:bodyPr/>
        <a:lstStyle/>
        <a:p>
          <a:endParaRPr lang="en-US"/>
        </a:p>
      </dgm:t>
    </dgm:pt>
    <dgm:pt modelId="{4FB7A4E9-4C1C-4CFE-81F0-3D10BD4C1EE7}">
      <dgm:prSet phldrT="[Text]"/>
      <dgm:spPr/>
      <dgm:t>
        <a:bodyPr/>
        <a:lstStyle/>
        <a:p>
          <a:r>
            <a:rPr lang="en-US" b="1" dirty="0" smtClean="0">
              <a:solidFill>
                <a:schemeClr val="bg1">
                  <a:lumMod val="85000"/>
                </a:schemeClr>
              </a:solidFill>
              <a:effectLst>
                <a:outerShdw blurRad="38100" dist="38100" dir="2700000" algn="tl">
                  <a:srgbClr val="000000">
                    <a:alpha val="43137"/>
                  </a:srgbClr>
                </a:outerShdw>
              </a:effectLst>
            </a:rPr>
            <a:t>10/15/2014 </a:t>
          </a:r>
        </a:p>
        <a:p>
          <a:r>
            <a:rPr lang="en-US" b="1" dirty="0" smtClean="0">
              <a:solidFill>
                <a:schemeClr val="bg1">
                  <a:lumMod val="85000"/>
                </a:schemeClr>
              </a:solidFill>
              <a:effectLst>
                <a:outerShdw blurRad="38100" dist="38100" dir="2700000" algn="tl">
                  <a:srgbClr val="000000">
                    <a:alpha val="43137"/>
                  </a:srgbClr>
                </a:outerShdw>
              </a:effectLst>
            </a:rPr>
            <a:t>Full spectral resolution mode </a:t>
          </a:r>
          <a:endParaRPr lang="en-US" b="1" dirty="0">
            <a:solidFill>
              <a:schemeClr val="bg1">
                <a:lumMod val="85000"/>
              </a:schemeClr>
            </a:solidFill>
            <a:effectLst>
              <a:outerShdw blurRad="38100" dist="38100" dir="2700000" algn="tl">
                <a:srgbClr val="000000">
                  <a:alpha val="43137"/>
                </a:srgbClr>
              </a:outerShdw>
            </a:effectLst>
          </a:endParaRPr>
        </a:p>
      </dgm:t>
    </dgm:pt>
    <dgm:pt modelId="{ABFA4191-A0C6-443D-9A89-A1A81FEFC34A}" type="sibTrans" cxnId="{153FA47E-07DF-4DDD-AF00-EBA1555940BD}">
      <dgm:prSet/>
      <dgm:spPr/>
      <dgm:t>
        <a:bodyPr/>
        <a:lstStyle/>
        <a:p>
          <a:endParaRPr lang="en-US"/>
        </a:p>
      </dgm:t>
    </dgm:pt>
    <dgm:pt modelId="{CB4850B6-1FEA-45B7-8D15-3D617624EAC3}" type="parTrans" cxnId="{153FA47E-07DF-4DDD-AF00-EBA1555940BD}">
      <dgm:prSet/>
      <dgm:spPr/>
      <dgm:t>
        <a:bodyPr/>
        <a:lstStyle/>
        <a:p>
          <a:endParaRPr lang="en-US"/>
        </a:p>
      </dgm:t>
    </dgm:pt>
    <dgm:pt modelId="{D2613A60-EA99-4683-994D-17F198080ECF}">
      <dgm:prSet phldrT="[Text]"/>
      <dgm:spPr/>
      <dgm:t>
        <a:bodyPr/>
        <a:lstStyle/>
        <a:p>
          <a:r>
            <a:rPr lang="en-US" b="1" dirty="0" smtClean="0">
              <a:solidFill>
                <a:schemeClr val="bg1">
                  <a:lumMod val="85000"/>
                </a:schemeClr>
              </a:solidFill>
              <a:effectLst>
                <a:outerShdw blurRad="38100" dist="38100" dir="2700000" algn="tl">
                  <a:srgbClr val="000000">
                    <a:alpha val="43137"/>
                  </a:srgbClr>
                </a:outerShdw>
              </a:effectLst>
            </a:rPr>
            <a:t>01/13/2013</a:t>
          </a:r>
        </a:p>
        <a:p>
          <a:r>
            <a:rPr lang="en-US" b="1" dirty="0" smtClean="0">
              <a:solidFill>
                <a:schemeClr val="bg1">
                  <a:lumMod val="85000"/>
                </a:schemeClr>
              </a:solidFill>
              <a:effectLst>
                <a:outerShdw blurRad="38100" dist="38100" dir="2700000" algn="tl">
                  <a:srgbClr val="000000">
                    <a:alpha val="43137"/>
                  </a:srgbClr>
                </a:outerShdw>
              </a:effectLst>
            </a:rPr>
            <a:t>Provisional status </a:t>
          </a:r>
          <a:endParaRPr lang="en-US" b="1" dirty="0">
            <a:solidFill>
              <a:schemeClr val="bg1">
                <a:lumMod val="85000"/>
              </a:schemeClr>
            </a:solidFill>
            <a:effectLst>
              <a:outerShdw blurRad="38100" dist="38100" dir="2700000" algn="tl">
                <a:srgbClr val="000000">
                  <a:alpha val="43137"/>
                </a:srgbClr>
              </a:outerShdw>
            </a:effectLst>
          </a:endParaRPr>
        </a:p>
      </dgm:t>
    </dgm:pt>
    <dgm:pt modelId="{60873DF6-6A8B-4D93-9749-55114C7017C3}" type="sibTrans" cxnId="{E1A30CFE-7A79-45E6-ADF3-AFFC2CDA02E9}">
      <dgm:prSet/>
      <dgm:spPr/>
      <dgm:t>
        <a:bodyPr/>
        <a:lstStyle/>
        <a:p>
          <a:endParaRPr lang="en-US"/>
        </a:p>
      </dgm:t>
    </dgm:pt>
    <dgm:pt modelId="{D9819891-23AC-49B3-9540-7CBF278F3421}" type="parTrans" cxnId="{E1A30CFE-7A79-45E6-ADF3-AFFC2CDA02E9}">
      <dgm:prSet/>
      <dgm:spPr/>
      <dgm:t>
        <a:bodyPr/>
        <a:lstStyle/>
        <a:p>
          <a:endParaRPr lang="en-US"/>
        </a:p>
      </dgm:t>
    </dgm:pt>
    <dgm:pt modelId="{2B70DBAF-B9DB-4684-843C-50683E8BA17E}">
      <dgm:prSet phldrT="[Text]"/>
      <dgm:spPr/>
      <dgm:t>
        <a:bodyPr/>
        <a:lstStyle/>
        <a:p>
          <a:r>
            <a:rPr lang="en-US" b="1" dirty="0" smtClean="0">
              <a:solidFill>
                <a:schemeClr val="bg1">
                  <a:lumMod val="85000"/>
                </a:schemeClr>
              </a:solidFill>
              <a:effectLst>
                <a:outerShdw blurRad="38100" dist="38100" dir="2700000" algn="tl">
                  <a:srgbClr val="000000">
                    <a:alpha val="43137"/>
                  </a:srgbClr>
                </a:outerShdw>
              </a:effectLst>
            </a:rPr>
            <a:t>02/20/2014</a:t>
          </a:r>
        </a:p>
        <a:p>
          <a:r>
            <a:rPr lang="en-US" b="1" dirty="0" smtClean="0">
              <a:solidFill>
                <a:schemeClr val="bg1">
                  <a:lumMod val="85000"/>
                </a:schemeClr>
              </a:solidFill>
              <a:effectLst>
                <a:outerShdw blurRad="38100" dist="38100" dir="2700000" algn="tl">
                  <a:srgbClr val="000000">
                    <a:alpha val="43137"/>
                  </a:srgbClr>
                </a:outerShdw>
              </a:effectLst>
            </a:rPr>
            <a:t>Validation status;</a:t>
          </a:r>
        </a:p>
        <a:p>
          <a:r>
            <a:rPr lang="en-US" b="1" dirty="0" smtClean="0">
              <a:solidFill>
                <a:schemeClr val="bg1">
                  <a:lumMod val="85000"/>
                </a:schemeClr>
              </a:solidFill>
              <a:effectLst>
                <a:outerShdw blurRad="38100" dist="38100" dir="2700000" algn="tl">
                  <a:srgbClr val="000000">
                    <a:alpha val="43137"/>
                  </a:srgbClr>
                </a:outerShdw>
              </a:effectLst>
            </a:rPr>
            <a:t>Calibration algorithm and </a:t>
          </a:r>
        </a:p>
        <a:p>
          <a:r>
            <a:rPr lang="en-US" b="1" dirty="0" smtClean="0">
              <a:solidFill>
                <a:schemeClr val="bg1">
                  <a:lumMod val="85000"/>
                </a:schemeClr>
              </a:solidFill>
              <a:effectLst>
                <a:outerShdw blurRad="38100" dist="38100" dir="2700000" algn="tl">
                  <a:srgbClr val="000000">
                    <a:alpha val="43137"/>
                  </a:srgbClr>
                </a:outerShdw>
              </a:effectLst>
            </a:rPr>
            <a:t>coefficient updates (Mx8.1</a:t>
          </a:r>
          <a:r>
            <a:rPr lang="en-US" b="1" dirty="0" smtClean="0">
              <a:solidFill>
                <a:schemeClr val="bg1">
                  <a:lumMod val="85000"/>
                </a:schemeClr>
              </a:solidFill>
            </a:rPr>
            <a:t>) </a:t>
          </a:r>
          <a:r>
            <a:rPr lang="en-US" dirty="0" smtClean="0">
              <a:solidFill>
                <a:schemeClr val="bg1">
                  <a:lumMod val="85000"/>
                </a:schemeClr>
              </a:solidFill>
            </a:rPr>
            <a:t> </a:t>
          </a:r>
        </a:p>
      </dgm:t>
    </dgm:pt>
    <dgm:pt modelId="{97659521-9C8E-49E5-85FF-F3DAC4CEE0EB}" type="sibTrans" cxnId="{3B930AA8-0495-408F-93E5-C181B2F1151A}">
      <dgm:prSet/>
      <dgm:spPr/>
      <dgm:t>
        <a:bodyPr/>
        <a:lstStyle/>
        <a:p>
          <a:endParaRPr lang="en-US"/>
        </a:p>
      </dgm:t>
    </dgm:pt>
    <dgm:pt modelId="{58066B65-202C-4BC0-912A-887C8204B131}" type="parTrans" cxnId="{3B930AA8-0495-408F-93E5-C181B2F1151A}">
      <dgm:prSet/>
      <dgm:spPr/>
      <dgm:t>
        <a:bodyPr/>
        <a:lstStyle/>
        <a:p>
          <a:endParaRPr lang="en-US"/>
        </a:p>
      </dgm:t>
    </dgm:pt>
    <dgm:pt modelId="{8B31B89E-3309-4C5B-BBF5-CF4A287E216C}" type="pres">
      <dgm:prSet presAssocID="{9B34AEA1-50F5-422D-998C-DE5C6D973D36}" presName="arrowDiagram" presStyleCnt="0">
        <dgm:presLayoutVars>
          <dgm:chMax val="5"/>
          <dgm:dir/>
          <dgm:resizeHandles val="exact"/>
        </dgm:presLayoutVars>
      </dgm:prSet>
      <dgm:spPr/>
    </dgm:pt>
    <dgm:pt modelId="{985DF36D-36F2-4F95-AB6A-A56049B193F7}" type="pres">
      <dgm:prSet presAssocID="{9B34AEA1-50F5-422D-998C-DE5C6D973D36}" presName="arrow" presStyleLbl="bgShp" presStyleIdx="0" presStyleCnt="1"/>
      <dgm:spPr/>
    </dgm:pt>
    <dgm:pt modelId="{46A08D28-4FB9-4B48-9202-DD20861AEF69}" type="pres">
      <dgm:prSet presAssocID="{9B34AEA1-50F5-422D-998C-DE5C6D973D36}" presName="arrowDiagram5" presStyleCnt="0"/>
      <dgm:spPr/>
    </dgm:pt>
    <dgm:pt modelId="{CAA64481-CD61-4AF1-BFAA-D20FFDDD91C6}" type="pres">
      <dgm:prSet presAssocID="{6FA18422-DB11-4FD2-ACC0-4E68781D0FFA}" presName="bullet5a" presStyleLbl="node1" presStyleIdx="0" presStyleCnt="5" custLinFactX="-129446" custLinFactY="183828" custLinFactNeighborX="-200000" custLinFactNeighborY="200000"/>
      <dgm:spPr/>
    </dgm:pt>
    <dgm:pt modelId="{76E261E0-C21C-4381-B751-64B1CDC7C3B9}" type="pres">
      <dgm:prSet presAssocID="{6FA18422-DB11-4FD2-ACC0-4E68781D0FFA}" presName="textBox5a" presStyleLbl="revTx" presStyleIdx="0" presStyleCnt="5" custScaleX="145275" custScaleY="39972" custLinFactNeighborX="-25709" custLinFactNeighborY="24468">
        <dgm:presLayoutVars>
          <dgm:bulletEnabled val="1"/>
        </dgm:presLayoutVars>
      </dgm:prSet>
      <dgm:spPr/>
      <dgm:t>
        <a:bodyPr/>
        <a:lstStyle/>
        <a:p>
          <a:endParaRPr lang="en-US"/>
        </a:p>
      </dgm:t>
    </dgm:pt>
    <dgm:pt modelId="{1AA0C678-73E4-4E5B-8D48-A503EE5F3806}" type="pres">
      <dgm:prSet presAssocID="{A88BC0CC-6BDD-4A0F-BFE2-DC6DC1568E38}" presName="bullet5b" presStyleLbl="node1" presStyleIdx="1" presStyleCnt="5"/>
      <dgm:spPr/>
    </dgm:pt>
    <dgm:pt modelId="{BDDB01AE-CE55-42E8-9A6B-62690E56AEC6}" type="pres">
      <dgm:prSet presAssocID="{A88BC0CC-6BDD-4A0F-BFE2-DC6DC1568E38}" presName="textBox5b" presStyleLbl="revTx" presStyleIdx="1" presStyleCnt="5" custScaleX="110000" custScaleY="97864" custLinFactNeighborY="5455">
        <dgm:presLayoutVars>
          <dgm:bulletEnabled val="1"/>
        </dgm:presLayoutVars>
      </dgm:prSet>
      <dgm:spPr/>
      <dgm:t>
        <a:bodyPr/>
        <a:lstStyle/>
        <a:p>
          <a:endParaRPr lang="en-US"/>
        </a:p>
      </dgm:t>
    </dgm:pt>
    <dgm:pt modelId="{00B7FC07-6B5C-41F5-B57C-5F19B52D81B4}" type="pres">
      <dgm:prSet presAssocID="{D2613A60-EA99-4683-994D-17F198080ECF}" presName="bullet5c" presStyleLbl="node1" presStyleIdx="2" presStyleCnt="5"/>
      <dgm:spPr/>
    </dgm:pt>
    <dgm:pt modelId="{A4431670-6274-49E9-8EA4-BD523F74A90F}" type="pres">
      <dgm:prSet presAssocID="{D2613A60-EA99-4683-994D-17F198080ECF}" presName="textBox5c" presStyleLbl="revTx" presStyleIdx="2" presStyleCnt="5" custScaleX="150371" custScaleY="85729" custLinFactNeighborX="401" custLinFactNeighborY="4278">
        <dgm:presLayoutVars>
          <dgm:bulletEnabled val="1"/>
        </dgm:presLayoutVars>
      </dgm:prSet>
      <dgm:spPr/>
      <dgm:t>
        <a:bodyPr/>
        <a:lstStyle/>
        <a:p>
          <a:endParaRPr lang="en-US"/>
        </a:p>
      </dgm:t>
    </dgm:pt>
    <dgm:pt modelId="{8C08C747-0FB5-4BBC-86C6-351BE87B7322}" type="pres">
      <dgm:prSet presAssocID="{2B70DBAF-B9DB-4684-843C-50683E8BA17E}" presName="bullet5d" presStyleLbl="node1" presStyleIdx="3" presStyleCnt="5"/>
      <dgm:spPr/>
    </dgm:pt>
    <dgm:pt modelId="{894BBB2E-04AF-4ABC-B839-2893417BFEAB}" type="pres">
      <dgm:prSet presAssocID="{2B70DBAF-B9DB-4684-843C-50683E8BA17E}" presName="textBox5d" presStyleLbl="revTx" presStyleIdx="3" presStyleCnt="5" custScaleX="142084" custScaleY="30647" custLinFactNeighborX="-12292" custLinFactNeighborY="-26269">
        <dgm:presLayoutVars>
          <dgm:bulletEnabled val="1"/>
        </dgm:presLayoutVars>
      </dgm:prSet>
      <dgm:spPr/>
      <dgm:t>
        <a:bodyPr/>
        <a:lstStyle/>
        <a:p>
          <a:endParaRPr lang="en-US"/>
        </a:p>
      </dgm:t>
    </dgm:pt>
    <dgm:pt modelId="{C1B514E4-3DBE-42CE-AB54-EC6BF847B37C}" type="pres">
      <dgm:prSet presAssocID="{4FB7A4E9-4C1C-4CFE-81F0-3D10BD4C1EE7}" presName="bullet5e" presStyleLbl="node1" presStyleIdx="4" presStyleCnt="5"/>
      <dgm:spPr/>
    </dgm:pt>
    <dgm:pt modelId="{4E87DC50-A402-4A86-9A2B-D178E1E61314}" type="pres">
      <dgm:prSet presAssocID="{4FB7A4E9-4C1C-4CFE-81F0-3D10BD4C1EE7}" presName="textBox5e" presStyleLbl="revTx" presStyleIdx="4" presStyleCnt="5" custScaleX="110000" custScaleY="96540">
        <dgm:presLayoutVars>
          <dgm:bulletEnabled val="1"/>
        </dgm:presLayoutVars>
      </dgm:prSet>
      <dgm:spPr/>
      <dgm:t>
        <a:bodyPr/>
        <a:lstStyle/>
        <a:p>
          <a:endParaRPr lang="en-US"/>
        </a:p>
      </dgm:t>
    </dgm:pt>
  </dgm:ptLst>
  <dgm:cxnLst>
    <dgm:cxn modelId="{4E4C0DFE-1D3B-476F-A156-6AA7E6BCAADC}" srcId="{9B34AEA1-50F5-422D-998C-DE5C6D973D36}" destId="{6FA18422-DB11-4FD2-ACC0-4E68781D0FFA}" srcOrd="0" destOrd="0" parTransId="{3D1E76ED-A8F7-4174-A5E9-C59F196DCEAE}" sibTransId="{8418EF1C-200F-46A9-A003-6B70A751E25A}"/>
    <dgm:cxn modelId="{153FA47E-07DF-4DDD-AF00-EBA1555940BD}" srcId="{9B34AEA1-50F5-422D-998C-DE5C6D973D36}" destId="{4FB7A4E9-4C1C-4CFE-81F0-3D10BD4C1EE7}" srcOrd="4" destOrd="0" parTransId="{CB4850B6-1FEA-45B7-8D15-3D617624EAC3}" sibTransId="{ABFA4191-A0C6-443D-9A89-A1A81FEFC34A}"/>
    <dgm:cxn modelId="{1E52E169-FD15-431A-86F1-383C05AB05C4}" type="presOf" srcId="{D2613A60-EA99-4683-994D-17F198080ECF}" destId="{A4431670-6274-49E9-8EA4-BD523F74A90F}" srcOrd="0" destOrd="0" presId="urn:microsoft.com/office/officeart/2005/8/layout/arrow2"/>
    <dgm:cxn modelId="{B1A33376-BA07-44C5-AF18-EA50EF0FE569}" type="presOf" srcId="{A88BC0CC-6BDD-4A0F-BFE2-DC6DC1568E38}" destId="{BDDB01AE-CE55-42E8-9A6B-62690E56AEC6}" srcOrd="0" destOrd="0" presId="urn:microsoft.com/office/officeart/2005/8/layout/arrow2"/>
    <dgm:cxn modelId="{3B930AA8-0495-408F-93E5-C181B2F1151A}" srcId="{9B34AEA1-50F5-422D-998C-DE5C6D973D36}" destId="{2B70DBAF-B9DB-4684-843C-50683E8BA17E}" srcOrd="3" destOrd="0" parTransId="{58066B65-202C-4BC0-912A-887C8204B131}" sibTransId="{97659521-9C8E-49E5-85FF-F3DAC4CEE0EB}"/>
    <dgm:cxn modelId="{3ACD5825-2483-458D-97B5-438BBBD0D82E}" srcId="{9B34AEA1-50F5-422D-998C-DE5C6D973D36}" destId="{10E052D3-5A89-4816-B9AC-DCFAE0FFB8A7}" srcOrd="5" destOrd="0" parTransId="{0CC43643-3A55-445E-BF63-87A7938D3F60}" sibTransId="{5CC169F8-0A76-49EE-93FC-C211ED23002A}"/>
    <dgm:cxn modelId="{B9065097-81B4-4E19-963A-13CE095C11B1}" type="presOf" srcId="{9B34AEA1-50F5-422D-998C-DE5C6D973D36}" destId="{8B31B89E-3309-4C5B-BBF5-CF4A287E216C}" srcOrd="0" destOrd="0" presId="urn:microsoft.com/office/officeart/2005/8/layout/arrow2"/>
    <dgm:cxn modelId="{E1A30CFE-7A79-45E6-ADF3-AFFC2CDA02E9}" srcId="{9B34AEA1-50F5-422D-998C-DE5C6D973D36}" destId="{D2613A60-EA99-4683-994D-17F198080ECF}" srcOrd="2" destOrd="0" parTransId="{D9819891-23AC-49B3-9540-7CBF278F3421}" sibTransId="{60873DF6-6A8B-4D93-9749-55114C7017C3}"/>
    <dgm:cxn modelId="{F48F7DD1-AEE8-4ACD-BC49-57E9C811611B}" type="presOf" srcId="{2B70DBAF-B9DB-4684-843C-50683E8BA17E}" destId="{894BBB2E-04AF-4ABC-B839-2893417BFEAB}" srcOrd="0" destOrd="0" presId="urn:microsoft.com/office/officeart/2005/8/layout/arrow2"/>
    <dgm:cxn modelId="{7270F30B-535F-4F25-B935-C6C7C95775B2}" srcId="{9B34AEA1-50F5-422D-998C-DE5C6D973D36}" destId="{A88BC0CC-6BDD-4A0F-BFE2-DC6DC1568E38}" srcOrd="1" destOrd="0" parTransId="{85C53CA7-E28A-4C3D-BE4B-0C19ED17AE36}" sibTransId="{F65776D2-0040-4CC4-9AF1-CDE92B99E29F}"/>
    <dgm:cxn modelId="{1811F2AC-0346-4EF6-82E2-D9E2540C7310}" type="presOf" srcId="{6FA18422-DB11-4FD2-ACC0-4E68781D0FFA}" destId="{76E261E0-C21C-4381-B751-64B1CDC7C3B9}" srcOrd="0" destOrd="0" presId="urn:microsoft.com/office/officeart/2005/8/layout/arrow2"/>
    <dgm:cxn modelId="{F3A42583-9D20-4E16-B7CC-D2D2B282B6E9}" type="presOf" srcId="{4FB7A4E9-4C1C-4CFE-81F0-3D10BD4C1EE7}" destId="{4E87DC50-A402-4A86-9A2B-D178E1E61314}" srcOrd="0" destOrd="0" presId="urn:microsoft.com/office/officeart/2005/8/layout/arrow2"/>
    <dgm:cxn modelId="{AEF539B6-214B-4BB5-971F-872DA4E85B5A}" type="presParOf" srcId="{8B31B89E-3309-4C5B-BBF5-CF4A287E216C}" destId="{985DF36D-36F2-4F95-AB6A-A56049B193F7}" srcOrd="0" destOrd="0" presId="urn:microsoft.com/office/officeart/2005/8/layout/arrow2"/>
    <dgm:cxn modelId="{91C4F05D-AB79-4AED-8E81-7A5512DE10DD}" type="presParOf" srcId="{8B31B89E-3309-4C5B-BBF5-CF4A287E216C}" destId="{46A08D28-4FB9-4B48-9202-DD20861AEF69}" srcOrd="1" destOrd="0" presId="urn:microsoft.com/office/officeart/2005/8/layout/arrow2"/>
    <dgm:cxn modelId="{46A27E55-D5B5-4DE4-A7C2-B0964FF6D60D}" type="presParOf" srcId="{46A08D28-4FB9-4B48-9202-DD20861AEF69}" destId="{CAA64481-CD61-4AF1-BFAA-D20FFDDD91C6}" srcOrd="0" destOrd="0" presId="urn:microsoft.com/office/officeart/2005/8/layout/arrow2"/>
    <dgm:cxn modelId="{858885DC-EC51-42E0-8F68-B68CC6608B1D}" type="presParOf" srcId="{46A08D28-4FB9-4B48-9202-DD20861AEF69}" destId="{76E261E0-C21C-4381-B751-64B1CDC7C3B9}" srcOrd="1" destOrd="0" presId="urn:microsoft.com/office/officeart/2005/8/layout/arrow2"/>
    <dgm:cxn modelId="{92F06606-0E49-437A-9887-D53A03034468}" type="presParOf" srcId="{46A08D28-4FB9-4B48-9202-DD20861AEF69}" destId="{1AA0C678-73E4-4E5B-8D48-A503EE5F3806}" srcOrd="2" destOrd="0" presId="urn:microsoft.com/office/officeart/2005/8/layout/arrow2"/>
    <dgm:cxn modelId="{7B5F0E16-A633-4983-A9E7-E5E5CF8B829D}" type="presParOf" srcId="{46A08D28-4FB9-4B48-9202-DD20861AEF69}" destId="{BDDB01AE-CE55-42E8-9A6B-62690E56AEC6}" srcOrd="3" destOrd="0" presId="urn:microsoft.com/office/officeart/2005/8/layout/arrow2"/>
    <dgm:cxn modelId="{F572701F-D776-4D57-B490-953C933A4C72}" type="presParOf" srcId="{46A08D28-4FB9-4B48-9202-DD20861AEF69}" destId="{00B7FC07-6B5C-41F5-B57C-5F19B52D81B4}" srcOrd="4" destOrd="0" presId="urn:microsoft.com/office/officeart/2005/8/layout/arrow2"/>
    <dgm:cxn modelId="{0C72CE10-4FB8-4F79-A569-0B27B046289B}" type="presParOf" srcId="{46A08D28-4FB9-4B48-9202-DD20861AEF69}" destId="{A4431670-6274-49E9-8EA4-BD523F74A90F}" srcOrd="5" destOrd="0" presId="urn:microsoft.com/office/officeart/2005/8/layout/arrow2"/>
    <dgm:cxn modelId="{8190C778-46F2-464E-BEE0-D2BB8ED4FF60}" type="presParOf" srcId="{46A08D28-4FB9-4B48-9202-DD20861AEF69}" destId="{8C08C747-0FB5-4BBC-86C6-351BE87B7322}" srcOrd="6" destOrd="0" presId="urn:microsoft.com/office/officeart/2005/8/layout/arrow2"/>
    <dgm:cxn modelId="{769DB22C-8DBF-472F-A720-4F5A41F0B6F9}" type="presParOf" srcId="{46A08D28-4FB9-4B48-9202-DD20861AEF69}" destId="{894BBB2E-04AF-4ABC-B839-2893417BFEAB}" srcOrd="7" destOrd="0" presId="urn:microsoft.com/office/officeart/2005/8/layout/arrow2"/>
    <dgm:cxn modelId="{33776494-1BA5-48CF-85CD-3DA71D25EA89}" type="presParOf" srcId="{46A08D28-4FB9-4B48-9202-DD20861AEF69}" destId="{C1B514E4-3DBE-42CE-AB54-EC6BF847B37C}" srcOrd="8" destOrd="0" presId="urn:microsoft.com/office/officeart/2005/8/layout/arrow2"/>
    <dgm:cxn modelId="{3067142A-F6C4-41E1-9DE3-979C5D8C91E5}" type="presParOf" srcId="{46A08D28-4FB9-4B48-9202-DD20861AEF69}" destId="{4E87DC50-A402-4A86-9A2B-D178E1E61314}" srcOrd="9"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5DF36D-36F2-4F95-AB6A-A56049B193F7}">
      <dsp:nvSpPr>
        <dsp:cNvPr id="0" name=""/>
        <dsp:cNvSpPr/>
      </dsp:nvSpPr>
      <dsp:spPr>
        <a:xfrm>
          <a:off x="-36576" y="190500"/>
          <a:ext cx="7315200" cy="4571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64481-CD61-4AF1-BFAA-D20FFDDD91C6}">
      <dsp:nvSpPr>
        <dsp:cNvPr id="0" name=""/>
        <dsp:cNvSpPr/>
      </dsp:nvSpPr>
      <dsp:spPr>
        <a:xfrm>
          <a:off x="129679" y="4236028"/>
          <a:ext cx="168249" cy="1682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261E0-C21C-4381-B751-64B1CDC7C3B9}">
      <dsp:nvSpPr>
        <dsp:cNvPr id="0" name=""/>
        <dsp:cNvSpPr/>
      </dsp:nvSpPr>
      <dsp:spPr>
        <a:xfrm>
          <a:off x="304795" y="4267202"/>
          <a:ext cx="1392157" cy="43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04/02/2012</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First SDR product</a:t>
          </a:r>
          <a:endParaRPr lang="en-US" sz="1200" b="1" kern="1200" dirty="0">
            <a:solidFill>
              <a:schemeClr val="bg1">
                <a:lumMod val="85000"/>
              </a:schemeClr>
            </a:solidFill>
            <a:effectLst>
              <a:outerShdw blurRad="38100" dist="38100" dir="2700000" algn="tl">
                <a:srgbClr val="000000">
                  <a:alpha val="43137"/>
                </a:srgbClr>
              </a:outerShdw>
            </a:effectLst>
          </a:endParaRPr>
        </a:p>
      </dsp:txBody>
      <dsp:txXfrm>
        <a:off x="304795" y="4267202"/>
        <a:ext cx="1392157" cy="434949"/>
      </dsp:txXfrm>
    </dsp:sp>
    <dsp:sp modelId="{1AA0C678-73E4-4E5B-8D48-A503EE5F3806}">
      <dsp:nvSpPr>
        <dsp:cNvPr id="0" name=""/>
        <dsp:cNvSpPr/>
      </dsp:nvSpPr>
      <dsp:spPr>
        <a:xfrm>
          <a:off x="1594713" y="2715158"/>
          <a:ext cx="263347" cy="26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B01AE-CE55-42E8-9A6B-62690E56AEC6}">
      <dsp:nvSpPr>
        <dsp:cNvPr id="0" name=""/>
        <dsp:cNvSpPr/>
      </dsp:nvSpPr>
      <dsp:spPr>
        <a:xfrm>
          <a:off x="1665671" y="2971791"/>
          <a:ext cx="1335755" cy="187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04/19/2012</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Beta status </a:t>
          </a:r>
          <a:endParaRPr lang="en-US" sz="1200" b="1" kern="1200" dirty="0">
            <a:solidFill>
              <a:schemeClr val="bg1">
                <a:lumMod val="85000"/>
              </a:schemeClr>
            </a:solidFill>
            <a:effectLst>
              <a:outerShdw blurRad="38100" dist="38100" dir="2700000" algn="tl">
                <a:srgbClr val="000000">
                  <a:alpha val="43137"/>
                </a:srgbClr>
              </a:outerShdw>
            </a:effectLst>
          </a:endParaRPr>
        </a:p>
      </dsp:txBody>
      <dsp:txXfrm>
        <a:off x="1665671" y="2971791"/>
        <a:ext cx="1335755" cy="1874749"/>
      </dsp:txXfrm>
    </dsp:sp>
    <dsp:sp modelId="{00B7FC07-6B5C-41F5-B57C-5F19B52D81B4}">
      <dsp:nvSpPr>
        <dsp:cNvPr id="0" name=""/>
        <dsp:cNvSpPr/>
      </dsp:nvSpPr>
      <dsp:spPr>
        <a:xfrm>
          <a:off x="2765145" y="2017471"/>
          <a:ext cx="351129" cy="3511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31670-6274-49E9-8EA4-BD523F74A90F}">
      <dsp:nvSpPr>
        <dsp:cNvPr id="0" name=""/>
        <dsp:cNvSpPr/>
      </dsp:nvSpPr>
      <dsp:spPr>
        <a:xfrm>
          <a:off x="2590794" y="2486301"/>
          <a:ext cx="2122988" cy="220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01/13/2013</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Provisional status </a:t>
          </a:r>
          <a:endParaRPr lang="en-US" sz="1200" b="1" kern="1200" dirty="0">
            <a:solidFill>
              <a:schemeClr val="bg1">
                <a:lumMod val="85000"/>
              </a:schemeClr>
            </a:solidFill>
            <a:effectLst>
              <a:outerShdw blurRad="38100" dist="38100" dir="2700000" algn="tl">
                <a:srgbClr val="000000">
                  <a:alpha val="43137"/>
                </a:srgbClr>
              </a:outerShdw>
            </a:effectLst>
          </a:endParaRPr>
        </a:p>
      </dsp:txBody>
      <dsp:txXfrm>
        <a:off x="2590794" y="2486301"/>
        <a:ext cx="2122988" cy="2202775"/>
      </dsp:txXfrm>
    </dsp:sp>
    <dsp:sp modelId="{8C08C747-0FB5-4BBC-86C6-351BE87B7322}">
      <dsp:nvSpPr>
        <dsp:cNvPr id="0" name=""/>
        <dsp:cNvSpPr/>
      </dsp:nvSpPr>
      <dsp:spPr>
        <a:xfrm>
          <a:off x="4125772" y="1472488"/>
          <a:ext cx="453542" cy="4535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BBB2E-04AF-4ABC-B839-2893417BFEAB}">
      <dsp:nvSpPr>
        <dsp:cNvPr id="0" name=""/>
        <dsp:cNvSpPr/>
      </dsp:nvSpPr>
      <dsp:spPr>
        <a:xfrm>
          <a:off x="3864854" y="1956801"/>
          <a:ext cx="2078745" cy="938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02/20/2014</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Validation status;</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Calibration algorithm and </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coefficient updates (Mx8.1</a:t>
          </a:r>
          <a:r>
            <a:rPr lang="en-US" sz="1200" b="1" kern="1200" dirty="0" smtClean="0">
              <a:solidFill>
                <a:schemeClr val="bg1">
                  <a:lumMod val="85000"/>
                </a:schemeClr>
              </a:solidFill>
            </a:rPr>
            <a:t>) </a:t>
          </a:r>
          <a:r>
            <a:rPr lang="en-US" sz="1200" kern="1200" dirty="0" smtClean="0">
              <a:solidFill>
                <a:schemeClr val="bg1">
                  <a:lumMod val="85000"/>
                </a:schemeClr>
              </a:solidFill>
            </a:rPr>
            <a:t> </a:t>
          </a:r>
        </a:p>
      </dsp:txBody>
      <dsp:txXfrm>
        <a:off x="3864854" y="1956801"/>
        <a:ext cx="2078745" cy="938791"/>
      </dsp:txXfrm>
    </dsp:sp>
    <dsp:sp modelId="{C1B514E4-3DBE-42CE-AB54-EC6BF847B37C}">
      <dsp:nvSpPr>
        <dsp:cNvPr id="0" name=""/>
        <dsp:cNvSpPr/>
      </dsp:nvSpPr>
      <dsp:spPr>
        <a:xfrm>
          <a:off x="5526633" y="1108557"/>
          <a:ext cx="577900" cy="577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7DC50-A402-4A86-9A2B-D178E1E61314}">
      <dsp:nvSpPr>
        <dsp:cNvPr id="0" name=""/>
        <dsp:cNvSpPr/>
      </dsp:nvSpPr>
      <dsp:spPr>
        <a:xfrm>
          <a:off x="5742432" y="1455722"/>
          <a:ext cx="1609344" cy="3248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10/15/2014 </a:t>
          </a:r>
        </a:p>
        <a:p>
          <a:pPr lvl="0" algn="l" defTabSz="533400">
            <a:lnSpc>
              <a:spcPct val="90000"/>
            </a:lnSpc>
            <a:spcBef>
              <a:spcPct val="0"/>
            </a:spcBef>
            <a:spcAft>
              <a:spcPct val="35000"/>
            </a:spcAft>
          </a:pPr>
          <a:r>
            <a:rPr lang="en-US" sz="1200" b="1" kern="1200" dirty="0" smtClean="0">
              <a:solidFill>
                <a:schemeClr val="bg1">
                  <a:lumMod val="85000"/>
                </a:schemeClr>
              </a:solidFill>
              <a:effectLst>
                <a:outerShdw blurRad="38100" dist="38100" dir="2700000" algn="tl">
                  <a:srgbClr val="000000">
                    <a:alpha val="43137"/>
                  </a:srgbClr>
                </a:outerShdw>
              </a:effectLst>
            </a:rPr>
            <a:t>Full spectral resolution mode </a:t>
          </a:r>
          <a:endParaRPr lang="en-US" sz="1200" b="1" kern="1200" dirty="0">
            <a:solidFill>
              <a:schemeClr val="bg1">
                <a:lumMod val="85000"/>
              </a:schemeClr>
            </a:solidFill>
            <a:effectLst>
              <a:outerShdw blurRad="38100" dist="38100" dir="2700000" algn="tl">
                <a:srgbClr val="000000">
                  <a:alpha val="43137"/>
                </a:srgbClr>
              </a:outerShdw>
            </a:effectLst>
          </a:endParaRPr>
        </a:p>
      </dsp:txBody>
      <dsp:txXfrm>
        <a:off x="5742432" y="1455722"/>
        <a:ext cx="1609344" cy="32485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21" tIns="45660" rIns="91321" bIns="45660"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21" tIns="45660" rIns="91321" bIns="45660" rtlCol="0"/>
          <a:lstStyle>
            <a:lvl1pPr algn="r">
              <a:defRPr sz="1200"/>
            </a:lvl1pPr>
          </a:lstStyle>
          <a:p>
            <a:fld id="{E6BE962C-A69F-4E2A-B52A-B5E0AB9803B8}" type="datetimeFigureOut">
              <a:rPr lang="en-US" smtClean="0"/>
              <a:pPr/>
              <a:t>2/29/2016</a:t>
            </a:fld>
            <a:endParaRPr lang="en-US"/>
          </a:p>
        </p:txBody>
      </p:sp>
      <p:sp>
        <p:nvSpPr>
          <p:cNvPr id="4" name="Footer Placeholder 3"/>
          <p:cNvSpPr>
            <a:spLocks noGrp="1"/>
          </p:cNvSpPr>
          <p:nvPr>
            <p:ph type="ftr" sz="quarter" idx="2"/>
          </p:nvPr>
        </p:nvSpPr>
        <p:spPr>
          <a:xfrm>
            <a:off x="0" y="8830154"/>
            <a:ext cx="3037523" cy="464662"/>
          </a:xfrm>
          <a:prstGeom prst="rect">
            <a:avLst/>
          </a:prstGeom>
        </p:spPr>
        <p:txBody>
          <a:bodyPr vert="horz" lIns="91321" tIns="45660" rIns="91321" bIns="45660"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4"/>
            <a:ext cx="3037523" cy="464662"/>
          </a:xfrm>
          <a:prstGeom prst="rect">
            <a:avLst/>
          </a:prstGeom>
        </p:spPr>
        <p:txBody>
          <a:bodyPr vert="horz" lIns="91321" tIns="45660" rIns="91321" bIns="45660"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xmlns="" val="347344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4" rIns="93166"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6" tIns="46584" rIns="93166" bIns="46584" rtlCol="0"/>
          <a:lstStyle>
            <a:lvl1pPr algn="r">
              <a:defRPr sz="1200"/>
            </a:lvl1pPr>
          </a:lstStyle>
          <a:p>
            <a:fld id="{816FB0CF-5528-C744-A119-58E52B5EA66C}" type="datetimeFigureOut">
              <a:rPr lang="en-US" smtClean="0"/>
              <a:pPr/>
              <a:t>2/29/2016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6" tIns="46584" rIns="93166"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4" rIns="93166"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4" rIns="93166"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6" tIns="46584" rIns="93166" bIns="46584"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xmlns="" val="3050544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endParaRPr lang="en-US" sz="2000" b="0" dirty="0" smtClean="0"/>
          </a:p>
        </p:txBody>
      </p:sp>
      <p:sp>
        <p:nvSpPr>
          <p:cNvPr id="4" name="Slide Number Placeholder 3"/>
          <p:cNvSpPr>
            <a:spLocks noGrp="1"/>
          </p:cNvSpPr>
          <p:nvPr>
            <p:ph type="sldNum" sz="quarter" idx="10"/>
          </p:nvPr>
        </p:nvSpPr>
        <p:spPr/>
        <p:txBody>
          <a:bodyPr/>
          <a:lstStyle/>
          <a:p>
            <a:fld id="{370B2DB1-9050-F54C-8252-2890C3B0585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7620"/>
            <a:ext cx="73914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34517" y="1025236"/>
            <a:ext cx="8229600" cy="527152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DE9A1A-1149-42CB-8B7A-1980B4281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597076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300" y="11430"/>
            <a:ext cx="7391400" cy="838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D7774E1-1D0D-47F3-B447-18661FB5BD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60388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7730" y="11430"/>
            <a:ext cx="73914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724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67475"/>
            <a:ext cx="2133600" cy="301625"/>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467475"/>
            <a:ext cx="2895600" cy="301625"/>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467475"/>
            <a:ext cx="2133600" cy="301625"/>
          </a:xfrm>
        </p:spPr>
        <p:txBody>
          <a:bodyPr/>
          <a:lstStyle>
            <a:lvl1pPr>
              <a:defRPr/>
            </a:lvl1pPr>
          </a:lstStyle>
          <a:p>
            <a:fld id="{45CD8AA4-5166-49B0-A8F0-C269622018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6398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A1B0B-7481-4C06-93FC-5D86358F77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3964" y="1080654"/>
            <a:ext cx="8700654" cy="5275696"/>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sp>
        <p:nvSpPr>
          <p:cNvPr id="2" name="Title Placeholder 1"/>
          <p:cNvSpPr>
            <a:spLocks noGrp="1"/>
          </p:cNvSpPr>
          <p:nvPr>
            <p:ph type="title"/>
          </p:nvPr>
        </p:nvSpPr>
        <p:spPr>
          <a:xfrm>
            <a:off x="1017270" y="0"/>
            <a:ext cx="724090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4098" name="Picture 2" descr="C:\nsun\NOAA-Transparent-Logo.png"/>
          <p:cNvPicPr>
            <a:picLocks noChangeAspect="1" noChangeArrowheads="1"/>
          </p:cNvPicPr>
          <p:nvPr userDrawn="1"/>
        </p:nvPicPr>
        <p:blipFill>
          <a:blip r:embed="rId3"/>
          <a:srcRect/>
          <a:stretch>
            <a:fillRect/>
          </a:stretch>
        </p:blipFill>
        <p:spPr bwMode="auto">
          <a:xfrm>
            <a:off x="19050" y="11112"/>
            <a:ext cx="830898" cy="830898"/>
          </a:xfrm>
          <a:prstGeom prst="rect">
            <a:avLst/>
          </a:prstGeom>
          <a:noFill/>
        </p:spPr>
      </p:pic>
      <p:pic>
        <p:nvPicPr>
          <p:cNvPr id="5122" name="Picture 2" descr="D:\Working\Document\STAR\STAR.LOGO.Transparent.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flipV="1">
            <a:off x="8264767" y="15874"/>
            <a:ext cx="852097" cy="854343"/>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gray">
          <a:xfrm>
            <a:off x="434517" y="6471443"/>
            <a:ext cx="213360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mn-lt"/>
              </a:defRPr>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gray">
          <a:xfrm>
            <a:off x="3130550" y="6467475"/>
            <a:ext cx="289560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latin typeface="+mn-lt"/>
              </a:defRPr>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6500813" y="6471443"/>
            <a:ext cx="213360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mn-lt"/>
              </a:defRPr>
            </a:lvl1pPr>
          </a:lstStyle>
          <a:p>
            <a:pPr defTabSz="914400" fontAlgn="base">
              <a:spcBef>
                <a:spcPct val="0"/>
              </a:spcBef>
              <a:spcAft>
                <a:spcPct val="0"/>
              </a:spcAft>
            </a:pPr>
            <a:fld id="{1542015F-45B6-434F-81B4-7532B19F9E1B}" type="slidenum">
              <a:rPr lang="en-US">
                <a:solidFill>
                  <a:srgbClr val="000000"/>
                </a:solidFill>
              </a:rPr>
              <a:pPr defTabSz="914400" fontAlgn="base">
                <a:spcBef>
                  <a:spcPct val="0"/>
                </a:spcBef>
                <a:spcAft>
                  <a:spcPct val="0"/>
                </a:spcAft>
              </a:pPr>
              <a:t>‹#›</a:t>
            </a:fld>
            <a:endParaRPr lang="en-US">
              <a:solidFill>
                <a:srgbClr val="000000"/>
              </a:solidFill>
            </a:endParaRPr>
          </a:p>
        </p:txBody>
      </p:sp>
      <p:sp>
        <p:nvSpPr>
          <p:cNvPr id="1027" name="Rectangle 3"/>
          <p:cNvSpPr>
            <a:spLocks noGrp="1" noChangeArrowheads="1"/>
          </p:cNvSpPr>
          <p:nvPr>
            <p:ph type="body" idx="1"/>
          </p:nvPr>
        </p:nvSpPr>
        <p:spPr bwMode="gray">
          <a:xfrm>
            <a:off x="434517" y="1572357"/>
            <a:ext cx="82296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5" name="Rectangle 22"/>
          <p:cNvSpPr>
            <a:spLocks noChangeArrowheads="1"/>
          </p:cNvSpPr>
          <p:nvPr userDrawn="1"/>
        </p:nvSpPr>
        <p:spPr bwMode="auto">
          <a:xfrm>
            <a:off x="402" y="-7938"/>
            <a:ext cx="9143598"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sp>
        <p:nvSpPr>
          <p:cNvPr id="46" name="Title Placeholder 1"/>
          <p:cNvSpPr>
            <a:spLocks noGrp="1"/>
          </p:cNvSpPr>
          <p:nvPr>
            <p:ph type="title"/>
          </p:nvPr>
        </p:nvSpPr>
        <p:spPr>
          <a:xfrm>
            <a:off x="849948" y="0"/>
            <a:ext cx="7408227"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47" name="Picture 2" descr="C:\nsun\NOAA-Transparent-Logo.png"/>
          <p:cNvPicPr>
            <a:picLocks noChangeAspect="1" noChangeArrowheads="1"/>
          </p:cNvPicPr>
          <p:nvPr userDrawn="1"/>
        </p:nvPicPr>
        <p:blipFill>
          <a:blip r:embed="rId7"/>
          <a:srcRect/>
          <a:stretch>
            <a:fillRect/>
          </a:stretch>
        </p:blipFill>
        <p:spPr bwMode="auto">
          <a:xfrm>
            <a:off x="19086" y="11112"/>
            <a:ext cx="830862" cy="830898"/>
          </a:xfrm>
          <a:prstGeom prst="rect">
            <a:avLst/>
          </a:prstGeom>
          <a:noFill/>
        </p:spPr>
      </p:pic>
      <p:sp>
        <p:nvSpPr>
          <p:cNvPr id="49" name="Line 6"/>
          <p:cNvSpPr>
            <a:spLocks noChangeShapeType="1"/>
          </p:cNvSpPr>
          <p:nvPr userDrawn="1"/>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1" name="Picture 2" descr="D:\Working\Document\STAR\STAR.LOGO.Transparent.png"/>
          <p:cNvPicPr>
            <a:picLocks noChangeAspect="1" noChangeArrowheads="1"/>
          </p:cNvPicPr>
          <p:nvPr userDrawn="1"/>
        </p:nvPicPr>
        <p:blipFill>
          <a:blip r:embed="rId8">
            <a:extLst>
              <a:ext uri="{28A0092B-C50C-407E-A947-70E740481C1C}">
                <a14:useLocalDpi xmlns:a14="http://schemas.microsoft.com/office/drawing/2010/main" xmlns="" val="0"/>
              </a:ext>
            </a:extLst>
          </a:blip>
          <a:srcRect/>
          <a:stretch>
            <a:fillRect/>
          </a:stretch>
        </p:blipFill>
        <p:spPr bwMode="auto">
          <a:xfrm flipV="1">
            <a:off x="8264767" y="15874"/>
            <a:ext cx="852097" cy="854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8947806"/>
      </p:ext>
    </p:extLst>
  </p:cSld>
  <p:clrMap bg1="lt1" tx1="dk1" bg2="lt2" tx2="dk2" accent1="accent1" accent2="accent2" accent3="accent3" accent4="accent4" accent5="accent5" accent6="accent6" hlink="hlink" folHlink="folHlink"/>
  <p:sldLayoutIdLst>
    <p:sldLayoutId id="2147483677" r:id="rId1"/>
    <p:sldLayoutId id="2147483692" r:id="rId2"/>
    <p:sldLayoutId id="2147483696" r:id="rId3"/>
    <p:sldLayoutId id="2147483703" r:id="rId4"/>
    <p:sldLayoutId id="2147483704"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tx1"/>
          </a:solidFill>
          <a:latin typeface="+mn-lt"/>
          <a:ea typeface="+mj-ea"/>
          <a:cs typeface="+mj-cs"/>
        </a:defRPr>
      </a:lvl1pPr>
      <a:lvl2pPr algn="l" rtl="0" eaLnBrk="1" fontAlgn="base" hangingPunct="1">
        <a:spcBef>
          <a:spcPct val="0"/>
        </a:spcBef>
        <a:spcAft>
          <a:spcPct val="0"/>
        </a:spcAft>
        <a:defRPr sz="3600" b="1">
          <a:solidFill>
            <a:srgbClr val="FFFFFF"/>
          </a:solidFill>
          <a:latin typeface="Arial" charset="0"/>
        </a:defRPr>
      </a:lvl2pPr>
      <a:lvl3pPr algn="l" rtl="0" eaLnBrk="1" fontAlgn="base" hangingPunct="1">
        <a:spcBef>
          <a:spcPct val="0"/>
        </a:spcBef>
        <a:spcAft>
          <a:spcPct val="0"/>
        </a:spcAft>
        <a:defRPr sz="3600" b="1">
          <a:solidFill>
            <a:srgbClr val="FFFFFF"/>
          </a:solidFill>
          <a:latin typeface="Arial" charset="0"/>
        </a:defRPr>
      </a:lvl3pPr>
      <a:lvl4pPr algn="l" rtl="0" eaLnBrk="1" fontAlgn="base" hangingPunct="1">
        <a:spcBef>
          <a:spcPct val="0"/>
        </a:spcBef>
        <a:spcAft>
          <a:spcPct val="0"/>
        </a:spcAft>
        <a:defRPr sz="3600" b="1">
          <a:solidFill>
            <a:srgbClr val="FFFFFF"/>
          </a:solidFill>
          <a:latin typeface="Arial" charset="0"/>
        </a:defRPr>
      </a:lvl4pPr>
      <a:lvl5pPr algn="l" rtl="0" eaLnBrk="1" fontAlgn="base" hangingPunct="1">
        <a:spcBef>
          <a:spcPct val="0"/>
        </a:spcBef>
        <a:spcAft>
          <a:spcPct val="0"/>
        </a:spcAft>
        <a:defRPr sz="3600" b="1">
          <a:solidFill>
            <a:srgbClr val="FFFFFF"/>
          </a:solidFill>
          <a:latin typeface="Arial" charset="0"/>
        </a:defRPr>
      </a:lvl5pPr>
      <a:lvl6pPr marL="457200" algn="l" rtl="0" eaLnBrk="1" fontAlgn="base" hangingPunct="1">
        <a:spcBef>
          <a:spcPct val="0"/>
        </a:spcBef>
        <a:spcAft>
          <a:spcPct val="0"/>
        </a:spcAft>
        <a:defRPr sz="3600" b="1">
          <a:solidFill>
            <a:srgbClr val="FFFFFF"/>
          </a:solidFill>
          <a:latin typeface="Arial" charset="0"/>
        </a:defRPr>
      </a:lvl6pPr>
      <a:lvl7pPr marL="914400" algn="l" rtl="0" eaLnBrk="1" fontAlgn="base" hangingPunct="1">
        <a:spcBef>
          <a:spcPct val="0"/>
        </a:spcBef>
        <a:spcAft>
          <a:spcPct val="0"/>
        </a:spcAft>
        <a:defRPr sz="3600" b="1">
          <a:solidFill>
            <a:srgbClr val="FFFFFF"/>
          </a:solidFill>
          <a:latin typeface="Arial" charset="0"/>
        </a:defRPr>
      </a:lvl7pPr>
      <a:lvl8pPr marL="1371600" algn="l" rtl="0" eaLnBrk="1" fontAlgn="base" hangingPunct="1">
        <a:spcBef>
          <a:spcPct val="0"/>
        </a:spcBef>
        <a:spcAft>
          <a:spcPct val="0"/>
        </a:spcAft>
        <a:defRPr sz="3600" b="1">
          <a:solidFill>
            <a:srgbClr val="FFFFFF"/>
          </a:solidFill>
          <a:latin typeface="Arial" charset="0"/>
        </a:defRPr>
      </a:lvl8pPr>
      <a:lvl9pPr marL="1828800" algn="l" rtl="0" eaLnBrk="1" fontAlgn="base" hangingPunct="1">
        <a:spcBef>
          <a:spcPct val="0"/>
        </a:spcBef>
        <a:spcAft>
          <a:spcPct val="0"/>
        </a:spcAft>
        <a:defRPr sz="36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9213" y="1714501"/>
            <a:ext cx="8347587" cy="1270746"/>
          </a:xfrm>
        </p:spPr>
        <p:txBody>
          <a:bodyPr>
            <a:normAutofit/>
          </a:bodyPr>
          <a:lstStyle/>
          <a:p>
            <a:r>
              <a:rPr lang="en-US" b="1" dirty="0" smtClean="0"/>
              <a:t>NOAA GPRC Report</a:t>
            </a:r>
            <a:endParaRPr lang="en-US" b="1" dirty="0"/>
          </a:p>
        </p:txBody>
      </p:sp>
      <p:sp>
        <p:nvSpPr>
          <p:cNvPr id="7" name="Subtitle 6"/>
          <p:cNvSpPr>
            <a:spLocks noGrp="1"/>
          </p:cNvSpPr>
          <p:nvPr>
            <p:ph type="subTitle" idx="1"/>
          </p:nvPr>
        </p:nvSpPr>
        <p:spPr>
          <a:xfrm>
            <a:off x="1506070" y="4841315"/>
            <a:ext cx="6418730" cy="1515035"/>
          </a:xfrm>
        </p:spPr>
        <p:txBody>
          <a:bodyPr>
            <a:normAutofit fontScale="77500" lnSpcReduction="20000"/>
          </a:bodyPr>
          <a:lstStyle/>
          <a:p>
            <a:endParaRPr lang="en-US" dirty="0" smtClean="0"/>
          </a:p>
          <a:p>
            <a:endParaRPr lang="en-US" dirty="0" smtClean="0"/>
          </a:p>
          <a:p>
            <a:r>
              <a:rPr lang="en-US" dirty="0" smtClean="0"/>
              <a:t>2016 GSICS Annual Meeting </a:t>
            </a:r>
          </a:p>
          <a:p>
            <a:r>
              <a:rPr lang="en-US" dirty="0" smtClean="0"/>
              <a:t>29 Feb. – 4 March 2016</a:t>
            </a:r>
          </a:p>
          <a:p>
            <a:r>
              <a:rPr lang="en-US" dirty="0" smtClean="0"/>
              <a:t>Tsukuba, Japan</a:t>
            </a:r>
            <a:endParaRPr lang="en-US" dirty="0"/>
          </a:p>
        </p:txBody>
      </p:sp>
      <p:sp>
        <p:nvSpPr>
          <p:cNvPr id="6" name="TextBox 5"/>
          <p:cNvSpPr txBox="1"/>
          <p:nvPr/>
        </p:nvSpPr>
        <p:spPr>
          <a:xfrm>
            <a:off x="339213" y="3126903"/>
            <a:ext cx="8347587" cy="1446550"/>
          </a:xfrm>
          <a:prstGeom prst="rect">
            <a:avLst/>
          </a:prstGeom>
          <a:noFill/>
        </p:spPr>
        <p:txBody>
          <a:bodyPr wrap="square" rtlCol="0">
            <a:spAutoFit/>
          </a:bodyPr>
          <a:lstStyle/>
          <a:p>
            <a:pPr algn="ctr"/>
            <a:r>
              <a:rPr lang="en-US" sz="2000" b="1" dirty="0" err="1" smtClean="0"/>
              <a:t>Fangfang</a:t>
            </a:r>
            <a:r>
              <a:rPr lang="en-US" sz="2000" b="1" dirty="0" smtClean="0"/>
              <a:t> Yu and </a:t>
            </a:r>
            <a:r>
              <a:rPr lang="en-US" sz="2000" b="1" dirty="0" err="1" smtClean="0"/>
              <a:t>Xiangqian</a:t>
            </a:r>
            <a:r>
              <a:rPr lang="en-US" sz="2000" b="1" dirty="0" smtClean="0"/>
              <a:t> Wu</a:t>
            </a:r>
          </a:p>
          <a:p>
            <a:pPr algn="ctr"/>
            <a:endParaRPr lang="en-US" sz="2000" b="1" dirty="0" smtClean="0"/>
          </a:p>
          <a:p>
            <a:pPr algn="ctr"/>
            <a:r>
              <a:rPr lang="en-US" sz="1400" b="1" dirty="0" smtClean="0"/>
              <a:t>With contributions from </a:t>
            </a:r>
            <a:r>
              <a:rPr lang="en-US" sz="1400" b="1" dirty="0" err="1" smtClean="0"/>
              <a:t>Changyong</a:t>
            </a:r>
            <a:r>
              <a:rPr lang="en-US" sz="1400" b="1" dirty="0" smtClean="0"/>
              <a:t> Cao, </a:t>
            </a:r>
            <a:r>
              <a:rPr lang="en-US" sz="1400" b="1" dirty="0" err="1" smtClean="0"/>
              <a:t>Taeyong</a:t>
            </a:r>
            <a:r>
              <a:rPr lang="en-US" sz="1400" b="1" dirty="0" smtClean="0"/>
              <a:t> “Jason” </a:t>
            </a:r>
            <a:r>
              <a:rPr lang="en-US" sz="1400" b="1" dirty="0" err="1" smtClean="0"/>
              <a:t>Choi</a:t>
            </a:r>
            <a:r>
              <a:rPr lang="en-US" sz="1400" b="1" dirty="0" smtClean="0"/>
              <a:t>, Ralph Ferraro, Lawrence Flynn, Yong Han, </a:t>
            </a:r>
            <a:r>
              <a:rPr lang="en-US" sz="1400" b="1" dirty="0" err="1" smtClean="0"/>
              <a:t>Ninghai</a:t>
            </a:r>
            <a:r>
              <a:rPr lang="en-US" sz="1400" b="1" dirty="0" smtClean="0"/>
              <a:t> Sun, </a:t>
            </a:r>
            <a:r>
              <a:rPr lang="en-US" sz="1400" b="1" dirty="0" err="1" smtClean="0"/>
              <a:t>Likun</a:t>
            </a:r>
            <a:r>
              <a:rPr lang="en-US" sz="1400" b="1" dirty="0" smtClean="0"/>
              <a:t> Wang,  </a:t>
            </a:r>
            <a:r>
              <a:rPr lang="en-US" sz="1400" b="1" dirty="0" err="1" smtClean="0"/>
              <a:t>Fuzhong</a:t>
            </a:r>
            <a:r>
              <a:rPr lang="en-US" sz="1400" b="1" dirty="0" smtClean="0"/>
              <a:t> </a:t>
            </a:r>
            <a:r>
              <a:rPr lang="en-US" sz="1400" b="1" dirty="0" err="1" smtClean="0"/>
              <a:t>Weng</a:t>
            </a:r>
            <a:r>
              <a:rPr lang="en-US" sz="1400" b="1" dirty="0" smtClean="0"/>
              <a:t>, </a:t>
            </a:r>
            <a:r>
              <a:rPr lang="en-US" sz="1400" b="1" dirty="0" err="1" smtClean="0"/>
              <a:t>Yuanzheng</a:t>
            </a:r>
            <a:r>
              <a:rPr lang="en-US" sz="1400" b="1" dirty="0" smtClean="0"/>
              <a:t> “Jordan” Yao, Mitch Goldberg etc.</a:t>
            </a:r>
          </a:p>
          <a:p>
            <a:pPr algn="ctr"/>
            <a:endParaRPr lang="en-US" sz="2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1-06 at 9.33.01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0"/>
            <a:ext cx="8940234" cy="6858000"/>
          </a:xfrm>
          <a:prstGeom prst="rect">
            <a:avLst/>
          </a:prstGeom>
        </p:spPr>
      </p:pic>
      <p:sp>
        <p:nvSpPr>
          <p:cNvPr id="5" name="TextBox 4"/>
          <p:cNvSpPr txBox="1"/>
          <p:nvPr/>
        </p:nvSpPr>
        <p:spPr>
          <a:xfrm>
            <a:off x="317542" y="274639"/>
            <a:ext cx="1377813" cy="369332"/>
          </a:xfrm>
          <a:prstGeom prst="rect">
            <a:avLst/>
          </a:prstGeom>
          <a:noFill/>
        </p:spPr>
        <p:txBody>
          <a:bodyPr wrap="none" rtlCol="0">
            <a:spAutoFit/>
          </a:bodyPr>
          <a:lstStyle/>
          <a:p>
            <a:r>
              <a:rPr lang="en-US" dirty="0" smtClean="0"/>
              <a:t>Credit: Tobin</a:t>
            </a:r>
            <a:endParaRPr lang="en-US" dirty="0"/>
          </a:p>
        </p:txBody>
      </p:sp>
      <p:sp>
        <p:nvSpPr>
          <p:cNvPr id="6" name="Slide Number Placeholder 5"/>
          <p:cNvSpPr>
            <a:spLocks noGrp="1"/>
          </p:cNvSpPr>
          <p:nvPr>
            <p:ph type="sldNum" sz="quarter" idx="12"/>
          </p:nvPr>
        </p:nvSpPr>
        <p:spPr/>
        <p:txBody>
          <a:bodyPr/>
          <a:lstStyle/>
          <a:p>
            <a:fld id="{5D7774E1-1D0D-47F3-B447-18661FB5BDEF}" type="slidenum">
              <a:rPr lang="en-US" smtClean="0">
                <a:solidFill>
                  <a:srgbClr val="000000"/>
                </a:solidFill>
              </a:rPr>
              <a:pPr/>
              <a:t>10</a:t>
            </a:fld>
            <a:endParaRPr lang="en-US">
              <a:solidFill>
                <a:srgbClr val="000000"/>
              </a:solidFill>
            </a:endParaRPr>
          </a:p>
        </p:txBody>
      </p:sp>
      <p:sp>
        <p:nvSpPr>
          <p:cNvPr id="7" name="TextBox 6"/>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883160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correction is negligible for AHI</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 y="1625834"/>
            <a:ext cx="4503141" cy="4770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5912" y="1625834"/>
            <a:ext cx="4408088" cy="4770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D7774E1-1D0D-47F3-B447-18661FB5BDEF}" type="slidenum">
              <a:rPr lang="en-US" smtClean="0">
                <a:solidFill>
                  <a:srgbClr val="000000"/>
                </a:solidFill>
              </a:rPr>
              <a:pPr/>
              <a:t>11</a:t>
            </a:fld>
            <a:endParaRPr lang="en-US">
              <a:solidFill>
                <a:srgbClr val="000000"/>
              </a:solidFill>
            </a:endParaRPr>
          </a:p>
        </p:txBody>
      </p:sp>
      <p:sp>
        <p:nvSpPr>
          <p:cNvPr id="6" name="TextBox 5"/>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1846620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 y="245885"/>
            <a:ext cx="4699819" cy="6284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9858" y="245807"/>
            <a:ext cx="4444142" cy="63722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9858" y="245885"/>
            <a:ext cx="4444142" cy="63722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D7774E1-1D0D-47F3-B447-18661FB5BDEF}" type="slidenum">
              <a:rPr lang="en-US" smtClean="0">
                <a:solidFill>
                  <a:srgbClr val="000000"/>
                </a:solidFill>
              </a:rPr>
              <a:pPr/>
              <a:t>12</a:t>
            </a:fld>
            <a:endParaRPr lang="en-US">
              <a:solidFill>
                <a:srgbClr val="000000"/>
              </a:solidFill>
            </a:endParaRPr>
          </a:p>
        </p:txBody>
      </p:sp>
      <p:sp>
        <p:nvSpPr>
          <p:cNvPr id="7" name="TextBox 6"/>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32329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heckerboard(across)">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186" y="619432"/>
            <a:ext cx="4296697" cy="5935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0047" y="530942"/>
            <a:ext cx="4275803" cy="59337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147" y="619432"/>
            <a:ext cx="4300708" cy="5935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9115" y="543675"/>
            <a:ext cx="4437654" cy="6086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5D7774E1-1D0D-47F3-B447-18661FB5BDEF}" type="slidenum">
              <a:rPr lang="en-US" smtClean="0">
                <a:solidFill>
                  <a:srgbClr val="000000"/>
                </a:solidFill>
              </a:rPr>
              <a:pPr/>
              <a:t>13</a:t>
            </a:fld>
            <a:endParaRPr lang="en-US">
              <a:solidFill>
                <a:srgbClr val="000000"/>
              </a:solidFill>
            </a:endParaRPr>
          </a:p>
        </p:txBody>
      </p:sp>
      <p:sp>
        <p:nvSpPr>
          <p:cNvPr id="8" name="TextBox 7"/>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13911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5310" y="514350"/>
            <a:ext cx="4219575" cy="5829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283" y="514350"/>
            <a:ext cx="4019550" cy="5848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63449" y="514351"/>
            <a:ext cx="4181475" cy="593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9322" y="547690"/>
            <a:ext cx="4124325" cy="578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5D7774E1-1D0D-47F3-B447-18661FB5BDEF}" type="slidenum">
              <a:rPr lang="en-US" smtClean="0">
                <a:solidFill>
                  <a:srgbClr val="000000"/>
                </a:solidFill>
              </a:rPr>
              <a:pPr/>
              <a:t>14</a:t>
            </a:fld>
            <a:endParaRPr lang="en-US">
              <a:solidFill>
                <a:srgbClr val="000000"/>
              </a:solidFill>
            </a:endParaRPr>
          </a:p>
        </p:txBody>
      </p:sp>
      <p:sp>
        <p:nvSpPr>
          <p:cNvPr id="8" name="TextBox 7"/>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17350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ppt_x"/>
                                          </p:val>
                                        </p:tav>
                                        <p:tav tm="100000">
                                          <p:val>
                                            <p:strVal val="#ppt_x"/>
                                          </p:val>
                                        </p:tav>
                                      </p:tavLst>
                                    </p:anim>
                                    <p:anim calcmode="lin" valueType="num">
                                      <p:cBhvr additive="base">
                                        <p:cTn id="1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3571" y="566746"/>
            <a:ext cx="4191000" cy="5895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9233" y="566738"/>
            <a:ext cx="4210050" cy="581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3610" y="590551"/>
            <a:ext cx="4181475" cy="5762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9235" y="519115"/>
            <a:ext cx="4095750" cy="585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5D7774E1-1D0D-47F3-B447-18661FB5BDEF}" type="slidenum">
              <a:rPr lang="en-US" smtClean="0">
                <a:solidFill>
                  <a:srgbClr val="000000"/>
                </a:solidFill>
              </a:rPr>
              <a:pPr/>
              <a:t>15</a:t>
            </a:fld>
            <a:endParaRPr lang="en-US">
              <a:solidFill>
                <a:srgbClr val="000000"/>
              </a:solidFill>
            </a:endParaRPr>
          </a:p>
        </p:txBody>
      </p:sp>
      <p:sp>
        <p:nvSpPr>
          <p:cNvPr id="8" name="TextBox 7"/>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28513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uomi NPP ATMS - RDR Channel NEΔT - All Channel Snapshot - 02-20-2016"/>
          <p:cNvPicPr>
            <a:picLocks noChangeAspect="1" noChangeArrowheads="1"/>
          </p:cNvPicPr>
          <p:nvPr/>
        </p:nvPicPr>
        <p:blipFill>
          <a:blip r:embed="rId2"/>
          <a:srcRect b="49384"/>
          <a:stretch>
            <a:fillRect/>
          </a:stretch>
        </p:blipFill>
        <p:spPr bwMode="auto">
          <a:xfrm>
            <a:off x="1" y="953589"/>
            <a:ext cx="4566798" cy="4254138"/>
          </a:xfrm>
          <a:prstGeom prst="rect">
            <a:avLst/>
          </a:prstGeom>
          <a:noFill/>
        </p:spPr>
      </p:pic>
      <p:sp>
        <p:nvSpPr>
          <p:cNvPr id="2" name="Title 1"/>
          <p:cNvSpPr>
            <a:spLocks noGrp="1"/>
          </p:cNvSpPr>
          <p:nvPr>
            <p:ph type="title"/>
          </p:nvPr>
        </p:nvSpPr>
        <p:spPr/>
        <p:txBody>
          <a:bodyPr/>
          <a:lstStyle/>
          <a:p>
            <a:r>
              <a:rPr lang="en-US" dirty="0" smtClean="0"/>
              <a:t>SNPP ATMS Performance</a:t>
            </a:r>
            <a:endParaRPr lang="en-US" dirty="0"/>
          </a:p>
        </p:txBody>
      </p:sp>
      <p:pic>
        <p:nvPicPr>
          <p:cNvPr id="5" name="Picture 2" descr="Suomi NPP ATMS - RDR Channel NEΔT - All Channel Snapshot - 02-20-2016"/>
          <p:cNvPicPr>
            <a:picLocks noChangeAspect="1" noChangeArrowheads="1"/>
          </p:cNvPicPr>
          <p:nvPr/>
        </p:nvPicPr>
        <p:blipFill>
          <a:blip r:embed="rId2"/>
          <a:srcRect t="50173"/>
          <a:stretch>
            <a:fillRect/>
          </a:stretch>
        </p:blipFill>
        <p:spPr bwMode="auto">
          <a:xfrm>
            <a:off x="4566799" y="1153894"/>
            <a:ext cx="4586853" cy="4206240"/>
          </a:xfrm>
          <a:prstGeom prst="rect">
            <a:avLst/>
          </a:prstGeom>
          <a:noFill/>
        </p:spPr>
      </p:pic>
      <p:sp>
        <p:nvSpPr>
          <p:cNvPr id="7" name="TextBox 6"/>
          <p:cNvSpPr txBox="1"/>
          <p:nvPr/>
        </p:nvSpPr>
        <p:spPr>
          <a:xfrm>
            <a:off x="1489166" y="5360134"/>
            <a:ext cx="6313714" cy="923330"/>
          </a:xfrm>
          <a:prstGeom prst="rect">
            <a:avLst/>
          </a:prstGeom>
          <a:noFill/>
        </p:spPr>
        <p:txBody>
          <a:bodyPr wrap="square" rtlCol="0">
            <a:spAutoFit/>
          </a:bodyPr>
          <a:lstStyle/>
          <a:p>
            <a:r>
              <a:rPr lang="en-US" dirty="0" err="1" smtClean="0"/>
              <a:t>Suomi</a:t>
            </a:r>
            <a:r>
              <a:rPr lang="en-US" dirty="0" smtClean="0"/>
              <a:t> NPP ATMS All Channel Sensitivities (NE∆Ts) are stable and well below the specification since launch. Shown here is a 10-day all channel NE∆T chart </a:t>
            </a:r>
            <a:r>
              <a:rPr lang="en-US" smtClean="0"/>
              <a:t>as reference.</a:t>
            </a:r>
            <a:endParaRPr lang="en-US" dirty="0"/>
          </a:p>
        </p:txBody>
      </p:sp>
      <p:sp>
        <p:nvSpPr>
          <p:cNvPr id="8" name="Slide Number Placeholder 7"/>
          <p:cNvSpPr>
            <a:spLocks noGrp="1"/>
          </p:cNvSpPr>
          <p:nvPr>
            <p:ph type="sldNum" sz="quarter" idx="12"/>
          </p:nvPr>
        </p:nvSpPr>
        <p:spPr/>
        <p:txBody>
          <a:bodyPr/>
          <a:lstStyle/>
          <a:p>
            <a:fld id="{22DE9A1A-1149-42CB-8B7A-1980B4281A39}" type="slidenum">
              <a:rPr lang="en-US" smtClean="0">
                <a:solidFill>
                  <a:srgbClr val="000000"/>
                </a:solidFill>
              </a:rPr>
              <a:pPr/>
              <a:t>16</a:t>
            </a:fld>
            <a:endParaRPr lang="en-US">
              <a:solidFill>
                <a:srgbClr val="000000"/>
              </a:solidFill>
            </a:endParaRPr>
          </a:p>
        </p:txBody>
      </p:sp>
      <p:sp>
        <p:nvSpPr>
          <p:cNvPr id="9" name="TextBox 8"/>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N. Sun and F. </a:t>
            </a:r>
            <a:r>
              <a:rPr lang="en-US" sz="1200" b="1" dirty="0" err="1" smtClean="0">
                <a:solidFill>
                  <a:srgbClr val="FF0000"/>
                </a:solidFill>
              </a:rPr>
              <a:t>Weng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NOAA GSICS MW Subgroup (2g)</a:t>
            </a:r>
            <a:endParaRPr lang="en-US" sz="3200" dirty="0"/>
          </a:p>
        </p:txBody>
      </p:sp>
      <p:sp>
        <p:nvSpPr>
          <p:cNvPr id="3" name="Content Placeholder 2"/>
          <p:cNvSpPr>
            <a:spLocks noGrp="1"/>
          </p:cNvSpPr>
          <p:nvPr>
            <p:ph idx="1"/>
          </p:nvPr>
        </p:nvSpPr>
        <p:spPr/>
        <p:txBody>
          <a:bodyPr/>
          <a:lstStyle/>
          <a:p>
            <a:r>
              <a:rPr lang="en-US" sz="2400" b="1" dirty="0" smtClean="0"/>
              <a:t>Convened 4 </a:t>
            </a:r>
            <a:r>
              <a:rPr lang="en-US" sz="2400" b="1" dirty="0" err="1" smtClean="0"/>
              <a:t>telecons</a:t>
            </a:r>
            <a:r>
              <a:rPr lang="en-US" sz="2400" b="1" dirty="0" smtClean="0"/>
              <a:t> over the past year</a:t>
            </a:r>
          </a:p>
          <a:p>
            <a:endParaRPr lang="en-US" sz="2400" b="1" dirty="0" smtClean="0"/>
          </a:p>
          <a:p>
            <a:r>
              <a:rPr lang="en-US" sz="2400" b="1" dirty="0" smtClean="0"/>
              <a:t>Participated at GSICS User’s Group meeting</a:t>
            </a:r>
          </a:p>
          <a:p>
            <a:pPr lvl="1"/>
            <a:r>
              <a:rPr lang="en-US" sz="2000" b="1" dirty="0" smtClean="0"/>
              <a:t>Survey and analysis</a:t>
            </a:r>
          </a:p>
          <a:p>
            <a:pPr lvl="1"/>
            <a:endParaRPr lang="en-US" sz="2400" b="1" dirty="0" smtClean="0"/>
          </a:p>
          <a:p>
            <a:r>
              <a:rPr lang="en-US" sz="2400" b="1" dirty="0" smtClean="0"/>
              <a:t>Expanded/Enhanced membership</a:t>
            </a:r>
          </a:p>
          <a:p>
            <a:pPr lvl="1"/>
            <a:r>
              <a:rPr lang="en-US" sz="2000" b="1" dirty="0" smtClean="0"/>
              <a:t>Other agencies, closer collaboration with CEOS, GPM</a:t>
            </a:r>
          </a:p>
          <a:p>
            <a:pPr lvl="1"/>
            <a:endParaRPr lang="en-US" sz="2400" b="1" dirty="0" smtClean="0"/>
          </a:p>
          <a:p>
            <a:r>
              <a:rPr lang="en-US" sz="2400" b="1" dirty="0" smtClean="0"/>
              <a:t>Making (slow, but steady) headway on products</a:t>
            </a:r>
          </a:p>
          <a:p>
            <a:pPr lvl="1"/>
            <a:r>
              <a:rPr lang="en-US" sz="2000" b="1" dirty="0" smtClean="0"/>
              <a:t>Definition, standards, potential tools, etc.</a:t>
            </a:r>
          </a:p>
          <a:p>
            <a:pPr lvl="1"/>
            <a:endParaRPr lang="en-US" sz="2400" b="1" dirty="0" smtClean="0"/>
          </a:p>
          <a:p>
            <a:r>
              <a:rPr lang="en-US" sz="2400" b="1" dirty="0" smtClean="0"/>
              <a:t>Forthcoming articles for newsletter</a:t>
            </a:r>
          </a:p>
          <a:p>
            <a:pPr>
              <a:buNone/>
            </a:pPr>
            <a:endParaRPr lang="en-US" dirty="0"/>
          </a:p>
        </p:txBody>
      </p:sp>
      <p:sp>
        <p:nvSpPr>
          <p:cNvPr id="5" name="Slide Number Placeholder 4"/>
          <p:cNvSpPr>
            <a:spLocks noGrp="1"/>
          </p:cNvSpPr>
          <p:nvPr>
            <p:ph type="sldNum" sz="quarter" idx="12"/>
          </p:nvPr>
        </p:nvSpPr>
        <p:spPr/>
        <p:txBody>
          <a:bodyPr/>
          <a:lstStyle/>
          <a:p>
            <a:fld id="{22DE9A1A-1149-42CB-8B7A-1980B4281A39}" type="slidenum">
              <a:rPr lang="en-US" smtClean="0">
                <a:solidFill>
                  <a:srgbClr val="000000"/>
                </a:solidFill>
              </a:rPr>
              <a:pPr/>
              <a:t>17</a:t>
            </a:fld>
            <a:endParaRPr lang="en-US" dirty="0">
              <a:solidFill>
                <a:srgbClr val="000000"/>
              </a:solidFill>
            </a:endParaRPr>
          </a:p>
        </p:txBody>
      </p:sp>
      <p:sp>
        <p:nvSpPr>
          <p:cNvPr id="6" name="TextBox 5"/>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R. Ferraro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GOES GEO-LEO IR Operation</a:t>
            </a:r>
            <a:endParaRPr lang="en-US" sz="3200" dirty="0"/>
          </a:p>
        </p:txBody>
      </p:sp>
      <p:sp>
        <p:nvSpPr>
          <p:cNvPr id="3" name="Content Placeholder 2"/>
          <p:cNvSpPr>
            <a:spLocks noGrp="1"/>
          </p:cNvSpPr>
          <p:nvPr>
            <p:ph idx="1"/>
          </p:nvPr>
        </p:nvSpPr>
        <p:spPr/>
        <p:txBody>
          <a:bodyPr/>
          <a:lstStyle/>
          <a:p>
            <a:r>
              <a:rPr lang="en-US" sz="2400" b="1" dirty="0" smtClean="0"/>
              <a:t>GOES Imager GEO-LEO IR correction product promoted to pre-operational stage in Dec. 2013</a:t>
            </a:r>
          </a:p>
          <a:p>
            <a:pPr lvl="2"/>
            <a:r>
              <a:rPr lang="en-US" sz="1600" b="1" dirty="0" smtClean="0"/>
              <a:t>GOES-13/15 Imager  IR</a:t>
            </a:r>
          </a:p>
          <a:p>
            <a:pPr lvl="2"/>
            <a:endParaRPr lang="en-US" sz="1600" b="1" dirty="0" smtClean="0"/>
          </a:p>
          <a:p>
            <a:r>
              <a:rPr lang="en-US" sz="2400" b="1" dirty="0" smtClean="0"/>
              <a:t>Server broke down in July 2015</a:t>
            </a:r>
          </a:p>
          <a:p>
            <a:pPr lvl="1"/>
            <a:endParaRPr lang="en-US" sz="2000" b="1" dirty="0" smtClean="0"/>
          </a:p>
          <a:p>
            <a:r>
              <a:rPr lang="en-US" sz="2400" b="1" dirty="0" smtClean="0"/>
              <a:t>Revived the GEO-LEO collocation in Dec. 2015, and the correction products in Feb 2015 (Jordan: 3m)</a:t>
            </a:r>
            <a:endParaRPr lang="en-US" sz="2400" b="1" dirty="0"/>
          </a:p>
        </p:txBody>
      </p:sp>
      <p:sp>
        <p:nvSpPr>
          <p:cNvPr id="4" name="Slide Number Placeholder 3"/>
          <p:cNvSpPr>
            <a:spLocks noGrp="1"/>
          </p:cNvSpPr>
          <p:nvPr>
            <p:ph type="sldNum" sz="quarter" idx="12"/>
          </p:nvPr>
        </p:nvSpPr>
        <p:spPr/>
        <p:txBody>
          <a:bodyPr/>
          <a:lstStyle/>
          <a:p>
            <a:fld id="{22DE9A1A-1149-42CB-8B7A-1980B4281A39}" type="slidenum">
              <a:rPr lang="en-US" smtClean="0">
                <a:solidFill>
                  <a:srgbClr val="000000"/>
                </a:solidFill>
              </a:rPr>
              <a:pPr/>
              <a:t>18</a:t>
            </a:fld>
            <a:endParaRPr lang="en-US">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GEO-LEO Calibration Research Activities</a:t>
            </a:r>
            <a:endParaRPr lang="en-US" dirty="0"/>
          </a:p>
        </p:txBody>
      </p:sp>
      <p:sp>
        <p:nvSpPr>
          <p:cNvPr id="3" name="Content Placeholder 2"/>
          <p:cNvSpPr>
            <a:spLocks noGrp="1"/>
          </p:cNvSpPr>
          <p:nvPr>
            <p:ph idx="1"/>
          </p:nvPr>
        </p:nvSpPr>
        <p:spPr>
          <a:xfrm>
            <a:off x="174532" y="1025236"/>
            <a:ext cx="5778024" cy="3421007"/>
          </a:xfrm>
        </p:spPr>
        <p:txBody>
          <a:bodyPr/>
          <a:lstStyle/>
          <a:p>
            <a:r>
              <a:rPr lang="en-US" sz="2400" b="1" dirty="0" smtClean="0">
                <a:solidFill>
                  <a:schemeClr val="tx1">
                    <a:lumMod val="95000"/>
                    <a:lumOff val="5000"/>
                  </a:schemeClr>
                </a:solidFill>
              </a:rPr>
              <a:t>Collocated DCC</a:t>
            </a:r>
          </a:p>
          <a:p>
            <a:pPr lvl="1"/>
            <a:r>
              <a:rPr lang="en-US" sz="1600" b="1" dirty="0" smtClean="0">
                <a:solidFill>
                  <a:schemeClr val="tx1">
                    <a:lumMod val="95000"/>
                    <a:lumOff val="5000"/>
                  </a:schemeClr>
                </a:solidFill>
              </a:rPr>
              <a:t>Compared to the legacy GEO instruments, higher temporal and spatial resolutions of new generation GEO instruments result in much more DCC pixels, making it possible to use collocated DCC method for more robust inter-calibration results for median/high albedo scenes</a:t>
            </a:r>
          </a:p>
          <a:p>
            <a:pPr lvl="1"/>
            <a:r>
              <a:rPr lang="en-US" sz="1600" b="1" dirty="0" smtClean="0">
                <a:solidFill>
                  <a:schemeClr val="tx1">
                    <a:lumMod val="95000"/>
                    <a:lumOff val="5000"/>
                  </a:schemeClr>
                </a:solidFill>
              </a:rPr>
              <a:t>Compared to the Ray-matching method, the collocated DCC method has less uncertainty at NIR bands</a:t>
            </a:r>
          </a:p>
          <a:p>
            <a:pPr lvl="1"/>
            <a:r>
              <a:rPr lang="en-US" sz="1600" b="1" dirty="0" smtClean="0">
                <a:solidFill>
                  <a:schemeClr val="tx1">
                    <a:lumMod val="95000"/>
                    <a:lumOff val="5000"/>
                  </a:schemeClr>
                </a:solidFill>
              </a:rPr>
              <a:t>Higher spectral resolution of new generation GEO instruments  should be explored for better understanding of the DCC microphysics and thus improve the DCC calibration uncertainty</a:t>
            </a:r>
          </a:p>
        </p:txBody>
      </p:sp>
      <p:pic>
        <p:nvPicPr>
          <p:cNvPr id="4" name="Picture 3" descr="ahi_viirs_visnir_srf_B1-6.png"/>
          <p:cNvPicPr/>
          <p:nvPr/>
        </p:nvPicPr>
        <p:blipFill rotWithShape="1">
          <a:blip r:embed="rId2" cstate="print"/>
          <a:srcRect t="3273"/>
          <a:stretch/>
        </p:blipFill>
        <p:spPr bwMode="auto">
          <a:xfrm>
            <a:off x="6780139" y="830580"/>
            <a:ext cx="2015518" cy="1554032"/>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TextBox 4"/>
          <p:cNvSpPr txBox="1"/>
          <p:nvPr/>
        </p:nvSpPr>
        <p:spPr>
          <a:xfrm>
            <a:off x="7106193" y="6407580"/>
            <a:ext cx="1923509" cy="400110"/>
          </a:xfrm>
          <a:prstGeom prst="rect">
            <a:avLst/>
          </a:prstGeom>
          <a:noFill/>
        </p:spPr>
        <p:txBody>
          <a:bodyPr wrap="square" rtlCol="0">
            <a:spAutoFit/>
          </a:bodyPr>
          <a:lstStyle/>
          <a:p>
            <a:r>
              <a:rPr lang="en-US" sz="1000" dirty="0" smtClean="0">
                <a:solidFill>
                  <a:srgbClr val="FF0000"/>
                </a:solidFill>
              </a:rPr>
              <a:t>Yu, F. and X. Wu, 2016, Remote Sensing, in press</a:t>
            </a:r>
            <a:endParaRPr lang="en-US" sz="1000" dirty="0">
              <a:solidFill>
                <a:srgbClr val="FF0000"/>
              </a:solidFill>
            </a:endParaRPr>
          </a:p>
        </p:txBody>
      </p:sp>
      <p:graphicFrame>
        <p:nvGraphicFramePr>
          <p:cNvPr id="6" name="Content Placeholder 6"/>
          <p:cNvGraphicFramePr>
            <a:graphicFrameLocks/>
          </p:cNvGraphicFramePr>
          <p:nvPr/>
        </p:nvGraphicFramePr>
        <p:xfrm>
          <a:off x="64590" y="4446243"/>
          <a:ext cx="6661759" cy="2332724"/>
        </p:xfrm>
        <a:graphic>
          <a:graphicData uri="http://schemas.openxmlformats.org/drawingml/2006/table">
            <a:tbl>
              <a:tblPr firstRow="1" bandRow="1">
                <a:tableStyleId>{5C22544A-7EE6-4342-B048-85BDC9FD1C3A}</a:tableStyleId>
              </a:tblPr>
              <a:tblGrid>
                <a:gridCol w="506685"/>
                <a:gridCol w="825666"/>
                <a:gridCol w="666176"/>
                <a:gridCol w="666176"/>
                <a:gridCol w="666176"/>
                <a:gridCol w="666176"/>
                <a:gridCol w="666176"/>
                <a:gridCol w="666176"/>
                <a:gridCol w="666176"/>
                <a:gridCol w="666176"/>
              </a:tblGrid>
              <a:tr h="352604">
                <a:tc gridSpan="2">
                  <a:txBody>
                    <a:bodyPr/>
                    <a:lstStyle/>
                    <a:p>
                      <a:pPr algn="ctr"/>
                      <a:r>
                        <a:rPr lang="en-US" sz="1000" dirty="0" smtClean="0">
                          <a:latin typeface="+mn-lt"/>
                        </a:rPr>
                        <a:t>AHI</a:t>
                      </a:r>
                      <a:endParaRPr lang="en-US" sz="1000" dirty="0">
                        <a:latin typeface="+mn-lt"/>
                      </a:endParaRPr>
                    </a:p>
                  </a:txBody>
                  <a:tcPr/>
                </a:tc>
                <a:tc hMerge="1">
                  <a:txBody>
                    <a:bodyPr/>
                    <a:lstStyle/>
                    <a:p>
                      <a:endParaRPr lang="en-US" dirty="0"/>
                    </a:p>
                  </a:txBody>
                  <a:tcPr/>
                </a:tc>
                <a:tc>
                  <a:txBody>
                    <a:bodyPr/>
                    <a:lstStyle/>
                    <a:p>
                      <a:pPr algn="ctr"/>
                      <a:r>
                        <a:rPr lang="en-US" sz="1000" dirty="0" smtClean="0">
                          <a:latin typeface="+mn-lt"/>
                        </a:rPr>
                        <a:t>B1</a:t>
                      </a:r>
                    </a:p>
                    <a:p>
                      <a:pPr algn="ctr"/>
                      <a:r>
                        <a:rPr lang="en-US" sz="1000" dirty="0" smtClean="0">
                          <a:latin typeface="+mn-lt"/>
                        </a:rPr>
                        <a:t>(0.47um)</a:t>
                      </a:r>
                      <a:endParaRPr lang="en-US" sz="1000" dirty="0">
                        <a:latin typeface="+mn-lt"/>
                      </a:endParaRPr>
                    </a:p>
                  </a:txBody>
                  <a:tcPr/>
                </a:tc>
                <a:tc>
                  <a:txBody>
                    <a:bodyPr/>
                    <a:lstStyle/>
                    <a:p>
                      <a:pPr algn="ctr"/>
                      <a:r>
                        <a:rPr lang="en-US" sz="1000" dirty="0" smtClean="0">
                          <a:latin typeface="+mn-lt"/>
                        </a:rPr>
                        <a:t>B2</a:t>
                      </a:r>
                    </a:p>
                    <a:p>
                      <a:pPr algn="ctr"/>
                      <a:r>
                        <a:rPr lang="en-US" sz="1000" dirty="0" smtClean="0">
                          <a:latin typeface="+mn-lt"/>
                        </a:rPr>
                        <a:t>(0.51um)</a:t>
                      </a:r>
                      <a:endParaRPr lang="en-US" sz="1000" dirty="0">
                        <a:latin typeface="+mn-lt"/>
                      </a:endParaRPr>
                    </a:p>
                  </a:txBody>
                  <a:tcPr/>
                </a:tc>
                <a:tc>
                  <a:txBody>
                    <a:bodyPr/>
                    <a:lstStyle/>
                    <a:p>
                      <a:pPr algn="ctr"/>
                      <a:r>
                        <a:rPr lang="en-US" sz="1000" dirty="0" smtClean="0">
                          <a:latin typeface="+mn-lt"/>
                        </a:rPr>
                        <a:t>B3</a:t>
                      </a:r>
                    </a:p>
                    <a:p>
                      <a:pPr algn="ctr"/>
                      <a:r>
                        <a:rPr lang="en-US" sz="1000" dirty="0" smtClean="0">
                          <a:latin typeface="+mn-lt"/>
                        </a:rPr>
                        <a:t>(0.64um)</a:t>
                      </a:r>
                      <a:endParaRPr lang="en-US" sz="1000" dirty="0">
                        <a:latin typeface="+mn-lt"/>
                      </a:endParaRPr>
                    </a:p>
                  </a:txBody>
                  <a:tcPr/>
                </a:tc>
                <a:tc gridSpan="2">
                  <a:txBody>
                    <a:bodyPr/>
                    <a:lstStyle/>
                    <a:p>
                      <a:pPr algn="ctr"/>
                      <a:r>
                        <a:rPr lang="en-US" sz="1000" dirty="0" smtClean="0">
                          <a:latin typeface="+mn-lt"/>
                        </a:rPr>
                        <a:t>B4</a:t>
                      </a:r>
                    </a:p>
                    <a:p>
                      <a:pPr algn="ctr"/>
                      <a:r>
                        <a:rPr lang="en-US" sz="1000" dirty="0" smtClean="0">
                          <a:latin typeface="+mn-lt"/>
                        </a:rPr>
                        <a:t>(0.86um)</a:t>
                      </a:r>
                      <a:endParaRPr lang="en-US" sz="1000" dirty="0">
                        <a:latin typeface="+mn-lt"/>
                      </a:endParaRPr>
                    </a:p>
                  </a:txBody>
                  <a:tcPr/>
                </a:tc>
                <a:tc hMerge="1">
                  <a:txBody>
                    <a:bodyPr/>
                    <a:lstStyle/>
                    <a:p>
                      <a:endParaRPr lang="en-US" dirty="0"/>
                    </a:p>
                  </a:txBody>
                  <a:tcPr/>
                </a:tc>
                <a:tc gridSpan="2">
                  <a:txBody>
                    <a:bodyPr/>
                    <a:lstStyle/>
                    <a:p>
                      <a:pPr algn="ctr"/>
                      <a:r>
                        <a:rPr lang="en-US" sz="1000" dirty="0" smtClean="0">
                          <a:latin typeface="+mn-lt"/>
                        </a:rPr>
                        <a:t>B5</a:t>
                      </a:r>
                    </a:p>
                    <a:p>
                      <a:pPr algn="ctr"/>
                      <a:r>
                        <a:rPr lang="en-US" sz="1000" dirty="0" smtClean="0">
                          <a:latin typeface="+mn-lt"/>
                        </a:rPr>
                        <a:t>(1.6um)</a:t>
                      </a:r>
                      <a:endParaRPr lang="en-US" sz="1000" dirty="0">
                        <a:latin typeface="+mn-lt"/>
                      </a:endParaRPr>
                    </a:p>
                  </a:txBody>
                  <a:tcPr/>
                </a:tc>
                <a:tc hMerge="1">
                  <a:txBody>
                    <a:bodyPr/>
                    <a:lstStyle/>
                    <a:p>
                      <a:endParaRPr lang="en-US" dirty="0"/>
                    </a:p>
                  </a:txBody>
                  <a:tcPr/>
                </a:tc>
                <a:tc>
                  <a:txBody>
                    <a:bodyPr/>
                    <a:lstStyle/>
                    <a:p>
                      <a:pPr algn="ctr"/>
                      <a:r>
                        <a:rPr lang="en-US" sz="1000" dirty="0" smtClean="0">
                          <a:latin typeface="+mn-lt"/>
                        </a:rPr>
                        <a:t>B6</a:t>
                      </a:r>
                    </a:p>
                    <a:p>
                      <a:pPr algn="ctr"/>
                      <a:r>
                        <a:rPr lang="en-US" sz="1000" dirty="0" smtClean="0">
                          <a:latin typeface="+mn-lt"/>
                        </a:rPr>
                        <a:t>(2.3um)</a:t>
                      </a:r>
                      <a:endParaRPr lang="en-US" sz="1000" dirty="0">
                        <a:latin typeface="+mn-lt"/>
                      </a:endParaRPr>
                    </a:p>
                  </a:txBody>
                  <a:tcPr/>
                </a:tc>
              </a:tr>
              <a:tr h="286001">
                <a:tc gridSpan="2">
                  <a:txBody>
                    <a:bodyPr/>
                    <a:lstStyle/>
                    <a:p>
                      <a:pPr algn="ctr"/>
                      <a:r>
                        <a:rPr lang="en-US" sz="1000" dirty="0" smtClean="0">
                          <a:latin typeface="+mn-lt"/>
                        </a:rPr>
                        <a:t>VIIRS</a:t>
                      </a:r>
                      <a:endParaRPr lang="en-US" sz="1000" dirty="0">
                        <a:latin typeface="+mn-lt"/>
                      </a:endParaRPr>
                    </a:p>
                  </a:txBody>
                  <a:tcPr/>
                </a:tc>
                <a:tc hMerge="1">
                  <a:txBody>
                    <a:bodyPr/>
                    <a:lstStyle/>
                    <a:p>
                      <a:endParaRPr lang="en-US" dirty="0"/>
                    </a:p>
                  </a:txBody>
                  <a:tcPr/>
                </a:tc>
                <a:tc gridSpan="2">
                  <a:txBody>
                    <a:bodyPr/>
                    <a:lstStyle/>
                    <a:p>
                      <a:pPr algn="ctr"/>
                      <a:r>
                        <a:rPr lang="en-US" sz="1000" dirty="0" smtClean="0">
                          <a:latin typeface="+mn-lt"/>
                        </a:rPr>
                        <a:t>M3 </a:t>
                      </a:r>
                      <a:endParaRPr lang="en-US" sz="1000" dirty="0">
                        <a:latin typeface="+mn-lt"/>
                      </a:endParaRPr>
                    </a:p>
                  </a:txBody>
                  <a:tcPr/>
                </a:tc>
                <a:tc hMerge="1">
                  <a:txBody>
                    <a:bodyPr/>
                    <a:lstStyle/>
                    <a:p>
                      <a:endParaRPr lang="en-US" sz="1200" dirty="0"/>
                    </a:p>
                  </a:txBody>
                  <a:tcPr/>
                </a:tc>
                <a:tc>
                  <a:txBody>
                    <a:bodyPr/>
                    <a:lstStyle/>
                    <a:p>
                      <a:pPr algn="ctr"/>
                      <a:r>
                        <a:rPr lang="en-US" sz="1000" dirty="0" smtClean="0">
                          <a:latin typeface="+mn-lt"/>
                        </a:rPr>
                        <a:t>I1</a:t>
                      </a:r>
                      <a:endParaRPr lang="en-US" sz="1000" dirty="0">
                        <a:latin typeface="+mn-lt"/>
                      </a:endParaRPr>
                    </a:p>
                  </a:txBody>
                  <a:tcPr/>
                </a:tc>
                <a:tc>
                  <a:txBody>
                    <a:bodyPr/>
                    <a:lstStyle/>
                    <a:p>
                      <a:pPr algn="ctr"/>
                      <a:r>
                        <a:rPr lang="en-US" sz="1000" dirty="0" smtClean="0">
                          <a:latin typeface="+mn-lt"/>
                        </a:rPr>
                        <a:t>M7</a:t>
                      </a:r>
                      <a:endParaRPr lang="en-US" sz="1000" dirty="0">
                        <a:latin typeface="+mn-lt"/>
                      </a:endParaRPr>
                    </a:p>
                  </a:txBody>
                  <a:tcPr/>
                </a:tc>
                <a:tc>
                  <a:txBody>
                    <a:bodyPr/>
                    <a:lstStyle/>
                    <a:p>
                      <a:pPr algn="ctr"/>
                      <a:r>
                        <a:rPr lang="en-US" sz="1000" dirty="0" smtClean="0">
                          <a:latin typeface="+mn-lt"/>
                        </a:rPr>
                        <a:t>I2</a:t>
                      </a:r>
                      <a:endParaRPr lang="en-US" sz="1000" dirty="0">
                        <a:latin typeface="+mn-lt"/>
                      </a:endParaRPr>
                    </a:p>
                  </a:txBody>
                  <a:tcPr/>
                </a:tc>
                <a:tc>
                  <a:txBody>
                    <a:bodyPr/>
                    <a:lstStyle/>
                    <a:p>
                      <a:pPr algn="ctr"/>
                      <a:r>
                        <a:rPr lang="en-US" sz="1000" dirty="0" smtClean="0">
                          <a:latin typeface="+mn-lt"/>
                        </a:rPr>
                        <a:t>M10</a:t>
                      </a:r>
                      <a:endParaRPr lang="en-US" sz="1000" dirty="0">
                        <a:latin typeface="+mn-lt"/>
                      </a:endParaRPr>
                    </a:p>
                  </a:txBody>
                  <a:tcPr/>
                </a:tc>
                <a:tc>
                  <a:txBody>
                    <a:bodyPr/>
                    <a:lstStyle/>
                    <a:p>
                      <a:pPr algn="ctr"/>
                      <a:r>
                        <a:rPr lang="en-US" sz="1000" dirty="0" smtClean="0">
                          <a:latin typeface="+mn-lt"/>
                        </a:rPr>
                        <a:t>I3</a:t>
                      </a:r>
                      <a:endParaRPr lang="en-US" sz="1000" dirty="0">
                        <a:latin typeface="+mn-lt"/>
                      </a:endParaRPr>
                    </a:p>
                  </a:txBody>
                  <a:tcPr/>
                </a:tc>
                <a:tc>
                  <a:txBody>
                    <a:bodyPr/>
                    <a:lstStyle/>
                    <a:p>
                      <a:pPr algn="ctr"/>
                      <a:r>
                        <a:rPr lang="en-US" sz="1000" dirty="0" smtClean="0">
                          <a:latin typeface="+mn-lt"/>
                        </a:rPr>
                        <a:t>M11</a:t>
                      </a:r>
                      <a:endParaRPr lang="en-US" sz="1000" dirty="0">
                        <a:latin typeface="+mn-lt"/>
                      </a:endParaRPr>
                    </a:p>
                  </a:txBody>
                  <a:tcPr/>
                </a:tc>
              </a:tr>
              <a:tr h="352604">
                <a:tc gridSpan="2">
                  <a:txBody>
                    <a:bodyPr/>
                    <a:lstStyle/>
                    <a:p>
                      <a:pPr algn="ctr"/>
                      <a:r>
                        <a:rPr lang="en-US" sz="1000" dirty="0" smtClean="0">
                          <a:latin typeface="+mn-lt"/>
                        </a:rPr>
                        <a:t>Ray-matching</a:t>
                      </a:r>
                      <a:endParaRPr lang="en-US" sz="1000" dirty="0">
                        <a:latin typeface="+mn-lt"/>
                      </a:endParaRPr>
                    </a:p>
                  </a:txBody>
                  <a:tcPr/>
                </a:tc>
                <a:tc hMerge="1">
                  <a:txBody>
                    <a:bodyPr/>
                    <a:lstStyle/>
                    <a:p>
                      <a:endParaRPr lang="en-US" dirty="0"/>
                    </a:p>
                  </a:txBody>
                  <a:tcPr/>
                </a:tc>
                <a:tc>
                  <a:txBody>
                    <a:bodyPr/>
                    <a:lstStyle/>
                    <a:p>
                      <a:pPr algn="ctr"/>
                      <a:r>
                        <a:rPr lang="en-US" sz="1000" kern="1200" dirty="0" smtClean="0">
                          <a:solidFill>
                            <a:schemeClr val="dk1"/>
                          </a:solidFill>
                          <a:latin typeface="+mn-lt"/>
                          <a:ea typeface="+mn-ea"/>
                          <a:cs typeface="+mn-cs"/>
                        </a:rPr>
                        <a:t>1.010 </a:t>
                      </a:r>
                      <a:br>
                        <a:rPr lang="en-US" sz="1000" kern="1200" dirty="0" smtClean="0">
                          <a:solidFill>
                            <a:schemeClr val="dk1"/>
                          </a:solidFill>
                          <a:latin typeface="+mn-lt"/>
                          <a:ea typeface="+mn-ea"/>
                          <a:cs typeface="+mn-cs"/>
                        </a:rPr>
                      </a:br>
                      <a:r>
                        <a:rPr lang="en-US" sz="1000" kern="1200" dirty="0" smtClean="0">
                          <a:solidFill>
                            <a:schemeClr val="dk1"/>
                          </a:solidFill>
                          <a:latin typeface="+mn-lt"/>
                          <a:ea typeface="+mn-ea"/>
                          <a:cs typeface="+mn-cs"/>
                        </a:rPr>
                        <a:t>(±0.026)</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0.999 </a:t>
                      </a:r>
                      <a:br>
                        <a:rPr lang="en-US" sz="1000" kern="1200" dirty="0" smtClean="0">
                          <a:solidFill>
                            <a:schemeClr val="dk1"/>
                          </a:solidFill>
                          <a:latin typeface="+mn-lt"/>
                          <a:ea typeface="+mn-ea"/>
                          <a:cs typeface="+mn-cs"/>
                        </a:rPr>
                      </a:br>
                      <a:r>
                        <a:rPr lang="en-US" sz="1000" kern="1200" dirty="0" smtClean="0">
                          <a:solidFill>
                            <a:schemeClr val="dk1"/>
                          </a:solidFill>
                          <a:latin typeface="+mn-lt"/>
                          <a:ea typeface="+mn-ea"/>
                          <a:cs typeface="+mn-cs"/>
                        </a:rPr>
                        <a:t>(±0.028)</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1.037 </a:t>
                      </a:r>
                      <a:br>
                        <a:rPr lang="en-US" sz="1000" kern="1200" dirty="0" smtClean="0">
                          <a:solidFill>
                            <a:schemeClr val="dk1"/>
                          </a:solidFill>
                          <a:latin typeface="+mn-lt"/>
                          <a:ea typeface="+mn-ea"/>
                          <a:cs typeface="+mn-cs"/>
                        </a:rPr>
                      </a:br>
                      <a:r>
                        <a:rPr lang="en-US" sz="1000" kern="1200" dirty="0" smtClean="0">
                          <a:solidFill>
                            <a:schemeClr val="dk1"/>
                          </a:solidFill>
                          <a:latin typeface="+mn-lt"/>
                          <a:ea typeface="+mn-ea"/>
                          <a:cs typeface="+mn-cs"/>
                        </a:rPr>
                        <a:t>(±0.030)</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1.021 </a:t>
                      </a:r>
                      <a:br>
                        <a:rPr lang="en-US" sz="1000" kern="1200" dirty="0" smtClean="0">
                          <a:solidFill>
                            <a:schemeClr val="dk1"/>
                          </a:solidFill>
                          <a:latin typeface="+mn-lt"/>
                          <a:ea typeface="+mn-ea"/>
                          <a:cs typeface="+mn-cs"/>
                        </a:rPr>
                      </a:br>
                      <a:r>
                        <a:rPr lang="en-US" sz="1000" b="1" kern="1200" dirty="0" smtClean="0">
                          <a:solidFill>
                            <a:srgbClr val="FF5D5D"/>
                          </a:solidFill>
                          <a:latin typeface="+mn-lt"/>
                          <a:ea typeface="+mn-ea"/>
                          <a:cs typeface="+mn-cs"/>
                        </a:rPr>
                        <a:t>(±0.029)</a:t>
                      </a:r>
                      <a:endParaRPr lang="en-US" sz="1000" b="1" dirty="0">
                        <a:solidFill>
                          <a:srgbClr val="FF5D5D"/>
                        </a:solidFill>
                        <a:latin typeface="+mn-lt"/>
                      </a:endParaRPr>
                    </a:p>
                  </a:txBody>
                  <a:tcPr/>
                </a:tc>
                <a:tc>
                  <a:txBody>
                    <a:bodyPr/>
                    <a:lstStyle/>
                    <a:p>
                      <a:pPr algn="ctr"/>
                      <a:r>
                        <a:rPr lang="en-US" sz="1000" kern="1200" dirty="0" smtClean="0">
                          <a:solidFill>
                            <a:schemeClr val="dk1"/>
                          </a:solidFill>
                          <a:latin typeface="+mn-lt"/>
                          <a:ea typeface="+mn-ea"/>
                          <a:cs typeface="+mn-cs"/>
                        </a:rPr>
                        <a:t>1.022 </a:t>
                      </a:r>
                      <a:br>
                        <a:rPr lang="en-US" sz="1000" kern="1200" dirty="0" smtClean="0">
                          <a:solidFill>
                            <a:schemeClr val="dk1"/>
                          </a:solidFill>
                          <a:latin typeface="+mn-lt"/>
                          <a:ea typeface="+mn-ea"/>
                          <a:cs typeface="+mn-cs"/>
                        </a:rPr>
                      </a:br>
                      <a:r>
                        <a:rPr lang="en-US" sz="1000" b="1" kern="1200" dirty="0" smtClean="0">
                          <a:solidFill>
                            <a:srgbClr val="ED483B"/>
                          </a:solidFill>
                          <a:latin typeface="+mn-lt"/>
                          <a:ea typeface="+mn-ea"/>
                          <a:cs typeface="+mn-cs"/>
                        </a:rPr>
                        <a:t>(±0.032)</a:t>
                      </a:r>
                      <a:endParaRPr lang="en-US" sz="1000" b="1" dirty="0">
                        <a:solidFill>
                          <a:srgbClr val="ED483B"/>
                        </a:solidFill>
                        <a:latin typeface="+mn-lt"/>
                      </a:endParaRPr>
                    </a:p>
                  </a:txBody>
                  <a:tcPr/>
                </a:tc>
                <a:tc>
                  <a:txBody>
                    <a:bodyPr/>
                    <a:lstStyle/>
                    <a:p>
                      <a:pPr algn="ctr"/>
                      <a:r>
                        <a:rPr lang="en-US" sz="1000" kern="1200" dirty="0" smtClean="0">
                          <a:solidFill>
                            <a:schemeClr val="dk1"/>
                          </a:solidFill>
                          <a:latin typeface="+mn-lt"/>
                          <a:ea typeface="+mn-ea"/>
                          <a:cs typeface="+mn-cs"/>
                        </a:rPr>
                        <a:t>1.079 </a:t>
                      </a:r>
                      <a:br>
                        <a:rPr lang="en-US" sz="1000" kern="1200" dirty="0" smtClean="0">
                          <a:solidFill>
                            <a:schemeClr val="dk1"/>
                          </a:solidFill>
                          <a:latin typeface="+mn-lt"/>
                          <a:ea typeface="+mn-ea"/>
                          <a:cs typeface="+mn-cs"/>
                        </a:rPr>
                      </a:br>
                      <a:r>
                        <a:rPr lang="en-US" sz="1000" b="1" kern="1200" dirty="0" smtClean="0">
                          <a:solidFill>
                            <a:srgbClr val="FF0000"/>
                          </a:solidFill>
                          <a:latin typeface="+mn-lt"/>
                          <a:ea typeface="+mn-ea"/>
                          <a:cs typeface="+mn-cs"/>
                        </a:rPr>
                        <a:t>(±0.058)</a:t>
                      </a:r>
                      <a:endParaRPr lang="en-US" sz="1000" b="1" dirty="0">
                        <a:solidFill>
                          <a:srgbClr val="FF0000"/>
                        </a:solidFill>
                        <a:latin typeface="+mn-lt"/>
                      </a:endParaRPr>
                    </a:p>
                  </a:txBody>
                  <a:tcPr/>
                </a:tc>
                <a:tc>
                  <a:txBody>
                    <a:bodyPr/>
                    <a:lstStyle/>
                    <a:p>
                      <a:pPr algn="ctr"/>
                      <a:r>
                        <a:rPr lang="en-US" sz="1000" kern="1200" dirty="0" smtClean="0">
                          <a:solidFill>
                            <a:schemeClr val="dk1"/>
                          </a:solidFill>
                          <a:latin typeface="+mn-lt"/>
                          <a:ea typeface="+mn-ea"/>
                          <a:cs typeface="+mn-cs"/>
                        </a:rPr>
                        <a:t>1.073 </a:t>
                      </a:r>
                      <a:br>
                        <a:rPr lang="en-US" sz="1000" kern="1200" dirty="0" smtClean="0">
                          <a:solidFill>
                            <a:schemeClr val="dk1"/>
                          </a:solidFill>
                          <a:latin typeface="+mn-lt"/>
                          <a:ea typeface="+mn-ea"/>
                          <a:cs typeface="+mn-cs"/>
                        </a:rPr>
                      </a:br>
                      <a:r>
                        <a:rPr lang="en-US" sz="1000" kern="1200" dirty="0" smtClean="0">
                          <a:solidFill>
                            <a:srgbClr val="FF0000"/>
                          </a:solidFill>
                          <a:latin typeface="+mn-lt"/>
                          <a:ea typeface="+mn-ea"/>
                          <a:cs typeface="+mn-cs"/>
                        </a:rPr>
                        <a:t>(</a:t>
                      </a:r>
                      <a:r>
                        <a:rPr lang="en-US" sz="1000" b="1" kern="1200" dirty="0" smtClean="0">
                          <a:solidFill>
                            <a:srgbClr val="FF0000"/>
                          </a:solidFill>
                          <a:latin typeface="+mn-lt"/>
                          <a:ea typeface="+mn-ea"/>
                          <a:cs typeface="+mn-cs"/>
                        </a:rPr>
                        <a:t>±0.065)</a:t>
                      </a:r>
                      <a:endParaRPr lang="en-US" sz="1000" b="1" dirty="0">
                        <a:solidFill>
                          <a:srgbClr val="FF0000"/>
                        </a:solidFill>
                        <a:latin typeface="+mn-lt"/>
                      </a:endParaRPr>
                    </a:p>
                  </a:txBody>
                  <a:tcPr/>
                </a:tc>
                <a:tc>
                  <a:txBody>
                    <a:bodyPr/>
                    <a:lstStyle/>
                    <a:p>
                      <a:pPr algn="ctr"/>
                      <a:r>
                        <a:rPr lang="en-US" sz="1000" kern="1200" dirty="0" smtClean="0">
                          <a:solidFill>
                            <a:schemeClr val="dk1"/>
                          </a:solidFill>
                          <a:latin typeface="+mn-lt"/>
                          <a:ea typeface="+mn-ea"/>
                          <a:cs typeface="+mn-cs"/>
                        </a:rPr>
                        <a:t>0.963 </a:t>
                      </a:r>
                      <a:br>
                        <a:rPr lang="en-US" sz="1000" kern="1200" dirty="0" smtClean="0">
                          <a:solidFill>
                            <a:schemeClr val="dk1"/>
                          </a:solidFill>
                          <a:latin typeface="+mn-lt"/>
                          <a:ea typeface="+mn-ea"/>
                          <a:cs typeface="+mn-cs"/>
                        </a:rPr>
                      </a:br>
                      <a:r>
                        <a:rPr lang="en-US" sz="1000" b="1" kern="1200" dirty="0" smtClean="0">
                          <a:solidFill>
                            <a:srgbClr val="FF0000"/>
                          </a:solidFill>
                          <a:latin typeface="+mn-lt"/>
                          <a:ea typeface="+mn-ea"/>
                          <a:cs typeface="+mn-cs"/>
                        </a:rPr>
                        <a:t>(±0.045)</a:t>
                      </a:r>
                      <a:endParaRPr lang="en-US" sz="1000" b="1" dirty="0">
                        <a:solidFill>
                          <a:srgbClr val="FF0000"/>
                        </a:solidFill>
                        <a:latin typeface="+mn-lt"/>
                      </a:endParaRPr>
                    </a:p>
                  </a:txBody>
                  <a:tcPr/>
                </a:tc>
              </a:tr>
              <a:tr h="286001">
                <a:tc rowSpan="4">
                  <a:txBody>
                    <a:bodyPr/>
                    <a:lstStyle/>
                    <a:p>
                      <a:pPr algn="ctr"/>
                      <a:r>
                        <a:rPr lang="en-US" sz="1000" dirty="0" smtClean="0">
                          <a:latin typeface="+mn-lt"/>
                        </a:rPr>
                        <a:t>DCC</a:t>
                      </a:r>
                      <a:endParaRPr lang="en-US" sz="1000" dirty="0">
                        <a:latin typeface="+mn-lt"/>
                      </a:endParaRPr>
                    </a:p>
                  </a:txBody>
                  <a:tcPr/>
                </a:tc>
                <a:tc>
                  <a:txBody>
                    <a:bodyPr/>
                    <a:lstStyle/>
                    <a:p>
                      <a:pPr algn="ctr"/>
                      <a:r>
                        <a:rPr lang="en-US" sz="1000" dirty="0" smtClean="0">
                          <a:latin typeface="+mn-lt"/>
                        </a:rPr>
                        <a:t>Median</a:t>
                      </a:r>
                      <a:endParaRPr lang="en-US" sz="1000" dirty="0">
                        <a:latin typeface="+mn-lt"/>
                      </a:endParaRPr>
                    </a:p>
                  </a:txBody>
                  <a:tcPr/>
                </a:tc>
                <a:tc>
                  <a:txBody>
                    <a:bodyPr/>
                    <a:lstStyle/>
                    <a:p>
                      <a:pPr marL="0" marR="0" indent="0" algn="ctr">
                        <a:lnSpc>
                          <a:spcPts val="1700"/>
                        </a:lnSpc>
                        <a:spcBef>
                          <a:spcPts val="0"/>
                        </a:spcBef>
                        <a:spcAft>
                          <a:spcPts val="0"/>
                        </a:spcAft>
                      </a:pPr>
                      <a:r>
                        <a:rPr lang="en-US" sz="1000" dirty="0">
                          <a:solidFill>
                            <a:srgbClr val="000000"/>
                          </a:solidFill>
                          <a:latin typeface="+mn-lt"/>
                          <a:ea typeface="Times New Roman"/>
                        </a:rPr>
                        <a:t>1.002</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0.992</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1.031</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1.014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1.015</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1.067</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1.061</a:t>
                      </a:r>
                    </a:p>
                  </a:txBody>
                  <a:tcPr marL="68580" marR="68580" marT="0" marB="0" anchor="ctr"/>
                </a:tc>
                <a:tc>
                  <a:txBody>
                    <a:bodyPr/>
                    <a:lstStyle/>
                    <a:p>
                      <a:pPr marL="0" marR="0" indent="0" algn="ctr">
                        <a:lnSpc>
                          <a:spcPts val="1700"/>
                        </a:lnSpc>
                        <a:spcBef>
                          <a:spcPts val="0"/>
                        </a:spcBef>
                        <a:spcAft>
                          <a:spcPts val="0"/>
                        </a:spcAft>
                      </a:pPr>
                      <a:r>
                        <a:rPr lang="en-US" sz="1000" dirty="0">
                          <a:solidFill>
                            <a:srgbClr val="000000"/>
                          </a:solidFill>
                          <a:latin typeface="+mn-lt"/>
                          <a:ea typeface="Times New Roman"/>
                        </a:rPr>
                        <a:t>0.955</a:t>
                      </a:r>
                    </a:p>
                  </a:txBody>
                  <a:tcPr marL="68580" marR="68580" marT="0" marB="0" anchor="ctr"/>
                </a:tc>
              </a:tr>
              <a:tr h="286001">
                <a:tc vMerge="1">
                  <a:txBody>
                    <a:bodyPr/>
                    <a:lstStyle/>
                    <a:p>
                      <a:endParaRPr lang="en-US" dirty="0"/>
                    </a:p>
                  </a:txBody>
                  <a:tcPr/>
                </a:tc>
                <a:tc>
                  <a:txBody>
                    <a:bodyPr/>
                    <a:lstStyle/>
                    <a:p>
                      <a:pPr algn="ctr"/>
                      <a:r>
                        <a:rPr lang="en-US" sz="1000" dirty="0" smtClean="0">
                          <a:latin typeface="+mn-lt"/>
                        </a:rPr>
                        <a:t>Mode</a:t>
                      </a:r>
                      <a:endParaRPr lang="en-US" sz="1000" dirty="0">
                        <a:latin typeface="+mn-lt"/>
                      </a:endParaRPr>
                    </a:p>
                  </a:txBody>
                  <a:tcPr/>
                </a:tc>
                <a:tc>
                  <a:txBody>
                    <a:bodyPr/>
                    <a:lstStyle/>
                    <a:p>
                      <a:pPr marL="0" marR="0" indent="0" algn="ctr">
                        <a:lnSpc>
                          <a:spcPts val="1700"/>
                        </a:lnSpc>
                        <a:spcBef>
                          <a:spcPts val="0"/>
                        </a:spcBef>
                        <a:spcAft>
                          <a:spcPts val="0"/>
                        </a:spcAft>
                      </a:pPr>
                      <a:r>
                        <a:rPr lang="en-US" sz="1000" dirty="0">
                          <a:solidFill>
                            <a:srgbClr val="000000"/>
                          </a:solidFill>
                          <a:latin typeface="+mn-lt"/>
                          <a:ea typeface="Times New Roman"/>
                        </a:rPr>
                        <a:t>0.992</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0.985</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1.030</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1.024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1.014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1.102</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1.084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0.977</a:t>
                      </a:r>
                    </a:p>
                  </a:txBody>
                  <a:tcPr marL="68580" marR="68580" marT="0" marB="0" anchor="ctr"/>
                </a:tc>
              </a:tr>
              <a:tr h="286001">
                <a:tc vMerge="1">
                  <a:txBody>
                    <a:bodyPr/>
                    <a:lstStyle/>
                    <a:p>
                      <a:endParaRPr lang="en-US" dirty="0"/>
                    </a:p>
                  </a:txBody>
                  <a:tcPr/>
                </a:tc>
                <a:tc>
                  <a:txBody>
                    <a:bodyPr/>
                    <a:lstStyle/>
                    <a:p>
                      <a:pPr algn="ctr"/>
                      <a:r>
                        <a:rPr lang="en-US" sz="1000" dirty="0" smtClean="0">
                          <a:latin typeface="+mn-lt"/>
                        </a:rPr>
                        <a:t>Mean</a:t>
                      </a:r>
                      <a:endParaRPr lang="en-US" sz="1000" dirty="0">
                        <a:latin typeface="+mn-lt"/>
                      </a:endParaRPr>
                    </a:p>
                  </a:txBody>
                  <a:tcP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1.003</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0.994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1.031</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1.014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1.015</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1.064</a:t>
                      </a:r>
                    </a:p>
                  </a:txBody>
                  <a:tcPr marL="68580" marR="68580" marT="0" marB="0" anchor="ctr"/>
                </a:tc>
                <a:tc>
                  <a:txBody>
                    <a:bodyPr/>
                    <a:lstStyle/>
                    <a:p>
                      <a:pPr marL="0" marR="0" indent="0" algn="ctr">
                        <a:lnSpc>
                          <a:spcPts val="1700"/>
                        </a:lnSpc>
                        <a:spcBef>
                          <a:spcPts val="0"/>
                        </a:spcBef>
                        <a:spcAft>
                          <a:spcPts val="0"/>
                        </a:spcAft>
                      </a:pPr>
                      <a:r>
                        <a:rPr lang="en-US" sz="1000">
                          <a:solidFill>
                            <a:srgbClr val="000000"/>
                          </a:solidFill>
                          <a:latin typeface="+mn-lt"/>
                          <a:ea typeface="Times New Roman"/>
                        </a:rPr>
                        <a:t>1.058</a:t>
                      </a:r>
                    </a:p>
                  </a:txBody>
                  <a:tcPr marL="68580" marR="68580" marT="0" marB="0" anchor="ctr"/>
                </a:tc>
                <a:tc>
                  <a:txBody>
                    <a:bodyPr/>
                    <a:lstStyle/>
                    <a:p>
                      <a:pPr marL="0" marR="0" indent="0" algn="ctr">
                        <a:lnSpc>
                          <a:spcPts val="1700"/>
                        </a:lnSpc>
                        <a:spcBef>
                          <a:spcPts val="0"/>
                        </a:spcBef>
                        <a:spcAft>
                          <a:spcPts val="0"/>
                        </a:spcAft>
                      </a:pPr>
                      <a:r>
                        <a:rPr lang="en-US" sz="1000" dirty="0">
                          <a:solidFill>
                            <a:srgbClr val="000000"/>
                          </a:solidFill>
                          <a:latin typeface="+mn-lt"/>
                          <a:ea typeface="Times New Roman"/>
                        </a:rPr>
                        <a:t>0.958</a:t>
                      </a:r>
                    </a:p>
                  </a:txBody>
                  <a:tcPr marL="68580" marR="68580" marT="0" marB="0" anchor="ctr"/>
                </a:tc>
              </a:tr>
              <a:tr h="352604">
                <a:tc vMerge="1">
                  <a:txBody>
                    <a:bodyPr/>
                    <a:lstStyle/>
                    <a:p>
                      <a:endParaRPr lang="en-US" dirty="0"/>
                    </a:p>
                  </a:txBody>
                  <a:tcPr/>
                </a:tc>
                <a:tc>
                  <a:txBody>
                    <a:bodyPr/>
                    <a:lstStyle/>
                    <a:p>
                      <a:pPr algn="ctr"/>
                      <a:r>
                        <a:rPr lang="en-US" sz="1000" dirty="0" smtClean="0">
                          <a:latin typeface="+mn-lt"/>
                        </a:rPr>
                        <a:t>Statistics*</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1.003 </a:t>
                      </a:r>
                      <a:br>
                        <a:rPr lang="en-US" sz="1000" kern="1200" dirty="0" smtClean="0">
                          <a:solidFill>
                            <a:schemeClr val="dk1"/>
                          </a:solidFill>
                          <a:latin typeface="+mn-lt"/>
                          <a:ea typeface="+mn-ea"/>
                          <a:cs typeface="+mn-cs"/>
                        </a:rPr>
                      </a:br>
                      <a:r>
                        <a:rPr lang="en-US" sz="1000" kern="1200" dirty="0" smtClean="0">
                          <a:solidFill>
                            <a:schemeClr val="dk1"/>
                          </a:solidFill>
                          <a:latin typeface="+mn-lt"/>
                          <a:ea typeface="+mn-ea"/>
                          <a:cs typeface="+mn-cs"/>
                        </a:rPr>
                        <a:t>(±0.024)</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0.995 </a:t>
                      </a:r>
                      <a:br>
                        <a:rPr lang="en-US" sz="1000" kern="1200" dirty="0" smtClean="0">
                          <a:solidFill>
                            <a:schemeClr val="dk1"/>
                          </a:solidFill>
                          <a:latin typeface="+mn-lt"/>
                          <a:ea typeface="+mn-ea"/>
                          <a:cs typeface="+mn-cs"/>
                        </a:rPr>
                      </a:br>
                      <a:r>
                        <a:rPr lang="en-US" sz="1000" kern="1200" dirty="0" smtClean="0">
                          <a:solidFill>
                            <a:schemeClr val="dk1"/>
                          </a:solidFill>
                          <a:latin typeface="+mn-lt"/>
                          <a:ea typeface="+mn-ea"/>
                          <a:cs typeface="+mn-cs"/>
                        </a:rPr>
                        <a:t>(±0.026)</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1.032 </a:t>
                      </a:r>
                      <a:br>
                        <a:rPr lang="en-US" sz="1000" kern="1200" dirty="0" smtClean="0">
                          <a:solidFill>
                            <a:schemeClr val="dk1"/>
                          </a:solidFill>
                          <a:latin typeface="+mn-lt"/>
                          <a:ea typeface="+mn-ea"/>
                          <a:cs typeface="+mn-cs"/>
                        </a:rPr>
                      </a:br>
                      <a:r>
                        <a:rPr lang="en-US" sz="1000" kern="1200" dirty="0" smtClean="0">
                          <a:solidFill>
                            <a:schemeClr val="dk1"/>
                          </a:solidFill>
                          <a:latin typeface="+mn-lt"/>
                          <a:ea typeface="+mn-ea"/>
                          <a:cs typeface="+mn-cs"/>
                        </a:rPr>
                        <a:t>(±0.028)</a:t>
                      </a:r>
                      <a:endParaRPr lang="en-US" sz="1000" dirty="0">
                        <a:latin typeface="+mn-lt"/>
                      </a:endParaRPr>
                    </a:p>
                  </a:txBody>
                  <a:tcPr/>
                </a:tc>
                <a:tc>
                  <a:txBody>
                    <a:bodyPr/>
                    <a:lstStyle/>
                    <a:p>
                      <a:pPr algn="ctr"/>
                      <a:r>
                        <a:rPr lang="en-US" sz="1000" kern="1200" dirty="0" smtClean="0">
                          <a:solidFill>
                            <a:schemeClr val="dk1"/>
                          </a:solidFill>
                          <a:latin typeface="+mn-lt"/>
                          <a:ea typeface="+mn-ea"/>
                          <a:cs typeface="+mn-cs"/>
                        </a:rPr>
                        <a:t>1.015 </a:t>
                      </a:r>
                      <a:br>
                        <a:rPr lang="en-US" sz="1000" kern="1200" dirty="0" smtClean="0">
                          <a:solidFill>
                            <a:schemeClr val="dk1"/>
                          </a:solidFill>
                          <a:latin typeface="+mn-lt"/>
                          <a:ea typeface="+mn-ea"/>
                          <a:cs typeface="+mn-cs"/>
                        </a:rPr>
                      </a:br>
                      <a:r>
                        <a:rPr lang="en-US" sz="1000" b="1" kern="1200" dirty="0" smtClean="0">
                          <a:solidFill>
                            <a:srgbClr val="F17369"/>
                          </a:solidFill>
                          <a:latin typeface="+mn-lt"/>
                          <a:ea typeface="+mn-ea"/>
                          <a:cs typeface="+mn-cs"/>
                        </a:rPr>
                        <a:t>(±0.024)</a:t>
                      </a:r>
                      <a:endParaRPr lang="en-US" sz="1000" b="1" dirty="0">
                        <a:solidFill>
                          <a:srgbClr val="F17369"/>
                        </a:solidFill>
                        <a:latin typeface="+mn-lt"/>
                      </a:endParaRPr>
                    </a:p>
                  </a:txBody>
                  <a:tcPr/>
                </a:tc>
                <a:tc>
                  <a:txBody>
                    <a:bodyPr/>
                    <a:lstStyle/>
                    <a:p>
                      <a:pPr algn="ctr"/>
                      <a:r>
                        <a:rPr lang="en-US" sz="1000" kern="1200" dirty="0" smtClean="0">
                          <a:solidFill>
                            <a:schemeClr val="dk1"/>
                          </a:solidFill>
                          <a:latin typeface="+mn-lt"/>
                          <a:ea typeface="+mn-ea"/>
                          <a:cs typeface="+mn-cs"/>
                        </a:rPr>
                        <a:t>1.015 </a:t>
                      </a:r>
                      <a:br>
                        <a:rPr lang="en-US" sz="1000" kern="1200" dirty="0" smtClean="0">
                          <a:solidFill>
                            <a:schemeClr val="dk1"/>
                          </a:solidFill>
                          <a:latin typeface="+mn-lt"/>
                          <a:ea typeface="+mn-ea"/>
                          <a:cs typeface="+mn-cs"/>
                        </a:rPr>
                      </a:br>
                      <a:r>
                        <a:rPr lang="en-US" sz="1000" b="1" kern="1200" dirty="0" smtClean="0">
                          <a:solidFill>
                            <a:srgbClr val="FF5D5D"/>
                          </a:solidFill>
                          <a:latin typeface="+mn-lt"/>
                          <a:ea typeface="+mn-ea"/>
                          <a:cs typeface="+mn-cs"/>
                        </a:rPr>
                        <a:t>(±0.025)</a:t>
                      </a:r>
                      <a:endParaRPr lang="en-US" sz="1000" b="1" dirty="0">
                        <a:solidFill>
                          <a:srgbClr val="FF5D5D"/>
                        </a:solidFill>
                        <a:latin typeface="+mn-lt"/>
                      </a:endParaRPr>
                    </a:p>
                  </a:txBody>
                  <a:tcPr/>
                </a:tc>
                <a:tc>
                  <a:txBody>
                    <a:bodyPr/>
                    <a:lstStyle/>
                    <a:p>
                      <a:pPr algn="ctr"/>
                      <a:r>
                        <a:rPr lang="en-US" sz="1000" kern="1200" dirty="0" smtClean="0">
                          <a:solidFill>
                            <a:schemeClr val="dk1"/>
                          </a:solidFill>
                          <a:latin typeface="+mn-lt"/>
                          <a:ea typeface="+mn-ea"/>
                          <a:cs typeface="+mn-cs"/>
                        </a:rPr>
                        <a:t>1.065 </a:t>
                      </a:r>
                      <a:br>
                        <a:rPr lang="en-US" sz="1000" kern="1200" dirty="0" smtClean="0">
                          <a:solidFill>
                            <a:schemeClr val="dk1"/>
                          </a:solidFill>
                          <a:latin typeface="+mn-lt"/>
                          <a:ea typeface="+mn-ea"/>
                          <a:cs typeface="+mn-cs"/>
                        </a:rPr>
                      </a:br>
                      <a:r>
                        <a:rPr lang="en-US" sz="1000" b="1" kern="1200" dirty="0" smtClean="0">
                          <a:solidFill>
                            <a:srgbClr val="FF0000"/>
                          </a:solidFill>
                          <a:latin typeface="+mn-lt"/>
                          <a:ea typeface="+mn-ea"/>
                          <a:cs typeface="+mn-cs"/>
                        </a:rPr>
                        <a:t>(±0.030)</a:t>
                      </a:r>
                      <a:endParaRPr lang="en-US" sz="1000" b="1" dirty="0">
                        <a:solidFill>
                          <a:srgbClr val="FF0000"/>
                        </a:solidFill>
                        <a:latin typeface="+mn-lt"/>
                      </a:endParaRPr>
                    </a:p>
                  </a:txBody>
                  <a:tcPr/>
                </a:tc>
                <a:tc>
                  <a:txBody>
                    <a:bodyPr/>
                    <a:lstStyle/>
                    <a:p>
                      <a:pPr algn="ctr"/>
                      <a:r>
                        <a:rPr lang="en-US" sz="1000" kern="1200" dirty="0" smtClean="0">
                          <a:solidFill>
                            <a:schemeClr val="dk1"/>
                          </a:solidFill>
                          <a:latin typeface="+mn-lt"/>
                          <a:ea typeface="+mn-ea"/>
                          <a:cs typeface="+mn-cs"/>
                        </a:rPr>
                        <a:t>1.059 </a:t>
                      </a:r>
                      <a:br>
                        <a:rPr lang="en-US" sz="1000" kern="1200" dirty="0" smtClean="0">
                          <a:solidFill>
                            <a:schemeClr val="dk1"/>
                          </a:solidFill>
                          <a:latin typeface="+mn-lt"/>
                          <a:ea typeface="+mn-ea"/>
                          <a:cs typeface="+mn-cs"/>
                        </a:rPr>
                      </a:br>
                      <a:r>
                        <a:rPr lang="en-US" sz="1000" b="1" kern="1200" dirty="0" smtClean="0">
                          <a:solidFill>
                            <a:srgbClr val="FF0000"/>
                          </a:solidFill>
                          <a:latin typeface="+mn-lt"/>
                          <a:ea typeface="+mn-ea"/>
                          <a:cs typeface="+mn-cs"/>
                        </a:rPr>
                        <a:t>(±0.032)</a:t>
                      </a:r>
                      <a:endParaRPr lang="en-US" sz="1000" b="1" dirty="0">
                        <a:solidFill>
                          <a:srgbClr val="FF0000"/>
                        </a:solidFill>
                        <a:latin typeface="+mn-lt"/>
                      </a:endParaRPr>
                    </a:p>
                  </a:txBody>
                  <a:tcPr/>
                </a:tc>
                <a:tc>
                  <a:txBody>
                    <a:bodyPr/>
                    <a:lstStyle/>
                    <a:p>
                      <a:pPr algn="ctr"/>
                      <a:r>
                        <a:rPr lang="en-US" sz="1000" kern="1200" dirty="0" smtClean="0">
                          <a:solidFill>
                            <a:schemeClr val="dk1"/>
                          </a:solidFill>
                          <a:latin typeface="+mn-lt"/>
                          <a:ea typeface="+mn-ea"/>
                          <a:cs typeface="+mn-cs"/>
                        </a:rPr>
                        <a:t>0.959 </a:t>
                      </a:r>
                      <a:br>
                        <a:rPr lang="en-US" sz="1000" kern="1200" dirty="0" smtClean="0">
                          <a:solidFill>
                            <a:schemeClr val="dk1"/>
                          </a:solidFill>
                          <a:latin typeface="+mn-lt"/>
                          <a:ea typeface="+mn-ea"/>
                          <a:cs typeface="+mn-cs"/>
                        </a:rPr>
                      </a:br>
                      <a:r>
                        <a:rPr lang="en-US" sz="1000" b="1" kern="1200" dirty="0" smtClean="0">
                          <a:solidFill>
                            <a:srgbClr val="FF0000"/>
                          </a:solidFill>
                          <a:latin typeface="+mn-lt"/>
                          <a:ea typeface="+mn-ea"/>
                          <a:cs typeface="+mn-cs"/>
                        </a:rPr>
                        <a:t>(±0.026)</a:t>
                      </a:r>
                      <a:endParaRPr lang="en-US" sz="1000" b="1" dirty="0">
                        <a:solidFill>
                          <a:srgbClr val="FF0000"/>
                        </a:solidFill>
                        <a:latin typeface="+mn-lt"/>
                      </a:endParaRPr>
                    </a:p>
                  </a:txBody>
                  <a:tcPr/>
                </a:tc>
              </a:tr>
            </a:tbl>
          </a:graphicData>
        </a:graphic>
      </p:graphicFrame>
      <p:sp>
        <p:nvSpPr>
          <p:cNvPr id="7" name="TextBox 6"/>
          <p:cNvSpPr txBox="1"/>
          <p:nvPr/>
        </p:nvSpPr>
        <p:spPr>
          <a:xfrm>
            <a:off x="6780139" y="4752961"/>
            <a:ext cx="1689463" cy="954107"/>
          </a:xfrm>
          <a:prstGeom prst="rect">
            <a:avLst/>
          </a:prstGeom>
          <a:noFill/>
        </p:spPr>
        <p:txBody>
          <a:bodyPr wrap="square" rtlCol="0">
            <a:spAutoFit/>
          </a:bodyPr>
          <a:lstStyle/>
          <a:p>
            <a:r>
              <a:rPr lang="en-US" sz="1400" dirty="0" smtClean="0"/>
              <a:t>Reduced Uncertainty compared to Ray-matching method </a:t>
            </a:r>
            <a:endParaRPr lang="en-US" sz="1400" dirty="0"/>
          </a:p>
        </p:txBody>
      </p:sp>
      <p:pic>
        <p:nvPicPr>
          <p:cNvPr id="8" name="Picture 7" descr="DCC_histRefl.png"/>
          <p:cNvPicPr/>
          <p:nvPr/>
        </p:nvPicPr>
        <p:blipFill rotWithShape="1">
          <a:blip r:embed="rId3" cstate="print"/>
          <a:srcRect l="992" t="708" r="1598" b="-1"/>
          <a:stretch/>
        </p:blipFill>
        <p:spPr bwMode="auto">
          <a:xfrm>
            <a:off x="6511189" y="2384612"/>
            <a:ext cx="2578826" cy="2031828"/>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9" name="Slide Number Placeholder 8"/>
          <p:cNvSpPr>
            <a:spLocks noGrp="1"/>
          </p:cNvSpPr>
          <p:nvPr>
            <p:ph type="sldNum" sz="quarter" idx="12"/>
          </p:nvPr>
        </p:nvSpPr>
        <p:spPr/>
        <p:txBody>
          <a:bodyPr/>
          <a:lstStyle/>
          <a:p>
            <a:fld id="{22DE9A1A-1149-42CB-8B7A-1980B4281A39}" type="slidenum">
              <a:rPr lang="en-US" smtClean="0">
                <a:solidFill>
                  <a:srgbClr val="000000"/>
                </a:solidFill>
              </a:rPr>
              <a:pPr/>
              <a:t>19</a:t>
            </a:fld>
            <a:endParaRPr lang="en-US">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Outlines</a:t>
            </a:r>
            <a:endParaRPr lang="en-US" sz="3200" dirty="0"/>
          </a:p>
        </p:txBody>
      </p:sp>
      <p:sp>
        <p:nvSpPr>
          <p:cNvPr id="3" name="Content Placeholder 2"/>
          <p:cNvSpPr>
            <a:spLocks noGrp="1"/>
          </p:cNvSpPr>
          <p:nvPr>
            <p:ph idx="1"/>
          </p:nvPr>
        </p:nvSpPr>
        <p:spPr>
          <a:xfrm>
            <a:off x="434516" y="941294"/>
            <a:ext cx="8010237" cy="5624969"/>
          </a:xfrm>
        </p:spPr>
        <p:txBody>
          <a:bodyPr/>
          <a:lstStyle/>
          <a:p>
            <a:r>
              <a:rPr lang="en-US" sz="2400" b="1" dirty="0" smtClean="0"/>
              <a:t>NOAA GPRC Annual Meeting Action </a:t>
            </a:r>
            <a:r>
              <a:rPr lang="en-US" sz="2400" b="1" dirty="0" smtClean="0"/>
              <a:t>Review</a:t>
            </a:r>
          </a:p>
          <a:p>
            <a:pPr lvl="1"/>
            <a:r>
              <a:rPr lang="en-US" sz="2000" b="1" dirty="0" smtClean="0">
                <a:solidFill>
                  <a:srgbClr val="FF0000"/>
                </a:solidFill>
              </a:rPr>
              <a:t>6 actions completed or closed</a:t>
            </a:r>
            <a:r>
              <a:rPr lang="en-US" sz="2400" b="1" dirty="0" smtClean="0">
                <a:solidFill>
                  <a:srgbClr val="FF0000"/>
                </a:solidFill>
              </a:rPr>
              <a:t>	</a:t>
            </a:r>
            <a:r>
              <a:rPr lang="en-US" sz="2400" b="1" dirty="0" smtClean="0">
                <a:solidFill>
                  <a:srgbClr val="FF0000"/>
                </a:solidFill>
              </a:rPr>
              <a:t>	</a:t>
            </a:r>
            <a:endParaRPr lang="en-US" sz="2400" b="1" dirty="0" smtClean="0">
              <a:solidFill>
                <a:srgbClr val="FF0000"/>
              </a:solidFill>
            </a:endParaRPr>
          </a:p>
          <a:p>
            <a:r>
              <a:rPr lang="en-US" sz="2400" b="1" dirty="0" smtClean="0"/>
              <a:t>NOAA Instrument Performance Summary and GSICS activities</a:t>
            </a:r>
          </a:p>
          <a:p>
            <a:pPr lvl="1"/>
            <a:r>
              <a:rPr lang="en-US" sz="1800" b="1" dirty="0" smtClean="0">
                <a:solidFill>
                  <a:srgbClr val="FF0000"/>
                </a:solidFill>
              </a:rPr>
              <a:t>UV  Subgroup + OMPS</a:t>
            </a:r>
          </a:p>
          <a:p>
            <a:pPr lvl="1"/>
            <a:r>
              <a:rPr lang="en-US" sz="1800" b="1" dirty="0" smtClean="0">
                <a:solidFill>
                  <a:srgbClr val="FF0000"/>
                </a:solidFill>
              </a:rPr>
              <a:t>VIIRS </a:t>
            </a:r>
          </a:p>
          <a:p>
            <a:pPr lvl="1"/>
            <a:r>
              <a:rPr lang="en-US" sz="1800" b="1" dirty="0" err="1" smtClean="0">
                <a:solidFill>
                  <a:srgbClr val="FF0000"/>
                </a:solidFill>
              </a:rPr>
              <a:t>CrIS</a:t>
            </a:r>
            <a:endParaRPr lang="en-US" sz="1800" b="1" dirty="0" smtClean="0">
              <a:solidFill>
                <a:srgbClr val="FF0000"/>
              </a:solidFill>
            </a:endParaRPr>
          </a:p>
          <a:p>
            <a:pPr lvl="1"/>
            <a:r>
              <a:rPr lang="en-US" sz="1800" b="1" dirty="0" smtClean="0">
                <a:solidFill>
                  <a:srgbClr val="FF0000"/>
                </a:solidFill>
              </a:rPr>
              <a:t>ATMS </a:t>
            </a:r>
          </a:p>
          <a:p>
            <a:pPr lvl="1"/>
            <a:r>
              <a:rPr lang="en-US" sz="1800" b="1" dirty="0" smtClean="0">
                <a:solidFill>
                  <a:srgbClr val="FF0000"/>
                </a:solidFill>
              </a:rPr>
              <a:t>Microwave subgroup</a:t>
            </a:r>
          </a:p>
          <a:p>
            <a:pPr lvl="1"/>
            <a:r>
              <a:rPr lang="en-US" sz="1800" b="1" dirty="0" smtClean="0">
                <a:solidFill>
                  <a:srgbClr val="FF0000"/>
                </a:solidFill>
              </a:rPr>
              <a:t>GOES GEO-LEO IR </a:t>
            </a:r>
            <a:r>
              <a:rPr lang="en-US" sz="1800" b="1" dirty="0" smtClean="0">
                <a:solidFill>
                  <a:srgbClr val="FF0000"/>
                </a:solidFill>
              </a:rPr>
              <a:t>operation</a:t>
            </a:r>
            <a:endParaRPr lang="en-US" sz="2400" b="1" dirty="0" smtClean="0">
              <a:solidFill>
                <a:srgbClr val="FF0000"/>
              </a:solidFill>
            </a:endParaRPr>
          </a:p>
          <a:p>
            <a:r>
              <a:rPr lang="en-US" sz="2400" b="1" dirty="0" smtClean="0"/>
              <a:t>GSICS GEO-LEO Inter-calibration Research</a:t>
            </a:r>
          </a:p>
          <a:p>
            <a:pPr lvl="1"/>
            <a:r>
              <a:rPr lang="en-US" sz="1800" b="1" dirty="0" smtClean="0">
                <a:solidFill>
                  <a:srgbClr val="FF0000"/>
                </a:solidFill>
              </a:rPr>
              <a:t>Collocated DCC</a:t>
            </a:r>
          </a:p>
          <a:p>
            <a:pPr lvl="1"/>
            <a:r>
              <a:rPr lang="en-US" sz="1800" b="1" dirty="0" smtClean="0">
                <a:solidFill>
                  <a:srgbClr val="FF0000"/>
                </a:solidFill>
              </a:rPr>
              <a:t>Geospatial inter-calibration</a:t>
            </a:r>
          </a:p>
          <a:p>
            <a:pPr lvl="1"/>
            <a:r>
              <a:rPr lang="en-US" sz="1800" b="1" dirty="0" smtClean="0">
                <a:solidFill>
                  <a:srgbClr val="FF0000"/>
                </a:solidFill>
              </a:rPr>
              <a:t>Lunar radiance calibration</a:t>
            </a:r>
          </a:p>
          <a:p>
            <a:pPr lvl="1">
              <a:buNone/>
            </a:pPr>
            <a:endParaRPr lang="en-US" sz="2000" dirty="0"/>
          </a:p>
        </p:txBody>
      </p:sp>
      <p:sp>
        <p:nvSpPr>
          <p:cNvPr id="4" name="Slide Number Placeholder 3"/>
          <p:cNvSpPr>
            <a:spLocks noGrp="1"/>
          </p:cNvSpPr>
          <p:nvPr>
            <p:ph type="sldNum" sz="quarter" idx="12"/>
          </p:nvPr>
        </p:nvSpPr>
        <p:spPr/>
        <p:txBody>
          <a:bodyPr/>
          <a:lstStyle/>
          <a:p>
            <a:fld id="{22DE9A1A-1149-42CB-8B7A-1980B4281A39}" type="slidenum">
              <a:rPr lang="en-US" smtClean="0">
                <a:solidFill>
                  <a:srgbClr val="000000"/>
                </a:solidFill>
              </a:rPr>
              <a:pPr/>
              <a:t>2</a:t>
            </a:fld>
            <a:endParaRPr 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GEO-LEO Inter-calibration – Viewing angular calibration difference</a:t>
            </a:r>
            <a:endParaRPr lang="en-US" dirty="0"/>
          </a:p>
        </p:txBody>
      </p:sp>
      <p:pic>
        <p:nvPicPr>
          <p:cNvPr id="5" name="Picture 4" descr="reflRatio_vs_angle2.png"/>
          <p:cNvPicPr>
            <a:picLocks noChangeAspect="1"/>
          </p:cNvPicPr>
          <p:nvPr/>
        </p:nvPicPr>
        <p:blipFill>
          <a:blip r:embed="rId2"/>
          <a:stretch>
            <a:fillRect/>
          </a:stretch>
        </p:blipFill>
        <p:spPr>
          <a:xfrm>
            <a:off x="5943945" y="929186"/>
            <a:ext cx="3029084" cy="2522220"/>
          </a:xfrm>
          <a:prstGeom prst="rect">
            <a:avLst/>
          </a:prstGeom>
        </p:spPr>
      </p:pic>
      <p:pic>
        <p:nvPicPr>
          <p:cNvPr id="6" name="Picture 5" descr="ahi2viis_colloclocation.png"/>
          <p:cNvPicPr/>
          <p:nvPr/>
        </p:nvPicPr>
        <p:blipFill>
          <a:blip r:embed="rId3"/>
          <a:stretch>
            <a:fillRect/>
          </a:stretch>
        </p:blipFill>
        <p:spPr>
          <a:xfrm>
            <a:off x="2925376" y="1117451"/>
            <a:ext cx="2201476" cy="2522220"/>
          </a:xfrm>
          <a:prstGeom prst="rect">
            <a:avLst/>
          </a:prstGeom>
        </p:spPr>
      </p:pic>
      <p:sp>
        <p:nvSpPr>
          <p:cNvPr id="7" name="TextBox 6"/>
          <p:cNvSpPr txBox="1"/>
          <p:nvPr/>
        </p:nvSpPr>
        <p:spPr>
          <a:xfrm>
            <a:off x="8014450" y="2846311"/>
            <a:ext cx="1039264" cy="461665"/>
          </a:xfrm>
          <a:prstGeom prst="rect">
            <a:avLst/>
          </a:prstGeom>
          <a:noFill/>
        </p:spPr>
        <p:txBody>
          <a:bodyPr wrap="square" rtlCol="0">
            <a:spAutoFit/>
          </a:bodyPr>
          <a:lstStyle/>
          <a:p>
            <a:r>
              <a:rPr lang="en-US" sz="800" dirty="0" smtClean="0">
                <a:solidFill>
                  <a:srgbClr val="FF0000"/>
                </a:solidFill>
              </a:rPr>
              <a:t>Yu, F. and X. Wu, 2016, Remote Sensing, in press</a:t>
            </a:r>
            <a:endParaRPr lang="en-US" sz="800" dirty="0">
              <a:solidFill>
                <a:srgbClr val="FF0000"/>
              </a:solidFill>
            </a:endParaRPr>
          </a:p>
        </p:txBody>
      </p:sp>
      <p:pic>
        <p:nvPicPr>
          <p:cNvPr id="2050" name="Picture 2"/>
          <p:cNvPicPr>
            <a:picLocks noChangeAspect="1" noChangeArrowheads="1"/>
          </p:cNvPicPr>
          <p:nvPr/>
        </p:nvPicPr>
        <p:blipFill>
          <a:blip r:embed="rId4"/>
          <a:srcRect/>
          <a:stretch>
            <a:fillRect/>
          </a:stretch>
        </p:blipFill>
        <p:spPr bwMode="auto">
          <a:xfrm>
            <a:off x="2925376" y="3960937"/>
            <a:ext cx="2533236" cy="2646487"/>
          </a:xfrm>
          <a:prstGeom prst="rect">
            <a:avLst/>
          </a:prstGeom>
          <a:noFill/>
          <a:ln w="9525">
            <a:noFill/>
            <a:miter lim="800000"/>
            <a:headEnd/>
            <a:tailEnd/>
          </a:ln>
        </p:spPr>
      </p:pic>
      <p:sp>
        <p:nvSpPr>
          <p:cNvPr id="9" name="TextBox 8"/>
          <p:cNvSpPr txBox="1"/>
          <p:nvPr/>
        </p:nvSpPr>
        <p:spPr>
          <a:xfrm>
            <a:off x="2742034" y="963562"/>
            <a:ext cx="2716578" cy="276999"/>
          </a:xfrm>
          <a:prstGeom prst="rect">
            <a:avLst/>
          </a:prstGeom>
          <a:noFill/>
        </p:spPr>
        <p:txBody>
          <a:bodyPr wrap="none" rtlCol="0">
            <a:spAutoFit/>
          </a:bodyPr>
          <a:lstStyle/>
          <a:p>
            <a:r>
              <a:rPr lang="en-US" sz="1200" b="1" dirty="0" smtClean="0">
                <a:solidFill>
                  <a:srgbClr val="FF0000"/>
                </a:solidFill>
              </a:rPr>
              <a:t>AHI vs. VIIRS Ray-matching Collocations</a:t>
            </a:r>
            <a:endParaRPr lang="en-US" sz="1200" b="1" dirty="0">
              <a:solidFill>
                <a:srgbClr val="FF0000"/>
              </a:solidFill>
            </a:endParaRPr>
          </a:p>
        </p:txBody>
      </p:sp>
      <p:sp>
        <p:nvSpPr>
          <p:cNvPr id="10" name="TextBox 9"/>
          <p:cNvSpPr txBox="1"/>
          <p:nvPr/>
        </p:nvSpPr>
        <p:spPr>
          <a:xfrm>
            <a:off x="3101789" y="3827164"/>
            <a:ext cx="2356823" cy="276999"/>
          </a:xfrm>
          <a:prstGeom prst="rect">
            <a:avLst/>
          </a:prstGeom>
          <a:noFill/>
        </p:spPr>
        <p:txBody>
          <a:bodyPr wrap="square" rtlCol="0">
            <a:spAutoFit/>
          </a:bodyPr>
          <a:lstStyle/>
          <a:p>
            <a:r>
              <a:rPr lang="en-US" sz="1200" b="1" dirty="0" smtClean="0">
                <a:solidFill>
                  <a:srgbClr val="FF0000"/>
                </a:solidFill>
              </a:rPr>
              <a:t>AHI vs. IASI GEO-LEO Collocations</a:t>
            </a:r>
            <a:endParaRPr lang="en-US" sz="1200" b="1" dirty="0">
              <a:solidFill>
                <a:srgbClr val="FF0000"/>
              </a:solidFill>
            </a:endParaRPr>
          </a:p>
        </p:txBody>
      </p:sp>
      <p:pic>
        <p:nvPicPr>
          <p:cNvPr id="12" name="Picture 11" descr="ahi2iasi_tbdiff_vs_longitude3.png"/>
          <p:cNvPicPr>
            <a:picLocks noChangeAspect="1"/>
          </p:cNvPicPr>
          <p:nvPr/>
        </p:nvPicPr>
        <p:blipFill>
          <a:blip r:embed="rId5" cstate="print"/>
          <a:stretch>
            <a:fillRect/>
          </a:stretch>
        </p:blipFill>
        <p:spPr>
          <a:xfrm>
            <a:off x="6001874" y="3505196"/>
            <a:ext cx="2855255" cy="1631575"/>
          </a:xfrm>
          <a:prstGeom prst="rect">
            <a:avLst/>
          </a:prstGeom>
        </p:spPr>
      </p:pic>
      <p:pic>
        <p:nvPicPr>
          <p:cNvPr id="11" name="Picture 10" descr="ahi2iasi_tbdiff_vs_latitude3.png"/>
          <p:cNvPicPr>
            <a:picLocks noChangeAspect="1"/>
          </p:cNvPicPr>
          <p:nvPr/>
        </p:nvPicPr>
        <p:blipFill>
          <a:blip r:embed="rId6" cstate="print"/>
          <a:stretch>
            <a:fillRect/>
          </a:stretch>
        </p:blipFill>
        <p:spPr>
          <a:xfrm>
            <a:off x="5950812" y="5154706"/>
            <a:ext cx="2980765" cy="1703294"/>
          </a:xfrm>
          <a:prstGeom prst="rect">
            <a:avLst/>
          </a:prstGeom>
        </p:spPr>
      </p:pic>
      <p:sp>
        <p:nvSpPr>
          <p:cNvPr id="13" name="Content Placeholder 2"/>
          <p:cNvSpPr>
            <a:spLocks noGrp="1"/>
          </p:cNvSpPr>
          <p:nvPr>
            <p:ph idx="1"/>
          </p:nvPr>
        </p:nvSpPr>
        <p:spPr>
          <a:xfrm>
            <a:off x="174532" y="1025236"/>
            <a:ext cx="2927257" cy="5582188"/>
          </a:xfrm>
        </p:spPr>
        <p:txBody>
          <a:bodyPr/>
          <a:lstStyle/>
          <a:p>
            <a:r>
              <a:rPr lang="en-US" sz="2000" b="1" dirty="0" smtClean="0">
                <a:solidFill>
                  <a:schemeClr val="tx1">
                    <a:lumMod val="95000"/>
                    <a:lumOff val="5000"/>
                  </a:schemeClr>
                </a:solidFill>
              </a:rPr>
              <a:t>Higher temporal and spatial resolutions results in much more collocation scenes</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Robust incident angular dependent calibration difference can be generated with collocations from much less durations</a:t>
            </a:r>
          </a:p>
        </p:txBody>
      </p:sp>
      <p:sp>
        <p:nvSpPr>
          <p:cNvPr id="14" name="TextBox 13"/>
          <p:cNvSpPr txBox="1"/>
          <p:nvPr/>
        </p:nvSpPr>
        <p:spPr>
          <a:xfrm>
            <a:off x="6383514" y="3728549"/>
            <a:ext cx="2428790" cy="246221"/>
          </a:xfrm>
          <a:prstGeom prst="rect">
            <a:avLst/>
          </a:prstGeom>
          <a:noFill/>
        </p:spPr>
        <p:txBody>
          <a:bodyPr wrap="square" rtlCol="0">
            <a:spAutoFit/>
          </a:bodyPr>
          <a:lstStyle/>
          <a:p>
            <a:r>
              <a:rPr lang="en-US" sz="1000" b="1" dirty="0" smtClean="0">
                <a:solidFill>
                  <a:srgbClr val="FF0000"/>
                </a:solidFill>
              </a:rPr>
              <a:t>E-W Scan-Mirror, AHI B16 (13.3um)</a:t>
            </a:r>
            <a:endParaRPr lang="en-US" sz="1000" b="1" dirty="0">
              <a:solidFill>
                <a:srgbClr val="FF0000"/>
              </a:solidFill>
            </a:endParaRPr>
          </a:p>
        </p:txBody>
      </p:sp>
      <p:sp>
        <p:nvSpPr>
          <p:cNvPr id="16" name="TextBox 15"/>
          <p:cNvSpPr txBox="1"/>
          <p:nvPr/>
        </p:nvSpPr>
        <p:spPr>
          <a:xfrm>
            <a:off x="6383514" y="5351936"/>
            <a:ext cx="2428790" cy="246221"/>
          </a:xfrm>
          <a:prstGeom prst="rect">
            <a:avLst/>
          </a:prstGeom>
          <a:noFill/>
        </p:spPr>
        <p:txBody>
          <a:bodyPr wrap="square" rtlCol="0">
            <a:spAutoFit/>
          </a:bodyPr>
          <a:lstStyle/>
          <a:p>
            <a:r>
              <a:rPr lang="en-US" sz="1000" b="1" dirty="0" smtClean="0">
                <a:solidFill>
                  <a:srgbClr val="FF0000"/>
                </a:solidFill>
              </a:rPr>
              <a:t>N-S Scan-Mirror, AHI B16 (13.3um)</a:t>
            </a:r>
            <a:endParaRPr lang="en-US" sz="1000" b="1" dirty="0">
              <a:solidFill>
                <a:srgbClr val="FF0000"/>
              </a:solidFill>
            </a:endParaRPr>
          </a:p>
        </p:txBody>
      </p:sp>
      <p:sp>
        <p:nvSpPr>
          <p:cNvPr id="17" name="TextBox 16"/>
          <p:cNvSpPr txBox="1"/>
          <p:nvPr/>
        </p:nvSpPr>
        <p:spPr>
          <a:xfrm>
            <a:off x="4598894" y="2994212"/>
            <a:ext cx="774764" cy="276999"/>
          </a:xfrm>
          <a:prstGeom prst="rect">
            <a:avLst/>
          </a:prstGeom>
          <a:noFill/>
        </p:spPr>
        <p:txBody>
          <a:bodyPr wrap="none" rtlCol="0">
            <a:spAutoFit/>
          </a:bodyPr>
          <a:lstStyle/>
          <a:p>
            <a:r>
              <a:rPr lang="en-US" sz="1200" dirty="0" smtClean="0"/>
              <a:t>2 months</a:t>
            </a:r>
            <a:endParaRPr lang="en-US" sz="1200" dirty="0"/>
          </a:p>
        </p:txBody>
      </p:sp>
      <p:sp>
        <p:nvSpPr>
          <p:cNvPr id="18" name="TextBox 17"/>
          <p:cNvSpPr txBox="1"/>
          <p:nvPr/>
        </p:nvSpPr>
        <p:spPr>
          <a:xfrm>
            <a:off x="4864036" y="6114836"/>
            <a:ext cx="813300" cy="276999"/>
          </a:xfrm>
          <a:prstGeom prst="rect">
            <a:avLst/>
          </a:prstGeom>
          <a:noFill/>
        </p:spPr>
        <p:txBody>
          <a:bodyPr wrap="none" rtlCol="0">
            <a:spAutoFit/>
          </a:bodyPr>
          <a:lstStyle/>
          <a:p>
            <a:r>
              <a:rPr lang="en-US" sz="1200" dirty="0" smtClean="0"/>
              <a:t>One week</a:t>
            </a:r>
            <a:endParaRPr lang="en-US" sz="1200" dirty="0"/>
          </a:p>
        </p:txBody>
      </p:sp>
      <p:sp>
        <p:nvSpPr>
          <p:cNvPr id="19" name="Slide Number Placeholder 18"/>
          <p:cNvSpPr>
            <a:spLocks noGrp="1"/>
          </p:cNvSpPr>
          <p:nvPr>
            <p:ph type="sldNum" sz="quarter" idx="12"/>
          </p:nvPr>
        </p:nvSpPr>
        <p:spPr/>
        <p:txBody>
          <a:bodyPr/>
          <a:lstStyle/>
          <a:p>
            <a:fld id="{22DE9A1A-1149-42CB-8B7A-1980B4281A39}" type="slidenum">
              <a:rPr lang="en-US" smtClean="0">
                <a:solidFill>
                  <a:srgbClr val="000000"/>
                </a:solidFill>
              </a:rPr>
              <a:pPr/>
              <a:t>20</a:t>
            </a:fld>
            <a:endParaRPr lang="en-US">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Overviirs"/>
          <p:cNvPicPr/>
          <p:nvPr/>
        </p:nvPicPr>
        <p:blipFill>
          <a:blip r:embed="rId2" cstate="print"/>
          <a:srcRect/>
          <a:stretch>
            <a:fillRect/>
          </a:stretch>
        </p:blipFill>
        <p:spPr bwMode="auto">
          <a:xfrm>
            <a:off x="366431" y="1033462"/>
            <a:ext cx="3434603" cy="3359243"/>
          </a:xfrm>
          <a:prstGeom prst="rect">
            <a:avLst/>
          </a:prstGeom>
          <a:noFill/>
          <a:ln w="9525">
            <a:noFill/>
            <a:miter lim="800000"/>
            <a:headEnd/>
            <a:tailEnd/>
          </a:ln>
        </p:spPr>
      </p:pic>
      <p:graphicFrame>
        <p:nvGraphicFramePr>
          <p:cNvPr id="3" name="Table 2"/>
          <p:cNvGraphicFramePr>
            <a:graphicFrameLocks noGrp="1"/>
          </p:cNvGraphicFramePr>
          <p:nvPr/>
        </p:nvGraphicFramePr>
        <p:xfrm>
          <a:off x="5002305" y="1033462"/>
          <a:ext cx="3368489" cy="731520"/>
        </p:xfrm>
        <a:graphic>
          <a:graphicData uri="http://schemas.openxmlformats.org/drawingml/2006/table">
            <a:tbl>
              <a:tblPr/>
              <a:tblGrid>
                <a:gridCol w="390111"/>
                <a:gridCol w="646347"/>
                <a:gridCol w="583008"/>
                <a:gridCol w="467846"/>
                <a:gridCol w="633391"/>
                <a:gridCol w="647786"/>
              </a:tblGrid>
              <a:tr h="0">
                <a:tc gridSpan="3">
                  <a:txBody>
                    <a:bodyPr/>
                    <a:lstStyle/>
                    <a:p>
                      <a:pPr marL="0" marR="0" algn="ctr">
                        <a:spcBef>
                          <a:spcPts val="0"/>
                        </a:spcBef>
                        <a:spcAft>
                          <a:spcPts val="0"/>
                        </a:spcAft>
                      </a:pPr>
                      <a:r>
                        <a:rPr lang="en-US" sz="800" dirty="0">
                          <a:latin typeface="Times New Roman"/>
                          <a:ea typeface="Times New Roman"/>
                          <a:cs typeface="Times New Roman"/>
                        </a:rPr>
                        <a:t>AHI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800">
                          <a:latin typeface="Times New Roman"/>
                          <a:ea typeface="Times New Roman"/>
                          <a:cs typeface="Times New Roman"/>
                        </a:rPr>
                        <a:t>VIIRS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800">
                          <a:latin typeface="Times New Roman"/>
                          <a:ea typeface="Times New Roman"/>
                          <a:cs typeface="Times New Roman"/>
                        </a:rPr>
                        <a:t>Band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Central wav.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Spatial res.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Times New Roman"/>
                          <a:ea typeface="Times New Roman"/>
                          <a:cs typeface="Times New Roman"/>
                        </a:rPr>
                        <a:t>Band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Central wav.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Spatial res.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a:latin typeface="Times New Roman"/>
                          <a:ea typeface="Times New Roman"/>
                          <a:cs typeface="Times New Roman"/>
                        </a:rPr>
                        <a:t>B5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I3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0.375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a:latin typeface="Times New Roman"/>
                          <a:ea typeface="Times New Roman"/>
                          <a:cs typeface="Times New Roman"/>
                        </a:rPr>
                        <a:t>B7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I4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Times New Roman"/>
                          <a:ea typeface="Times New Roman"/>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0.375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a:latin typeface="Times New Roman"/>
                          <a:ea typeface="Times New Roman"/>
                          <a:cs typeface="Times New Roman"/>
                        </a:rPr>
                        <a:t>B14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I5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Times New Roman"/>
                          <a:ea typeface="Times New Roman"/>
                          <a:cs typeface="Times New Roman"/>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Times New Roman"/>
                          <a:ea typeface="Times New Roman"/>
                          <a:cs typeface="Times New Roman"/>
                        </a:rPr>
                        <a:t>0.375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descr="navi_night"/>
          <p:cNvPicPr/>
          <p:nvPr/>
        </p:nvPicPr>
        <p:blipFill>
          <a:blip r:embed="rId3" cstate="print"/>
          <a:srcRect/>
          <a:stretch>
            <a:fillRect/>
          </a:stretch>
        </p:blipFill>
        <p:spPr bwMode="auto">
          <a:xfrm>
            <a:off x="4494973" y="2063798"/>
            <a:ext cx="4572000" cy="1865724"/>
          </a:xfrm>
          <a:prstGeom prst="rect">
            <a:avLst/>
          </a:prstGeom>
          <a:noFill/>
          <a:ln w="9525">
            <a:noFill/>
            <a:miter lim="800000"/>
            <a:headEnd/>
            <a:tailEnd/>
          </a:ln>
        </p:spPr>
      </p:pic>
      <p:pic>
        <p:nvPicPr>
          <p:cNvPr id="5" name="Picture 4" descr="coreg"/>
          <p:cNvPicPr/>
          <p:nvPr/>
        </p:nvPicPr>
        <p:blipFill>
          <a:blip r:embed="rId4" cstate="print"/>
          <a:srcRect/>
          <a:stretch>
            <a:fillRect/>
          </a:stretch>
        </p:blipFill>
        <p:spPr bwMode="auto">
          <a:xfrm>
            <a:off x="0" y="4392705"/>
            <a:ext cx="3940270" cy="1589427"/>
          </a:xfrm>
          <a:prstGeom prst="rect">
            <a:avLst/>
          </a:prstGeom>
          <a:noFill/>
          <a:ln w="9525">
            <a:noFill/>
            <a:miter lim="800000"/>
            <a:headEnd/>
            <a:tailEnd/>
          </a:ln>
        </p:spPr>
      </p:pic>
      <p:sp>
        <p:nvSpPr>
          <p:cNvPr id="7" name="Rectangle 6"/>
          <p:cNvSpPr/>
          <p:nvPr/>
        </p:nvSpPr>
        <p:spPr>
          <a:xfrm>
            <a:off x="5002305" y="1884498"/>
            <a:ext cx="3455754" cy="307777"/>
          </a:xfrm>
          <a:prstGeom prst="rect">
            <a:avLst/>
          </a:prstGeom>
        </p:spPr>
        <p:txBody>
          <a:bodyPr wrap="none">
            <a:spAutoFit/>
          </a:bodyPr>
          <a:lstStyle/>
          <a:p>
            <a:r>
              <a:rPr lang="en-US" sz="1400" dirty="0" smtClean="0">
                <a:solidFill>
                  <a:srgbClr val="FF0000"/>
                </a:solidFill>
              </a:rPr>
              <a:t>Navigation difference between AHI and VIIRS</a:t>
            </a:r>
            <a:endParaRPr lang="en-US" sz="1400" dirty="0">
              <a:solidFill>
                <a:srgbClr val="FF0000"/>
              </a:solidFill>
            </a:endParaRPr>
          </a:p>
        </p:txBody>
      </p:sp>
      <p:sp>
        <p:nvSpPr>
          <p:cNvPr id="8" name="TextBox 7"/>
          <p:cNvSpPr txBox="1"/>
          <p:nvPr/>
        </p:nvSpPr>
        <p:spPr>
          <a:xfrm>
            <a:off x="1146571" y="0"/>
            <a:ext cx="6725322" cy="954107"/>
          </a:xfrm>
          <a:prstGeom prst="rect">
            <a:avLst/>
          </a:prstGeom>
          <a:noFill/>
        </p:spPr>
        <p:txBody>
          <a:bodyPr wrap="square" rtlCol="0">
            <a:spAutoFit/>
          </a:bodyPr>
          <a:lstStyle/>
          <a:p>
            <a:pPr algn="ctr"/>
            <a:r>
              <a:rPr lang="en-US" sz="2800" b="1" dirty="0" smtClean="0"/>
              <a:t>Geo-spatial calibration accuracy validation using SNO/Ray-matching data</a:t>
            </a:r>
            <a:endParaRPr lang="en-US" sz="2800" b="1" dirty="0"/>
          </a:p>
        </p:txBody>
      </p:sp>
      <p:sp>
        <p:nvSpPr>
          <p:cNvPr id="9" name="TextBox 8"/>
          <p:cNvSpPr txBox="1"/>
          <p:nvPr/>
        </p:nvSpPr>
        <p:spPr>
          <a:xfrm>
            <a:off x="6458233" y="6551993"/>
            <a:ext cx="2389372" cy="276999"/>
          </a:xfrm>
          <a:prstGeom prst="rect">
            <a:avLst/>
          </a:prstGeom>
          <a:noFill/>
        </p:spPr>
        <p:txBody>
          <a:bodyPr wrap="none" rtlCol="0">
            <a:spAutoFit/>
          </a:bodyPr>
          <a:lstStyle/>
          <a:p>
            <a:r>
              <a:rPr lang="en-US" sz="1200" dirty="0" smtClean="0">
                <a:solidFill>
                  <a:srgbClr val="FF0000"/>
                </a:solidFill>
              </a:rPr>
              <a:t>Yu, F. et al. 2016 IGARSS, submitted</a:t>
            </a:r>
            <a:endParaRPr lang="en-US" sz="1200" dirty="0">
              <a:solidFill>
                <a:srgbClr val="FF0000"/>
              </a:solidFill>
            </a:endParaRPr>
          </a:p>
        </p:txBody>
      </p:sp>
      <p:sp>
        <p:nvSpPr>
          <p:cNvPr id="10" name="TextBox 9"/>
          <p:cNvSpPr txBox="1"/>
          <p:nvPr/>
        </p:nvSpPr>
        <p:spPr>
          <a:xfrm>
            <a:off x="92171" y="5982132"/>
            <a:ext cx="3439923" cy="461665"/>
          </a:xfrm>
          <a:prstGeom prst="rect">
            <a:avLst/>
          </a:prstGeom>
          <a:noFill/>
        </p:spPr>
        <p:txBody>
          <a:bodyPr wrap="square" rtlCol="0">
            <a:spAutoFit/>
          </a:bodyPr>
          <a:lstStyle/>
          <a:p>
            <a:pPr lvl="0"/>
            <a:r>
              <a:rPr lang="en-US" sz="1200" dirty="0" smtClean="0">
                <a:solidFill>
                  <a:srgbClr val="FF0000"/>
                </a:solidFill>
                <a:latin typeface="Arial" pitchFamily="34" charset="0"/>
                <a:ea typeface="Times New Roman" pitchFamily="18" charset="0"/>
                <a:cs typeface="Arial" pitchFamily="34" charset="0"/>
              </a:rPr>
              <a:t>Time-series of AHI BBR difference between October 13 and December 19, 2015.</a:t>
            </a:r>
            <a:endParaRPr lang="en-US" dirty="0"/>
          </a:p>
        </p:txBody>
      </p:sp>
      <p:sp>
        <p:nvSpPr>
          <p:cNvPr id="11" name="TextBox 10"/>
          <p:cNvSpPr txBox="1"/>
          <p:nvPr/>
        </p:nvSpPr>
        <p:spPr>
          <a:xfrm>
            <a:off x="4105836" y="4392705"/>
            <a:ext cx="4961138" cy="2031325"/>
          </a:xfrm>
          <a:prstGeom prst="rect">
            <a:avLst/>
          </a:prstGeom>
          <a:noFill/>
        </p:spPr>
        <p:txBody>
          <a:bodyPr wrap="square" rtlCol="0">
            <a:spAutoFit/>
          </a:bodyPr>
          <a:lstStyle/>
          <a:p>
            <a:pPr marL="342900" indent="-342900">
              <a:buAutoNum type="arabicPeriod"/>
            </a:pPr>
            <a:r>
              <a:rPr lang="en-US" dirty="0" smtClean="0"/>
              <a:t>A complementary method to independently validate the IPATS NAV results</a:t>
            </a:r>
          </a:p>
          <a:p>
            <a:pPr marL="342900" indent="-342900">
              <a:buAutoNum type="arabicPeriod"/>
            </a:pPr>
            <a:r>
              <a:rPr lang="en-US" dirty="0" smtClean="0"/>
              <a:t>Applicable for cloudy images which dominate over the Earth surface</a:t>
            </a:r>
          </a:p>
          <a:p>
            <a:pPr marL="342900" indent="-342900">
              <a:buFontTx/>
              <a:buAutoNum type="arabicPeriod"/>
            </a:pPr>
            <a:r>
              <a:rPr lang="en-US" dirty="0" smtClean="0"/>
              <a:t>Results agree very well with the IPATS method</a:t>
            </a:r>
          </a:p>
          <a:p>
            <a:pPr marL="342900" indent="-342900">
              <a:buAutoNum type="arabicPeriod"/>
            </a:pPr>
            <a:r>
              <a:rPr lang="en-US" dirty="0" smtClean="0"/>
              <a:t>Can be also used to validate the band-to-band registration (BBR) calibration accuracy </a:t>
            </a:r>
            <a:endParaRPr lang="en-US" dirty="0"/>
          </a:p>
        </p:txBody>
      </p:sp>
      <p:sp>
        <p:nvSpPr>
          <p:cNvPr id="12" name="Slide Number Placeholder 11"/>
          <p:cNvSpPr>
            <a:spLocks noGrp="1"/>
          </p:cNvSpPr>
          <p:nvPr>
            <p:ph type="sldNum" sz="quarter" idx="12"/>
          </p:nvPr>
        </p:nvSpPr>
        <p:spPr/>
        <p:txBody>
          <a:bodyPr/>
          <a:lstStyle/>
          <a:p>
            <a:fld id="{582A1B0B-7481-4C06-93FC-5D86358F779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74253" y="3460934"/>
            <a:ext cx="3722488" cy="3702428"/>
            <a:chOff x="-76200" y="457200"/>
            <a:chExt cx="4876800" cy="5335554"/>
          </a:xfrm>
        </p:grpSpPr>
        <p:pic>
          <p:nvPicPr>
            <p:cNvPr id="23" name="Picture 22" descr="site_location_ABIB2.png"/>
            <p:cNvPicPr>
              <a:picLocks noChangeAspect="1"/>
            </p:cNvPicPr>
            <p:nvPr/>
          </p:nvPicPr>
          <p:blipFill>
            <a:blip r:embed="rId2" cstate="print"/>
            <a:stretch>
              <a:fillRect/>
            </a:stretch>
          </p:blipFill>
          <p:spPr>
            <a:xfrm>
              <a:off x="-76200" y="457200"/>
              <a:ext cx="4876800" cy="4876800"/>
            </a:xfrm>
            <a:prstGeom prst="rect">
              <a:avLst/>
            </a:prstGeom>
          </p:spPr>
        </p:pic>
        <p:sp>
          <p:nvSpPr>
            <p:cNvPr id="24" name="TextBox 23"/>
            <p:cNvSpPr txBox="1"/>
            <p:nvPr/>
          </p:nvSpPr>
          <p:spPr>
            <a:xfrm>
              <a:off x="1418359" y="1103050"/>
              <a:ext cx="452615" cy="335756"/>
            </a:xfrm>
            <a:prstGeom prst="rect">
              <a:avLst/>
            </a:prstGeom>
            <a:noFill/>
          </p:spPr>
          <p:txBody>
            <a:bodyPr wrap="none" rtlCol="0">
              <a:spAutoFit/>
            </a:bodyPr>
            <a:lstStyle/>
            <a:p>
              <a:r>
                <a:rPr lang="en-US" sz="1000" dirty="0" smtClean="0">
                  <a:solidFill>
                    <a:srgbClr val="FF0000"/>
                  </a:solidFill>
                </a:rPr>
                <a:t>10</a:t>
              </a:r>
              <a:endParaRPr lang="en-US" sz="1000" dirty="0">
                <a:solidFill>
                  <a:srgbClr val="FF0000"/>
                </a:solidFill>
              </a:endParaRPr>
            </a:p>
          </p:txBody>
        </p:sp>
        <p:sp>
          <p:nvSpPr>
            <p:cNvPr id="25" name="TextBox 24"/>
            <p:cNvSpPr txBox="1"/>
            <p:nvPr/>
          </p:nvSpPr>
          <p:spPr>
            <a:xfrm>
              <a:off x="1963882" y="999140"/>
              <a:ext cx="358513" cy="335756"/>
            </a:xfrm>
            <a:prstGeom prst="rect">
              <a:avLst/>
            </a:prstGeom>
            <a:noFill/>
          </p:spPr>
          <p:txBody>
            <a:bodyPr wrap="none" rtlCol="0">
              <a:spAutoFit/>
            </a:bodyPr>
            <a:lstStyle/>
            <a:p>
              <a:r>
                <a:rPr lang="en-US" sz="1000" dirty="0" smtClean="0">
                  <a:solidFill>
                    <a:srgbClr val="FF0000"/>
                  </a:solidFill>
                </a:rPr>
                <a:t>9</a:t>
              </a:r>
              <a:endParaRPr lang="en-US" sz="1000" dirty="0">
                <a:solidFill>
                  <a:srgbClr val="FF0000"/>
                </a:solidFill>
              </a:endParaRPr>
            </a:p>
          </p:txBody>
        </p:sp>
        <p:sp>
          <p:nvSpPr>
            <p:cNvPr id="26" name="TextBox 25"/>
            <p:cNvSpPr txBox="1"/>
            <p:nvPr/>
          </p:nvSpPr>
          <p:spPr>
            <a:xfrm>
              <a:off x="2836718" y="1310868"/>
              <a:ext cx="358513" cy="335756"/>
            </a:xfrm>
            <a:prstGeom prst="rect">
              <a:avLst/>
            </a:prstGeom>
            <a:noFill/>
          </p:spPr>
          <p:txBody>
            <a:bodyPr wrap="none" rtlCol="0">
              <a:spAutoFit/>
            </a:bodyPr>
            <a:lstStyle/>
            <a:p>
              <a:r>
                <a:rPr lang="en-US" sz="1000" dirty="0" smtClean="0">
                  <a:solidFill>
                    <a:srgbClr val="FF0000"/>
                  </a:solidFill>
                </a:rPr>
                <a:t>3</a:t>
              </a:r>
              <a:endParaRPr lang="en-US" sz="1000" dirty="0">
                <a:solidFill>
                  <a:srgbClr val="FF0000"/>
                </a:solidFill>
              </a:endParaRPr>
            </a:p>
          </p:txBody>
        </p:sp>
        <p:sp>
          <p:nvSpPr>
            <p:cNvPr id="27" name="TextBox 26"/>
            <p:cNvSpPr txBox="1"/>
            <p:nvPr/>
          </p:nvSpPr>
          <p:spPr>
            <a:xfrm>
              <a:off x="3164032" y="1676400"/>
              <a:ext cx="358513" cy="335756"/>
            </a:xfrm>
            <a:prstGeom prst="rect">
              <a:avLst/>
            </a:prstGeom>
            <a:noFill/>
          </p:spPr>
          <p:txBody>
            <a:bodyPr wrap="none" rtlCol="0">
              <a:spAutoFit/>
            </a:bodyPr>
            <a:lstStyle/>
            <a:p>
              <a:r>
                <a:rPr lang="en-US" sz="1000" dirty="0" smtClean="0">
                  <a:solidFill>
                    <a:srgbClr val="FF0000"/>
                  </a:solidFill>
                </a:rPr>
                <a:t>1</a:t>
              </a:r>
              <a:endParaRPr lang="en-US" sz="1000" dirty="0">
                <a:solidFill>
                  <a:srgbClr val="FF0000"/>
                </a:solidFill>
              </a:endParaRPr>
            </a:p>
          </p:txBody>
        </p:sp>
        <p:sp>
          <p:nvSpPr>
            <p:cNvPr id="28" name="TextBox 27"/>
            <p:cNvSpPr txBox="1"/>
            <p:nvPr/>
          </p:nvSpPr>
          <p:spPr>
            <a:xfrm>
              <a:off x="3606199" y="2246050"/>
              <a:ext cx="358513" cy="335756"/>
            </a:xfrm>
            <a:prstGeom prst="rect">
              <a:avLst/>
            </a:prstGeom>
            <a:noFill/>
          </p:spPr>
          <p:txBody>
            <a:bodyPr wrap="none" rtlCol="0">
              <a:spAutoFit/>
            </a:bodyPr>
            <a:lstStyle/>
            <a:p>
              <a:r>
                <a:rPr lang="en-US" sz="1000" dirty="0" smtClean="0">
                  <a:solidFill>
                    <a:srgbClr val="FF0000"/>
                  </a:solidFill>
                </a:rPr>
                <a:t>2</a:t>
              </a:r>
              <a:endParaRPr lang="en-US" sz="1000" dirty="0">
                <a:solidFill>
                  <a:srgbClr val="FF0000"/>
                </a:solidFill>
              </a:endParaRPr>
            </a:p>
          </p:txBody>
        </p:sp>
        <p:sp>
          <p:nvSpPr>
            <p:cNvPr id="29" name="TextBox 28"/>
            <p:cNvSpPr txBox="1"/>
            <p:nvPr/>
          </p:nvSpPr>
          <p:spPr>
            <a:xfrm>
              <a:off x="4241378" y="1960418"/>
              <a:ext cx="358513" cy="335756"/>
            </a:xfrm>
            <a:prstGeom prst="rect">
              <a:avLst/>
            </a:prstGeom>
            <a:noFill/>
          </p:spPr>
          <p:txBody>
            <a:bodyPr wrap="none" rtlCol="0">
              <a:spAutoFit/>
            </a:bodyPr>
            <a:lstStyle/>
            <a:p>
              <a:r>
                <a:rPr lang="en-US" sz="1000" dirty="0" smtClean="0">
                  <a:solidFill>
                    <a:srgbClr val="FF0000"/>
                  </a:solidFill>
                </a:rPr>
                <a:t>4</a:t>
              </a:r>
              <a:endParaRPr lang="en-US" sz="1000" dirty="0">
                <a:solidFill>
                  <a:srgbClr val="FF0000"/>
                </a:solidFill>
              </a:endParaRPr>
            </a:p>
          </p:txBody>
        </p:sp>
        <p:sp>
          <p:nvSpPr>
            <p:cNvPr id="30" name="TextBox 29"/>
            <p:cNvSpPr txBox="1"/>
            <p:nvPr/>
          </p:nvSpPr>
          <p:spPr>
            <a:xfrm>
              <a:off x="2965724" y="3169444"/>
              <a:ext cx="358513" cy="335756"/>
            </a:xfrm>
            <a:prstGeom prst="rect">
              <a:avLst/>
            </a:prstGeom>
            <a:noFill/>
          </p:spPr>
          <p:txBody>
            <a:bodyPr wrap="none" rtlCol="0">
              <a:spAutoFit/>
            </a:bodyPr>
            <a:lstStyle/>
            <a:p>
              <a:r>
                <a:rPr lang="en-US" sz="1000" dirty="0" smtClean="0">
                  <a:solidFill>
                    <a:srgbClr val="FF0000"/>
                  </a:solidFill>
                </a:rPr>
                <a:t>5</a:t>
              </a:r>
              <a:endParaRPr lang="en-US" sz="1000" dirty="0">
                <a:solidFill>
                  <a:srgbClr val="FF0000"/>
                </a:solidFill>
              </a:endParaRPr>
            </a:p>
          </p:txBody>
        </p:sp>
        <p:sp>
          <p:nvSpPr>
            <p:cNvPr id="31" name="TextBox 30"/>
            <p:cNvSpPr txBox="1"/>
            <p:nvPr/>
          </p:nvSpPr>
          <p:spPr>
            <a:xfrm>
              <a:off x="3045729" y="3779044"/>
              <a:ext cx="358513" cy="335756"/>
            </a:xfrm>
            <a:prstGeom prst="rect">
              <a:avLst/>
            </a:prstGeom>
            <a:noFill/>
          </p:spPr>
          <p:txBody>
            <a:bodyPr wrap="none" rtlCol="0">
              <a:spAutoFit/>
            </a:bodyPr>
            <a:lstStyle/>
            <a:p>
              <a:r>
                <a:rPr lang="en-US" sz="1000" dirty="0" smtClean="0">
                  <a:solidFill>
                    <a:srgbClr val="FF0000"/>
                  </a:solidFill>
                </a:rPr>
                <a:t>7</a:t>
              </a:r>
              <a:endParaRPr lang="en-US" sz="1000" dirty="0">
                <a:solidFill>
                  <a:srgbClr val="FF0000"/>
                </a:solidFill>
              </a:endParaRPr>
            </a:p>
          </p:txBody>
        </p:sp>
        <p:sp>
          <p:nvSpPr>
            <p:cNvPr id="32" name="TextBox 31"/>
            <p:cNvSpPr txBox="1"/>
            <p:nvPr/>
          </p:nvSpPr>
          <p:spPr>
            <a:xfrm>
              <a:off x="2118862" y="4464844"/>
              <a:ext cx="358513" cy="335756"/>
            </a:xfrm>
            <a:prstGeom prst="rect">
              <a:avLst/>
            </a:prstGeom>
            <a:noFill/>
          </p:spPr>
          <p:txBody>
            <a:bodyPr wrap="none" rtlCol="0">
              <a:spAutoFit/>
            </a:bodyPr>
            <a:lstStyle/>
            <a:p>
              <a:r>
                <a:rPr lang="en-US" sz="1000" dirty="0" smtClean="0">
                  <a:solidFill>
                    <a:srgbClr val="FF0000"/>
                  </a:solidFill>
                </a:rPr>
                <a:t>8</a:t>
              </a:r>
              <a:endParaRPr lang="en-US" sz="1000" dirty="0">
                <a:solidFill>
                  <a:srgbClr val="FF0000"/>
                </a:solidFill>
              </a:endParaRPr>
            </a:p>
          </p:txBody>
        </p:sp>
        <p:sp>
          <p:nvSpPr>
            <p:cNvPr id="33" name="TextBox 32"/>
            <p:cNvSpPr txBox="1"/>
            <p:nvPr/>
          </p:nvSpPr>
          <p:spPr>
            <a:xfrm>
              <a:off x="2098680" y="3855244"/>
              <a:ext cx="358513" cy="335756"/>
            </a:xfrm>
            <a:prstGeom prst="rect">
              <a:avLst/>
            </a:prstGeom>
            <a:noFill/>
          </p:spPr>
          <p:txBody>
            <a:bodyPr wrap="none" rtlCol="0">
              <a:spAutoFit/>
            </a:bodyPr>
            <a:lstStyle/>
            <a:p>
              <a:r>
                <a:rPr lang="en-US" sz="1000" dirty="0" smtClean="0">
                  <a:solidFill>
                    <a:srgbClr val="FF0000"/>
                  </a:solidFill>
                </a:rPr>
                <a:t>6</a:t>
              </a:r>
              <a:endParaRPr lang="en-US" sz="1000" dirty="0">
                <a:solidFill>
                  <a:srgbClr val="FF0000"/>
                </a:solidFill>
              </a:endParaRPr>
            </a:p>
          </p:txBody>
        </p:sp>
        <p:sp>
          <p:nvSpPr>
            <p:cNvPr id="34" name="TextBox 33"/>
            <p:cNvSpPr txBox="1"/>
            <p:nvPr/>
          </p:nvSpPr>
          <p:spPr>
            <a:xfrm>
              <a:off x="2836718" y="2248117"/>
              <a:ext cx="452615" cy="335756"/>
            </a:xfrm>
            <a:prstGeom prst="rect">
              <a:avLst/>
            </a:prstGeom>
            <a:noFill/>
          </p:spPr>
          <p:txBody>
            <a:bodyPr wrap="none" rtlCol="0">
              <a:spAutoFit/>
            </a:bodyPr>
            <a:lstStyle/>
            <a:p>
              <a:r>
                <a:rPr lang="en-US" sz="1000" dirty="0" smtClean="0">
                  <a:solidFill>
                    <a:srgbClr val="FF0000"/>
                  </a:solidFill>
                </a:rPr>
                <a:t>12</a:t>
              </a:r>
              <a:endParaRPr lang="en-US" sz="1000" dirty="0">
                <a:solidFill>
                  <a:srgbClr val="FF0000"/>
                </a:solidFill>
              </a:endParaRPr>
            </a:p>
          </p:txBody>
        </p:sp>
        <p:sp>
          <p:nvSpPr>
            <p:cNvPr id="35" name="TextBox 34"/>
            <p:cNvSpPr txBox="1"/>
            <p:nvPr/>
          </p:nvSpPr>
          <p:spPr>
            <a:xfrm>
              <a:off x="3477647" y="4321606"/>
              <a:ext cx="331917" cy="250394"/>
            </a:xfrm>
            <a:prstGeom prst="rect">
              <a:avLst/>
            </a:prstGeom>
            <a:noFill/>
          </p:spPr>
          <p:txBody>
            <a:bodyPr wrap="none" rtlCol="0">
              <a:spAutoFit/>
            </a:bodyPr>
            <a:lstStyle/>
            <a:p>
              <a:r>
                <a:rPr lang="en-US" sz="1000" dirty="0" smtClean="0">
                  <a:solidFill>
                    <a:srgbClr val="FF0000"/>
                  </a:solidFill>
                </a:rPr>
                <a:t>11</a:t>
              </a:r>
              <a:endParaRPr lang="en-US" sz="1000" dirty="0">
                <a:solidFill>
                  <a:srgbClr val="FF0000"/>
                </a:solidFill>
              </a:endParaRPr>
            </a:p>
          </p:txBody>
        </p:sp>
        <p:sp>
          <p:nvSpPr>
            <p:cNvPr id="36" name="TextBox 35"/>
            <p:cNvSpPr txBox="1"/>
            <p:nvPr/>
          </p:nvSpPr>
          <p:spPr>
            <a:xfrm>
              <a:off x="1066800" y="5345668"/>
              <a:ext cx="242015" cy="447086"/>
            </a:xfrm>
            <a:prstGeom prst="rect">
              <a:avLst/>
            </a:prstGeom>
            <a:noFill/>
          </p:spPr>
          <p:txBody>
            <a:bodyPr wrap="none" rtlCol="0">
              <a:spAutoFit/>
            </a:bodyPr>
            <a:lstStyle/>
            <a:p>
              <a:endParaRPr lang="en-US" dirty="0"/>
            </a:p>
          </p:txBody>
        </p:sp>
        <p:sp>
          <p:nvSpPr>
            <p:cNvPr id="37" name="TextBox 36"/>
            <p:cNvSpPr txBox="1"/>
            <p:nvPr/>
          </p:nvSpPr>
          <p:spPr>
            <a:xfrm>
              <a:off x="1371600" y="2362200"/>
              <a:ext cx="1147815" cy="276999"/>
            </a:xfrm>
            <a:prstGeom prst="rect">
              <a:avLst/>
            </a:prstGeom>
            <a:noFill/>
          </p:spPr>
          <p:txBody>
            <a:bodyPr wrap="none" rtlCol="0">
              <a:spAutoFit/>
            </a:bodyPr>
            <a:lstStyle/>
            <a:p>
              <a:r>
                <a:rPr lang="en-US" sz="1200" b="1" dirty="0" smtClean="0">
                  <a:solidFill>
                    <a:srgbClr val="FF0000"/>
                  </a:solidFill>
                </a:rPr>
                <a:t>Apollo Site #16</a:t>
              </a:r>
              <a:endParaRPr lang="en-US" sz="1200" b="1" dirty="0">
                <a:solidFill>
                  <a:srgbClr val="FF0000"/>
                </a:solidFill>
              </a:endParaRPr>
            </a:p>
          </p:txBody>
        </p:sp>
        <p:cxnSp>
          <p:nvCxnSpPr>
            <p:cNvPr id="38" name="Straight Arrow Connector 37"/>
            <p:cNvCxnSpPr/>
            <p:nvPr/>
          </p:nvCxnSpPr>
          <p:spPr>
            <a:xfrm flipV="1">
              <a:off x="2514600" y="2507673"/>
              <a:ext cx="397841" cy="391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800" y="1371600"/>
              <a:ext cx="316112" cy="246221"/>
            </a:xfrm>
            <a:prstGeom prst="rect">
              <a:avLst/>
            </a:prstGeom>
            <a:noFill/>
          </p:spPr>
          <p:txBody>
            <a:bodyPr wrap="none" rtlCol="0">
              <a:spAutoFit/>
            </a:bodyPr>
            <a:lstStyle/>
            <a:p>
              <a:r>
                <a:rPr lang="en-US" sz="1000" dirty="0" smtClean="0">
                  <a:solidFill>
                    <a:srgbClr val="FF0000"/>
                  </a:solidFill>
                </a:rPr>
                <a:t>13</a:t>
              </a:r>
              <a:endParaRPr lang="en-US" sz="1000" dirty="0">
                <a:solidFill>
                  <a:srgbClr val="FF0000"/>
                </a:solidFill>
              </a:endParaRPr>
            </a:p>
          </p:txBody>
        </p:sp>
        <p:sp>
          <p:nvSpPr>
            <p:cNvPr id="40" name="TextBox 39"/>
            <p:cNvSpPr txBox="1"/>
            <p:nvPr/>
          </p:nvSpPr>
          <p:spPr>
            <a:xfrm>
              <a:off x="228600" y="1828800"/>
              <a:ext cx="316112" cy="246221"/>
            </a:xfrm>
            <a:prstGeom prst="rect">
              <a:avLst/>
            </a:prstGeom>
            <a:noFill/>
          </p:spPr>
          <p:txBody>
            <a:bodyPr wrap="none" rtlCol="0">
              <a:spAutoFit/>
            </a:bodyPr>
            <a:lstStyle/>
            <a:p>
              <a:r>
                <a:rPr lang="en-US" sz="1000" dirty="0" smtClean="0">
                  <a:solidFill>
                    <a:srgbClr val="FF0000"/>
                  </a:solidFill>
                </a:rPr>
                <a:t>14</a:t>
              </a:r>
              <a:endParaRPr lang="en-US" sz="1000" dirty="0">
                <a:solidFill>
                  <a:srgbClr val="FF0000"/>
                </a:solidFill>
              </a:endParaRPr>
            </a:p>
          </p:txBody>
        </p:sp>
        <p:sp>
          <p:nvSpPr>
            <p:cNvPr id="41" name="TextBox 40"/>
            <p:cNvSpPr txBox="1"/>
            <p:nvPr/>
          </p:nvSpPr>
          <p:spPr>
            <a:xfrm>
              <a:off x="762000" y="2725579"/>
              <a:ext cx="316112" cy="246221"/>
            </a:xfrm>
            <a:prstGeom prst="rect">
              <a:avLst/>
            </a:prstGeom>
            <a:noFill/>
          </p:spPr>
          <p:txBody>
            <a:bodyPr wrap="none" rtlCol="0">
              <a:spAutoFit/>
            </a:bodyPr>
            <a:lstStyle/>
            <a:p>
              <a:r>
                <a:rPr lang="en-US" sz="1000" dirty="0" smtClean="0">
                  <a:solidFill>
                    <a:srgbClr val="FF0000"/>
                  </a:solidFill>
                </a:rPr>
                <a:t>15</a:t>
              </a:r>
              <a:endParaRPr lang="en-US" sz="1000" dirty="0">
                <a:solidFill>
                  <a:srgbClr val="FF0000"/>
                </a:solidFill>
              </a:endParaRPr>
            </a:p>
          </p:txBody>
        </p:sp>
      </p:grpSp>
      <p:pic>
        <p:nvPicPr>
          <p:cNvPr id="21" name="Picture 20" descr="timeseries_site_radiance_b1.png"/>
          <p:cNvPicPr>
            <a:picLocks noChangeAspect="1"/>
          </p:cNvPicPr>
          <p:nvPr/>
        </p:nvPicPr>
        <p:blipFill>
          <a:blip r:embed="rId3"/>
          <a:stretch>
            <a:fillRect/>
          </a:stretch>
        </p:blipFill>
        <p:spPr>
          <a:xfrm>
            <a:off x="4347415" y="3909100"/>
            <a:ext cx="4676649" cy="2922905"/>
          </a:xfrm>
          <a:prstGeom prst="rect">
            <a:avLst/>
          </a:prstGeom>
        </p:spPr>
      </p:pic>
      <p:sp>
        <p:nvSpPr>
          <p:cNvPr id="2" name="Title 1"/>
          <p:cNvSpPr>
            <a:spLocks noGrp="1"/>
          </p:cNvSpPr>
          <p:nvPr>
            <p:ph type="title"/>
          </p:nvPr>
        </p:nvSpPr>
        <p:spPr/>
        <p:txBody>
          <a:bodyPr>
            <a:normAutofit fontScale="90000"/>
          </a:bodyPr>
          <a:lstStyle/>
          <a:p>
            <a:r>
              <a:rPr lang="en-US" dirty="0" smtClean="0"/>
              <a:t>Lunar Radiance Calibration for H8 AHI and GOES-R ABI</a:t>
            </a:r>
            <a:endParaRPr lang="en-US" dirty="0"/>
          </a:p>
        </p:txBody>
      </p:sp>
      <p:sp>
        <p:nvSpPr>
          <p:cNvPr id="4" name="Content Placeholder 3"/>
          <p:cNvSpPr>
            <a:spLocks noGrp="1"/>
          </p:cNvSpPr>
          <p:nvPr>
            <p:ph idx="1"/>
          </p:nvPr>
        </p:nvSpPr>
        <p:spPr>
          <a:xfrm>
            <a:off x="434516" y="1025236"/>
            <a:ext cx="8709483" cy="5271521"/>
          </a:xfrm>
        </p:spPr>
        <p:txBody>
          <a:bodyPr/>
          <a:lstStyle/>
          <a:p>
            <a:r>
              <a:rPr lang="en-US" sz="2400" b="1" dirty="0" smtClean="0"/>
              <a:t>Lunar target selections with SELENE/LALT and SELENE/SP data</a:t>
            </a:r>
          </a:p>
          <a:p>
            <a:pPr lvl="1"/>
            <a:r>
              <a:rPr lang="en-US" sz="2000" b="1" dirty="0" smtClean="0"/>
              <a:t>Spectral characterization of the targets with SELENE/SP</a:t>
            </a:r>
          </a:p>
          <a:p>
            <a:pPr lvl="1"/>
            <a:r>
              <a:rPr lang="en-US" sz="2000" b="1" dirty="0" smtClean="0"/>
              <a:t>Data extraction technique development</a:t>
            </a:r>
            <a:endParaRPr lang="en-US" sz="2400" b="1" dirty="0" smtClean="0"/>
          </a:p>
          <a:p>
            <a:r>
              <a:rPr lang="en-US" sz="2400" b="1" dirty="0" smtClean="0"/>
              <a:t>Current on-going collaboration with JMA to develop the lunar radiance model for the AHI/ABI calibration</a:t>
            </a:r>
          </a:p>
          <a:p>
            <a:r>
              <a:rPr lang="en-US" sz="2400" b="1" dirty="0" smtClean="0"/>
              <a:t>Detail reports at 1g and 4h</a:t>
            </a:r>
            <a:endParaRPr lang="en-US" sz="2400" b="1" dirty="0"/>
          </a:p>
        </p:txBody>
      </p:sp>
      <p:sp>
        <p:nvSpPr>
          <p:cNvPr id="19" name="TextBox 18"/>
          <p:cNvSpPr txBox="1"/>
          <p:nvPr/>
        </p:nvSpPr>
        <p:spPr>
          <a:xfrm>
            <a:off x="6657278" y="4360127"/>
            <a:ext cx="1564083" cy="307777"/>
          </a:xfrm>
          <a:prstGeom prst="rect">
            <a:avLst/>
          </a:prstGeom>
          <a:noFill/>
        </p:spPr>
        <p:txBody>
          <a:bodyPr wrap="none" rtlCol="0">
            <a:spAutoFit/>
          </a:bodyPr>
          <a:lstStyle/>
          <a:p>
            <a:r>
              <a:rPr lang="en-US" sz="1400" b="1" dirty="0" smtClean="0"/>
              <a:t>AHI lunar radiance</a:t>
            </a:r>
            <a:endParaRPr lang="en-US" sz="1400" b="1" dirty="0"/>
          </a:p>
        </p:txBody>
      </p:sp>
      <p:sp>
        <p:nvSpPr>
          <p:cNvPr id="20" name="Slide Number Placeholder 19"/>
          <p:cNvSpPr>
            <a:spLocks noGrp="1"/>
          </p:cNvSpPr>
          <p:nvPr>
            <p:ph type="sldNum" sz="quarter" idx="12"/>
          </p:nvPr>
        </p:nvSpPr>
        <p:spPr/>
        <p:txBody>
          <a:bodyPr/>
          <a:lstStyle/>
          <a:p>
            <a:fld id="{22DE9A1A-1149-42CB-8B7A-1980B4281A39}" type="slidenum">
              <a:rPr lang="en-US" smtClean="0">
                <a:solidFill>
                  <a:srgbClr val="000000"/>
                </a:solidFill>
              </a:rPr>
              <a:pPr/>
              <a:t>22</a:t>
            </a:fld>
            <a:endParaRPr lang="en-US">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34517" y="1025236"/>
            <a:ext cx="8229600" cy="5446207"/>
          </a:xfrm>
        </p:spPr>
        <p:txBody>
          <a:bodyPr/>
          <a:lstStyle/>
          <a:p>
            <a:r>
              <a:rPr lang="en-US" sz="2400" b="1" dirty="0" smtClean="0"/>
              <a:t>Completed </a:t>
            </a:r>
            <a:r>
              <a:rPr lang="en-US" sz="2400" b="1" dirty="0" smtClean="0"/>
              <a:t>most</a:t>
            </a:r>
            <a:r>
              <a:rPr lang="en-US" sz="2400" b="1" dirty="0" smtClean="0"/>
              <a:t> </a:t>
            </a:r>
            <a:r>
              <a:rPr lang="en-US" sz="2400" b="1" dirty="0" smtClean="0"/>
              <a:t>NOAA GPRC actions </a:t>
            </a:r>
            <a:r>
              <a:rPr lang="en-US" sz="2400" b="1" smtClean="0"/>
              <a:t>from </a:t>
            </a:r>
            <a:r>
              <a:rPr lang="en-US" sz="2400" b="1" smtClean="0"/>
              <a:t>the past </a:t>
            </a:r>
            <a:r>
              <a:rPr lang="en-US" sz="2400" b="1" smtClean="0"/>
              <a:t>annual </a:t>
            </a:r>
            <a:r>
              <a:rPr lang="en-US" sz="2400" b="1" smtClean="0"/>
              <a:t>meeting, if not all</a:t>
            </a:r>
            <a:endParaRPr lang="en-US" sz="2400" b="1" dirty="0" smtClean="0"/>
          </a:p>
          <a:p>
            <a:r>
              <a:rPr lang="en-US" sz="2400" b="1" dirty="0" smtClean="0"/>
              <a:t>NOAA SNPP instruments perform stable and healthy in-orbit</a:t>
            </a:r>
          </a:p>
          <a:p>
            <a:pPr lvl="1"/>
            <a:r>
              <a:rPr lang="en-US" sz="1800" dirty="0" smtClean="0"/>
              <a:t>Candidates of reference instruments from UV to MW spectra</a:t>
            </a:r>
          </a:p>
          <a:p>
            <a:r>
              <a:rPr lang="en-US" sz="2400" b="1" dirty="0" smtClean="0"/>
              <a:t>NOAA fully participate the GPRC activities and leading several subgroups</a:t>
            </a:r>
            <a:endParaRPr lang="en-US" sz="2000" b="1" dirty="0" smtClean="0"/>
          </a:p>
          <a:p>
            <a:r>
              <a:rPr lang="en-US" sz="2400" b="1" dirty="0" smtClean="0"/>
              <a:t>Potential new GSICS MW products</a:t>
            </a:r>
          </a:p>
          <a:p>
            <a:pPr lvl="1"/>
            <a:r>
              <a:rPr lang="en-US" sz="1800" dirty="0" smtClean="0"/>
              <a:t>C. </a:t>
            </a:r>
            <a:r>
              <a:rPr lang="en-US" sz="1800" dirty="0" err="1" smtClean="0"/>
              <a:t>Zou</a:t>
            </a:r>
            <a:r>
              <a:rPr lang="en-US" sz="1800" dirty="0" smtClean="0"/>
              <a:t> (MSU-AMSU), J. </a:t>
            </a:r>
            <a:r>
              <a:rPr lang="en-US" sz="1800" dirty="0" err="1" smtClean="0"/>
              <a:t>Fenning</a:t>
            </a:r>
            <a:r>
              <a:rPr lang="en-US" sz="1800" dirty="0" smtClean="0"/>
              <a:t> (SSMI), </a:t>
            </a:r>
            <a:r>
              <a:rPr lang="en-GB" altLang="en-US" sz="1800" dirty="0" smtClean="0"/>
              <a:t>GPM X-Cal LUT’s</a:t>
            </a:r>
            <a:endParaRPr lang="en-US" sz="1800" dirty="0" smtClean="0"/>
          </a:p>
          <a:p>
            <a:r>
              <a:rPr lang="en-US" sz="2400" b="1" dirty="0" smtClean="0"/>
              <a:t>Actively explore and improve GSICS inter-calibration algorithms</a:t>
            </a:r>
          </a:p>
          <a:p>
            <a:pPr lvl="1"/>
            <a:r>
              <a:rPr lang="en-US" sz="1800" dirty="0" err="1" smtClean="0"/>
              <a:t>LoS</a:t>
            </a:r>
            <a:r>
              <a:rPr lang="en-US" sz="1800" dirty="0" smtClean="0"/>
              <a:t> collocation</a:t>
            </a:r>
          </a:p>
          <a:p>
            <a:pPr lvl="1"/>
            <a:r>
              <a:rPr lang="en-US" sz="1800" dirty="0" smtClean="0"/>
              <a:t>Collocated DCC</a:t>
            </a:r>
          </a:p>
          <a:p>
            <a:pPr lvl="1"/>
            <a:r>
              <a:rPr lang="en-US" sz="1800" dirty="0" smtClean="0"/>
              <a:t>GEO-LEO INR validation</a:t>
            </a:r>
          </a:p>
          <a:p>
            <a:pPr lvl="1"/>
            <a:r>
              <a:rPr lang="en-US" sz="1800" dirty="0" smtClean="0"/>
              <a:t>Lunar radiance calibration</a:t>
            </a:r>
            <a:endParaRPr lang="en-US" sz="1800" dirty="0"/>
          </a:p>
        </p:txBody>
      </p:sp>
      <p:sp>
        <p:nvSpPr>
          <p:cNvPr id="4" name="Slide Number Placeholder 3"/>
          <p:cNvSpPr>
            <a:spLocks noGrp="1"/>
          </p:cNvSpPr>
          <p:nvPr>
            <p:ph type="sldNum" sz="quarter" idx="12"/>
          </p:nvPr>
        </p:nvSpPr>
        <p:spPr/>
        <p:txBody>
          <a:bodyPr/>
          <a:lstStyle/>
          <a:p>
            <a:fld id="{22DE9A1A-1149-42CB-8B7A-1980B4281A39}" type="slidenum">
              <a:rPr lang="en-US" smtClean="0">
                <a:solidFill>
                  <a:srgbClr val="000000"/>
                </a:solidFill>
              </a:rPr>
              <a:pPr/>
              <a:t>23</a:t>
            </a:fld>
            <a:endParaRPr 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Annual Meeting Action Review -1</a:t>
            </a:r>
            <a:endParaRPr lang="en-US" dirty="0"/>
          </a:p>
        </p:txBody>
      </p:sp>
      <p:sp>
        <p:nvSpPr>
          <p:cNvPr id="3" name="Content Placeholder 2"/>
          <p:cNvSpPr>
            <a:spLocks noGrp="1"/>
          </p:cNvSpPr>
          <p:nvPr>
            <p:ph idx="1"/>
          </p:nvPr>
        </p:nvSpPr>
        <p:spPr/>
        <p:txBody>
          <a:bodyPr/>
          <a:lstStyle/>
          <a:p>
            <a:r>
              <a:rPr lang="en-US" sz="2400" b="1" dirty="0" smtClean="0">
                <a:solidFill>
                  <a:srgbClr val="FF0000"/>
                </a:solidFill>
              </a:rPr>
              <a:t>Action: Implement </a:t>
            </a:r>
            <a:r>
              <a:rPr lang="en-US" sz="2400" b="1" dirty="0" err="1" smtClean="0">
                <a:solidFill>
                  <a:srgbClr val="FF0000"/>
                </a:solidFill>
              </a:rPr>
              <a:t>Sebastien’s</a:t>
            </a:r>
            <a:r>
              <a:rPr lang="en-US" sz="2400" b="1" dirty="0" smtClean="0">
                <a:solidFill>
                  <a:srgbClr val="FF0000"/>
                </a:solidFill>
              </a:rPr>
              <a:t> </a:t>
            </a:r>
            <a:r>
              <a:rPr lang="en-US" sz="2400" b="1" dirty="0" err="1" smtClean="0">
                <a:solidFill>
                  <a:srgbClr val="FF0000"/>
                </a:solidFill>
              </a:rPr>
              <a:t>Deseasonalisation</a:t>
            </a:r>
            <a:r>
              <a:rPr lang="en-US" sz="2400" b="1" dirty="0" smtClean="0">
                <a:solidFill>
                  <a:srgbClr val="FF0000"/>
                </a:solidFill>
              </a:rPr>
              <a:t> method and compare with </a:t>
            </a:r>
            <a:r>
              <a:rPr lang="en-US" sz="2400" b="1" dirty="0" err="1" smtClean="0">
                <a:solidFill>
                  <a:srgbClr val="FF0000"/>
                </a:solidFill>
              </a:rPr>
              <a:t>Fangfang’s</a:t>
            </a:r>
            <a:r>
              <a:rPr lang="en-US" sz="2400" b="1" dirty="0" smtClean="0">
                <a:solidFill>
                  <a:srgbClr val="FF0000"/>
                </a:solidFill>
              </a:rPr>
              <a:t> and report back</a:t>
            </a:r>
          </a:p>
          <a:p>
            <a:pPr lvl="1"/>
            <a:r>
              <a:rPr lang="en-US" sz="2000" b="1" dirty="0" smtClean="0"/>
              <a:t>Closed. Reported to the GRWG VIS/NIR Sub-group Web meeting on 2016-02-04.</a:t>
            </a:r>
          </a:p>
          <a:p>
            <a:pPr lvl="1"/>
            <a:r>
              <a:rPr lang="en-US" sz="2000" b="1" dirty="0" smtClean="0"/>
              <a:t>For long term time series, there is no significant difference between </a:t>
            </a:r>
            <a:r>
              <a:rPr lang="en-US" sz="2000" b="1" dirty="0" err="1" smtClean="0"/>
              <a:t>deseasonalizations</a:t>
            </a:r>
            <a:r>
              <a:rPr lang="en-US" sz="2000" b="1" dirty="0" smtClean="0"/>
              <a:t> by </a:t>
            </a:r>
            <a:r>
              <a:rPr lang="en-US" sz="2000" b="1" dirty="0" err="1" smtClean="0"/>
              <a:t>variogram</a:t>
            </a:r>
            <a:r>
              <a:rPr lang="en-US" sz="2000" b="1" dirty="0" smtClean="0"/>
              <a:t> and FTT in trending accuracy and precision. None improved GOES results significantly.</a:t>
            </a:r>
          </a:p>
          <a:p>
            <a:pPr lvl="1"/>
            <a:r>
              <a:rPr lang="en-US" sz="2000" b="1" dirty="0" smtClean="0"/>
              <a:t>Performance for shorter term time series is unknown. </a:t>
            </a:r>
          </a:p>
          <a:p>
            <a:pPr lvl="2"/>
            <a:r>
              <a:rPr lang="en-US" sz="1600" b="1" dirty="0" smtClean="0"/>
              <a:t>Unlike METEOSAT, GOES observations of DCC does not have sinusoidal variations.</a:t>
            </a:r>
          </a:p>
          <a:p>
            <a:pPr lvl="2"/>
            <a:r>
              <a:rPr lang="en-US" sz="1600" b="1" dirty="0" smtClean="0"/>
              <a:t>Other agencies are encouraged to continue if interested.</a:t>
            </a:r>
          </a:p>
          <a:p>
            <a:pPr lvl="1">
              <a:buNone/>
            </a:pPr>
            <a:endParaRPr lang="en-US" sz="2000" b="1" dirty="0" smtClean="0"/>
          </a:p>
          <a:p>
            <a:r>
              <a:rPr lang="en-US" sz="2400" b="1" dirty="0" smtClean="0">
                <a:solidFill>
                  <a:srgbClr val="FF0000"/>
                </a:solidFill>
              </a:rPr>
              <a:t>Action: Provide NASA the </a:t>
            </a:r>
            <a:r>
              <a:rPr lang="en-US" sz="2400" b="1" dirty="0" err="1" smtClean="0">
                <a:solidFill>
                  <a:srgbClr val="FF0000"/>
                </a:solidFill>
              </a:rPr>
              <a:t>Metop</a:t>
            </a:r>
            <a:r>
              <a:rPr lang="en-US" sz="2400" b="1" dirty="0" smtClean="0">
                <a:solidFill>
                  <a:srgbClr val="FF0000"/>
                </a:solidFill>
              </a:rPr>
              <a:t>/AVHRR instrument information</a:t>
            </a:r>
          </a:p>
          <a:p>
            <a:pPr lvl="1"/>
            <a:r>
              <a:rPr lang="en-US" sz="2000" b="1" dirty="0" smtClean="0"/>
              <a:t>Closed</a:t>
            </a:r>
          </a:p>
          <a:p>
            <a:pPr lvl="1"/>
            <a:endParaRPr lang="en-US" sz="2000" b="1" dirty="0" smtClean="0"/>
          </a:p>
          <a:p>
            <a:pPr lvl="1"/>
            <a:endParaRPr lang="en-US" sz="2000" b="1" dirty="0"/>
          </a:p>
        </p:txBody>
      </p:sp>
      <p:sp>
        <p:nvSpPr>
          <p:cNvPr id="4" name="Slide Number Placeholder 3"/>
          <p:cNvSpPr>
            <a:spLocks noGrp="1"/>
          </p:cNvSpPr>
          <p:nvPr>
            <p:ph type="sldNum" sz="quarter" idx="12"/>
          </p:nvPr>
        </p:nvSpPr>
        <p:spPr/>
        <p:txBody>
          <a:bodyPr/>
          <a:lstStyle/>
          <a:p>
            <a:fld id="{22DE9A1A-1149-42CB-8B7A-1980B4281A39}" type="slidenum">
              <a:rPr lang="en-US" smtClean="0">
                <a:solidFill>
                  <a:srgbClr val="000000"/>
                </a:solidFill>
              </a:rPr>
              <a:pPr/>
              <a:t>3</a:t>
            </a:fld>
            <a:endParaRPr 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Annual Meeting Action Review -2</a:t>
            </a:r>
            <a:endParaRPr lang="en-US" dirty="0"/>
          </a:p>
        </p:txBody>
      </p:sp>
      <p:sp>
        <p:nvSpPr>
          <p:cNvPr id="3" name="Content Placeholder 2"/>
          <p:cNvSpPr>
            <a:spLocks noGrp="1"/>
          </p:cNvSpPr>
          <p:nvPr>
            <p:ph idx="1"/>
          </p:nvPr>
        </p:nvSpPr>
        <p:spPr/>
        <p:txBody>
          <a:bodyPr/>
          <a:lstStyle/>
          <a:p>
            <a:r>
              <a:rPr lang="en-US" sz="2400" b="1" dirty="0" smtClean="0">
                <a:solidFill>
                  <a:srgbClr val="FF0000"/>
                </a:solidFill>
              </a:rPr>
              <a:t>Action: Investigate inter-channel calibration with IASI</a:t>
            </a:r>
          </a:p>
          <a:p>
            <a:pPr lvl="1"/>
            <a:r>
              <a:rPr lang="en-US" sz="2000" b="1" dirty="0" smtClean="0"/>
              <a:t>Pearlman, A., R. </a:t>
            </a:r>
            <a:r>
              <a:rPr lang="en-US" sz="2000" b="1" dirty="0" err="1" smtClean="0"/>
              <a:t>Dalta</a:t>
            </a:r>
            <a:r>
              <a:rPr lang="en-US" sz="2000" b="1" dirty="0" smtClean="0"/>
              <a:t>, C. Cao, and X. Wu, “Multichannel IR Sensor Advanced Baseline Imager Calibration Validation Using Planck’s Law”, </a:t>
            </a:r>
            <a:r>
              <a:rPr lang="en-US" sz="2000" b="1" dirty="0" err="1" smtClean="0"/>
              <a:t>Calcon</a:t>
            </a:r>
            <a:r>
              <a:rPr lang="en-US" sz="2000" b="1" dirty="0" smtClean="0"/>
              <a:t>, August 2015.</a:t>
            </a:r>
          </a:p>
          <a:p>
            <a:pPr lvl="1"/>
            <a:r>
              <a:rPr lang="en-US" sz="2000" b="1" dirty="0" smtClean="0"/>
              <a:t>Did not find dependence of bias that depends on channel or radiance</a:t>
            </a:r>
            <a:r>
              <a:rPr lang="en-US" sz="2000" b="1" dirty="0" smtClean="0"/>
              <a:t>.</a:t>
            </a:r>
            <a:endParaRPr lang="en-US" sz="2000" b="1" dirty="0" smtClean="0"/>
          </a:p>
          <a:p>
            <a:r>
              <a:rPr lang="en-US" sz="2400" b="1" dirty="0" smtClean="0">
                <a:solidFill>
                  <a:srgbClr val="FF0000"/>
                </a:solidFill>
              </a:rPr>
              <a:t>Invite </a:t>
            </a:r>
            <a:r>
              <a:rPr lang="en-US" sz="2400" b="1" dirty="0" err="1" smtClean="0">
                <a:solidFill>
                  <a:srgbClr val="FF0000"/>
                </a:solidFill>
              </a:rPr>
              <a:t>Pagano</a:t>
            </a:r>
            <a:r>
              <a:rPr lang="en-US" sz="2400" b="1" dirty="0" smtClean="0">
                <a:solidFill>
                  <a:srgbClr val="FF0000"/>
                </a:solidFill>
              </a:rPr>
              <a:t> and Yong Han to review scoring scheme for reference instruments</a:t>
            </a:r>
          </a:p>
          <a:p>
            <a:pPr lvl="1"/>
            <a:r>
              <a:rPr lang="en-US" sz="2000" b="1" dirty="0" smtClean="0"/>
              <a:t>Completed</a:t>
            </a:r>
            <a:endParaRPr lang="en-US" sz="2000" b="1" dirty="0" smtClean="0">
              <a:solidFill>
                <a:srgbClr val="FF0000"/>
              </a:solidFill>
            </a:endParaRPr>
          </a:p>
          <a:p>
            <a:r>
              <a:rPr lang="en-US" sz="2400" b="1" dirty="0" smtClean="0">
                <a:solidFill>
                  <a:srgbClr val="FF0000"/>
                </a:solidFill>
              </a:rPr>
              <a:t>Action: Provide NOAA’ GEO-LEO IR algorithm code to IMD</a:t>
            </a:r>
          </a:p>
          <a:p>
            <a:pPr lvl="1"/>
            <a:r>
              <a:rPr lang="en-US" sz="2000" b="1" dirty="0" smtClean="0"/>
              <a:t>GEO-LEO IR algorithm codes has already provided to </a:t>
            </a:r>
            <a:r>
              <a:rPr lang="en-US" sz="2000" b="1" dirty="0" smtClean="0"/>
              <a:t>GCC</a:t>
            </a:r>
            <a:endParaRPr lang="en-US" sz="2400" b="1" dirty="0" smtClean="0"/>
          </a:p>
          <a:p>
            <a:r>
              <a:rPr lang="en-US" sz="2400" b="1" dirty="0" smtClean="0">
                <a:solidFill>
                  <a:srgbClr val="FF0000"/>
                </a:solidFill>
              </a:rPr>
              <a:t>Report on plans to incorporate GOES-R/ABI in ICVS</a:t>
            </a:r>
          </a:p>
          <a:p>
            <a:pPr lvl="1"/>
            <a:r>
              <a:rPr lang="en-US" sz="2000" b="1" dirty="0" smtClean="0"/>
              <a:t>Completed</a:t>
            </a:r>
          </a:p>
          <a:p>
            <a:pPr lvl="1"/>
            <a:endParaRPr lang="en-US" sz="2000" b="1" dirty="0" smtClean="0"/>
          </a:p>
          <a:p>
            <a:pPr lvl="1"/>
            <a:endParaRPr lang="en-US" sz="2000" b="1" dirty="0" smtClean="0"/>
          </a:p>
          <a:p>
            <a:pPr lvl="1">
              <a:buNone/>
            </a:pPr>
            <a:endParaRPr lang="en-US" sz="2000" b="1" dirty="0" smtClean="0"/>
          </a:p>
          <a:p>
            <a:pPr lvl="1"/>
            <a:endParaRPr lang="en-US" sz="2000" b="1" dirty="0"/>
          </a:p>
        </p:txBody>
      </p:sp>
      <p:sp>
        <p:nvSpPr>
          <p:cNvPr id="4" name="Slide Number Placeholder 3"/>
          <p:cNvSpPr>
            <a:spLocks noGrp="1"/>
          </p:cNvSpPr>
          <p:nvPr>
            <p:ph type="sldNum" sz="quarter" idx="12"/>
          </p:nvPr>
        </p:nvSpPr>
        <p:spPr/>
        <p:txBody>
          <a:bodyPr/>
          <a:lstStyle/>
          <a:p>
            <a:fld id="{22DE9A1A-1149-42CB-8B7A-1980B4281A39}" type="slidenum">
              <a:rPr lang="en-US" smtClean="0">
                <a:solidFill>
                  <a:srgbClr val="000000"/>
                </a:solidFill>
              </a:rPr>
              <a:pPr/>
              <a:t>4</a:t>
            </a:fld>
            <a:endParaRPr lang="en-US">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UV Sub-group and UV Instruments</a:t>
            </a:r>
            <a:endParaRPr lang="en-US" dirty="0"/>
          </a:p>
        </p:txBody>
      </p:sp>
      <p:sp>
        <p:nvSpPr>
          <p:cNvPr id="3" name="Content Placeholder 2"/>
          <p:cNvSpPr>
            <a:spLocks noGrp="1"/>
          </p:cNvSpPr>
          <p:nvPr>
            <p:ph idx="1"/>
          </p:nvPr>
        </p:nvSpPr>
        <p:spPr/>
        <p:txBody>
          <a:bodyPr/>
          <a:lstStyle/>
          <a:p>
            <a:r>
              <a:rPr lang="en-US" sz="2400" b="1" dirty="0" smtClean="0"/>
              <a:t>Joint GRWG-UVSG and CEOS WGCV ACSG meeting on Oct. 8-9, 2015 at NOAA NCWCP, College Park MD USA</a:t>
            </a:r>
          </a:p>
          <a:p>
            <a:pPr lvl="1"/>
            <a:r>
              <a:rPr lang="en-US" sz="2000" b="1" dirty="0" smtClean="0"/>
              <a:t>Four baseline projects were identified</a:t>
            </a:r>
          </a:p>
          <a:p>
            <a:pPr lvl="2"/>
            <a:r>
              <a:rPr lang="en-US" sz="1600" b="1" dirty="0" smtClean="0">
                <a:solidFill>
                  <a:srgbClr val="FF0000"/>
                </a:solidFill>
              </a:rPr>
              <a:t>Reference Solar Spectrum (NOAA Lead) (4t)</a:t>
            </a:r>
          </a:p>
          <a:p>
            <a:pPr lvl="2"/>
            <a:r>
              <a:rPr lang="en-US" sz="1600" b="1" dirty="0" smtClean="0"/>
              <a:t>White Papers on Group-based characterization of UV/Vis/NIR/SWIR spectrometers</a:t>
            </a:r>
          </a:p>
          <a:p>
            <a:pPr lvl="2"/>
            <a:r>
              <a:rPr lang="en-US" sz="1600" b="1" dirty="0" smtClean="0"/>
              <a:t>Match-Ups and Target Sites</a:t>
            </a:r>
          </a:p>
          <a:p>
            <a:pPr lvl="2"/>
            <a:r>
              <a:rPr lang="en-US" sz="1600" b="1" dirty="0" smtClean="0">
                <a:solidFill>
                  <a:srgbClr val="FF0000"/>
                </a:solidFill>
              </a:rPr>
              <a:t>Cross-Calibration below 300nm (NOAA Lead)</a:t>
            </a:r>
            <a:endParaRPr lang="en-US" sz="1600" b="1" dirty="0" smtClean="0"/>
          </a:p>
          <a:p>
            <a:r>
              <a:rPr lang="en-US" sz="2400" b="1" dirty="0" smtClean="0"/>
              <a:t>Monitoring figures for the NOAA BUV instruments are regularly updated at the NOAA ICVS</a:t>
            </a:r>
          </a:p>
          <a:p>
            <a:pPr lvl="1"/>
            <a:r>
              <a:rPr lang="en-US" sz="2000" b="1" dirty="0" smtClean="0">
                <a:solidFill>
                  <a:srgbClr val="0070C0"/>
                </a:solidFill>
              </a:rPr>
              <a:t>The OMPS instrument is very stable, extremely flexible, and has good SNRs.</a:t>
            </a:r>
          </a:p>
          <a:p>
            <a:r>
              <a:rPr lang="en-US" sz="2400" b="1" dirty="0" smtClean="0"/>
              <a:t>A summary of the four projects was provided at a NASA EOS Aura OMI meeting in Feb 2016.</a:t>
            </a:r>
          </a:p>
          <a:p>
            <a:pPr lvl="1">
              <a:buNone/>
            </a:pPr>
            <a:endParaRPr lang="en-US" sz="2000" b="1" dirty="0" smtClean="0"/>
          </a:p>
          <a:p>
            <a:endParaRPr lang="en-US" dirty="0"/>
          </a:p>
        </p:txBody>
      </p:sp>
      <p:sp>
        <p:nvSpPr>
          <p:cNvPr id="4" name="TextBox 3"/>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L. Flynn</a:t>
            </a:r>
            <a:endParaRPr lang="en-US" dirty="0"/>
          </a:p>
        </p:txBody>
      </p:sp>
      <p:sp>
        <p:nvSpPr>
          <p:cNvPr id="5" name="Slide Number Placeholder 4"/>
          <p:cNvSpPr>
            <a:spLocks noGrp="1"/>
          </p:cNvSpPr>
          <p:nvPr>
            <p:ph type="sldNum" sz="quarter" idx="12"/>
          </p:nvPr>
        </p:nvSpPr>
        <p:spPr/>
        <p:txBody>
          <a:bodyPr/>
          <a:lstStyle/>
          <a:p>
            <a:fld id="{22DE9A1A-1149-42CB-8B7A-1980B4281A39}" type="slidenum">
              <a:rPr lang="en-US" smtClean="0">
                <a:solidFill>
                  <a:srgbClr val="000000"/>
                </a:solidFill>
              </a:rPr>
              <a:pPr/>
              <a:t>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NOAA SNPP VIIRS SDR Highlights and Cal/Val Updates</a:t>
            </a:r>
            <a:endParaRPr lang="en-US" dirty="0"/>
          </a:p>
        </p:txBody>
      </p:sp>
      <p:pic>
        <p:nvPicPr>
          <p:cNvPr id="4" name="Picture 2" descr="http://ncc.nesdis.noaa.gov/images/plots/DeepConvectiveClouds/M1.jpg"/>
          <p:cNvPicPr>
            <a:picLocks noChangeAspect="1" noChangeArrowheads="1"/>
          </p:cNvPicPr>
          <p:nvPr/>
        </p:nvPicPr>
        <p:blipFill>
          <a:blip r:embed="rId2"/>
          <a:srcRect/>
          <a:stretch>
            <a:fillRect/>
          </a:stretch>
        </p:blipFill>
        <p:spPr bwMode="auto">
          <a:xfrm>
            <a:off x="1034804" y="4009292"/>
            <a:ext cx="6772763" cy="2848708"/>
          </a:xfrm>
          <a:prstGeom prst="rect">
            <a:avLst/>
          </a:prstGeom>
          <a:noFill/>
        </p:spPr>
      </p:pic>
      <p:sp>
        <p:nvSpPr>
          <p:cNvPr id="5" name="Content Placeholder 2"/>
          <p:cNvSpPr txBox="1">
            <a:spLocks/>
          </p:cNvSpPr>
          <p:nvPr/>
        </p:nvSpPr>
        <p:spPr bwMode="gray">
          <a:xfrm>
            <a:off x="280555" y="976744"/>
            <a:ext cx="8666018" cy="3299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The VIIRS reflective solar bands have performed well.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n-ea"/>
                <a:cs typeface="+mn-cs"/>
              </a:rPr>
              <a:t>The Rotating Telescope Assembly (RTA) tungsten oxide degradation has leveled off since mid 2013.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300" b="1" i="0" u="none" strike="noStrike" kern="0" cap="none" spc="0" normalizeH="0" baseline="0" noProof="0" dirty="0" smtClean="0">
                <a:ln>
                  <a:noFill/>
                </a:ln>
                <a:solidFill>
                  <a:srgbClr val="0070C0"/>
                </a:solidFill>
                <a:effectLst/>
                <a:uLnTx/>
                <a:uFillTx/>
                <a:latin typeface="Calibri" pitchFamily="34" charset="0"/>
              </a:rPr>
              <a:t>VIIRS reprocessing will correct the RTA degradation effects.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VIIRS calibration is closely monitored at 30+ cal/</a:t>
            </a:r>
            <a:r>
              <a:rPr kumimoji="0" lang="en-US" sz="3200" b="1" i="0" u="none" strike="noStrike" kern="0" cap="none" spc="0" normalizeH="0" baseline="0" noProof="0" dirty="0" err="1" smtClean="0">
                <a:ln>
                  <a:noFill/>
                </a:ln>
                <a:solidFill>
                  <a:schemeClr val="tx1"/>
                </a:solidFill>
                <a:effectLst/>
                <a:uLnTx/>
                <a:uFillTx/>
                <a:latin typeface="+mn-lt"/>
                <a:ea typeface="+mn-ea"/>
                <a:cs typeface="+mn-cs"/>
              </a:rPr>
              <a:t>val</a:t>
            </a:r>
            <a:r>
              <a:rPr kumimoji="0" lang="en-US" sz="3200" b="1" i="0" u="none" strike="noStrike" kern="0" cap="none" spc="0" normalizeH="0" baseline="0" noProof="0" dirty="0" smtClean="0">
                <a:ln>
                  <a:noFill/>
                </a:ln>
                <a:solidFill>
                  <a:schemeClr val="tx1"/>
                </a:solidFill>
                <a:effectLst/>
                <a:uLnTx/>
                <a:uFillTx/>
                <a:latin typeface="+mn-lt"/>
                <a:ea typeface="+mn-ea"/>
                <a:cs typeface="+mn-cs"/>
              </a:rPr>
              <a:t> sites worldwide.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300" b="1" i="0" u="none" strike="noStrike" kern="0" cap="none" spc="0" normalizeH="0" baseline="0" noProof="0" dirty="0" smtClean="0">
                <a:ln>
                  <a:noFill/>
                </a:ln>
                <a:solidFill>
                  <a:srgbClr val="0070C0"/>
                </a:solidFill>
                <a:effectLst/>
                <a:uLnTx/>
                <a:uFillTx/>
                <a:latin typeface="+mn-lt"/>
              </a:rPr>
              <a:t>Time series results show the calibration is very stable and accurate.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There are more than 19+ </a:t>
            </a:r>
            <a:r>
              <a:rPr kumimoji="0" lang="en-US" sz="3200" b="1" i="1" u="none" strike="noStrike" kern="0" cap="none" spc="0" normalizeH="0" baseline="0" noProof="0" dirty="0" smtClean="0">
                <a:ln>
                  <a:noFill/>
                </a:ln>
                <a:solidFill>
                  <a:schemeClr val="tx1"/>
                </a:solidFill>
                <a:effectLst/>
                <a:uLnTx/>
                <a:uFillTx/>
                <a:latin typeface="+mn-lt"/>
                <a:ea typeface="+mn-ea"/>
                <a:cs typeface="+mn-cs"/>
              </a:rPr>
              <a:t>Remote Sensing Journal </a:t>
            </a:r>
            <a:r>
              <a:rPr kumimoji="0" lang="en-US" sz="3200" b="1" i="0" u="none" strike="noStrike" kern="0" cap="none" spc="0" normalizeH="0" baseline="0" noProof="0" dirty="0" smtClean="0">
                <a:ln>
                  <a:noFill/>
                </a:ln>
                <a:solidFill>
                  <a:schemeClr val="tx1"/>
                </a:solidFill>
                <a:effectLst/>
                <a:uLnTx/>
                <a:uFillTx/>
                <a:latin typeface="+mn-lt"/>
                <a:ea typeface="+mn-ea"/>
                <a:cs typeface="+mn-cs"/>
              </a:rPr>
              <a:t>papers of the special issue on S-NPP VIIRS Cal/Val.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300" b="0" i="0" u="none" strike="noStrike" kern="0" cap="none" spc="0" normalizeH="0" baseline="0" noProof="0" dirty="0" smtClean="0">
                <a:ln>
                  <a:noFill/>
                </a:ln>
                <a:solidFill>
                  <a:schemeClr val="tx1"/>
                </a:solidFill>
                <a:effectLst/>
                <a:uLnTx/>
                <a:uFillTx/>
                <a:latin typeface="+mn-lt"/>
              </a:rPr>
              <a:t>http://www.mdpi.com/journal/remotesensing/special_issues/VIIRS</a:t>
            </a:r>
          </a:p>
        </p:txBody>
      </p:sp>
      <p:sp>
        <p:nvSpPr>
          <p:cNvPr id="6" name="Slide Number Placeholder 5"/>
          <p:cNvSpPr>
            <a:spLocks noGrp="1"/>
          </p:cNvSpPr>
          <p:nvPr>
            <p:ph type="sldNum" sz="quarter" idx="12"/>
          </p:nvPr>
        </p:nvSpPr>
        <p:spPr/>
        <p:txBody>
          <a:bodyPr/>
          <a:lstStyle/>
          <a:p>
            <a:fld id="{22DE9A1A-1149-42CB-8B7A-1980B4281A39}" type="slidenum">
              <a:rPr lang="en-US" smtClean="0">
                <a:solidFill>
                  <a:srgbClr val="000000"/>
                </a:solidFill>
              </a:rPr>
              <a:pPr/>
              <a:t>6</a:t>
            </a:fld>
            <a:endParaRPr lang="en-US" dirty="0">
              <a:solidFill>
                <a:srgbClr val="000000"/>
              </a:solidFill>
            </a:endParaRPr>
          </a:p>
        </p:txBody>
      </p:sp>
      <p:sp>
        <p:nvSpPr>
          <p:cNvPr id="8" name="TextBox 7"/>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J. </a:t>
            </a:r>
            <a:r>
              <a:rPr lang="en-US" sz="1200" b="1" dirty="0" err="1" smtClean="0">
                <a:solidFill>
                  <a:srgbClr val="FF0000"/>
                </a:solidFill>
              </a:rPr>
              <a:t>Choi</a:t>
            </a:r>
            <a:r>
              <a:rPr lang="en-US" sz="1200" b="1" dirty="0" smtClean="0">
                <a:solidFill>
                  <a:srgbClr val="FF0000"/>
                </a:solidFill>
              </a:rPr>
              <a:t> and C. Cao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2758" y="4592730"/>
            <a:ext cx="6819900" cy="2238375"/>
          </a:xfrm>
          <a:prstGeom prst="rect">
            <a:avLst/>
          </a:prstGeom>
          <a:noFill/>
          <a:ln w="9525">
            <a:noFill/>
            <a:miter lim="800000"/>
            <a:headEnd/>
            <a:tailEnd/>
          </a:ln>
        </p:spPr>
      </p:pic>
      <p:graphicFrame>
        <p:nvGraphicFramePr>
          <p:cNvPr id="5" name="Diagram 4"/>
          <p:cNvGraphicFramePr/>
          <p:nvPr/>
        </p:nvGraphicFramePr>
        <p:xfrm>
          <a:off x="685799" y="1743651"/>
          <a:ext cx="73152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dirty="0" smtClean="0"/>
              <a:t>S-NPP </a:t>
            </a:r>
            <a:r>
              <a:rPr lang="en-US" dirty="0" err="1" smtClean="0"/>
              <a:t>CrIS</a:t>
            </a:r>
            <a:r>
              <a:rPr lang="en-US" dirty="0" smtClean="0"/>
              <a:t> SDR</a:t>
            </a:r>
            <a:endParaRPr lang="en-US" dirty="0"/>
          </a:p>
        </p:txBody>
      </p:sp>
      <p:sp>
        <p:nvSpPr>
          <p:cNvPr id="3" name="Content Placeholder 2"/>
          <p:cNvSpPr>
            <a:spLocks noGrp="1"/>
          </p:cNvSpPr>
          <p:nvPr>
            <p:ph idx="1"/>
          </p:nvPr>
        </p:nvSpPr>
        <p:spPr/>
        <p:txBody>
          <a:bodyPr/>
          <a:lstStyle/>
          <a:p>
            <a:r>
              <a:rPr lang="en-US" sz="2400" b="1" dirty="0" smtClean="0"/>
              <a:t>Full Spectral Resolution Mode on 10/15/2014</a:t>
            </a:r>
          </a:p>
          <a:p>
            <a:r>
              <a:rPr lang="en-US" sz="2400" b="1" dirty="0" smtClean="0"/>
              <a:t>The over-all agreement between </a:t>
            </a:r>
            <a:r>
              <a:rPr lang="en-US" sz="2400" b="1" dirty="0" err="1" smtClean="0"/>
              <a:t>CrIS</a:t>
            </a:r>
            <a:r>
              <a:rPr lang="en-US" sz="2400" b="1" dirty="0" smtClean="0"/>
              <a:t> and AIRS/IASI is good with some differences between sensors around 0.1-0.2K dependent on spectral regions. (3q)</a:t>
            </a:r>
          </a:p>
          <a:p>
            <a:r>
              <a:rPr lang="en-US" sz="2400" b="1" dirty="0" smtClean="0"/>
              <a:t>Inter-comparison will be carried out with re-processed </a:t>
            </a:r>
            <a:r>
              <a:rPr lang="en-US" sz="2400" b="1" dirty="0" err="1" smtClean="0"/>
              <a:t>CrIS</a:t>
            </a:r>
            <a:r>
              <a:rPr lang="en-US" sz="2400" b="1" dirty="0" smtClean="0"/>
              <a:t> data</a:t>
            </a:r>
          </a:p>
          <a:p>
            <a:r>
              <a:rPr lang="en-US" sz="2400" b="1" dirty="0" smtClean="0"/>
              <a:t>The IDL version of line-of-sight based </a:t>
            </a:r>
            <a:r>
              <a:rPr lang="en-US" sz="2400" b="1" dirty="0" err="1" smtClean="0"/>
              <a:t>CrIS</a:t>
            </a:r>
            <a:r>
              <a:rPr lang="en-US" sz="2400" b="1" dirty="0" smtClean="0"/>
              <a:t> collocation tool has been developed and the Python version will be released soon(1v).</a:t>
            </a:r>
          </a:p>
          <a:p>
            <a:endParaRPr lang="en-US" sz="2400" b="1" dirty="0"/>
          </a:p>
        </p:txBody>
      </p:sp>
      <p:sp>
        <p:nvSpPr>
          <p:cNvPr id="7" name="Slide Number Placeholder 6"/>
          <p:cNvSpPr>
            <a:spLocks noGrp="1"/>
          </p:cNvSpPr>
          <p:nvPr>
            <p:ph type="sldNum" sz="quarter" idx="12"/>
          </p:nvPr>
        </p:nvSpPr>
        <p:spPr/>
        <p:txBody>
          <a:bodyPr/>
          <a:lstStyle/>
          <a:p>
            <a:fld id="{22DE9A1A-1149-42CB-8B7A-1980B4281A39}" type="slidenum">
              <a:rPr lang="en-US" smtClean="0">
                <a:solidFill>
                  <a:srgbClr val="000000"/>
                </a:solidFill>
              </a:rPr>
              <a:pPr/>
              <a:t>7</a:t>
            </a:fld>
            <a:endParaRPr lang="en-US" dirty="0">
              <a:solidFill>
                <a:srgbClr val="000000"/>
              </a:solidFill>
            </a:endParaRPr>
          </a:p>
        </p:txBody>
      </p:sp>
      <p:sp>
        <p:nvSpPr>
          <p:cNvPr id="8" name="TextBox 7"/>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L. Wang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11-06 at 9.32.00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6589"/>
            <a:ext cx="9144000" cy="6294595"/>
          </a:xfrm>
          <a:prstGeom prst="rect">
            <a:avLst/>
          </a:prstGeom>
        </p:spPr>
      </p:pic>
      <p:sp>
        <p:nvSpPr>
          <p:cNvPr id="6" name="Slide Number Placeholder 5"/>
          <p:cNvSpPr>
            <a:spLocks noGrp="1"/>
          </p:cNvSpPr>
          <p:nvPr>
            <p:ph type="sldNum" sz="quarter" idx="12"/>
          </p:nvPr>
        </p:nvSpPr>
        <p:spPr/>
        <p:txBody>
          <a:bodyPr/>
          <a:lstStyle/>
          <a:p>
            <a:fld id="{5D7774E1-1D0D-47F3-B447-18661FB5BDEF}" type="slidenum">
              <a:rPr lang="en-US" smtClean="0">
                <a:solidFill>
                  <a:srgbClr val="000000"/>
                </a:solidFill>
              </a:rPr>
              <a:pPr/>
              <a:t>8</a:t>
            </a:fld>
            <a:endParaRPr lang="en-US">
              <a:solidFill>
                <a:srgbClr val="000000"/>
              </a:solidFill>
            </a:endParaRPr>
          </a:p>
        </p:txBody>
      </p:sp>
      <p:sp>
        <p:nvSpPr>
          <p:cNvPr id="7" name="TextBox 6"/>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4254248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20 at 12.32.19 AM.pn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747763"/>
            <a:ext cx="4734744" cy="2977572"/>
          </a:xfrm>
          <a:prstGeom prst="rect">
            <a:avLst/>
          </a:prstGeom>
        </p:spPr>
      </p:pic>
      <p:pic>
        <p:nvPicPr>
          <p:cNvPr id="6" name="Picture 5" descr="Screen Shot 2015-02-20 at 12.32.55 AM.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734745" y="747841"/>
            <a:ext cx="4294478" cy="2946743"/>
          </a:xfrm>
          <a:prstGeom prst="rect">
            <a:avLst/>
          </a:prstGeom>
        </p:spPr>
      </p:pic>
      <p:sp>
        <p:nvSpPr>
          <p:cNvPr id="9" name="Title 8"/>
          <p:cNvSpPr>
            <a:spLocks noGrp="1"/>
          </p:cNvSpPr>
          <p:nvPr>
            <p:ph type="title"/>
          </p:nvPr>
        </p:nvSpPr>
        <p:spPr>
          <a:xfrm>
            <a:off x="374412" y="0"/>
            <a:ext cx="8229600" cy="954087"/>
          </a:xfrm>
        </p:spPr>
        <p:txBody>
          <a:bodyPr>
            <a:normAutofit/>
          </a:bodyPr>
          <a:lstStyle/>
          <a:p>
            <a:r>
              <a:rPr lang="en-US" sz="2800" dirty="0" smtClean="0"/>
              <a:t>March 2015 Greenland SNPP campaign</a:t>
            </a:r>
            <a:endParaRPr lang="en-US" sz="2800" dirty="0"/>
          </a:p>
        </p:txBody>
      </p:sp>
      <p:pic>
        <p:nvPicPr>
          <p:cNvPr id="10" name="Picture 9" descr="Screen Shot 2015-02-20 at 12.43.19 AM.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457240" y="3725333"/>
            <a:ext cx="8064023" cy="2895600"/>
          </a:xfrm>
          <a:prstGeom prst="rect">
            <a:avLst/>
          </a:prstGeom>
        </p:spPr>
      </p:pic>
      <p:sp>
        <p:nvSpPr>
          <p:cNvPr id="7" name="Slide Number Placeholder 6"/>
          <p:cNvSpPr>
            <a:spLocks noGrp="1"/>
          </p:cNvSpPr>
          <p:nvPr>
            <p:ph type="sldNum" sz="quarter" idx="12"/>
          </p:nvPr>
        </p:nvSpPr>
        <p:spPr/>
        <p:txBody>
          <a:bodyPr/>
          <a:lstStyle/>
          <a:p>
            <a:fld id="{5D7774E1-1D0D-47F3-B447-18661FB5BDEF}" type="slidenum">
              <a:rPr lang="en-US" smtClean="0">
                <a:solidFill>
                  <a:srgbClr val="000000"/>
                </a:solidFill>
              </a:rPr>
              <a:pPr/>
              <a:t>9</a:t>
            </a:fld>
            <a:endParaRPr lang="en-US">
              <a:solidFill>
                <a:srgbClr val="000000"/>
              </a:solidFill>
            </a:endParaRPr>
          </a:p>
        </p:txBody>
      </p:sp>
      <p:sp>
        <p:nvSpPr>
          <p:cNvPr id="12" name="TextBox 11"/>
          <p:cNvSpPr txBox="1"/>
          <p:nvPr/>
        </p:nvSpPr>
        <p:spPr>
          <a:xfrm>
            <a:off x="7087950" y="6194452"/>
            <a:ext cx="2056050" cy="276991"/>
          </a:xfrm>
          <a:prstGeom prst="rect">
            <a:avLst/>
          </a:prstGeom>
          <a:noFill/>
        </p:spPr>
        <p:txBody>
          <a:bodyPr wrap="square" lIns="91433" tIns="45716" rIns="91433" bIns="45716" rtlCol="0">
            <a:spAutoFit/>
          </a:bodyPr>
          <a:lstStyle/>
          <a:p>
            <a:pPr algn="r"/>
            <a:r>
              <a:rPr lang="en-US" sz="1200" b="1" dirty="0" smtClean="0">
                <a:solidFill>
                  <a:srgbClr val="FF0000"/>
                </a:solidFill>
              </a:rPr>
              <a:t>M. Goldberg</a:t>
            </a:r>
            <a:endParaRPr lang="en-US" dirty="0"/>
          </a:p>
        </p:txBody>
      </p:sp>
    </p:spTree>
    <p:extLst>
      <p:ext uri="{BB962C8B-B14F-4D97-AF65-F5344CB8AC3E}">
        <p14:creationId xmlns:p14="http://schemas.microsoft.com/office/powerpoint/2010/main" xmlns="" val="4187885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VS-LTM.Fancy">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9580</TotalTime>
  <Words>1345</Words>
  <Application>Microsoft Office PowerPoint</Application>
  <PresentationFormat>On-screen Show (4:3)</PresentationFormat>
  <Paragraphs>296</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NPP_FOR</vt:lpstr>
      <vt:lpstr>ICVS-LTM.Fancy</vt:lpstr>
      <vt:lpstr>NOAA GPRC Report</vt:lpstr>
      <vt:lpstr>Outlines</vt:lpstr>
      <vt:lpstr>Past Annual Meeting Action Review -1</vt:lpstr>
      <vt:lpstr>Past Annual Meeting Action Review -2</vt:lpstr>
      <vt:lpstr>UV Sub-group and UV Instruments</vt:lpstr>
      <vt:lpstr>NOAA SNPP VIIRS SDR Highlights and Cal/Val Updates</vt:lpstr>
      <vt:lpstr>S-NPP CrIS SDR</vt:lpstr>
      <vt:lpstr>Slide 8</vt:lpstr>
      <vt:lpstr>March 2015 Greenland SNPP campaign</vt:lpstr>
      <vt:lpstr>Slide 10</vt:lpstr>
      <vt:lpstr>GSICS correction is negligible for AHI</vt:lpstr>
      <vt:lpstr>Slide 12</vt:lpstr>
      <vt:lpstr>Slide 13</vt:lpstr>
      <vt:lpstr>Slide 14</vt:lpstr>
      <vt:lpstr>Slide 15</vt:lpstr>
      <vt:lpstr>SNPP ATMS Performance</vt:lpstr>
      <vt:lpstr>NOAA GSICS MW Subgroup (2g)</vt:lpstr>
      <vt:lpstr>GOES GEO-LEO IR Operation</vt:lpstr>
      <vt:lpstr>GSICS GEO-LEO Calibration Research Activities</vt:lpstr>
      <vt:lpstr>GEO-LEO Inter-calibration – Viewing angular calibration difference</vt:lpstr>
      <vt:lpstr>Slide 21</vt:lpstr>
      <vt:lpstr>Lunar Radiance Calibration for H8 AHI and GOES-R ABI</vt:lpstr>
      <vt:lpstr>Summary</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Richard Ullman</dc:creator>
  <cp:lastModifiedBy>fangfang.yu</cp:lastModifiedBy>
  <cp:revision>2040</cp:revision>
  <dcterms:created xsi:type="dcterms:W3CDTF">2011-10-05T18:31:57Z</dcterms:created>
  <dcterms:modified xsi:type="dcterms:W3CDTF">2016-03-01T03:52:58Z</dcterms:modified>
</cp:coreProperties>
</file>