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453" r:id="rId2"/>
    <p:sldId id="479" r:id="rId3"/>
    <p:sldId id="480" r:id="rId4"/>
    <p:sldId id="481" r:id="rId5"/>
    <p:sldId id="482" r:id="rId6"/>
    <p:sldId id="483" r:id="rId7"/>
    <p:sldId id="485" r:id="rId8"/>
    <p:sldId id="487" r:id="rId9"/>
    <p:sldId id="488" r:id="rId10"/>
    <p:sldId id="489" r:id="rId11"/>
    <p:sldId id="503" r:id="rId12"/>
    <p:sldId id="492" r:id="rId13"/>
    <p:sldId id="497" r:id="rId14"/>
    <p:sldId id="494" r:id="rId15"/>
    <p:sldId id="506" r:id="rId16"/>
    <p:sldId id="495" r:id="rId17"/>
    <p:sldId id="496" r:id="rId18"/>
    <p:sldId id="493" r:id="rId19"/>
    <p:sldId id="507" r:id="rId20"/>
    <p:sldId id="502" r:id="rId21"/>
    <p:sldId id="508" r:id="rId22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nsaas, Gregory L." initials="SG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46E"/>
    <a:srgbClr val="FFFF99"/>
    <a:srgbClr val="99FF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39" autoAdjust="0"/>
  </p:normalViewPr>
  <p:slideViewPr>
    <p:cSldViewPr snapToGrid="0">
      <p:cViewPr varScale="1">
        <p:scale>
          <a:sx n="82" d="100"/>
          <a:sy n="82" d="100"/>
        </p:scale>
        <p:origin x="-1122" y="-96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>
            <a:lvl1pPr defTabSz="9274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348" y="0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>
            <a:lvl1pPr algn="r" defTabSz="9274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6531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b" anchorCtr="0" compatLnSpc="1">
            <a:prstTxWarp prst="textNoShape">
              <a:avLst/>
            </a:prstTxWarp>
          </a:bodyPr>
          <a:lstStyle>
            <a:lvl1pPr defTabSz="9274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348" y="8806531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b" anchorCtr="0" compatLnSpc="1">
            <a:prstTxWarp prst="textNoShape">
              <a:avLst/>
            </a:prstTxWarp>
          </a:bodyPr>
          <a:lstStyle>
            <a:lvl1pPr algn="r" defTabSz="927461">
              <a:defRPr sz="1200"/>
            </a:lvl1pPr>
          </a:lstStyle>
          <a:p>
            <a:pPr>
              <a:defRPr/>
            </a:pPr>
            <a:fld id="{30AB6365-29AF-42BC-A2A2-52FEE04D32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51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>
            <a:lvl1pPr defTabSz="9274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348" y="0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>
            <a:lvl1pPr algn="r" defTabSz="9274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804" y="4404032"/>
            <a:ext cx="5587394" cy="417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6531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b" anchorCtr="0" compatLnSpc="1">
            <a:prstTxWarp prst="textNoShape">
              <a:avLst/>
            </a:prstTxWarp>
          </a:bodyPr>
          <a:lstStyle>
            <a:lvl1pPr defTabSz="9274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348" y="8806531"/>
            <a:ext cx="3027137" cy="4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b" anchorCtr="0" compatLnSpc="1">
            <a:prstTxWarp prst="textNoShape">
              <a:avLst/>
            </a:prstTxWarp>
          </a:bodyPr>
          <a:lstStyle>
            <a:lvl1pPr algn="r" defTabSz="927461">
              <a:defRPr sz="1200"/>
            </a:lvl1pPr>
          </a:lstStyle>
          <a:p>
            <a:pPr>
              <a:defRPr/>
            </a:pPr>
            <a:fld id="{69C72FF6-AEDB-4DCC-ACA0-288ECFC7BE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53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46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3901" indent="-274577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98309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37632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76956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16279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55603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94926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34250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981323-11A6-4F61-9FE0-77C1FF17CCAA}" type="slidenum">
              <a:rPr lang="en-US" smtClean="0"/>
              <a:pPr eaLnBrk="1" hangingPunct="1"/>
              <a:t>2</a:t>
            </a:fld>
            <a:endParaRPr lang="en-US" dirty="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0737" cy="347503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244" y="4405565"/>
            <a:ext cx="5120514" cy="41694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59" tIns="43929" rIns="87859" bIns="43929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5359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78647">
              <a:defRPr/>
            </a:pPr>
            <a:r>
              <a:rPr lang="en-US" dirty="0" smtClean="0"/>
              <a:t> - Planet Labs has improved optics and detectors since our earlier investigations</a:t>
            </a:r>
          </a:p>
          <a:p>
            <a:pPr marL="0" lvl="1" defTabSz="878647">
              <a:defRPr/>
            </a:pPr>
            <a:r>
              <a:rPr lang="en-US" dirty="0" smtClean="0"/>
              <a:t> - CBERS-4 is of very high interest</a:t>
            </a:r>
          </a:p>
          <a:p>
            <a:pPr marL="0" lvl="1" defTabSz="878647">
              <a:defRPr/>
            </a:pPr>
            <a:r>
              <a:rPr lang="en-US" baseline="0" dirty="0" smtClean="0"/>
              <a:t> - DMC-3 is to launch with in the coming weeks (we think) and has </a:t>
            </a:r>
            <a:r>
              <a:rPr lang="en-US" dirty="0" smtClean="0"/>
              <a:t>75cm pan band, 3m VNIR.  Interestingly, 100% of imaging capacity leased by Beijing company</a:t>
            </a:r>
          </a:p>
          <a:p>
            <a:pPr marL="0" lvl="1" defTabSz="878647">
              <a:defRPr/>
            </a:pPr>
            <a:endParaRPr lang="en-US" dirty="0" smtClean="0"/>
          </a:p>
          <a:p>
            <a:pPr marL="0" lvl="1" defTabSz="878647">
              <a:defRPr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1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78647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441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LPCS: Land Product Characterization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72FF6-AEDB-4DCC-ACA0-288ECFC7BEF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99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LPCS: Land Product Characterization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72FF6-AEDB-4DCC-ACA0-288ECFC7BEF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9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791122" y="8472358"/>
            <a:ext cx="2901322" cy="4445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641"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5001586" indent="-34579703" defTabSz="890641"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2188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84376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26564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68753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84FD328-390B-4355-A742-41AEED554764}" type="slidenum">
              <a:rPr lang="en-US" altLang="en-US" sz="1200"/>
              <a:pPr eaLnBrk="1" hangingPunct="1"/>
              <a:t>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0177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46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3901" indent="-274577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98309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37632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76956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16279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55603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94926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34250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981323-11A6-4F61-9FE0-77C1FF17CCAA}" type="slidenum">
              <a:rPr lang="en-US" smtClean="0"/>
              <a:pPr eaLnBrk="1" hangingPunct="1"/>
              <a:t>5</a:t>
            </a:fld>
            <a:endParaRPr lang="en-US" dirty="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0737" cy="347503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244" y="4405565"/>
            <a:ext cx="5120514" cy="41694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59" tIns="43929" rIns="87859" bIns="43929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08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46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3901" indent="-274577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98309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37632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76956" indent="-219662" defTabSz="9274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16279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55603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94926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34250" indent="-219662" defTabSz="9274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981323-11A6-4F61-9FE0-77C1FF17CCAA}" type="slidenum">
              <a:rPr lang="en-US" smtClean="0"/>
              <a:pPr eaLnBrk="1" hangingPunct="1"/>
              <a:t>8</a:t>
            </a:fld>
            <a:endParaRPr lang="en-US" dirty="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0737" cy="347503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244" y="4405565"/>
            <a:ext cx="5120514" cy="41694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59" tIns="43929" rIns="87859" bIns="43929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643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Landsat</a:t>
            </a:r>
            <a:r>
              <a:rPr lang="en-US" baseline="0" dirty="0" smtClean="0"/>
              <a:t> 8 is the first Landsat to look at the Moon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72FF6-AEDB-4DCC-ACA0-288ECFC7BEF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0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1E0C-9666-4727-9C48-502683C8B61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4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1E0C-9666-4727-9C48-502683C8B61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7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1E0C-9666-4727-9C48-502683C8B61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7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16764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55600" y="6156325"/>
            <a:ext cx="25908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 dirty="0"/>
              <a:t>U.S. Department of the Interior</a:t>
            </a:r>
          </a:p>
          <a:p>
            <a:pPr eaLnBrk="0" hangingPunct="0">
              <a:spcBef>
                <a:spcPct val="50000"/>
              </a:spcBef>
            </a:pPr>
            <a:r>
              <a:rPr lang="en-US" sz="1000" b="1" dirty="0"/>
              <a:t>U.S. Geological Survey</a:t>
            </a:r>
          </a:p>
        </p:txBody>
      </p:sp>
      <p:pic>
        <p:nvPicPr>
          <p:cNvPr id="6" name="Picture 23" descr="banner cop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0" y="0"/>
            <a:ext cx="9144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56000"/>
            <a:ext cx="8534400" cy="617538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2133600"/>
            <a:ext cx="85344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Box 24"/>
          <p:cNvSpPr txBox="1">
            <a:spLocks noChangeArrowheads="1"/>
          </p:cNvSpPr>
          <p:nvPr userDrawn="1"/>
        </p:nvSpPr>
        <p:spPr bwMode="auto">
          <a:xfrm>
            <a:off x="6129867" y="6583363"/>
            <a:ext cx="30141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 b="1" dirty="0" smtClean="0">
                <a:solidFill>
                  <a:srgbClr val="006600"/>
                </a:solidFill>
              </a:rPr>
              <a:t>GSICS </a:t>
            </a:r>
            <a:r>
              <a:rPr lang="en-US" sz="1200" b="1" kern="1200" dirty="0" smtClean="0">
                <a:solidFill>
                  <a:srgbClr val="006600"/>
                </a:solidFill>
                <a:latin typeface="Arial" charset="0"/>
                <a:ea typeface="+mn-ea"/>
                <a:cs typeface="+mn-cs"/>
              </a:rPr>
              <a:t>GRWG/GDWG meeting,</a:t>
            </a:r>
            <a:r>
              <a:rPr lang="en-US" sz="1200" b="1" kern="1200" baseline="0" dirty="0" smtClean="0">
                <a:solidFill>
                  <a:srgbClr val="006600"/>
                </a:solidFill>
                <a:latin typeface="Arial" charset="0"/>
                <a:ea typeface="+mn-ea"/>
                <a:cs typeface="+mn-cs"/>
              </a:rPr>
              <a:t> Japan </a:t>
            </a:r>
            <a:r>
              <a:rPr lang="en-US" sz="1200" b="1" dirty="0" smtClean="0">
                <a:solidFill>
                  <a:srgbClr val="00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7030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7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 descr="vert mont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77800"/>
            <a:ext cx="8382000" cy="6635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6576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4384675" y="66373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fld id="{793C37E8-B2E5-4BB0-A010-68E85D9E44D8}" type="slidenum">
              <a:rPr lang="en-US" sz="1000">
                <a:solidFill>
                  <a:schemeClr val="tx2"/>
                </a:solidFill>
              </a:rPr>
              <a:pPr eaLnBrk="0" hangingPunct="0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1030" name="Picture 24" descr="ident348fromlendalK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15"/>
          <a:stretch>
            <a:fillRect/>
          </a:stretch>
        </p:blipFill>
        <p:spPr bwMode="auto">
          <a:xfrm>
            <a:off x="457200" y="63246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 userDrawn="1"/>
        </p:nvSpPr>
        <p:spPr bwMode="auto">
          <a:xfrm>
            <a:off x="457200" y="990600"/>
            <a:ext cx="777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2" name="Line 22"/>
          <p:cNvSpPr>
            <a:spLocks noChangeShapeType="1"/>
          </p:cNvSpPr>
          <p:nvPr userDrawn="1"/>
        </p:nvSpPr>
        <p:spPr bwMode="auto">
          <a:xfrm>
            <a:off x="457200" y="6019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24"/>
          <p:cNvSpPr txBox="1">
            <a:spLocks noChangeArrowheads="1"/>
          </p:cNvSpPr>
          <p:nvPr userDrawn="1"/>
        </p:nvSpPr>
        <p:spPr bwMode="auto">
          <a:xfrm>
            <a:off x="5745018" y="6583363"/>
            <a:ext cx="3398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 b="1" dirty="0" smtClean="0">
                <a:solidFill>
                  <a:srgbClr val="006600"/>
                </a:solidFill>
              </a:rPr>
              <a:t>GSICS </a:t>
            </a:r>
            <a:r>
              <a:rPr lang="en-US" sz="1200" b="1" kern="1200" dirty="0" smtClean="0">
                <a:solidFill>
                  <a:srgbClr val="006600"/>
                </a:solidFill>
                <a:latin typeface="Arial" charset="0"/>
                <a:ea typeface="+mn-ea"/>
                <a:cs typeface="+mn-cs"/>
              </a:rPr>
              <a:t>GRWG/GDWG meeting,</a:t>
            </a:r>
            <a:r>
              <a:rPr lang="en-US" sz="1200" b="1" kern="1200" baseline="0" dirty="0" smtClean="0">
                <a:solidFill>
                  <a:srgbClr val="006600"/>
                </a:solidFill>
                <a:latin typeface="Arial" charset="0"/>
                <a:ea typeface="+mn-ea"/>
                <a:cs typeface="+mn-cs"/>
              </a:rPr>
              <a:t> Japan </a:t>
            </a:r>
            <a:r>
              <a:rPr lang="en-US" sz="1200" b="1" dirty="0" smtClean="0">
                <a:solidFill>
                  <a:srgbClr val="006600"/>
                </a:solidFill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284163" indent="-284163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678090"/>
        </a:buClr>
        <a:buSzPct val="70000"/>
        <a:buFont typeface="Wingdings" pitchFamily="2" charset="2"/>
        <a:buChar char="u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678090"/>
        </a:buClr>
        <a:buSzPct val="70000"/>
        <a:buFont typeface="Wingdings" pitchFamily="2" charset="2"/>
        <a:buChar char="u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NSTC/national_plan_for_civil_earth_observations_-_july_2014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asprs.org/Fort-Worth-2016/blo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explorer.usgs.gov/" TargetMode="External"/><Relationship Id="rId4" Type="http://schemas.openxmlformats.org/officeDocument/2006/relationships/hyperlink" Target="http://calval.cr.usgs.gov/satellite-sensor-characterization/rst-presentations-publications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1828800"/>
            <a:ext cx="7772400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3600" dirty="0" smtClean="0"/>
              <a:t>USGS Report to GSICS</a:t>
            </a:r>
            <a:br>
              <a:rPr lang="en-US" altLang="en-US" sz="3600" dirty="0" smtClean="0"/>
            </a:br>
            <a:r>
              <a:rPr lang="en-US" altLang="en-US" sz="3200" dirty="0" smtClean="0"/>
              <a:t>March 01, 2016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305800" cy="2057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Tom </a:t>
            </a:r>
            <a:r>
              <a:rPr lang="en-US" altLang="en-US" sz="2000" dirty="0" smtClean="0"/>
              <a:t>Stone, USGS Flagstaff, (on-site)</a:t>
            </a: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Greg Stensaas and Ron Morfitt, USGS EROS, (telecon)</a:t>
            </a:r>
          </a:p>
        </p:txBody>
      </p:sp>
    </p:spTree>
    <p:extLst>
      <p:ext uri="{BB962C8B-B14F-4D97-AF65-F5344CB8AC3E}">
        <p14:creationId xmlns:p14="http://schemas.microsoft.com/office/powerpoint/2010/main" val="2531143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TIRS Scene Select Mirror Anomaly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18" y="1142500"/>
            <a:ext cx="277852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70682"/>
            <a:ext cx="2776558" cy="18288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680193" y="1140610"/>
            <a:ext cx="501226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SSM encoder current began increasing last Summer/Fall</a:t>
            </a:r>
          </a:p>
          <a:p>
            <a:r>
              <a:rPr lang="en-US" kern="0" dirty="0" smtClean="0"/>
              <a:t>Reached yellow limit December 19, 2014</a:t>
            </a:r>
          </a:p>
          <a:p>
            <a:pPr lvl="1"/>
            <a:r>
              <a:rPr lang="en-US" kern="0" dirty="0" smtClean="0"/>
              <a:t>Encoder powered down</a:t>
            </a:r>
          </a:p>
          <a:p>
            <a:pPr lvl="1"/>
            <a:r>
              <a:rPr lang="en-US" kern="0" dirty="0" smtClean="0"/>
              <a:t>Product generation system couldn’t handle no encoder</a:t>
            </a:r>
          </a:p>
          <a:p>
            <a:pPr lvl="1"/>
            <a:r>
              <a:rPr lang="en-US" kern="0" dirty="0" smtClean="0"/>
              <a:t>TIRS imagery zeroed through early March</a:t>
            </a:r>
          </a:p>
          <a:p>
            <a:pPr lvl="2"/>
            <a:r>
              <a:rPr lang="en-US" kern="0" dirty="0" smtClean="0"/>
              <a:t>Software updated April 23, 2015</a:t>
            </a:r>
          </a:p>
          <a:p>
            <a:r>
              <a:rPr lang="en-US" kern="0" dirty="0" smtClean="0"/>
              <a:t>TIRS electronics switched to side-B March 4, 2015</a:t>
            </a:r>
          </a:p>
          <a:p>
            <a:pPr lvl="1"/>
            <a:r>
              <a:rPr lang="en-US" kern="0" dirty="0" smtClean="0"/>
              <a:t>Radiometric and Geometric quality attained once more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235401" y="2914860"/>
            <a:ext cx="306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Typical OLI-TIRS alignment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5401" y="5362888"/>
            <a:ext cx="306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OLI-TIRS alignment without encoder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731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L8 OLI Lunar Calibration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297680" y="1188720"/>
            <a:ext cx="4572000" cy="9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/>
              <a:t>Lunar trending follows other </a:t>
            </a:r>
            <a:r>
              <a:rPr lang="en-US" kern="0" dirty="0" err="1" smtClean="0"/>
              <a:t>cal</a:t>
            </a:r>
            <a:r>
              <a:rPr lang="en-US" kern="0" dirty="0" smtClean="0"/>
              <a:t> methods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8720"/>
            <a:ext cx="3639628" cy="247519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65760" y="4297680"/>
            <a:ext cx="3931920" cy="9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A</a:t>
            </a:r>
            <a:r>
              <a:rPr lang="en-US" kern="0" dirty="0" smtClean="0"/>
              <a:t>bsolute offsets are relatively large — cause is being studied</a:t>
            </a:r>
            <a:endParaRPr lang="en-US" kern="0" dirty="0"/>
          </a:p>
        </p:txBody>
      </p:sp>
      <p:sp>
        <p:nvSpPr>
          <p:cNvPr id="9" name="Flowchart: Connector 8"/>
          <p:cNvSpPr>
            <a:spLocks noChangeAspect="1"/>
          </p:cNvSpPr>
          <p:nvPr/>
        </p:nvSpPr>
        <p:spPr>
          <a:xfrm>
            <a:off x="4572004" y="2011681"/>
            <a:ext cx="102073" cy="102073"/>
          </a:xfrm>
          <a:prstGeom prst="flowChartConnector">
            <a:avLst/>
          </a:prstGeom>
          <a:solidFill>
            <a:srgbClr val="78B46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63440" y="192024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kern="0" dirty="0"/>
              <a:t>l</a:t>
            </a:r>
            <a:r>
              <a:rPr lang="en-US" sz="1800" kern="0" dirty="0" smtClean="0"/>
              <a:t>unar</a:t>
            </a:r>
            <a:endParaRPr lang="en-US" sz="1800" kern="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474720" y="2148840"/>
            <a:ext cx="1005840" cy="77511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60320"/>
            <a:ext cx="4572000" cy="32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42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Imagery Assessments 2013-2015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74422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Assessments:</a:t>
            </a:r>
          </a:p>
          <a:p>
            <a:pPr lvl="1"/>
            <a:r>
              <a:rPr lang="en-US" sz="1800" dirty="0" smtClean="0"/>
              <a:t>ResourceSat-2 AWiFS-2, VNREDSat-1, KOMPSAT-3, WorldDEM™, PROBA-V, Planet Labs (Doves-3 &amp; 4, Flock-1a, Flock 1-c), SkyBox-1 &amp; 2, SPOT-7</a:t>
            </a:r>
          </a:p>
          <a:p>
            <a:r>
              <a:rPr lang="en-US" sz="1800" dirty="0"/>
              <a:t>Future assessments:</a:t>
            </a:r>
          </a:p>
          <a:p>
            <a:pPr lvl="1"/>
            <a:r>
              <a:rPr lang="en-US" sz="1800" dirty="0"/>
              <a:t>More Planet Labs satellites, CBERS-4, KompSat-3A, </a:t>
            </a:r>
            <a:r>
              <a:rPr lang="en-US" sz="1800" dirty="0" smtClean="0"/>
              <a:t>               DMC-3 </a:t>
            </a:r>
            <a:r>
              <a:rPr lang="en-US" sz="1800" dirty="0"/>
              <a:t>constellation</a:t>
            </a:r>
          </a:p>
          <a:p>
            <a:pPr lvl="1"/>
            <a:r>
              <a:rPr lang="en-US" sz="1800" dirty="0" smtClean="0"/>
              <a:t>Higher-Level Product Quality Monitoring</a:t>
            </a:r>
          </a:p>
          <a:p>
            <a:r>
              <a:rPr lang="en-US" sz="1800" dirty="0" smtClean="0"/>
              <a:t>Snapshot of results:</a:t>
            </a:r>
          </a:p>
          <a:p>
            <a:pPr lvl="1"/>
            <a:r>
              <a:rPr lang="en-US" sz="1800" dirty="0" smtClean="0"/>
              <a:t>Spatial </a:t>
            </a:r>
            <a:r>
              <a:rPr lang="en-US" sz="1800" dirty="0"/>
              <a:t>resolution is not just GSD</a:t>
            </a:r>
          </a:p>
          <a:p>
            <a:pPr lvl="2"/>
            <a:r>
              <a:rPr lang="en-US" sz="1800" dirty="0"/>
              <a:t>More Pixels do not always mean More Resolution</a:t>
            </a:r>
          </a:p>
          <a:p>
            <a:pPr lvl="1"/>
            <a:r>
              <a:rPr lang="en-US" sz="1800" dirty="0"/>
              <a:t>Aperture makes all the difference!</a:t>
            </a:r>
          </a:p>
          <a:p>
            <a:pPr lvl="2"/>
            <a:r>
              <a:rPr lang="en-US" sz="1800" dirty="0"/>
              <a:t>Small aperture systems: more noise, resolution issues</a:t>
            </a:r>
          </a:p>
          <a:p>
            <a:pPr lvl="1"/>
            <a:r>
              <a:rPr lang="en-US" sz="1800" dirty="0"/>
              <a:t>Compression Artifacts – varying degrees</a:t>
            </a:r>
          </a:p>
          <a:p>
            <a:pPr lvl="2"/>
            <a:r>
              <a:rPr lang="en-US" sz="1800" dirty="0"/>
              <a:t>More and more systems using compression</a:t>
            </a:r>
          </a:p>
          <a:p>
            <a:pPr lvl="2"/>
            <a:r>
              <a:rPr lang="en-US" sz="1800" dirty="0"/>
              <a:t>Minor impact to detection, more impact to science</a:t>
            </a:r>
          </a:p>
          <a:p>
            <a:pPr lvl="1"/>
            <a:r>
              <a:rPr lang="en-US" sz="1800" dirty="0"/>
              <a:t>Pictures vs. Measurements</a:t>
            </a:r>
          </a:p>
          <a:p>
            <a:pPr lvl="1"/>
            <a:r>
              <a:rPr lang="en-US" sz="1800" dirty="0"/>
              <a:t>Follow-on satellites, or pairs, are very similar</a:t>
            </a:r>
          </a:p>
          <a:p>
            <a:pPr lvl="2"/>
            <a:r>
              <a:rPr lang="en-US" sz="1800" dirty="0"/>
              <a:t>AWiFS-1/AWiFS-2, Pleiades-1a/-1b, SPOT-6 &amp; 7, etc</a:t>
            </a:r>
            <a:r>
              <a:rPr lang="en-US" sz="1800" dirty="0" smtClean="0"/>
              <a:t>.</a:t>
            </a:r>
          </a:p>
          <a:p>
            <a:endParaRPr lang="en-US" sz="1800" dirty="0"/>
          </a:p>
        </p:txBody>
      </p:sp>
      <p:pic>
        <p:nvPicPr>
          <p:cNvPr id="5" name="Picture 2" descr="Hudson Ri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44" y="1982338"/>
            <a:ext cx="2242456" cy="16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65470" y="3664181"/>
            <a:ext cx="2806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</a:rPr>
              <a:t>Planet Labs Image over NYC</a:t>
            </a:r>
            <a:br>
              <a:rPr lang="en-US" sz="1100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</a:rPr>
            </a:br>
            <a:r>
              <a:rPr lang="en-US" sz="1100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</a:rPr>
              <a:t>07 Sep 2014</a:t>
            </a:r>
            <a:endParaRPr lang="en-US" sz="1100" dirty="0">
              <a:solidFill>
                <a:schemeClr val="bg1"/>
              </a:solidFill>
              <a:latin typeface="+mn-lt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3050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7" t="19412" r="3185" b="11103"/>
          <a:stretch/>
        </p:blipFill>
        <p:spPr bwMode="auto">
          <a:xfrm>
            <a:off x="76200" y="11373"/>
            <a:ext cx="8925636" cy="68580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120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19" y="265950"/>
            <a:ext cx="5270091" cy="66357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200" dirty="0"/>
              <a:t>Requirements Capabilities and Analysis for Earth Observations (RCA-EO)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143000"/>
            <a:ext cx="4279475" cy="4953000"/>
          </a:xfrm>
        </p:spPr>
        <p:txBody>
          <a:bodyPr>
            <a:normAutofit/>
          </a:bodyPr>
          <a:lstStyle/>
          <a:p>
            <a:r>
              <a:rPr lang="en-US" sz="1800" dirty="0"/>
              <a:t>Strong partnership between USGS and NOAA </a:t>
            </a:r>
            <a:r>
              <a:rPr lang="en-US" sz="1800" dirty="0" smtClean="0"/>
              <a:t>for </a:t>
            </a:r>
            <a:r>
              <a:rPr lang="en-US" sz="1800" dirty="0"/>
              <a:t>infrastructure </a:t>
            </a:r>
            <a:r>
              <a:rPr lang="en-US" sz="1800" dirty="0" smtClean="0"/>
              <a:t>development, data sharing, and assessment </a:t>
            </a:r>
            <a:r>
              <a:rPr lang="en-US" sz="1800" dirty="0" smtClean="0"/>
              <a:t>of civil </a:t>
            </a:r>
            <a:r>
              <a:rPr lang="en-US" sz="1800" dirty="0"/>
              <a:t>Earth Observation user requirements and capabilities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Supporting and benefitting from the OSTP National Earth Observation </a:t>
            </a:r>
            <a:r>
              <a:rPr lang="en-US" sz="1800" dirty="0" smtClean="0"/>
              <a:t>Assessments (EOA) </a:t>
            </a:r>
          </a:p>
          <a:p>
            <a:endParaRPr lang="en-US" sz="1800" dirty="0" smtClean="0"/>
          </a:p>
          <a:p>
            <a:r>
              <a:rPr lang="en-US" sz="1800" dirty="0" smtClean="0"/>
              <a:t>Collaborating </a:t>
            </a:r>
            <a:r>
              <a:rPr lang="en-US" sz="1800" dirty="0"/>
              <a:t>with DOI and other civil agencies in assessing their </a:t>
            </a:r>
            <a:r>
              <a:rPr lang="en-US" sz="1800" dirty="0" smtClean="0"/>
              <a:t>needs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303" y="11253"/>
            <a:ext cx="3746090" cy="3608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99303" y="3564146"/>
            <a:ext cx="40446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http://remotesensing.usgs.gov/rca-eo/</a:t>
            </a:r>
          </a:p>
        </p:txBody>
      </p:sp>
      <p:sp>
        <p:nvSpPr>
          <p:cNvPr id="4" name="Rectangle 3"/>
          <p:cNvSpPr/>
          <p:nvPr/>
        </p:nvSpPr>
        <p:spPr>
          <a:xfrm>
            <a:off x="4660475" y="3933478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1400" b="1" u="sng" dirty="0" smtClean="0"/>
              <a:t>Purpose:</a:t>
            </a:r>
          </a:p>
          <a:p>
            <a:pPr marL="342900" lvl="1" indent="-342900">
              <a:spcBef>
                <a:spcPts val="0"/>
              </a:spcBef>
              <a:buChar char="•"/>
            </a:pPr>
            <a:r>
              <a:rPr lang="en-US" sz="1400" dirty="0" smtClean="0"/>
              <a:t>Support </a:t>
            </a:r>
            <a:r>
              <a:rPr lang="en-US" sz="1400" dirty="0"/>
              <a:t>program planning and budget justifications – informed by user needs</a:t>
            </a:r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1400" dirty="0" smtClean="0"/>
              <a:t>Improve </a:t>
            </a:r>
            <a:r>
              <a:rPr lang="en-US" sz="1400" dirty="0"/>
              <a:t>the impact of USGS science and operational products and services</a:t>
            </a:r>
          </a:p>
          <a:p>
            <a:pPr marL="342900" lvl="1" indent="-342900">
              <a:spcBef>
                <a:spcPts val="0"/>
              </a:spcBef>
              <a:buChar char="•"/>
            </a:pPr>
            <a:r>
              <a:rPr lang="en-US" sz="1400" dirty="0" smtClean="0"/>
              <a:t>Quantitative </a:t>
            </a:r>
            <a:r>
              <a:rPr lang="en-US" sz="1400" dirty="0"/>
              <a:t>analyses to guide decisions for research investments and technology innovations</a:t>
            </a:r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1400" dirty="0" smtClean="0"/>
              <a:t>Identify </a:t>
            </a:r>
            <a:r>
              <a:rPr lang="en-US" sz="1400" dirty="0"/>
              <a:t>new Earth Observation solutions or capability gaps to better meet user needs</a:t>
            </a:r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endParaRPr lang="en-US" sz="2400" dirty="0"/>
          </a:p>
        </p:txBody>
      </p:sp>
      <p:pic>
        <p:nvPicPr>
          <p:cNvPr id="7" name="Picture 2" descr="https://upload.wikimedia.org/wikipedia/commons/thumb/7/79/NOAA_logo.svg/2000px-NOAA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35" y="5245585"/>
            <a:ext cx="721070" cy="7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ccblog.org/wp-content/uploads/2011/05/OSTP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41" y="5245585"/>
            <a:ext cx="726063" cy="7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www.doi.gov/sites/doi.gov/themes/custom/doi_gov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5" y="5274081"/>
            <a:ext cx="697567" cy="6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00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23"/>
            <a:ext cx="6863379" cy="1023938"/>
          </a:xfrm>
          <a:noFill/>
        </p:spPr>
        <p:txBody>
          <a:bodyPr>
            <a:normAutofit/>
          </a:bodyPr>
          <a:lstStyle/>
          <a:p>
            <a:r>
              <a:rPr lang="en-US" dirty="0"/>
              <a:t>RCA-EO Components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6781800" y="64008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r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 sz="28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1pPr>
            <a:lvl2pPr marL="741363" marR="0" indent="-28416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  <a:defRPr sz="24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2pPr>
            <a:lvl3pPr marL="1141413" marR="0" indent="-22701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 sz="20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3pPr>
            <a:lvl4pPr marL="1598613" marR="0" indent="-22701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  <a:defRPr sz="14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4pPr>
            <a:lvl5pPr marL="2055813" marR="0" indent="-22701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5pPr>
            <a:lvl6pPr marL="25130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6pPr>
            <a:lvl7pPr marL="29702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7pPr>
            <a:lvl8pPr marL="34274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8pPr>
            <a:lvl9pPr marL="38846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A7EBE8-FA24-469A-97A0-3854CD273EAF}" type="slidenum">
              <a:rPr lang="en-US" altLang="en-US" sz="1100" b="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100" b="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71320" y="1503826"/>
            <a:ext cx="4138026" cy="3434101"/>
            <a:chOff x="4236514" y="1423668"/>
            <a:chExt cx="4483388" cy="4055458"/>
          </a:xfrm>
        </p:grpSpPr>
        <p:sp>
          <p:nvSpPr>
            <p:cNvPr id="7" name="Shape 314"/>
            <p:cNvSpPr>
              <a:spLocks/>
            </p:cNvSpPr>
            <p:nvPr/>
          </p:nvSpPr>
          <p:spPr>
            <a:xfrm>
              <a:off x="5739805" y="1459467"/>
              <a:ext cx="2980097" cy="2838295"/>
            </a:xfrm>
            <a:prstGeom prst="ellipse">
              <a:avLst/>
            </a:prstGeom>
            <a:solidFill>
              <a:srgbClr val="FFFF00">
                <a:alpha val="59000"/>
              </a:srgbClr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342900" indent="-279400" algn="ctr">
                <a:lnSpc>
                  <a:spcPct val="150000"/>
                </a:lnSpc>
                <a:buClr>
                  <a:srgbClr val="000000"/>
                </a:buClr>
                <a:buFont typeface="Noto Symbol"/>
                <a:buNone/>
                <a:defRPr>
                  <a:uFillTx/>
                </a:defRPr>
              </a:pPr>
              <a:endParaRPr sz="2000" b="1" dirty="0" smtClean="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Shape 315"/>
            <p:cNvSpPr>
              <a:spLocks/>
            </p:cNvSpPr>
            <p:nvPr/>
          </p:nvSpPr>
          <p:spPr>
            <a:xfrm>
              <a:off x="4236514" y="1423668"/>
              <a:ext cx="2980097" cy="2838295"/>
            </a:xfrm>
            <a:prstGeom prst="ellipse">
              <a:avLst/>
            </a:prstGeom>
            <a:solidFill>
              <a:srgbClr val="FF0000">
                <a:alpha val="49000"/>
              </a:srgbClr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342900" indent="-279400" algn="ctr">
                <a:lnSpc>
                  <a:spcPct val="150000"/>
                </a:lnSpc>
                <a:buClr>
                  <a:srgbClr val="000000"/>
                </a:buClr>
                <a:buFont typeface="Noto Symbol"/>
                <a:buNone/>
                <a:defRPr>
                  <a:uFillTx/>
                </a:defRPr>
              </a:pPr>
              <a:endParaRPr sz="2000" b="1" dirty="0" smtClean="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Shape 316"/>
            <p:cNvSpPr>
              <a:spLocks/>
            </p:cNvSpPr>
            <p:nvPr/>
          </p:nvSpPr>
          <p:spPr>
            <a:xfrm>
              <a:off x="5014502" y="2640831"/>
              <a:ext cx="2980097" cy="2838295"/>
            </a:xfrm>
            <a:prstGeom prst="ellipse">
              <a:avLst/>
            </a:prstGeom>
            <a:solidFill>
              <a:srgbClr val="3333FF">
                <a:alpha val="65000"/>
              </a:srgbClr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342900" indent="-279400" algn="ctr">
                <a:lnSpc>
                  <a:spcPct val="150000"/>
                </a:lnSpc>
                <a:buClr>
                  <a:srgbClr val="000000"/>
                </a:buClr>
                <a:buFont typeface="Noto Symbol"/>
                <a:buNone/>
                <a:defRPr>
                  <a:uFillTx/>
                </a:defRPr>
              </a:pPr>
              <a:endParaRPr b="1" dirty="0" smtClean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Shape 320"/>
            <p:cNvSpPr txBox="1">
              <a:spLocks/>
            </p:cNvSpPr>
            <p:nvPr/>
          </p:nvSpPr>
          <p:spPr>
            <a:xfrm>
              <a:off x="5577823" y="4467356"/>
              <a:ext cx="1853452" cy="8019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>
                <a:buSzPct val="25000"/>
                <a:defRPr>
                  <a:uFillTx/>
                </a:defRPr>
              </a:pPr>
              <a:r>
                <a:rPr lang="en-US" sz="1600" b="1" dirty="0" smtClean="0"/>
                <a:t>Value</a:t>
              </a:r>
            </a:p>
            <a:p>
              <a:pPr algn="ctr">
                <a:buSzPct val="25000"/>
                <a:defRPr>
                  <a:uFillTx/>
                </a:defRPr>
              </a:pPr>
              <a:r>
                <a:rPr lang="en-US" sz="1600" b="1" dirty="0" smtClean="0"/>
                <a:t>Tree</a:t>
              </a:r>
            </a:p>
          </p:txBody>
        </p:sp>
      </p:grpSp>
      <p:sp>
        <p:nvSpPr>
          <p:cNvPr id="11" name="Shape 318"/>
          <p:cNvSpPr txBox="1">
            <a:spLocks/>
          </p:cNvSpPr>
          <p:nvPr/>
        </p:nvSpPr>
        <p:spPr>
          <a:xfrm>
            <a:off x="7242523" y="2354075"/>
            <a:ext cx="1631838" cy="7553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  <a:defRPr>
                <a:uFillTx/>
              </a:defRPr>
            </a:pPr>
            <a:r>
              <a:rPr lang="en-US" sz="1600" b="1" dirty="0" smtClean="0"/>
              <a:t>Capabilities</a:t>
            </a:r>
          </a:p>
        </p:txBody>
      </p:sp>
      <p:sp>
        <p:nvSpPr>
          <p:cNvPr id="12" name="Shape 319"/>
          <p:cNvSpPr txBox="1">
            <a:spLocks/>
          </p:cNvSpPr>
          <p:nvPr/>
        </p:nvSpPr>
        <p:spPr>
          <a:xfrm>
            <a:off x="4371414" y="2356570"/>
            <a:ext cx="1881094" cy="795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  <a:defRPr>
                <a:uFillTx/>
              </a:defRPr>
            </a:pPr>
            <a:r>
              <a:rPr lang="en-US" sz="1600" b="1" dirty="0" smtClean="0"/>
              <a:t>Requirements</a:t>
            </a:r>
          </a:p>
        </p:txBody>
      </p:sp>
      <p:sp>
        <p:nvSpPr>
          <p:cNvPr id="13" name="Shape 317"/>
          <p:cNvSpPr txBox="1">
            <a:spLocks/>
          </p:cNvSpPr>
          <p:nvPr/>
        </p:nvSpPr>
        <p:spPr>
          <a:xfrm>
            <a:off x="5022911" y="2867296"/>
            <a:ext cx="3318756" cy="1077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  <a:defRPr>
                <a:uFillTx/>
              </a:defRPr>
            </a:pPr>
            <a:r>
              <a:rPr lang="en-US" sz="1600" b="1" dirty="0" smtClean="0">
                <a:solidFill>
                  <a:srgbClr val="FFFFFF"/>
                </a:solidFill>
              </a:rPr>
              <a:t>Analysis</a:t>
            </a:r>
            <a:endParaRPr lang="en-US" sz="1600" b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931" y="1100575"/>
            <a:ext cx="296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6600"/>
                </a:solidFill>
                <a:latin typeface="Calibri" panose="020F0502020204030204" pitchFamily="34" charset="0"/>
              </a:rPr>
              <a:t>RCA-EO Components</a:t>
            </a:r>
            <a:r>
              <a:rPr lang="en-US" sz="24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431" y="1450820"/>
            <a:ext cx="4321611" cy="892552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Font typeface="Wingdings" panose="05000000000000000000" pitchFamily="2" charset="2"/>
              <a:buChar char="Ø"/>
              <a:defRPr sz="16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5pPr marL="514350" lvl="4" indent="-285750">
              <a:buFont typeface="Calibri" panose="020F0502020204030204" pitchFamily="34" charset="0"/>
              <a:buChar char="−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r>
              <a:rPr lang="en-US" sz="2000" dirty="0" smtClean="0">
                <a:solidFill>
                  <a:srgbClr val="006600"/>
                </a:solidFill>
              </a:rPr>
              <a:t>User </a:t>
            </a:r>
            <a:r>
              <a:rPr lang="en-US" sz="2000" dirty="0">
                <a:solidFill>
                  <a:srgbClr val="006600"/>
                </a:solidFill>
              </a:rPr>
              <a:t>Requirements  </a:t>
            </a:r>
            <a:endParaRPr lang="en-US" sz="2000" dirty="0" smtClean="0">
              <a:solidFill>
                <a:srgbClr val="006600"/>
              </a:solidFill>
            </a:endParaRPr>
          </a:p>
          <a:p>
            <a:pPr lvl="4"/>
            <a:r>
              <a:rPr lang="en-US" dirty="0" smtClean="0">
                <a:solidFill>
                  <a:srgbClr val="000000"/>
                </a:solidFill>
              </a:rPr>
              <a:t>Database of system-independent </a:t>
            </a:r>
            <a:r>
              <a:rPr lang="en-US" dirty="0">
                <a:solidFill>
                  <a:srgbClr val="000000"/>
                </a:solidFill>
              </a:rPr>
              <a:t>user </a:t>
            </a:r>
            <a:r>
              <a:rPr lang="en-US" dirty="0" smtClean="0">
                <a:solidFill>
                  <a:srgbClr val="000000"/>
                </a:solidFill>
              </a:rPr>
              <a:t>needs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431" y="2221067"/>
            <a:ext cx="4046133" cy="1169551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Font typeface="Wingdings" panose="05000000000000000000" pitchFamily="2" charset="2"/>
              <a:buChar char="Ø"/>
              <a:defRPr sz="16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5pPr marL="514350" lvl="4" indent="-285750">
              <a:buFont typeface="Calibri" panose="020F0502020204030204" pitchFamily="34" charset="0"/>
              <a:buChar char="−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r>
              <a:rPr lang="en-US" sz="2000" dirty="0">
                <a:solidFill>
                  <a:srgbClr val="006600"/>
                </a:solidFill>
              </a:rPr>
              <a:t>Observing Systems </a:t>
            </a:r>
            <a:r>
              <a:rPr lang="en-US" sz="2000" dirty="0" smtClean="0">
                <a:solidFill>
                  <a:srgbClr val="006600"/>
                </a:solidFill>
              </a:rPr>
              <a:t>Capabilities</a:t>
            </a:r>
            <a:endParaRPr lang="en-US" sz="2000" dirty="0">
              <a:solidFill>
                <a:srgbClr val="006600"/>
              </a:solidFill>
            </a:endParaRPr>
          </a:p>
          <a:p>
            <a:pPr lvl="4"/>
            <a:r>
              <a:rPr lang="en-US" dirty="0" smtClean="0"/>
              <a:t>Database of current </a:t>
            </a:r>
            <a:r>
              <a:rPr lang="en-US" dirty="0"/>
              <a:t>and future Earth observing </a:t>
            </a:r>
            <a:r>
              <a:rPr lang="en-US" dirty="0" smtClean="0"/>
              <a:t>systems</a:t>
            </a:r>
            <a:endParaRPr lang="en-US" dirty="0"/>
          </a:p>
          <a:p>
            <a:pPr lvl="4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431" y="3025106"/>
            <a:ext cx="4437932" cy="1138773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Font typeface="Wingdings" panose="05000000000000000000" pitchFamily="2" charset="2"/>
              <a:buChar char="Ø"/>
              <a:defRPr sz="16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5pPr marL="514350" lvl="4" indent="-285750">
              <a:buFont typeface="Calibri" panose="020F0502020204030204" pitchFamily="34" charset="0"/>
              <a:buChar char="−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r>
              <a:rPr lang="en-US" sz="2000" dirty="0" smtClean="0">
                <a:solidFill>
                  <a:srgbClr val="006600"/>
                </a:solidFill>
              </a:rPr>
              <a:t>Value Tree Information (VTI)</a:t>
            </a:r>
            <a:endParaRPr lang="en-US" sz="2000" dirty="0">
              <a:solidFill>
                <a:srgbClr val="006600"/>
              </a:solidFill>
            </a:endParaRPr>
          </a:p>
          <a:p>
            <a:pPr lvl="4"/>
            <a:r>
              <a:rPr lang="en-US" dirty="0" smtClean="0">
                <a:solidFill>
                  <a:srgbClr val="000000"/>
                </a:solidFill>
              </a:rPr>
              <a:t>Organizational </a:t>
            </a:r>
            <a:r>
              <a:rPr lang="en-US" dirty="0">
                <a:solidFill>
                  <a:srgbClr val="000000"/>
                </a:solidFill>
              </a:rPr>
              <a:t>program Earth observing </a:t>
            </a:r>
            <a:r>
              <a:rPr lang="en-US" dirty="0" smtClean="0">
                <a:solidFill>
                  <a:srgbClr val="000000"/>
                </a:solidFill>
              </a:rPr>
              <a:t>input and capabilities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mapped to the organization’s goals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objectives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1915" y="4935146"/>
            <a:ext cx="4387565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Font typeface="Wingdings" panose="05000000000000000000" pitchFamily="2" charset="2"/>
              <a:buChar char="Ø"/>
              <a:defRPr sz="16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5pPr marL="514350" lvl="4" indent="-285750">
              <a:buFont typeface="Calibri" panose="020F0502020204030204" pitchFamily="34" charset="0"/>
              <a:buChar char="−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6600"/>
                </a:solidFill>
              </a:rPr>
              <a:t>Earth Observation </a:t>
            </a:r>
            <a:r>
              <a:rPr lang="en-US" sz="2000" dirty="0" smtClean="0">
                <a:solidFill>
                  <a:srgbClr val="006600"/>
                </a:solidFill>
              </a:rPr>
              <a:t>Requirements Evaluation </a:t>
            </a:r>
            <a:r>
              <a:rPr lang="en-US" sz="2000" dirty="0">
                <a:solidFill>
                  <a:srgbClr val="006600"/>
                </a:solidFill>
              </a:rPr>
              <a:t>System (EORES) and Analysis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5660701"/>
            <a:ext cx="9144000" cy="1200329"/>
          </a:xfrm>
          <a:prstGeom prst="rect">
            <a:avLst/>
          </a:prstGeom>
          <a:solidFill>
            <a:srgbClr val="31553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RCA-EO is driving toward a user </a:t>
            </a:r>
            <a:r>
              <a:rPr lang="en-US" sz="2400" dirty="0" smtClean="0"/>
              <a:t>needs driven </a:t>
            </a:r>
            <a:r>
              <a:rPr lang="en-US" sz="2400" dirty="0"/>
              <a:t>business management process to address mission priorities, and incorporate evolving Earth observing </a:t>
            </a:r>
            <a:r>
              <a:rPr lang="en-US" sz="2400" dirty="0" smtClean="0"/>
              <a:t>technology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51914" y="1498334"/>
            <a:ext cx="4321611" cy="27379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1966460" y="4474981"/>
            <a:ext cx="345133" cy="41245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71272" y="1053061"/>
            <a:ext cx="4552487" cy="3963111"/>
          </a:xfrm>
          <a:prstGeom prst="ellipse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38743" y="1009975"/>
            <a:ext cx="724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EORES</a:t>
            </a:r>
            <a:endParaRPr lang="en-US" sz="1600" b="1" dirty="0"/>
          </a:p>
        </p:txBody>
      </p:sp>
      <p:sp>
        <p:nvSpPr>
          <p:cNvPr id="26" name="Rectangle 25"/>
          <p:cNvSpPr/>
          <p:nvPr/>
        </p:nvSpPr>
        <p:spPr>
          <a:xfrm>
            <a:off x="4741233" y="5046486"/>
            <a:ext cx="4321611" cy="600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71320" y="5012882"/>
            <a:ext cx="4321611" cy="58477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Font typeface="Wingdings" panose="05000000000000000000" pitchFamily="2" charset="2"/>
              <a:buChar char="Ø"/>
              <a:defRPr sz="16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5pPr marL="514350" lvl="4" indent="-285750">
              <a:buFont typeface="Calibri" panose="020F0502020204030204" pitchFamily="34" charset="0"/>
              <a:buChar char="−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r>
              <a:rPr lang="en-US" dirty="0" smtClean="0">
                <a:solidFill>
                  <a:srgbClr val="006600"/>
                </a:solidFill>
              </a:rPr>
              <a:t>Using EOA VTI to elicit User </a:t>
            </a:r>
            <a:r>
              <a:rPr lang="en-US" dirty="0">
                <a:solidFill>
                  <a:srgbClr val="006600"/>
                </a:solidFill>
              </a:rPr>
              <a:t>Requirements  </a:t>
            </a:r>
            <a:endParaRPr lang="en-US" dirty="0" smtClean="0">
              <a:solidFill>
                <a:srgbClr val="006600"/>
              </a:solidFill>
            </a:endParaRPr>
          </a:p>
          <a:p>
            <a:pPr lvl="4"/>
            <a:r>
              <a:rPr lang="en-US" dirty="0" smtClean="0">
                <a:solidFill>
                  <a:srgbClr val="000000"/>
                </a:solidFill>
              </a:rPr>
              <a:t>Across all Civil Federal Agencies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7956" y="4911244"/>
            <a:ext cx="4357577" cy="7423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80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National Earth Observation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03920" cy="49530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 smtClean="0"/>
              <a:t>National Earth Observation </a:t>
            </a:r>
            <a:r>
              <a:rPr lang="en-US" sz="3300" dirty="0"/>
              <a:t>Assessment (EOA 2012</a:t>
            </a:r>
            <a:r>
              <a:rPr lang="en-US" sz="3300" dirty="0" smtClean="0"/>
              <a:t>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900" dirty="0">
                <a:hlinkClick r:id="rId3"/>
              </a:rPr>
              <a:t>http://www.whitehouse.gov/sites/default/files/microsites/ostp/NSTC/national_plan_for_civil_earth_observations_-_july_2014.pdf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900" dirty="0" smtClean="0"/>
              <a:t>Conducted to inform the National Plan for Civil Earth Observations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900" dirty="0" smtClean="0"/>
              <a:t>Identified a portfolio of observing </a:t>
            </a:r>
            <a:r>
              <a:rPr lang="en-US" sz="2900" dirty="0"/>
              <a:t>systems relied upon by the Federal agencies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900" dirty="0"/>
              <a:t>Provided a </a:t>
            </a:r>
            <a:r>
              <a:rPr lang="en-US" sz="2900" dirty="0" smtClean="0"/>
              <a:t>cross-cutting and </a:t>
            </a:r>
            <a:r>
              <a:rPr lang="en-US" sz="2900" dirty="0"/>
              <a:t>integrated look at observing capabilities (satellite and non-satellite systems)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900" b="1" dirty="0" smtClean="0"/>
              <a:t>Quantified </a:t>
            </a:r>
            <a:r>
              <a:rPr lang="en-US" sz="2900" b="1" dirty="0"/>
              <a:t>the impact of those observing systems</a:t>
            </a:r>
            <a:r>
              <a:rPr lang="en-US" sz="2900" dirty="0"/>
              <a:t> in delivering societal </a:t>
            </a:r>
            <a:r>
              <a:rPr lang="en-US" sz="2900" dirty="0" smtClean="0"/>
              <a:t>benefit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400" dirty="0" smtClean="0"/>
              <a:t>Second </a:t>
            </a:r>
            <a:r>
              <a:rPr lang="en-US" sz="3400" dirty="0"/>
              <a:t>National Earth Observation Assessment (EOA 2016) </a:t>
            </a:r>
            <a:r>
              <a:rPr lang="en-US" sz="3400" dirty="0" smtClean="0"/>
              <a:t>underway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 smtClean="0"/>
              <a:t>Refined process to capture details related to impacts and allow analysis of value information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Tri-annual National Federal Government </a:t>
            </a:r>
            <a:r>
              <a:rPr lang="en-US" sz="2800" dirty="0" smtClean="0"/>
              <a:t>assessment</a:t>
            </a:r>
          </a:p>
          <a:p>
            <a:pPr>
              <a:lnSpc>
                <a:spcPct val="120000"/>
              </a:lnSpc>
            </a:pPr>
            <a:r>
              <a:rPr lang="en-US" sz="3300" dirty="0" smtClean="0"/>
              <a:t>Both use an organizing </a:t>
            </a:r>
            <a:r>
              <a:rPr lang="en-US" sz="3300" dirty="0"/>
              <a:t>framework for the assessment </a:t>
            </a:r>
            <a:r>
              <a:rPr lang="en-US" sz="3300" dirty="0" smtClean="0"/>
              <a:t>of 13 </a:t>
            </a:r>
            <a:r>
              <a:rPr lang="en-US" sz="3300" dirty="0"/>
              <a:t>Societal Benefit Areas (</a:t>
            </a:r>
            <a:r>
              <a:rPr lang="en-US" sz="3300" dirty="0" smtClean="0"/>
              <a:t>SBAs) plus </a:t>
            </a:r>
            <a:r>
              <a:rPr lang="en-US" sz="2900" b="1" dirty="0" smtClean="0"/>
              <a:t>Reference Measurements</a:t>
            </a:r>
          </a:p>
          <a:p>
            <a:pPr lvl="2">
              <a:lnSpc>
                <a:spcPct val="120000"/>
              </a:lnSpc>
            </a:pPr>
            <a:r>
              <a:rPr lang="en-US" sz="2900" dirty="0" smtClean="0"/>
              <a:t>Reference Measurements include geodesy, bathymetry, topography, geolocation, etc.</a:t>
            </a:r>
          </a:p>
          <a:p>
            <a:pPr lvl="2">
              <a:lnSpc>
                <a:spcPct val="120000"/>
              </a:lnSpc>
            </a:pPr>
            <a:r>
              <a:rPr lang="en-US" sz="2900" dirty="0" smtClean="0"/>
              <a:t>Agriculture </a:t>
            </a:r>
            <a:r>
              <a:rPr lang="en-US" sz="2900" dirty="0"/>
              <a:t>&amp; </a:t>
            </a:r>
            <a:r>
              <a:rPr lang="en-US" sz="2900" dirty="0" smtClean="0"/>
              <a:t>Forestry, Biodiversity, Climate, Disasters, Ecosystems </a:t>
            </a:r>
            <a:r>
              <a:rPr lang="en-US" sz="2900" dirty="0"/>
              <a:t>(Terrestrial &amp; Freshwater</a:t>
            </a:r>
            <a:r>
              <a:rPr lang="en-US" sz="2900" dirty="0" smtClean="0"/>
              <a:t>), Energy </a:t>
            </a:r>
            <a:r>
              <a:rPr lang="en-US" sz="2900" dirty="0"/>
              <a:t>&amp; Mineral </a:t>
            </a:r>
            <a:r>
              <a:rPr lang="en-US" sz="2900" dirty="0" smtClean="0"/>
              <a:t>Resources, Human Health, Ocean </a:t>
            </a:r>
            <a:r>
              <a:rPr lang="en-US" sz="2900" dirty="0"/>
              <a:t>&amp; Coastal Resources &amp; </a:t>
            </a:r>
            <a:r>
              <a:rPr lang="en-US" sz="2900" dirty="0" smtClean="0"/>
              <a:t>Ecosystems, Space Weather, Transportation, Water Resources, Weather</a:t>
            </a: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dirty="0" smtClean="0"/>
              <a:t>SBA </a:t>
            </a:r>
            <a:r>
              <a:rPr lang="en-US" sz="2900" dirty="0"/>
              <a:t>Teams each produced an assessment for their </a:t>
            </a:r>
            <a:r>
              <a:rPr lang="en-US" sz="2900" dirty="0" smtClean="0"/>
              <a:t>SBA</a:t>
            </a:r>
          </a:p>
        </p:txBody>
      </p:sp>
    </p:spTree>
    <p:extLst>
      <p:ext uri="{BB962C8B-B14F-4D97-AF65-F5344CB8AC3E}">
        <p14:creationId xmlns:p14="http://schemas.microsoft.com/office/powerpoint/2010/main" val="1292357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371" y="1504688"/>
            <a:ext cx="4153123" cy="442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Landsat – EOA 2012 </a:t>
            </a:r>
            <a:r>
              <a:rPr lang="en-US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Results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81000" y="1143000"/>
            <a:ext cx="4271624" cy="4953000"/>
          </a:xfrm>
        </p:spPr>
        <p:txBody>
          <a:bodyPr>
            <a:noAutofit/>
          </a:bodyPr>
          <a:lstStyle/>
          <a:p>
            <a:r>
              <a:rPr lang="en-US" sz="1400" dirty="0"/>
              <a:t>Assessment of 362 US Earth Obs. Systems (EOS) (space, air, land, and sea platforms) contributions to 13 </a:t>
            </a:r>
            <a:r>
              <a:rPr lang="en-US" sz="1400" dirty="0" smtClean="0"/>
              <a:t>Societal Benefit Areas </a:t>
            </a:r>
            <a:r>
              <a:rPr lang="en-US" sz="1400" dirty="0"/>
              <a:t>(SBAs) </a:t>
            </a:r>
          </a:p>
          <a:p>
            <a:r>
              <a:rPr lang="en-US" sz="1400" dirty="0"/>
              <a:t>Landsat was 3rd out of total, and Landsat 2nd “most critical SBA impact” of 132 satellite systems (GPS=1)</a:t>
            </a:r>
          </a:p>
          <a:p>
            <a:r>
              <a:rPr lang="en-US" sz="1400" dirty="0"/>
              <a:t>10 of 13 (77%) SBAs </a:t>
            </a:r>
            <a:r>
              <a:rPr lang="en-US" sz="1400" dirty="0" smtClean="0"/>
              <a:t>use Landsat data</a:t>
            </a:r>
            <a:endParaRPr lang="en-US" sz="1400" dirty="0"/>
          </a:p>
          <a:p>
            <a:r>
              <a:rPr lang="en-US" sz="1400" dirty="0"/>
              <a:t>Landsat has a Significant Impact on 6 SBAs; </a:t>
            </a:r>
          </a:p>
          <a:p>
            <a:pPr lvl="1"/>
            <a:r>
              <a:rPr lang="en-US" sz="1400" dirty="0"/>
              <a:t>Ranked #1 for contributions in Biodiversity, Ecosystems, and Energy </a:t>
            </a:r>
          </a:p>
          <a:p>
            <a:pPr lvl="1"/>
            <a:r>
              <a:rPr lang="en-US" sz="1400" dirty="0"/>
              <a:t>Ranked #2 for contributions in Agriculture/Forestry, Climate, Human Health, and Water</a:t>
            </a:r>
          </a:p>
          <a:p>
            <a:r>
              <a:rPr lang="en-US" sz="1400" dirty="0"/>
              <a:t>31 of 52 (60%) Sub-SBA Areas utilize Landsat</a:t>
            </a:r>
          </a:p>
          <a:p>
            <a:pPr lvl="1"/>
            <a:r>
              <a:rPr lang="en-US" sz="1400" dirty="0"/>
              <a:t>Landsat had a Significant Impact on 15 Sub-SBAs and a Moderate Impact on 6 Sub-SBAs</a:t>
            </a:r>
          </a:p>
          <a:p>
            <a:endParaRPr lang="en-US" sz="1400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222" y="5906885"/>
            <a:ext cx="42005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4552723" y="1226003"/>
            <a:ext cx="1127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Societal Benefit Areas (inner ring)</a:t>
            </a:r>
          </a:p>
        </p:txBody>
      </p:sp>
      <p:sp>
        <p:nvSpPr>
          <p:cNvPr id="10" name="TextBox 38"/>
          <p:cNvSpPr txBox="1">
            <a:spLocks noChangeArrowheads="1"/>
          </p:cNvSpPr>
          <p:nvPr/>
        </p:nvSpPr>
        <p:spPr bwMode="auto">
          <a:xfrm>
            <a:off x="7891004" y="1181631"/>
            <a:ext cx="1100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Sub-Societal Benefit Areas (outer ring)</a:t>
            </a:r>
          </a:p>
        </p:txBody>
      </p:sp>
      <p:sp>
        <p:nvSpPr>
          <p:cNvPr id="11" name="TextBox 41"/>
          <p:cNvSpPr txBox="1">
            <a:spLocks noChangeArrowheads="1"/>
          </p:cNvSpPr>
          <p:nvPr/>
        </p:nvSpPr>
        <p:spPr bwMode="auto">
          <a:xfrm>
            <a:off x="6136932" y="3531943"/>
            <a:ext cx="127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LANDSAT</a:t>
            </a:r>
          </a:p>
        </p:txBody>
      </p:sp>
    </p:spTree>
    <p:extLst>
      <p:ext uri="{BB962C8B-B14F-4D97-AF65-F5344CB8AC3E}">
        <p14:creationId xmlns:p14="http://schemas.microsoft.com/office/powerpoint/2010/main" val="2142068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3058"/>
            <a:ext cx="8382000" cy="505378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Joint Agency Commercial Imagery Evaluation (JACIE) Workshop collocated with ASPRS; 40-plus JACIE papers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April 12-14, 2016, Ft Worth, TX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conferences.asprs.org/Fort-Worth-2016/blog</a:t>
            </a:r>
            <a:endParaRPr lang="en-US" dirty="0" smtClean="0">
              <a:hlinkClick r:id="rId4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://calval.cr.usgs.gov/satellite-sensor-characterization/rst-presentations-publications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Extensive support to the RCA-EO Project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Building “Capabilities” database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Developing analysis methods and processes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ESA Sentinel-2a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Archive </a:t>
            </a:r>
            <a:r>
              <a:rPr lang="en-US" dirty="0"/>
              <a:t>Level 1c </a:t>
            </a:r>
            <a:r>
              <a:rPr lang="en-US" dirty="0" smtClean="0"/>
              <a:t>products available via USGS Earth </a:t>
            </a:r>
            <a:r>
              <a:rPr lang="en-US" dirty="0"/>
              <a:t>Explorer; </a:t>
            </a:r>
            <a:r>
              <a:rPr lang="en-US" dirty="0">
                <a:hlinkClick r:id="rId5"/>
              </a:rPr>
              <a:t>http://earthexplorer.usgs.gov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ISRO ResourceSat-2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Starting agreement to archive ResourceSat-2 products over the U.S.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Land Change Monitoring, Assessments and Projections (LCMAP)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Architecture being built and tested, and Analysis Ready Data definition being published, and LCMAP Algorithms being developed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Preparing for Landsat-9 launch (Dec 2020) with NASA GSFC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Landsat 10 planning beginning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Studies: Sensor type, resolution, platform type or types, swath width, coverage, ….,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72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Near-term GSICS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97280"/>
            <a:ext cx="8382000" cy="50537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Recommended solar spectrum for calibration purposes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Total and spectral solar irradiance — referenced to which instrument(s) and </a:t>
            </a:r>
            <a:r>
              <a:rPr lang="en-US" sz="1800" dirty="0" smtClean="0"/>
              <a:t>measurement(s) ?</a:t>
            </a:r>
            <a:endParaRPr lang="en-US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Spectral resolution — accommodation of hyperspectral sensors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Coordination with CEOS-WGCV</a:t>
            </a: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Lunar inter-calibration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Evaluating uncertainties in the ROLO lunar irradiance model </a:t>
            </a:r>
            <a:r>
              <a:rPr lang="en-US" sz="1800" dirty="0" smtClean="0"/>
              <a:t>(to be discussed in GRWG </a:t>
            </a:r>
            <a:r>
              <a:rPr lang="en-US" sz="1800" dirty="0" smtClean="0"/>
              <a:t>VIS/NIR Lunar session, </a:t>
            </a:r>
            <a:r>
              <a:rPr lang="en-US" sz="1800" dirty="0" smtClean="0"/>
              <a:t>talk </a:t>
            </a:r>
            <a:r>
              <a:rPr lang="en-US" sz="1800" dirty="0" smtClean="0"/>
              <a:t>4d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Coordination with CLARREO (Tom is on the Science Definition Team)</a:t>
            </a:r>
          </a:p>
        </p:txBody>
      </p:sp>
    </p:spTree>
    <p:extLst>
      <p:ext uri="{BB962C8B-B14F-4D97-AF65-F5344CB8AC3E}">
        <p14:creationId xmlns:p14="http://schemas.microsoft.com/office/powerpoint/2010/main" val="1500560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Landsat Mission Status</a:t>
            </a:r>
          </a:p>
          <a:p>
            <a:pPr lvl="1"/>
            <a:r>
              <a:rPr lang="en-US" dirty="0" smtClean="0"/>
              <a:t>Observatory statuses</a:t>
            </a:r>
          </a:p>
          <a:p>
            <a:pPr lvl="1"/>
            <a:r>
              <a:rPr lang="en-US" dirty="0" smtClean="0"/>
              <a:t>Instrument performance and anomalies</a:t>
            </a:r>
          </a:p>
          <a:p>
            <a:pPr lvl="1"/>
            <a:r>
              <a:rPr lang="en-US" dirty="0" smtClean="0"/>
              <a:t>Lunar </a:t>
            </a:r>
            <a:r>
              <a:rPr lang="en-US" dirty="0" smtClean="0"/>
              <a:t>calibration</a:t>
            </a:r>
            <a:r>
              <a:rPr lang="en-US" dirty="0" smtClean="0"/>
              <a:t>	</a:t>
            </a:r>
          </a:p>
          <a:p>
            <a:r>
              <a:rPr lang="en-US" dirty="0" smtClean="0"/>
              <a:t>Additional Activities Relating to Cal/Val</a:t>
            </a:r>
          </a:p>
          <a:p>
            <a:pPr lvl="1"/>
            <a:r>
              <a:rPr lang="en-US" dirty="0" smtClean="0"/>
              <a:t>Non-Landsat imagery assessments</a:t>
            </a:r>
          </a:p>
          <a:p>
            <a:pPr lvl="1"/>
            <a:r>
              <a:rPr lang="en-US" dirty="0"/>
              <a:t>Land Product Characterization System (LPCS)</a:t>
            </a:r>
          </a:p>
          <a:p>
            <a:pPr lvl="1"/>
            <a:r>
              <a:rPr lang="en-US" dirty="0" smtClean="0"/>
              <a:t>Requirements Capabilities and Analysis for Earth Observations (RCA-EO)</a:t>
            </a:r>
            <a:endParaRPr lang="en-US" dirty="0"/>
          </a:p>
          <a:p>
            <a:pPr lvl="1"/>
            <a:r>
              <a:rPr lang="en-US" dirty="0" smtClean="0"/>
              <a:t>National </a:t>
            </a:r>
            <a:r>
              <a:rPr lang="en-US" dirty="0"/>
              <a:t>Earth Observation Assessment (EOA)</a:t>
            </a:r>
          </a:p>
          <a:p>
            <a:r>
              <a:rPr lang="en-US" dirty="0" smtClean="0"/>
              <a:t>Future Collaborative Efforts</a:t>
            </a:r>
          </a:p>
        </p:txBody>
      </p:sp>
    </p:spTree>
    <p:extLst>
      <p:ext uri="{BB962C8B-B14F-4D97-AF65-F5344CB8AC3E}">
        <p14:creationId xmlns:p14="http://schemas.microsoft.com/office/powerpoint/2010/main" val="29018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Future Collaboration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62526" y="1084007"/>
            <a:ext cx="8382000" cy="4953000"/>
          </a:xfrm>
        </p:spPr>
        <p:txBody>
          <a:bodyPr/>
          <a:lstStyle/>
          <a:p>
            <a:r>
              <a:rPr lang="en-US" altLang="en-US" sz="2000" dirty="0" smtClean="0"/>
              <a:t>Jointly </a:t>
            </a:r>
            <a:r>
              <a:rPr lang="en-US" altLang="en-US" sz="2000" dirty="0"/>
              <a:t>support CEOS efforts</a:t>
            </a:r>
          </a:p>
          <a:p>
            <a:pPr lvl="1"/>
            <a:r>
              <a:rPr lang="en-US" altLang="en-US" sz="1800" dirty="0"/>
              <a:t>I</a:t>
            </a:r>
            <a:r>
              <a:rPr lang="en-US" altLang="en-US" sz="1800" dirty="0" smtClean="0"/>
              <a:t>nteroperability</a:t>
            </a:r>
            <a:endParaRPr lang="en-US" altLang="en-US" sz="1800" dirty="0"/>
          </a:p>
          <a:p>
            <a:pPr lvl="1"/>
            <a:r>
              <a:rPr lang="en-US" altLang="en-US" sz="1800" dirty="0"/>
              <a:t>QA4EO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/>
              <a:t>Calibration test sites and processes</a:t>
            </a:r>
          </a:p>
          <a:p>
            <a:r>
              <a:rPr lang="en-US" altLang="en-US" sz="2000" dirty="0" smtClean="0"/>
              <a:t>Continue </a:t>
            </a:r>
            <a:r>
              <a:rPr lang="en-US" altLang="en-US" sz="2000" dirty="0"/>
              <a:t>to work </a:t>
            </a:r>
            <a:r>
              <a:rPr lang="en-US" altLang="en-US" sz="2000" dirty="0" smtClean="0"/>
              <a:t>cross-calibration </a:t>
            </a:r>
            <a:r>
              <a:rPr lang="en-US" altLang="en-US" sz="2000" dirty="0"/>
              <a:t>and validation</a:t>
            </a:r>
          </a:p>
          <a:p>
            <a:pPr lvl="1"/>
            <a:r>
              <a:rPr lang="en-US" altLang="en-US" sz="1600" dirty="0"/>
              <a:t>RadCalNet</a:t>
            </a:r>
          </a:p>
          <a:p>
            <a:pPr lvl="1"/>
            <a:r>
              <a:rPr lang="en-US" altLang="en-US" sz="1600" dirty="0"/>
              <a:t>PICS</a:t>
            </a:r>
          </a:p>
          <a:p>
            <a:pPr lvl="1"/>
            <a:r>
              <a:rPr lang="en-US" altLang="en-US" sz="1600" dirty="0"/>
              <a:t>Lunar</a:t>
            </a:r>
          </a:p>
          <a:p>
            <a:pPr lvl="1"/>
            <a:r>
              <a:rPr lang="en-US" altLang="en-US" sz="1600" dirty="0" smtClean="0"/>
              <a:t>LPCS</a:t>
            </a:r>
          </a:p>
          <a:p>
            <a:pPr lvl="1">
              <a:spcAft>
                <a:spcPts val="600"/>
              </a:spcAft>
            </a:pPr>
            <a:r>
              <a:rPr lang="en-US" altLang="en-US" sz="1600" dirty="0" smtClean="0"/>
              <a:t>Potential Joint Agency efforts</a:t>
            </a:r>
            <a:endParaRPr lang="en-US" altLang="en-US" sz="2000" dirty="0" smtClean="0"/>
          </a:p>
          <a:p>
            <a:pPr>
              <a:spcAft>
                <a:spcPts val="600"/>
              </a:spcAft>
            </a:pPr>
            <a:r>
              <a:rPr lang="en-US" altLang="en-US" sz="2000" dirty="0"/>
              <a:t>Become more involved in GRWG efforts, as needed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Cross calibration/comparison discussions welcomed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6332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64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ChangeAspect="1" noChangeArrowheads="1"/>
          </p:cNvSpPr>
          <p:nvPr/>
        </p:nvSpPr>
        <p:spPr bwMode="auto">
          <a:xfrm>
            <a:off x="3383280" y="3310128"/>
            <a:ext cx="629308" cy="6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ja-JP" altLang="en-US" sz="4000" b="1" dirty="0">
                <a:latin typeface="Arial" charset="0"/>
                <a:ea typeface="ヒラギノ角ゴ Pro W3" pitchFamily="-107" charset="-128"/>
              </a:rPr>
              <a:t>あ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" name="Rectangle 13"/>
          <p:cNvSpPr>
            <a:spLocks noChangeAspect="1" noChangeArrowheads="1"/>
          </p:cNvSpPr>
          <p:nvPr/>
        </p:nvSpPr>
        <p:spPr bwMode="auto">
          <a:xfrm>
            <a:off x="3840480" y="3246120"/>
            <a:ext cx="755943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ja-JP" altLang="en-US" sz="4000" b="1" dirty="0">
                <a:latin typeface="Arial" charset="0"/>
                <a:ea typeface="ヒラギノ角ゴ Pro W3" pitchFamily="-107" charset="-128"/>
              </a:rPr>
              <a:t>り</a:t>
            </a:r>
            <a:r>
              <a:rPr lang="en-US" altLang="ja-JP" b="1" dirty="0">
                <a:latin typeface="Arial" charset="0"/>
                <a:ea typeface="ＭＳ Ｐゴシック" pitchFamily="-65" charset="-128"/>
              </a:rPr>
              <a:t> </a:t>
            </a:r>
            <a:endParaRPr lang="en-US" b="1" dirty="0"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97680" y="3282696"/>
            <a:ext cx="841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ja-JP" altLang="en-US" sz="4000" b="1" dirty="0">
                <a:latin typeface="Arial" charset="0"/>
                <a:ea typeface="ヒラギノ角ゴ Pro W3" pitchFamily="-107" charset="-128"/>
              </a:rPr>
              <a:t>が</a:t>
            </a:r>
            <a:r>
              <a:rPr lang="en-US" altLang="ja-JP" sz="4000" b="1" dirty="0">
                <a:latin typeface="Arial" charset="0"/>
                <a:ea typeface="ＭＳ Ｐゴシック" pitchFamily="-65" charset="-128"/>
              </a:rPr>
              <a:t> 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4754880" y="3291840"/>
            <a:ext cx="73152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ja-JP" altLang="en-US" sz="4000" b="1" dirty="0">
                <a:ea typeface="ヒラギノ角ゴ Pro W3" pitchFamily="-107" charset="-128"/>
              </a:rPr>
              <a:t>と</a:t>
            </a:r>
            <a:r>
              <a:rPr lang="en-US" altLang="ja-JP" dirty="0">
                <a:ea typeface="ＭＳ Ｐゴシック" pitchFamily="-65" charset="-128"/>
              </a:rPr>
              <a:t> </a:t>
            </a:r>
            <a:endParaRPr lang="en-US" dirty="0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5120640" y="3264408"/>
            <a:ext cx="699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ja-JP" altLang="en-US" sz="4000" b="1" dirty="0">
                <a:ea typeface="ヒラギノ角ゴ Pro W3" pitchFamily="-107" charset="-128"/>
              </a:rPr>
              <a:t>う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27332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39" y="1967146"/>
            <a:ext cx="3984358" cy="2487168"/>
          </a:xfrm>
          <a:prstGeom prst="rect">
            <a:avLst/>
          </a:prstGeom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216769" y="1771872"/>
            <a:ext cx="20486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203BC4"/>
                </a:solidFill>
                <a:latin typeface="Geneva"/>
              </a:rPr>
              <a:t>Attitude Control System</a:t>
            </a:r>
            <a:endParaRPr lang="en-US" altLang="en-US" sz="1400" dirty="0">
              <a:solidFill>
                <a:srgbClr val="203BC4"/>
              </a:solidFill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601785" y="1532508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/>
              </a:rPr>
              <a:t> </a:t>
            </a:r>
            <a:endParaRPr lang="en-US" altLang="en-US" sz="1800" dirty="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440797" y="5558889"/>
            <a:ext cx="13033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203BC4"/>
                </a:solidFill>
                <a:latin typeface="Geneva"/>
              </a:rPr>
              <a:t>X-band System</a:t>
            </a:r>
            <a:endParaRPr lang="en-US" altLang="en-US" sz="1400" dirty="0">
              <a:solidFill>
                <a:srgbClr val="203BC4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370291" y="5558359"/>
            <a:ext cx="13433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203BC4"/>
                </a:solidFill>
                <a:latin typeface="Geneva"/>
              </a:rPr>
              <a:t>S-band System </a:t>
            </a:r>
            <a:endParaRPr lang="en-US" altLang="en-US" sz="1400" dirty="0">
              <a:solidFill>
                <a:srgbClr val="203BC4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3459191" y="5734572"/>
            <a:ext cx="1298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Performance nominal</a:t>
            </a:r>
            <a:endParaRPr lang="en-US" altLang="en-US" sz="1000" b="1" dirty="0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85195" y="2525327"/>
            <a:ext cx="25295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203BC4"/>
                </a:solidFill>
                <a:latin typeface="Geneva"/>
              </a:rPr>
              <a:t>Enhanced Thematic Mapper +</a:t>
            </a:r>
            <a:endParaRPr lang="en-US" altLang="en-US" sz="1400" dirty="0">
              <a:solidFill>
                <a:srgbClr val="203BC4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2928938" y="1374998"/>
            <a:ext cx="58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/>
              </a:rPr>
              <a:t> </a:t>
            </a:r>
            <a:endParaRPr lang="en-US" altLang="en-US" sz="1800" dirty="0"/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908800" y="1519460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/>
              </a:rPr>
              <a:t> </a:t>
            </a:r>
            <a:endParaRPr lang="en-US" altLang="en-US" sz="1800" dirty="0"/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4351115" y="1360194"/>
            <a:ext cx="6796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rgbClr val="203BC4"/>
                </a:solidFill>
                <a:latin typeface="Geneva"/>
              </a:rPr>
              <a:t>Batteries</a:t>
            </a:r>
            <a:endParaRPr lang="en-US" altLang="en-US" sz="1200" b="1" dirty="0">
              <a:solidFill>
                <a:srgbClr val="203BC4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4327303" y="1540571"/>
            <a:ext cx="136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latin typeface="Geneva"/>
              </a:rPr>
              <a:t> </a:t>
            </a:r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Performance nominal </a:t>
            </a:r>
            <a:endParaRPr lang="en-US" altLang="en-US" sz="1000" b="1" dirty="0">
              <a:latin typeface="Arial"/>
              <a:cs typeface="Arial"/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V="1">
            <a:off x="2061182" y="3946747"/>
            <a:ext cx="786793" cy="162371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5829300" y="1616771"/>
            <a:ext cx="629681" cy="81867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3486150" y="4149948"/>
            <a:ext cx="312738" cy="1401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3508375" y="4003898"/>
            <a:ext cx="1509713" cy="481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5030788" y="4362673"/>
            <a:ext cx="1501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/>
              </a:rPr>
              <a:t>Solid State Recorder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6864350" y="4448398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/>
              </a:rPr>
              <a:t> </a:t>
            </a:r>
            <a:endParaRPr lang="en-US" altLang="en-US" sz="1800" dirty="0"/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5094288" y="3265710"/>
            <a:ext cx="2128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203BC4"/>
                </a:solidFill>
                <a:latin typeface="Geneva"/>
              </a:rPr>
              <a:t>Reaction Control System</a:t>
            </a:r>
            <a:endParaRPr lang="en-US" altLang="en-US" sz="1400" dirty="0">
              <a:solidFill>
                <a:srgbClr val="203BC4"/>
              </a:solidFill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7048500" y="3306985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/>
              </a:rPr>
              <a:t> </a:t>
            </a:r>
            <a:endParaRPr lang="en-US" altLang="en-US" sz="1800" dirty="0"/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5226050" y="3418110"/>
            <a:ext cx="3332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000" b="1" dirty="0"/>
              <a:t>1/07/04 Fuel line #4 thermostat #1a failure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2/24/05 Fuel line #4 thermostat failure; Primary </a:t>
            </a:r>
          </a:p>
          <a:p>
            <a:r>
              <a:rPr lang="en-US" altLang="en-US" sz="1000" b="1" dirty="0"/>
              <a:t>               heater circuit disabled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4/25/13 Fuel line #2 thermostat failure; Redundant</a:t>
            </a:r>
          </a:p>
          <a:p>
            <a:r>
              <a:rPr lang="en-US" altLang="en-US" sz="1000" b="1" dirty="0"/>
              <a:t>               heater circuit disabled</a:t>
            </a: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 flipV="1">
            <a:off x="3798888" y="3583210"/>
            <a:ext cx="1265237" cy="2174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 flipV="1">
            <a:off x="3241675" y="1540570"/>
            <a:ext cx="1021556" cy="14901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6508194" y="1441455"/>
            <a:ext cx="8224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/>
              </a:rPr>
              <a:t>Solar</a:t>
            </a:r>
            <a:r>
              <a:rPr lang="en-US" altLang="en-US" sz="1200" b="1" dirty="0" smtClean="0">
                <a:solidFill>
                  <a:srgbClr val="203BC4"/>
                </a:solidFill>
                <a:latin typeface="Geneva"/>
              </a:rPr>
              <a:t> Array</a:t>
            </a:r>
            <a:endParaRPr lang="en-US" altLang="en-US" sz="1200" b="1" dirty="0">
              <a:solidFill>
                <a:srgbClr val="203BC4"/>
              </a:solidFill>
            </a:endParaRPr>
          </a:p>
        </p:txBody>
      </p:sp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6458981" y="1616771"/>
            <a:ext cx="2274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000" b="1" dirty="0"/>
              <a:t>5/14/2002 Circuit #14 Failure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5/16/2005 Circuit # 6 Failure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8/13/2008 Circuit #14 partial recovery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14 circuits remain operating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no impact to ops</a:t>
            </a:r>
            <a:endParaRPr lang="en-US" altLang="en-US" sz="1000" b="1" dirty="0">
              <a:solidFill>
                <a:srgbClr val="000000"/>
              </a:solidFill>
              <a:latin typeface="Geneva"/>
            </a:endParaRPr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5151438" y="4469035"/>
            <a:ext cx="26590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000" b="1" dirty="0"/>
              <a:t>11/15/1999 SSR PWA #23 Loss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02/11/2001 SSR PWA #12 Loss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12/07/2005 SSR PWA #02 Loss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08/02/2006 SSR PWA #13 Loss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03/28/2008 SSR PWA #22 Loss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09/03/2008 SSR PWA #23 Recovered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10/12/2013 SSR PWA #11 Loss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Each PWA is 4% loss of launch capacity</a:t>
            </a:r>
          </a:p>
          <a:p>
            <a:pPr>
              <a:buFontTx/>
              <a:buChar char="•"/>
            </a:pPr>
            <a:r>
              <a:rPr lang="en-US" altLang="en-US" sz="1000" b="1" dirty="0"/>
              <a:t>Boards are likely recoverable</a:t>
            </a:r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1534369" y="5739657"/>
            <a:ext cx="1298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Performance nominal</a:t>
            </a:r>
            <a:endParaRPr lang="en-US" altLang="en-US" sz="1000" b="1" dirty="0"/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1280268" y="1943920"/>
            <a:ext cx="2396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en-US" altLang="en-US" sz="1000" b="1" dirty="0">
                <a:latin typeface="Arial"/>
                <a:cs typeface="Arial"/>
              </a:rPr>
              <a:t>05/05/2004 Gyro 3 Shut Off</a:t>
            </a:r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  <a:latin typeface="Arial"/>
                <a:cs typeface="Arial"/>
              </a:rPr>
              <a:t>•1-gyro </a:t>
            </a:r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control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/>
                <a:cs typeface="Arial"/>
              </a:rPr>
              <a:t>system </a:t>
            </a:r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in development</a:t>
            </a: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598488" y="1360710"/>
            <a:ext cx="23844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u="sng" dirty="0">
                <a:solidFill>
                  <a:schemeClr val="hlink"/>
                </a:solidFill>
              </a:rPr>
              <a:t>≈ </a:t>
            </a:r>
            <a:r>
              <a:rPr lang="en-US" altLang="en-US" sz="1200" b="1" u="sng" dirty="0" smtClean="0">
                <a:solidFill>
                  <a:schemeClr val="hlink"/>
                </a:solidFill>
              </a:rPr>
              <a:t>16 </a:t>
            </a:r>
            <a:r>
              <a:rPr lang="en-US" altLang="en-US" sz="1200" b="1" u="sng" dirty="0">
                <a:solidFill>
                  <a:schemeClr val="hlink"/>
                </a:solidFill>
              </a:rPr>
              <a:t>years of on-orbit operations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512586" y="2721187"/>
            <a:ext cx="1575191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•5/31/2003 SLC </a:t>
            </a:r>
            <a:r>
              <a:rPr lang="en-US" altLang="en-US" sz="1000" b="1" dirty="0" smtClean="0">
                <a:solidFill>
                  <a:srgbClr val="000000"/>
                </a:solidFill>
              </a:rPr>
              <a:t>Failure</a:t>
            </a:r>
          </a:p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•4/01/2007 Bumper mode</a:t>
            </a:r>
          </a:p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 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391317" y="4040870"/>
            <a:ext cx="21031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rgbClr val="203BC4"/>
                </a:solidFill>
                <a:latin typeface="Geneva"/>
              </a:rPr>
              <a:t>Remote Tlm Cmd (RTC) Box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2087778" y="3429358"/>
            <a:ext cx="611706" cy="605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535060" y="4244076"/>
            <a:ext cx="17787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FF0000"/>
                </a:solidFill>
              </a:rPr>
              <a:t>•</a:t>
            </a:r>
            <a:r>
              <a:rPr lang="en-US" altLang="en-US" sz="1000" b="1" dirty="0" smtClean="0">
                <a:solidFill>
                  <a:srgbClr val="FF0000"/>
                </a:solidFill>
              </a:rPr>
              <a:t>09/27/2014 RTC A Failover</a:t>
            </a:r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>
            <a:off x="1981394" y="2771070"/>
            <a:ext cx="378464" cy="27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" name="Line 19"/>
          <p:cNvSpPr>
            <a:spLocks noChangeShapeType="1"/>
          </p:cNvSpPr>
          <p:nvPr/>
        </p:nvSpPr>
        <p:spPr bwMode="auto">
          <a:xfrm>
            <a:off x="2978739" y="2252418"/>
            <a:ext cx="93085" cy="77797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5226050" y="1176044"/>
            <a:ext cx="15436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203BC4"/>
                </a:solidFill>
                <a:latin typeface="Geneva"/>
              </a:rPr>
              <a:t>Power Subsystem</a:t>
            </a:r>
            <a:endParaRPr lang="en-US" altLang="en-US" sz="1400" b="1" dirty="0">
              <a:solidFill>
                <a:srgbClr val="203BC4"/>
              </a:solidFill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4351115" y="1771872"/>
            <a:ext cx="1396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rgbClr val="203BC4"/>
                </a:solidFill>
                <a:latin typeface="Geneva"/>
              </a:rPr>
              <a:t>Power Control Unit</a:t>
            </a:r>
            <a:endParaRPr lang="en-US" altLang="en-US" sz="1200" b="1" dirty="0">
              <a:solidFill>
                <a:srgbClr val="203BC4"/>
              </a:solidFill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4327302" y="1966442"/>
            <a:ext cx="155747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indent="-91440" eaLnBrk="1" hangingPunct="1">
              <a:buFont typeface="Arial" panose="020B0604020202020204" pitchFamily="34" charset="0"/>
              <a:buChar char="•"/>
            </a:pPr>
            <a:r>
              <a:rPr lang="en-US" alt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10/18/2014 BVR failover </a:t>
            </a:r>
            <a:endParaRPr lang="en-US" altLang="en-US" sz="1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 7 Spacecraft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63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6" y="2022142"/>
            <a:ext cx="7955830" cy="3648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 8 Spacecraft Status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915675" y="1698972"/>
            <a:ext cx="151790" cy="7078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050854" y="1514306"/>
            <a:ext cx="19781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 smtClean="0">
                <a:solidFill>
                  <a:srgbClr val="203BC4"/>
                </a:solidFill>
                <a:latin typeface="Geneva"/>
              </a:rPr>
              <a:t>Operational Land Imager</a:t>
            </a:r>
            <a:endParaRPr lang="en-US" sz="1400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68616" y="4052766"/>
            <a:ext cx="2056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Geneva"/>
              </a:rPr>
              <a:t>Thermal Infrared Sensor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FF0000"/>
                </a:solidFill>
              </a:rPr>
              <a:t>10/1/2014 - Side-A SSM Encoder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891785" y="2326029"/>
            <a:ext cx="17825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u="sng" dirty="0" smtClean="0">
                <a:solidFill>
                  <a:srgbClr val="203BC4"/>
                </a:solidFill>
                <a:latin typeface="Geneva"/>
              </a:rPr>
              <a:t>Propulsion Subsyste</a:t>
            </a:r>
            <a:r>
              <a:rPr lang="en-US" sz="1400" u="sng" dirty="0" smtClean="0">
                <a:solidFill>
                  <a:srgbClr val="203BC4"/>
                </a:solidFill>
              </a:rPr>
              <a:t>m</a:t>
            </a:r>
            <a:endParaRPr lang="en-US" sz="1400" u="sng" dirty="0">
              <a:solidFill>
                <a:srgbClr val="203BC4"/>
              </a:solidFill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94195" y="2052915"/>
            <a:ext cx="19300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u="sng" dirty="0" smtClean="0">
                <a:solidFill>
                  <a:srgbClr val="203BC4"/>
                </a:solidFill>
                <a:latin typeface="Geneva"/>
              </a:rPr>
              <a:t>Thermal Control System</a:t>
            </a:r>
            <a:endParaRPr lang="en-US" sz="1400" u="sng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6671047" y="2904198"/>
            <a:ext cx="19332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u="sng" dirty="0" smtClean="0">
                <a:solidFill>
                  <a:srgbClr val="203BC4"/>
                </a:solidFill>
                <a:latin typeface="Geneva"/>
              </a:rPr>
              <a:t>Electrical Power System</a:t>
            </a:r>
            <a:endParaRPr lang="en-US" sz="1400" u="sng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198408" y="2811865"/>
            <a:ext cx="18819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u="sng" dirty="0" smtClean="0">
                <a:solidFill>
                  <a:srgbClr val="203BC4"/>
                </a:solidFill>
                <a:latin typeface="Geneva"/>
              </a:rPr>
              <a:t>Attitude Control System</a:t>
            </a:r>
            <a:endParaRPr lang="en-US" sz="1400" u="sng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634496" y="1776800"/>
            <a:ext cx="15949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u="sng" dirty="0" smtClean="0">
                <a:solidFill>
                  <a:srgbClr val="203BC4"/>
                </a:solidFill>
                <a:latin typeface="Geneva"/>
              </a:rPr>
              <a:t>RF Communicatio</a:t>
            </a:r>
            <a:r>
              <a:rPr lang="en-US" sz="1200" u="sng" dirty="0" smtClean="0">
                <a:solidFill>
                  <a:srgbClr val="203BC4"/>
                </a:solidFill>
                <a:latin typeface="Geneva"/>
              </a:rPr>
              <a:t>ns</a:t>
            </a:r>
            <a:endParaRPr lang="en-US" sz="1200" u="sng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549565" y="4839510"/>
            <a:ext cx="28276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u="sng" dirty="0" smtClean="0">
                <a:solidFill>
                  <a:srgbClr val="203BC4"/>
                </a:solidFill>
                <a:latin typeface="Geneva"/>
              </a:rPr>
              <a:t>Command &amp; Data Handling System</a:t>
            </a:r>
            <a:endParaRPr lang="en-US" sz="1400" u="sng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762888" y="4422857"/>
            <a:ext cx="1303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400" b="1" dirty="0">
                <a:solidFill>
                  <a:srgbClr val="203BC4"/>
                </a:solidFill>
                <a:latin typeface="Geneva"/>
              </a:rPr>
              <a:t>X-band System</a:t>
            </a:r>
            <a:endParaRPr lang="en-US" sz="1400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730070" y="2022142"/>
            <a:ext cx="1154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203BC4"/>
                </a:solidFill>
                <a:latin typeface="Geneva"/>
              </a:rPr>
              <a:t>S-band System</a:t>
            </a:r>
            <a:r>
              <a:rPr lang="en-US" sz="1200" b="1" dirty="0">
                <a:solidFill>
                  <a:srgbClr val="203BC4"/>
                </a:solidFill>
                <a:latin typeface="Geneva" charset="0"/>
              </a:rPr>
              <a:t> </a:t>
            </a:r>
            <a:endParaRPr lang="en-US" sz="1200" dirty="0">
              <a:solidFill>
                <a:srgbClr val="203BC4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317585" y="3267235"/>
            <a:ext cx="6556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solidFill>
                  <a:srgbClr val="203BC4"/>
                </a:solidFill>
                <a:latin typeface="Geneva"/>
              </a:rPr>
              <a:t>Batteries</a:t>
            </a:r>
            <a:endParaRPr lang="en-US" sz="1200" b="1" dirty="0">
              <a:solidFill>
                <a:srgbClr val="203BC4"/>
              </a:solidFill>
              <a:latin typeface="Geneva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1261113" y="5055050"/>
            <a:ext cx="151323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203BC4"/>
                </a:solidFill>
                <a:latin typeface="Geneva"/>
              </a:rPr>
              <a:t>Solid State Recorde</a:t>
            </a:r>
            <a:r>
              <a:rPr lang="en-US" sz="1200" b="1" dirty="0">
                <a:solidFill>
                  <a:srgbClr val="203BC4"/>
                </a:solidFill>
                <a:latin typeface="Geneva" charset="0"/>
              </a:rPr>
              <a:t>r</a:t>
            </a:r>
            <a:endParaRPr lang="en-US" sz="1200" dirty="0">
              <a:solidFill>
                <a:srgbClr val="203BC4"/>
              </a:solidFill>
            </a:endParaRPr>
          </a:p>
        </p:txBody>
      </p:sp>
      <p:sp>
        <p:nvSpPr>
          <p:cNvPr id="26" name="Rectangle 34"/>
          <p:cNvSpPr>
            <a:spLocks noChangeArrowheads="1"/>
          </p:cNvSpPr>
          <p:nvPr/>
        </p:nvSpPr>
        <p:spPr bwMode="auto">
          <a:xfrm>
            <a:off x="7341394" y="3570815"/>
            <a:ext cx="8015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203BC4"/>
                </a:solidFill>
                <a:latin typeface="Geneva"/>
              </a:rPr>
              <a:t>Solar </a:t>
            </a:r>
            <a:r>
              <a:rPr lang="en-US" sz="1200" b="1" dirty="0" smtClean="0">
                <a:solidFill>
                  <a:srgbClr val="203BC4"/>
                </a:solidFill>
                <a:latin typeface="Geneva"/>
              </a:rPr>
              <a:t>array</a:t>
            </a:r>
            <a:endParaRPr lang="en-US" sz="1200" b="1" dirty="0">
              <a:solidFill>
                <a:srgbClr val="203BC4"/>
              </a:solidFill>
              <a:latin typeface="Geneva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1050854" y="3570815"/>
            <a:ext cx="485346" cy="4661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587278" y="1268635"/>
            <a:ext cx="230191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 u="sng" dirty="0">
                <a:solidFill>
                  <a:schemeClr val="hlink"/>
                </a:solidFill>
              </a:rPr>
              <a:t>≈ </a:t>
            </a:r>
            <a:r>
              <a:rPr lang="en-US" altLang="en-US" sz="1200" b="1" u="sng" dirty="0" smtClean="0">
                <a:solidFill>
                  <a:schemeClr val="hlink"/>
                </a:solidFill>
              </a:rPr>
              <a:t>3 </a:t>
            </a:r>
            <a:r>
              <a:rPr lang="en-US" altLang="en-US" sz="1200" b="1" u="sng" dirty="0">
                <a:solidFill>
                  <a:schemeClr val="hlink"/>
                </a:solidFill>
              </a:rPr>
              <a:t>years of on-orbit operations</a:t>
            </a:r>
          </a:p>
        </p:txBody>
      </p:sp>
    </p:spTree>
    <p:extLst>
      <p:ext uri="{BB962C8B-B14F-4D97-AF65-F5344CB8AC3E}">
        <p14:creationId xmlns:p14="http://schemas.microsoft.com/office/powerpoint/2010/main" val="2170815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Active Landsat International Ground </a:t>
            </a:r>
            <a:r>
              <a:rPr lang="en-US" sz="2800" dirty="0" smtClean="0"/>
              <a:t>Stations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0" y="1219390"/>
            <a:ext cx="9144000" cy="23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10</a:t>
            </a:r>
            <a:r>
              <a:rPr lang="en-US" sz="1600" dirty="0" smtClean="0"/>
              <a:t> Active L7 Stations		</a:t>
            </a:r>
            <a:r>
              <a:rPr lang="en-US" sz="1600" dirty="0" smtClean="0">
                <a:solidFill>
                  <a:srgbClr val="FF0000"/>
                </a:solidFill>
              </a:rPr>
              <a:t>17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smtClean="0"/>
              <a:t>Active L8 Stations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321"/>
            <a:ext cx="9144000" cy="4574599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11" idx="0"/>
          </p:cNvCxnSpPr>
          <p:nvPr/>
        </p:nvCxnSpPr>
        <p:spPr>
          <a:xfrm flipH="1">
            <a:off x="4233328" y="2498873"/>
            <a:ext cx="643472" cy="1168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35017" y="3667273"/>
            <a:ext cx="119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L7 pLGN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Landsat-7 Radiometric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7112" y="1481679"/>
            <a:ext cx="5716313" cy="1071694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Lifetime TOA reflectance based on PICS stable with seasonal variations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01" y="1059110"/>
            <a:ext cx="2743200" cy="1916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9" y="2466858"/>
            <a:ext cx="2743200" cy="186330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14699" y="3017107"/>
            <a:ext cx="4536729" cy="76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Coherent noise component continues to increase</a:t>
            </a:r>
          </a:p>
          <a:p>
            <a:pPr marL="0" indent="0">
              <a:buNone/>
            </a:pPr>
            <a:endParaRPr lang="en-US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1499" y="4449096"/>
            <a:ext cx="7665822" cy="124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Continuing quarterly ETM+ absolute gain updates</a:t>
            </a:r>
          </a:p>
          <a:p>
            <a:r>
              <a:rPr lang="en-US" kern="0" dirty="0" smtClean="0"/>
              <a:t>Planning to propagate L8 OLI reflectance based calibration to L1-7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1701054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Landsat-8 Radiometric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2946" y="3272563"/>
            <a:ext cx="4417502" cy="7085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SNR continues to exceed requirements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91" y="1143000"/>
            <a:ext cx="2591003" cy="17620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4950" y="1533148"/>
            <a:ext cx="5150841" cy="9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Wingdings" pitchFamily="2" charset="2"/>
              <a:buNone/>
            </a:pPr>
            <a:r>
              <a:rPr lang="en-US" kern="0" dirty="0" smtClean="0"/>
              <a:t>OLI radiometric stability, worst case band, about 1% over 2 years; most bands ~0.3%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0972" y="5103294"/>
            <a:ext cx="7665822" cy="5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Continuing quarterly relative gain updates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24" y="2713158"/>
            <a:ext cx="3301722" cy="18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089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L8 TIRS </a:t>
            </a:r>
            <a:r>
              <a:rPr lang="en-US" dirty="0"/>
              <a:t>Out-of-field Stray Light</a:t>
            </a:r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62201" y="1339850"/>
            <a:ext cx="5419599" cy="43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0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TIRS Stray Light Correction Results</a:t>
            </a:r>
            <a:br>
              <a:rPr lang="en-US" dirty="0" smtClean="0"/>
            </a:br>
            <a:r>
              <a:rPr lang="en-US" sz="2400" dirty="0" smtClean="0"/>
              <a:t>(Preliminary)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925" y="1141417"/>
            <a:ext cx="3919094" cy="134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491391"/>
            <a:ext cx="1438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kern="0" dirty="0">
                <a:latin typeface="+mn-lt"/>
              </a:rPr>
              <a:t>Original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7123" y="2491392"/>
            <a:ext cx="1438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kern="0" dirty="0">
                <a:latin typeface="+mn-lt"/>
              </a:rPr>
              <a:t>GOES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7512" y="2491392"/>
            <a:ext cx="1438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kern="0" dirty="0">
                <a:latin typeface="+mn-lt"/>
              </a:rPr>
              <a:t>TIRS Correction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108" y="3105455"/>
            <a:ext cx="4273612" cy="25113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2496" y="1225518"/>
            <a:ext cx="4322837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lvl="0" indent="-284163" eaLnBrk="0" hangingPunct="0">
              <a:lnSpc>
                <a:spcPct val="85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Model of stray light determined by optical model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Effectively a point spread function for each detector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Verified by comparing PSF to special lunar scans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2789047"/>
            <a:ext cx="40458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lvl="0" indent="-284163" eaLnBrk="0" hangingPunct="0">
              <a:lnSpc>
                <a:spcPct val="85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Method 1: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Convolves PSF with GOES imagery to estimate stray light per pixel in TIRS image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Subtract stray light estimate from TIRS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image</a:t>
            </a:r>
          </a:p>
          <a:p>
            <a:pPr marL="284163" lvl="0" indent="-284163" eaLnBrk="0" hangingPunct="0">
              <a:lnSpc>
                <a:spcPct val="85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Method 2: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Convolves PSF with TIRS imagery, scene before and after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Where no TIRS imagery, use nearest TIRS pixels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Subtract stray light estimate from TIRS image</a:t>
            </a:r>
          </a:p>
          <a:p>
            <a:pPr marL="285750" indent="-285750" eaLnBrk="0" hangingPunct="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itchFamily="2" charset="2"/>
              <a:buChar char="u"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12637</TotalTime>
  <Words>1460</Words>
  <Application>Microsoft Office PowerPoint</Application>
  <PresentationFormat>On-screen Show (4:3)</PresentationFormat>
  <Paragraphs>260</Paragraphs>
  <Slides>21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Microsoft Office 98</vt:lpstr>
      <vt:lpstr>USGS Report to GSICS March 01, 2016</vt:lpstr>
      <vt:lpstr>Overview</vt:lpstr>
      <vt:lpstr>Landsat 7 Spacecraft Status</vt:lpstr>
      <vt:lpstr>Landsat 8 Spacecraft Status</vt:lpstr>
      <vt:lpstr>Active Landsat International Ground Stations</vt:lpstr>
      <vt:lpstr>Landsat-7 Radiometric Performance</vt:lpstr>
      <vt:lpstr>Landsat-8 Radiometric Performance</vt:lpstr>
      <vt:lpstr>L8 TIRS Out-of-field Stray Light</vt:lpstr>
      <vt:lpstr>TIRS Stray Light Correction Results (Preliminary)</vt:lpstr>
      <vt:lpstr>TIRS Scene Select Mirror Anomaly</vt:lpstr>
      <vt:lpstr>L8 OLI Lunar Calibration</vt:lpstr>
      <vt:lpstr>USGS Imagery Assessments 2013-2015</vt:lpstr>
      <vt:lpstr>PowerPoint Presentation</vt:lpstr>
      <vt:lpstr>Requirements Capabilities and Analysis for Earth Observations (RCA-EO) </vt:lpstr>
      <vt:lpstr>RCA-EO Components</vt:lpstr>
      <vt:lpstr>National Earth Observation Assessment</vt:lpstr>
      <vt:lpstr>Landsat – EOA 2012 Results</vt:lpstr>
      <vt:lpstr>Additional Activities</vt:lpstr>
      <vt:lpstr>Near-term GSICS Activities</vt:lpstr>
      <vt:lpstr>Future Collaboration</vt:lpstr>
      <vt:lpstr>PowerPoint Presentation</vt:lpstr>
    </vt:vector>
  </TitlesOfParts>
  <Company>USGS/EROS Data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DocuShare</dc:title>
  <dc:creator>Autumn Olson</dc:creator>
  <cp:lastModifiedBy>Tom</cp:lastModifiedBy>
  <cp:revision>1188</cp:revision>
  <cp:lastPrinted>2016-02-25T17:49:11Z</cp:lastPrinted>
  <dcterms:created xsi:type="dcterms:W3CDTF">2005-05-17T19:07:47Z</dcterms:created>
  <dcterms:modified xsi:type="dcterms:W3CDTF">2016-03-01T02:34:07Z</dcterms:modified>
</cp:coreProperties>
</file>