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5"/>
  </p:notesMasterIdLst>
  <p:handoutMasterIdLst>
    <p:handoutMasterId r:id="rId16"/>
  </p:handoutMasterIdLst>
  <p:sldIdLst>
    <p:sldId id="621" r:id="rId2"/>
    <p:sldId id="618" r:id="rId3"/>
    <p:sldId id="622" r:id="rId4"/>
    <p:sldId id="623" r:id="rId5"/>
    <p:sldId id="624" r:id="rId6"/>
    <p:sldId id="625" r:id="rId7"/>
    <p:sldId id="620" r:id="rId8"/>
    <p:sldId id="626" r:id="rId9"/>
    <p:sldId id="627" r:id="rId10"/>
    <p:sldId id="628" r:id="rId11"/>
    <p:sldId id="630" r:id="rId12"/>
    <p:sldId id="631" r:id="rId13"/>
    <p:sldId id="632" r:id="rId14"/>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9900"/>
    <a:srgbClr val="3333FF"/>
    <a:srgbClr val="EE2D24"/>
    <a:srgbClr val="009900"/>
    <a:srgbClr val="A2DADE"/>
    <a:srgbClr val="4E0B55"/>
    <a:srgbClr val="C7A775"/>
    <a:srgbClr val="00B5EF"/>
    <a:srgbClr val="CDE3A0"/>
    <a:srgbClr val="EFC8D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2" autoAdjust="0"/>
    <p:restoredTop sz="90110" autoAdjust="0"/>
  </p:normalViewPr>
  <p:slideViewPr>
    <p:cSldViewPr snapToGrid="0">
      <p:cViewPr varScale="1">
        <p:scale>
          <a:sx n="71" d="100"/>
          <a:sy n="71" d="100"/>
        </p:scale>
        <p:origin x="-408" y="-108"/>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28 February 2016</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28 February 2016</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28 February 2016</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 instruments:</a:t>
            </a:r>
          </a:p>
          <a:p>
            <a:pPr marL="228600" indent="-228600">
              <a:buAutoNum type="arabicPeriod"/>
            </a:pPr>
            <a:r>
              <a:rPr lang="en-US" baseline="0" dirty="0" smtClean="0"/>
              <a:t>Agencies will compare to what they know.</a:t>
            </a:r>
          </a:p>
          <a:p>
            <a:pPr marL="228600" indent="-228600">
              <a:buAutoNum type="arabicPeriod"/>
            </a:pPr>
            <a:r>
              <a:rPr lang="en-US" baseline="0" dirty="0" smtClean="0"/>
              <a:t>Independent records are valuable.</a:t>
            </a:r>
          </a:p>
          <a:p>
            <a:pPr marL="228600" indent="-228600">
              <a:buAutoNum type="arabicPeriod"/>
            </a:pPr>
            <a:r>
              <a:rPr lang="en-US" baseline="0" dirty="0" smtClean="0"/>
              <a:t>Every user will have their own scorecard for what is “best”.</a:t>
            </a:r>
          </a:p>
          <a:p>
            <a:pPr marL="228600" indent="-228600">
              <a:buNone/>
            </a:pPr>
            <a:r>
              <a:rPr lang="en-US" baseline="0" dirty="0" smtClean="0"/>
              <a:t>Stability must be continually monitored. Three reference instruments are good for this.</a:t>
            </a:r>
          </a:p>
          <a:p>
            <a:pPr marL="228600" indent="-228600">
              <a:buNone/>
            </a:pPr>
            <a:r>
              <a:rPr lang="en-US" baseline="0" dirty="0" smtClean="0"/>
              <a:t>IR comparisons to </a:t>
            </a:r>
            <a:r>
              <a:rPr lang="en-US" baseline="0" dirty="0" err="1" smtClean="0"/>
              <a:t>Sonde</a:t>
            </a:r>
            <a:r>
              <a:rPr lang="en-US" baseline="0" dirty="0" smtClean="0"/>
              <a:t> collection, GSPRO and AVIRIS.\</a:t>
            </a:r>
          </a:p>
          <a:p>
            <a:pPr marL="228600" indent="-228600">
              <a:buNone/>
            </a:pPr>
            <a:r>
              <a:rPr lang="en-US" baseline="0" dirty="0" smtClean="0"/>
              <a:t>SBUV/2 CDR adjustment to NOAA-16 SBUV/2? to SAGE or MLS?</a:t>
            </a:r>
          </a:p>
          <a:p>
            <a:pPr marL="228600" indent="-228600">
              <a:buNone/>
            </a:pP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28 February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3</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 GPSRO</a:t>
            </a:r>
            <a:r>
              <a:rPr lang="en-US" baseline="0" dirty="0" smtClean="0"/>
              <a:t> provide traceable calibration of IR sensors? Does it need an RTM?</a:t>
            </a:r>
          </a:p>
          <a:p>
            <a:r>
              <a:rPr lang="en-US" baseline="0" dirty="0" smtClean="0"/>
              <a:t>Does the MW community use spectral characterization in the CRTM?</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28 February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13</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3991"/>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39"/>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260"/>
            <a:ext cx="8915400" cy="954087"/>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33"/>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3" y="109063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3" y="1090639"/>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30207"/>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8" name="TextBox 17"/>
          <p:cNvSpPr txBox="1"/>
          <p:nvPr/>
        </p:nvSpPr>
        <p:spPr>
          <a:xfrm>
            <a:off x="15" y="6488115"/>
            <a:ext cx="6272213" cy="230832"/>
          </a:xfrm>
          <a:prstGeom prst="rect">
            <a:avLst/>
          </a:prstGeom>
          <a:noFill/>
        </p:spPr>
        <p:txBody>
          <a:bodyPr>
            <a:spAutoFit/>
          </a:bodyPr>
          <a:lstStyle/>
          <a:p>
            <a:pPr>
              <a:defRPr/>
            </a:pPr>
            <a:r>
              <a:rPr lang="en-GB" dirty="0" smtClean="0">
                <a:solidFill>
                  <a:schemeClr val="tx1"/>
                </a:solidFill>
              </a:rPr>
              <a:t> </a:t>
            </a:r>
            <a:fld id="{ED0F9CEB-5A3B-41CC-A276-34566D4505EC}" type="slidenum">
              <a:rPr lang="en-GB" smtClean="0">
                <a:solidFill>
                  <a:schemeClr val="tx1"/>
                </a:solidFill>
              </a:rPr>
              <a:pPr>
                <a:defRPr/>
              </a:pPr>
              <a:t>‹#›</a:t>
            </a:fld>
            <a:endParaRPr lang="en-GB" dirty="0">
              <a:solidFill>
                <a:schemeClr val="tx1"/>
              </a:solidFill>
            </a:endParaRPr>
          </a:p>
        </p:txBody>
      </p:sp>
      <p:sp>
        <p:nvSpPr>
          <p:cNvPr id="19" name="Line 8"/>
          <p:cNvSpPr>
            <a:spLocks noChangeShapeType="1"/>
          </p:cNvSpPr>
          <p:nvPr/>
        </p:nvSpPr>
        <p:spPr bwMode="auto">
          <a:xfrm>
            <a:off x="571499" y="989228"/>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p:nvPicPr>
        <p:blipFill>
          <a:blip r:embed="rId13" cstate="print"/>
          <a:srcRect/>
          <a:stretch>
            <a:fillRect/>
          </a:stretch>
        </p:blipFill>
        <p:spPr bwMode="auto">
          <a:xfrm>
            <a:off x="8191505" y="6162701"/>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87" r:id="rId2"/>
    <p:sldLayoutId id="2147484078" r:id="rId3"/>
    <p:sldLayoutId id="2147484080" r:id="rId4"/>
    <p:sldLayoutId id="2147484079" r:id="rId5"/>
    <p:sldLayoutId id="2147484088" r:id="rId6"/>
    <p:sldLayoutId id="2147484089" r:id="rId7"/>
    <p:sldLayoutId id="2147484081" r:id="rId8"/>
    <p:sldLayoutId id="2147484082" r:id="rId9"/>
    <p:sldLayoutId id="2147484083" r:id="rId10"/>
    <p:sldLayoutId id="2147484084" r:id="rId11"/>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US" sz="3600" dirty="0" smtClean="0"/>
              <a:t>2s. Defining GSICS  </a:t>
            </a:r>
            <a:br>
              <a:rPr lang="en-US" sz="3600" dirty="0" smtClean="0"/>
            </a:br>
            <a:r>
              <a:rPr lang="en-US" sz="3600" dirty="0" smtClean="0"/>
              <a:t>Products and Deliverables</a:t>
            </a:r>
            <a:endParaRPr lang="en-GB" sz="3600" b="1" dirty="0" smtClean="0"/>
          </a:p>
        </p:txBody>
      </p:sp>
      <p:sp>
        <p:nvSpPr>
          <p:cNvPr id="5" name="Rectangle 43"/>
          <p:cNvSpPr>
            <a:spLocks noGrp="1" noChangeArrowheads="1"/>
          </p:cNvSpPr>
          <p:nvPr>
            <p:ph type="subTitle" idx="1"/>
          </p:nvPr>
        </p:nvSpPr>
        <p:spPr>
          <a:xfrm>
            <a:off x="1347003" y="4301803"/>
            <a:ext cx="6934200" cy="1752600"/>
          </a:xfrm>
        </p:spPr>
        <p:txBody>
          <a:bodyPr/>
          <a:lstStyle/>
          <a:p>
            <a:pPr eaLnBrk="1" hangingPunct="1">
              <a:defRPr/>
            </a:pPr>
            <a:r>
              <a:rPr lang="en-US" sz="2400" b="1" dirty="0" smtClean="0">
                <a:solidFill>
                  <a:srgbClr val="002060"/>
                </a:solidFill>
              </a:rPr>
              <a:t>Larry Flynn and </a:t>
            </a:r>
            <a:r>
              <a:rPr lang="en-US" sz="2400" b="1" dirty="0" err="1" smtClean="0">
                <a:solidFill>
                  <a:srgbClr val="002060"/>
                </a:solidFill>
              </a:rPr>
              <a:t>Manik</a:t>
            </a:r>
            <a:r>
              <a:rPr lang="en-US" sz="2400" b="1" dirty="0" smtClean="0">
                <a:solidFill>
                  <a:srgbClr val="002060"/>
                </a:solidFill>
              </a:rPr>
              <a:t> Bali</a:t>
            </a:r>
          </a:p>
          <a:p>
            <a:pPr eaLnBrk="1" hangingPunct="1">
              <a:buFont typeface="Arial" pitchFamily="34" charset="0"/>
              <a:buNone/>
              <a:defRPr/>
            </a:pPr>
            <a:endParaRPr lang="en-US" sz="2400" dirty="0" smtClean="0">
              <a:solidFill>
                <a:srgbClr val="002060"/>
              </a:solidFill>
            </a:endParaRPr>
          </a:p>
          <a:p>
            <a:pPr eaLnBrk="1" hangingPunct="1">
              <a:buFont typeface="Arial" pitchFamily="34" charset="0"/>
              <a:buNone/>
              <a:defRPr/>
            </a:pPr>
            <a:r>
              <a:rPr lang="en-US" sz="1600" dirty="0" smtClean="0">
                <a:solidFill>
                  <a:srgbClr val="002060"/>
                </a:solidFill>
              </a:rPr>
              <a:t>2016 GSICS </a:t>
            </a:r>
            <a:r>
              <a:rPr lang="en-US" sz="1600" smtClean="0">
                <a:solidFill>
                  <a:srgbClr val="002060"/>
                </a:solidFill>
              </a:rPr>
              <a:t>Annual Meeting </a:t>
            </a:r>
            <a:endParaRPr lang="en-US" sz="1600" dirty="0" smtClean="0">
              <a:solidFill>
                <a:srgbClr val="002060"/>
              </a:solidFill>
            </a:endParaRPr>
          </a:p>
          <a:p>
            <a:pPr eaLnBrk="1" hangingPunct="1">
              <a:buFont typeface="Arial" pitchFamily="34" charset="0"/>
              <a:buNone/>
              <a:defRPr/>
            </a:pPr>
            <a:r>
              <a:rPr lang="en-US" sz="1600" dirty="0" smtClean="0">
                <a:solidFill>
                  <a:srgbClr val="002060"/>
                </a:solidFill>
              </a:rPr>
              <a:t>JAXA, Tsukuba Japan</a:t>
            </a:r>
          </a:p>
          <a:p>
            <a:pPr eaLnBrk="1" hangingPunct="1">
              <a:buFont typeface="Arial" pitchFamily="34" charset="0"/>
              <a:buNone/>
              <a:defRPr/>
            </a:pPr>
            <a:r>
              <a:rPr lang="en-US" sz="1600" dirty="0" smtClean="0">
                <a:solidFill>
                  <a:srgbClr val="002060"/>
                </a:solidFill>
              </a:rPr>
              <a:t>February 29 – March 4, 2016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Examples of GPRC and OSCAR Documents and Resources</a:t>
            </a:r>
            <a:endParaRPr lang="en-US" dirty="0"/>
          </a:p>
        </p:txBody>
      </p:sp>
      <p:sp>
        <p:nvSpPr>
          <p:cNvPr id="3" name="Content Placeholder 2"/>
          <p:cNvSpPr>
            <a:spLocks noGrp="1"/>
          </p:cNvSpPr>
          <p:nvPr>
            <p:ph idx="1"/>
          </p:nvPr>
        </p:nvSpPr>
        <p:spPr>
          <a:xfrm>
            <a:off x="495300" y="1447804"/>
            <a:ext cx="8915400" cy="4525963"/>
          </a:xfrm>
        </p:spPr>
        <p:txBody>
          <a:bodyPr/>
          <a:lstStyle/>
          <a:p>
            <a:r>
              <a:rPr lang="en-US" dirty="0" smtClean="0"/>
              <a:t>Instrument validation and laboratory testing reports</a:t>
            </a:r>
          </a:p>
          <a:p>
            <a:r>
              <a:rPr lang="en-US" dirty="0" smtClean="0"/>
              <a:t>Instrument and platform anomaly/status timeline compilation</a:t>
            </a:r>
          </a:p>
          <a:p>
            <a:r>
              <a:rPr lang="en-US" dirty="0" smtClean="0"/>
              <a:t>Instrument specifications and performance (or are these calibration data?)</a:t>
            </a:r>
          </a:p>
          <a:p>
            <a:r>
              <a:rPr lang="en-US" dirty="0" smtClean="0"/>
              <a:t>Agency comparison and monitoring results not submitted as products</a:t>
            </a:r>
          </a:p>
          <a:p>
            <a:pPr>
              <a:buNone/>
            </a:pPr>
            <a:r>
              <a:rPr lang="en-US" dirty="0" smtClean="0"/>
              <a:t>These may live at the GPRCs or other locations, e.g., OSCAR or NOAA ICVS. They could be listed (with links) as resources at the GCC. We should interact with the instrument operator to determine what links should be provided for each instrument at GSICS and where the content should live. We should interact with the agencies and the WMO if we think there is a need for additional content.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Overarching Concerns</a:t>
            </a:r>
            <a:endParaRPr lang="en-US" sz="3200" dirty="0"/>
          </a:p>
        </p:txBody>
      </p:sp>
      <p:sp>
        <p:nvSpPr>
          <p:cNvPr id="3" name="Content Placeholder 2"/>
          <p:cNvSpPr>
            <a:spLocks noGrp="1"/>
          </p:cNvSpPr>
          <p:nvPr>
            <p:ph idx="1"/>
          </p:nvPr>
        </p:nvSpPr>
        <p:spPr/>
        <p:txBody>
          <a:bodyPr/>
          <a:lstStyle/>
          <a:p>
            <a:r>
              <a:rPr lang="en-US" dirty="0" smtClean="0"/>
              <a:t>What should each agency commit to provide along with an instrument’s measurements? (E.g., SRFs, readers, two-line elements …)</a:t>
            </a:r>
          </a:p>
          <a:p>
            <a:r>
              <a:rPr lang="en-US" dirty="0" smtClean="0"/>
              <a:t>How do users and researchers find what they want or even know it exists?</a:t>
            </a:r>
          </a:p>
          <a:p>
            <a:r>
              <a:rPr lang="en-US" dirty="0" smtClean="0"/>
              <a:t>Where should different resources live and who maintains them?</a:t>
            </a:r>
          </a:p>
          <a:p>
            <a:r>
              <a:rPr lang="en-US" dirty="0" smtClean="0"/>
              <a:t>What happens to products after an instrument’s end-of-life?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slides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1228" y="707876"/>
          <a:ext cx="9468462" cy="5978301"/>
        </p:xfrm>
        <a:graphic>
          <a:graphicData uri="http://schemas.openxmlformats.org/drawingml/2006/table">
            <a:tbl>
              <a:tblPr/>
              <a:tblGrid>
                <a:gridCol w="1887791"/>
                <a:gridCol w="3642852"/>
                <a:gridCol w="3937819"/>
              </a:tblGrid>
              <a:tr h="179573">
                <a:tc>
                  <a:txBody>
                    <a:bodyPr/>
                    <a:lstStyle/>
                    <a:p>
                      <a:pPr marL="0" marR="0">
                        <a:lnSpc>
                          <a:spcPct val="100000"/>
                        </a:lnSpc>
                        <a:spcBef>
                          <a:spcPts val="0"/>
                        </a:spcBef>
                        <a:spcAft>
                          <a:spcPts val="0"/>
                        </a:spcAft>
                      </a:pPr>
                      <a:r>
                        <a:rPr lang="en-US" sz="1400" dirty="0">
                          <a:latin typeface="Calibri"/>
                          <a:ea typeface="Calibri"/>
                          <a:cs typeface="Times New Roman"/>
                        </a:rPr>
                        <a:t>GCC presentation</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GSICS-FOR</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Possible revision</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r>
              <a:tr h="897865">
                <a:tc>
                  <a:txBody>
                    <a:bodyPr/>
                    <a:lstStyle/>
                    <a:p>
                      <a:pPr marL="0" marR="0">
                        <a:lnSpc>
                          <a:spcPct val="100000"/>
                        </a:lnSpc>
                        <a:spcBef>
                          <a:spcPts val="0"/>
                        </a:spcBef>
                        <a:spcAft>
                          <a:spcPts val="0"/>
                        </a:spcAft>
                      </a:pPr>
                      <a:r>
                        <a:rPr lang="en-US" sz="1400" dirty="0">
                          <a:latin typeface="Calibri"/>
                          <a:ea typeface="Calibri"/>
                          <a:cs typeface="Times New Roman"/>
                        </a:rPr>
                        <a:t>Various GSICS Products</a:t>
                      </a:r>
                    </a:p>
                    <a:p>
                      <a:pPr marL="0" marR="0">
                        <a:lnSpc>
                          <a:spcPct val="100000"/>
                        </a:lnSpc>
                        <a:spcBef>
                          <a:spcPts val="0"/>
                        </a:spcBef>
                        <a:spcAft>
                          <a:spcPts val="0"/>
                        </a:spcAft>
                      </a:pPr>
                      <a:r>
                        <a:rPr lang="en-US" sz="1400" dirty="0">
                          <a:latin typeface="Calibri"/>
                          <a:ea typeface="Calibri"/>
                          <a:cs typeface="Times New Roman"/>
                        </a:rPr>
                        <a:t>But only some of them are subject to a  product acceptance procedure</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dirty="0">
                          <a:latin typeface="Calibri"/>
                          <a:ea typeface="Calibri"/>
                          <a:cs typeface="Times New Roman"/>
                        </a:rPr>
                        <a:t>Various GSICS Deliverables</a:t>
                      </a:r>
                    </a:p>
                    <a:p>
                      <a:pPr marL="0" marR="0">
                        <a:lnSpc>
                          <a:spcPct val="100000"/>
                        </a:lnSpc>
                        <a:spcBef>
                          <a:spcPts val="0"/>
                        </a:spcBef>
                        <a:spcAft>
                          <a:spcPts val="0"/>
                        </a:spcAft>
                      </a:pPr>
                      <a:r>
                        <a:rPr lang="en-US" sz="1400" dirty="0">
                          <a:latin typeface="Calibri"/>
                          <a:ea typeface="Calibri"/>
                          <a:cs typeface="Times New Roman"/>
                        </a:rPr>
                        <a:t>But only some of them are called “Products”. </a:t>
                      </a:r>
                    </a:p>
                    <a:p>
                      <a:pPr marL="0" marR="0">
                        <a:lnSpc>
                          <a:spcPct val="100000"/>
                        </a:lnSpc>
                        <a:spcBef>
                          <a:spcPts val="0"/>
                        </a:spcBef>
                        <a:spcAft>
                          <a:spcPts val="0"/>
                        </a:spcAft>
                      </a:pPr>
                      <a:r>
                        <a:rPr lang="en-US" sz="1400" dirty="0">
                          <a:latin typeface="Calibri"/>
                          <a:ea typeface="Calibri"/>
                          <a:cs typeface="Times New Roman"/>
                        </a:rPr>
                        <a:t>All Products are subject to Product acceptance procedure</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Various GSICS Deliverables.</a:t>
                      </a:r>
                    </a:p>
                    <a:p>
                      <a:pPr marL="0" marR="0">
                        <a:lnSpc>
                          <a:spcPct val="100000"/>
                        </a:lnSpc>
                        <a:spcBef>
                          <a:spcPts val="0"/>
                        </a:spcBef>
                        <a:spcAft>
                          <a:spcPts val="0"/>
                        </a:spcAft>
                      </a:pPr>
                      <a:r>
                        <a:rPr lang="en-US" sz="1400">
                          <a:latin typeface="Calibri"/>
                          <a:ea typeface="Calibri"/>
                          <a:cs typeface="Times New Roman"/>
                        </a:rPr>
                        <a:t>Including “GSICS Products” which are routine corrections generated in accordance with GSICS-certified methods.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r>
              <a:tr h="1533403">
                <a:tc rowSpan="2">
                  <a:txBody>
                    <a:bodyPr/>
                    <a:lstStyle/>
                    <a:p>
                      <a:pPr marL="0" marR="0">
                        <a:lnSpc>
                          <a:spcPct val="100000"/>
                        </a:lnSpc>
                        <a:spcBef>
                          <a:spcPts val="0"/>
                        </a:spcBef>
                        <a:spcAft>
                          <a:spcPts val="0"/>
                        </a:spcAft>
                      </a:pPr>
                      <a:r>
                        <a:rPr lang="en-US" sz="1400" dirty="0">
                          <a:latin typeface="Calibri"/>
                          <a:ea typeface="Calibri"/>
                          <a:cs typeface="Times New Roman"/>
                        </a:rPr>
                        <a:t>Corrections and well determined methods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dirty="0">
                          <a:latin typeface="Calibri"/>
                          <a:ea typeface="Calibri"/>
                          <a:cs typeface="Times New Roman"/>
                        </a:rPr>
                        <a:t>- The corrections (e.g. regression coefficients) delivered to satellite data users  are “Products”.</a:t>
                      </a:r>
                      <a:br>
                        <a:rPr lang="en-US" sz="1400" dirty="0">
                          <a:latin typeface="Calibri"/>
                          <a:ea typeface="Calibri"/>
                          <a:cs typeface="Times New Roman"/>
                        </a:rPr>
                      </a:br>
                      <a:r>
                        <a:rPr lang="en-US" sz="1400" dirty="0">
                          <a:latin typeface="Calibri"/>
                          <a:ea typeface="Calibri"/>
                          <a:cs typeface="Times New Roman"/>
                        </a:rPr>
                        <a:t>either NRT or wrongly named “reanalysis” </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dirty="0">
                          <a:latin typeface="Calibri"/>
                          <a:ea typeface="Calibri"/>
                          <a:cs typeface="Times New Roman"/>
                        </a:rPr>
                        <a:t>Products are routine corrections applicable to calibration coefficients (regression coefficients and ancillary information TBD) either in NRT, or delayed (centered time-averaging window)  using certified algorithms.</a:t>
                      </a:r>
                    </a:p>
                    <a:p>
                      <a:pPr marL="0" marR="0">
                        <a:lnSpc>
                          <a:spcPct val="100000"/>
                        </a:lnSpc>
                        <a:spcBef>
                          <a:spcPts val="0"/>
                        </a:spcBef>
                        <a:spcAft>
                          <a:spcPts val="0"/>
                        </a:spcAft>
                      </a:pPr>
                      <a:r>
                        <a:rPr lang="en-US" sz="1400" dirty="0">
                          <a:latin typeface="Calibri"/>
                          <a:ea typeface="Calibri"/>
                          <a:cs typeface="Times New Roman"/>
                        </a:rPr>
                        <a:t>Products could also include corrected calibration coefficients (correction already applied)</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r>
              <a:tr h="538719">
                <a:tc vMerge="1">
                  <a:txBody>
                    <a:bodyPr/>
                    <a:lstStyle/>
                    <a:p>
                      <a:endParaRPr lang="en-US"/>
                    </a:p>
                  </a:txBody>
                  <a:tcPr/>
                </a:tc>
                <a:tc>
                  <a:txBody>
                    <a:bodyPr/>
                    <a:lstStyle/>
                    <a:p>
                      <a:pPr marL="0" marR="0">
                        <a:lnSpc>
                          <a:spcPct val="100000"/>
                        </a:lnSpc>
                        <a:spcBef>
                          <a:spcPts val="0"/>
                        </a:spcBef>
                        <a:spcAft>
                          <a:spcPts val="0"/>
                        </a:spcAft>
                      </a:pPr>
                      <a:r>
                        <a:rPr lang="en-US" sz="1400">
                          <a:latin typeface="Calibri"/>
                          <a:ea typeface="Calibri"/>
                          <a:cs typeface="Times New Roman"/>
                        </a:rPr>
                        <a:t>- The methods to generate these NRT corrections (ATBDs) are mainly internal deliverable.</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endParaRPr lang="en-US" sz="1400" dirty="0">
                        <a:latin typeface="Calibri"/>
                        <a:ea typeface="Calibri"/>
                        <a:cs typeface="Times New Roman"/>
                      </a:endParaRPr>
                    </a:p>
                    <a:p>
                      <a:pPr marL="0" marR="0">
                        <a:lnSpc>
                          <a:spcPct val="100000"/>
                        </a:lnSpc>
                        <a:spcBef>
                          <a:spcPts val="0"/>
                        </a:spcBef>
                        <a:spcAft>
                          <a:spcPts val="0"/>
                        </a:spcAft>
                      </a:pPr>
                      <a:r>
                        <a:rPr lang="en-US" sz="1400" dirty="0">
                          <a:latin typeface="Calibri"/>
                          <a:ea typeface="Calibri"/>
                          <a:cs typeface="Times New Roman"/>
                        </a:rPr>
                        <a:t>Certified algorithms applicable:</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solidFill>
                  </a:tcPr>
                </a:tc>
              </a:tr>
              <a:tr h="1077437">
                <a:tc>
                  <a:txBody>
                    <a:bodyPr/>
                    <a:lstStyle/>
                    <a:p>
                      <a:pPr marL="0" marR="0">
                        <a:lnSpc>
                          <a:spcPct val="100000"/>
                        </a:lnSpc>
                        <a:spcBef>
                          <a:spcPts val="0"/>
                        </a:spcBef>
                        <a:spcAft>
                          <a:spcPts val="0"/>
                        </a:spcAft>
                      </a:pPr>
                      <a:r>
                        <a:rPr lang="en-US" sz="1400">
                          <a:latin typeface="Calibri"/>
                          <a:ea typeface="Calibri"/>
                          <a:cs typeface="Times New Roman"/>
                        </a:rPr>
                        <a:t>FCDRs, ECV</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Algorithms to generate FCDRs </a:t>
                      </a:r>
                      <a:br>
                        <a:rPr lang="en-US" sz="1400">
                          <a:latin typeface="Calibri"/>
                          <a:ea typeface="Calibri"/>
                          <a:cs typeface="Times New Roman"/>
                        </a:rPr>
                      </a:br>
                      <a:r>
                        <a:rPr lang="en-US" sz="1400">
                          <a:latin typeface="Calibri"/>
                          <a:ea typeface="Calibri"/>
                          <a:cs typeface="Times New Roman"/>
                        </a:rPr>
                        <a:t>(EP-15 clarified that FCDR are not GSICS products. Generating a FCDR from historical data requires another level of effort – close to archeology !)</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dirty="0">
                          <a:latin typeface="Calibri"/>
                          <a:ea typeface="Calibri"/>
                          <a:cs typeface="Times New Roman"/>
                        </a:rPr>
                        <a:t>- by climate users for archive reprocessing to generate FCDRs</a:t>
                      </a:r>
                    </a:p>
                    <a:p>
                      <a:pPr marL="0" marR="0">
                        <a:lnSpc>
                          <a:spcPct val="100000"/>
                        </a:lnSpc>
                        <a:spcBef>
                          <a:spcPts val="0"/>
                        </a:spcBef>
                        <a:spcAft>
                          <a:spcPts val="0"/>
                        </a:spcAft>
                      </a:pPr>
                      <a:r>
                        <a:rPr lang="en-US" sz="1400" dirty="0">
                          <a:latin typeface="Calibri"/>
                          <a:ea typeface="Calibri"/>
                          <a:cs typeface="Times New Roman"/>
                        </a:rPr>
                        <a:t>- by sat operators to generate the GSICS NRT or delayed products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bg1"/>
                    </a:solidFill>
                  </a:tcPr>
                </a:tc>
              </a:tr>
              <a:tr h="179573">
                <a:tc>
                  <a:txBody>
                    <a:bodyPr/>
                    <a:lstStyle/>
                    <a:p>
                      <a:pPr marL="0" marR="0">
                        <a:lnSpc>
                          <a:spcPct val="100000"/>
                        </a:lnSpc>
                        <a:spcBef>
                          <a:spcPts val="0"/>
                        </a:spcBef>
                        <a:spcAft>
                          <a:spcPts val="0"/>
                        </a:spcAft>
                      </a:pPr>
                      <a:r>
                        <a:rPr lang="en-US" sz="1400">
                          <a:latin typeface="Calibri"/>
                          <a:ea typeface="Calibri"/>
                          <a:cs typeface="Times New Roman"/>
                        </a:rPr>
                        <a:t>Databases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rowSpan="3">
                  <a:txBody>
                    <a:bodyPr/>
                    <a:lstStyle/>
                    <a:p>
                      <a:pPr marL="0" marR="0">
                        <a:lnSpc>
                          <a:spcPct val="100000"/>
                        </a:lnSpc>
                        <a:spcBef>
                          <a:spcPts val="0"/>
                        </a:spcBef>
                        <a:spcAft>
                          <a:spcPts val="0"/>
                        </a:spcAft>
                      </a:pPr>
                      <a:r>
                        <a:rPr lang="en-US" sz="1400">
                          <a:latin typeface="Calibri"/>
                          <a:ea typeface="Calibri"/>
                          <a:cs typeface="Times New Roman"/>
                        </a:rPr>
                        <a:t>For the purpose of high-level communication I suggest we merge these 3 deliverables in a broad category</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Databases,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solidFill>
                  </a:tcPr>
                </a:tc>
              </a:tr>
              <a:tr h="179573">
                <a:tc>
                  <a:txBody>
                    <a:bodyPr/>
                    <a:lstStyle/>
                    <a:p>
                      <a:pPr marL="0" marR="0">
                        <a:lnSpc>
                          <a:spcPct val="100000"/>
                        </a:lnSpc>
                        <a:spcBef>
                          <a:spcPts val="0"/>
                        </a:spcBef>
                        <a:spcAft>
                          <a:spcPts val="0"/>
                        </a:spcAft>
                      </a:pPr>
                      <a:r>
                        <a:rPr lang="en-US" sz="1400">
                          <a:latin typeface="Calibri"/>
                          <a:ea typeface="Calibri"/>
                          <a:cs typeface="Times New Roman"/>
                        </a:rPr>
                        <a:t>References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400">
                          <a:latin typeface="Calibri"/>
                          <a:ea typeface="Calibri"/>
                          <a:cs typeface="Times New Roman"/>
                        </a:rPr>
                        <a:t>References,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bg1"/>
                    </a:solidFill>
                  </a:tcPr>
                </a:tc>
              </a:tr>
              <a:tr h="359145">
                <a:tc>
                  <a:txBody>
                    <a:bodyPr/>
                    <a:lstStyle/>
                    <a:p>
                      <a:pPr marL="0" marR="0">
                        <a:lnSpc>
                          <a:spcPct val="100000"/>
                        </a:lnSpc>
                        <a:spcBef>
                          <a:spcPts val="0"/>
                        </a:spcBef>
                        <a:spcAft>
                          <a:spcPts val="0"/>
                        </a:spcAft>
                      </a:pPr>
                      <a:r>
                        <a:rPr lang="en-US" sz="1400">
                          <a:latin typeface="Calibri"/>
                          <a:ea typeface="Calibri"/>
                          <a:cs typeface="Times New Roman"/>
                        </a:rPr>
                        <a:t>Tools</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400">
                          <a:latin typeface="Calibri"/>
                          <a:ea typeface="Calibri"/>
                          <a:cs typeface="Times New Roman"/>
                        </a:rPr>
                        <a:t>and tools </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bg1"/>
                    </a:solidFill>
                  </a:tcPr>
                </a:tc>
              </a:tr>
              <a:tr h="179573">
                <a:tc>
                  <a:txBody>
                    <a:bodyPr/>
                    <a:lstStyle/>
                    <a:p>
                      <a:pPr marL="0" marR="0">
                        <a:lnSpc>
                          <a:spcPct val="100000"/>
                        </a:lnSpc>
                        <a:spcBef>
                          <a:spcPts val="0"/>
                        </a:spcBef>
                        <a:spcAft>
                          <a:spcPts val="0"/>
                        </a:spcAft>
                      </a:pPr>
                      <a:r>
                        <a:rPr lang="en-US" sz="1400">
                          <a:latin typeface="Calibri"/>
                          <a:ea typeface="Calibri"/>
                          <a:cs typeface="Times New Roman"/>
                        </a:rPr>
                        <a:t>Documentation</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Documentation</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Documentation</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r>
              <a:tr h="718292">
                <a:tc>
                  <a:txBody>
                    <a:bodyPr/>
                    <a:lstStyle/>
                    <a:p>
                      <a:pPr marL="0" marR="0">
                        <a:lnSpc>
                          <a:spcPct val="100000"/>
                        </a:lnSpc>
                        <a:spcBef>
                          <a:spcPts val="0"/>
                        </a:spcBef>
                        <a:spcAft>
                          <a:spcPts val="0"/>
                        </a:spcAft>
                      </a:pPr>
                      <a:r>
                        <a:rPr lang="en-US" sz="1400">
                          <a:latin typeface="Calibri"/>
                          <a:ea typeface="Calibri"/>
                          <a:cs typeface="Times New Roman"/>
                        </a:rPr>
                        <a:t>RTM</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400">
                          <a:latin typeface="Calibri"/>
                          <a:ea typeface="Calibri"/>
                          <a:cs typeface="Times New Roman"/>
                        </a:rPr>
                        <a:t>RTMs are beyond the role of GSICS. The agreed Vision recommended partnership with the RTM community.</a:t>
                      </a: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endParaRPr lang="en-US" sz="1400" dirty="0">
                        <a:latin typeface="Calibri"/>
                        <a:ea typeface="Calibri"/>
                        <a:cs typeface="Times New Roman"/>
                      </a:endParaRPr>
                    </a:p>
                  </a:txBody>
                  <a:tcPr marL="46001" marR="4600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r>
            </a:tbl>
          </a:graphicData>
        </a:graphic>
      </p:graphicFrame>
      <p:sp>
        <p:nvSpPr>
          <p:cNvPr id="1025" name="Rectangle 1"/>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itle 1"/>
          <p:cNvSpPr>
            <a:spLocks noGrp="1"/>
          </p:cNvSpPr>
          <p:nvPr>
            <p:ph type="title"/>
          </p:nvPr>
        </p:nvSpPr>
        <p:spPr>
          <a:xfrm>
            <a:off x="0" y="31743"/>
            <a:ext cx="9906000" cy="654058"/>
          </a:xfrm>
        </p:spPr>
        <p:txBody>
          <a:bodyPr/>
          <a:lstStyle/>
          <a:p>
            <a:r>
              <a:rPr lang="en-US" dirty="0" smtClean="0"/>
              <a:t>Jerome’s Matrix to map GCC presentation to FOR document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798"/>
            <a:ext cx="8915400" cy="954087"/>
          </a:xfrm>
        </p:spPr>
        <p:txBody>
          <a:bodyPr/>
          <a:lstStyle/>
          <a:p>
            <a:r>
              <a:rPr lang="en-US" dirty="0" smtClean="0"/>
              <a:t>Categorization of existing and potential </a:t>
            </a:r>
            <a:br>
              <a:rPr lang="en-US" dirty="0" smtClean="0"/>
            </a:br>
            <a:r>
              <a:rPr lang="en-US" dirty="0" smtClean="0"/>
              <a:t>GSICS Holdings / Commodities</a:t>
            </a:r>
            <a:endParaRPr lang="en-US" dirty="0"/>
          </a:p>
        </p:txBody>
      </p:sp>
      <p:sp>
        <p:nvSpPr>
          <p:cNvPr id="3" name="Content Placeholder 2"/>
          <p:cNvSpPr>
            <a:spLocks noGrp="1"/>
          </p:cNvSpPr>
          <p:nvPr>
            <p:ph idx="1"/>
          </p:nvPr>
        </p:nvSpPr>
        <p:spPr>
          <a:xfrm>
            <a:off x="495300" y="1280160"/>
            <a:ext cx="8915400" cy="4846007"/>
          </a:xfrm>
        </p:spPr>
        <p:txBody>
          <a:bodyPr/>
          <a:lstStyle/>
          <a:p>
            <a:pPr lvl="0"/>
            <a:r>
              <a:rPr lang="en-US" sz="2800" dirty="0" smtClean="0"/>
              <a:t>Core products </a:t>
            </a:r>
          </a:p>
          <a:p>
            <a:pPr lvl="1"/>
            <a:r>
              <a:rPr lang="en-US" sz="2400" dirty="0" smtClean="0"/>
              <a:t>Subject to GPPA</a:t>
            </a:r>
          </a:p>
          <a:p>
            <a:r>
              <a:rPr lang="en-US" sz="2800" dirty="0" smtClean="0"/>
              <a:t>Models and data sets </a:t>
            </a:r>
          </a:p>
          <a:p>
            <a:pPr lvl="1"/>
            <a:r>
              <a:rPr lang="en-US" sz="2400" dirty="0" smtClean="0"/>
              <a:t>These should be reviewed by GSICS and recommended for use (or not). </a:t>
            </a:r>
          </a:p>
          <a:p>
            <a:pPr lvl="0"/>
            <a:r>
              <a:rPr lang="en-US" sz="2800" dirty="0" smtClean="0"/>
              <a:t>Tools </a:t>
            </a:r>
          </a:p>
          <a:p>
            <a:pPr lvl="1"/>
            <a:r>
              <a:rPr lang="en-US" sz="2400" dirty="0" smtClean="0"/>
              <a:t>These are made available because GSICS members find them useful. </a:t>
            </a:r>
          </a:p>
          <a:p>
            <a:pPr lvl="0"/>
            <a:r>
              <a:rPr lang="en-US" sz="2800" dirty="0" smtClean="0"/>
              <a:t>GSICS Documents</a:t>
            </a:r>
          </a:p>
          <a:p>
            <a:pPr lvl="0"/>
            <a:r>
              <a:rPr lang="en-US" sz="2800" dirty="0" smtClean="0"/>
              <a:t>GPRC and OSCAR Documents and Resources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t>Core Products – Subject to GPPA </a:t>
            </a:r>
            <a:endParaRPr lang="en-US" sz="3200" dirty="0"/>
          </a:p>
        </p:txBody>
      </p:sp>
      <p:sp>
        <p:nvSpPr>
          <p:cNvPr id="3" name="Content Placeholder 2"/>
          <p:cNvSpPr>
            <a:spLocks noGrp="1"/>
          </p:cNvSpPr>
          <p:nvPr>
            <p:ph idx="1"/>
          </p:nvPr>
        </p:nvSpPr>
        <p:spPr>
          <a:xfrm>
            <a:off x="495300" y="1259840"/>
            <a:ext cx="8915400" cy="4947920"/>
          </a:xfrm>
        </p:spPr>
        <p:txBody>
          <a:bodyPr/>
          <a:lstStyle/>
          <a:p>
            <a:r>
              <a:rPr lang="en-US" dirty="0" smtClean="0"/>
              <a:t>Products currently in the Catalog</a:t>
            </a:r>
          </a:p>
          <a:p>
            <a:r>
              <a:rPr lang="en-US" dirty="0" smtClean="0"/>
              <a:t>Estimates of Level 1 changes other than biases </a:t>
            </a:r>
          </a:p>
          <a:p>
            <a:pPr lvl="1"/>
            <a:r>
              <a:rPr lang="en-US" dirty="0" smtClean="0"/>
              <a:t>Wavelength scale drift estimates</a:t>
            </a:r>
          </a:p>
          <a:p>
            <a:pPr lvl="1"/>
            <a:r>
              <a:rPr lang="en-US" dirty="0" smtClean="0"/>
              <a:t>SRF estimates</a:t>
            </a:r>
          </a:p>
          <a:p>
            <a:r>
              <a:rPr lang="en-US" dirty="0" smtClean="0"/>
              <a:t>Estimates from vicarious calibration, especially for stability and transfer </a:t>
            </a:r>
          </a:p>
          <a:p>
            <a:pPr lvl="1"/>
            <a:r>
              <a:rPr lang="en-US" dirty="0" smtClean="0"/>
              <a:t>DCC statistics, target </a:t>
            </a:r>
            <a:r>
              <a:rPr lang="en-US" dirty="0" err="1" smtClean="0"/>
              <a:t>reflectivities</a:t>
            </a:r>
            <a:endParaRPr lang="en-US" dirty="0" smtClean="0"/>
          </a:p>
          <a:p>
            <a:r>
              <a:rPr lang="en-US" dirty="0" smtClean="0"/>
              <a:t>Reference instrument records over some period of time </a:t>
            </a:r>
          </a:p>
          <a:p>
            <a:pPr lvl="1"/>
            <a:r>
              <a:rPr lang="en-US" dirty="0" smtClean="0"/>
              <a:t>A stand-alone ECVR – E.g., this record is found to have xx accuracy and </a:t>
            </a:r>
            <a:r>
              <a:rPr lang="en-US" dirty="0" err="1" smtClean="0"/>
              <a:t>yy</a:t>
            </a:r>
            <a:r>
              <a:rPr lang="en-US" dirty="0" smtClean="0"/>
              <a:t> precision and </a:t>
            </a:r>
            <a:r>
              <a:rPr lang="en-US" dirty="0" err="1" smtClean="0"/>
              <a:t>zz</a:t>
            </a:r>
            <a:r>
              <a:rPr lang="en-US" dirty="0" smtClean="0"/>
              <a:t> stability over 20aa to 20bb for nighttime ocean scenes</a:t>
            </a:r>
          </a:p>
          <a:p>
            <a:r>
              <a:rPr lang="en-US" dirty="0" smtClean="0"/>
              <a:t>Products connected with ECVRs or FCDRs</a:t>
            </a:r>
          </a:p>
          <a:p>
            <a:pPr lvl="1"/>
            <a:r>
              <a:rPr lang="en-US" dirty="0" smtClean="0"/>
              <a:t>a sequence of bias adjustments</a:t>
            </a:r>
          </a:p>
          <a:p>
            <a:pPr lvl="1"/>
            <a:r>
              <a:rPr lang="en-US" dirty="0" smtClean="0"/>
              <a:t>a record segment that is adjusted from beginning to end and has good error estimates included.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Concerns and Discussion</a:t>
            </a:r>
            <a:endParaRPr lang="en-US" sz="3600" dirty="0"/>
          </a:p>
        </p:txBody>
      </p:sp>
      <p:sp>
        <p:nvSpPr>
          <p:cNvPr id="3" name="Content Placeholder 2"/>
          <p:cNvSpPr>
            <a:spLocks noGrp="1"/>
          </p:cNvSpPr>
          <p:nvPr>
            <p:ph idx="1"/>
          </p:nvPr>
        </p:nvSpPr>
        <p:spPr/>
        <p:txBody>
          <a:bodyPr/>
          <a:lstStyle/>
          <a:p>
            <a:r>
              <a:rPr lang="en-US" dirty="0" smtClean="0"/>
              <a:t>The GPPA may need some modifications for these. </a:t>
            </a:r>
          </a:p>
          <a:p>
            <a:r>
              <a:rPr lang="en-US" dirty="0" smtClean="0"/>
              <a:t>Traceability is a continuum – Which products are SI traceable and which are not? </a:t>
            </a:r>
          </a:p>
          <a:p>
            <a:r>
              <a:rPr lang="en-US" dirty="0" smtClean="0"/>
              <a:t>Who are the users of each product and what are their requirements?</a:t>
            </a:r>
          </a:p>
          <a:p>
            <a:r>
              <a:rPr lang="en-US" dirty="0" smtClean="0"/>
              <a:t>The GPPA demands input for the reviews from users – how do products with the developer as primary user move forward? </a:t>
            </a:r>
          </a:p>
          <a:p>
            <a:r>
              <a:rPr lang="en-US" dirty="0" smtClean="0"/>
              <a:t>How do products that have served their purpose (e.g., were used to make an ECV) identify users?</a:t>
            </a:r>
          </a:p>
          <a:p>
            <a:r>
              <a:rPr lang="en-US" dirty="0" smtClean="0"/>
              <a:t>Do the adjusted ECV record holdings fall under a climate data program’s domain more naturally?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Models and Data Sets</a:t>
            </a:r>
            <a:endParaRPr lang="en-US" sz="3200" dirty="0"/>
          </a:p>
        </p:txBody>
      </p:sp>
      <p:sp>
        <p:nvSpPr>
          <p:cNvPr id="3" name="Content Placeholder 2"/>
          <p:cNvSpPr>
            <a:spLocks noGrp="1"/>
          </p:cNvSpPr>
          <p:nvPr>
            <p:ph idx="1"/>
          </p:nvPr>
        </p:nvSpPr>
        <p:spPr/>
        <p:txBody>
          <a:bodyPr/>
          <a:lstStyle/>
          <a:p>
            <a:r>
              <a:rPr lang="en-US" dirty="0" smtClean="0"/>
              <a:t>Lunar Spectra / GIRO</a:t>
            </a:r>
          </a:p>
          <a:p>
            <a:r>
              <a:rPr lang="en-US" dirty="0" smtClean="0"/>
              <a:t>Reference Solar Spectra </a:t>
            </a:r>
          </a:p>
          <a:p>
            <a:pPr lvl="1"/>
            <a:r>
              <a:rPr lang="en-US" dirty="0" smtClean="0"/>
              <a:t>Or do we leave this up to CEOS IVOS or someone else?</a:t>
            </a:r>
          </a:p>
          <a:p>
            <a:r>
              <a:rPr lang="en-US" dirty="0" smtClean="0"/>
              <a:t>Key calibration data sets </a:t>
            </a:r>
          </a:p>
          <a:p>
            <a:pPr lvl="1"/>
            <a:r>
              <a:rPr lang="en-US" dirty="0" smtClean="0"/>
              <a:t>Or should these live at GPRCs or OSCAR with links at GSICS?</a:t>
            </a:r>
          </a:p>
          <a:p>
            <a:r>
              <a:rPr lang="en-US" dirty="0" smtClean="0"/>
              <a:t>Target Reflectivity/Emissivity</a:t>
            </a:r>
          </a:p>
          <a:p>
            <a:pPr lvl="1"/>
            <a:r>
              <a:rPr lang="en-US" dirty="0" smtClean="0"/>
              <a:t>Or are these possible new products?</a:t>
            </a:r>
          </a:p>
          <a:p>
            <a:r>
              <a:rPr lang="en-US" dirty="0" smtClean="0"/>
              <a:t>Emission Lines and Absorption Constants</a:t>
            </a:r>
          </a:p>
          <a:p>
            <a:pPr lvl="1"/>
            <a:r>
              <a:rPr lang="en-US" dirty="0" smtClean="0"/>
              <a:t>How do we agree on the best sources?</a:t>
            </a:r>
          </a:p>
          <a:p>
            <a:r>
              <a:rPr lang="en-US" dirty="0" smtClean="0"/>
              <a:t>Radiative Transfer Models (e.g., JCSDA CRTM)</a:t>
            </a:r>
          </a:p>
          <a:p>
            <a:pPr lvl="1"/>
            <a:r>
              <a:rPr lang="en-US" dirty="0" smtClean="0"/>
              <a:t>Should this be in the Tools Category?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Concerns and Discussion</a:t>
            </a:r>
            <a:endParaRPr lang="en-US" sz="3200" dirty="0"/>
          </a:p>
        </p:txBody>
      </p:sp>
      <p:sp>
        <p:nvSpPr>
          <p:cNvPr id="3" name="Content Placeholder 2"/>
          <p:cNvSpPr>
            <a:spLocks noGrp="1"/>
          </p:cNvSpPr>
          <p:nvPr>
            <p:ph idx="1"/>
          </p:nvPr>
        </p:nvSpPr>
        <p:spPr>
          <a:xfrm>
            <a:off x="495300" y="1320800"/>
            <a:ext cx="8915400" cy="4805367"/>
          </a:xfrm>
        </p:spPr>
        <p:txBody>
          <a:bodyPr/>
          <a:lstStyle/>
          <a:p>
            <a:pPr lvl="0"/>
            <a:r>
              <a:rPr lang="en-US" dirty="0" smtClean="0"/>
              <a:t>These should be reviewed by GSICS and recommended for use. We should require some amount of documentation on the theory and use. </a:t>
            </a:r>
          </a:p>
          <a:p>
            <a:r>
              <a:rPr lang="en-US" dirty="0" smtClean="0"/>
              <a:t>Each one should be considered on a case by case basis as to where they live, who maintains them and what the GSICS associations are. </a:t>
            </a:r>
          </a:p>
          <a:p>
            <a:r>
              <a:rPr lang="en-US" dirty="0" smtClean="0"/>
              <a:t>Many key calibration data sets are just accepted as the agency best effort. They may also be discussed for consideration as products. That is, go through elements of the GPPA and other GSICS reviews to establish their error bounds.</a:t>
            </a:r>
          </a:p>
          <a:p>
            <a:r>
              <a:rPr lang="en-US" dirty="0" smtClean="0"/>
              <a:t>Are the primary users for these the GRWG members? </a:t>
            </a:r>
          </a:p>
          <a:p>
            <a:r>
              <a:rPr lang="en-US" dirty="0" smtClean="0"/>
              <a:t>Is external versus internal users a helpful classification criterion for what should become GSICS holdings?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Tools</a:t>
            </a:r>
            <a:endParaRPr lang="en-US" dirty="0"/>
          </a:p>
        </p:txBody>
      </p:sp>
      <p:sp>
        <p:nvSpPr>
          <p:cNvPr id="3" name="Content Placeholder 2"/>
          <p:cNvSpPr>
            <a:spLocks noGrp="1"/>
          </p:cNvSpPr>
          <p:nvPr>
            <p:ph idx="1"/>
          </p:nvPr>
        </p:nvSpPr>
        <p:spPr>
          <a:xfrm>
            <a:off x="495300" y="1483360"/>
            <a:ext cx="8915400" cy="4642807"/>
          </a:xfrm>
        </p:spPr>
        <p:txBody>
          <a:bodyPr/>
          <a:lstStyle/>
          <a:p>
            <a:r>
              <a:rPr lang="en-US" dirty="0" smtClean="0"/>
              <a:t>SNO Matchup software</a:t>
            </a:r>
          </a:p>
          <a:p>
            <a:r>
              <a:rPr lang="en-US" dirty="0" smtClean="0"/>
              <a:t>FOV alignment tools</a:t>
            </a:r>
          </a:p>
          <a:p>
            <a:r>
              <a:rPr lang="en-US" dirty="0" smtClean="0"/>
              <a:t>Bias Monitoring tool</a:t>
            </a:r>
          </a:p>
          <a:p>
            <a:r>
              <a:rPr lang="en-US" dirty="0" smtClean="0"/>
              <a:t>Readers for Level 1 data sets</a:t>
            </a:r>
          </a:p>
          <a:p>
            <a:pPr lvl="1"/>
            <a:r>
              <a:rPr lang="en-US" dirty="0" smtClean="0"/>
              <a:t>Or should these live at GPRCs?</a:t>
            </a:r>
          </a:p>
          <a:p>
            <a:r>
              <a:rPr lang="en-US" dirty="0" smtClean="0"/>
              <a:t>SBAF Plotting, Plotting tools, THREDDS servers, product generation environment, wiki, Data processing tools developed within GSICS (e.g., </a:t>
            </a:r>
            <a:r>
              <a:rPr lang="en-US" dirty="0" err="1" smtClean="0"/>
              <a:t>NetCDF</a:t>
            </a:r>
            <a:r>
              <a:rPr lang="en-US" dirty="0" smtClean="0"/>
              <a:t>, HDF and other kinds of database manipulation)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Concerns and Discussion</a:t>
            </a:r>
            <a:endParaRPr lang="en-US" sz="3200" dirty="0"/>
          </a:p>
        </p:txBody>
      </p:sp>
      <p:sp>
        <p:nvSpPr>
          <p:cNvPr id="3" name="Content Placeholder 2"/>
          <p:cNvSpPr>
            <a:spLocks noGrp="1"/>
          </p:cNvSpPr>
          <p:nvPr>
            <p:ph idx="1"/>
          </p:nvPr>
        </p:nvSpPr>
        <p:spPr>
          <a:xfrm>
            <a:off x="495300" y="1351280"/>
            <a:ext cx="8915400" cy="4774887"/>
          </a:xfrm>
        </p:spPr>
        <p:txBody>
          <a:bodyPr/>
          <a:lstStyle/>
          <a:p>
            <a:r>
              <a:rPr lang="en-US" dirty="0" smtClean="0"/>
              <a:t>Some of these may or may not be available directly from GSICS web sites. </a:t>
            </a:r>
          </a:p>
          <a:p>
            <a:r>
              <a:rPr lang="en-US" dirty="0" smtClean="0"/>
              <a:t>If the developers of tools want them to be recommended / approved for use, will we need to review them and may require users’ guides, ATDBs etc.</a:t>
            </a:r>
          </a:p>
          <a:p>
            <a:r>
              <a:rPr lang="en-US" dirty="0" smtClean="0"/>
              <a:t>One could argue for moving the SNO from this category to the previous one. </a:t>
            </a:r>
          </a:p>
          <a:p>
            <a:r>
              <a:rPr lang="en-US" dirty="0" smtClean="0"/>
              <a:t>Can we prescribe a minimum set of tools and documents that should be available for any instrument with measurements used in GSICS? If so, then we could provide a standard set of links to these resources.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GSICS Documents</a:t>
            </a:r>
            <a:endParaRPr lang="en-US" sz="3200" dirty="0"/>
          </a:p>
        </p:txBody>
      </p:sp>
      <p:sp>
        <p:nvSpPr>
          <p:cNvPr id="3" name="Content Placeholder 2"/>
          <p:cNvSpPr>
            <a:spLocks noGrp="1"/>
          </p:cNvSpPr>
          <p:nvPr>
            <p:ph idx="1"/>
          </p:nvPr>
        </p:nvSpPr>
        <p:spPr>
          <a:xfrm>
            <a:off x="495300" y="1361440"/>
            <a:ext cx="8915400" cy="4764727"/>
          </a:xfrm>
        </p:spPr>
        <p:txBody>
          <a:bodyPr/>
          <a:lstStyle/>
          <a:p>
            <a:pPr lvl="0">
              <a:buNone/>
            </a:pPr>
            <a:r>
              <a:rPr lang="en-US" dirty="0" smtClean="0"/>
              <a:t>Examples of these are in the current GSICS holdings.</a:t>
            </a:r>
          </a:p>
          <a:p>
            <a:r>
              <a:rPr lang="en-US" dirty="0" smtClean="0"/>
              <a:t>Documents associated with products (e.g., ATBDs, Reviews, Users’ Guides, metadata rules)</a:t>
            </a:r>
          </a:p>
          <a:p>
            <a:r>
              <a:rPr lang="en-US" dirty="0" smtClean="0"/>
              <a:t>Documents associated with GSICS processes and procedures </a:t>
            </a:r>
          </a:p>
          <a:p>
            <a:r>
              <a:rPr lang="en-US" dirty="0" smtClean="0"/>
              <a:t>Action Items and their Outcomes</a:t>
            </a:r>
          </a:p>
          <a:p>
            <a:r>
              <a:rPr lang="en-US" dirty="0" smtClean="0"/>
              <a:t>Quarterly newsletters</a:t>
            </a:r>
          </a:p>
          <a:p>
            <a:r>
              <a:rPr lang="en-US" dirty="0" smtClean="0"/>
              <a:t>Documents associated with meetings (Presentations, Minutes)</a:t>
            </a:r>
          </a:p>
          <a:p>
            <a:r>
              <a:rPr lang="en-US" dirty="0" smtClean="0"/>
              <a:t>Websites</a:t>
            </a:r>
          </a:p>
          <a:p>
            <a:pPr>
              <a:buNone/>
            </a:pPr>
            <a:r>
              <a:rPr lang="en-US" dirty="0" smtClean="0"/>
              <a:t>Some of these documents have procedures for reviews others will need approval from the EP as their contents are updated.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167180</TotalTime>
  <Words>1222</Words>
  <Application>Microsoft Office PowerPoint</Application>
  <PresentationFormat>A4 Paper (210x297 mm)</PresentationFormat>
  <Paragraphs>134</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2s. Defining GSICS   Products and Deliverables</vt:lpstr>
      <vt:lpstr>Categorization of existing and potential  GSICS Holdings / Commodities</vt:lpstr>
      <vt:lpstr>Core Products – Subject to GPPA </vt:lpstr>
      <vt:lpstr>Concerns and Discussion</vt:lpstr>
      <vt:lpstr>Models and Data Sets</vt:lpstr>
      <vt:lpstr>Concerns and Discussion</vt:lpstr>
      <vt:lpstr>Tools</vt:lpstr>
      <vt:lpstr>Concerns and Discussion</vt:lpstr>
      <vt:lpstr>GSICS Documents</vt:lpstr>
      <vt:lpstr>Examples of GPRC and OSCAR Documents and Resources</vt:lpstr>
      <vt:lpstr>Overarching Concerns</vt:lpstr>
      <vt:lpstr>Background slides</vt:lpstr>
      <vt:lpstr>Jerome’s Matrix to map GCC presentation to FOR document</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lawrence.e.flynn</cp:lastModifiedBy>
  <cp:revision>3620</cp:revision>
  <cp:lastPrinted>2006-03-06T14:11:17Z</cp:lastPrinted>
  <dcterms:created xsi:type="dcterms:W3CDTF">2010-09-10T00:53:07Z</dcterms:created>
  <dcterms:modified xsi:type="dcterms:W3CDTF">2016-02-29T01:40:00Z</dcterms:modified>
</cp:coreProperties>
</file>