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52" r:id="rId1"/>
  </p:sldMasterIdLst>
  <p:notesMasterIdLst>
    <p:notesMasterId r:id="rId20"/>
  </p:notesMasterIdLst>
  <p:handoutMasterIdLst>
    <p:handoutMasterId r:id="rId21"/>
  </p:handoutMasterIdLst>
  <p:sldIdLst>
    <p:sldId id="256" r:id="rId2"/>
    <p:sldId id="660" r:id="rId3"/>
    <p:sldId id="636" r:id="rId4"/>
    <p:sldId id="626" r:id="rId5"/>
    <p:sldId id="644" r:id="rId6"/>
    <p:sldId id="645" r:id="rId7"/>
    <p:sldId id="646" r:id="rId8"/>
    <p:sldId id="651" r:id="rId9"/>
    <p:sldId id="647" r:id="rId10"/>
    <p:sldId id="648" r:id="rId11"/>
    <p:sldId id="662" r:id="rId12"/>
    <p:sldId id="658" r:id="rId13"/>
    <p:sldId id="659" r:id="rId14"/>
    <p:sldId id="657" r:id="rId15"/>
    <p:sldId id="661" r:id="rId16"/>
    <p:sldId id="663" r:id="rId17"/>
    <p:sldId id="664" r:id="rId18"/>
    <p:sldId id="665" r:id="rId19"/>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EE2D24"/>
    <a:srgbClr val="CC0099"/>
    <a:srgbClr val="4E0B55"/>
    <a:srgbClr val="A2DADE"/>
    <a:srgbClr val="00B5EF"/>
    <a:srgbClr val="CDE3A0"/>
    <a:srgbClr val="FF9900"/>
    <a:srgbClr val="3333FF"/>
    <a:srgbClr val="C7A77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54" autoAdjust="0"/>
    <p:restoredTop sz="97050" autoAdjust="0"/>
  </p:normalViewPr>
  <p:slideViewPr>
    <p:cSldViewPr snapToGrid="0">
      <p:cViewPr varScale="1">
        <p:scale>
          <a:sx n="86" d="100"/>
          <a:sy n="86" d="100"/>
        </p:scale>
        <p:origin x="-630" y="-84"/>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69" d="100"/>
          <a:sy n="69" d="100"/>
        </p:scale>
        <p:origin x="-3606" y="-120"/>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D803E-17CE-4238-A92C-47F0C5B2DF2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79350BB6-147C-4245-9342-156FB94865AE}">
      <dgm:prSet phldrT="[Text]" custT="1"/>
      <dgm:spPr>
        <a:solidFill>
          <a:srgbClr val="EE2D24"/>
        </a:solidFill>
      </dgm:spPr>
      <dgm:t>
        <a:bodyPr/>
        <a:lstStyle/>
        <a:p>
          <a:r>
            <a:rPr lang="en-US" sz="1900" dirty="0" smtClean="0"/>
            <a:t>Data Producer</a:t>
          </a:r>
        </a:p>
        <a:p>
          <a:r>
            <a:rPr lang="en-US" sz="1050" dirty="0" smtClean="0">
              <a:solidFill>
                <a:schemeClr val="tx1"/>
              </a:solidFill>
            </a:rPr>
            <a:t>(GPAF)</a:t>
          </a:r>
          <a:endParaRPr lang="en-US" sz="1050" dirty="0">
            <a:solidFill>
              <a:schemeClr val="tx1"/>
            </a:solidFill>
          </a:endParaRPr>
        </a:p>
      </dgm:t>
    </dgm:pt>
    <dgm:pt modelId="{441D43D0-408B-489E-A084-C76F1A599399}" type="parTrans" cxnId="{01DDCEE4-3366-4DE8-8E6C-FC230622F75E}">
      <dgm:prSet/>
      <dgm:spPr/>
      <dgm:t>
        <a:bodyPr/>
        <a:lstStyle/>
        <a:p>
          <a:endParaRPr lang="en-US"/>
        </a:p>
      </dgm:t>
    </dgm:pt>
    <dgm:pt modelId="{1B2A0D6B-2038-42D7-B25E-D1133C26F6F8}" type="sibTrans" cxnId="{01DDCEE4-3366-4DE8-8E6C-FC230622F75E}">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DFAD8C6A-05E1-4B05-944C-C0C5B7FE7E15}">
      <dgm:prSet phldrT="[Text]" custT="1"/>
      <dgm:spPr>
        <a:solidFill>
          <a:srgbClr val="EE2D24"/>
        </a:solidFill>
      </dgm:spPr>
      <dgm:t>
        <a:bodyPr/>
        <a:lstStyle/>
        <a:p>
          <a:r>
            <a:rPr lang="en-US" sz="1800" dirty="0" smtClean="0"/>
            <a:t>Data</a:t>
          </a:r>
        </a:p>
        <a:p>
          <a:r>
            <a:rPr lang="en-US" sz="1800" dirty="0" smtClean="0"/>
            <a:t>Reviewer</a:t>
          </a:r>
        </a:p>
        <a:p>
          <a:r>
            <a:rPr lang="en-US" sz="1050" dirty="0" smtClean="0">
              <a:solidFill>
                <a:schemeClr val="tx1"/>
              </a:solidFill>
            </a:rPr>
            <a:t>(GPERF)</a:t>
          </a:r>
          <a:endParaRPr lang="en-US" sz="1050" dirty="0">
            <a:solidFill>
              <a:schemeClr val="tx1"/>
            </a:solidFill>
          </a:endParaRPr>
        </a:p>
      </dgm:t>
    </dgm:pt>
    <dgm:pt modelId="{AF92CD6A-160A-4429-9D62-CDC3785B1BDB}" type="parTrans" cxnId="{B54AC27A-43EF-4443-BBEC-3D46713A0932}">
      <dgm:prSet/>
      <dgm:spPr/>
      <dgm:t>
        <a:bodyPr/>
        <a:lstStyle/>
        <a:p>
          <a:endParaRPr lang="en-US"/>
        </a:p>
      </dgm:t>
    </dgm:pt>
    <dgm:pt modelId="{9BFB0DFC-8A9F-485A-8240-57A831D7C594}" type="sibTrans" cxnId="{B54AC27A-43EF-4443-BBEC-3D46713A0932}">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A831244C-3EE7-4D5B-A4AB-38C832E5A0D6}">
      <dgm:prSet phldrT="[Text]" custT="1"/>
      <dgm:spPr>
        <a:solidFill>
          <a:srgbClr val="EE2D24"/>
        </a:solidFill>
      </dgm:spPr>
      <dgm:t>
        <a:bodyPr/>
        <a:lstStyle/>
        <a:p>
          <a:r>
            <a:rPr lang="en-US" sz="1900" dirty="0" smtClean="0"/>
            <a:t>Data User</a:t>
          </a:r>
        </a:p>
        <a:p>
          <a:r>
            <a:rPr lang="en-US" sz="1050" b="1" i="0" dirty="0" smtClean="0">
              <a:solidFill>
                <a:schemeClr val="tx1"/>
              </a:solidFill>
            </a:rPr>
            <a:t>( GPERF)</a:t>
          </a:r>
          <a:endParaRPr lang="en-US" sz="1050" b="1" i="0" dirty="0">
            <a:solidFill>
              <a:schemeClr val="tx1"/>
            </a:solidFill>
          </a:endParaRPr>
        </a:p>
      </dgm:t>
    </dgm:pt>
    <dgm:pt modelId="{C70D547D-D714-49E4-B521-501ABF17CF9A}" type="parTrans" cxnId="{4B3765BB-243E-47E6-99C5-D09F84C15D38}">
      <dgm:prSet/>
      <dgm:spPr/>
      <dgm:t>
        <a:bodyPr/>
        <a:lstStyle/>
        <a:p>
          <a:endParaRPr lang="en-US"/>
        </a:p>
      </dgm:t>
    </dgm:pt>
    <dgm:pt modelId="{AEA04631-D37E-4A4F-9C88-4F36A048CF40}" type="sibTrans" cxnId="{4B3765BB-243E-47E6-99C5-D09F84C15D38}">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3FAD925C-ED6C-44B5-97ED-7DC13033077C}">
      <dgm:prSet phldrT="[Text]"/>
      <dgm:spPr>
        <a:solidFill>
          <a:srgbClr val="EE2D24"/>
        </a:solidFill>
      </dgm:spPr>
      <dgm:t>
        <a:bodyPr/>
        <a:lstStyle/>
        <a:p>
          <a:r>
            <a:rPr lang="en-US" dirty="0" smtClean="0"/>
            <a:t>GSICS Executive Panel</a:t>
          </a:r>
          <a:endParaRPr lang="en-US" dirty="0"/>
        </a:p>
      </dgm:t>
    </dgm:pt>
    <dgm:pt modelId="{FC546B57-D626-42A8-B386-D7DDFC87CFCF}" type="parTrans" cxnId="{5A67794F-F63F-48F1-B560-5C3884F5FBB2}">
      <dgm:prSet/>
      <dgm:spPr/>
      <dgm:t>
        <a:bodyPr/>
        <a:lstStyle/>
        <a:p>
          <a:endParaRPr lang="en-US"/>
        </a:p>
      </dgm:t>
    </dgm:pt>
    <dgm:pt modelId="{C016DE71-B002-4C0A-87D4-07EAEEAEF1B5}" type="sibTrans" cxnId="{5A67794F-F63F-48F1-B560-5C3884F5FBB2}">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B417D23B-623D-417B-ACBF-2237107BD0E8}" type="pres">
      <dgm:prSet presAssocID="{EBBD803E-17CE-4238-A92C-47F0C5B2DF25}" presName="cycle" presStyleCnt="0">
        <dgm:presLayoutVars>
          <dgm:dir/>
          <dgm:resizeHandles val="exact"/>
        </dgm:presLayoutVars>
      </dgm:prSet>
      <dgm:spPr/>
      <dgm:t>
        <a:bodyPr/>
        <a:lstStyle/>
        <a:p>
          <a:endParaRPr lang="en-US"/>
        </a:p>
      </dgm:t>
    </dgm:pt>
    <dgm:pt modelId="{394D2A99-C3C8-4EE1-93E3-0D8B38AC5772}" type="pres">
      <dgm:prSet presAssocID="{79350BB6-147C-4245-9342-156FB94865AE}" presName="node" presStyleLbl="node1" presStyleIdx="0" presStyleCnt="4">
        <dgm:presLayoutVars>
          <dgm:bulletEnabled val="1"/>
        </dgm:presLayoutVars>
      </dgm:prSet>
      <dgm:spPr/>
      <dgm:t>
        <a:bodyPr/>
        <a:lstStyle/>
        <a:p>
          <a:endParaRPr lang="en-US"/>
        </a:p>
      </dgm:t>
    </dgm:pt>
    <dgm:pt modelId="{62442038-6F7D-4C6E-A004-387A6DD4263C}" type="pres">
      <dgm:prSet presAssocID="{1B2A0D6B-2038-42D7-B25E-D1133C26F6F8}" presName="sibTrans" presStyleLbl="sibTrans2D1" presStyleIdx="0" presStyleCnt="4"/>
      <dgm:spPr/>
      <dgm:t>
        <a:bodyPr/>
        <a:lstStyle/>
        <a:p>
          <a:endParaRPr lang="en-US"/>
        </a:p>
      </dgm:t>
    </dgm:pt>
    <dgm:pt modelId="{CA90466E-0F01-4D69-AE53-D80107DCB448}" type="pres">
      <dgm:prSet presAssocID="{1B2A0D6B-2038-42D7-B25E-D1133C26F6F8}" presName="connectorText" presStyleLbl="sibTrans2D1" presStyleIdx="0" presStyleCnt="4"/>
      <dgm:spPr/>
      <dgm:t>
        <a:bodyPr/>
        <a:lstStyle/>
        <a:p>
          <a:endParaRPr lang="en-US"/>
        </a:p>
      </dgm:t>
    </dgm:pt>
    <dgm:pt modelId="{CEDEB88B-2EC1-423D-8DCC-F83C91F8CF4E}" type="pres">
      <dgm:prSet presAssocID="{DFAD8C6A-05E1-4B05-944C-C0C5B7FE7E15}" presName="node" presStyleLbl="node1" presStyleIdx="1" presStyleCnt="4">
        <dgm:presLayoutVars>
          <dgm:bulletEnabled val="1"/>
        </dgm:presLayoutVars>
      </dgm:prSet>
      <dgm:spPr/>
      <dgm:t>
        <a:bodyPr/>
        <a:lstStyle/>
        <a:p>
          <a:endParaRPr lang="en-US"/>
        </a:p>
      </dgm:t>
    </dgm:pt>
    <dgm:pt modelId="{8612EBF5-47A7-487E-8073-CE4F1F0B52AD}" type="pres">
      <dgm:prSet presAssocID="{9BFB0DFC-8A9F-485A-8240-57A831D7C594}" presName="sibTrans" presStyleLbl="sibTrans2D1" presStyleIdx="1" presStyleCnt="4"/>
      <dgm:spPr/>
      <dgm:t>
        <a:bodyPr/>
        <a:lstStyle/>
        <a:p>
          <a:endParaRPr lang="en-US"/>
        </a:p>
      </dgm:t>
    </dgm:pt>
    <dgm:pt modelId="{29277E4E-CE8A-4298-977E-2D4186C266BB}" type="pres">
      <dgm:prSet presAssocID="{9BFB0DFC-8A9F-485A-8240-57A831D7C594}" presName="connectorText" presStyleLbl="sibTrans2D1" presStyleIdx="1" presStyleCnt="4"/>
      <dgm:spPr/>
      <dgm:t>
        <a:bodyPr/>
        <a:lstStyle/>
        <a:p>
          <a:endParaRPr lang="en-US"/>
        </a:p>
      </dgm:t>
    </dgm:pt>
    <dgm:pt modelId="{E46653FA-253C-477B-AD8C-8017BEF98D4D}" type="pres">
      <dgm:prSet presAssocID="{A831244C-3EE7-4D5B-A4AB-38C832E5A0D6}" presName="node" presStyleLbl="node1" presStyleIdx="2" presStyleCnt="4">
        <dgm:presLayoutVars>
          <dgm:bulletEnabled val="1"/>
        </dgm:presLayoutVars>
      </dgm:prSet>
      <dgm:spPr/>
      <dgm:t>
        <a:bodyPr/>
        <a:lstStyle/>
        <a:p>
          <a:endParaRPr lang="en-US"/>
        </a:p>
      </dgm:t>
    </dgm:pt>
    <dgm:pt modelId="{C76EEF34-FD0E-49E6-9EF0-FB7D66CF1AFA}" type="pres">
      <dgm:prSet presAssocID="{AEA04631-D37E-4A4F-9C88-4F36A048CF40}" presName="sibTrans" presStyleLbl="sibTrans2D1" presStyleIdx="2" presStyleCnt="4"/>
      <dgm:spPr/>
      <dgm:t>
        <a:bodyPr/>
        <a:lstStyle/>
        <a:p>
          <a:endParaRPr lang="en-US"/>
        </a:p>
      </dgm:t>
    </dgm:pt>
    <dgm:pt modelId="{95A02354-BD32-42D6-A9E7-459A2947ED2D}" type="pres">
      <dgm:prSet presAssocID="{AEA04631-D37E-4A4F-9C88-4F36A048CF40}" presName="connectorText" presStyleLbl="sibTrans2D1" presStyleIdx="2" presStyleCnt="4"/>
      <dgm:spPr/>
      <dgm:t>
        <a:bodyPr/>
        <a:lstStyle/>
        <a:p>
          <a:endParaRPr lang="en-US"/>
        </a:p>
      </dgm:t>
    </dgm:pt>
    <dgm:pt modelId="{35CEF56C-D060-404F-B624-5A4FD768B7AD}" type="pres">
      <dgm:prSet presAssocID="{3FAD925C-ED6C-44B5-97ED-7DC13033077C}" presName="node" presStyleLbl="node1" presStyleIdx="3" presStyleCnt="4">
        <dgm:presLayoutVars>
          <dgm:bulletEnabled val="1"/>
        </dgm:presLayoutVars>
      </dgm:prSet>
      <dgm:spPr/>
      <dgm:t>
        <a:bodyPr/>
        <a:lstStyle/>
        <a:p>
          <a:endParaRPr lang="en-US"/>
        </a:p>
      </dgm:t>
    </dgm:pt>
    <dgm:pt modelId="{55407364-C3C7-4BB5-8716-9E9A6FD93B87}" type="pres">
      <dgm:prSet presAssocID="{C016DE71-B002-4C0A-87D4-07EAEEAEF1B5}" presName="sibTrans" presStyleLbl="sibTrans2D1" presStyleIdx="3" presStyleCnt="4"/>
      <dgm:spPr/>
      <dgm:t>
        <a:bodyPr/>
        <a:lstStyle/>
        <a:p>
          <a:endParaRPr lang="en-US"/>
        </a:p>
      </dgm:t>
    </dgm:pt>
    <dgm:pt modelId="{D7E3A76B-59BC-4567-A713-6A8EAC75A6B2}" type="pres">
      <dgm:prSet presAssocID="{C016DE71-B002-4C0A-87D4-07EAEEAEF1B5}" presName="connectorText" presStyleLbl="sibTrans2D1" presStyleIdx="3" presStyleCnt="4"/>
      <dgm:spPr/>
      <dgm:t>
        <a:bodyPr/>
        <a:lstStyle/>
        <a:p>
          <a:endParaRPr lang="en-US"/>
        </a:p>
      </dgm:t>
    </dgm:pt>
  </dgm:ptLst>
  <dgm:cxnLst>
    <dgm:cxn modelId="{294FF87A-98C5-49E9-89AA-52B4FFB4F23B}" type="presOf" srcId="{1B2A0D6B-2038-42D7-B25E-D1133C26F6F8}" destId="{CA90466E-0F01-4D69-AE53-D80107DCB448}" srcOrd="1" destOrd="0" presId="urn:microsoft.com/office/officeart/2005/8/layout/cycle2"/>
    <dgm:cxn modelId="{A654EE13-6B08-47E2-B3EB-EEC00AFD4B8F}" type="presOf" srcId="{9BFB0DFC-8A9F-485A-8240-57A831D7C594}" destId="{29277E4E-CE8A-4298-977E-2D4186C266BB}" srcOrd="1" destOrd="0" presId="urn:microsoft.com/office/officeart/2005/8/layout/cycle2"/>
    <dgm:cxn modelId="{67B02C52-3B8F-40AC-98B4-96CD38237FDB}" type="presOf" srcId="{AEA04631-D37E-4A4F-9C88-4F36A048CF40}" destId="{C76EEF34-FD0E-49E6-9EF0-FB7D66CF1AFA}" srcOrd="0" destOrd="0" presId="urn:microsoft.com/office/officeart/2005/8/layout/cycle2"/>
    <dgm:cxn modelId="{01DDCEE4-3366-4DE8-8E6C-FC230622F75E}" srcId="{EBBD803E-17CE-4238-A92C-47F0C5B2DF25}" destId="{79350BB6-147C-4245-9342-156FB94865AE}" srcOrd="0" destOrd="0" parTransId="{441D43D0-408B-489E-A084-C76F1A599399}" sibTransId="{1B2A0D6B-2038-42D7-B25E-D1133C26F6F8}"/>
    <dgm:cxn modelId="{FE8C96A6-5FE9-4968-AFB0-33946FA8D7D2}" type="presOf" srcId="{3FAD925C-ED6C-44B5-97ED-7DC13033077C}" destId="{35CEF56C-D060-404F-B624-5A4FD768B7AD}" srcOrd="0" destOrd="0" presId="urn:microsoft.com/office/officeart/2005/8/layout/cycle2"/>
    <dgm:cxn modelId="{FADB1B28-AAA7-4126-8E02-6B95742509B7}" type="presOf" srcId="{79350BB6-147C-4245-9342-156FB94865AE}" destId="{394D2A99-C3C8-4EE1-93E3-0D8B38AC5772}" srcOrd="0" destOrd="0" presId="urn:microsoft.com/office/officeart/2005/8/layout/cycle2"/>
    <dgm:cxn modelId="{0D0774C6-F244-43C9-AAC0-CB9E31CD573E}" type="presOf" srcId="{C016DE71-B002-4C0A-87D4-07EAEEAEF1B5}" destId="{D7E3A76B-59BC-4567-A713-6A8EAC75A6B2}" srcOrd="1" destOrd="0" presId="urn:microsoft.com/office/officeart/2005/8/layout/cycle2"/>
    <dgm:cxn modelId="{B54AC27A-43EF-4443-BBEC-3D46713A0932}" srcId="{EBBD803E-17CE-4238-A92C-47F0C5B2DF25}" destId="{DFAD8C6A-05E1-4B05-944C-C0C5B7FE7E15}" srcOrd="1" destOrd="0" parTransId="{AF92CD6A-160A-4429-9D62-CDC3785B1BDB}" sibTransId="{9BFB0DFC-8A9F-485A-8240-57A831D7C594}"/>
    <dgm:cxn modelId="{343040DF-E034-4277-AFED-A9706013EC52}" type="presOf" srcId="{1B2A0D6B-2038-42D7-B25E-D1133C26F6F8}" destId="{62442038-6F7D-4C6E-A004-387A6DD4263C}" srcOrd="0" destOrd="0" presId="urn:microsoft.com/office/officeart/2005/8/layout/cycle2"/>
    <dgm:cxn modelId="{7EB3612B-F670-4B06-A127-F1B424A8D738}" type="presOf" srcId="{EBBD803E-17CE-4238-A92C-47F0C5B2DF25}" destId="{B417D23B-623D-417B-ACBF-2237107BD0E8}" srcOrd="0" destOrd="0" presId="urn:microsoft.com/office/officeart/2005/8/layout/cycle2"/>
    <dgm:cxn modelId="{F85AB1D0-E3D5-4FE7-ACC4-D76E737939FE}" type="presOf" srcId="{9BFB0DFC-8A9F-485A-8240-57A831D7C594}" destId="{8612EBF5-47A7-487E-8073-CE4F1F0B52AD}" srcOrd="0" destOrd="0" presId="urn:microsoft.com/office/officeart/2005/8/layout/cycle2"/>
    <dgm:cxn modelId="{4B3765BB-243E-47E6-99C5-D09F84C15D38}" srcId="{EBBD803E-17CE-4238-A92C-47F0C5B2DF25}" destId="{A831244C-3EE7-4D5B-A4AB-38C832E5A0D6}" srcOrd="2" destOrd="0" parTransId="{C70D547D-D714-49E4-B521-501ABF17CF9A}" sibTransId="{AEA04631-D37E-4A4F-9C88-4F36A048CF40}"/>
    <dgm:cxn modelId="{5A67794F-F63F-48F1-B560-5C3884F5FBB2}" srcId="{EBBD803E-17CE-4238-A92C-47F0C5B2DF25}" destId="{3FAD925C-ED6C-44B5-97ED-7DC13033077C}" srcOrd="3" destOrd="0" parTransId="{FC546B57-D626-42A8-B386-D7DDFC87CFCF}" sibTransId="{C016DE71-B002-4C0A-87D4-07EAEEAEF1B5}"/>
    <dgm:cxn modelId="{1BF6D323-1C2E-49A0-8189-1DE526C4524C}" type="presOf" srcId="{DFAD8C6A-05E1-4B05-944C-C0C5B7FE7E15}" destId="{CEDEB88B-2EC1-423D-8DCC-F83C91F8CF4E}" srcOrd="0" destOrd="0" presId="urn:microsoft.com/office/officeart/2005/8/layout/cycle2"/>
    <dgm:cxn modelId="{1EAF29B3-0828-4EDE-9639-7020228FC2E7}" type="presOf" srcId="{A831244C-3EE7-4D5B-A4AB-38C832E5A0D6}" destId="{E46653FA-253C-477B-AD8C-8017BEF98D4D}" srcOrd="0" destOrd="0" presId="urn:microsoft.com/office/officeart/2005/8/layout/cycle2"/>
    <dgm:cxn modelId="{7797F512-C402-4F47-982F-10545F094929}" type="presOf" srcId="{AEA04631-D37E-4A4F-9C88-4F36A048CF40}" destId="{95A02354-BD32-42D6-A9E7-459A2947ED2D}" srcOrd="1" destOrd="0" presId="urn:microsoft.com/office/officeart/2005/8/layout/cycle2"/>
    <dgm:cxn modelId="{A266A4A3-F785-4898-A756-90082962D64F}" type="presOf" srcId="{C016DE71-B002-4C0A-87D4-07EAEEAEF1B5}" destId="{55407364-C3C7-4BB5-8716-9E9A6FD93B87}" srcOrd="0" destOrd="0" presId="urn:microsoft.com/office/officeart/2005/8/layout/cycle2"/>
    <dgm:cxn modelId="{8951AEF6-7181-4271-A681-1DC743EFE030}" type="presParOf" srcId="{B417D23B-623D-417B-ACBF-2237107BD0E8}" destId="{394D2A99-C3C8-4EE1-93E3-0D8B38AC5772}" srcOrd="0" destOrd="0" presId="urn:microsoft.com/office/officeart/2005/8/layout/cycle2"/>
    <dgm:cxn modelId="{95C74AEC-8424-4759-A06E-5AE283C6D9EB}" type="presParOf" srcId="{B417D23B-623D-417B-ACBF-2237107BD0E8}" destId="{62442038-6F7D-4C6E-A004-387A6DD4263C}" srcOrd="1" destOrd="0" presId="urn:microsoft.com/office/officeart/2005/8/layout/cycle2"/>
    <dgm:cxn modelId="{B465145C-7615-4506-897F-A981360F05CC}" type="presParOf" srcId="{62442038-6F7D-4C6E-A004-387A6DD4263C}" destId="{CA90466E-0F01-4D69-AE53-D80107DCB448}" srcOrd="0" destOrd="0" presId="urn:microsoft.com/office/officeart/2005/8/layout/cycle2"/>
    <dgm:cxn modelId="{FF40EA71-7FDC-455F-AC9D-2240DD1D9714}" type="presParOf" srcId="{B417D23B-623D-417B-ACBF-2237107BD0E8}" destId="{CEDEB88B-2EC1-423D-8DCC-F83C91F8CF4E}" srcOrd="2" destOrd="0" presId="urn:microsoft.com/office/officeart/2005/8/layout/cycle2"/>
    <dgm:cxn modelId="{7E32252A-6095-48F0-8F2E-368D8A901D42}" type="presParOf" srcId="{B417D23B-623D-417B-ACBF-2237107BD0E8}" destId="{8612EBF5-47A7-487E-8073-CE4F1F0B52AD}" srcOrd="3" destOrd="0" presId="urn:microsoft.com/office/officeart/2005/8/layout/cycle2"/>
    <dgm:cxn modelId="{CF01F884-DFE9-4739-8834-6FD4E0917C38}" type="presParOf" srcId="{8612EBF5-47A7-487E-8073-CE4F1F0B52AD}" destId="{29277E4E-CE8A-4298-977E-2D4186C266BB}" srcOrd="0" destOrd="0" presId="urn:microsoft.com/office/officeart/2005/8/layout/cycle2"/>
    <dgm:cxn modelId="{941A5ADD-6BFE-4270-9011-6FDC23AF934B}" type="presParOf" srcId="{B417D23B-623D-417B-ACBF-2237107BD0E8}" destId="{E46653FA-253C-477B-AD8C-8017BEF98D4D}" srcOrd="4" destOrd="0" presId="urn:microsoft.com/office/officeart/2005/8/layout/cycle2"/>
    <dgm:cxn modelId="{A67D7397-68BE-43C5-BFD3-0C2B76B9E2FB}" type="presParOf" srcId="{B417D23B-623D-417B-ACBF-2237107BD0E8}" destId="{C76EEF34-FD0E-49E6-9EF0-FB7D66CF1AFA}" srcOrd="5" destOrd="0" presId="urn:microsoft.com/office/officeart/2005/8/layout/cycle2"/>
    <dgm:cxn modelId="{5E5BC78E-20FA-461A-A3F7-59C94ECBE37B}" type="presParOf" srcId="{C76EEF34-FD0E-49E6-9EF0-FB7D66CF1AFA}" destId="{95A02354-BD32-42D6-A9E7-459A2947ED2D}" srcOrd="0" destOrd="0" presId="urn:microsoft.com/office/officeart/2005/8/layout/cycle2"/>
    <dgm:cxn modelId="{2A28B4C8-D071-4BDB-A31E-8B1BA38678A2}" type="presParOf" srcId="{B417D23B-623D-417B-ACBF-2237107BD0E8}" destId="{35CEF56C-D060-404F-B624-5A4FD768B7AD}" srcOrd="6" destOrd="0" presId="urn:microsoft.com/office/officeart/2005/8/layout/cycle2"/>
    <dgm:cxn modelId="{BC8485AC-A800-489D-A887-CAED264A2EDD}" type="presParOf" srcId="{B417D23B-623D-417B-ACBF-2237107BD0E8}" destId="{55407364-C3C7-4BB5-8716-9E9A6FD93B87}" srcOrd="7" destOrd="0" presId="urn:microsoft.com/office/officeart/2005/8/layout/cycle2"/>
    <dgm:cxn modelId="{E87C60DD-51DD-4E9E-9F06-7B19BE223DA1}" type="presParOf" srcId="{55407364-C3C7-4BB5-8716-9E9A6FD93B87}" destId="{D7E3A76B-59BC-4567-A713-6A8EAC75A6B2}" srcOrd="0" destOrd="0" presId="urn:microsoft.com/office/officeart/2005/8/layout/cycle2"/>
  </dgm:cxnLst>
  <dgm:bg>
    <a:solidFill>
      <a:schemeClr val="accent6">
        <a:lumMod val="40000"/>
        <a:lumOff val="6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FE04E7-6496-43B4-9C1C-F5DE6ABBF8EA}" type="doc">
      <dgm:prSet loTypeId="urn:microsoft.com/office/officeart/2005/8/layout/target1" loCatId="relationship" qsTypeId="urn:microsoft.com/office/officeart/2005/8/quickstyle/simple1" qsCatId="simple" csTypeId="urn:microsoft.com/office/officeart/2005/8/colors/accent2_5" csCatId="accent2" phldr="1"/>
      <dgm:spPr/>
    </dgm:pt>
    <dgm:pt modelId="{6EDF4DCB-ECDB-4184-91FF-63544C313BEC}">
      <dgm:prSet phldrT="[Text]"/>
      <dgm:spPr>
        <a:solidFill>
          <a:schemeClr val="accent2">
            <a:lumMod val="75000"/>
          </a:schemeClr>
        </a:solidFill>
      </dgm:spPr>
      <dgm:t>
        <a:bodyPr/>
        <a:lstStyle/>
        <a:p>
          <a:r>
            <a:rPr lang="en-US" dirty="0" smtClean="0">
              <a:solidFill>
                <a:schemeClr val="bg1"/>
              </a:solidFill>
            </a:rPr>
            <a:t>Core Products</a:t>
          </a:r>
        </a:p>
        <a:p>
          <a:r>
            <a:rPr lang="en-US" dirty="0" smtClean="0">
              <a:solidFill>
                <a:schemeClr val="bg1"/>
              </a:solidFill>
            </a:rPr>
            <a:t>Classical Products/ Products connected with ECV/FCDR -&gt;Directly meet Follow GISCS/CF Conventions.  </a:t>
          </a:r>
          <a:endParaRPr lang="en-US" dirty="0">
            <a:solidFill>
              <a:schemeClr val="bg1"/>
            </a:solidFill>
          </a:endParaRPr>
        </a:p>
      </dgm:t>
    </dgm:pt>
    <dgm:pt modelId="{F7E16018-4065-485B-9355-B43AF96F1555}" type="parTrans" cxnId="{51F10A07-21CA-4269-8046-49EE431B6617}">
      <dgm:prSet/>
      <dgm:spPr/>
      <dgm:t>
        <a:bodyPr/>
        <a:lstStyle/>
        <a:p>
          <a:endParaRPr lang="en-US"/>
        </a:p>
      </dgm:t>
    </dgm:pt>
    <dgm:pt modelId="{B1979852-331B-41A9-8061-F61826BE8CFB}" type="sibTrans" cxnId="{51F10A07-21CA-4269-8046-49EE431B6617}">
      <dgm:prSet/>
      <dgm:spPr/>
      <dgm:t>
        <a:bodyPr/>
        <a:lstStyle/>
        <a:p>
          <a:endParaRPr lang="en-US"/>
        </a:p>
      </dgm:t>
    </dgm:pt>
    <dgm:pt modelId="{B6504C47-8B33-4291-8FFB-94E69F33AEDE}">
      <dgm:prSet phldrT="[Text]"/>
      <dgm:spPr>
        <a:solidFill>
          <a:schemeClr val="accent2">
            <a:lumMod val="60000"/>
            <a:lumOff val="40000"/>
          </a:schemeClr>
        </a:solidFill>
      </dgm:spPr>
      <dgm:t>
        <a:bodyPr/>
        <a:lstStyle/>
        <a:p>
          <a:r>
            <a:rPr lang="en-US" dirty="0" smtClean="0">
              <a:solidFill>
                <a:schemeClr val="bg1"/>
              </a:solidFill>
            </a:rPr>
            <a:t>GSICS Resources and Documents</a:t>
          </a:r>
        </a:p>
        <a:p>
          <a:r>
            <a:rPr lang="en-US" dirty="0" smtClean="0">
              <a:solidFill>
                <a:schemeClr val="bg1"/>
              </a:solidFill>
            </a:rPr>
            <a:t>GPRC/ICVS/Corrections not following GSICS convections but  meeting GSICS goals.</a:t>
          </a:r>
          <a:endParaRPr lang="en-US" dirty="0">
            <a:solidFill>
              <a:schemeClr val="bg1"/>
            </a:solidFill>
          </a:endParaRPr>
        </a:p>
      </dgm:t>
    </dgm:pt>
    <dgm:pt modelId="{9A1A4CA2-F93A-4EDB-B311-2DA41331ECBF}" type="parTrans" cxnId="{11BAFA75-BA39-4B70-B137-BE2DFFAE2C6C}">
      <dgm:prSet/>
      <dgm:spPr/>
      <dgm:t>
        <a:bodyPr/>
        <a:lstStyle/>
        <a:p>
          <a:endParaRPr lang="en-US"/>
        </a:p>
      </dgm:t>
    </dgm:pt>
    <dgm:pt modelId="{3BAD4C08-3842-4132-8C84-EDE95651E22C}" type="sibTrans" cxnId="{11BAFA75-BA39-4B70-B137-BE2DFFAE2C6C}">
      <dgm:prSet/>
      <dgm:spPr/>
      <dgm:t>
        <a:bodyPr/>
        <a:lstStyle/>
        <a:p>
          <a:endParaRPr lang="en-US"/>
        </a:p>
      </dgm:t>
    </dgm:pt>
    <dgm:pt modelId="{BAC60D98-4A28-409C-B974-309F9D10ABA9}">
      <dgm:prSet phldrT="[Text]"/>
      <dgm:spPr>
        <a:solidFill>
          <a:schemeClr val="accent2">
            <a:lumMod val="40000"/>
            <a:lumOff val="60000"/>
          </a:schemeClr>
        </a:solidFill>
      </dgm:spPr>
      <dgm:t>
        <a:bodyPr/>
        <a:lstStyle/>
        <a:p>
          <a:r>
            <a:rPr lang="en-US" dirty="0" smtClean="0">
              <a:solidFill>
                <a:schemeClr val="bg1"/>
              </a:solidFill>
            </a:rPr>
            <a:t>Models and Data Sets etc</a:t>
          </a:r>
        </a:p>
        <a:p>
          <a:r>
            <a:rPr lang="en-US" dirty="0" smtClean="0">
              <a:solidFill>
                <a:schemeClr val="bg1"/>
              </a:solidFill>
            </a:rPr>
            <a:t>For </a:t>
          </a:r>
          <a:r>
            <a:rPr lang="en-US" dirty="0" err="1" smtClean="0">
              <a:solidFill>
                <a:schemeClr val="bg1"/>
              </a:solidFill>
            </a:rPr>
            <a:t>eg</a:t>
          </a:r>
          <a:r>
            <a:rPr lang="en-US" dirty="0" smtClean="0">
              <a:solidFill>
                <a:schemeClr val="bg1"/>
              </a:solidFill>
            </a:rPr>
            <a:t>. GIRO/SBAF/Solar/Lunar</a:t>
          </a:r>
        </a:p>
        <a:p>
          <a:r>
            <a:rPr lang="en-US" dirty="0" smtClean="0">
              <a:solidFill>
                <a:schemeClr val="bg1"/>
              </a:solidFill>
            </a:rPr>
            <a:t>Intermediate Datasets used to create core  products/Pre-Launch </a:t>
          </a:r>
        </a:p>
      </dgm:t>
    </dgm:pt>
    <dgm:pt modelId="{11233132-6312-48C9-BE8B-65BA7C67483A}" type="parTrans" cxnId="{FAACA05A-B3F9-436A-8A8A-394874F3B0D7}">
      <dgm:prSet/>
      <dgm:spPr/>
      <dgm:t>
        <a:bodyPr/>
        <a:lstStyle/>
        <a:p>
          <a:endParaRPr lang="en-US"/>
        </a:p>
      </dgm:t>
    </dgm:pt>
    <dgm:pt modelId="{B83481C2-0299-41E5-835E-3B3C7DDFD15F}" type="sibTrans" cxnId="{FAACA05A-B3F9-436A-8A8A-394874F3B0D7}">
      <dgm:prSet/>
      <dgm:spPr/>
      <dgm:t>
        <a:bodyPr/>
        <a:lstStyle/>
        <a:p>
          <a:endParaRPr lang="en-US"/>
        </a:p>
      </dgm:t>
    </dgm:pt>
    <dgm:pt modelId="{9FF55B57-1218-4D54-8874-9957533801F8}">
      <dgm:prSet/>
      <dgm:spPr>
        <a:solidFill>
          <a:schemeClr val="accent2">
            <a:lumMod val="20000"/>
            <a:lumOff val="80000"/>
          </a:schemeClr>
        </a:solidFill>
      </dgm:spPr>
      <dgm:t>
        <a:bodyPr/>
        <a:lstStyle/>
        <a:p>
          <a:r>
            <a:rPr lang="en-US" dirty="0" smtClean="0"/>
            <a:t>Tools </a:t>
          </a:r>
        </a:p>
        <a:p>
          <a:r>
            <a:rPr lang="en-US" dirty="0" smtClean="0"/>
            <a:t>For </a:t>
          </a:r>
          <a:r>
            <a:rPr lang="en-US" dirty="0" err="1" smtClean="0"/>
            <a:t>eg</a:t>
          </a:r>
          <a:r>
            <a:rPr lang="en-US" dirty="0" smtClean="0"/>
            <a:t>   </a:t>
          </a:r>
          <a:r>
            <a:rPr lang="en-US" b="0" noProof="0" dirty="0" smtClean="0">
              <a:latin typeface="+mn-lt"/>
            </a:rPr>
            <a:t>SNO Matchup/Bias Monitoring, Readers/SBAF</a:t>
          </a:r>
          <a:endParaRPr lang="en-US" dirty="0"/>
        </a:p>
      </dgm:t>
    </dgm:pt>
    <dgm:pt modelId="{7360DD92-AB72-486B-8E47-F8D3B21EB8C1}" type="parTrans" cxnId="{05A98712-1EF6-4498-AA28-A5D1A8DFD0E2}">
      <dgm:prSet/>
      <dgm:spPr/>
      <dgm:t>
        <a:bodyPr/>
        <a:lstStyle/>
        <a:p>
          <a:endParaRPr lang="en-US"/>
        </a:p>
      </dgm:t>
    </dgm:pt>
    <dgm:pt modelId="{A7ADBA6F-A1E0-4D70-84B0-0254C921A629}" type="sibTrans" cxnId="{05A98712-1EF6-4498-AA28-A5D1A8DFD0E2}">
      <dgm:prSet/>
      <dgm:spPr/>
      <dgm:t>
        <a:bodyPr/>
        <a:lstStyle/>
        <a:p>
          <a:endParaRPr lang="en-US"/>
        </a:p>
      </dgm:t>
    </dgm:pt>
    <dgm:pt modelId="{A1ED2971-EE42-47FF-943A-8009EC425295}" type="pres">
      <dgm:prSet presAssocID="{38FE04E7-6496-43B4-9C1C-F5DE6ABBF8EA}" presName="composite" presStyleCnt="0">
        <dgm:presLayoutVars>
          <dgm:chMax val="5"/>
          <dgm:dir/>
          <dgm:resizeHandles val="exact"/>
        </dgm:presLayoutVars>
      </dgm:prSet>
      <dgm:spPr/>
    </dgm:pt>
    <dgm:pt modelId="{EBB3811B-9ED9-4722-8B32-BC33388A2F12}" type="pres">
      <dgm:prSet presAssocID="{6EDF4DCB-ECDB-4184-91FF-63544C313BEC}" presName="circle1" presStyleLbl="lnNode1" presStyleIdx="0" presStyleCnt="4" custLinFactX="-66668" custLinFactNeighborX="-100000"/>
      <dgm:spPr/>
    </dgm:pt>
    <dgm:pt modelId="{E683E417-634D-419A-8F0D-F316A6884CEF}" type="pres">
      <dgm:prSet presAssocID="{6EDF4DCB-ECDB-4184-91FF-63544C313BEC}" presName="text1" presStyleLbl="revTx" presStyleIdx="0" presStyleCnt="4" custScaleX="193292" custLinFactNeighborX="-7770">
        <dgm:presLayoutVars>
          <dgm:bulletEnabled val="1"/>
        </dgm:presLayoutVars>
      </dgm:prSet>
      <dgm:spPr/>
      <dgm:t>
        <a:bodyPr/>
        <a:lstStyle/>
        <a:p>
          <a:endParaRPr lang="en-US"/>
        </a:p>
      </dgm:t>
    </dgm:pt>
    <dgm:pt modelId="{B6299E4E-093C-4CED-8668-ECCC4953676E}" type="pres">
      <dgm:prSet presAssocID="{6EDF4DCB-ECDB-4184-91FF-63544C313BEC}" presName="line1" presStyleLbl="callout" presStyleIdx="0" presStyleCnt="8" custLinFactX="-100000" custLinFactNeighborX="-105492"/>
      <dgm:spPr/>
    </dgm:pt>
    <dgm:pt modelId="{68D27682-CB48-4D52-9710-EBDD4573F3CE}" type="pres">
      <dgm:prSet presAssocID="{6EDF4DCB-ECDB-4184-91FF-63544C313BEC}" presName="d1" presStyleLbl="callout" presStyleIdx="1" presStyleCnt="8" custLinFactNeighborX="-44460"/>
      <dgm:spPr/>
    </dgm:pt>
    <dgm:pt modelId="{BC55EEC5-331B-4512-8F08-160B96735870}" type="pres">
      <dgm:prSet presAssocID="{B6504C47-8B33-4291-8FFB-94E69F33AEDE}" presName="circle2" presStyleLbl="lnNode1" presStyleIdx="1" presStyleCnt="4" custLinFactNeighborX="-55556"/>
      <dgm:spPr/>
    </dgm:pt>
    <dgm:pt modelId="{04E7B0DD-8B9B-4CC0-B010-B3078FFBDA24}" type="pres">
      <dgm:prSet presAssocID="{B6504C47-8B33-4291-8FFB-94E69F33AEDE}" presName="text2" presStyleLbl="revTx" presStyleIdx="1" presStyleCnt="4" custScaleX="218617" custLinFactNeighborX="5876" custLinFactNeighborY="10262">
        <dgm:presLayoutVars>
          <dgm:bulletEnabled val="1"/>
        </dgm:presLayoutVars>
      </dgm:prSet>
      <dgm:spPr/>
      <dgm:t>
        <a:bodyPr/>
        <a:lstStyle/>
        <a:p>
          <a:endParaRPr lang="en-US"/>
        </a:p>
      </dgm:t>
    </dgm:pt>
    <dgm:pt modelId="{AA9CCC63-E219-4F71-B5B5-DEF018A34DB8}" type="pres">
      <dgm:prSet presAssocID="{B6504C47-8B33-4291-8FFB-94E69F33AEDE}" presName="line2" presStyleLbl="callout" presStyleIdx="2" presStyleCnt="8" custLinFactX="-97974" custLinFactNeighborX="-100000"/>
      <dgm:spPr/>
    </dgm:pt>
    <dgm:pt modelId="{0DE89501-1946-4503-AD37-910F51332BC2}" type="pres">
      <dgm:prSet presAssocID="{B6504C47-8B33-4291-8FFB-94E69F33AEDE}" presName="d2" presStyleLbl="callout" presStyleIdx="3" presStyleCnt="8" custLinFactNeighborX="-56706"/>
      <dgm:spPr/>
    </dgm:pt>
    <dgm:pt modelId="{845791BC-7EA8-46B4-A0D6-46F6EDAE29C0}" type="pres">
      <dgm:prSet presAssocID="{BAC60D98-4A28-409C-B974-309F9D10ABA9}" presName="circle3" presStyleLbl="lnNode1" presStyleIdx="2" presStyleCnt="4" custLinFactNeighborX="-33364"/>
      <dgm:spPr/>
    </dgm:pt>
    <dgm:pt modelId="{624D27F1-0C71-4952-9D20-117BAF5729CD}" type="pres">
      <dgm:prSet presAssocID="{BAC60D98-4A28-409C-B974-309F9D10ABA9}" presName="text3" presStyleLbl="revTx" presStyleIdx="2" presStyleCnt="4" custScaleX="214508" custLinFactNeighborX="6134" custLinFactNeighborY="17220">
        <dgm:presLayoutVars>
          <dgm:bulletEnabled val="1"/>
        </dgm:presLayoutVars>
      </dgm:prSet>
      <dgm:spPr/>
      <dgm:t>
        <a:bodyPr/>
        <a:lstStyle/>
        <a:p>
          <a:endParaRPr lang="en-US"/>
        </a:p>
      </dgm:t>
    </dgm:pt>
    <dgm:pt modelId="{03DDB356-1C00-4901-93FF-E6026C83CE6F}" type="pres">
      <dgm:prSet presAssocID="{BAC60D98-4A28-409C-B974-309F9D10ABA9}" presName="line3" presStyleLbl="callout" presStyleIdx="4" presStyleCnt="8" custLinFactX="-92963" custLinFactNeighborX="-100000"/>
      <dgm:spPr>
        <a:blipFill rotWithShape="0">
          <a:blip xmlns:r="http://schemas.openxmlformats.org/officeDocument/2006/relationships" r:embed="rId1"/>
          <a:stretch>
            <a:fillRect/>
          </a:stretch>
        </a:blipFill>
      </dgm:spPr>
      <dgm:t>
        <a:bodyPr/>
        <a:lstStyle/>
        <a:p>
          <a:endParaRPr lang="en-US"/>
        </a:p>
      </dgm:t>
    </dgm:pt>
    <dgm:pt modelId="{8CA55EBB-2226-42A6-B0F5-6E9BE06CC410}" type="pres">
      <dgm:prSet presAssocID="{BAC60D98-4A28-409C-B974-309F9D10ABA9}" presName="d3" presStyleLbl="callout" presStyleIdx="5" presStyleCnt="8" custLinFactNeighborX="-73476"/>
      <dgm:spPr/>
    </dgm:pt>
    <dgm:pt modelId="{162AC5F8-5D17-4F03-9C8A-DEE264A6DFA2}" type="pres">
      <dgm:prSet presAssocID="{9FF55B57-1218-4D54-8874-9957533801F8}" presName="circle4" presStyleLbl="lnNode1" presStyleIdx="3" presStyleCnt="4" custScaleX="89976" custScaleY="90408" custLinFactNeighborX="-26918"/>
      <dgm:spPr/>
    </dgm:pt>
    <dgm:pt modelId="{66FE729F-ADE2-4D85-9B85-DA7196FB2FF7}" type="pres">
      <dgm:prSet presAssocID="{9FF55B57-1218-4D54-8874-9957533801F8}" presName="text4" presStyleLbl="revTx" presStyleIdx="3" presStyleCnt="4" custLinFactNeighborX="-50870" custLinFactNeighborY="25029">
        <dgm:presLayoutVars>
          <dgm:bulletEnabled val="1"/>
        </dgm:presLayoutVars>
      </dgm:prSet>
      <dgm:spPr/>
      <dgm:t>
        <a:bodyPr/>
        <a:lstStyle/>
        <a:p>
          <a:endParaRPr lang="en-US"/>
        </a:p>
      </dgm:t>
    </dgm:pt>
    <dgm:pt modelId="{089DD339-0F95-47EB-AB8A-DB42BD6EE655}" type="pres">
      <dgm:prSet presAssocID="{9FF55B57-1218-4D54-8874-9957533801F8}" presName="line4" presStyleLbl="callout" presStyleIdx="6" presStyleCnt="8" custFlipVert="0" custFlipHor="0" custSzY="45720" custScaleX="99494" custLinFactX="-100000" custLinFactY="7016" custLinFactNeighborX="-123034" custLinFactNeighborY="100000"/>
      <dgm:spPr/>
    </dgm:pt>
    <dgm:pt modelId="{7BB997FD-861A-451E-963F-E72A5D27FF6E}" type="pres">
      <dgm:prSet presAssocID="{9FF55B57-1218-4D54-8874-9957533801F8}" presName="d4" presStyleLbl="callout" presStyleIdx="7" presStyleCnt="8" custLinFactX="-21320" custLinFactNeighborX="-100000" custLinFactNeighborY="-1030"/>
      <dgm:spPr/>
    </dgm:pt>
  </dgm:ptLst>
  <dgm:cxnLst>
    <dgm:cxn modelId="{51F10A07-21CA-4269-8046-49EE431B6617}" srcId="{38FE04E7-6496-43B4-9C1C-F5DE6ABBF8EA}" destId="{6EDF4DCB-ECDB-4184-91FF-63544C313BEC}" srcOrd="0" destOrd="0" parTransId="{F7E16018-4065-485B-9355-B43AF96F1555}" sibTransId="{B1979852-331B-41A9-8061-F61826BE8CFB}"/>
    <dgm:cxn modelId="{11BAFA75-BA39-4B70-B137-BE2DFFAE2C6C}" srcId="{38FE04E7-6496-43B4-9C1C-F5DE6ABBF8EA}" destId="{B6504C47-8B33-4291-8FFB-94E69F33AEDE}" srcOrd="1" destOrd="0" parTransId="{9A1A4CA2-F93A-4EDB-B311-2DA41331ECBF}" sibTransId="{3BAD4C08-3842-4132-8C84-EDE95651E22C}"/>
    <dgm:cxn modelId="{C47C94AA-30C1-4837-8FC5-1A653C2C6C51}" type="presOf" srcId="{6EDF4DCB-ECDB-4184-91FF-63544C313BEC}" destId="{E683E417-634D-419A-8F0D-F316A6884CEF}" srcOrd="0" destOrd="0" presId="urn:microsoft.com/office/officeart/2005/8/layout/target1"/>
    <dgm:cxn modelId="{FAACA05A-B3F9-436A-8A8A-394874F3B0D7}" srcId="{38FE04E7-6496-43B4-9C1C-F5DE6ABBF8EA}" destId="{BAC60D98-4A28-409C-B974-309F9D10ABA9}" srcOrd="2" destOrd="0" parTransId="{11233132-6312-48C9-BE8B-65BA7C67483A}" sibTransId="{B83481C2-0299-41E5-835E-3B3C7DDFD15F}"/>
    <dgm:cxn modelId="{0E831F4B-0FA4-4617-B33A-9424088602F8}" type="presOf" srcId="{38FE04E7-6496-43B4-9C1C-F5DE6ABBF8EA}" destId="{A1ED2971-EE42-47FF-943A-8009EC425295}" srcOrd="0" destOrd="0" presId="urn:microsoft.com/office/officeart/2005/8/layout/target1"/>
    <dgm:cxn modelId="{055669AB-D4D7-41ED-9284-43D92F14528B}" type="presOf" srcId="{B6504C47-8B33-4291-8FFB-94E69F33AEDE}" destId="{04E7B0DD-8B9B-4CC0-B010-B3078FFBDA24}" srcOrd="0" destOrd="0" presId="urn:microsoft.com/office/officeart/2005/8/layout/target1"/>
    <dgm:cxn modelId="{05A98712-1EF6-4498-AA28-A5D1A8DFD0E2}" srcId="{38FE04E7-6496-43B4-9C1C-F5DE6ABBF8EA}" destId="{9FF55B57-1218-4D54-8874-9957533801F8}" srcOrd="3" destOrd="0" parTransId="{7360DD92-AB72-486B-8E47-F8D3B21EB8C1}" sibTransId="{A7ADBA6F-A1E0-4D70-84B0-0254C921A629}"/>
    <dgm:cxn modelId="{440261C0-F56E-44FE-8D56-380BEBE6EFB0}" type="presOf" srcId="{9FF55B57-1218-4D54-8874-9957533801F8}" destId="{66FE729F-ADE2-4D85-9B85-DA7196FB2FF7}" srcOrd="0" destOrd="0" presId="urn:microsoft.com/office/officeart/2005/8/layout/target1"/>
    <dgm:cxn modelId="{04E96589-694C-49BE-B457-8D129B36DF47}" type="presOf" srcId="{BAC60D98-4A28-409C-B974-309F9D10ABA9}" destId="{624D27F1-0C71-4952-9D20-117BAF5729CD}" srcOrd="0" destOrd="0" presId="urn:microsoft.com/office/officeart/2005/8/layout/target1"/>
    <dgm:cxn modelId="{A342FD14-C42A-436A-9129-B900B70576DA}" type="presParOf" srcId="{A1ED2971-EE42-47FF-943A-8009EC425295}" destId="{EBB3811B-9ED9-4722-8B32-BC33388A2F12}" srcOrd="0" destOrd="0" presId="urn:microsoft.com/office/officeart/2005/8/layout/target1"/>
    <dgm:cxn modelId="{C4CBC95C-387B-4545-A533-EB4329BC89E6}" type="presParOf" srcId="{A1ED2971-EE42-47FF-943A-8009EC425295}" destId="{E683E417-634D-419A-8F0D-F316A6884CEF}" srcOrd="1" destOrd="0" presId="urn:microsoft.com/office/officeart/2005/8/layout/target1"/>
    <dgm:cxn modelId="{90211990-246C-422B-9A85-EE112B209132}" type="presParOf" srcId="{A1ED2971-EE42-47FF-943A-8009EC425295}" destId="{B6299E4E-093C-4CED-8668-ECCC4953676E}" srcOrd="2" destOrd="0" presId="urn:microsoft.com/office/officeart/2005/8/layout/target1"/>
    <dgm:cxn modelId="{D608DB0C-9869-4C94-A6B5-D84994D80DA1}" type="presParOf" srcId="{A1ED2971-EE42-47FF-943A-8009EC425295}" destId="{68D27682-CB48-4D52-9710-EBDD4573F3CE}" srcOrd="3" destOrd="0" presId="urn:microsoft.com/office/officeart/2005/8/layout/target1"/>
    <dgm:cxn modelId="{343CA0E8-FF77-41CC-AA20-A23B6232452E}" type="presParOf" srcId="{A1ED2971-EE42-47FF-943A-8009EC425295}" destId="{BC55EEC5-331B-4512-8F08-160B96735870}" srcOrd="4" destOrd="0" presId="urn:microsoft.com/office/officeart/2005/8/layout/target1"/>
    <dgm:cxn modelId="{43F7BAC9-C0A6-4DDD-8DF0-CB42EACA58D5}" type="presParOf" srcId="{A1ED2971-EE42-47FF-943A-8009EC425295}" destId="{04E7B0DD-8B9B-4CC0-B010-B3078FFBDA24}" srcOrd="5" destOrd="0" presId="urn:microsoft.com/office/officeart/2005/8/layout/target1"/>
    <dgm:cxn modelId="{8908A1A1-4836-4345-87DE-BEE7767E5085}" type="presParOf" srcId="{A1ED2971-EE42-47FF-943A-8009EC425295}" destId="{AA9CCC63-E219-4F71-B5B5-DEF018A34DB8}" srcOrd="6" destOrd="0" presId="urn:microsoft.com/office/officeart/2005/8/layout/target1"/>
    <dgm:cxn modelId="{D2732EB3-F5BE-41D7-A6D1-4BC9F029CEF0}" type="presParOf" srcId="{A1ED2971-EE42-47FF-943A-8009EC425295}" destId="{0DE89501-1946-4503-AD37-910F51332BC2}" srcOrd="7" destOrd="0" presId="urn:microsoft.com/office/officeart/2005/8/layout/target1"/>
    <dgm:cxn modelId="{036B46A0-1EC0-4BDE-AE62-14FC3EC66ECE}" type="presParOf" srcId="{A1ED2971-EE42-47FF-943A-8009EC425295}" destId="{845791BC-7EA8-46B4-A0D6-46F6EDAE29C0}" srcOrd="8" destOrd="0" presId="urn:microsoft.com/office/officeart/2005/8/layout/target1"/>
    <dgm:cxn modelId="{1BF36AAC-1D29-482D-B661-8F68D11753E9}" type="presParOf" srcId="{A1ED2971-EE42-47FF-943A-8009EC425295}" destId="{624D27F1-0C71-4952-9D20-117BAF5729CD}" srcOrd="9" destOrd="0" presId="urn:microsoft.com/office/officeart/2005/8/layout/target1"/>
    <dgm:cxn modelId="{BD7D3F89-6A7E-4D2C-BD24-C6C30B0392F9}" type="presParOf" srcId="{A1ED2971-EE42-47FF-943A-8009EC425295}" destId="{03DDB356-1C00-4901-93FF-E6026C83CE6F}" srcOrd="10" destOrd="0" presId="urn:microsoft.com/office/officeart/2005/8/layout/target1"/>
    <dgm:cxn modelId="{45822A78-7932-435E-BEF9-610F75CC466B}" type="presParOf" srcId="{A1ED2971-EE42-47FF-943A-8009EC425295}" destId="{8CA55EBB-2226-42A6-B0F5-6E9BE06CC410}" srcOrd="11" destOrd="0" presId="urn:microsoft.com/office/officeart/2005/8/layout/target1"/>
    <dgm:cxn modelId="{9E67D101-6A27-44B5-B5FF-572BF0C4AE53}" type="presParOf" srcId="{A1ED2971-EE42-47FF-943A-8009EC425295}" destId="{162AC5F8-5D17-4F03-9C8A-DEE264A6DFA2}" srcOrd="12" destOrd="0" presId="urn:microsoft.com/office/officeart/2005/8/layout/target1"/>
    <dgm:cxn modelId="{FF3E18AC-A3C6-402B-B3C3-2EE6E5C6DEBF}" type="presParOf" srcId="{A1ED2971-EE42-47FF-943A-8009EC425295}" destId="{66FE729F-ADE2-4D85-9B85-DA7196FB2FF7}" srcOrd="13" destOrd="0" presId="urn:microsoft.com/office/officeart/2005/8/layout/target1"/>
    <dgm:cxn modelId="{B24CEEE9-32E8-485D-8CC4-00072247633F}" type="presParOf" srcId="{A1ED2971-EE42-47FF-943A-8009EC425295}" destId="{089DD339-0F95-47EB-AB8A-DB42BD6EE655}" srcOrd="14" destOrd="0" presId="urn:microsoft.com/office/officeart/2005/8/layout/target1"/>
    <dgm:cxn modelId="{7D4BA9C2-7824-4AC0-9830-CE36B85D3D71}" type="presParOf" srcId="{A1ED2971-EE42-47FF-943A-8009EC425295}" destId="{7BB997FD-861A-451E-963F-E72A5D27FF6E}" srcOrd="15"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4D2A99-C3C8-4EE1-93E3-0D8B38AC5772}">
      <dsp:nvSpPr>
        <dsp:cNvPr id="0" name=""/>
        <dsp:cNvSpPr/>
      </dsp:nvSpPr>
      <dsp:spPr>
        <a:xfrm>
          <a:off x="2597422" y="1171"/>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Data Producer</a:t>
          </a:r>
        </a:p>
        <a:p>
          <a:pPr lvl="0" algn="ctr" defTabSz="844550">
            <a:lnSpc>
              <a:spcPct val="90000"/>
            </a:lnSpc>
            <a:spcBef>
              <a:spcPct val="0"/>
            </a:spcBef>
            <a:spcAft>
              <a:spcPct val="35000"/>
            </a:spcAft>
          </a:pPr>
          <a:r>
            <a:rPr lang="en-US" sz="1050" kern="1200" dirty="0" smtClean="0">
              <a:solidFill>
                <a:schemeClr val="tx1"/>
              </a:solidFill>
            </a:rPr>
            <a:t>(GPAF)</a:t>
          </a:r>
          <a:endParaRPr lang="en-US" sz="1050" kern="1200" dirty="0">
            <a:solidFill>
              <a:schemeClr val="tx1"/>
            </a:solidFill>
          </a:endParaRPr>
        </a:p>
      </dsp:txBody>
      <dsp:txXfrm>
        <a:off x="2597422" y="1171"/>
        <a:ext cx="1409154" cy="1409154"/>
      </dsp:txXfrm>
    </dsp:sp>
    <dsp:sp modelId="{62442038-6F7D-4C6E-A004-387A6DD4263C}">
      <dsp:nvSpPr>
        <dsp:cNvPr id="0" name=""/>
        <dsp:cNvSpPr/>
      </dsp:nvSpPr>
      <dsp:spPr>
        <a:xfrm rot="2700000">
          <a:off x="3855235" y="1208259"/>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2700000">
        <a:off x="3855235" y="1208259"/>
        <a:ext cx="374138" cy="475589"/>
      </dsp:txXfrm>
    </dsp:sp>
    <dsp:sp modelId="{CEDEB88B-2EC1-423D-8DCC-F83C91F8CF4E}">
      <dsp:nvSpPr>
        <dsp:cNvPr id="0" name=""/>
        <dsp:cNvSpPr/>
      </dsp:nvSpPr>
      <dsp:spPr>
        <a:xfrm>
          <a:off x="4093007" y="1496756"/>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Data</a:t>
          </a:r>
        </a:p>
        <a:p>
          <a:pPr lvl="0" algn="ctr" defTabSz="800100">
            <a:lnSpc>
              <a:spcPct val="90000"/>
            </a:lnSpc>
            <a:spcBef>
              <a:spcPct val="0"/>
            </a:spcBef>
            <a:spcAft>
              <a:spcPct val="35000"/>
            </a:spcAft>
          </a:pPr>
          <a:r>
            <a:rPr lang="en-US" sz="1800" kern="1200" dirty="0" smtClean="0"/>
            <a:t>Reviewer</a:t>
          </a:r>
        </a:p>
        <a:p>
          <a:pPr lvl="0" algn="ctr" defTabSz="800100">
            <a:lnSpc>
              <a:spcPct val="90000"/>
            </a:lnSpc>
            <a:spcBef>
              <a:spcPct val="0"/>
            </a:spcBef>
            <a:spcAft>
              <a:spcPct val="35000"/>
            </a:spcAft>
          </a:pPr>
          <a:r>
            <a:rPr lang="en-US" sz="1050" kern="1200" dirty="0" smtClean="0">
              <a:solidFill>
                <a:schemeClr val="tx1"/>
              </a:solidFill>
            </a:rPr>
            <a:t>(GPERF)</a:t>
          </a:r>
          <a:endParaRPr lang="en-US" sz="1050" kern="1200" dirty="0">
            <a:solidFill>
              <a:schemeClr val="tx1"/>
            </a:solidFill>
          </a:endParaRPr>
        </a:p>
      </dsp:txBody>
      <dsp:txXfrm>
        <a:off x="4093007" y="1496756"/>
        <a:ext cx="1409154" cy="1409154"/>
      </dsp:txXfrm>
    </dsp:sp>
    <dsp:sp modelId="{8612EBF5-47A7-487E-8073-CE4F1F0B52AD}">
      <dsp:nvSpPr>
        <dsp:cNvPr id="0" name=""/>
        <dsp:cNvSpPr/>
      </dsp:nvSpPr>
      <dsp:spPr>
        <a:xfrm rot="8100000">
          <a:off x="3870210" y="2703843"/>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8100000">
        <a:off x="3870210" y="2703843"/>
        <a:ext cx="374138" cy="475589"/>
      </dsp:txXfrm>
    </dsp:sp>
    <dsp:sp modelId="{E46653FA-253C-477B-AD8C-8017BEF98D4D}">
      <dsp:nvSpPr>
        <dsp:cNvPr id="0" name=""/>
        <dsp:cNvSpPr/>
      </dsp:nvSpPr>
      <dsp:spPr>
        <a:xfrm>
          <a:off x="2597422" y="2992340"/>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Data User</a:t>
          </a:r>
        </a:p>
        <a:p>
          <a:pPr lvl="0" algn="ctr" defTabSz="844550">
            <a:lnSpc>
              <a:spcPct val="90000"/>
            </a:lnSpc>
            <a:spcBef>
              <a:spcPct val="0"/>
            </a:spcBef>
            <a:spcAft>
              <a:spcPct val="35000"/>
            </a:spcAft>
          </a:pPr>
          <a:r>
            <a:rPr lang="en-US" sz="1050" b="1" i="0" kern="1200" dirty="0" smtClean="0">
              <a:solidFill>
                <a:schemeClr val="tx1"/>
              </a:solidFill>
            </a:rPr>
            <a:t>( GPERF)</a:t>
          </a:r>
          <a:endParaRPr lang="en-US" sz="1050" b="1" i="0" kern="1200" dirty="0">
            <a:solidFill>
              <a:schemeClr val="tx1"/>
            </a:solidFill>
          </a:endParaRPr>
        </a:p>
      </dsp:txBody>
      <dsp:txXfrm>
        <a:off x="2597422" y="2992340"/>
        <a:ext cx="1409154" cy="1409154"/>
      </dsp:txXfrm>
    </dsp:sp>
    <dsp:sp modelId="{C76EEF34-FD0E-49E6-9EF0-FB7D66CF1AFA}">
      <dsp:nvSpPr>
        <dsp:cNvPr id="0" name=""/>
        <dsp:cNvSpPr/>
      </dsp:nvSpPr>
      <dsp:spPr>
        <a:xfrm rot="13500000">
          <a:off x="2374625" y="2718818"/>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3500000">
        <a:off x="2374625" y="2718818"/>
        <a:ext cx="374138" cy="475589"/>
      </dsp:txXfrm>
    </dsp:sp>
    <dsp:sp modelId="{35CEF56C-D060-404F-B624-5A4FD768B7AD}">
      <dsp:nvSpPr>
        <dsp:cNvPr id="0" name=""/>
        <dsp:cNvSpPr/>
      </dsp:nvSpPr>
      <dsp:spPr>
        <a:xfrm>
          <a:off x="1101838" y="1496756"/>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GSICS Executive Panel</a:t>
          </a:r>
          <a:endParaRPr lang="en-US" sz="1900" kern="1200" dirty="0"/>
        </a:p>
      </dsp:txBody>
      <dsp:txXfrm>
        <a:off x="1101838" y="1496756"/>
        <a:ext cx="1409154" cy="1409154"/>
      </dsp:txXfrm>
    </dsp:sp>
    <dsp:sp modelId="{55407364-C3C7-4BB5-8716-9E9A6FD93B87}">
      <dsp:nvSpPr>
        <dsp:cNvPr id="0" name=""/>
        <dsp:cNvSpPr/>
      </dsp:nvSpPr>
      <dsp:spPr>
        <a:xfrm rot="18900000">
          <a:off x="2359651" y="1223233"/>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8900000">
        <a:off x="2359651" y="1223233"/>
        <a:ext cx="374138" cy="47558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2AC5F8-5D17-4F03-9C8A-DEE264A6DFA2}">
      <dsp:nvSpPr>
        <dsp:cNvPr id="0" name=""/>
        <dsp:cNvSpPr/>
      </dsp:nvSpPr>
      <dsp:spPr>
        <a:xfrm>
          <a:off x="0" y="1375689"/>
          <a:ext cx="3054210" cy="3068874"/>
        </a:xfrm>
        <a:prstGeom prst="ellipse">
          <a:avLst/>
        </a:prstGeom>
        <a:solidFill>
          <a:schemeClr val="accent2">
            <a:shade val="90000"/>
            <a:hueOff val="-41001"/>
            <a:satOff val="-6944"/>
            <a:lumOff val="32113"/>
            <a:alpha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5791BC-7EA8-46B4-A0D6-46F6EDAE29C0}">
      <dsp:nvSpPr>
        <dsp:cNvPr id="0" name=""/>
        <dsp:cNvSpPr/>
      </dsp:nvSpPr>
      <dsp:spPr>
        <a:xfrm>
          <a:off x="299321" y="1698016"/>
          <a:ext cx="2424218" cy="2424218"/>
        </a:xfrm>
        <a:prstGeom prst="ellipse">
          <a:avLst/>
        </a:prstGeom>
        <a:solidFill>
          <a:schemeClr val="accent2">
            <a:shade val="90000"/>
            <a:hueOff val="-27334"/>
            <a:satOff val="-4629"/>
            <a:lumOff val="21409"/>
            <a:alphaOff val="-3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55EEC5-331B-4512-8F08-160B96735870}">
      <dsp:nvSpPr>
        <dsp:cNvPr id="0" name=""/>
        <dsp:cNvSpPr/>
      </dsp:nvSpPr>
      <dsp:spPr>
        <a:xfrm>
          <a:off x="784902" y="2182860"/>
          <a:ext cx="1454531" cy="1454531"/>
        </a:xfrm>
        <a:prstGeom prst="ellipse">
          <a:avLst/>
        </a:prstGeom>
        <a:solidFill>
          <a:schemeClr val="accent2">
            <a:shade val="90000"/>
            <a:hueOff val="-13667"/>
            <a:satOff val="-2315"/>
            <a:lumOff val="10704"/>
            <a:alphaOff val="-1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B3811B-9ED9-4722-8B32-BC33388A2F12}">
      <dsp:nvSpPr>
        <dsp:cNvPr id="0" name=""/>
        <dsp:cNvSpPr/>
      </dsp:nvSpPr>
      <dsp:spPr>
        <a:xfrm>
          <a:off x="1269746" y="2667704"/>
          <a:ext cx="484843" cy="484843"/>
        </a:xfrm>
        <a:prstGeom prst="ellipse">
          <a:avLst/>
        </a:prstGeom>
        <a:solidFill>
          <a:schemeClr val="accent2">
            <a:shade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83E417-634D-419A-8F0D-F316A6884CEF}">
      <dsp:nvSpPr>
        <dsp:cNvPr id="0" name=""/>
        <dsp:cNvSpPr/>
      </dsp:nvSpPr>
      <dsp:spPr>
        <a:xfrm>
          <a:off x="3659661" y="81399"/>
          <a:ext cx="3280621" cy="811844"/>
        </a:xfrm>
        <a:prstGeom prst="rect">
          <a:avLst/>
        </a:prstGeom>
        <a:solidFill>
          <a:schemeClr val="accent2">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solidFill>
                <a:schemeClr val="bg1"/>
              </a:solidFill>
            </a:rPr>
            <a:t>Core Products</a:t>
          </a:r>
        </a:p>
        <a:p>
          <a:pPr lvl="0" algn="l" defTabSz="444500">
            <a:lnSpc>
              <a:spcPct val="90000"/>
            </a:lnSpc>
            <a:spcBef>
              <a:spcPct val="0"/>
            </a:spcBef>
            <a:spcAft>
              <a:spcPct val="35000"/>
            </a:spcAft>
          </a:pPr>
          <a:r>
            <a:rPr lang="en-US" sz="1000" kern="1200" dirty="0" smtClean="0">
              <a:solidFill>
                <a:schemeClr val="bg1"/>
              </a:solidFill>
            </a:rPr>
            <a:t>Classical Products/ Products connected with ECV/FCDR -&gt;Directly meet Follow GISCS/CF Conventions.  </a:t>
          </a:r>
          <a:endParaRPr lang="en-US" sz="1000" kern="1200" dirty="0">
            <a:solidFill>
              <a:schemeClr val="bg1"/>
            </a:solidFill>
          </a:endParaRPr>
        </a:p>
      </dsp:txBody>
      <dsp:txXfrm>
        <a:off x="3659661" y="81399"/>
        <a:ext cx="3280621" cy="811844"/>
      </dsp:txXfrm>
    </dsp:sp>
    <dsp:sp modelId="{B6299E4E-093C-4CED-8668-ECCC4953676E}">
      <dsp:nvSpPr>
        <dsp:cNvPr id="0" name=""/>
        <dsp:cNvSpPr/>
      </dsp:nvSpPr>
      <dsp:spPr>
        <a:xfrm>
          <a:off x="3286998" y="487321"/>
          <a:ext cx="42430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D27682-CB48-4D52-9710-EBDD4573F3CE}">
      <dsp:nvSpPr>
        <dsp:cNvPr id="0" name=""/>
        <dsp:cNvSpPr/>
      </dsp:nvSpPr>
      <dsp:spPr>
        <a:xfrm rot="5400000">
          <a:off x="1196009" y="754636"/>
          <a:ext cx="2398760" cy="1866959"/>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E7B0DD-8B9B-4CC0-B010-B3078FFBDA24}">
      <dsp:nvSpPr>
        <dsp:cNvPr id="0" name=""/>
        <dsp:cNvSpPr/>
      </dsp:nvSpPr>
      <dsp:spPr>
        <a:xfrm>
          <a:off x="3676353" y="976555"/>
          <a:ext cx="3710446" cy="811844"/>
        </a:xfrm>
        <a:prstGeom prst="rect">
          <a:avLst/>
        </a:prstGeom>
        <a:solidFill>
          <a:schemeClr val="accent2">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solidFill>
                <a:schemeClr val="bg1"/>
              </a:solidFill>
            </a:rPr>
            <a:t>GSICS Resources and Documents</a:t>
          </a:r>
        </a:p>
        <a:p>
          <a:pPr lvl="0" algn="l" defTabSz="444500">
            <a:lnSpc>
              <a:spcPct val="90000"/>
            </a:lnSpc>
            <a:spcBef>
              <a:spcPct val="0"/>
            </a:spcBef>
            <a:spcAft>
              <a:spcPct val="35000"/>
            </a:spcAft>
          </a:pPr>
          <a:r>
            <a:rPr lang="en-US" sz="1000" kern="1200" dirty="0" smtClean="0">
              <a:solidFill>
                <a:schemeClr val="bg1"/>
              </a:solidFill>
            </a:rPr>
            <a:t>GPRC/ICVS/Corrections not following GSICS convections but  meeting GSICS goals.</a:t>
          </a:r>
          <a:endParaRPr lang="en-US" sz="1000" kern="1200" dirty="0">
            <a:solidFill>
              <a:schemeClr val="bg1"/>
            </a:solidFill>
          </a:endParaRPr>
        </a:p>
      </dsp:txBody>
      <dsp:txXfrm>
        <a:off x="3676353" y="976555"/>
        <a:ext cx="3710446" cy="811844"/>
      </dsp:txXfrm>
    </dsp:sp>
    <dsp:sp modelId="{AA9CCC63-E219-4F71-B5B5-DEF018A34DB8}">
      <dsp:nvSpPr>
        <dsp:cNvPr id="0" name=""/>
        <dsp:cNvSpPr/>
      </dsp:nvSpPr>
      <dsp:spPr>
        <a:xfrm>
          <a:off x="3318898" y="1299166"/>
          <a:ext cx="42430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E89501-1946-4503-AD37-910F51332BC2}">
      <dsp:nvSpPr>
        <dsp:cNvPr id="0" name=""/>
        <dsp:cNvSpPr/>
      </dsp:nvSpPr>
      <dsp:spPr>
        <a:xfrm rot="5400000">
          <a:off x="1612019" y="1553186"/>
          <a:ext cx="1969925" cy="1462451"/>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4D27F1-0C71-4952-9D20-117BAF5729CD}">
      <dsp:nvSpPr>
        <dsp:cNvPr id="0" name=""/>
        <dsp:cNvSpPr/>
      </dsp:nvSpPr>
      <dsp:spPr>
        <a:xfrm>
          <a:off x="3715602" y="1844888"/>
          <a:ext cx="3640707" cy="811844"/>
        </a:xfrm>
        <a:prstGeom prst="rect">
          <a:avLst/>
        </a:prstGeom>
        <a:solidFill>
          <a:schemeClr val="accent2">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solidFill>
                <a:schemeClr val="bg1"/>
              </a:solidFill>
            </a:rPr>
            <a:t>Models and Data Sets etc</a:t>
          </a:r>
        </a:p>
        <a:p>
          <a:pPr lvl="0" algn="l" defTabSz="444500">
            <a:lnSpc>
              <a:spcPct val="90000"/>
            </a:lnSpc>
            <a:spcBef>
              <a:spcPct val="0"/>
            </a:spcBef>
            <a:spcAft>
              <a:spcPct val="35000"/>
            </a:spcAft>
          </a:pPr>
          <a:r>
            <a:rPr lang="en-US" sz="1000" kern="1200" dirty="0" smtClean="0">
              <a:solidFill>
                <a:schemeClr val="bg1"/>
              </a:solidFill>
            </a:rPr>
            <a:t>For </a:t>
          </a:r>
          <a:r>
            <a:rPr lang="en-US" sz="1000" kern="1200" dirty="0" err="1" smtClean="0">
              <a:solidFill>
                <a:schemeClr val="bg1"/>
              </a:solidFill>
            </a:rPr>
            <a:t>eg</a:t>
          </a:r>
          <a:r>
            <a:rPr lang="en-US" sz="1000" kern="1200" dirty="0" smtClean="0">
              <a:solidFill>
                <a:schemeClr val="bg1"/>
              </a:solidFill>
            </a:rPr>
            <a:t>. GIRO/SBAF/Solar/Lunar</a:t>
          </a:r>
        </a:p>
        <a:p>
          <a:pPr lvl="0" algn="l" defTabSz="444500">
            <a:lnSpc>
              <a:spcPct val="90000"/>
            </a:lnSpc>
            <a:spcBef>
              <a:spcPct val="0"/>
            </a:spcBef>
            <a:spcAft>
              <a:spcPct val="35000"/>
            </a:spcAft>
          </a:pPr>
          <a:r>
            <a:rPr lang="en-US" sz="1000" kern="1200" dirty="0" smtClean="0">
              <a:solidFill>
                <a:schemeClr val="bg1"/>
              </a:solidFill>
            </a:rPr>
            <a:t>Intermediate Datasets used to create core  products/Pre-Launch </a:t>
          </a:r>
        </a:p>
      </dsp:txBody>
      <dsp:txXfrm>
        <a:off x="3715602" y="1844888"/>
        <a:ext cx="3640707" cy="811844"/>
      </dsp:txXfrm>
    </dsp:sp>
    <dsp:sp modelId="{03DDB356-1C00-4901-93FF-E6026C83CE6F}">
      <dsp:nvSpPr>
        <dsp:cNvPr id="0" name=""/>
        <dsp:cNvSpPr/>
      </dsp:nvSpPr>
      <dsp:spPr>
        <a:xfrm>
          <a:off x="3340160" y="2111010"/>
          <a:ext cx="424309" cy="0"/>
        </a:xfrm>
        <a:prstGeom prst="line">
          <a:avLst/>
        </a:prstGeom>
        <a:blipFill rotWithShape="0">
          <a:blip xmlns:r="http://schemas.openxmlformats.org/officeDocument/2006/relationships" r:embed="rId1"/>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A55EBB-2226-42A6-B0F5-6E9BE06CC410}">
      <dsp:nvSpPr>
        <dsp:cNvPr id="0" name=""/>
        <dsp:cNvSpPr/>
      </dsp:nvSpPr>
      <dsp:spPr>
        <a:xfrm rot="5400000">
          <a:off x="2013983" y="2297424"/>
          <a:ext cx="1502619" cy="1128662"/>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FE729F-ADE2-4D85-9B85-DA7196FB2FF7}">
      <dsp:nvSpPr>
        <dsp:cNvPr id="0" name=""/>
        <dsp:cNvSpPr/>
      </dsp:nvSpPr>
      <dsp:spPr>
        <a:xfrm>
          <a:off x="3719845" y="2720129"/>
          <a:ext cx="1697236" cy="811844"/>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112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Tools </a:t>
          </a:r>
        </a:p>
        <a:p>
          <a:pPr lvl="0" algn="l" defTabSz="444500">
            <a:lnSpc>
              <a:spcPct val="90000"/>
            </a:lnSpc>
            <a:spcBef>
              <a:spcPct val="0"/>
            </a:spcBef>
            <a:spcAft>
              <a:spcPct val="35000"/>
            </a:spcAft>
          </a:pPr>
          <a:r>
            <a:rPr lang="en-US" sz="1000" kern="1200" dirty="0" smtClean="0"/>
            <a:t>For </a:t>
          </a:r>
          <a:r>
            <a:rPr lang="en-US" sz="1000" kern="1200" dirty="0" err="1" smtClean="0"/>
            <a:t>eg</a:t>
          </a:r>
          <a:r>
            <a:rPr lang="en-US" sz="1000" kern="1200" dirty="0" smtClean="0"/>
            <a:t>   </a:t>
          </a:r>
          <a:r>
            <a:rPr lang="en-US" sz="1000" b="0" kern="1200" noProof="0" dirty="0" smtClean="0">
              <a:latin typeface="+mn-lt"/>
            </a:rPr>
            <a:t>SNO Matchup/Bias Monitoring, Readers/SBAF</a:t>
          </a:r>
          <a:endParaRPr lang="en-US" sz="1000" kern="1200" dirty="0"/>
        </a:p>
      </dsp:txBody>
      <dsp:txXfrm>
        <a:off x="3719845" y="2720129"/>
        <a:ext cx="1697236" cy="811844"/>
      </dsp:txXfrm>
    </dsp:sp>
    <dsp:sp modelId="{089DD339-0F95-47EB-AB8A-DB42BD6EE655}">
      <dsp:nvSpPr>
        <dsp:cNvPr id="0" name=""/>
        <dsp:cNvSpPr/>
      </dsp:nvSpPr>
      <dsp:spPr>
        <a:xfrm>
          <a:off x="3213640" y="2948923"/>
          <a:ext cx="422162" cy="4572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B997FD-861A-451E-963F-E72A5D27FF6E}">
      <dsp:nvSpPr>
        <dsp:cNvPr id="0" name=""/>
        <dsp:cNvSpPr/>
      </dsp:nvSpPr>
      <dsp:spPr>
        <a:xfrm rot="5400000">
          <a:off x="2289414" y="3033965"/>
          <a:ext cx="1032824" cy="788649"/>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29 February 2016</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23213646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29 February 2016</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28617200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29 February 2016</a:t>
            </a:fld>
            <a:endParaRPr lang="de-DE"/>
          </a:p>
        </p:txBody>
      </p:sp>
    </p:spTree>
    <p:extLst>
      <p:ext uri="{BB962C8B-B14F-4D97-AF65-F5344CB8AC3E}">
        <p14:creationId xmlns="" xmlns:p14="http://schemas.microsoft.com/office/powerpoint/2010/main" val="26621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29 February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4</a:t>
            </a:fld>
            <a:endParaRPr lang="de-DE"/>
          </a:p>
        </p:txBody>
      </p:sp>
    </p:spTree>
    <p:extLst>
      <p:ext uri="{BB962C8B-B14F-4D97-AF65-F5344CB8AC3E}">
        <p14:creationId xmlns="" xmlns:p14="http://schemas.microsoft.com/office/powerpoint/2010/main" val="323097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982188" y="6249475"/>
            <a:ext cx="2311400" cy="365125"/>
          </a:xfrm>
        </p:spPr>
        <p:txBody>
          <a:bodyPr/>
          <a:lstStyle/>
          <a:p>
            <a:fld id="{544213AF-26F6-41FA-8D85-E2C5388D6E58}" type="datetimeFigureOut">
              <a:rPr lang="en-US" smtClean="0"/>
              <a:pPr/>
              <a:t>2/29/2016</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dirty="0">
              <a:solidFill>
                <a:srgbClr val="FFFFFF"/>
              </a:solidFill>
            </a:endParaRPr>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43"/>
            <a:ext cx="4762500" cy="1933575"/>
          </a:xfrm>
          <a:prstGeom prst="rect">
            <a:avLst/>
          </a:prstGeom>
          <a:noFill/>
        </p:spPr>
      </p:pic>
    </p:spTree>
  </p:cSld>
  <p:clrMapOvr>
    <a:masterClrMapping/>
  </p:clrMapOvr>
  <p:timing>
    <p:tnLst>
      <p:par>
        <p:cTn id="1" dur="indefinite" restart="never" nodeType="tmRoot"/>
      </p:par>
    </p:tnLst>
  </p:timing>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544213AF-26F6-41FA-8D85-E2C5388D6E58}" type="datetimeFigureOut">
              <a:rPr lang="en-US" smtClean="0"/>
              <a:pPr/>
              <a:t>2/29/2016</a:t>
            </a:fld>
            <a:endParaRPr lang="en-US" sz="1000" dirty="0">
              <a:solidFill>
                <a:schemeClr val="tx1"/>
              </a:solidFill>
            </a:endParaRPr>
          </a:p>
        </p:txBody>
      </p:sp>
      <p:sp>
        <p:nvSpPr>
          <p:cNvPr id="7" name="Slide Number Placeholder 6"/>
          <p:cNvSpPr>
            <a:spLocks noGrp="1"/>
          </p:cNvSpPr>
          <p:nvPr>
            <p:ph type="sldNum" sz="quarter" idx="11"/>
          </p:nvPr>
        </p:nvSpPr>
        <p:spPr/>
        <p:txBody>
          <a:bodyPr/>
          <a:lstStyle/>
          <a:p>
            <a:fld id="{D5BBC35B-A44B-4119-B8DA-DE9E3DFADA20}" type="slidenum">
              <a:rPr kumimoji="0" lang="en-US" smtClean="0"/>
              <a:pPr/>
              <a:t>‹#›</a:t>
            </a:fld>
            <a:endParaRPr kumimoji="0" lang="en-US" sz="1000" b="0">
              <a:solidFill>
                <a:schemeClr val="tx1"/>
              </a:solidFill>
            </a:endParaRPr>
          </a:p>
        </p:txBody>
      </p:sp>
      <p:sp>
        <p:nvSpPr>
          <p:cNvPr id="8" name="Footer Placeholder 7"/>
          <p:cNvSpPr>
            <a:spLocks noGrp="1"/>
          </p:cNvSpPr>
          <p:nvPr>
            <p:ph type="ftr" sz="quarter" idx="12"/>
          </p:nvPr>
        </p:nvSpPr>
        <p:spPr/>
        <p:txBody>
          <a:bodyPr/>
          <a:lstStyle/>
          <a:p>
            <a:pPr algn="r" eaLnBrk="1" latinLnBrk="0" hangingPunct="1"/>
            <a:endParaRPr kumimoji="0" lang="en-US" sz="1000" dirty="0">
              <a:solidFill>
                <a:schemeClr val="tx1"/>
              </a:solidFill>
            </a:endParaRPr>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grpSp>
        <p:nvGrpSpPr>
          <p:cNvPr id="7" name="Group 52"/>
          <p:cNvGrpSpPr>
            <a:grpSpLocks/>
          </p:cNvGrpSpPr>
          <p:nvPr userDrawn="1"/>
        </p:nvGrpSpPr>
        <p:grpSpPr bwMode="auto">
          <a:xfrm>
            <a:off x="4774" y="1090633"/>
            <a:ext cx="9901237" cy="128587"/>
            <a:chOff x="3" y="2044"/>
            <a:chExt cx="6237" cy="179"/>
          </a:xfrm>
        </p:grpSpPr>
        <p:sp>
          <p:nvSpPr>
            <p:cNvPr id="8"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0"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1"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2"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4213AF-26F6-41FA-8D85-E2C5388D6E58}"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pPr/>
              <a:t>2/29/2016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grpSp>
        <p:nvGrpSpPr>
          <p:cNvPr id="6" name="Group 52"/>
          <p:cNvGrpSpPr>
            <a:grpSpLocks/>
          </p:cNvGrpSpPr>
          <p:nvPr userDrawn="1"/>
        </p:nvGrpSpPr>
        <p:grpSpPr bwMode="auto">
          <a:xfrm>
            <a:off x="4774" y="1090633"/>
            <a:ext cx="9901237" cy="128587"/>
            <a:chOff x="3" y="2044"/>
            <a:chExt cx="6237" cy="179"/>
          </a:xfrm>
        </p:grpSpPr>
        <p:sp>
          <p:nvSpPr>
            <p:cNvPr id="7"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0"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1"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grpSp>
        <p:nvGrpSpPr>
          <p:cNvPr id="5" name="Group 52"/>
          <p:cNvGrpSpPr>
            <a:grpSpLocks/>
          </p:cNvGrpSpPr>
          <p:nvPr userDrawn="1"/>
        </p:nvGrpSpPr>
        <p:grpSpPr bwMode="auto">
          <a:xfrm>
            <a:off x="4774" y="1090633"/>
            <a:ext cx="9901237" cy="128587"/>
            <a:chOff x="3" y="2044"/>
            <a:chExt cx="6237" cy="179"/>
          </a:xfrm>
        </p:grpSpPr>
        <p:sp>
          <p:nvSpPr>
            <p:cNvPr id="6"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10"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2/29/2016</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alpha val="5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13AF-26F6-41FA-8D85-E2C5388D6E58}" type="datetimeFigureOut">
              <a:rPr lang="en-US" smtClean="0"/>
              <a:pPr/>
              <a:t>2/29/2016</a:t>
            </a:fld>
            <a:endParaRPr lang="en-US" sz="1000" dirty="0">
              <a:solidFill>
                <a:schemeClr val="tx1"/>
              </a:solidFill>
            </a:endParaRPr>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BC35B-A44B-4119-B8DA-DE9E3DFADA20}" type="slidenum">
              <a:rPr kumimoji="0" lang="en-US" smtClean="0"/>
              <a:pPr/>
              <a:t>‹#›</a:t>
            </a:fld>
            <a:endParaRPr kumimoji="0" lang="en-US" sz="1000" b="0">
              <a:solidFill>
                <a:schemeClr val="tx1"/>
              </a:solidFill>
            </a:endParaRPr>
          </a:p>
        </p:txBody>
      </p:sp>
      <p:sp>
        <p:nvSpPr>
          <p:cNvPr id="8" name="Line 8"/>
          <p:cNvSpPr>
            <a:spLocks noChangeShapeType="1"/>
          </p:cNvSpPr>
          <p:nvPr userDrawn="1"/>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9" name="Picture 8" descr="H:\MY DOCUMENTS\GSICS\logo\GSICS180px.png"/>
          <p:cNvPicPr>
            <a:picLocks noChangeAspect="1" noChangeArrowheads="1"/>
          </p:cNvPicPr>
          <p:nvPr userDrawn="1"/>
        </p:nvPicPr>
        <p:blipFill>
          <a:blip r:embed="rId15"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 id="2147484165" r:id="rId1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sics.nesdis.noaa.gov/wiki/Development/SEVIRModisReview" TargetMode="External"/><Relationship Id="rId2" Type="http://schemas.openxmlformats.org/officeDocument/2006/relationships/hyperlink" Target="https://gsics.nesdis.noaa.gov/wiki/Development/ProductReviewEumetsatSeviri2n3Iasi" TargetMode="External"/><Relationship Id="rId1" Type="http://schemas.openxmlformats.org/officeDocument/2006/relationships/slideLayout" Target="../slideLayouts/slideLayout2.xml"/><Relationship Id="rId4" Type="http://schemas.openxmlformats.org/officeDocument/2006/relationships/hyperlink" Target="https://gsics.nesdis.noaa.gov/wiki/Development/PrimeReferenceProduct"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gsics.eumetsat.int/thredds/catalog/msg3-seviri-aqua-modis-demo-nrtc/catalog.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gsics.nesdis.noaa.gov/pub/Development/GppaWorkflow/GSICS_GCC_GPAF_V01.2.doc"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gsics.nesdis.noaa.gov/wiki/Development/ProductReviewEumetsatSeviri2n3Ias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eaLnBrk="1" hangingPunct="1"/>
            <a:r>
              <a:rPr lang="en-GB" sz="3600" b="1" dirty="0" smtClean="0">
                <a:latin typeface="Arial" pitchFamily="34" charset="0"/>
                <a:cs typeface="Arial" pitchFamily="34" charset="0"/>
              </a:rPr>
              <a:t>The GSICS Procedure for Product Acceptance ( GPPA )- New Challenges</a:t>
            </a:r>
          </a:p>
        </p:txBody>
      </p:sp>
      <p:sp>
        <p:nvSpPr>
          <p:cNvPr id="5" name="Rectangle 43"/>
          <p:cNvSpPr>
            <a:spLocks noGrp="1" noChangeArrowheads="1"/>
          </p:cNvSpPr>
          <p:nvPr>
            <p:ph type="subTitle" idx="1"/>
          </p:nvPr>
        </p:nvSpPr>
        <p:spPr/>
        <p:txBody>
          <a:bodyPr>
            <a:normAutofit/>
          </a:bodyPr>
          <a:lstStyle/>
          <a:p>
            <a:pPr eaLnBrk="1" hangingPunct="1">
              <a:defRPr/>
            </a:pPr>
            <a:r>
              <a:rPr lang="en-US" sz="2400" b="1" dirty="0" err="1" smtClean="0">
                <a:ln/>
                <a:solidFill>
                  <a:srgbClr val="C00000"/>
                </a:solidFill>
                <a:effectLst>
                  <a:outerShdw blurRad="38100" dist="19050" dir="2700000" algn="tl" rotWithShape="0">
                    <a:schemeClr val="dk1">
                      <a:lumMod val="50000"/>
                      <a:alpha val="40000"/>
                    </a:schemeClr>
                  </a:outerShdw>
                </a:effectLst>
              </a:rPr>
              <a:t>Manik</a:t>
            </a:r>
            <a:r>
              <a:rPr lang="en-US" sz="2400" b="1" dirty="0" smtClean="0">
                <a:ln/>
                <a:solidFill>
                  <a:srgbClr val="C00000"/>
                </a:solidFill>
                <a:effectLst>
                  <a:outerShdw blurRad="38100" dist="19050" dir="2700000" algn="tl" rotWithShape="0">
                    <a:schemeClr val="dk1">
                      <a:lumMod val="50000"/>
                      <a:alpha val="40000"/>
                    </a:schemeClr>
                  </a:outerShdw>
                </a:effectLst>
              </a:rPr>
              <a:t> Bali  and Lawrence E Flynn</a:t>
            </a:r>
          </a:p>
          <a:p>
            <a:pPr eaLnBrk="1" hangingPunct="1">
              <a:defRPr/>
            </a:pPr>
            <a:r>
              <a:rPr lang="en-US" sz="1400" b="1" dirty="0" smtClean="0">
                <a:solidFill>
                  <a:schemeClr val="tx1"/>
                </a:solidFill>
              </a:rPr>
              <a:t>March 1 , 2016</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438" y="1176362"/>
            <a:ext cx="3574323" cy="381000"/>
          </a:xfrm>
        </p:spPr>
        <p:txBody>
          <a:bodyPr>
            <a:normAutofit fontScale="90000"/>
          </a:bodyPr>
          <a:lstStyle/>
          <a:p>
            <a:pPr algn="l"/>
            <a:r>
              <a:rPr lang="en-US" sz="2400" u="sng" dirty="0" smtClean="0"/>
              <a:t>QA4EO - Guidelines</a:t>
            </a:r>
            <a:endParaRPr lang="en-US" sz="2400" u="sng" dirty="0"/>
          </a:p>
        </p:txBody>
      </p:sp>
      <p:pic>
        <p:nvPicPr>
          <p:cNvPr id="9" name="Picture 8"/>
          <p:cNvPicPr>
            <a:picLocks noChangeAspect="1"/>
          </p:cNvPicPr>
          <p:nvPr/>
        </p:nvPicPr>
        <p:blipFill>
          <a:blip r:embed="rId2" cstate="print"/>
          <a:stretch>
            <a:fillRect/>
          </a:stretch>
        </p:blipFill>
        <p:spPr>
          <a:xfrm>
            <a:off x="1093639" y="2365474"/>
            <a:ext cx="6588077" cy="3774848"/>
          </a:xfrm>
          <a:prstGeom prst="rect">
            <a:avLst/>
          </a:prstGeom>
        </p:spPr>
      </p:pic>
      <p:sp>
        <p:nvSpPr>
          <p:cNvPr id="10" name="TextBox 9"/>
          <p:cNvSpPr txBox="1"/>
          <p:nvPr/>
        </p:nvSpPr>
        <p:spPr>
          <a:xfrm>
            <a:off x="1384300" y="6488670"/>
            <a:ext cx="2768600" cy="369332"/>
          </a:xfrm>
          <a:prstGeom prst="rect">
            <a:avLst/>
          </a:prstGeom>
          <a:noFill/>
        </p:spPr>
        <p:txBody>
          <a:bodyPr wrap="square" rtlCol="0">
            <a:spAutoFit/>
          </a:bodyPr>
          <a:lstStyle/>
          <a:p>
            <a:r>
              <a:rPr lang="en-US" sz="1800" dirty="0" smtClean="0">
                <a:solidFill>
                  <a:schemeClr val="tx1"/>
                </a:solidFill>
              </a:rPr>
              <a:t>Ref: QA4EO The Guide</a:t>
            </a:r>
            <a:endParaRPr lang="en-US" sz="1800" dirty="0">
              <a:solidFill>
                <a:schemeClr val="tx1"/>
              </a:solidFill>
            </a:endParaRPr>
          </a:p>
        </p:txBody>
      </p:sp>
      <p:sp>
        <p:nvSpPr>
          <p:cNvPr id="11" name="TextBox 10"/>
          <p:cNvSpPr txBox="1"/>
          <p:nvPr/>
        </p:nvSpPr>
        <p:spPr>
          <a:xfrm>
            <a:off x="869094" y="1453364"/>
            <a:ext cx="8167817" cy="1015663"/>
          </a:xfrm>
          <a:prstGeom prst="rect">
            <a:avLst/>
          </a:prstGeom>
          <a:noFill/>
        </p:spPr>
        <p:txBody>
          <a:bodyPr wrap="square" rtlCol="0">
            <a:spAutoFit/>
          </a:bodyPr>
          <a:lstStyle/>
          <a:p>
            <a:r>
              <a:rPr lang="en-US" sz="1400" dirty="0" smtClean="0">
                <a:solidFill>
                  <a:schemeClr val="tx1"/>
                </a:solidFill>
              </a:rPr>
              <a:t>“</a:t>
            </a:r>
          </a:p>
          <a:p>
            <a:r>
              <a:rPr lang="en-US" sz="1400" dirty="0" smtClean="0">
                <a:solidFill>
                  <a:schemeClr val="tx1"/>
                </a:solidFill>
              </a:rPr>
              <a:t>The Quality Assurance Framework for Earth Observation consist of ten distinct guidelines linked in the Guidelines Framework</a:t>
            </a:r>
          </a:p>
          <a:p>
            <a:endParaRPr lang="en-US" dirty="0">
              <a:solidFill>
                <a:schemeClr val="tx1"/>
              </a:solidFill>
            </a:endParaRPr>
          </a:p>
          <a:p>
            <a:r>
              <a:rPr lang="en-US" dirty="0" smtClean="0">
                <a:solidFill>
                  <a:schemeClr val="tx1"/>
                </a:solidFill>
              </a:rPr>
              <a:t>“</a:t>
            </a:r>
            <a:endParaRPr lang="en-US" dirty="0">
              <a:solidFill>
                <a:schemeClr val="tx1"/>
              </a:solidFill>
            </a:endParaRPr>
          </a:p>
        </p:txBody>
      </p:sp>
      <p:sp>
        <p:nvSpPr>
          <p:cNvPr id="12" name="TextBox 11"/>
          <p:cNvSpPr txBox="1"/>
          <p:nvPr/>
        </p:nvSpPr>
        <p:spPr>
          <a:xfrm>
            <a:off x="5208992" y="5657673"/>
            <a:ext cx="3962400" cy="1200329"/>
          </a:xfrm>
          <a:prstGeom prst="rect">
            <a:avLst/>
          </a:prstGeom>
          <a:noFill/>
        </p:spPr>
        <p:txBody>
          <a:bodyPr wrap="square" rtlCol="0">
            <a:spAutoFit/>
          </a:bodyPr>
          <a:lstStyle/>
          <a:p>
            <a:r>
              <a:rPr lang="en-US" sz="1200" u="sng" dirty="0" smtClean="0">
                <a:solidFill>
                  <a:schemeClr val="tx1"/>
                </a:solidFill>
              </a:rPr>
              <a:t>Guidelines address</a:t>
            </a:r>
          </a:p>
          <a:p>
            <a:endParaRPr lang="en-US" sz="1200" dirty="0">
              <a:solidFill>
                <a:schemeClr val="tx1"/>
              </a:solidFill>
            </a:endParaRPr>
          </a:p>
          <a:p>
            <a:pPr marL="628650" lvl="1" indent="-171450">
              <a:buFont typeface="Wingdings" panose="05000000000000000000" pitchFamily="2" charset="2"/>
              <a:buChar char="§"/>
            </a:pPr>
            <a:r>
              <a:rPr lang="en-US" sz="1200" dirty="0" smtClean="0">
                <a:solidFill>
                  <a:schemeClr val="tx1"/>
                </a:solidFill>
              </a:rPr>
              <a:t>Quality Indicators</a:t>
            </a:r>
          </a:p>
          <a:p>
            <a:pPr marL="628650" lvl="1" indent="-171450">
              <a:buFont typeface="Wingdings" panose="05000000000000000000" pitchFamily="2" charset="2"/>
              <a:buChar char="§"/>
            </a:pPr>
            <a:r>
              <a:rPr lang="en-US" sz="1200" dirty="0" smtClean="0">
                <a:solidFill>
                  <a:schemeClr val="tx1"/>
                </a:solidFill>
              </a:rPr>
              <a:t>Traceability</a:t>
            </a:r>
          </a:p>
          <a:p>
            <a:pPr marL="628650" lvl="1" indent="-171450">
              <a:buFont typeface="Wingdings" panose="05000000000000000000" pitchFamily="2" charset="2"/>
              <a:buChar char="§"/>
            </a:pPr>
            <a:r>
              <a:rPr lang="en-US" sz="1200" dirty="0" smtClean="0">
                <a:solidFill>
                  <a:schemeClr val="tx1"/>
                </a:solidFill>
              </a:rPr>
              <a:t>Reference (measurement)Standard</a:t>
            </a:r>
          </a:p>
          <a:p>
            <a:pPr marL="628650" lvl="1" indent="-171450">
              <a:buFont typeface="Wingdings" panose="05000000000000000000" pitchFamily="2" charset="2"/>
              <a:buChar char="§"/>
            </a:pPr>
            <a:r>
              <a:rPr lang="en-US" sz="1200" dirty="0" smtClean="0">
                <a:solidFill>
                  <a:schemeClr val="tx1"/>
                </a:solidFill>
              </a:rPr>
              <a:t>Uncertainty</a:t>
            </a:r>
            <a:endParaRPr lang="en-US" sz="1200" dirty="0">
              <a:solidFill>
                <a:schemeClr val="tx1"/>
              </a:solidFill>
            </a:endParaRPr>
          </a:p>
        </p:txBody>
      </p:sp>
      <p:sp>
        <p:nvSpPr>
          <p:cNvPr id="13" name="Title 1"/>
          <p:cNvSpPr txBox="1">
            <a:spLocks/>
          </p:cNvSpPr>
          <p:nvPr/>
        </p:nvSpPr>
        <p:spPr bwMode="auto">
          <a:xfrm>
            <a:off x="593515" y="100014"/>
            <a:ext cx="8915400" cy="95408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chemeClr val="bg1"/>
                </a:solidFill>
              </a:rPr>
              <a:t>The GSICS Procedure for Product Acceptance (GPPA)</a:t>
            </a:r>
            <a:endParaRPr lang="en-US" dirty="0">
              <a:solidFill>
                <a:schemeClr val="bg1"/>
              </a:solidFill>
            </a:endParaRPr>
          </a:p>
        </p:txBody>
      </p:sp>
      <p:graphicFrame>
        <p:nvGraphicFramePr>
          <p:cNvPr id="8" name="Diagram 7"/>
          <p:cNvGraphicFramePr/>
          <p:nvPr>
            <p:extLst>
              <p:ext uri="{D42A27DB-BD31-4B8C-83A1-F6EECF244321}">
                <p14:modId xmlns="" xmlns:p14="http://schemas.microsoft.com/office/powerpoint/2010/main" val="1976772785"/>
              </p:ext>
            </p:extLst>
          </p:nvPr>
        </p:nvGraphicFramePr>
        <p:xfrm>
          <a:off x="1174237" y="1834364"/>
          <a:ext cx="6604000"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7874758" y="2988860"/>
            <a:ext cx="1787857" cy="2062103"/>
          </a:xfrm>
          <a:prstGeom prst="rect">
            <a:avLst/>
          </a:prstGeom>
          <a:solidFill>
            <a:schemeClr val="bg1"/>
          </a:solidFill>
        </p:spPr>
        <p:txBody>
          <a:bodyPr wrap="square" rtlCol="0">
            <a:spAutoFit/>
          </a:bodyPr>
          <a:lstStyle/>
          <a:p>
            <a:r>
              <a:rPr lang="en-US" sz="1600" dirty="0" smtClean="0">
                <a:solidFill>
                  <a:srgbClr val="FF0000"/>
                </a:solidFill>
              </a:rPr>
              <a:t>Acceptance</a:t>
            </a:r>
            <a:r>
              <a:rPr lang="en-US" sz="1600" dirty="0" smtClean="0">
                <a:solidFill>
                  <a:schemeClr val="tx1"/>
                </a:solidFill>
              </a:rPr>
              <a:t> is through meeting GSICS Goals.</a:t>
            </a:r>
          </a:p>
          <a:p>
            <a:endParaRPr lang="en-US" sz="1600" dirty="0" smtClean="0">
              <a:solidFill>
                <a:schemeClr val="tx1"/>
              </a:solidFill>
            </a:endParaRPr>
          </a:p>
          <a:p>
            <a:r>
              <a:rPr lang="en-US" sz="1600" dirty="0" smtClean="0">
                <a:solidFill>
                  <a:srgbClr val="FF0000"/>
                </a:solidFill>
              </a:rPr>
              <a:t>Maturity</a:t>
            </a:r>
            <a:r>
              <a:rPr lang="en-US" sz="1600" dirty="0" smtClean="0">
                <a:solidFill>
                  <a:schemeClr val="tx1"/>
                </a:solidFill>
              </a:rPr>
              <a:t> is  Acceptance+ satisfying user</a:t>
            </a:r>
            <a:endParaRPr lang="en-US" sz="1600" dirty="0">
              <a:solidFill>
                <a:schemeClr val="tx1"/>
              </a:solidFill>
            </a:endParaRPr>
          </a:p>
        </p:txBody>
      </p:sp>
    </p:spTree>
    <p:extLst>
      <p:ext uri="{BB962C8B-B14F-4D97-AF65-F5344CB8AC3E}">
        <p14:creationId xmlns="" xmlns:p14="http://schemas.microsoft.com/office/powerpoint/2010/main" val="127491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1">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2120750886"/>
              </p:ext>
            </p:extLst>
          </p:nvPr>
        </p:nvGraphicFramePr>
        <p:xfrm>
          <a:off x="160020" y="1325880"/>
          <a:ext cx="808021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98F520C2-BB3D-4CEF-980C-607FB2A5B82B}" type="datetime1">
              <a:rPr lang="en-US" smtClean="0"/>
              <a:pPr/>
              <a:t>3/1/2016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11</a:t>
            </a:fld>
            <a:endParaRPr kumimoji="0" lang="en-US"/>
          </a:p>
        </p:txBody>
      </p:sp>
      <p:sp>
        <p:nvSpPr>
          <p:cNvPr id="7" name="Title 1"/>
          <p:cNvSpPr txBox="1">
            <a:spLocks/>
          </p:cNvSpPr>
          <p:nvPr/>
        </p:nvSpPr>
        <p:spPr>
          <a:xfrm>
            <a:off x="172720" y="0"/>
            <a:ext cx="9410700" cy="1143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30000" lnSpcReduction="20000"/>
          </a:bodyPr>
          <a:lstStyle/>
          <a:p>
            <a:pPr marL="0" marR="0" lvl="0" indent="0" algn="ctr" defTabSz="914400" rtl="0" eaLnBrk="1" fontAlgn="auto" latinLnBrk="0" hangingPunct="1">
              <a:lnSpc>
                <a:spcPct val="170000"/>
              </a:lnSpc>
              <a:spcBef>
                <a:spcPct val="0"/>
              </a:spcBef>
              <a:spcAft>
                <a:spcPts val="0"/>
              </a:spcAft>
              <a:buClrTx/>
              <a:buSzTx/>
              <a:buFontTx/>
              <a:buNone/>
              <a:tabLst/>
              <a:defRPr/>
            </a:pPr>
            <a:r>
              <a:rPr kumimoji="0" lang="en-US" sz="6400" i="0" u="none" strike="noStrike" kern="1200" cap="none" spc="0" normalizeH="0" baseline="0" noProof="0" dirty="0" smtClean="0">
                <a:ln>
                  <a:noFill/>
                </a:ln>
                <a:solidFill>
                  <a:schemeClr val="bg1"/>
                </a:solidFill>
                <a:effectLst/>
                <a:uLnTx/>
                <a:uFillTx/>
                <a:latin typeface="+mj-lt"/>
                <a:ea typeface="+mj-ea"/>
                <a:cs typeface="+mj-cs"/>
              </a:rPr>
              <a:t>Acceptance</a:t>
            </a:r>
            <a:r>
              <a:rPr kumimoji="0" lang="en-US" sz="6400" i="0" u="none" strike="noStrike" kern="1200" cap="none" spc="0" normalizeH="0" noProof="0" dirty="0" smtClean="0">
                <a:ln>
                  <a:noFill/>
                </a:ln>
                <a:solidFill>
                  <a:schemeClr val="bg1"/>
                </a:solidFill>
                <a:effectLst/>
                <a:uLnTx/>
                <a:uFillTx/>
                <a:latin typeface="+mj-lt"/>
                <a:ea typeface="+mj-ea"/>
                <a:cs typeface="+mj-cs"/>
              </a:rPr>
              <a:t> and maturity </a:t>
            </a:r>
            <a:r>
              <a:rPr lang="en-US" sz="6400" dirty="0" smtClean="0">
                <a:solidFill>
                  <a:schemeClr val="bg1"/>
                </a:solidFill>
                <a:latin typeface="+mj-lt"/>
                <a:ea typeface="+mj-ea"/>
                <a:cs typeface="+mj-cs"/>
              </a:rPr>
              <a:t>for </a:t>
            </a:r>
          </a:p>
          <a:p>
            <a:pPr marL="0" marR="0" lvl="0" indent="0" algn="ctr" defTabSz="914400" rtl="0" eaLnBrk="1" fontAlgn="auto" latinLnBrk="0" hangingPunct="1">
              <a:lnSpc>
                <a:spcPct val="170000"/>
              </a:lnSpc>
              <a:spcBef>
                <a:spcPct val="0"/>
              </a:spcBef>
              <a:spcAft>
                <a:spcPts val="0"/>
              </a:spcAft>
              <a:buClrTx/>
              <a:buSzTx/>
              <a:buFontTx/>
              <a:buNone/>
              <a:tabLst/>
              <a:defRPr/>
            </a:pPr>
            <a:r>
              <a:rPr kumimoji="0" lang="en-US" sz="6400" i="0" u="none" strike="noStrike" kern="1200" cap="none" spc="0" normalizeH="0" baseline="0" noProof="0" dirty="0" smtClean="0">
                <a:ln>
                  <a:noFill/>
                </a:ln>
                <a:solidFill>
                  <a:schemeClr val="bg1"/>
                </a:solidFill>
                <a:effectLst/>
                <a:uLnTx/>
                <a:uFillTx/>
                <a:latin typeface="+mj-lt"/>
                <a:ea typeface="+mj-ea"/>
                <a:cs typeface="+mj-cs"/>
              </a:rPr>
              <a:t>Proposed Classification of Entities(Talk 2.s)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extBox 9"/>
          <p:cNvSpPr txBox="1"/>
          <p:nvPr/>
        </p:nvSpPr>
        <p:spPr>
          <a:xfrm>
            <a:off x="7784805" y="1393594"/>
            <a:ext cx="1796901" cy="507831"/>
          </a:xfrm>
          <a:prstGeom prst="rect">
            <a:avLst/>
          </a:prstGeom>
          <a:solidFill>
            <a:srgbClr val="FF0000"/>
          </a:solidFill>
        </p:spPr>
        <p:txBody>
          <a:bodyPr wrap="square" rtlCol="0">
            <a:spAutoFit/>
          </a:bodyPr>
          <a:lstStyle/>
          <a:p>
            <a:pPr>
              <a:lnSpc>
                <a:spcPct val="150000"/>
              </a:lnSpc>
            </a:pPr>
            <a:r>
              <a:rPr lang="en-US" dirty="0" smtClean="0"/>
              <a:t>Acceptance and Maturity of GPPA Can be applied </a:t>
            </a:r>
            <a:endParaRPr lang="en-US" dirty="0"/>
          </a:p>
        </p:txBody>
      </p:sp>
      <p:sp>
        <p:nvSpPr>
          <p:cNvPr id="11" name="TextBox 10"/>
          <p:cNvSpPr txBox="1"/>
          <p:nvPr/>
        </p:nvSpPr>
        <p:spPr>
          <a:xfrm>
            <a:off x="7758222" y="2128040"/>
            <a:ext cx="1850066" cy="715581"/>
          </a:xfrm>
          <a:prstGeom prst="rect">
            <a:avLst/>
          </a:prstGeom>
          <a:solidFill>
            <a:srgbClr val="FF0000"/>
          </a:solidFill>
        </p:spPr>
        <p:txBody>
          <a:bodyPr wrap="square" rtlCol="0">
            <a:spAutoFit/>
          </a:bodyPr>
          <a:lstStyle/>
          <a:p>
            <a:pPr>
              <a:lnSpc>
                <a:spcPct val="150000"/>
              </a:lnSpc>
            </a:pPr>
            <a:r>
              <a:rPr lang="en-US" dirty="0" smtClean="0"/>
              <a:t>Acceptance and Maturity of the GPPA Can be applied  Partly</a:t>
            </a:r>
            <a:endParaRPr lang="en-US" dirty="0"/>
          </a:p>
        </p:txBody>
      </p:sp>
      <p:sp>
        <p:nvSpPr>
          <p:cNvPr id="12" name="TextBox 11"/>
          <p:cNvSpPr txBox="1"/>
          <p:nvPr/>
        </p:nvSpPr>
        <p:spPr>
          <a:xfrm>
            <a:off x="7591645" y="3010322"/>
            <a:ext cx="2183219" cy="1269578"/>
          </a:xfrm>
          <a:prstGeom prst="rect">
            <a:avLst/>
          </a:prstGeom>
          <a:solidFill>
            <a:srgbClr val="FF0000"/>
          </a:solidFill>
        </p:spPr>
        <p:txBody>
          <a:bodyPr wrap="square" rtlCol="0">
            <a:spAutoFit/>
          </a:bodyPr>
          <a:lstStyle/>
          <a:p>
            <a:r>
              <a:rPr lang="en-US" dirty="0" smtClean="0"/>
              <a:t>Accepted in the subgroup.</a:t>
            </a:r>
          </a:p>
          <a:p>
            <a:r>
              <a:rPr lang="en-US" dirty="0" smtClean="0"/>
              <a:t>One or all  conditions to be fulfilled</a:t>
            </a:r>
          </a:p>
          <a:p>
            <a:pPr>
              <a:lnSpc>
                <a:spcPct val="150000"/>
              </a:lnSpc>
            </a:pPr>
            <a:endParaRPr lang="en-US" dirty="0" smtClean="0"/>
          </a:p>
          <a:p>
            <a:r>
              <a:rPr lang="en-US" dirty="0" smtClean="0"/>
              <a:t>Models/Data sets published and peer reviewed and internationally accepted.</a:t>
            </a:r>
          </a:p>
          <a:p>
            <a:r>
              <a:rPr lang="en-US" dirty="0" smtClean="0"/>
              <a:t>Have users within the group.</a:t>
            </a:r>
            <a:endParaRPr lang="en-US" dirty="0"/>
          </a:p>
        </p:txBody>
      </p:sp>
      <p:sp>
        <p:nvSpPr>
          <p:cNvPr id="15" name="TextBox 14"/>
          <p:cNvSpPr txBox="1"/>
          <p:nvPr/>
        </p:nvSpPr>
        <p:spPr>
          <a:xfrm>
            <a:off x="7573502" y="4440963"/>
            <a:ext cx="2183219" cy="1754326"/>
          </a:xfrm>
          <a:prstGeom prst="rect">
            <a:avLst/>
          </a:prstGeom>
          <a:solidFill>
            <a:srgbClr val="FF0000"/>
          </a:solidFill>
        </p:spPr>
        <p:txBody>
          <a:bodyPr wrap="square" rtlCol="0">
            <a:spAutoFit/>
          </a:bodyPr>
          <a:lstStyle/>
          <a:p>
            <a:pPr>
              <a:lnSpc>
                <a:spcPct val="150000"/>
              </a:lnSpc>
            </a:pPr>
            <a:r>
              <a:rPr lang="en-US" dirty="0" smtClean="0"/>
              <a:t>Accepted in the subgroup.</a:t>
            </a:r>
          </a:p>
          <a:p>
            <a:pPr>
              <a:lnSpc>
                <a:spcPct val="150000"/>
              </a:lnSpc>
            </a:pPr>
            <a:r>
              <a:rPr lang="en-US" dirty="0" smtClean="0"/>
              <a:t>One or all  conditions to be fulfilled</a:t>
            </a:r>
          </a:p>
          <a:p>
            <a:pPr>
              <a:lnSpc>
                <a:spcPct val="150000"/>
              </a:lnSpc>
            </a:pPr>
            <a:endParaRPr lang="en-US" dirty="0" smtClean="0"/>
          </a:p>
          <a:p>
            <a:pPr>
              <a:lnSpc>
                <a:spcPct val="150000"/>
              </a:lnSpc>
            </a:pPr>
            <a:r>
              <a:rPr lang="en-US" dirty="0" smtClean="0"/>
              <a:t>Models/Data sets published and peer reviewed and internationally accepted.</a:t>
            </a:r>
          </a:p>
          <a:p>
            <a:pPr>
              <a:lnSpc>
                <a:spcPct val="150000"/>
              </a:lnSpc>
            </a:pPr>
            <a:r>
              <a:rPr lang="en-US" dirty="0" smtClean="0"/>
              <a:t>Have users within the group.</a:t>
            </a:r>
            <a:endParaRPr lang="en-US" dirty="0"/>
          </a:p>
        </p:txBody>
      </p:sp>
      <p:sp>
        <p:nvSpPr>
          <p:cNvPr id="13" name="Rectangle 12"/>
          <p:cNvSpPr/>
          <p:nvPr/>
        </p:nvSpPr>
        <p:spPr>
          <a:xfrm>
            <a:off x="172122" y="0"/>
            <a:ext cx="1523174" cy="400110"/>
          </a:xfrm>
          <a:prstGeom prst="rect">
            <a:avLst/>
          </a:prstGeom>
          <a:solidFill>
            <a:schemeClr val="bg2">
              <a:lumMod val="90000"/>
            </a:schemeClr>
          </a:solidFill>
        </p:spPr>
        <p:txBody>
          <a:bodyPr wrap="none">
            <a:spAutoFit/>
          </a:bodyPr>
          <a:lstStyle/>
          <a:p>
            <a:r>
              <a:rPr lang="en-US" sz="2000" dirty="0" smtClean="0">
                <a:solidFill>
                  <a:schemeClr val="tx1"/>
                </a:solidFill>
              </a:rPr>
              <a:t>Action: b)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0"/>
            <a:ext cx="8915400" cy="1143000"/>
          </a:xfrm>
        </p:spPr>
        <p:style>
          <a:lnRef idx="0">
            <a:schemeClr val="accent3"/>
          </a:lnRef>
          <a:fillRef idx="3">
            <a:schemeClr val="accent3"/>
          </a:fillRef>
          <a:effectRef idx="3">
            <a:schemeClr val="accent3"/>
          </a:effectRef>
          <a:fontRef idx="minor">
            <a:schemeClr val="lt1"/>
          </a:fontRef>
        </p:style>
        <p:txBody>
          <a:bodyPr/>
          <a:lstStyle/>
          <a:p>
            <a:r>
              <a:rPr lang="en-US" dirty="0" smtClean="0"/>
              <a:t>GPPA - Tools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b="1" dirty="0" smtClean="0"/>
              <a:t>Submission</a:t>
            </a:r>
          </a:p>
          <a:p>
            <a:pPr lvl="1"/>
            <a:r>
              <a:rPr lang="en-US" dirty="0" smtClean="0"/>
              <a:t>Developed tools to make submission easy</a:t>
            </a:r>
          </a:p>
          <a:p>
            <a:pPr lvl="1"/>
            <a:r>
              <a:rPr lang="en-US" dirty="0" smtClean="0"/>
              <a:t>Create a wiki Page </a:t>
            </a:r>
          </a:p>
          <a:p>
            <a:pPr lvl="1"/>
            <a:r>
              <a:rPr lang="en-US" dirty="0" smtClean="0"/>
              <a:t>Submission can be  made directly to the wiki</a:t>
            </a:r>
          </a:p>
          <a:p>
            <a:pPr lvl="1"/>
            <a:r>
              <a:rPr lang="en-US" dirty="0" smtClean="0"/>
              <a:t>Discussions can be done on the wiki.</a:t>
            </a:r>
          </a:p>
          <a:p>
            <a:r>
              <a:rPr lang="en-US" b="1" dirty="0" smtClean="0"/>
              <a:t>Metadata data and </a:t>
            </a:r>
            <a:r>
              <a:rPr lang="en-US" b="1" dirty="0" err="1" smtClean="0"/>
              <a:t>filenaming</a:t>
            </a:r>
            <a:endParaRPr lang="en-US" b="1" dirty="0" smtClean="0"/>
          </a:p>
          <a:p>
            <a:pPr lvl="1"/>
            <a:r>
              <a:rPr lang="en-US" dirty="0" smtClean="0"/>
              <a:t>GCC developed tool that can covert agency specific meta data to GSICS specific metadata and filename.</a:t>
            </a:r>
            <a:endParaRPr lang="en-US" dirty="0"/>
          </a:p>
        </p:txBody>
      </p:sp>
      <p:sp>
        <p:nvSpPr>
          <p:cNvPr id="4" name="Date Placeholder 3"/>
          <p:cNvSpPr>
            <a:spLocks noGrp="1"/>
          </p:cNvSpPr>
          <p:nvPr>
            <p:ph type="dt" sz="half" idx="10"/>
          </p:nvPr>
        </p:nvSpPr>
        <p:spPr/>
        <p:txBody>
          <a:bodyPr/>
          <a:lstStyle/>
          <a:p>
            <a:fld id="{44B1F635-CA66-4A72-903C-6AE1BB8657C7}" type="datetime1">
              <a:rPr lang="en-US" smtClean="0"/>
              <a:pPr/>
              <a:t>2/29/2016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929" y="36390"/>
            <a:ext cx="8915400" cy="1128569"/>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dirty="0" smtClean="0"/>
              <a:t>GPPA Tool</a:t>
            </a:r>
            <a:br>
              <a:rPr lang="en-US" dirty="0" smtClean="0"/>
            </a:br>
            <a:r>
              <a:rPr lang="en-US" dirty="0" smtClean="0"/>
              <a:t>Converts Agency2 GSICS Format </a:t>
            </a:r>
            <a:endParaRPr lang="en-US" dirty="0"/>
          </a:p>
        </p:txBody>
      </p:sp>
      <p:sp>
        <p:nvSpPr>
          <p:cNvPr id="4" name="Date Placeholder 3"/>
          <p:cNvSpPr>
            <a:spLocks noGrp="1"/>
          </p:cNvSpPr>
          <p:nvPr>
            <p:ph type="dt" sz="half" idx="10"/>
          </p:nvPr>
        </p:nvSpPr>
        <p:spPr/>
        <p:txBody>
          <a:bodyPr/>
          <a:lstStyle/>
          <a:p>
            <a:fld id="{537EEDC3-9D5E-4C20-8BD4-82244F7A5E4C}" type="datetime1">
              <a:rPr lang="en-US" smtClean="0"/>
              <a:pPr/>
              <a:t>2/29/2016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13</a:t>
            </a:fld>
            <a:endParaRPr kumimoji="0" lang="en-US" dirty="0"/>
          </a:p>
        </p:txBody>
      </p:sp>
      <p:sp>
        <p:nvSpPr>
          <p:cNvPr id="8" name="TextBox 7"/>
          <p:cNvSpPr txBox="1"/>
          <p:nvPr/>
        </p:nvSpPr>
        <p:spPr>
          <a:xfrm>
            <a:off x="3616657" y="2033517"/>
            <a:ext cx="1555845" cy="230832"/>
          </a:xfrm>
          <a:prstGeom prst="rect">
            <a:avLst/>
          </a:prstGeom>
          <a:noFill/>
        </p:spPr>
        <p:txBody>
          <a:bodyPr wrap="square" rtlCol="0">
            <a:spAutoFit/>
          </a:bodyPr>
          <a:lstStyle/>
          <a:p>
            <a:endParaRPr lang="en-US" dirty="0"/>
          </a:p>
        </p:txBody>
      </p:sp>
      <p:sp>
        <p:nvSpPr>
          <p:cNvPr id="9" name="TextBox 8"/>
          <p:cNvSpPr txBox="1"/>
          <p:nvPr/>
        </p:nvSpPr>
        <p:spPr>
          <a:xfrm>
            <a:off x="2156346" y="1460310"/>
            <a:ext cx="1555845" cy="230832"/>
          </a:xfrm>
          <a:prstGeom prst="rect">
            <a:avLst/>
          </a:prstGeom>
          <a:noFill/>
        </p:spPr>
        <p:txBody>
          <a:bodyPr wrap="square" rtlCol="0">
            <a:spAutoFit/>
          </a:bodyPr>
          <a:lstStyle/>
          <a:p>
            <a:endParaRPr lang="en-US" dirty="0"/>
          </a:p>
        </p:txBody>
      </p:sp>
      <p:sp>
        <p:nvSpPr>
          <p:cNvPr id="10" name="TextBox 9"/>
          <p:cNvSpPr txBox="1"/>
          <p:nvPr/>
        </p:nvSpPr>
        <p:spPr>
          <a:xfrm>
            <a:off x="1858370" y="1885666"/>
            <a:ext cx="1555845" cy="230832"/>
          </a:xfrm>
          <a:prstGeom prst="rect">
            <a:avLst/>
          </a:prstGeom>
          <a:noFill/>
        </p:spPr>
        <p:txBody>
          <a:bodyPr wrap="square" rtlCol="0">
            <a:spAutoFit/>
          </a:bodyPr>
          <a:lstStyle/>
          <a:p>
            <a:endParaRPr lang="en-US" dirty="0"/>
          </a:p>
        </p:txBody>
      </p:sp>
      <p:sp>
        <p:nvSpPr>
          <p:cNvPr id="12" name="TextBox 11"/>
          <p:cNvSpPr txBox="1"/>
          <p:nvPr/>
        </p:nvSpPr>
        <p:spPr>
          <a:xfrm>
            <a:off x="286605" y="1419364"/>
            <a:ext cx="1828800" cy="707886"/>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1"/>
                </a:solidFill>
              </a:rPr>
              <a:t>Monitored Instrument</a:t>
            </a:r>
            <a:endParaRPr lang="en-US" sz="2000" dirty="0">
              <a:solidFill>
                <a:schemeClr val="tx1"/>
              </a:solidFill>
            </a:endParaRPr>
          </a:p>
        </p:txBody>
      </p:sp>
      <p:sp>
        <p:nvSpPr>
          <p:cNvPr id="13" name="TextBox 12"/>
          <p:cNvSpPr txBox="1"/>
          <p:nvPr/>
        </p:nvSpPr>
        <p:spPr>
          <a:xfrm>
            <a:off x="3559465" y="1481719"/>
            <a:ext cx="1812878" cy="707886"/>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1"/>
                </a:solidFill>
              </a:rPr>
              <a:t>Reference Instrument</a:t>
            </a:r>
          </a:p>
        </p:txBody>
      </p:sp>
      <p:sp>
        <p:nvSpPr>
          <p:cNvPr id="14" name="TextBox 13"/>
          <p:cNvSpPr txBox="1"/>
          <p:nvPr/>
        </p:nvSpPr>
        <p:spPr>
          <a:xfrm>
            <a:off x="1078173" y="2893325"/>
            <a:ext cx="3316406" cy="1323439"/>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1"/>
                </a:solidFill>
              </a:rPr>
              <a:t>Inter-comparison  bias and offset available on THREDDS/</a:t>
            </a:r>
            <a:r>
              <a:rPr lang="en-US" sz="2000" dirty="0" err="1" smtClean="0">
                <a:solidFill>
                  <a:schemeClr val="tx1"/>
                </a:solidFill>
              </a:rPr>
              <a:t>Coll</a:t>
            </a:r>
            <a:r>
              <a:rPr lang="en-US" sz="2000" dirty="0" smtClean="0">
                <a:solidFill>
                  <a:schemeClr val="tx1"/>
                </a:solidFill>
              </a:rPr>
              <a:t>/FTP Serv. in Agency Format </a:t>
            </a:r>
          </a:p>
        </p:txBody>
      </p:sp>
      <p:sp>
        <p:nvSpPr>
          <p:cNvPr id="15" name="TextBox 14"/>
          <p:cNvSpPr txBox="1"/>
          <p:nvPr/>
        </p:nvSpPr>
        <p:spPr>
          <a:xfrm>
            <a:off x="1269242" y="5381768"/>
            <a:ext cx="3496100" cy="707886"/>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1"/>
                </a:solidFill>
              </a:rPr>
              <a:t>Downstream services</a:t>
            </a:r>
          </a:p>
          <a:p>
            <a:r>
              <a:rPr lang="en-US" sz="2000" dirty="0" smtClean="0">
                <a:solidFill>
                  <a:schemeClr val="tx1"/>
                </a:solidFill>
              </a:rPr>
              <a:t>For </a:t>
            </a:r>
            <a:r>
              <a:rPr lang="en-US" sz="2000" dirty="0" err="1" smtClean="0">
                <a:solidFill>
                  <a:schemeClr val="tx1"/>
                </a:solidFill>
              </a:rPr>
              <a:t>eg</a:t>
            </a:r>
            <a:r>
              <a:rPr lang="en-US" sz="2000" dirty="0" smtClean="0">
                <a:solidFill>
                  <a:schemeClr val="tx1"/>
                </a:solidFill>
              </a:rPr>
              <a:t> SST / CH suite</a:t>
            </a:r>
            <a:endParaRPr lang="en-US" sz="2000" dirty="0">
              <a:solidFill>
                <a:schemeClr val="tx1"/>
              </a:solidFill>
            </a:endParaRPr>
          </a:p>
        </p:txBody>
      </p:sp>
      <p:sp>
        <p:nvSpPr>
          <p:cNvPr id="16" name="TextBox 15"/>
          <p:cNvSpPr txBox="1"/>
          <p:nvPr/>
        </p:nvSpPr>
        <p:spPr>
          <a:xfrm>
            <a:off x="6514532" y="3020702"/>
            <a:ext cx="2891050" cy="1015663"/>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1"/>
                </a:solidFill>
              </a:rPr>
              <a:t>Inter-comparison  bias and offset  in </a:t>
            </a:r>
          </a:p>
          <a:p>
            <a:r>
              <a:rPr lang="en-US" sz="2000" dirty="0" smtClean="0">
                <a:solidFill>
                  <a:schemeClr val="tx1"/>
                </a:solidFill>
              </a:rPr>
              <a:t>GSICS Format</a:t>
            </a:r>
            <a:endParaRPr lang="en-US" sz="2000" dirty="0">
              <a:solidFill>
                <a:schemeClr val="tx1"/>
              </a:solidFill>
            </a:endParaRPr>
          </a:p>
        </p:txBody>
      </p:sp>
      <p:sp>
        <p:nvSpPr>
          <p:cNvPr id="17" name="Left Arrow 16"/>
          <p:cNvSpPr/>
          <p:nvPr/>
        </p:nvSpPr>
        <p:spPr>
          <a:xfrm rot="16200000">
            <a:off x="2460012" y="4500351"/>
            <a:ext cx="784750" cy="586853"/>
          </a:xfrm>
          <a:prstGeom prst="leftArrow">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rot="16200000">
            <a:off x="2458877" y="2213209"/>
            <a:ext cx="655092" cy="586853"/>
          </a:xfrm>
          <a:prstGeom prst="leftArrow">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rot="10800000" flipV="1">
            <a:off x="4558352" y="3166280"/>
            <a:ext cx="1801502" cy="832513"/>
          </a:xfrm>
          <a:prstGeom prst="leftArrow">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solidFill>
                  <a:schemeClr val="tx1"/>
                </a:solidFill>
              </a:rPr>
              <a:t>GPPA  Scripts</a:t>
            </a:r>
            <a:endParaRPr lang="en-US" sz="1800" dirty="0">
              <a:solidFill>
                <a:schemeClr val="tx1"/>
              </a:solidFill>
            </a:endParaRPr>
          </a:p>
        </p:txBody>
      </p:sp>
      <p:sp>
        <p:nvSpPr>
          <p:cNvPr id="21" name="Multiply 20"/>
          <p:cNvSpPr/>
          <p:nvPr/>
        </p:nvSpPr>
        <p:spPr>
          <a:xfrm>
            <a:off x="2441649" y="1328928"/>
            <a:ext cx="791571" cy="818865"/>
          </a:xfrm>
          <a:prstGeom prst="mathMultiply">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176977" y="5497033"/>
            <a:ext cx="1531088" cy="584775"/>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dirty="0" smtClean="0">
                <a:solidFill>
                  <a:schemeClr val="tx1"/>
                </a:solidFill>
              </a:rPr>
              <a:t>Contact GCC for details</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1900" b="1" dirty="0" smtClean="0">
                <a:latin typeface="Arial" panose="020B0604020202020204" pitchFamily="34" charset="0"/>
                <a:cs typeface="Arial" panose="020B0604020202020204" pitchFamily="34" charset="0"/>
              </a:rPr>
              <a:t>GPPA has been tuned according to needs and situation at hand.</a:t>
            </a:r>
          </a:p>
          <a:p>
            <a:pPr algn="just">
              <a:lnSpc>
                <a:spcPct val="150000"/>
              </a:lnSpc>
            </a:pPr>
            <a:r>
              <a:rPr lang="en-US" sz="1900" b="1" dirty="0" smtClean="0">
                <a:latin typeface="Arial" panose="020B0604020202020204" pitchFamily="34" charset="0"/>
                <a:cs typeface="Arial" panose="020B0604020202020204" pitchFamily="34" charset="0"/>
              </a:rPr>
              <a:t>The MSG 2/3- IASI product transitioned to operations short time.</a:t>
            </a:r>
          </a:p>
          <a:p>
            <a:pPr algn="just">
              <a:lnSpc>
                <a:spcPct val="150000"/>
              </a:lnSpc>
            </a:pPr>
            <a:r>
              <a:rPr lang="en-US" sz="1900" b="1" dirty="0" smtClean="0">
                <a:latin typeface="Arial" panose="020B0604020202020204" pitchFamily="34" charset="0"/>
                <a:cs typeface="Arial" panose="020B0604020202020204" pitchFamily="34" charset="0"/>
              </a:rPr>
              <a:t>Acceptance and Maturity for Proposed New Categorization has been presented. This has allowed a range of entities to be created and accepted in GSICS.</a:t>
            </a:r>
          </a:p>
          <a:p>
            <a:pPr algn="just">
              <a:lnSpc>
                <a:spcPct val="150000"/>
              </a:lnSpc>
            </a:pPr>
            <a:r>
              <a:rPr lang="en-US" sz="1900" b="1" dirty="0" smtClean="0">
                <a:latin typeface="Arial" panose="020B0604020202020204" pitchFamily="34" charset="0"/>
                <a:cs typeface="Arial" panose="020B0604020202020204" pitchFamily="34" charset="0"/>
              </a:rPr>
              <a:t>GPPA tool has been developed that can facilitate submission of products in GSICS Format.</a:t>
            </a:r>
          </a:p>
          <a:p>
            <a:endParaRPr lang="en-US" dirty="0"/>
          </a:p>
        </p:txBody>
      </p:sp>
      <p:sp>
        <p:nvSpPr>
          <p:cNvPr id="4" name="Date Placeholder 3"/>
          <p:cNvSpPr>
            <a:spLocks noGrp="1"/>
          </p:cNvSpPr>
          <p:nvPr>
            <p:ph type="dt" sz="half" idx="10"/>
          </p:nvPr>
        </p:nvSpPr>
        <p:spPr/>
        <p:txBody>
          <a:bodyPr/>
          <a:lstStyle/>
          <a:p>
            <a:fld id="{A51887DA-C48F-4B14-A5D2-A01C935EA25F}" type="datetime1">
              <a:rPr lang="en-US" smtClean="0"/>
              <a:pPr/>
              <a:t>2/29/2016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72132" y="3317793"/>
            <a:ext cx="2803955" cy="871147"/>
          </a:xfrm>
        </p:spPr>
        <p:style>
          <a:lnRef idx="0">
            <a:schemeClr val="accent4"/>
          </a:lnRef>
          <a:fillRef idx="3">
            <a:schemeClr val="accent4"/>
          </a:fillRef>
          <a:effectRef idx="3">
            <a:schemeClr val="accent4"/>
          </a:effectRef>
          <a:fontRef idx="minor">
            <a:schemeClr val="lt1"/>
          </a:fontRef>
        </p:style>
        <p:txBody>
          <a:bodyPr/>
          <a:lstStyle/>
          <a:p>
            <a:pPr>
              <a:buNone/>
            </a:pPr>
            <a:r>
              <a:rPr lang="en-US" dirty="0" smtClean="0"/>
              <a:t>THANK YOU</a:t>
            </a:r>
            <a:endParaRPr lang="en-US" dirty="0"/>
          </a:p>
        </p:txBody>
      </p:sp>
      <p:sp>
        <p:nvSpPr>
          <p:cNvPr id="4" name="Date Placeholder 3"/>
          <p:cNvSpPr>
            <a:spLocks noGrp="1"/>
          </p:cNvSpPr>
          <p:nvPr>
            <p:ph type="dt" sz="half" idx="10"/>
          </p:nvPr>
        </p:nvSpPr>
        <p:spPr/>
        <p:txBody>
          <a:bodyPr/>
          <a:lstStyle/>
          <a:p>
            <a:fld id="{39CA5B9F-DA3A-4BC9-BBF3-AA5F7CC1C485}" type="datetime1">
              <a:rPr lang="en-US" smtClean="0"/>
              <a:pPr/>
              <a:t>2/29/2016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15</a:t>
            </a:fld>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05" y="0"/>
            <a:ext cx="8915400" cy="1143000"/>
          </a:xfrm>
        </p:spPr>
        <p:txBody>
          <a:bodyPr>
            <a:normAutofit/>
          </a:bodyPr>
          <a:lstStyle/>
          <a:p>
            <a:r>
              <a:rPr lang="en-US" dirty="0" smtClean="0"/>
              <a:t>Discussion </a:t>
            </a:r>
            <a:r>
              <a:rPr lang="en-US" dirty="0" smtClean="0"/>
              <a:t>on GPPA for EUMETSAT</a:t>
            </a:r>
            <a:endParaRPr lang="en-US" dirty="0"/>
          </a:p>
        </p:txBody>
      </p:sp>
      <p:sp>
        <p:nvSpPr>
          <p:cNvPr id="3" name="Content Placeholder 2"/>
          <p:cNvSpPr>
            <a:spLocks noGrp="1"/>
          </p:cNvSpPr>
          <p:nvPr>
            <p:ph idx="1"/>
          </p:nvPr>
        </p:nvSpPr>
        <p:spPr>
          <a:xfrm>
            <a:off x="539367" y="3329852"/>
            <a:ext cx="8915400" cy="2013330"/>
          </a:xfrm>
        </p:spPr>
        <p:txBody>
          <a:bodyPr/>
          <a:lstStyle/>
          <a:p>
            <a:r>
              <a:rPr lang="en-US" u="sng" dirty="0" smtClean="0">
                <a:hlinkClick r:id="rId2"/>
              </a:rPr>
              <a:t>Review of Meteosat-2/3 </a:t>
            </a:r>
            <a:r>
              <a:rPr lang="en-US" u="sng" dirty="0" err="1" smtClean="0">
                <a:hlinkClick r:id="rId2"/>
              </a:rPr>
              <a:t>Seviri</a:t>
            </a:r>
            <a:r>
              <a:rPr lang="en-US" u="sng" dirty="0" smtClean="0">
                <a:hlinkClick r:id="rId2"/>
              </a:rPr>
              <a:t> - IASI product</a:t>
            </a:r>
            <a:endParaRPr lang="en-US" dirty="0" smtClean="0"/>
          </a:p>
          <a:p>
            <a:r>
              <a:rPr lang="en-US" u="sng" dirty="0" smtClean="0">
                <a:hlinkClick r:id="rId3"/>
              </a:rPr>
              <a:t>Review SEVIRI MODI (DCC) Product</a:t>
            </a:r>
            <a:endParaRPr lang="en-US" dirty="0" smtClean="0"/>
          </a:p>
          <a:p>
            <a:r>
              <a:rPr lang="en-US" u="sng" dirty="0" smtClean="0">
                <a:hlinkClick r:id="rId4"/>
              </a:rPr>
              <a:t>Review GSICS Prime Reference Produc</a:t>
            </a:r>
            <a:r>
              <a:rPr lang="en-US" dirty="0" smtClean="0"/>
              <a:t>t</a:t>
            </a:r>
          </a:p>
          <a:p>
            <a:endParaRPr lang="en-US" dirty="0"/>
          </a:p>
        </p:txBody>
      </p:sp>
      <p:sp>
        <p:nvSpPr>
          <p:cNvPr id="4" name="Date Placeholder 3"/>
          <p:cNvSpPr>
            <a:spLocks noGrp="1"/>
          </p:cNvSpPr>
          <p:nvPr>
            <p:ph type="dt" sz="half" idx="10"/>
          </p:nvPr>
        </p:nvSpPr>
        <p:spPr/>
        <p:txBody>
          <a:bodyPr/>
          <a:lstStyle/>
          <a:p>
            <a:fld id="{15FEB08C-8470-41E5-83EA-782FDDE74C20}" type="datetime1">
              <a:rPr lang="en-US" smtClean="0"/>
              <a:pPr/>
              <a:t>3/1/2016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16</a:t>
            </a:fld>
            <a:endParaRPr kumimoji="0" lang="en-US"/>
          </a:p>
        </p:txBody>
      </p:sp>
      <p:sp>
        <p:nvSpPr>
          <p:cNvPr id="6" name="TextBox 5"/>
          <p:cNvSpPr txBox="1"/>
          <p:nvPr/>
        </p:nvSpPr>
        <p:spPr>
          <a:xfrm>
            <a:off x="319490" y="2291508"/>
            <a:ext cx="2919470" cy="523220"/>
          </a:xfrm>
          <a:prstGeom prst="rect">
            <a:avLst/>
          </a:prstGeom>
          <a:solidFill>
            <a:schemeClr val="bg2">
              <a:lumMod val="90000"/>
            </a:schemeClr>
          </a:solidFill>
        </p:spPr>
        <p:txBody>
          <a:bodyPr wrap="square" rtlCol="0">
            <a:spAutoFit/>
          </a:bodyPr>
          <a:lstStyle/>
          <a:p>
            <a:r>
              <a:rPr lang="en-US" sz="2800" dirty="0" smtClean="0">
                <a:solidFill>
                  <a:schemeClr val="tx1">
                    <a:lumMod val="85000"/>
                    <a:lumOff val="15000"/>
                  </a:schemeClr>
                </a:solidFill>
              </a:rPr>
              <a:t>Review Pages</a:t>
            </a:r>
            <a:endParaRPr lang="en-US" sz="28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SEVIRI – Aqua </a:t>
            </a:r>
            <a:r>
              <a:rPr lang="en-US" dirty="0" err="1" smtClean="0"/>
              <a:t>Modis</a:t>
            </a:r>
            <a:r>
              <a:rPr lang="en-US" dirty="0" smtClean="0"/>
              <a:t> DCC Product</a:t>
            </a:r>
            <a:endParaRPr lang="en-US" dirty="0"/>
          </a:p>
        </p:txBody>
      </p:sp>
      <p:sp>
        <p:nvSpPr>
          <p:cNvPr id="3" name="Content Placeholder 2"/>
          <p:cNvSpPr>
            <a:spLocks noGrp="1"/>
          </p:cNvSpPr>
          <p:nvPr>
            <p:ph idx="1"/>
          </p:nvPr>
        </p:nvSpPr>
        <p:spPr/>
        <p:txBody>
          <a:bodyPr/>
          <a:lstStyle/>
          <a:p>
            <a:r>
              <a:rPr lang="en-US" dirty="0" smtClean="0"/>
              <a:t> </a:t>
            </a:r>
            <a:r>
              <a:rPr lang="en-US" dirty="0" smtClean="0">
                <a:hlinkClick r:id="rId2"/>
              </a:rPr>
              <a:t>http://</a:t>
            </a:r>
            <a:r>
              <a:rPr lang="en-US" dirty="0" smtClean="0">
                <a:hlinkClick r:id="rId2"/>
              </a:rPr>
              <a:t>gsics.eumetsat.int/thredds/catalog/msg3-seviri-aqua-modis-demo-nrtc/catalog.html</a:t>
            </a:r>
            <a:r>
              <a:rPr lang="en-US" dirty="0" smtClean="0"/>
              <a:t>)</a:t>
            </a:r>
            <a:endParaRPr lang="en-US" dirty="0"/>
          </a:p>
        </p:txBody>
      </p:sp>
      <p:sp>
        <p:nvSpPr>
          <p:cNvPr id="4" name="Date Placeholder 3"/>
          <p:cNvSpPr>
            <a:spLocks noGrp="1"/>
          </p:cNvSpPr>
          <p:nvPr>
            <p:ph type="dt" sz="half" idx="10"/>
          </p:nvPr>
        </p:nvSpPr>
        <p:spPr/>
        <p:txBody>
          <a:bodyPr/>
          <a:lstStyle/>
          <a:p>
            <a:fld id="{DEC6F3BC-D4E1-4D56-9F48-69533BE17798}" type="datetime1">
              <a:rPr lang="en-US" smtClean="0"/>
              <a:t>3/1/2016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17</a:t>
            </a:fld>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845" y="773937"/>
            <a:ext cx="9410700" cy="5913301"/>
          </a:xfrm>
        </p:spPr>
        <p:txBody>
          <a:bodyPr>
            <a:normAutofit fontScale="25000" lnSpcReduction="20000"/>
          </a:bodyPr>
          <a:lstStyle/>
          <a:p>
            <a:r>
              <a:rPr lang="en-US" sz="4300" dirty="0" smtClean="0"/>
              <a:t>Fill out Sections I, II, III.1.A.1, and III.1.A.2 of the GSICS Product Acceptance Form (GPAF). Also, fill out Section III.1.B (ATBD) of the GPAF, but during the Submission Phase the ATBD needs only to be a preliminary version. The ATBD could be a journal article, technical memorandum or other documentation of the method used to make the product.</a:t>
            </a:r>
          </a:p>
          <a:p>
            <a:pPr lvl="1"/>
            <a:r>
              <a:rPr lang="en-US" sz="4300" dirty="0" smtClean="0"/>
              <a:t>Who: Product provider</a:t>
            </a:r>
          </a:p>
          <a:p>
            <a:pPr lvl="1"/>
            <a:r>
              <a:rPr lang="en-US" sz="4300" dirty="0" smtClean="0">
                <a:solidFill>
                  <a:srgbClr val="FF0000"/>
                </a:solidFill>
              </a:rPr>
              <a:t>Done </a:t>
            </a:r>
          </a:p>
          <a:p>
            <a:r>
              <a:rPr lang="en-US" sz="4300" dirty="0" smtClean="0"/>
              <a:t>Submit the GPAF and preliminary ATBD for review to the GSICS Product Acceptance Team (GPAT) via the GSICS Coordination Center (GCC) Deputy.</a:t>
            </a:r>
          </a:p>
          <a:p>
            <a:pPr lvl="1"/>
            <a:r>
              <a:rPr lang="en-US" sz="4300" dirty="0" smtClean="0"/>
              <a:t>Who: Product provider</a:t>
            </a:r>
          </a:p>
          <a:p>
            <a:pPr lvl="1"/>
            <a:r>
              <a:rPr lang="en-US" sz="4300" dirty="0" smtClean="0">
                <a:solidFill>
                  <a:srgbClr val="FF0000"/>
                </a:solidFill>
              </a:rPr>
              <a:t>Done</a:t>
            </a:r>
          </a:p>
          <a:p>
            <a:r>
              <a:rPr lang="en-US" sz="4300" dirty="0" smtClean="0"/>
              <a:t>Determine if the GPAF is filled out correctly and decide if the product theoretical basis is adequate and the product scope is within the GSICS domain.</a:t>
            </a:r>
          </a:p>
          <a:p>
            <a:pPr lvl="1"/>
            <a:r>
              <a:rPr lang="en-US" sz="4300" dirty="0" smtClean="0"/>
              <a:t>Who: GPAT</a:t>
            </a:r>
          </a:p>
          <a:p>
            <a:pPr lvl="1"/>
            <a:r>
              <a:rPr lang="en-US" sz="4300" dirty="0" smtClean="0"/>
              <a:t>Due: 6 weeks after the GPAF submission</a:t>
            </a:r>
          </a:p>
          <a:p>
            <a:pPr lvl="1"/>
            <a:r>
              <a:rPr lang="en-US" sz="4300" dirty="0" smtClean="0">
                <a:solidFill>
                  <a:srgbClr val="FF0000"/>
                </a:solidFill>
              </a:rPr>
              <a:t>Pending</a:t>
            </a:r>
          </a:p>
          <a:p>
            <a:r>
              <a:rPr lang="en-US" sz="4300" dirty="0" smtClean="0"/>
              <a:t>GPAT feedback given to the Product provider.</a:t>
            </a:r>
          </a:p>
          <a:p>
            <a:pPr lvl="1"/>
            <a:r>
              <a:rPr lang="en-US" sz="4300" dirty="0" smtClean="0"/>
              <a:t>Who: GCC Director</a:t>
            </a:r>
          </a:p>
          <a:p>
            <a:pPr lvl="1"/>
            <a:r>
              <a:rPr lang="en-US" sz="4300" dirty="0" smtClean="0"/>
              <a:t>Due: 7 weeks from GPAF submission</a:t>
            </a:r>
          </a:p>
          <a:p>
            <a:pPr lvl="1"/>
            <a:r>
              <a:rPr lang="en-US" sz="4300" dirty="0" smtClean="0">
                <a:solidFill>
                  <a:srgbClr val="FF0000"/>
                </a:solidFill>
              </a:rPr>
              <a:t>Pending</a:t>
            </a:r>
          </a:p>
          <a:p>
            <a:r>
              <a:rPr lang="en-US" sz="4300" dirty="0" smtClean="0"/>
              <a:t>Upload a sample file to a GSICS data server if GPAT feedback is affirmative.</a:t>
            </a:r>
          </a:p>
          <a:p>
            <a:pPr lvl="1"/>
            <a:r>
              <a:rPr lang="en-US" sz="4300" dirty="0" smtClean="0"/>
              <a:t>Who: Product provider, GDWG Chairman</a:t>
            </a:r>
          </a:p>
          <a:p>
            <a:pPr lvl="1"/>
            <a:r>
              <a:rPr lang="en-US" sz="4300" dirty="0" smtClean="0"/>
              <a:t>Due: One week after GPAT feedback regarding GPAF form submission</a:t>
            </a:r>
          </a:p>
          <a:p>
            <a:pPr lvl="1"/>
            <a:r>
              <a:rPr lang="en-US" sz="4300" dirty="0" smtClean="0">
                <a:solidFill>
                  <a:srgbClr val="FF0000"/>
                </a:solidFill>
              </a:rPr>
              <a:t>Done | Month to month file names differ but can be fixed</a:t>
            </a:r>
            <a:r>
              <a:rPr lang="en-US" sz="4300" dirty="0" smtClean="0"/>
              <a:t>.</a:t>
            </a:r>
          </a:p>
          <a:p>
            <a:r>
              <a:rPr lang="en-US" sz="4300" dirty="0" smtClean="0"/>
              <a:t>Determine if the sample file follows the GSICS </a:t>
            </a:r>
            <a:r>
              <a:rPr lang="en-US" sz="4300" dirty="0" err="1" smtClean="0"/>
              <a:t>netCDF</a:t>
            </a:r>
            <a:r>
              <a:rPr lang="en-US" sz="4300" dirty="0" smtClean="0"/>
              <a:t> and file naming conventions.</a:t>
            </a:r>
          </a:p>
          <a:p>
            <a:pPr lvl="1"/>
            <a:r>
              <a:rPr lang="en-US" sz="4300" dirty="0" smtClean="0"/>
              <a:t>Who: GDWG Chairman</a:t>
            </a:r>
          </a:p>
          <a:p>
            <a:pPr lvl="1"/>
            <a:r>
              <a:rPr lang="en-US" sz="4300" dirty="0" smtClean="0"/>
              <a:t>Due: 2 weeks after successful product sample file upload</a:t>
            </a:r>
          </a:p>
          <a:p>
            <a:pPr lvl="1"/>
            <a:r>
              <a:rPr lang="en-US" sz="4300" dirty="0" smtClean="0">
                <a:solidFill>
                  <a:srgbClr val="FF0000"/>
                </a:solidFill>
              </a:rPr>
              <a:t>Pending</a:t>
            </a:r>
          </a:p>
          <a:p>
            <a:r>
              <a:rPr lang="en-US" sz="4300" dirty="0" smtClean="0"/>
              <a:t>Remediate any GPAF issues according to the GPAT feedback.</a:t>
            </a:r>
          </a:p>
          <a:p>
            <a:pPr lvl="1"/>
            <a:r>
              <a:rPr lang="en-US" sz="4300" dirty="0" smtClean="0"/>
              <a:t>Who: Product provider, GCC Director</a:t>
            </a:r>
          </a:p>
          <a:p>
            <a:pPr lvl="1"/>
            <a:r>
              <a:rPr lang="en-US" sz="4300" dirty="0" smtClean="0"/>
              <a:t>Due: Within 20 days after sending GPAT feedback to the Product provider</a:t>
            </a:r>
          </a:p>
          <a:p>
            <a:pPr lvl="1"/>
            <a:r>
              <a:rPr lang="en-US" sz="4300" dirty="0" smtClean="0">
                <a:solidFill>
                  <a:srgbClr val="FF0000"/>
                </a:solidFill>
              </a:rPr>
              <a:t>Pending</a:t>
            </a:r>
          </a:p>
          <a:p>
            <a:r>
              <a:rPr lang="en-US" sz="4300" dirty="0" smtClean="0"/>
              <a:t>Once all issues are resolved, the product enters the </a:t>
            </a:r>
            <a:r>
              <a:rPr lang="en-US" sz="4300" b="1" dirty="0" smtClean="0"/>
              <a:t>Demonstration Phase</a:t>
            </a:r>
            <a:r>
              <a:rPr lang="en-US" sz="4300" dirty="0" smtClean="0"/>
              <a:t>.</a:t>
            </a:r>
          </a:p>
          <a:p>
            <a:pPr lvl="1"/>
            <a:r>
              <a:rPr lang="en-US" sz="4300" dirty="0" smtClean="0"/>
              <a:t>Who: GCC Director in consultation with the GPAT</a:t>
            </a:r>
          </a:p>
          <a:p>
            <a:pPr lvl="1"/>
            <a:r>
              <a:rPr lang="en-US" sz="4300" dirty="0" smtClean="0"/>
              <a:t>Due: Within 90 days of the GPAF submission</a:t>
            </a:r>
          </a:p>
          <a:p>
            <a:pPr lvl="1"/>
            <a:r>
              <a:rPr lang="en-US" sz="4300" dirty="0" smtClean="0">
                <a:solidFill>
                  <a:srgbClr val="FF0000"/>
                </a:solidFill>
              </a:rPr>
              <a:t>Pending</a:t>
            </a:r>
          </a:p>
          <a:p>
            <a:endParaRPr lang="en-US" dirty="0"/>
          </a:p>
        </p:txBody>
      </p:sp>
      <p:sp>
        <p:nvSpPr>
          <p:cNvPr id="4" name="Date Placeholder 3"/>
          <p:cNvSpPr>
            <a:spLocks noGrp="1"/>
          </p:cNvSpPr>
          <p:nvPr>
            <p:ph type="dt" sz="half" idx="10"/>
          </p:nvPr>
        </p:nvSpPr>
        <p:spPr/>
        <p:txBody>
          <a:bodyPr/>
          <a:lstStyle/>
          <a:p>
            <a:fld id="{7ABDE660-9CB7-4679-866E-36B3521679A4}" type="datetime1">
              <a:rPr lang="en-US" smtClean="0"/>
              <a:t>3/1/2016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18</a:t>
            </a:fld>
            <a:endParaRPr kumimoji="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23" y="1716970"/>
            <a:ext cx="9645477" cy="3663775"/>
          </a:xfrm>
        </p:spPr>
        <p:txBody>
          <a:bodyPr>
            <a:normAutofit fontScale="92500" lnSpcReduction="20000"/>
          </a:bodyPr>
          <a:lstStyle/>
          <a:p>
            <a:pPr>
              <a:lnSpc>
                <a:spcPct val="150000"/>
              </a:lnSpc>
            </a:pPr>
            <a:r>
              <a:rPr lang="en-US" sz="2400" b="1" dirty="0" smtClean="0">
                <a:latin typeface="Arial" panose="020B0604020202020204" pitchFamily="34" charset="0"/>
                <a:cs typeface="Arial" panose="020B0604020202020204" pitchFamily="34" charset="0"/>
              </a:rPr>
              <a:t>Introduction</a:t>
            </a:r>
          </a:p>
          <a:p>
            <a:pPr lvl="1">
              <a:lnSpc>
                <a:spcPct val="150000"/>
              </a:lnSpc>
            </a:pPr>
            <a:r>
              <a:rPr lang="en-US" sz="2400" b="1" dirty="0" smtClean="0">
                <a:latin typeface="Arial" panose="020B0604020202020204" pitchFamily="34" charset="0"/>
                <a:cs typeface="Arial" panose="020B0604020202020204" pitchFamily="34" charset="0"/>
              </a:rPr>
              <a:t>Challenges</a:t>
            </a:r>
          </a:p>
          <a:p>
            <a:pPr>
              <a:lnSpc>
                <a:spcPct val="150000"/>
              </a:lnSpc>
            </a:pPr>
            <a:r>
              <a:rPr lang="en-US" sz="2400" b="1" dirty="0" smtClean="0">
                <a:latin typeface="Arial" panose="020B0604020202020204" pitchFamily="34" charset="0"/>
                <a:cs typeface="Arial" panose="020B0604020202020204" pitchFamily="34" charset="0"/>
              </a:rPr>
              <a:t>EUMETSAT Product becomes Operational</a:t>
            </a:r>
          </a:p>
          <a:p>
            <a:pPr>
              <a:lnSpc>
                <a:spcPct val="150000"/>
              </a:lnSpc>
            </a:pPr>
            <a:r>
              <a:rPr lang="en-US" sz="2400" b="1" dirty="0" smtClean="0">
                <a:latin typeface="Arial" panose="020B0604020202020204" pitchFamily="34" charset="0"/>
                <a:cs typeface="Arial" panose="020B0604020202020204" pitchFamily="34" charset="0"/>
              </a:rPr>
              <a:t>New Challenges [Proposed Solutions, Discussions]</a:t>
            </a:r>
          </a:p>
          <a:p>
            <a:pPr>
              <a:lnSpc>
                <a:spcPct val="150000"/>
              </a:lnSpc>
            </a:pPr>
            <a:r>
              <a:rPr lang="en-US" sz="2400" b="1" dirty="0" smtClean="0">
                <a:latin typeface="Arial" panose="020B0604020202020204" pitchFamily="34" charset="0"/>
                <a:cs typeface="Arial" panose="020B0604020202020204" pitchFamily="34" charset="0"/>
              </a:rPr>
              <a:t>GPPA for GSICS Model/Data Resources and other entities</a:t>
            </a:r>
          </a:p>
          <a:p>
            <a:pPr>
              <a:lnSpc>
                <a:spcPct val="150000"/>
              </a:lnSpc>
            </a:pPr>
            <a:r>
              <a:rPr lang="en-US" sz="2400" b="1" dirty="0" smtClean="0">
                <a:latin typeface="Arial" panose="020B0604020202020204" pitchFamily="34" charset="0"/>
                <a:cs typeface="Arial" panose="020B0604020202020204" pitchFamily="34" charset="0"/>
              </a:rPr>
              <a:t>GPPA Tool</a:t>
            </a:r>
          </a:p>
          <a:p>
            <a:pPr>
              <a:lnSpc>
                <a:spcPct val="150000"/>
              </a:lnSpc>
            </a:pPr>
            <a:r>
              <a:rPr lang="en-US" sz="2400" b="1" dirty="0" smtClean="0">
                <a:latin typeface="Arial" panose="020B0604020202020204" pitchFamily="34" charset="0"/>
                <a:cs typeface="Arial" panose="020B0604020202020204" pitchFamily="34" charset="0"/>
              </a:rPr>
              <a:t>Summary and Discussion</a:t>
            </a:r>
          </a:p>
          <a:p>
            <a:pPr>
              <a:lnSpc>
                <a:spcPct val="150000"/>
              </a:lnSpc>
              <a:buNone/>
            </a:pPr>
            <a:endParaRPr lang="en-US" sz="2400" dirty="0" smtClean="0">
              <a:latin typeface="Arial" panose="020B0604020202020204" pitchFamily="34" charset="0"/>
              <a:cs typeface="Arial" panose="020B0604020202020204" pitchFamily="34" charset="0"/>
            </a:endParaRPr>
          </a:p>
          <a:p>
            <a:pPr lvl="0">
              <a:buNone/>
            </a:pPr>
            <a:endParaRPr lang="en-US" dirty="0" smtClean="0"/>
          </a:p>
          <a:p>
            <a:pPr lvl="0">
              <a:buNone/>
            </a:pPr>
            <a:endParaRPr lang="en-US" dirty="0" smtClean="0"/>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dirty="0" smtClean="0"/>
              <a:t>3/1/2016</a:t>
            </a:r>
            <a:endParaRPr lang="en-US" dirty="0"/>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2</a:t>
            </a:fld>
            <a:endParaRPr kumimoji="0" lang="en-US"/>
          </a:p>
        </p:txBody>
      </p:sp>
      <p:sp>
        <p:nvSpPr>
          <p:cNvPr id="10" name="Title 1"/>
          <p:cNvSpPr txBox="1">
            <a:spLocks/>
          </p:cNvSpPr>
          <p:nvPr/>
        </p:nvSpPr>
        <p:spPr>
          <a:xfrm>
            <a:off x="495300" y="0"/>
            <a:ext cx="8915400" cy="741362"/>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smtClean="0">
                <a:ln>
                  <a:noFill/>
                </a:ln>
                <a:solidFill>
                  <a:schemeClr val="lt1"/>
                </a:solidFill>
                <a:effectLst/>
                <a:uLnTx/>
                <a:uFillTx/>
                <a:latin typeface="Arial" pitchFamily="34" charset="0"/>
                <a:ea typeface="+mn-ea"/>
                <a:cs typeface="Arial" pitchFamily="34" charset="0"/>
              </a:rPr>
              <a:t>Outline</a:t>
            </a:r>
            <a:endParaRPr kumimoji="0" lang="en-US" sz="4000" b="1" i="0" u="none" strike="noStrike" kern="1200" cap="none" spc="0" normalizeH="0" baseline="0" noProof="0" dirty="0">
              <a:ln>
                <a:noFill/>
              </a:ln>
              <a:solidFill>
                <a:schemeClr val="lt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55577" y="4058119"/>
            <a:ext cx="4921422" cy="609540"/>
          </a:xfrm>
          <a:prstGeom prst="rect">
            <a:avLst/>
          </a:prstGeom>
          <a:gradFill flip="none" rotWithShape="1">
            <a:gsLst>
              <a:gs pos="0">
                <a:schemeClr val="bg1">
                  <a:alpha val="0"/>
                </a:schemeClr>
              </a:gs>
              <a:gs pos="56000">
                <a:srgbClr val="FBBF28"/>
              </a:gs>
              <a:gs pos="100000">
                <a:srgbClr val="FAB3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       </a:t>
            </a:r>
            <a:r>
              <a:rPr lang="en-US" sz="1000" dirty="0" smtClean="0">
                <a:solidFill>
                  <a:schemeClr val="tx1"/>
                </a:solidFill>
              </a:rPr>
              <a:t>   Product version Control                         Data released with disclaimer</a:t>
            </a:r>
            <a:endParaRPr lang="en-US" sz="1000" dirty="0">
              <a:solidFill>
                <a:schemeClr val="tx1"/>
              </a:solidFill>
            </a:endParaRPr>
          </a:p>
          <a:p>
            <a:r>
              <a:rPr lang="en-US" sz="1000" dirty="0">
                <a:solidFill>
                  <a:schemeClr val="tx1"/>
                </a:solidFill>
              </a:rPr>
              <a:t>C        </a:t>
            </a:r>
            <a:r>
              <a:rPr lang="en-US" sz="1000" dirty="0" smtClean="0">
                <a:solidFill>
                  <a:schemeClr val="tx1"/>
                </a:solidFill>
              </a:rPr>
              <a:t>Operations and distribution plan         Data user’s guide    T=180 days</a:t>
            </a:r>
            <a:endParaRPr lang="en-US" sz="1000" dirty="0">
              <a:solidFill>
                <a:schemeClr val="tx1"/>
              </a:solidFill>
            </a:endParaRPr>
          </a:p>
        </p:txBody>
      </p:sp>
      <p:sp>
        <p:nvSpPr>
          <p:cNvPr id="6" name="Rectangle 5"/>
          <p:cNvSpPr/>
          <p:nvPr/>
        </p:nvSpPr>
        <p:spPr>
          <a:xfrm>
            <a:off x="2477905" y="4717203"/>
            <a:ext cx="4411794" cy="609540"/>
          </a:xfrm>
          <a:prstGeom prst="rect">
            <a:avLst/>
          </a:prstGeom>
          <a:gradFill flip="none" rotWithShape="1">
            <a:gsLst>
              <a:gs pos="52000">
                <a:srgbClr val="9CDD46"/>
              </a:gs>
              <a:gs pos="0">
                <a:schemeClr val="bg1">
                  <a:alpha val="0"/>
                </a:schemeClr>
              </a:gs>
              <a:gs pos="100000">
                <a:srgbClr val="8AD72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 </a:t>
            </a:r>
            <a:r>
              <a:rPr lang="en-US" sz="1000" dirty="0" smtClean="0">
                <a:solidFill>
                  <a:schemeClr val="tx1"/>
                </a:solidFill>
              </a:rPr>
              <a:t>Founding concepts Supporting models    Data </a:t>
            </a:r>
            <a:r>
              <a:rPr lang="en-US" sz="1000" dirty="0">
                <a:solidFill>
                  <a:schemeClr val="tx1"/>
                </a:solidFill>
              </a:rPr>
              <a:t>Archived and Free Access</a:t>
            </a:r>
          </a:p>
          <a:p>
            <a:r>
              <a:rPr lang="en-US" sz="1000" dirty="0">
                <a:solidFill>
                  <a:schemeClr val="tx1"/>
                </a:solidFill>
              </a:rPr>
              <a:t>           ATBD </a:t>
            </a:r>
            <a:r>
              <a:rPr lang="en-US" sz="1000" dirty="0" smtClean="0">
                <a:solidFill>
                  <a:schemeClr val="tx1"/>
                </a:solidFill>
              </a:rPr>
              <a:t>Peer-Publications                      Product quality indicator description</a:t>
            </a:r>
            <a:endParaRPr lang="en-US" sz="1000" dirty="0">
              <a:solidFill>
                <a:schemeClr val="tx1"/>
              </a:solidFill>
            </a:endParaRPr>
          </a:p>
          <a:p>
            <a:r>
              <a:rPr lang="en-US" sz="1000" dirty="0">
                <a:solidFill>
                  <a:schemeClr val="tx1"/>
                </a:solidFill>
              </a:rPr>
              <a:t>            </a:t>
            </a:r>
            <a:r>
              <a:rPr lang="en-US" sz="1000" dirty="0" smtClean="0">
                <a:solidFill>
                  <a:schemeClr val="tx1"/>
                </a:solidFill>
              </a:rPr>
              <a:t>Traceability document                         T=365 days</a:t>
            </a:r>
            <a:endParaRPr lang="en-US" sz="1000" dirty="0">
              <a:solidFill>
                <a:schemeClr val="tx1"/>
              </a:solidFill>
            </a:endParaRPr>
          </a:p>
        </p:txBody>
      </p:sp>
      <p:sp>
        <p:nvSpPr>
          <p:cNvPr id="8" name="Rectangle 13"/>
          <p:cNvSpPr/>
          <p:nvPr/>
        </p:nvSpPr>
        <p:spPr>
          <a:xfrm>
            <a:off x="761583" y="4065300"/>
            <a:ext cx="1693342" cy="665859"/>
          </a:xfrm>
          <a:custGeom>
            <a:avLst/>
            <a:gdLst/>
            <a:ahLst/>
            <a:cxnLst/>
            <a:rect l="l" t="t" r="r" b="b"/>
            <a:pathLst>
              <a:path w="1548748" h="594360">
                <a:moveTo>
                  <a:pt x="367404" y="0"/>
                </a:moveTo>
                <a:lnTo>
                  <a:pt x="1181344" y="0"/>
                </a:lnTo>
                <a:lnTo>
                  <a:pt x="1548748" y="594360"/>
                </a:lnTo>
                <a:lnTo>
                  <a:pt x="0" y="59436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Preoperational</a:t>
            </a:r>
          </a:p>
          <a:p>
            <a:pPr algn="ctr"/>
            <a:r>
              <a:rPr lang="en-US" dirty="0" smtClean="0"/>
              <a:t>Phase</a:t>
            </a:r>
            <a:endParaRPr lang="en-US" dirty="0"/>
          </a:p>
        </p:txBody>
      </p:sp>
      <p:sp>
        <p:nvSpPr>
          <p:cNvPr id="9" name="Rectangle 14"/>
          <p:cNvSpPr/>
          <p:nvPr/>
        </p:nvSpPr>
        <p:spPr>
          <a:xfrm>
            <a:off x="392713" y="4781211"/>
            <a:ext cx="2430512" cy="609540"/>
          </a:xfrm>
          <a:custGeom>
            <a:avLst/>
            <a:gdLst/>
            <a:ahLst/>
            <a:cxnLst/>
            <a:rect l="l" t="t" r="r" b="b"/>
            <a:pathLst>
              <a:path w="2362688" h="594360">
                <a:moveTo>
                  <a:pt x="367404" y="0"/>
                </a:moveTo>
                <a:lnTo>
                  <a:pt x="1995284" y="0"/>
                </a:lnTo>
                <a:lnTo>
                  <a:pt x="2362688" y="594360"/>
                </a:lnTo>
                <a:lnTo>
                  <a:pt x="0" y="594360"/>
                </a:lnTo>
                <a:close/>
              </a:path>
            </a:pathLst>
          </a:custGeom>
          <a:solidFill>
            <a:srgbClr val="8AD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Demonstration Phase</a:t>
            </a:r>
            <a:endParaRPr lang="en-US" dirty="0"/>
          </a:p>
        </p:txBody>
      </p:sp>
      <p:sp>
        <p:nvSpPr>
          <p:cNvPr id="10" name="Rectangle 9"/>
          <p:cNvSpPr/>
          <p:nvPr/>
        </p:nvSpPr>
        <p:spPr>
          <a:xfrm>
            <a:off x="2840627" y="5386160"/>
            <a:ext cx="4036372" cy="609540"/>
          </a:xfrm>
          <a:prstGeom prst="rect">
            <a:avLst/>
          </a:prstGeom>
          <a:gradFill flip="none" rotWithShape="1">
            <a:gsLst>
              <a:gs pos="53000">
                <a:srgbClr val="2EB1EC"/>
              </a:gs>
              <a:gs pos="0">
                <a:schemeClr val="bg1">
                  <a:alpha val="0"/>
                </a:schemeClr>
              </a:gs>
              <a:gs pos="100000">
                <a:srgbClr val="00A0E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            </a:t>
            </a:r>
            <a:r>
              <a:rPr lang="en-US" sz="1000" dirty="0" smtClean="0">
                <a:solidFill>
                  <a:schemeClr val="tx1"/>
                </a:solidFill>
              </a:rPr>
              <a:t>Fill out </a:t>
            </a:r>
            <a:r>
              <a:rPr lang="en-US" sz="1000" dirty="0">
                <a:solidFill>
                  <a:schemeClr val="tx1"/>
                </a:solidFill>
              </a:rPr>
              <a:t>GSICS Product Acceptance Form  ( </a:t>
            </a:r>
            <a:r>
              <a:rPr lang="en-US" sz="1000" dirty="0">
                <a:solidFill>
                  <a:schemeClr val="tx1"/>
                </a:solidFill>
                <a:hlinkClick r:id="rId2"/>
              </a:rPr>
              <a:t>GPAF</a:t>
            </a:r>
            <a:r>
              <a:rPr lang="en-US" sz="1000" dirty="0">
                <a:solidFill>
                  <a:schemeClr val="tx1"/>
                </a:solidFill>
              </a:rPr>
              <a:t> </a:t>
            </a:r>
            <a:r>
              <a:rPr lang="en-US" sz="1000" dirty="0" smtClean="0">
                <a:solidFill>
                  <a:schemeClr val="tx1"/>
                </a:solidFill>
              </a:rPr>
              <a:t>)  </a:t>
            </a:r>
            <a:endParaRPr lang="en-US" sz="1000" dirty="0">
              <a:solidFill>
                <a:schemeClr val="tx1"/>
              </a:solidFill>
            </a:endParaRPr>
          </a:p>
        </p:txBody>
      </p:sp>
      <p:sp>
        <p:nvSpPr>
          <p:cNvPr id="11" name="Rectangle 16"/>
          <p:cNvSpPr/>
          <p:nvPr/>
        </p:nvSpPr>
        <p:spPr>
          <a:xfrm>
            <a:off x="4995" y="5436960"/>
            <a:ext cx="3211930" cy="609540"/>
          </a:xfrm>
          <a:custGeom>
            <a:avLst/>
            <a:gdLst/>
            <a:ahLst/>
            <a:cxnLst/>
            <a:rect l="l" t="t" r="r" b="b"/>
            <a:pathLst>
              <a:path w="3176628" h="594360">
                <a:moveTo>
                  <a:pt x="367404" y="0"/>
                </a:moveTo>
                <a:lnTo>
                  <a:pt x="2809225" y="0"/>
                </a:lnTo>
                <a:lnTo>
                  <a:pt x="3176628" y="594360"/>
                </a:lnTo>
                <a:lnTo>
                  <a:pt x="0" y="594360"/>
                </a:lnTo>
                <a:close/>
              </a:path>
            </a:pathLst>
          </a:custGeom>
          <a:solidFill>
            <a:srgbClr val="00A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Submission  Phase</a:t>
            </a:r>
            <a:endParaRPr lang="en-US" dirty="0"/>
          </a:p>
        </p:txBody>
      </p:sp>
      <p:pic>
        <p:nvPicPr>
          <p:cNvPr id="12" name="Picture 11" descr="463px-Apollo_17_Pre-Launch_-_GPN-2000-000636.jpg"/>
          <p:cNvPicPr>
            <a:picLocks noChangeAspect="1"/>
          </p:cNvPicPr>
          <p:nvPr/>
        </p:nvPicPr>
        <p:blipFill>
          <a:blip r:embed="rId3" cstate="print"/>
          <a:stretch>
            <a:fillRect/>
          </a:stretch>
        </p:blipFill>
        <p:spPr>
          <a:xfrm>
            <a:off x="6874199" y="5365351"/>
            <a:ext cx="596900" cy="630349"/>
          </a:xfrm>
          <a:prstGeom prst="rect">
            <a:avLst/>
          </a:prstGeom>
        </p:spPr>
      </p:pic>
      <p:pic>
        <p:nvPicPr>
          <p:cNvPr id="13" name="Picture 12" descr="750px-Apollo_16_Launch_-_GPN-2000-000638.jpg"/>
          <p:cNvPicPr>
            <a:picLocks noChangeAspect="1"/>
          </p:cNvPicPr>
          <p:nvPr/>
        </p:nvPicPr>
        <p:blipFill>
          <a:blip r:embed="rId4" cstate="print"/>
          <a:stretch>
            <a:fillRect/>
          </a:stretch>
        </p:blipFill>
        <p:spPr>
          <a:xfrm flipH="1">
            <a:off x="6886899" y="4671267"/>
            <a:ext cx="584200" cy="651370"/>
          </a:xfrm>
          <a:prstGeom prst="rect">
            <a:avLst/>
          </a:prstGeom>
        </p:spPr>
      </p:pic>
      <p:pic>
        <p:nvPicPr>
          <p:cNvPr id="14" name="Picture 13" descr="546px-Apollo_16_Command_and_Service_Module_Over_the_Moon_-_GPN-2002-000069.jpg"/>
          <p:cNvPicPr>
            <a:picLocks noChangeAspect="1"/>
          </p:cNvPicPr>
          <p:nvPr/>
        </p:nvPicPr>
        <p:blipFill>
          <a:blip r:embed="rId5" cstate="print"/>
          <a:srcRect t="17647" r="12928"/>
          <a:stretch>
            <a:fillRect/>
          </a:stretch>
        </p:blipFill>
        <p:spPr>
          <a:xfrm>
            <a:off x="6886899" y="4042406"/>
            <a:ext cx="578662" cy="607504"/>
          </a:xfrm>
          <a:prstGeom prst="rect">
            <a:avLst/>
          </a:prstGeom>
        </p:spPr>
      </p:pic>
      <p:sp>
        <p:nvSpPr>
          <p:cNvPr id="15" name="Rectangle 14"/>
          <p:cNvSpPr/>
          <p:nvPr/>
        </p:nvSpPr>
        <p:spPr>
          <a:xfrm>
            <a:off x="1616859" y="3445345"/>
            <a:ext cx="5260140" cy="566057"/>
          </a:xfrm>
          <a:prstGeom prst="rect">
            <a:avLst/>
          </a:prstGeom>
          <a:gradFill flip="none" rotWithShape="1">
            <a:gsLst>
              <a:gs pos="45000">
                <a:srgbClr val="F1583F"/>
              </a:gs>
              <a:gs pos="0">
                <a:schemeClr val="bg1">
                  <a:alpha val="0"/>
                </a:schemeClr>
              </a:gs>
              <a:gs pos="100000">
                <a:srgbClr val="EE381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rgbClr val="000000"/>
                </a:solidFill>
                <a:cs typeface="Arial"/>
              </a:rPr>
              <a:t>     Product </a:t>
            </a:r>
            <a:r>
              <a:rPr lang="en-US" sz="1000" dirty="0">
                <a:solidFill>
                  <a:srgbClr val="000000"/>
                </a:solidFill>
                <a:cs typeface="Arial"/>
              </a:rPr>
              <a:t>is fully accepted by GSICS Executive Panel (EP) and maintained within GSICS </a:t>
            </a:r>
            <a:r>
              <a:rPr lang="en-US" sz="1000" dirty="0" smtClean="0">
                <a:solidFill>
                  <a:srgbClr val="000000"/>
                </a:solidFill>
                <a:cs typeface="Arial"/>
              </a:rPr>
              <a:t>and</a:t>
            </a:r>
          </a:p>
          <a:p>
            <a:r>
              <a:rPr lang="en-US" sz="1000" dirty="0">
                <a:solidFill>
                  <a:srgbClr val="000000"/>
                </a:solidFill>
                <a:cs typeface="Arial"/>
              </a:rPr>
              <a:t> </a:t>
            </a:r>
            <a:r>
              <a:rPr lang="en-US" sz="1000" dirty="0" smtClean="0">
                <a:solidFill>
                  <a:srgbClr val="000000"/>
                </a:solidFill>
                <a:cs typeface="Arial"/>
              </a:rPr>
              <a:t>     </a:t>
            </a:r>
            <a:r>
              <a:rPr lang="en-US" sz="1000" dirty="0">
                <a:solidFill>
                  <a:srgbClr val="000000"/>
                </a:solidFill>
                <a:cs typeface="Arial"/>
              </a:rPr>
              <a:t>distributed to the </a:t>
            </a:r>
            <a:r>
              <a:rPr lang="en-US" sz="1000" dirty="0" smtClean="0">
                <a:solidFill>
                  <a:srgbClr val="000000"/>
                </a:solidFill>
                <a:cs typeface="Arial"/>
              </a:rPr>
              <a:t>public.</a:t>
            </a:r>
          </a:p>
          <a:p>
            <a:r>
              <a:rPr lang="en-US" sz="1000" dirty="0">
                <a:solidFill>
                  <a:srgbClr val="000000"/>
                </a:solidFill>
                <a:cs typeface="Arial"/>
              </a:rPr>
              <a:t> </a:t>
            </a:r>
            <a:r>
              <a:rPr lang="en-US" sz="1000" dirty="0" smtClean="0">
                <a:solidFill>
                  <a:srgbClr val="000000"/>
                </a:solidFill>
                <a:cs typeface="Arial"/>
              </a:rPr>
              <a:t>        Product Logs, Data Usage</a:t>
            </a:r>
          </a:p>
          <a:p>
            <a:r>
              <a:rPr lang="en-US" sz="1000" dirty="0">
                <a:solidFill>
                  <a:srgbClr val="000000"/>
                </a:solidFill>
                <a:cs typeface="Arial"/>
              </a:rPr>
              <a:t> </a:t>
            </a:r>
            <a:r>
              <a:rPr lang="en-US" sz="1000" dirty="0" smtClean="0">
                <a:solidFill>
                  <a:srgbClr val="000000"/>
                </a:solidFill>
                <a:cs typeface="Arial"/>
              </a:rPr>
              <a:t>         </a:t>
            </a:r>
            <a:endParaRPr lang="en-US" sz="1000" dirty="0">
              <a:solidFill>
                <a:schemeClr val="tx1"/>
              </a:solidFill>
            </a:endParaRPr>
          </a:p>
        </p:txBody>
      </p:sp>
      <p:sp>
        <p:nvSpPr>
          <p:cNvPr id="17" name="Rectangle 12"/>
          <p:cNvSpPr/>
          <p:nvPr/>
        </p:nvSpPr>
        <p:spPr>
          <a:xfrm>
            <a:off x="1184925" y="3341400"/>
            <a:ext cx="876300" cy="698501"/>
          </a:xfrm>
          <a:custGeom>
            <a:avLst/>
            <a:gdLst/>
            <a:ahLst/>
            <a:cxnLst/>
            <a:rect l="l" t="t" r="r" b="b"/>
            <a:pathLst>
              <a:path w="734807" h="594360">
                <a:moveTo>
                  <a:pt x="367403" y="0"/>
                </a:moveTo>
                <a:lnTo>
                  <a:pt x="734807" y="594360"/>
                </a:lnTo>
                <a:lnTo>
                  <a:pt x="0" y="594360"/>
                </a:lnTo>
                <a:close/>
              </a:path>
            </a:pathLst>
          </a:custGeom>
          <a:solidFill>
            <a:srgbClr val="EE33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p>
          <a:p>
            <a:pPr algn="ctr"/>
            <a:endParaRPr lang="en-US" dirty="0"/>
          </a:p>
          <a:p>
            <a:pPr algn="ctr"/>
            <a:r>
              <a:rPr lang="en-US" dirty="0" smtClean="0"/>
              <a:t>Operational</a:t>
            </a:r>
          </a:p>
          <a:p>
            <a:pPr algn="ctr"/>
            <a:r>
              <a:rPr lang="en-US" dirty="0" smtClean="0"/>
              <a:t>Phase</a:t>
            </a:r>
            <a:endParaRPr lang="en-US" dirty="0"/>
          </a:p>
        </p:txBody>
      </p:sp>
      <p:pic>
        <p:nvPicPr>
          <p:cNvPr id="21" name="Picture 20" descr="MoonLanding.jpg"/>
          <p:cNvPicPr>
            <a:picLocks noChangeAspect="1"/>
          </p:cNvPicPr>
          <p:nvPr/>
        </p:nvPicPr>
        <p:blipFill>
          <a:blip r:embed="rId6" cstate="print"/>
          <a:stretch>
            <a:fillRect/>
          </a:stretch>
        </p:blipFill>
        <p:spPr>
          <a:xfrm>
            <a:off x="6886899" y="3445345"/>
            <a:ext cx="584200" cy="554347"/>
          </a:xfrm>
          <a:prstGeom prst="rect">
            <a:avLst/>
          </a:prstGeom>
        </p:spPr>
      </p:pic>
      <p:sp>
        <p:nvSpPr>
          <p:cNvPr id="19" name="Title 1"/>
          <p:cNvSpPr>
            <a:spLocks noGrp="1"/>
          </p:cNvSpPr>
          <p:nvPr>
            <p:ph type="title"/>
          </p:nvPr>
        </p:nvSpPr>
        <p:spPr>
          <a:xfrm>
            <a:off x="605477" y="178130"/>
            <a:ext cx="8915400" cy="766762"/>
          </a:xfrm>
        </p:spPr>
        <p:style>
          <a:lnRef idx="0">
            <a:schemeClr val="accent3"/>
          </a:lnRef>
          <a:fillRef idx="3">
            <a:schemeClr val="accent3"/>
          </a:fillRef>
          <a:effectRef idx="3">
            <a:schemeClr val="accent3"/>
          </a:effectRef>
          <a:fontRef idx="minor">
            <a:schemeClr val="lt1"/>
          </a:fontRef>
        </p:style>
        <p:txBody>
          <a:bodyPr>
            <a:normAutofit/>
          </a:bodyPr>
          <a:lstStyle/>
          <a:p>
            <a:r>
              <a:rPr lang="en-US" sz="4000" b="1" dirty="0" smtClean="0">
                <a:latin typeface="Arial" pitchFamily="34" charset="0"/>
                <a:cs typeface="Arial" pitchFamily="34" charset="0"/>
              </a:rPr>
              <a:t>GPPA Introduction</a:t>
            </a:r>
            <a:endParaRPr lang="en-US" sz="4000" b="1" dirty="0">
              <a:latin typeface="Arial" pitchFamily="34" charset="0"/>
              <a:cs typeface="Arial" pitchFamily="34" charset="0"/>
            </a:endParaRPr>
          </a:p>
        </p:txBody>
      </p:sp>
      <p:sp>
        <p:nvSpPr>
          <p:cNvPr id="18" name="Content Placeholder 2"/>
          <p:cNvSpPr>
            <a:spLocks noGrp="1"/>
          </p:cNvSpPr>
          <p:nvPr>
            <p:ph idx="1"/>
          </p:nvPr>
        </p:nvSpPr>
        <p:spPr>
          <a:xfrm>
            <a:off x="364671" y="1099623"/>
            <a:ext cx="9245600" cy="2130466"/>
          </a:xfrm>
        </p:spPr>
        <p:txBody>
          <a:bodyPr>
            <a:noAutofit/>
          </a:bodyPr>
          <a:lstStyle/>
          <a:p>
            <a:endParaRPr lang="en-US" sz="1400" b="1" dirty="0" smtClean="0">
              <a:latin typeface="Arial" pitchFamily="34" charset="0"/>
              <a:cs typeface="Arial" pitchFamily="34" charset="0"/>
            </a:endParaRPr>
          </a:p>
          <a:p>
            <a:pPr>
              <a:lnSpc>
                <a:spcPct val="170000"/>
              </a:lnSpc>
            </a:pPr>
            <a:r>
              <a:rPr lang="en-US" sz="1400" b="1" dirty="0" smtClean="0">
                <a:latin typeface="Arial" pitchFamily="34" charset="0"/>
                <a:cs typeface="Arial" pitchFamily="34" charset="0"/>
              </a:rPr>
              <a:t>The GPPA is the GSICS:</a:t>
            </a:r>
          </a:p>
          <a:p>
            <a:pPr lvl="1">
              <a:lnSpc>
                <a:spcPct val="170000"/>
              </a:lnSpc>
            </a:pPr>
            <a:r>
              <a:rPr lang="en-US" sz="1400" b="1" dirty="0" smtClean="0">
                <a:latin typeface="Arial" pitchFamily="34" charset="0"/>
                <a:cs typeface="Arial" pitchFamily="34" charset="0"/>
              </a:rPr>
              <a:t>Product developers pathway to obtain a “Stamp of Approval” for a potential product</a:t>
            </a:r>
          </a:p>
          <a:p>
            <a:pPr lvl="1">
              <a:lnSpc>
                <a:spcPct val="170000"/>
              </a:lnSpc>
            </a:pPr>
            <a:r>
              <a:rPr lang="en-US" sz="1400" b="1" dirty="0" smtClean="0">
                <a:latin typeface="Arial" pitchFamily="34" charset="0"/>
                <a:cs typeface="Arial" pitchFamily="34" charset="0"/>
              </a:rPr>
              <a:t>Data users window to GSICS product quality and “fitness for purpose”</a:t>
            </a:r>
          </a:p>
          <a:p>
            <a:pPr lvl="1">
              <a:lnSpc>
                <a:spcPct val="170000"/>
              </a:lnSpc>
            </a:pPr>
            <a:r>
              <a:rPr lang="en-US" sz="1400" b="1" dirty="0" smtClean="0">
                <a:latin typeface="Arial" pitchFamily="34" charset="0"/>
                <a:cs typeface="Arial" pitchFamily="34" charset="0"/>
              </a:rPr>
              <a:t>Governing body reference for judging GSICS product fitness</a:t>
            </a:r>
          </a:p>
          <a:p>
            <a:pPr lvl="1"/>
            <a:endParaRPr lang="en-US" sz="1400" b="1" dirty="0" smtClean="0">
              <a:latin typeface="Arial" pitchFamily="34" charset="0"/>
              <a:cs typeface="Arial" pitchFamily="34" charset="0"/>
            </a:endParaRPr>
          </a:p>
          <a:p>
            <a:endParaRPr lang="en-US" sz="1400" dirty="0" smtClean="0">
              <a:latin typeface="Arial" pitchFamily="34" charset="0"/>
              <a:cs typeface="Arial" pitchFamily="34" charset="0"/>
            </a:endParaRPr>
          </a:p>
          <a:p>
            <a:pPr lvl="1">
              <a:buNone/>
            </a:pPr>
            <a:endParaRPr lang="en-US" sz="1400" dirty="0" smtClean="0">
              <a:latin typeface="Arial" pitchFamily="34" charset="0"/>
              <a:cs typeface="Arial" pitchFamily="34" charset="0"/>
            </a:endParaRPr>
          </a:p>
        </p:txBody>
      </p:sp>
      <p:sp>
        <p:nvSpPr>
          <p:cNvPr id="20" name="TextBox 19"/>
          <p:cNvSpPr txBox="1"/>
          <p:nvPr/>
        </p:nvSpPr>
        <p:spPr>
          <a:xfrm>
            <a:off x="7475461" y="2381811"/>
            <a:ext cx="2356027" cy="38318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800" u="sng" dirty="0" smtClean="0">
                <a:solidFill>
                  <a:schemeClr val="tx1"/>
                </a:solidFill>
              </a:rPr>
              <a:t>Challenges</a:t>
            </a:r>
          </a:p>
          <a:p>
            <a:endParaRPr lang="en-US" sz="1500" u="sng" dirty="0" smtClean="0">
              <a:solidFill>
                <a:srgbClr val="C00000"/>
              </a:solidFill>
            </a:endParaRPr>
          </a:p>
          <a:p>
            <a:pPr marL="285750" indent="-285750">
              <a:lnSpc>
                <a:spcPct val="150000"/>
              </a:lnSpc>
              <a:buFont typeface="Arial" panose="020B0604020202020204" pitchFamily="34" charset="0"/>
              <a:buChar char="•"/>
            </a:pPr>
            <a:r>
              <a:rPr lang="en-US" sz="1500" dirty="0" smtClean="0"/>
              <a:t>Time taking review process ~ years  </a:t>
            </a:r>
          </a:p>
          <a:p>
            <a:pPr marL="285750" indent="-285750">
              <a:lnSpc>
                <a:spcPct val="150000"/>
              </a:lnSpc>
              <a:buFont typeface="Arial" panose="020B0604020202020204" pitchFamily="34" charset="0"/>
              <a:buChar char="•"/>
            </a:pPr>
            <a:r>
              <a:rPr lang="en-US" sz="1500" dirty="0" smtClean="0"/>
              <a:t>No GPPA progress Monitoring</a:t>
            </a:r>
          </a:p>
          <a:p>
            <a:pPr marL="285750" indent="-285750">
              <a:lnSpc>
                <a:spcPct val="150000"/>
              </a:lnSpc>
              <a:buFont typeface="Arial" panose="020B0604020202020204" pitchFamily="34" charset="0"/>
              <a:buChar char="•"/>
            </a:pPr>
            <a:r>
              <a:rPr lang="en-US" sz="1500" dirty="0" smtClean="0"/>
              <a:t>Un acknowledged work</a:t>
            </a:r>
          </a:p>
          <a:p>
            <a:pPr marL="285750" indent="-285750">
              <a:lnSpc>
                <a:spcPct val="150000"/>
              </a:lnSpc>
              <a:buFont typeface="Arial" panose="020B0604020202020204" pitchFamily="34" charset="0"/>
              <a:buChar char="•"/>
            </a:pPr>
            <a:r>
              <a:rPr lang="en-US" sz="1500" dirty="0" smtClean="0"/>
              <a:t>Scant User Feedback </a:t>
            </a:r>
          </a:p>
          <a:p>
            <a:pPr marL="285750" indent="-285750">
              <a:lnSpc>
                <a:spcPct val="150000"/>
              </a:lnSpc>
              <a:buFont typeface="Arial" panose="020B0604020202020204" pitchFamily="34" charset="0"/>
              <a:buChar char="•"/>
            </a:pPr>
            <a:r>
              <a:rPr lang="en-US" sz="1500" dirty="0" smtClean="0"/>
              <a:t>No GPPA for  Resources/Deliverables</a:t>
            </a:r>
          </a:p>
          <a:p>
            <a:endParaRPr lang="en-US" sz="1500" dirty="0" smtClean="0">
              <a:solidFill>
                <a:schemeClr val="tx1"/>
              </a:solidFill>
            </a:endParaRPr>
          </a:p>
          <a:p>
            <a:r>
              <a:rPr lang="en-US" sz="1500" dirty="0" smtClean="0">
                <a:solidFill>
                  <a:schemeClr val="tx1"/>
                </a:solidFill>
              </a:rPr>
              <a:t> </a:t>
            </a:r>
            <a:endParaRPr lang="en-US" sz="1500" dirty="0">
              <a:solidFill>
                <a:schemeClr val="tx1"/>
              </a:solidFill>
            </a:endParaRPr>
          </a:p>
        </p:txBody>
      </p:sp>
    </p:spTree>
    <p:extLst>
      <p:ext uri="{BB962C8B-B14F-4D97-AF65-F5344CB8AC3E}">
        <p14:creationId xmlns="" xmlns:p14="http://schemas.microsoft.com/office/powerpoint/2010/main" val="146671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anim calcmode="lin" valueType="num">
                                      <p:cBhvr additive="base">
                                        <p:cTn id="7" dur="500" fill="hold"/>
                                        <p:tgtEl>
                                          <p:spTgt spid="2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 calcmode="lin" valueType="num">
                                      <p:cBhvr additive="base">
                                        <p:cTn id="1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anim calcmode="lin" valueType="num">
                                      <p:cBhvr additive="base">
                                        <p:cTn id="15"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anim calcmode="lin" valueType="num">
                                      <p:cBhvr additive="base">
                                        <p:cTn id="19"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
                                            <p:txEl>
                                              <p:pRg st="4" end="4"/>
                                            </p:txEl>
                                          </p:spTgt>
                                        </p:tgtEl>
                                        <p:attrNameLst>
                                          <p:attrName>style.visibility</p:attrName>
                                        </p:attrNameLst>
                                      </p:cBhvr>
                                      <p:to>
                                        <p:strVal val="visible"/>
                                      </p:to>
                                    </p:set>
                                    <p:anim calcmode="lin" valueType="num">
                                      <p:cBhvr additive="base">
                                        <p:cTn id="23"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
                                            <p:txEl>
                                              <p:pRg st="5" end="5"/>
                                            </p:txEl>
                                          </p:spTgt>
                                        </p:tgtEl>
                                        <p:attrNameLst>
                                          <p:attrName>style.visibility</p:attrName>
                                        </p:attrNameLst>
                                      </p:cBhvr>
                                      <p:to>
                                        <p:strVal val="visible"/>
                                      </p:to>
                                    </p:set>
                                    <p:anim calcmode="lin" valueType="num">
                                      <p:cBhvr additive="base">
                                        <p:cTn id="27"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0">
                                            <p:txEl>
                                              <p:pRg st="6" end="6"/>
                                            </p:txEl>
                                          </p:spTgt>
                                        </p:tgtEl>
                                        <p:attrNameLst>
                                          <p:attrName>style.visibility</p:attrName>
                                        </p:attrNameLst>
                                      </p:cBhvr>
                                      <p:to>
                                        <p:strVal val="visible"/>
                                      </p:to>
                                    </p:set>
                                    <p:anim calcmode="lin" valueType="num">
                                      <p:cBhvr additive="base">
                                        <p:cTn id="31" dur="500" fill="hold"/>
                                        <p:tgtEl>
                                          <p:spTgt spid="2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0">
                                            <p:txEl>
                                              <p:pRg st="8" end="8"/>
                                            </p:txEl>
                                          </p:spTgt>
                                        </p:tgtEl>
                                        <p:attrNameLst>
                                          <p:attrName>style.visibility</p:attrName>
                                        </p:attrNameLst>
                                      </p:cBhvr>
                                      <p:to>
                                        <p:strVal val="visible"/>
                                      </p:to>
                                    </p:set>
                                    <p:anim calcmode="lin" valueType="num">
                                      <p:cBhvr additive="base">
                                        <p:cTn id="35" dur="500" fill="hold"/>
                                        <p:tgtEl>
                                          <p:spTgt spid="20">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6424" y="1669141"/>
            <a:ext cx="9050976" cy="4801314"/>
          </a:xfrm>
          <a:prstGeom prst="rect">
            <a:avLst/>
          </a:prstGeom>
        </p:spPr>
        <p:txBody>
          <a:bodyPr wrap="square">
            <a:spAutoFit/>
          </a:bodyPr>
          <a:lstStyle/>
          <a:p>
            <a:pPr>
              <a:lnSpc>
                <a:spcPct val="150000"/>
              </a:lnSpc>
            </a:pPr>
            <a:r>
              <a:rPr lang="en-US" sz="1800" dirty="0" smtClean="0">
                <a:solidFill>
                  <a:schemeClr val="tx1"/>
                </a:solidFill>
                <a:latin typeface="Arial" pitchFamily="34" charset="0"/>
                <a:cs typeface="Arial" pitchFamily="34" charset="0"/>
              </a:rPr>
              <a:t>Past Action: </a:t>
            </a:r>
            <a:r>
              <a:rPr lang="en-US" sz="1800" i="1" dirty="0" smtClean="0">
                <a:solidFill>
                  <a:srgbClr val="C00000"/>
                </a:solidFill>
                <a:latin typeface="Arial" pitchFamily="34" charset="0"/>
                <a:cs typeface="Arial" pitchFamily="34" charset="0"/>
              </a:rPr>
              <a:t>GCC to take a lead in discussing the GPPA with GSICS members to reduce the amount of time needed to move through the phases.</a:t>
            </a:r>
          </a:p>
          <a:p>
            <a:pPr>
              <a:lnSpc>
                <a:spcPct val="150000"/>
              </a:lnSpc>
            </a:pPr>
            <a:r>
              <a:rPr lang="en-US" sz="1800" dirty="0" smtClean="0">
                <a:solidFill>
                  <a:schemeClr val="tx1"/>
                </a:solidFill>
                <a:latin typeface="Arial" pitchFamily="34" charset="0"/>
                <a:cs typeface="Arial" pitchFamily="34" charset="0"/>
              </a:rPr>
              <a:t>                                              </a:t>
            </a:r>
            <a:r>
              <a:rPr lang="en-US" sz="1800" u="sng" dirty="0" smtClean="0">
                <a:solidFill>
                  <a:schemeClr val="tx1"/>
                </a:solidFill>
                <a:latin typeface="Arial" pitchFamily="34" charset="0"/>
                <a:cs typeface="Arial" pitchFamily="34" charset="0"/>
              </a:rPr>
              <a:t>Actions from EP-16</a:t>
            </a:r>
          </a:p>
          <a:p>
            <a:pPr>
              <a:lnSpc>
                <a:spcPct val="150000"/>
              </a:lnSpc>
            </a:pPr>
            <a:endParaRPr lang="en-US" sz="1800" u="sng" dirty="0" smtClean="0">
              <a:solidFill>
                <a:schemeClr val="tx1"/>
              </a:solidFill>
              <a:latin typeface="Arial" pitchFamily="34" charset="0"/>
              <a:cs typeface="Arial" pitchFamily="34" charset="0"/>
            </a:endParaRPr>
          </a:p>
          <a:p>
            <a:pPr algn="just">
              <a:lnSpc>
                <a:spcPct val="150000"/>
              </a:lnSpc>
            </a:pPr>
            <a:r>
              <a:rPr lang="en-US" sz="1800" dirty="0" smtClean="0">
                <a:solidFill>
                  <a:schemeClr val="tx1"/>
                </a:solidFill>
                <a:latin typeface="Arial" pitchFamily="34" charset="0"/>
                <a:cs typeface="Arial" pitchFamily="34" charset="0"/>
              </a:rPr>
              <a:t>Action: </a:t>
            </a:r>
            <a:r>
              <a:rPr lang="en-US" sz="1800" dirty="0" smtClean="0">
                <a:solidFill>
                  <a:schemeClr val="tx1"/>
                </a:solidFill>
              </a:rPr>
              <a:t>a) </a:t>
            </a:r>
            <a:r>
              <a:rPr lang="en-US" sz="1600" dirty="0" smtClean="0">
                <a:solidFill>
                  <a:srgbClr val="7030A0"/>
                </a:solidFill>
                <a:latin typeface="Arial" panose="020B0604020202020204" pitchFamily="34" charset="0"/>
                <a:cs typeface="Arial" panose="020B0604020202020204" pitchFamily="34" charset="0"/>
              </a:rPr>
              <a:t>GCC to finalize the high-level categorization of GSICS holdings and deliverables, ensuring that actual or planned products can be mapped to these categories, indicating a target audience, delivery or access mode; </a:t>
            </a:r>
          </a:p>
          <a:p>
            <a:pPr algn="just">
              <a:lnSpc>
                <a:spcPct val="150000"/>
              </a:lnSpc>
            </a:pPr>
            <a:r>
              <a:rPr lang="en-US" sz="1600" dirty="0" smtClean="0">
                <a:solidFill>
                  <a:srgbClr val="7030A0"/>
                </a:solidFill>
                <a:latin typeface="Arial" panose="020B0604020202020204" pitchFamily="34" charset="0"/>
                <a:cs typeface="Arial" panose="020B0604020202020204" pitchFamily="34" charset="0"/>
              </a:rPr>
              <a:t/>
            </a:r>
            <a:br>
              <a:rPr lang="en-US" sz="1600" dirty="0" smtClean="0">
                <a:solidFill>
                  <a:srgbClr val="7030A0"/>
                </a:solidFill>
                <a:latin typeface="Arial" panose="020B0604020202020204" pitchFamily="34" charset="0"/>
                <a:cs typeface="Arial" panose="020B0604020202020204" pitchFamily="34" charset="0"/>
              </a:rPr>
            </a:br>
            <a:r>
              <a:rPr lang="en-US" sz="1800" dirty="0" smtClean="0">
                <a:solidFill>
                  <a:schemeClr val="tx1"/>
                </a:solidFill>
              </a:rPr>
              <a:t>Action: b) </a:t>
            </a:r>
            <a:r>
              <a:rPr lang="en-US" sz="1600" dirty="0" smtClean="0">
                <a:solidFill>
                  <a:srgbClr val="7030A0"/>
                </a:solidFill>
                <a:latin typeface="Arial" panose="020B0604020202020204" pitchFamily="34" charset="0"/>
                <a:cs typeface="Arial" pitchFamily="34" charset="0"/>
              </a:rPr>
              <a:t>GCC to propose appropriate review/acceptance mechanisms for each category of GSICS products (with a distinction between acceptance of the algorithms, and acceptance of the production of calibration coefficients or calibrated radiances).</a:t>
            </a:r>
          </a:p>
          <a:p>
            <a:pPr algn="just">
              <a:lnSpc>
                <a:spcPct val="150000"/>
              </a:lnSpc>
            </a:pPr>
            <a:endParaRPr lang="en-US" sz="1600" dirty="0" smtClean="0">
              <a:solidFill>
                <a:schemeClr val="tx1"/>
              </a:solidFill>
              <a:latin typeface="Arial" pitchFamily="34" charset="0"/>
              <a:cs typeface="Arial" pitchFamily="34" charset="0"/>
            </a:endParaRPr>
          </a:p>
        </p:txBody>
      </p:sp>
      <p:sp>
        <p:nvSpPr>
          <p:cNvPr id="4" name="Title 1"/>
          <p:cNvSpPr>
            <a:spLocks noGrp="1"/>
          </p:cNvSpPr>
          <p:nvPr>
            <p:ph type="title"/>
          </p:nvPr>
        </p:nvSpPr>
        <p:spPr>
          <a:xfrm>
            <a:off x="605477" y="178130"/>
            <a:ext cx="8915400" cy="766762"/>
          </a:xfrm>
        </p:spPr>
        <p:style>
          <a:lnRef idx="0">
            <a:schemeClr val="accent3"/>
          </a:lnRef>
          <a:fillRef idx="3">
            <a:schemeClr val="accent3"/>
          </a:fillRef>
          <a:effectRef idx="3">
            <a:schemeClr val="accent3"/>
          </a:effectRef>
          <a:fontRef idx="minor">
            <a:schemeClr val="lt1"/>
          </a:fontRef>
        </p:style>
        <p:txBody>
          <a:bodyPr>
            <a:normAutofit/>
          </a:bodyPr>
          <a:lstStyle/>
          <a:p>
            <a:r>
              <a:rPr lang="en-US" sz="4000" b="1" dirty="0" smtClean="0">
                <a:latin typeface="Arial" pitchFamily="34" charset="0"/>
                <a:cs typeface="Arial" pitchFamily="34" charset="0"/>
              </a:rPr>
              <a:t>GPPA Introduction</a:t>
            </a:r>
            <a:endParaRPr lang="en-US" sz="4000" b="1" dirty="0">
              <a:latin typeface="Arial" pitchFamily="34" charset="0"/>
              <a:cs typeface="Arial" pitchFamily="34" charset="0"/>
            </a:endParaRPr>
          </a:p>
        </p:txBody>
      </p:sp>
      <p:sp>
        <p:nvSpPr>
          <p:cNvPr id="5" name="TextBox 4"/>
          <p:cNvSpPr txBox="1"/>
          <p:nvPr/>
        </p:nvSpPr>
        <p:spPr>
          <a:xfrm>
            <a:off x="2695699" y="1306286"/>
            <a:ext cx="4560125" cy="400110"/>
          </a:xfrm>
          <a:prstGeom prst="rect">
            <a:avLst/>
          </a:prstGeom>
          <a:noFill/>
        </p:spPr>
        <p:txBody>
          <a:bodyPr wrap="square" rtlCol="0">
            <a:spAutoFit/>
          </a:bodyPr>
          <a:lstStyle/>
          <a:p>
            <a:r>
              <a:rPr lang="en-US" sz="2000" u="sng" dirty="0" smtClean="0">
                <a:solidFill>
                  <a:schemeClr val="tx1"/>
                </a:solidFill>
              </a:rPr>
              <a:t>Actions taken to meet challenges</a:t>
            </a:r>
            <a:endParaRPr lang="en-US" sz="2000" u="sng"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06000" cy="1143000"/>
          </a:xfrm>
        </p:spPr>
        <p:style>
          <a:lnRef idx="0">
            <a:schemeClr val="accent3"/>
          </a:lnRef>
          <a:fillRef idx="3">
            <a:schemeClr val="accent3"/>
          </a:fillRef>
          <a:effectRef idx="3">
            <a:schemeClr val="accent3"/>
          </a:effectRef>
          <a:fontRef idx="minor">
            <a:schemeClr val="lt1"/>
          </a:fontRef>
        </p:style>
        <p:txBody>
          <a:bodyPr>
            <a:normAutofit/>
          </a:bodyPr>
          <a:lstStyle/>
          <a:p>
            <a:pPr algn="l"/>
            <a:r>
              <a:rPr lang="en-US" sz="3000" b="1" dirty="0" smtClean="0"/>
              <a:t>EUMETSAT MSG 2/3 – SEVIRI product becomes Operational</a:t>
            </a:r>
            <a:endParaRPr lang="en-US" sz="3000" b="1" dirty="0"/>
          </a:p>
        </p:txBody>
      </p:sp>
      <p:sp>
        <p:nvSpPr>
          <p:cNvPr id="3" name="Content Placeholder 2"/>
          <p:cNvSpPr>
            <a:spLocks noGrp="1"/>
          </p:cNvSpPr>
          <p:nvPr>
            <p:ph idx="1"/>
          </p:nvPr>
        </p:nvSpPr>
        <p:spPr>
          <a:xfrm>
            <a:off x="379268" y="1531802"/>
            <a:ext cx="9147463" cy="3494313"/>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algn="just">
              <a:lnSpc>
                <a:spcPct val="150000"/>
              </a:lnSpc>
            </a:pPr>
            <a:r>
              <a:rPr lang="en-US" sz="1700" b="1" dirty="0" smtClean="0">
                <a:latin typeface="Times New Roman" pitchFamily="18" charset="0"/>
                <a:cs typeface="Times New Roman" pitchFamily="18" charset="0"/>
              </a:rPr>
              <a:t>Worked with EP and WMO to get appreciation certificates for the GPAT members. </a:t>
            </a:r>
          </a:p>
          <a:p>
            <a:pPr algn="just">
              <a:lnSpc>
                <a:spcPct val="150000"/>
              </a:lnSpc>
            </a:pPr>
            <a:r>
              <a:rPr lang="en-US" sz="1700" b="1" dirty="0" smtClean="0">
                <a:latin typeface="Times New Roman" pitchFamily="18" charset="0"/>
                <a:cs typeface="Times New Roman" pitchFamily="18" charset="0"/>
              </a:rPr>
              <a:t>Reviewed GPPA -&gt;  Identified time consuming segments , suggested product specific tuning.</a:t>
            </a:r>
          </a:p>
          <a:p>
            <a:pPr lvl="1" algn="just">
              <a:lnSpc>
                <a:spcPct val="150000"/>
              </a:lnSpc>
            </a:pPr>
            <a:r>
              <a:rPr lang="en-US" sz="1300" b="1" dirty="0" smtClean="0">
                <a:latin typeface="Times New Roman" pitchFamily="18" charset="0"/>
                <a:cs typeface="Times New Roman" pitchFamily="18" charset="0"/>
              </a:rPr>
              <a:t>EP decision-GCC can suggest GPPA specific for product based on situation at hand, resources and GSICS goals.</a:t>
            </a:r>
          </a:p>
          <a:p>
            <a:pPr algn="just">
              <a:lnSpc>
                <a:spcPct val="150000"/>
              </a:lnSpc>
            </a:pPr>
            <a:r>
              <a:rPr lang="en-US" sz="1700" b="1" dirty="0" smtClean="0">
                <a:latin typeface="Times New Roman" pitchFamily="18" charset="0"/>
                <a:cs typeface="Times New Roman" pitchFamily="18" charset="0"/>
              </a:rPr>
              <a:t>Resulted in a GPPA that enabled transition to Operational status with minimal overhead to the producer.</a:t>
            </a:r>
          </a:p>
          <a:p>
            <a:pPr algn="just">
              <a:lnSpc>
                <a:spcPct val="150000"/>
              </a:lnSpc>
            </a:pPr>
            <a:r>
              <a:rPr lang="en-US" sz="1700" b="1" dirty="0" smtClean="0">
                <a:latin typeface="Times New Roman" pitchFamily="18" charset="0"/>
                <a:cs typeface="Times New Roman" pitchFamily="18" charset="0"/>
              </a:rPr>
              <a:t>Progress depiction on Wiki-&gt; Reconstructed progress of GPPA over the years and setup a wiki page ( See </a:t>
            </a:r>
            <a:r>
              <a:rPr lang="en-US" sz="1700" b="1" dirty="0" smtClean="0">
                <a:latin typeface="Times New Roman" pitchFamily="18" charset="0"/>
                <a:cs typeface="Times New Roman" pitchFamily="18" charset="0"/>
                <a:hlinkClick r:id="rId2"/>
              </a:rPr>
              <a:t>here</a:t>
            </a:r>
            <a:r>
              <a:rPr lang="en-US" sz="1700" b="1" dirty="0" smtClean="0">
                <a:latin typeface="Times New Roman" pitchFamily="18" charset="0"/>
                <a:cs typeface="Times New Roman" pitchFamily="18" charset="0"/>
              </a:rPr>
              <a:t> ). EUMETSAT provided updated </a:t>
            </a:r>
          </a:p>
          <a:p>
            <a:pPr lvl="4" algn="just">
              <a:lnSpc>
                <a:spcPct val="150000"/>
              </a:lnSpc>
            </a:pPr>
            <a:r>
              <a:rPr lang="en-US" sz="1200" b="1" dirty="0" smtClean="0">
                <a:latin typeface="Times New Roman" pitchFamily="18" charset="0"/>
                <a:cs typeface="Times New Roman" pitchFamily="18" charset="0"/>
              </a:rPr>
              <a:t>Product User Guide, </a:t>
            </a:r>
          </a:p>
          <a:p>
            <a:pPr lvl="4" algn="just">
              <a:lnSpc>
                <a:spcPct val="150000"/>
              </a:lnSpc>
            </a:pPr>
            <a:r>
              <a:rPr lang="en-US" sz="1200" b="1" dirty="0" smtClean="0">
                <a:latin typeface="Times New Roman" pitchFamily="18" charset="0"/>
                <a:cs typeface="Times New Roman" pitchFamily="18" charset="0"/>
              </a:rPr>
              <a:t>ATBD ( updated </a:t>
            </a:r>
            <a:r>
              <a:rPr lang="en-US" sz="1200" b="1" dirty="0" err="1" smtClean="0">
                <a:latin typeface="Times New Roman" pitchFamily="18" charset="0"/>
                <a:cs typeface="Times New Roman" pitchFamily="18" charset="0"/>
              </a:rPr>
              <a:t>uncetainities</a:t>
            </a:r>
            <a:r>
              <a:rPr lang="en-US" sz="1200" b="1" dirty="0" smtClean="0">
                <a:latin typeface="Times New Roman" pitchFamily="18" charset="0"/>
                <a:cs typeface="Times New Roman" pitchFamily="18" charset="0"/>
              </a:rPr>
              <a:t>)</a:t>
            </a:r>
          </a:p>
          <a:p>
            <a:pPr lvl="4" algn="just">
              <a:lnSpc>
                <a:spcPct val="150000"/>
              </a:lnSpc>
            </a:pPr>
            <a:r>
              <a:rPr lang="en-US" sz="1200" b="1" dirty="0" smtClean="0">
                <a:latin typeface="Times New Roman" pitchFamily="18" charset="0"/>
                <a:cs typeface="Times New Roman" pitchFamily="18" charset="0"/>
              </a:rPr>
              <a:t>Impact Assessment report ( Added value through not required by GPPA at the time).</a:t>
            </a:r>
          </a:p>
          <a:p>
            <a:pPr algn="just">
              <a:lnSpc>
                <a:spcPct val="150000"/>
              </a:lnSpc>
            </a:pPr>
            <a:endParaRPr lang="en-US" sz="1700" b="1" dirty="0" smtClean="0">
              <a:latin typeface="Times New Roman" pitchFamily="18" charset="0"/>
              <a:cs typeface="Times New Roman" pitchFamily="18" charset="0"/>
            </a:endParaRPr>
          </a:p>
          <a:p>
            <a:pPr algn="just">
              <a:lnSpc>
                <a:spcPct val="150000"/>
              </a:lnSpc>
            </a:pPr>
            <a:r>
              <a:rPr lang="en-US" sz="1700" b="1" dirty="0" smtClean="0">
                <a:latin typeface="Times New Roman" pitchFamily="18" charset="0"/>
                <a:cs typeface="Times New Roman" pitchFamily="18" charset="0"/>
              </a:rPr>
              <a:t>Applied the tuned GPPA on MSG 2/3 – IASI product.</a:t>
            </a: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endParaRPr lang="en-US" dirty="0"/>
          </a:p>
        </p:txBody>
      </p:sp>
      <p:sp>
        <p:nvSpPr>
          <p:cNvPr id="4" name="Date Placeholder 3"/>
          <p:cNvSpPr>
            <a:spLocks noGrp="1"/>
          </p:cNvSpPr>
          <p:nvPr>
            <p:ph type="dt" sz="half" idx="10"/>
          </p:nvPr>
        </p:nvSpPr>
        <p:spPr/>
        <p:txBody>
          <a:bodyPr/>
          <a:lstStyle/>
          <a:p>
            <a:fld id="{8163F4CC-189D-4B9A-A4F5-9A8A264A3C44}" type="datetime1">
              <a:rPr lang="en-US" smtClean="0"/>
              <a:pPr/>
              <a:t>2/29/2016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5</a:t>
            </a:fld>
            <a:endParaRPr kumimoji="0" lang="en-US"/>
          </a:p>
        </p:txBody>
      </p:sp>
      <p:sp>
        <p:nvSpPr>
          <p:cNvPr id="6" name="TextBox 5"/>
          <p:cNvSpPr txBox="1"/>
          <p:nvPr/>
        </p:nvSpPr>
        <p:spPr>
          <a:xfrm>
            <a:off x="0" y="5242560"/>
            <a:ext cx="9593283" cy="1015663"/>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endParaRPr lang="en-US" sz="2000" b="0" dirty="0" smtClean="0">
              <a:solidFill>
                <a:schemeClr val="tx1"/>
              </a:solidFill>
            </a:endParaRPr>
          </a:p>
          <a:p>
            <a:r>
              <a:rPr lang="en-US" sz="2000" dirty="0" smtClean="0">
                <a:solidFill>
                  <a:schemeClr val="bg1"/>
                </a:solidFill>
                <a:latin typeface="Arial" pitchFamily="34" charset="0"/>
                <a:cs typeface="Arial" pitchFamily="34" charset="0"/>
              </a:rPr>
              <a:t>Product was reviewed by GPAT and in 6 Months product declared Operational</a:t>
            </a:r>
          </a:p>
          <a:p>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5290"/>
            <a:ext cx="8915400" cy="1143000"/>
          </a:xfrm>
        </p:spPr>
        <p:style>
          <a:lnRef idx="0">
            <a:schemeClr val="accent3"/>
          </a:lnRef>
          <a:fillRef idx="3">
            <a:schemeClr val="accent3"/>
          </a:fillRef>
          <a:effectRef idx="3">
            <a:schemeClr val="accent3"/>
          </a:effectRef>
          <a:fontRef idx="minor">
            <a:schemeClr val="lt1"/>
          </a:fontRef>
        </p:style>
        <p:txBody>
          <a:bodyPr/>
          <a:lstStyle/>
          <a:p>
            <a:r>
              <a:rPr lang="en-US" dirty="0" smtClean="0"/>
              <a:t>New Challenges-Challenge-1</a:t>
            </a:r>
            <a:endParaRPr lang="en-US" dirty="0"/>
          </a:p>
        </p:txBody>
      </p:sp>
      <p:sp>
        <p:nvSpPr>
          <p:cNvPr id="4" name="Date Placeholder 3"/>
          <p:cNvSpPr>
            <a:spLocks noGrp="1"/>
          </p:cNvSpPr>
          <p:nvPr>
            <p:ph type="dt" sz="half" idx="10"/>
          </p:nvPr>
        </p:nvSpPr>
        <p:spPr/>
        <p:txBody>
          <a:bodyPr/>
          <a:lstStyle/>
          <a:p>
            <a:fld id="{4824AC85-2355-452B-A77D-FA424DDB95DC}" type="datetime1">
              <a:rPr lang="en-US" smtClean="0"/>
              <a:pPr/>
              <a:t>3/1/2016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6</a:t>
            </a:fld>
            <a:endParaRPr kumimoji="0" lang="en-US" dirty="0"/>
          </a:p>
        </p:txBody>
      </p:sp>
      <p:sp>
        <p:nvSpPr>
          <p:cNvPr id="6" name="TextBox 5"/>
          <p:cNvSpPr txBox="1"/>
          <p:nvPr/>
        </p:nvSpPr>
        <p:spPr>
          <a:xfrm>
            <a:off x="186707" y="1432029"/>
            <a:ext cx="4037610"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solidFill>
                  <a:schemeClr val="tx1"/>
                </a:solidFill>
              </a:rPr>
              <a:t>KMA, ISRO, EUMETST response from GPAT members was overwhelming however  </a:t>
            </a:r>
          </a:p>
          <a:p>
            <a:endParaRPr lang="en-US" sz="1400" dirty="0" smtClean="0">
              <a:solidFill>
                <a:schemeClr val="tx1"/>
              </a:solidFill>
            </a:endParaRPr>
          </a:p>
          <a:p>
            <a:r>
              <a:rPr lang="en-US" sz="1400" dirty="0" smtClean="0">
                <a:solidFill>
                  <a:schemeClr val="tx1"/>
                </a:solidFill>
              </a:rPr>
              <a:t>For new products some members have expressed  worries about not many GPAT reviewers  responding to review requests</a:t>
            </a:r>
            <a:endParaRPr lang="en-US" sz="1400" dirty="0">
              <a:solidFill>
                <a:schemeClr val="tx1"/>
              </a:solidFill>
            </a:endParaRPr>
          </a:p>
        </p:txBody>
      </p:sp>
      <p:grpSp>
        <p:nvGrpSpPr>
          <p:cNvPr id="17" name="Group 16"/>
          <p:cNvGrpSpPr/>
          <p:nvPr/>
        </p:nvGrpSpPr>
        <p:grpSpPr>
          <a:xfrm>
            <a:off x="4275249" y="1227413"/>
            <a:ext cx="5630751" cy="5630587"/>
            <a:chOff x="4275249" y="1227413"/>
            <a:chExt cx="5630751" cy="5630587"/>
          </a:xfrm>
        </p:grpSpPr>
        <p:sp>
          <p:nvSpPr>
            <p:cNvPr id="7" name="Right Arrow 6"/>
            <p:cNvSpPr/>
            <p:nvPr/>
          </p:nvSpPr>
          <p:spPr>
            <a:xfrm>
              <a:off x="4275249" y="1930400"/>
              <a:ext cx="1140031" cy="48768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2000" dirty="0" err="1" smtClean="0"/>
                <a:t>olution</a:t>
              </a:r>
              <a:endParaRPr lang="en-US" sz="2000" dirty="0" smtClean="0"/>
            </a:p>
          </p:txBody>
        </p:sp>
        <p:sp>
          <p:nvSpPr>
            <p:cNvPr id="8" name="TextBox 7"/>
            <p:cNvSpPr txBox="1"/>
            <p:nvPr/>
          </p:nvSpPr>
          <p:spPr>
            <a:xfrm>
              <a:off x="5447014" y="1227413"/>
              <a:ext cx="4100946" cy="440120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solidFill>
                    <a:schemeClr val="tx1"/>
                  </a:solidFill>
                </a:rPr>
                <a:t>EP approved -&gt; </a:t>
              </a:r>
              <a:r>
                <a:rPr lang="en-US" sz="1400" u="sng" dirty="0" smtClean="0">
                  <a:solidFill>
                    <a:schemeClr val="tx1"/>
                  </a:solidFill>
                </a:rPr>
                <a:t>Exempt Clause can be applied </a:t>
              </a:r>
              <a:r>
                <a:rPr lang="en-US" sz="1400" dirty="0" smtClean="0">
                  <a:solidFill>
                    <a:schemeClr val="tx1"/>
                  </a:solidFill>
                </a:rPr>
                <a:t>at any stage of the GPPA.</a:t>
              </a:r>
            </a:p>
            <a:p>
              <a:endParaRPr lang="en-US" sz="1400" dirty="0" smtClean="0">
                <a:solidFill>
                  <a:schemeClr val="tx1"/>
                </a:solidFill>
              </a:endParaRPr>
            </a:p>
            <a:p>
              <a:r>
                <a:rPr lang="en-US" sz="1400" dirty="0" smtClean="0">
                  <a:solidFill>
                    <a:schemeClr val="tx1"/>
                  </a:solidFill>
                </a:rPr>
                <a:t>EP Approved -&gt; </a:t>
              </a:r>
              <a:r>
                <a:rPr lang="en-US" sz="1400" u="sng" dirty="0" smtClean="0">
                  <a:solidFill>
                    <a:schemeClr val="tx1"/>
                  </a:solidFill>
                </a:rPr>
                <a:t>Delegate Clause</a:t>
              </a:r>
              <a:r>
                <a:rPr lang="en-US" sz="1400" dirty="0" smtClean="0">
                  <a:solidFill>
                    <a:schemeClr val="tx1"/>
                  </a:solidFill>
                </a:rPr>
                <a:t>.  GPAT members can delegate their review and get review done under their supervision by a designate.</a:t>
              </a:r>
            </a:p>
            <a:p>
              <a:endParaRPr lang="en-US" sz="1400" dirty="0" smtClean="0">
                <a:solidFill>
                  <a:schemeClr val="tx1"/>
                </a:solidFill>
              </a:endParaRPr>
            </a:p>
            <a:p>
              <a:r>
                <a:rPr lang="en-US" sz="1400" dirty="0" smtClean="0">
                  <a:solidFill>
                    <a:schemeClr val="tx1"/>
                  </a:solidFill>
                </a:rPr>
                <a:t>Situation at hand-&gt; Reduced number of GPAT reviewers can be assigned if  product fully backed by any one of these</a:t>
              </a:r>
            </a:p>
            <a:p>
              <a:endParaRPr lang="en-US" sz="1400" dirty="0" smtClean="0">
                <a:solidFill>
                  <a:schemeClr val="tx1"/>
                </a:solidFill>
              </a:endParaRPr>
            </a:p>
            <a:p>
              <a:pPr lvl="1">
                <a:buFont typeface="Arial" pitchFamily="34" charset="0"/>
                <a:buChar char="•"/>
              </a:pPr>
              <a:r>
                <a:rPr lang="en-US" sz="1400" dirty="0" smtClean="0">
                  <a:solidFill>
                    <a:schemeClr val="tx1"/>
                  </a:solidFill>
                </a:rPr>
                <a:t>Internal  impact/assessment reports such as those presented by EUMETSAT.</a:t>
              </a:r>
            </a:p>
            <a:p>
              <a:pPr lvl="1"/>
              <a:endParaRPr lang="en-US" sz="1400" dirty="0" smtClean="0">
                <a:solidFill>
                  <a:schemeClr val="tx1"/>
                </a:solidFill>
              </a:endParaRPr>
            </a:p>
            <a:p>
              <a:pPr lvl="1">
                <a:buFont typeface="Arial" pitchFamily="34" charset="0"/>
                <a:buChar char="•"/>
              </a:pPr>
              <a:r>
                <a:rPr lang="en-US" sz="1400" dirty="0" smtClean="0">
                  <a:solidFill>
                    <a:schemeClr val="tx1"/>
                  </a:solidFill>
                </a:rPr>
                <a:t> Publications</a:t>
              </a:r>
            </a:p>
            <a:p>
              <a:pPr lvl="1">
                <a:buFont typeface="Arial" pitchFamily="34" charset="0"/>
                <a:buChar char="•"/>
              </a:pPr>
              <a:endParaRPr lang="en-US" sz="1400" dirty="0" smtClean="0">
                <a:solidFill>
                  <a:schemeClr val="tx1"/>
                </a:solidFill>
              </a:endParaRPr>
            </a:p>
            <a:p>
              <a:pPr lvl="1">
                <a:buFont typeface="Arial" pitchFamily="34" charset="0"/>
                <a:buChar char="•"/>
              </a:pPr>
              <a:r>
                <a:rPr lang="en-US" sz="1400" dirty="0" smtClean="0">
                  <a:solidFill>
                    <a:schemeClr val="tx1"/>
                  </a:solidFill>
                </a:rPr>
                <a:t>Direct usage (plan) of the product by the agency is demonstrated.</a:t>
              </a:r>
              <a:endParaRPr lang="en-US" sz="1400" dirty="0">
                <a:solidFill>
                  <a:schemeClr val="tx1"/>
                </a:solidFill>
              </a:endParaRPr>
            </a:p>
          </p:txBody>
        </p:sp>
        <p:sp>
          <p:nvSpPr>
            <p:cNvPr id="12" name="TextBox 11"/>
            <p:cNvSpPr txBox="1"/>
            <p:nvPr/>
          </p:nvSpPr>
          <p:spPr>
            <a:xfrm>
              <a:off x="7778337" y="5534561"/>
              <a:ext cx="2127663"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600" b="0" dirty="0" smtClean="0">
                  <a:solidFill>
                    <a:srgbClr val="FF0000"/>
                  </a:solidFill>
                </a:rPr>
                <a:t>*Agree for a exchange review </a:t>
              </a:r>
              <a:r>
                <a:rPr lang="en-US" sz="1600" b="0" dirty="0" err="1" smtClean="0">
                  <a:solidFill>
                    <a:srgbClr val="FF0000"/>
                  </a:solidFill>
                </a:rPr>
                <a:t>i.e</a:t>
              </a:r>
              <a:r>
                <a:rPr lang="en-US" sz="1600" b="0" dirty="0" smtClean="0">
                  <a:solidFill>
                    <a:srgbClr val="FF0000"/>
                  </a:solidFill>
                </a:rPr>
                <a:t> commitment to review each other’s product.</a:t>
              </a:r>
            </a:p>
          </p:txBody>
        </p:sp>
      </p:grpSp>
      <p:grpSp>
        <p:nvGrpSpPr>
          <p:cNvPr id="16" name="Group 15"/>
          <p:cNvGrpSpPr/>
          <p:nvPr/>
        </p:nvGrpSpPr>
        <p:grpSpPr>
          <a:xfrm>
            <a:off x="-59035" y="2946279"/>
            <a:ext cx="7599680" cy="3911721"/>
            <a:chOff x="0" y="2848307"/>
            <a:chExt cx="7612083" cy="3911721"/>
          </a:xfrm>
        </p:grpSpPr>
        <p:sp>
          <p:nvSpPr>
            <p:cNvPr id="10" name="Right Arrow 9"/>
            <p:cNvSpPr/>
            <p:nvPr/>
          </p:nvSpPr>
          <p:spPr>
            <a:xfrm rot="5400000">
              <a:off x="1941442" y="3038723"/>
              <a:ext cx="829614" cy="448781"/>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endParaRPr lang="en-US" sz="2000" dirty="0" smtClean="0"/>
            </a:p>
          </p:txBody>
        </p:sp>
        <p:grpSp>
          <p:nvGrpSpPr>
            <p:cNvPr id="15" name="Group 14"/>
            <p:cNvGrpSpPr/>
            <p:nvPr/>
          </p:nvGrpSpPr>
          <p:grpSpPr>
            <a:xfrm>
              <a:off x="0" y="3717044"/>
              <a:ext cx="7612083" cy="3042984"/>
              <a:chOff x="0" y="3717044"/>
              <a:chExt cx="7612083" cy="3042984"/>
            </a:xfrm>
          </p:grpSpPr>
          <p:sp>
            <p:nvSpPr>
              <p:cNvPr id="9" name="TextBox 8"/>
              <p:cNvSpPr txBox="1"/>
              <p:nvPr/>
            </p:nvSpPr>
            <p:spPr>
              <a:xfrm>
                <a:off x="0" y="4148094"/>
                <a:ext cx="5165766" cy="246221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400" dirty="0" smtClean="0">
                    <a:solidFill>
                      <a:schemeClr val="tx1"/>
                    </a:solidFill>
                  </a:rPr>
                  <a:t>Presentation of the product-&gt; Product instills confidence among users and reviewers.</a:t>
                </a:r>
              </a:p>
              <a:p>
                <a:endParaRPr lang="en-US" sz="1400" dirty="0" smtClean="0">
                  <a:solidFill>
                    <a:schemeClr val="tx1"/>
                  </a:solidFill>
                </a:endParaRPr>
              </a:p>
              <a:p>
                <a:r>
                  <a:rPr lang="en-US" sz="1400" dirty="0" smtClean="0">
                    <a:solidFill>
                      <a:schemeClr val="tx1"/>
                    </a:solidFill>
                  </a:rPr>
                  <a:t>Product </a:t>
                </a:r>
                <a:r>
                  <a:rPr lang="en-US" sz="1400" dirty="0" smtClean="0">
                    <a:solidFill>
                      <a:schemeClr val="tx1"/>
                    </a:solidFill>
                  </a:rPr>
                  <a:t>need to be strongly backed by a user requirement and also by the agency.</a:t>
                </a:r>
                <a:endParaRPr lang="en-US" sz="1400" dirty="0" smtClean="0">
                  <a:solidFill>
                    <a:schemeClr val="tx1"/>
                  </a:solidFill>
                </a:endParaRPr>
              </a:p>
              <a:p>
                <a:r>
                  <a:rPr lang="en-US" sz="1400" dirty="0" smtClean="0">
                    <a:solidFill>
                      <a:schemeClr val="tx1"/>
                    </a:solidFill>
                  </a:rPr>
                  <a:t>Easy to use*.</a:t>
                </a:r>
              </a:p>
              <a:p>
                <a:r>
                  <a:rPr lang="en-US" sz="1400" dirty="0" smtClean="0">
                    <a:solidFill>
                      <a:schemeClr val="tx1"/>
                    </a:solidFill>
                  </a:rPr>
                  <a:t>Use cases show marked  benefit by using product.</a:t>
                </a:r>
              </a:p>
              <a:p>
                <a:r>
                  <a:rPr lang="en-US" sz="1400" dirty="0" smtClean="0">
                    <a:solidFill>
                      <a:schemeClr val="tx1"/>
                    </a:solidFill>
                  </a:rPr>
                  <a:t>Backed by Published work.</a:t>
                </a:r>
              </a:p>
              <a:p>
                <a:endParaRPr lang="en-US" sz="1400" dirty="0" smtClean="0">
                  <a:solidFill>
                    <a:schemeClr val="tx1"/>
                  </a:solidFill>
                </a:endParaRPr>
              </a:p>
              <a:p>
                <a:endParaRPr lang="en-US" sz="1400" dirty="0" smtClean="0">
                  <a:solidFill>
                    <a:schemeClr val="tx1"/>
                  </a:solidFill>
                </a:endParaRPr>
              </a:p>
              <a:p>
                <a:endParaRPr lang="en-US" sz="1400" dirty="0">
                  <a:solidFill>
                    <a:schemeClr val="tx1"/>
                  </a:solidFill>
                </a:endParaRPr>
              </a:p>
            </p:txBody>
          </p:sp>
          <p:sp>
            <p:nvSpPr>
              <p:cNvPr id="11" name="TextBox 10"/>
              <p:cNvSpPr txBox="1"/>
              <p:nvPr/>
            </p:nvSpPr>
            <p:spPr>
              <a:xfrm>
                <a:off x="0" y="5880953"/>
                <a:ext cx="7612083"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1600" dirty="0" smtClean="0">
                    <a:solidFill>
                      <a:srgbClr val="FF0000"/>
                    </a:solidFill>
                  </a:rPr>
                  <a:t>*</a:t>
                </a:r>
                <a:r>
                  <a:rPr lang="en-US" sz="1200" dirty="0" smtClean="0">
                    <a:solidFill>
                      <a:srgbClr val="FF0000"/>
                    </a:solidFill>
                  </a:rPr>
                  <a:t>Example of Ease of use ( Ref: User Feedback+: </a:t>
                </a:r>
                <a:r>
                  <a:rPr lang="en-US" sz="1200" dirty="0" err="1" smtClean="0">
                    <a:solidFill>
                      <a:srgbClr val="FF0000"/>
                    </a:solidFill>
                  </a:rPr>
                  <a:t>Randhir</a:t>
                </a:r>
                <a:r>
                  <a:rPr lang="en-US" sz="1200" dirty="0" smtClean="0">
                    <a:solidFill>
                      <a:srgbClr val="FF0000"/>
                    </a:solidFill>
                  </a:rPr>
                  <a:t> Huda</a:t>
                </a:r>
                <a:r>
                  <a:rPr lang="en-US" sz="1600" dirty="0" smtClean="0">
                    <a:solidFill>
                      <a:srgbClr val="FF0000"/>
                    </a:solidFill>
                  </a:rPr>
                  <a:t>)</a:t>
                </a:r>
              </a:p>
              <a:p>
                <a:r>
                  <a:rPr lang="en-US" sz="1200" dirty="0" smtClean="0">
                    <a:solidFill>
                      <a:srgbClr val="FF0000"/>
                    </a:solidFill>
                  </a:rPr>
                  <a:t>We give -&gt; L(LEO)=-offset/slope+(1/slope)*(L(GEO))</a:t>
                </a:r>
              </a:p>
              <a:p>
                <a:r>
                  <a:rPr lang="en-US" sz="1200" dirty="0" smtClean="0">
                    <a:solidFill>
                      <a:srgbClr val="FF0000"/>
                    </a:solidFill>
                  </a:rPr>
                  <a:t>Easy       -&gt;Corrected radiances = slope*L(GEO) + offset</a:t>
                </a:r>
                <a:endParaRPr lang="en-US" sz="1200" dirty="0">
                  <a:solidFill>
                    <a:srgbClr val="FF0000"/>
                  </a:solidFill>
                </a:endParaRPr>
              </a:p>
            </p:txBody>
          </p:sp>
          <p:sp>
            <p:nvSpPr>
              <p:cNvPr id="13" name="TextBox 12"/>
              <p:cNvSpPr txBox="1"/>
              <p:nvPr/>
            </p:nvSpPr>
            <p:spPr>
              <a:xfrm>
                <a:off x="2129790" y="6483029"/>
                <a:ext cx="4888229" cy="276999"/>
              </a:xfrm>
              <a:prstGeom prst="rect">
                <a:avLst/>
              </a:prstGeom>
              <a:solidFill>
                <a:schemeClr val="bg1">
                  <a:lumMod val="95000"/>
                </a:schemeClr>
              </a:solidFill>
            </p:spPr>
            <p:txBody>
              <a:bodyPr wrap="square" rtlCol="0">
                <a:spAutoFit/>
              </a:bodyPr>
              <a:lstStyle/>
              <a:p>
                <a:r>
                  <a:rPr lang="en-US" sz="1200" dirty="0" smtClean="0">
                    <a:solidFill>
                      <a:srgbClr val="FF0000"/>
                    </a:solidFill>
                  </a:rPr>
                  <a:t>Start producing a product with user as part of the process.</a:t>
                </a:r>
                <a:endParaRPr lang="en-US" sz="1200" dirty="0">
                  <a:solidFill>
                    <a:srgbClr val="FF0000"/>
                  </a:solidFill>
                </a:endParaRPr>
              </a:p>
            </p:txBody>
          </p:sp>
          <p:sp>
            <p:nvSpPr>
              <p:cNvPr id="14" name="TextBox 13"/>
              <p:cNvSpPr txBox="1"/>
              <p:nvPr/>
            </p:nvSpPr>
            <p:spPr>
              <a:xfrm>
                <a:off x="701040" y="3717044"/>
                <a:ext cx="352552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1800" dirty="0" smtClean="0">
                    <a:solidFill>
                      <a:srgbClr val="7030A0"/>
                    </a:solidFill>
                  </a:rPr>
                  <a:t>Suggestions for Producers </a:t>
                </a:r>
                <a:endParaRPr lang="en-US" sz="1800" dirty="0">
                  <a:solidFill>
                    <a:srgbClr val="7030A0"/>
                  </a:solidFil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290" y="2068833"/>
            <a:ext cx="8915400" cy="1665511"/>
          </a:xfrm>
        </p:spPr>
        <p:style>
          <a:lnRef idx="0">
            <a:schemeClr val="accent6"/>
          </a:lnRef>
          <a:fillRef idx="3">
            <a:schemeClr val="accent6"/>
          </a:fillRef>
          <a:effectRef idx="3">
            <a:schemeClr val="accent6"/>
          </a:effectRef>
          <a:fontRef idx="minor">
            <a:schemeClr val="lt1"/>
          </a:fontRef>
        </p:style>
        <p:txBody>
          <a:bodyPr>
            <a:normAutofit lnSpcReduction="10000"/>
          </a:bodyPr>
          <a:lstStyle/>
          <a:p>
            <a:r>
              <a:rPr lang="en-US" sz="2000" b="1" dirty="0" smtClean="0"/>
              <a:t>Overhead on producers when a transition of maturity occurs</a:t>
            </a:r>
            <a:r>
              <a:rPr lang="en-US" sz="2000" b="1" dirty="0"/>
              <a:t> </a:t>
            </a:r>
            <a:r>
              <a:rPr lang="en-US" sz="2000" b="1" dirty="0" smtClean="0"/>
              <a:t>for </a:t>
            </a:r>
            <a:r>
              <a:rPr lang="en-US" sz="2000" b="1" dirty="0" err="1" smtClean="0"/>
              <a:t>eg</a:t>
            </a:r>
            <a:r>
              <a:rPr lang="en-US" sz="2000" b="1" dirty="0" smtClean="0"/>
              <a:t>. Maturity indicator in filename</a:t>
            </a:r>
          </a:p>
          <a:p>
            <a:r>
              <a:rPr lang="en-US" sz="2000" b="1" dirty="0" smtClean="0"/>
              <a:t>Do we reprocess the entire product to bring it to the maximum maturity Or have slots of fixes maturity in time ?</a:t>
            </a:r>
          </a:p>
          <a:p>
            <a:r>
              <a:rPr lang="en-US" sz="2000" b="1" dirty="0" smtClean="0"/>
              <a:t>GDWG-&gt; creating or moving data adds to work.</a:t>
            </a:r>
          </a:p>
        </p:txBody>
      </p:sp>
      <p:sp>
        <p:nvSpPr>
          <p:cNvPr id="4" name="Date Placeholder 3"/>
          <p:cNvSpPr>
            <a:spLocks noGrp="1"/>
          </p:cNvSpPr>
          <p:nvPr>
            <p:ph type="dt" sz="half" idx="10"/>
          </p:nvPr>
        </p:nvSpPr>
        <p:spPr/>
        <p:txBody>
          <a:bodyPr/>
          <a:lstStyle/>
          <a:p>
            <a:fld id="{2A664979-FD51-4114-B7CF-6B7724B0C28D}" type="datetime1">
              <a:rPr lang="en-US" smtClean="0"/>
              <a:pPr/>
              <a:t>3/1/2016</a:t>
            </a:fld>
            <a:endParaRPr lang="en-US" dirty="0"/>
          </a:p>
        </p:txBody>
      </p:sp>
      <p:sp>
        <p:nvSpPr>
          <p:cNvPr id="6" name="Title 1"/>
          <p:cNvSpPr txBox="1">
            <a:spLocks/>
          </p:cNvSpPr>
          <p:nvPr/>
        </p:nvSpPr>
        <p:spPr>
          <a:xfrm>
            <a:off x="612073" y="0"/>
            <a:ext cx="8915400" cy="1143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New Challenges-Challenge-2</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Box 6"/>
          <p:cNvSpPr txBox="1"/>
          <p:nvPr/>
        </p:nvSpPr>
        <p:spPr>
          <a:xfrm>
            <a:off x="848541" y="1421250"/>
            <a:ext cx="73914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800" dirty="0" smtClean="0">
                <a:solidFill>
                  <a:schemeClr val="tx1"/>
                </a:solidFill>
              </a:rPr>
              <a:t>Producers face additional overhead to submit or mature product</a:t>
            </a:r>
            <a:endParaRPr lang="en-US" sz="1800" dirty="0">
              <a:solidFill>
                <a:schemeClr val="tx1"/>
              </a:solidFill>
            </a:endParaRPr>
          </a:p>
        </p:txBody>
      </p:sp>
      <p:sp>
        <p:nvSpPr>
          <p:cNvPr id="8" name="TextBox 7"/>
          <p:cNvSpPr txBox="1"/>
          <p:nvPr/>
        </p:nvSpPr>
        <p:spPr>
          <a:xfrm>
            <a:off x="932906" y="3943711"/>
            <a:ext cx="73914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800" dirty="0" smtClean="0">
                <a:solidFill>
                  <a:schemeClr val="tx1"/>
                </a:solidFill>
              </a:rPr>
              <a:t>To avoid these overheads</a:t>
            </a:r>
          </a:p>
        </p:txBody>
      </p:sp>
      <p:sp>
        <p:nvSpPr>
          <p:cNvPr id="9" name="Content Placeholder 2"/>
          <p:cNvSpPr txBox="1">
            <a:spLocks/>
          </p:cNvSpPr>
          <p:nvPr/>
        </p:nvSpPr>
        <p:spPr>
          <a:xfrm>
            <a:off x="441960" y="4749139"/>
            <a:ext cx="8915400" cy="1390404"/>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i="0" u="none" strike="noStrike" kern="1200" cap="none" spc="0" normalizeH="0" baseline="0" noProof="0" dirty="0" smtClean="0">
                <a:ln>
                  <a:noFill/>
                </a:ln>
                <a:solidFill>
                  <a:schemeClr val="bg1"/>
                </a:solidFill>
                <a:effectLst/>
                <a:uLnTx/>
                <a:uFillTx/>
                <a:latin typeface="+mn-lt"/>
              </a:rPr>
              <a:t>We need</a:t>
            </a:r>
            <a:r>
              <a:rPr kumimoji="0" lang="en-US" sz="2000" i="0" u="none" strike="noStrike" kern="1200" cap="none" spc="0" normalizeH="0" noProof="0" dirty="0" smtClean="0">
                <a:ln>
                  <a:noFill/>
                </a:ln>
                <a:solidFill>
                  <a:schemeClr val="bg1"/>
                </a:solidFill>
                <a:effectLst/>
                <a:uLnTx/>
                <a:uFillTx/>
                <a:latin typeface="+mn-lt"/>
              </a:rPr>
              <a:t> to design a processing chain that requires minimal changes to during maturity transition.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solidFill>
                  <a:schemeClr val="bg1"/>
                </a:solidFill>
                <a:latin typeface="+mn-lt"/>
              </a:rPr>
              <a:t>S</a:t>
            </a:r>
            <a:r>
              <a:rPr lang="en-US" sz="2000" baseline="0" dirty="0" smtClean="0">
                <a:solidFill>
                  <a:schemeClr val="bg1"/>
                </a:solidFill>
                <a:latin typeface="+mn-lt"/>
              </a:rPr>
              <a:t>uggestions ?</a:t>
            </a:r>
            <a:endParaRPr kumimoji="0" lang="en-US" sz="2000" i="0" u="none" strike="noStrike" kern="1200" cap="none" spc="0" normalizeH="0" baseline="0" noProof="0" dirty="0" smtClean="0">
              <a:ln>
                <a:noFill/>
              </a:ln>
              <a:solidFill>
                <a:schemeClr val="bg1"/>
              </a:solidFill>
              <a:effectLst/>
              <a:uLnTx/>
              <a:uFillTx/>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69" y="2045974"/>
            <a:ext cx="9273711" cy="1679866"/>
          </a:xfrm>
        </p:spPr>
        <p:style>
          <a:lnRef idx="0">
            <a:schemeClr val="accent6"/>
          </a:lnRef>
          <a:fillRef idx="3">
            <a:schemeClr val="accent6"/>
          </a:fillRef>
          <a:effectRef idx="3">
            <a:schemeClr val="accent6"/>
          </a:effectRef>
          <a:fontRef idx="minor">
            <a:schemeClr val="lt1"/>
          </a:fontRef>
        </p:style>
        <p:txBody>
          <a:bodyPr>
            <a:normAutofit fontScale="92500"/>
          </a:bodyPr>
          <a:lstStyle/>
          <a:p>
            <a:r>
              <a:rPr lang="en-US" dirty="0" smtClean="0"/>
              <a:t>Do we maintain their maturity?</a:t>
            </a:r>
          </a:p>
          <a:p>
            <a:r>
              <a:rPr lang="en-US" dirty="0" smtClean="0"/>
              <a:t>Should we assign new/higher/lower maturity to them ?</a:t>
            </a:r>
          </a:p>
          <a:p>
            <a:pPr lvl="1"/>
            <a:r>
              <a:rPr lang="en-US" dirty="0" smtClean="0"/>
              <a:t>For </a:t>
            </a:r>
            <a:r>
              <a:rPr lang="en-US" dirty="0" err="1" smtClean="0"/>
              <a:t>eg</a:t>
            </a:r>
            <a:r>
              <a:rPr lang="en-US" dirty="0" smtClean="0"/>
              <a:t>. </a:t>
            </a:r>
            <a:r>
              <a:rPr lang="en-US" dirty="0" err="1" smtClean="0"/>
              <a:t>Kalpana</a:t>
            </a:r>
            <a:r>
              <a:rPr lang="en-US" dirty="0" smtClean="0"/>
              <a:t>,  IASI-A</a:t>
            </a:r>
          </a:p>
          <a:p>
            <a:endParaRPr lang="en-US" dirty="0" smtClean="0"/>
          </a:p>
          <a:p>
            <a:endParaRPr lang="en-US" dirty="0"/>
          </a:p>
        </p:txBody>
      </p:sp>
      <p:sp>
        <p:nvSpPr>
          <p:cNvPr id="4" name="Date Placeholder 3"/>
          <p:cNvSpPr>
            <a:spLocks noGrp="1"/>
          </p:cNvSpPr>
          <p:nvPr>
            <p:ph type="dt" sz="half" idx="10"/>
          </p:nvPr>
        </p:nvSpPr>
        <p:spPr/>
        <p:txBody>
          <a:bodyPr/>
          <a:lstStyle/>
          <a:p>
            <a:fld id="{6F33BB51-5CFC-4806-B6AE-F44190599A48}" type="datetime1">
              <a:rPr lang="en-US" smtClean="0"/>
              <a:pPr/>
              <a:t>2/29/2016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8</a:t>
            </a:fld>
            <a:endParaRPr kumimoji="0" lang="en-US"/>
          </a:p>
        </p:txBody>
      </p:sp>
      <p:sp>
        <p:nvSpPr>
          <p:cNvPr id="6" name="Title 1"/>
          <p:cNvSpPr txBox="1">
            <a:spLocks noGrp="1"/>
          </p:cNvSpPr>
          <p:nvPr>
            <p:ph type="title"/>
          </p:nvPr>
        </p:nvSpPr>
        <p:spPr>
          <a:xfrm>
            <a:off x="463426" y="0"/>
            <a:ext cx="8915400" cy="1143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New Challenges-Challenge-3</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Box 6"/>
          <p:cNvSpPr txBox="1"/>
          <p:nvPr/>
        </p:nvSpPr>
        <p:spPr>
          <a:xfrm>
            <a:off x="761456" y="1456680"/>
            <a:ext cx="580263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800" dirty="0" smtClean="0">
                <a:solidFill>
                  <a:schemeClr val="tx1"/>
                </a:solidFill>
              </a:rPr>
              <a:t>Products which have stopped being produced</a:t>
            </a:r>
            <a:endParaRPr lang="en-US" sz="1800" dirty="0">
              <a:solidFill>
                <a:schemeClr val="tx1"/>
              </a:solidFill>
            </a:endParaRPr>
          </a:p>
        </p:txBody>
      </p:sp>
      <p:sp>
        <p:nvSpPr>
          <p:cNvPr id="8" name="TextBox 7"/>
          <p:cNvSpPr txBox="1"/>
          <p:nvPr/>
        </p:nvSpPr>
        <p:spPr>
          <a:xfrm>
            <a:off x="761456" y="3956240"/>
            <a:ext cx="349485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800" dirty="0" smtClean="0">
                <a:solidFill>
                  <a:schemeClr val="tx1"/>
                </a:solidFill>
              </a:rPr>
              <a:t>Upcoming Classical Products</a:t>
            </a:r>
            <a:endParaRPr lang="en-US" sz="1800" dirty="0">
              <a:solidFill>
                <a:schemeClr val="tx1"/>
              </a:solidFill>
            </a:endParaRPr>
          </a:p>
        </p:txBody>
      </p:sp>
      <p:sp>
        <p:nvSpPr>
          <p:cNvPr id="9" name="Content Placeholder 2"/>
          <p:cNvSpPr txBox="1">
            <a:spLocks/>
          </p:cNvSpPr>
          <p:nvPr/>
        </p:nvSpPr>
        <p:spPr>
          <a:xfrm>
            <a:off x="252729" y="4565654"/>
            <a:ext cx="9273711" cy="1679866"/>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Agencies</a:t>
            </a:r>
            <a:r>
              <a:rPr kumimoji="0" lang="en-US" sz="3200" b="0" i="0" u="none" strike="noStrike" kern="1200" cap="none" spc="0" normalizeH="0" noProof="0" dirty="0" smtClean="0">
                <a:ln>
                  <a:noFill/>
                </a:ln>
                <a:solidFill>
                  <a:schemeClr val="bg1"/>
                </a:solidFill>
                <a:effectLst/>
                <a:uLnTx/>
                <a:uFillTx/>
                <a:latin typeface="+mn-lt"/>
                <a:ea typeface="+mn-ea"/>
                <a:cs typeface="+mn-cs"/>
              </a:rPr>
              <a:t> that have experience with producing classical products -&gt; Can they directly submit to Pre-Op stage.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2" y="87086"/>
            <a:ext cx="9410700" cy="1034143"/>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US" dirty="0" smtClean="0"/>
              <a:t>Proposed Classification of Entities(Talk 2.s) </a:t>
            </a:r>
            <a:endParaRPr lang="en-US" dirty="0"/>
          </a:p>
        </p:txBody>
      </p:sp>
      <p:sp>
        <p:nvSpPr>
          <p:cNvPr id="3" name="Content Placeholder 2"/>
          <p:cNvSpPr>
            <a:spLocks noGrp="1"/>
          </p:cNvSpPr>
          <p:nvPr>
            <p:ph idx="1"/>
          </p:nvPr>
        </p:nvSpPr>
        <p:spPr>
          <a:xfrm>
            <a:off x="1175657" y="1602151"/>
            <a:ext cx="7710985" cy="3671247"/>
          </a:xfrm>
        </p:spPr>
        <p:style>
          <a:lnRef idx="1">
            <a:schemeClr val="accent2"/>
          </a:lnRef>
          <a:fillRef idx="2">
            <a:schemeClr val="accent2"/>
          </a:fillRef>
          <a:effectRef idx="1">
            <a:schemeClr val="accent2"/>
          </a:effectRef>
          <a:fontRef idx="minor">
            <a:schemeClr val="dk1"/>
          </a:fontRef>
        </p:style>
        <p:txBody>
          <a:bodyPr>
            <a:noAutofit/>
          </a:bodyPr>
          <a:lstStyle/>
          <a:p>
            <a:pPr>
              <a:lnSpc>
                <a:spcPct val="150000"/>
              </a:lnSpc>
            </a:pPr>
            <a:r>
              <a:rPr lang="en-US" sz="2000" b="1" dirty="0" smtClean="0"/>
              <a:t>Core products</a:t>
            </a:r>
          </a:p>
          <a:p>
            <a:pPr lvl="1">
              <a:lnSpc>
                <a:spcPct val="150000"/>
              </a:lnSpc>
            </a:pPr>
            <a:r>
              <a:rPr lang="en-US" sz="2000" b="1" dirty="0" smtClean="0"/>
              <a:t>For e.g. Classical products, sequence of bias adjustments</a:t>
            </a:r>
          </a:p>
          <a:p>
            <a:pPr>
              <a:lnSpc>
                <a:spcPct val="150000"/>
              </a:lnSpc>
            </a:pPr>
            <a:r>
              <a:rPr lang="en-US" sz="2000" b="1" dirty="0" smtClean="0"/>
              <a:t>Models and Data Sets</a:t>
            </a:r>
          </a:p>
          <a:p>
            <a:pPr>
              <a:lnSpc>
                <a:spcPct val="150000"/>
              </a:lnSpc>
            </a:pPr>
            <a:r>
              <a:rPr lang="en-US" sz="2000" b="1" dirty="0" smtClean="0"/>
              <a:t>Tools</a:t>
            </a:r>
          </a:p>
          <a:p>
            <a:pPr>
              <a:lnSpc>
                <a:spcPct val="150000"/>
              </a:lnSpc>
            </a:pPr>
            <a:r>
              <a:rPr lang="en-US" sz="2000" b="1" dirty="0" smtClean="0"/>
              <a:t>Documents</a:t>
            </a:r>
          </a:p>
          <a:p>
            <a:pPr>
              <a:lnSpc>
                <a:spcPct val="150000"/>
              </a:lnSpc>
            </a:pPr>
            <a:r>
              <a:rPr lang="en-US" sz="2000" b="1" dirty="0" smtClean="0"/>
              <a:t>Resources and Documents( external)</a:t>
            </a:r>
            <a:endParaRPr lang="en-US" sz="2000" dirty="0"/>
          </a:p>
        </p:txBody>
      </p:sp>
      <p:sp>
        <p:nvSpPr>
          <p:cNvPr id="4" name="Date Placeholder 3"/>
          <p:cNvSpPr>
            <a:spLocks noGrp="1"/>
          </p:cNvSpPr>
          <p:nvPr>
            <p:ph type="dt" sz="half" idx="10"/>
          </p:nvPr>
        </p:nvSpPr>
        <p:spPr/>
        <p:txBody>
          <a:bodyPr/>
          <a:lstStyle/>
          <a:p>
            <a:fld id="{625FFB33-4F7B-405C-BCA3-BF1C04BCB329}" type="datetime1">
              <a:rPr lang="en-US" smtClean="0"/>
              <a:pPr/>
              <a:t>2/29/2016</a:t>
            </a:fld>
            <a:endParaRPr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68715</TotalTime>
  <Words>1265</Words>
  <Application>Microsoft Office PowerPoint</Application>
  <PresentationFormat>A4 Paper (210x297 mm)</PresentationFormat>
  <Paragraphs>265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GSICS Procedure for Product Acceptance ( GPPA )- New Challenges</vt:lpstr>
      <vt:lpstr>Slide 2</vt:lpstr>
      <vt:lpstr>GPPA Introduction</vt:lpstr>
      <vt:lpstr>GPPA Introduction</vt:lpstr>
      <vt:lpstr>EUMETSAT MSG 2/3 – SEVIRI product becomes Operational</vt:lpstr>
      <vt:lpstr>New Challenges-Challenge-1</vt:lpstr>
      <vt:lpstr>Slide 7</vt:lpstr>
      <vt:lpstr>New Challenges-Challenge-3</vt:lpstr>
      <vt:lpstr>Proposed Classification of Entities(Talk 2.s) </vt:lpstr>
      <vt:lpstr>QA4EO - Guidelines</vt:lpstr>
      <vt:lpstr>Slide 11</vt:lpstr>
      <vt:lpstr>GPPA - Tools</vt:lpstr>
      <vt:lpstr>GPPA Tool Converts Agency2 GSICS Format </vt:lpstr>
      <vt:lpstr>Summary</vt:lpstr>
      <vt:lpstr>Slide 15</vt:lpstr>
      <vt:lpstr>Discussion on GPPA for EUMETSAT</vt:lpstr>
      <vt:lpstr>SEVIRI – Aqua Modis DCC Product</vt:lpstr>
      <vt:lpstr>Slide 18</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2974</cp:revision>
  <cp:lastPrinted>2006-03-06T14:11:17Z</cp:lastPrinted>
  <dcterms:created xsi:type="dcterms:W3CDTF">2010-09-10T00:53:07Z</dcterms:created>
  <dcterms:modified xsi:type="dcterms:W3CDTF">2016-03-01T07:02:46Z</dcterms:modified>
</cp:coreProperties>
</file>