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70" r:id="rId1"/>
  </p:sldMasterIdLst>
  <p:notesMasterIdLst>
    <p:notesMasterId r:id="rId23"/>
  </p:notesMasterIdLst>
  <p:handoutMasterIdLst>
    <p:handoutMasterId r:id="rId24"/>
  </p:handoutMasterIdLst>
  <p:sldIdLst>
    <p:sldId id="256" r:id="rId2"/>
    <p:sldId id="349" r:id="rId3"/>
    <p:sldId id="350" r:id="rId4"/>
    <p:sldId id="351" r:id="rId5"/>
    <p:sldId id="352" r:id="rId6"/>
    <p:sldId id="353" r:id="rId7"/>
    <p:sldId id="354" r:id="rId8"/>
    <p:sldId id="355" r:id="rId9"/>
    <p:sldId id="356" r:id="rId10"/>
    <p:sldId id="357" r:id="rId11"/>
    <p:sldId id="348" r:id="rId12"/>
    <p:sldId id="365" r:id="rId13"/>
    <p:sldId id="364" r:id="rId14"/>
    <p:sldId id="358" r:id="rId15"/>
    <p:sldId id="359" r:id="rId16"/>
    <p:sldId id="361" r:id="rId17"/>
    <p:sldId id="362" r:id="rId18"/>
    <p:sldId id="363" r:id="rId19"/>
    <p:sldId id="366" r:id="rId20"/>
    <p:sldId id="368" r:id="rId21"/>
    <p:sldId id="367" r:id="rId22"/>
  </p:sldIdLst>
  <p:sldSz cx="9144000" cy="5143500" type="screen16x9"/>
  <p:notesSz cx="6669088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8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389582" algn="l" rtl="0" fontAlgn="base">
      <a:spcBef>
        <a:spcPct val="0"/>
      </a:spcBef>
      <a:spcAft>
        <a:spcPct val="0"/>
      </a:spcAft>
      <a:defRPr sz="8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779163" algn="l" rtl="0" fontAlgn="base">
      <a:spcBef>
        <a:spcPct val="0"/>
      </a:spcBef>
      <a:spcAft>
        <a:spcPct val="0"/>
      </a:spcAft>
      <a:defRPr sz="8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168745" algn="l" rtl="0" fontAlgn="base">
      <a:spcBef>
        <a:spcPct val="0"/>
      </a:spcBef>
      <a:spcAft>
        <a:spcPct val="0"/>
      </a:spcAft>
      <a:defRPr sz="8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558326" algn="l" rtl="0" fontAlgn="base">
      <a:spcBef>
        <a:spcPct val="0"/>
      </a:spcBef>
      <a:spcAft>
        <a:spcPct val="0"/>
      </a:spcAft>
      <a:defRPr sz="8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1947908" algn="l" defTabSz="779163" rtl="0" eaLnBrk="1" latinLnBrk="0" hangingPunct="1">
      <a:defRPr sz="8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337489" algn="l" defTabSz="779163" rtl="0" eaLnBrk="1" latinLnBrk="0" hangingPunct="1">
      <a:defRPr sz="8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2727071" algn="l" defTabSz="779163" rtl="0" eaLnBrk="1" latinLnBrk="0" hangingPunct="1">
      <a:defRPr sz="8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116652" algn="l" defTabSz="779163" rtl="0" eaLnBrk="1" latinLnBrk="0" hangingPunct="1">
      <a:defRPr sz="8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im Hewison" initials="RSP/TJ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EFC8DF"/>
    <a:srgbClr val="A2DADE"/>
    <a:srgbClr val="3333FF"/>
    <a:srgbClr val="4E0B55"/>
    <a:srgbClr val="EE2D24"/>
    <a:srgbClr val="C7A775"/>
    <a:srgbClr val="00B5EF"/>
    <a:srgbClr val="CDE3A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73" autoAdjust="0"/>
    <p:restoredTop sz="93959" autoAdjust="0"/>
  </p:normalViewPr>
  <p:slideViewPr>
    <p:cSldViewPr snapToGrid="0">
      <p:cViewPr>
        <p:scale>
          <a:sx n="110" d="100"/>
          <a:sy n="110" d="100"/>
        </p:scale>
        <p:origin x="-936" y="-264"/>
      </p:cViewPr>
      <p:guideLst>
        <p:guide orient="horz" pos="873"/>
        <p:guide orient="horz" pos="1058"/>
        <p:guide orient="horz" pos="2036"/>
        <p:guide orient="horz" pos="1792"/>
        <p:guide orient="horz" pos="1548"/>
        <p:guide orient="horz" pos="1301"/>
        <p:guide orient="horz" pos="2527"/>
        <p:guide orient="horz" pos="2774"/>
        <p:guide pos="3890"/>
        <p:guide pos="330"/>
        <p:guide pos="842"/>
        <p:guide pos="4504"/>
        <p:guide pos="5129"/>
        <p:guide pos="1314"/>
        <p:guide pos="371"/>
        <p:guide pos="16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-1848" y="-78"/>
      </p:cViewPr>
      <p:guideLst>
        <p:guide orient="horz" pos="3127"/>
        <p:guide pos="2100"/>
      </p:guideLst>
    </p:cSldViewPr>
  </p:notesViewPr>
  <p:gridSpacing cx="92171838" cy="921718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704013" y="0"/>
            <a:ext cx="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298BE994-7E1D-4B74-A0AB-6447C27BAAA1}" type="datetime4">
              <a:rPr lang="en-GB"/>
              <a:pPr>
                <a:defRPr/>
              </a:pPr>
              <a:t>02 March 2016</a:t>
            </a:fld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36138"/>
            <a:ext cx="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515100" y="9736138"/>
            <a:ext cx="1889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F3074629-B39C-44A2-9073-D9DE82F2150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28A4BDC-EC44-46D1-993C-E507C117F681}" type="datetime4">
              <a:rPr lang="en-GB"/>
              <a:pPr>
                <a:defRPr/>
              </a:pPr>
              <a:t>02 March 2016</a:t>
            </a:fld>
            <a:endParaRPr lang="de-DE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988" y="742950"/>
            <a:ext cx="6615112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7413" y="4714875"/>
            <a:ext cx="4894262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431338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9DEBF27B-5CB3-489D-AFAE-7A2AA412659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389582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77916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16874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558326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1947908" algn="l" defTabSz="77916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7489" algn="l" defTabSz="77916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7071" algn="l" defTabSz="77916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16652" algn="l" defTabSz="77916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F38CB1-C8FF-4E5E-A4BD-5CC7FB3C6B20}" type="slidenum">
              <a:rPr lang="de-DE" smtClean="0"/>
              <a:pPr/>
              <a:t>1</a:t>
            </a:fld>
            <a:endParaRPr lang="de-DE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8" y="742950"/>
            <a:ext cx="6615112" cy="3722688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3994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7E9396F8-A9FE-4918-B2E2-A2304C457091}" type="datetime4">
              <a:rPr lang="en-GB" smtClean="0"/>
              <a:pPr/>
              <a:t>02 March 2016</a:t>
            </a:fld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MY DOCUMENTS\GSICS\logo\GSICS500px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3923" y="139305"/>
            <a:ext cx="4396154" cy="1450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9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7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7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4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6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05984"/>
            <a:ext cx="222885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3" y="205984"/>
            <a:ext cx="653415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00406" y="96442"/>
            <a:ext cx="8295542" cy="8179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96009" y="1204914"/>
            <a:ext cx="4079631" cy="162163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16315" y="1204914"/>
            <a:ext cx="4079631" cy="162163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96009" y="2940844"/>
            <a:ext cx="4079631" cy="16228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16315" y="2940844"/>
            <a:ext cx="4079631" cy="16228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2"/>
          <p:cNvGrpSpPr>
            <a:grpSpLocks/>
          </p:cNvGrpSpPr>
          <p:nvPr userDrawn="1"/>
        </p:nvGrpSpPr>
        <p:grpSpPr bwMode="auto">
          <a:xfrm>
            <a:off x="4398" y="817960"/>
            <a:ext cx="9139603" cy="96440"/>
            <a:chOff x="3" y="2044"/>
            <a:chExt cx="6237" cy="179"/>
          </a:xfrm>
        </p:grpSpPr>
        <p:sp>
          <p:nvSpPr>
            <p:cNvPr id="5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8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9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2"/>
            <a:ext cx="7772400" cy="102155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8958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791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6874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583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4790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374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270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1166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71556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582" indent="0">
              <a:buNone/>
              <a:defRPr sz="1700" b="1"/>
            </a:lvl2pPr>
            <a:lvl3pPr marL="779163" indent="0">
              <a:buNone/>
              <a:defRPr sz="1500" b="1"/>
            </a:lvl3pPr>
            <a:lvl4pPr marL="1168745" indent="0">
              <a:buNone/>
              <a:defRPr sz="1400" b="1"/>
            </a:lvl4pPr>
            <a:lvl5pPr marL="1558326" indent="0">
              <a:buNone/>
              <a:defRPr sz="1400" b="1"/>
            </a:lvl5pPr>
            <a:lvl6pPr marL="1947908" indent="0">
              <a:buNone/>
              <a:defRPr sz="1400" b="1"/>
            </a:lvl6pPr>
            <a:lvl7pPr marL="2337489" indent="0">
              <a:buNone/>
              <a:defRPr sz="1400" b="1"/>
            </a:lvl7pPr>
            <a:lvl8pPr marL="2727071" indent="0">
              <a:buNone/>
              <a:defRPr sz="1400" b="1"/>
            </a:lvl8pPr>
            <a:lvl9pPr marL="3116652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582" indent="0">
              <a:buNone/>
              <a:defRPr sz="1700" b="1"/>
            </a:lvl2pPr>
            <a:lvl3pPr marL="779163" indent="0">
              <a:buNone/>
              <a:defRPr sz="1500" b="1"/>
            </a:lvl3pPr>
            <a:lvl4pPr marL="1168745" indent="0">
              <a:buNone/>
              <a:defRPr sz="1400" b="1"/>
            </a:lvl4pPr>
            <a:lvl5pPr marL="1558326" indent="0">
              <a:buNone/>
              <a:defRPr sz="1400" b="1"/>
            </a:lvl5pPr>
            <a:lvl6pPr marL="1947908" indent="0">
              <a:buNone/>
              <a:defRPr sz="1400" b="1"/>
            </a:lvl6pPr>
            <a:lvl7pPr marL="2337489" indent="0">
              <a:buNone/>
              <a:defRPr sz="1400" b="1"/>
            </a:lvl7pPr>
            <a:lvl8pPr marL="2727071" indent="0">
              <a:buNone/>
              <a:defRPr sz="1400" b="1"/>
            </a:lvl8pPr>
            <a:lvl9pPr marL="3116652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200155"/>
            <a:ext cx="43815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2" y="1200155"/>
            <a:ext cx="3666392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2"/>
          <p:cNvGrpSpPr>
            <a:grpSpLocks/>
          </p:cNvGrpSpPr>
          <p:nvPr userDrawn="1"/>
        </p:nvGrpSpPr>
        <p:grpSpPr bwMode="auto">
          <a:xfrm>
            <a:off x="4398" y="817960"/>
            <a:ext cx="9139603" cy="96440"/>
            <a:chOff x="3" y="2044"/>
            <a:chExt cx="6237" cy="179"/>
          </a:xfrm>
        </p:grpSpPr>
        <p:sp>
          <p:nvSpPr>
            <p:cNvPr id="4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5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8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2"/>
          <p:cNvGrpSpPr>
            <a:grpSpLocks/>
          </p:cNvGrpSpPr>
          <p:nvPr userDrawn="1"/>
        </p:nvGrpSpPr>
        <p:grpSpPr bwMode="auto">
          <a:xfrm>
            <a:off x="4398" y="817960"/>
            <a:ext cx="9139603" cy="96440"/>
            <a:chOff x="3" y="2044"/>
            <a:chExt cx="6237" cy="179"/>
          </a:xfrm>
        </p:grpSpPr>
        <p:sp>
          <p:nvSpPr>
            <p:cNvPr id="3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4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5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313" cy="871538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94"/>
            <a:ext cx="5111750" cy="438983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8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389582" indent="0">
              <a:buNone/>
              <a:defRPr sz="1000"/>
            </a:lvl2pPr>
            <a:lvl3pPr marL="779163" indent="0">
              <a:buNone/>
              <a:defRPr sz="900"/>
            </a:lvl3pPr>
            <a:lvl4pPr marL="1168745" indent="0">
              <a:buNone/>
              <a:defRPr sz="800"/>
            </a:lvl4pPr>
            <a:lvl5pPr marL="1558326" indent="0">
              <a:buNone/>
              <a:defRPr sz="800"/>
            </a:lvl5pPr>
            <a:lvl6pPr marL="1947908" indent="0">
              <a:buNone/>
              <a:defRPr sz="800"/>
            </a:lvl6pPr>
            <a:lvl7pPr marL="2337489" indent="0">
              <a:buNone/>
              <a:defRPr sz="800"/>
            </a:lvl7pPr>
            <a:lvl8pPr marL="2727071" indent="0">
              <a:buNone/>
              <a:defRPr sz="800"/>
            </a:lvl8pPr>
            <a:lvl9pPr marL="3116652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700"/>
            </a:lvl1pPr>
            <a:lvl2pPr marL="389582" indent="0">
              <a:buNone/>
              <a:defRPr sz="2400"/>
            </a:lvl2pPr>
            <a:lvl3pPr marL="779163" indent="0">
              <a:buNone/>
              <a:defRPr sz="2000"/>
            </a:lvl3pPr>
            <a:lvl4pPr marL="1168745" indent="0">
              <a:buNone/>
              <a:defRPr sz="1700"/>
            </a:lvl4pPr>
            <a:lvl5pPr marL="1558326" indent="0">
              <a:buNone/>
              <a:defRPr sz="1700"/>
            </a:lvl5pPr>
            <a:lvl6pPr marL="1947908" indent="0">
              <a:buNone/>
              <a:defRPr sz="1700"/>
            </a:lvl6pPr>
            <a:lvl7pPr marL="2337489" indent="0">
              <a:buNone/>
              <a:defRPr sz="1700"/>
            </a:lvl7pPr>
            <a:lvl8pPr marL="2727071" indent="0">
              <a:buNone/>
              <a:defRPr sz="1700"/>
            </a:lvl8pPr>
            <a:lvl9pPr marL="3116652" indent="0">
              <a:buNone/>
              <a:defRPr sz="17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200"/>
            </a:lvl1pPr>
            <a:lvl2pPr marL="389582" indent="0">
              <a:buNone/>
              <a:defRPr sz="1000"/>
            </a:lvl2pPr>
            <a:lvl3pPr marL="779163" indent="0">
              <a:buNone/>
              <a:defRPr sz="900"/>
            </a:lvl3pPr>
            <a:lvl4pPr marL="1168745" indent="0">
              <a:buNone/>
              <a:defRPr sz="800"/>
            </a:lvl4pPr>
            <a:lvl5pPr marL="1558326" indent="0">
              <a:buNone/>
              <a:defRPr sz="800"/>
            </a:lvl5pPr>
            <a:lvl6pPr marL="1947908" indent="0">
              <a:buNone/>
              <a:defRPr sz="800"/>
            </a:lvl6pPr>
            <a:lvl7pPr marL="2337489" indent="0">
              <a:buNone/>
              <a:defRPr sz="800"/>
            </a:lvl7pPr>
            <a:lvl8pPr marL="2727071" indent="0">
              <a:buNone/>
              <a:defRPr sz="800"/>
            </a:lvl8pPr>
            <a:lvl9pPr marL="3116652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80"/>
            <a:ext cx="8229600" cy="715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16" tIns="38958" rIns="77916" bIns="389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16" tIns="38958" rIns="77916" bIns="389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2" y="4866085"/>
            <a:ext cx="5789735" cy="324898"/>
          </a:xfrm>
          <a:prstGeom prst="rect">
            <a:avLst/>
          </a:prstGeom>
          <a:noFill/>
        </p:spPr>
        <p:txBody>
          <a:bodyPr lIns="77916" tIns="38958" rIns="77916" bIns="38958">
            <a:spAutoFit/>
          </a:bodyPr>
          <a:lstStyle/>
          <a:p>
            <a:pPr>
              <a:defRPr/>
            </a:pPr>
            <a:fld id="{85C8A98A-0D5C-476A-ACDA-54820DD7185A}" type="datetime4">
              <a:rPr lang="en-GB">
                <a:solidFill>
                  <a:schemeClr val="tx1"/>
                </a:solidFill>
              </a:rPr>
              <a:pPr>
                <a:defRPr/>
              </a:pPr>
              <a:t>02 March 2016</a:t>
            </a:fld>
            <a:endParaRPr lang="en-GB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Slide: </a:t>
            </a:r>
            <a:fld id="{CA31D592-4D83-4517-9884-F2C159147DA8}" type="slidenum">
              <a:rPr lang="en-GB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Line 8"/>
          <p:cNvSpPr>
            <a:spLocks noChangeShapeType="1"/>
          </p:cNvSpPr>
          <p:nvPr userDrawn="1"/>
        </p:nvSpPr>
        <p:spPr bwMode="auto">
          <a:xfrm>
            <a:off x="527538" y="904875"/>
            <a:ext cx="8159262" cy="0"/>
          </a:xfrm>
          <a:prstGeom prst="line">
            <a:avLst/>
          </a:prstGeom>
          <a:noFill/>
          <a:ln w="57150" cmpd="thinThick">
            <a:solidFill>
              <a:srgbClr val="3333FF"/>
            </a:solidFill>
            <a:round/>
            <a:headEnd/>
            <a:tailEnd/>
          </a:ln>
          <a:effectLst/>
        </p:spPr>
        <p:txBody>
          <a:bodyPr lIns="77916" tIns="38958" rIns="77916" bIns="38958"/>
          <a:lstStyle/>
          <a:p>
            <a:pPr algn="ctr">
              <a:defRPr/>
            </a:pPr>
            <a:endParaRPr lang="en-US"/>
          </a:p>
        </p:txBody>
      </p:sp>
      <p:pic>
        <p:nvPicPr>
          <p:cNvPr id="1030" name="Picture 8" descr="H:\MY DOCUMENTS\GSICS\logo\GSICS180px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61386" y="4622007"/>
            <a:ext cx="1582615" cy="521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32" r:id="rId1"/>
    <p:sldLayoutId id="2147484533" r:id="rId2"/>
    <p:sldLayoutId id="2147484524" r:id="rId3"/>
    <p:sldLayoutId id="2147484525" r:id="rId4"/>
    <p:sldLayoutId id="2147484526" r:id="rId5"/>
    <p:sldLayoutId id="2147484534" r:id="rId6"/>
    <p:sldLayoutId id="2147484535" r:id="rId7"/>
    <p:sldLayoutId id="2147484527" r:id="rId8"/>
    <p:sldLayoutId id="2147484528" r:id="rId9"/>
    <p:sldLayoutId id="2147484529" r:id="rId10"/>
    <p:sldLayoutId id="2147484530" r:id="rId11"/>
    <p:sldLayoutId id="2147484531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</a:defRPr>
      </a:lvl5pPr>
      <a:lvl6pPr marL="389582" algn="ctr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</a:defRPr>
      </a:lvl6pPr>
      <a:lvl7pPr marL="779163" algn="ctr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</a:defRPr>
      </a:lvl7pPr>
      <a:lvl8pPr marL="1168745" algn="ctr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</a:defRPr>
      </a:lvl8pPr>
      <a:lvl9pPr marL="1558326" algn="ctr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</a:defRPr>
      </a:lvl9pPr>
    </p:titleStyle>
    <p:bodyStyle>
      <a:lvl1pPr marL="292186" indent="-29218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33070" indent="-2434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3954" indent="-19479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534" indent="-19479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3117" indent="-19479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42698" indent="-194791" algn="l" defTabSz="779163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280" indent="-194791" algn="l" defTabSz="779163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1861" indent="-194791" algn="l" defTabSz="779163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443" indent="-194791" algn="l" defTabSz="779163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582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163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745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326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7908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489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071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6652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hyperlink" Target="http://www.ecmwf.int/en/forecasts/charts/obstat/?facets=Data%20type,Geostationary%20radiance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hyperlink" Target="http://www.ecmwf.int/en/forecasts/charts/obstat/?facets=Data%20type,Geostationary%20radiance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4"/>
          <p:cNvSpPr>
            <a:spLocks noGrp="1" noChangeArrowheads="1"/>
          </p:cNvSpPr>
          <p:nvPr>
            <p:ph type="ctrTitle"/>
          </p:nvPr>
        </p:nvSpPr>
        <p:spPr>
          <a:xfrm>
            <a:off x="677008" y="1669258"/>
            <a:ext cx="7772400" cy="2169319"/>
          </a:xfrm>
        </p:spPr>
        <p:txBody>
          <a:bodyPr/>
          <a:lstStyle/>
          <a:p>
            <a:r>
              <a:rPr lang="en-GB" sz="3400" dirty="0" smtClean="0"/>
              <a:t/>
            </a:r>
            <a:br>
              <a:rPr lang="en-GB" sz="3400" dirty="0" smtClean="0"/>
            </a:br>
            <a:r>
              <a:rPr lang="en-GB" sz="3400" dirty="0" smtClean="0"/>
              <a:t>Closing the GEO-ring</a:t>
            </a:r>
            <a:br>
              <a:rPr lang="en-GB" sz="3400" dirty="0" smtClean="0"/>
            </a:br>
            <a:r>
              <a:rPr lang="en-GB" sz="2700" b="1" dirty="0" smtClean="0"/>
              <a:t>Tim Hewison</a:t>
            </a:r>
            <a:br>
              <a:rPr lang="en-GB" sz="2700" b="1" dirty="0" smtClean="0"/>
            </a:br>
            <a:endParaRPr lang="en-GB" sz="3400" b="1" dirty="0" smtClean="0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2104849" y="55168"/>
            <a:ext cx="4934303" cy="232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7916" tIns="38958" rIns="77916" bIns="38958" anchor="ctr">
            <a:spAutoFit/>
          </a:bodyPr>
          <a:lstStyle/>
          <a:p>
            <a:pPr algn="just" eaLnBrk="0" hangingPunct="0"/>
            <a:r>
              <a:rPr lang="en-US" sz="1000" u="sng" dirty="0">
                <a:latin typeface="Arial" charset="0"/>
                <a:ea typeface="Times New Roman" pitchFamily="18" charset="0"/>
                <a:cs typeface="Arial" charset="0"/>
              </a:rPr>
              <a:t>Special Issue of the IEEE TGRS on </a:t>
            </a:r>
            <a:r>
              <a:rPr lang="en-US" sz="1000" u="sng" dirty="0">
                <a:ea typeface="Times New Roman" pitchFamily="18" charset="0"/>
                <a:cs typeface="Arial" charset="0"/>
              </a:rPr>
              <a:t>“</a:t>
            </a:r>
            <a:r>
              <a:rPr lang="en-US" sz="1000" u="sng" dirty="0">
                <a:latin typeface="Arial" charset="0"/>
                <a:ea typeface="Times New Roman" pitchFamily="18" charset="0"/>
                <a:cs typeface="Arial" charset="0"/>
              </a:rPr>
              <a:t>Inter-Calibration of Satellite Instruments</a:t>
            </a:r>
            <a:r>
              <a:rPr lang="en-US" sz="1000" u="sng" dirty="0">
                <a:ea typeface="Times New Roman" pitchFamily="18" charset="0"/>
                <a:cs typeface="Arial" charset="0"/>
              </a:rPr>
              <a:t>”</a:t>
            </a:r>
            <a:r>
              <a:rPr lang="en-US" sz="1000" u="sng" dirty="0">
                <a:latin typeface="Arial" charset="0"/>
                <a:ea typeface="Times New Roman" pitchFamily="18" charset="0"/>
                <a:cs typeface="Arial" charset="0"/>
              </a:rPr>
              <a:t>:</a:t>
            </a:r>
            <a:r>
              <a:rPr lang="en-US" sz="1000" dirty="0">
                <a:latin typeface="Arial" charset="0"/>
                <a:ea typeface="Times New Roman" pitchFamily="18" charset="0"/>
                <a:cs typeface="Arial" charset="0"/>
              </a:rPr>
              <a:t> </a:t>
            </a:r>
            <a:endParaRPr lang="en-US" dirty="0">
              <a:ea typeface="Times New Roman" pitchFamily="18" charset="0"/>
              <a:cs typeface="Arial" charset="0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2104849" y="55168"/>
            <a:ext cx="4934303" cy="232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7916" tIns="38958" rIns="77916" bIns="38958" anchor="ctr">
            <a:spAutoFit/>
          </a:bodyPr>
          <a:lstStyle/>
          <a:p>
            <a:pPr algn="just" eaLnBrk="0" hangingPunct="0"/>
            <a:r>
              <a:rPr lang="en-US" sz="1000" u="sng" dirty="0">
                <a:latin typeface="Arial" charset="0"/>
                <a:ea typeface="Times New Roman" pitchFamily="18" charset="0"/>
                <a:cs typeface="Arial" charset="0"/>
              </a:rPr>
              <a:t>Special Issue of the IEEE TGRS on </a:t>
            </a:r>
            <a:r>
              <a:rPr lang="en-US" sz="1000" u="sng" dirty="0">
                <a:ea typeface="Times New Roman" pitchFamily="18" charset="0"/>
                <a:cs typeface="Arial" charset="0"/>
              </a:rPr>
              <a:t>“</a:t>
            </a:r>
            <a:r>
              <a:rPr lang="en-US" sz="1000" u="sng" dirty="0">
                <a:latin typeface="Arial" charset="0"/>
                <a:ea typeface="Times New Roman" pitchFamily="18" charset="0"/>
                <a:cs typeface="Arial" charset="0"/>
              </a:rPr>
              <a:t>Inter-Calibration of Satellite Instruments</a:t>
            </a:r>
            <a:r>
              <a:rPr lang="en-US" sz="1000" u="sng" dirty="0">
                <a:ea typeface="Times New Roman" pitchFamily="18" charset="0"/>
                <a:cs typeface="Arial" charset="0"/>
              </a:rPr>
              <a:t>”</a:t>
            </a:r>
            <a:r>
              <a:rPr lang="en-US" sz="1000" u="sng" dirty="0">
                <a:latin typeface="Arial" charset="0"/>
                <a:ea typeface="Times New Roman" pitchFamily="18" charset="0"/>
                <a:cs typeface="Arial" charset="0"/>
              </a:rPr>
              <a:t>:</a:t>
            </a:r>
            <a:r>
              <a:rPr lang="en-US" sz="1000" dirty="0">
                <a:latin typeface="Arial" charset="0"/>
                <a:ea typeface="Times New Roman" pitchFamily="18" charset="0"/>
                <a:cs typeface="Arial" charset="0"/>
              </a:rPr>
              <a:t> </a:t>
            </a:r>
            <a:endParaRPr lang="en-US" dirty="0"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Strategy for closing the GEO Ring - Delhi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585" y="1053502"/>
            <a:ext cx="8229600" cy="3394472"/>
          </a:xfrm>
        </p:spPr>
        <p:txBody>
          <a:bodyPr/>
          <a:lstStyle/>
          <a:p>
            <a:r>
              <a:rPr lang="en-IE" sz="1700" dirty="0" smtClean="0"/>
              <a:t>First step: Identify one date which is common to all GEOs </a:t>
            </a:r>
          </a:p>
          <a:p>
            <a:pPr lvl="1"/>
            <a:r>
              <a:rPr lang="en-IE" sz="1400" dirty="0" smtClean="0"/>
              <a:t>(without stray light or midnight effect)</a:t>
            </a:r>
          </a:p>
          <a:p>
            <a:r>
              <a:rPr lang="en-IE" sz="1700" dirty="0" smtClean="0"/>
              <a:t>Second step: to investigate the GEO-GEO comparison across the GEO ring. </a:t>
            </a:r>
            <a:r>
              <a:rPr lang="en-IE" sz="1700" dirty="0" smtClean="0">
                <a:solidFill>
                  <a:srgbClr val="FF0000"/>
                </a:solidFill>
              </a:rPr>
              <a:t>WHO?</a:t>
            </a:r>
          </a:p>
          <a:p>
            <a:r>
              <a:rPr lang="en-IE" sz="1700" dirty="0" smtClean="0"/>
              <a:t>Rob mentioned that the climate community would test the result of this work. </a:t>
            </a:r>
            <a:r>
              <a:rPr lang="en-IE" sz="1700" dirty="0" smtClean="0">
                <a:solidFill>
                  <a:srgbClr val="FF0000"/>
                </a:solidFill>
              </a:rPr>
              <a:t>IOGEO</a:t>
            </a:r>
          </a:p>
          <a:p>
            <a:r>
              <a:rPr lang="en-IE" sz="1700" dirty="0" smtClean="0"/>
              <a:t>Action: Tim to ask ECMWF for double differencing of geostationary ring. </a:t>
            </a:r>
            <a:r>
              <a:rPr lang="en-IE" sz="1700" dirty="0" smtClean="0">
                <a:solidFill>
                  <a:srgbClr val="FF0000"/>
                </a:solidFill>
              </a:rPr>
              <a:t>Done!</a:t>
            </a:r>
          </a:p>
          <a:p>
            <a:r>
              <a:rPr lang="en-IE" sz="1700" dirty="0" smtClean="0"/>
              <a:t>Action: IMD/ISRO to contact the IMD NWP and NCMRWF about the same topic.</a:t>
            </a:r>
          </a:p>
          <a:p>
            <a:r>
              <a:rPr lang="en-IE" sz="1700" dirty="0" smtClean="0"/>
              <a:t>Action: Tim to conduct a survey to identify a date among GPRC so that they produce the GSICS corrections for that date and provide them to Dave. </a:t>
            </a:r>
            <a:r>
              <a:rPr lang="en-IE" sz="1700" dirty="0" smtClean="0">
                <a:solidFill>
                  <a:srgbClr val="FF0000"/>
                </a:solidFill>
              </a:rPr>
              <a:t>Done!</a:t>
            </a:r>
            <a:endParaRPr lang="en-IE" sz="1700" dirty="0" smtClean="0"/>
          </a:p>
          <a:p>
            <a:r>
              <a:rPr lang="en-IE" sz="1700" dirty="0" smtClean="0"/>
              <a:t>Dave suggests taking 0/3/ 6/9 GMT for that date.</a:t>
            </a:r>
          </a:p>
          <a:p>
            <a:r>
              <a:rPr lang="en-IE" sz="1700" dirty="0" smtClean="0"/>
              <a:t>Action: Dave to report on the analysis of these data.</a:t>
            </a:r>
          </a:p>
          <a:p>
            <a:r>
              <a:rPr lang="en-IE" sz="1700" dirty="0" smtClean="0"/>
              <a:t>Action: Tim to provide SBAF tool to support this analysis</a:t>
            </a:r>
          </a:p>
          <a:p>
            <a:r>
              <a:rPr lang="en-IE" sz="1700" dirty="0" smtClean="0"/>
              <a:t>CMA are interested to compare the FY-2 observations to other instruments.</a:t>
            </a:r>
          </a:p>
          <a:p>
            <a:endParaRPr lang="en-GB" sz="1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Studies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57200" y="935183"/>
            <a:ext cx="8229600" cy="3588191"/>
          </a:xfrm>
        </p:spPr>
        <p:txBody>
          <a:bodyPr/>
          <a:lstStyle/>
          <a:p>
            <a:r>
              <a:rPr lang="en-US" sz="1800" dirty="0" smtClean="0"/>
              <a:t>Chose a common date:</a:t>
            </a:r>
          </a:p>
          <a:p>
            <a:pPr lvl="1"/>
            <a:r>
              <a:rPr lang="en-US" sz="1400" dirty="0" smtClean="0"/>
              <a:t>1 March 2014 (not too </a:t>
            </a:r>
            <a:r>
              <a:rPr lang="en-US" sz="1400" dirty="0" err="1" smtClean="0"/>
              <a:t>eclipsey</a:t>
            </a:r>
            <a:r>
              <a:rPr lang="en-US" sz="1400" dirty="0" smtClean="0"/>
              <a:t>?), + 20 March 2014 – Equinox </a:t>
            </a:r>
          </a:p>
          <a:p>
            <a:r>
              <a:rPr lang="en-US" sz="1600" dirty="0" smtClean="0"/>
              <a:t>Chose time slots:</a:t>
            </a:r>
          </a:p>
          <a:p>
            <a:pPr lvl="1"/>
            <a:r>
              <a:rPr lang="en-US" sz="1400" dirty="0" smtClean="0"/>
              <a:t>00z, 03z, 06z, 09z, 12z, 15z, 18z, 21z, 24z</a:t>
            </a:r>
          </a:p>
          <a:p>
            <a:r>
              <a:rPr lang="en-US" sz="1600" dirty="0" smtClean="0"/>
              <a:t>Chose channels:</a:t>
            </a:r>
          </a:p>
          <a:p>
            <a:pPr lvl="1"/>
            <a:r>
              <a:rPr lang="en-US" sz="1400" dirty="0" smtClean="0">
                <a:sym typeface="Symbol"/>
              </a:rPr>
              <a:t>4m, 7m, 11m, 13m</a:t>
            </a:r>
          </a:p>
          <a:p>
            <a:r>
              <a:rPr lang="en-US" sz="1600" dirty="0" smtClean="0">
                <a:sym typeface="Symbol"/>
              </a:rPr>
              <a:t>Conditions:</a:t>
            </a:r>
          </a:p>
          <a:p>
            <a:pPr lvl="1"/>
            <a:r>
              <a:rPr lang="en-US" sz="1400" dirty="0" smtClean="0">
                <a:sym typeface="Symbol"/>
              </a:rPr>
              <a:t>All sky? Clear sky? How to select?</a:t>
            </a:r>
          </a:p>
          <a:p>
            <a:r>
              <a:rPr lang="en-US" sz="1600" dirty="0" smtClean="0">
                <a:sym typeface="Symbol"/>
              </a:rPr>
              <a:t>Products:</a:t>
            </a:r>
          </a:p>
          <a:p>
            <a:pPr lvl="1"/>
            <a:r>
              <a:rPr lang="en-US" sz="1400" dirty="0" smtClean="0">
                <a:sym typeface="Symbol"/>
              </a:rPr>
              <a:t>Full disc radiance images after GSICS Correction?</a:t>
            </a:r>
          </a:p>
          <a:p>
            <a:r>
              <a:rPr lang="en-US" sz="1600" dirty="0" smtClean="0">
                <a:sym typeface="Symbol"/>
              </a:rPr>
              <a:t>Statistics in overlap area</a:t>
            </a:r>
          </a:p>
          <a:p>
            <a:pPr lvl="1"/>
            <a:r>
              <a:rPr lang="en-US" sz="1400" dirty="0" smtClean="0">
                <a:sym typeface="Symbol"/>
              </a:rPr>
              <a:t>How to define?</a:t>
            </a:r>
          </a:p>
          <a:p>
            <a:pPr lvl="1"/>
            <a:r>
              <a:rPr lang="en-US" sz="1400" dirty="0" smtClean="0">
                <a:sym typeface="Symbol"/>
              </a:rPr>
              <a:t>Calculate SBAFs …(next slides)</a:t>
            </a:r>
          </a:p>
          <a:p>
            <a:pPr lvl="1"/>
            <a:r>
              <a:rPr lang="en-US" sz="1400" dirty="0" smtClean="0">
                <a:sym typeface="Symbol"/>
              </a:rPr>
              <a:t>Comparison with ECMWF? … (next slide)</a:t>
            </a:r>
            <a:endParaRPr 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18" y="7582"/>
            <a:ext cx="8229600" cy="715565"/>
          </a:xfrm>
        </p:spPr>
        <p:txBody>
          <a:bodyPr/>
          <a:lstStyle/>
          <a:p>
            <a:r>
              <a:rPr lang="en-GB" dirty="0" smtClean="0"/>
              <a:t>Data Availability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20763" y="708454"/>
          <a:ext cx="8962857" cy="4538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0124"/>
                <a:gridCol w="621102"/>
                <a:gridCol w="422694"/>
                <a:gridCol w="478273"/>
                <a:gridCol w="421368"/>
                <a:gridCol w="386255"/>
                <a:gridCol w="430146"/>
                <a:gridCol w="447703"/>
                <a:gridCol w="412590"/>
                <a:gridCol w="377475"/>
                <a:gridCol w="447704"/>
                <a:gridCol w="447703"/>
                <a:gridCol w="456481"/>
                <a:gridCol w="412590"/>
                <a:gridCol w="403811"/>
                <a:gridCol w="412589"/>
                <a:gridCol w="474039"/>
                <a:gridCol w="421368"/>
                <a:gridCol w="350267"/>
                <a:gridCol w="448575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2014-03-01</a:t>
                      </a:r>
                      <a:endParaRPr lang="en-GB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2014-03-20</a:t>
                      </a:r>
                      <a:endParaRPr lang="en-GB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</a:tr>
              <a:tr h="388620"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00z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03z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06z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09z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12z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15z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18z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21z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24z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00z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03z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06z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09z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12z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15z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18z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21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24z</a:t>
                      </a:r>
                      <a:endParaRPr lang="en-GB" sz="1000" dirty="0"/>
                    </a:p>
                  </a:txBody>
                  <a:tcPr/>
                </a:tc>
              </a:tr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GOES-15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135°W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ym typeface="Wingdings"/>
                        </a:rPr>
                        <a:t>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ym typeface="Wingdings"/>
                        </a:rPr>
                        <a:t>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ym typeface="Wingdings"/>
                        </a:rPr>
                        <a:t>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ym typeface="Wingdings"/>
                        </a:rPr>
                        <a:t>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ym typeface="Wingdings"/>
                        </a:rPr>
                        <a:t>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ym typeface="Wingdings"/>
                        </a:rPr>
                        <a:t>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ym typeface="Wingdings"/>
                        </a:rPr>
                        <a:t>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ym typeface="Wingdings"/>
                        </a:rPr>
                        <a:t>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ym typeface="Wingdings"/>
                        </a:rPr>
                        <a:t>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ym typeface="Wingdings"/>
                        </a:rPr>
                        <a:t>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ym typeface="Wingdings"/>
                        </a:rPr>
                        <a:t>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ym typeface="Wingdings"/>
                        </a:rPr>
                        <a:t>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ym typeface="Wingdings"/>
                        </a:rPr>
                        <a:t>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ym typeface="Wingdings"/>
                        </a:rPr>
                        <a:t>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ym typeface="Wingdings"/>
                        </a:rPr>
                        <a:t>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ym typeface="Wingdings"/>
                        </a:rPr>
                        <a:t>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olidFill>
                            <a:srgbClr val="FF0000"/>
                          </a:solidFill>
                          <a:sym typeface="Wingdings"/>
                        </a:rPr>
                        <a:t></a:t>
                      </a:r>
                      <a:endParaRPr lang="en-GB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ym typeface="Wingdings"/>
                        </a:rPr>
                        <a:t></a:t>
                      </a:r>
                      <a:endParaRPr lang="en-GB" sz="1000" dirty="0"/>
                    </a:p>
                  </a:txBody>
                  <a:tcPr/>
                </a:tc>
              </a:tr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GOES-13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75°W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smtClean="0">
                          <a:sym typeface="Wingdings"/>
                        </a:rPr>
                        <a:t>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smtClean="0">
                          <a:sym typeface="Wingdings"/>
                        </a:rPr>
                        <a:t>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smtClean="0">
                          <a:sym typeface="Wingdings"/>
                        </a:rPr>
                        <a:t>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smtClean="0">
                          <a:sym typeface="Wingdings"/>
                        </a:rPr>
                        <a:t>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smtClean="0">
                          <a:sym typeface="Wingdings"/>
                        </a:rPr>
                        <a:t>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smtClean="0">
                          <a:sym typeface="Wingdings"/>
                        </a:rPr>
                        <a:t>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smtClean="0">
                          <a:sym typeface="Wingdings"/>
                        </a:rPr>
                        <a:t>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smtClean="0">
                          <a:sym typeface="Wingdings"/>
                        </a:rPr>
                        <a:t>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smtClean="0">
                          <a:sym typeface="Wingdings"/>
                        </a:rPr>
                        <a:t>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smtClean="0">
                          <a:sym typeface="Wingdings"/>
                        </a:rPr>
                        <a:t>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smtClean="0">
                          <a:sym typeface="Wingdings"/>
                        </a:rPr>
                        <a:t>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smtClean="0">
                          <a:sym typeface="Wingdings"/>
                        </a:rPr>
                        <a:t>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smtClean="0">
                          <a:sym typeface="Wingdings"/>
                        </a:rPr>
                        <a:t>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smtClean="0">
                          <a:sym typeface="Wingdings"/>
                        </a:rPr>
                        <a:t>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smtClean="0">
                          <a:sym typeface="Wingdings"/>
                        </a:rPr>
                        <a:t>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smtClean="0">
                          <a:sym typeface="Wingdings"/>
                        </a:rPr>
                        <a:t>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smtClean="0">
                          <a:sym typeface="Wingdings"/>
                        </a:rPr>
                        <a:t>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ym typeface="Wingdings"/>
                        </a:rPr>
                        <a:t></a:t>
                      </a:r>
                      <a:endParaRPr lang="en-GB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Met-10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0°E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ym typeface="Wingdings"/>
                        </a:rPr>
                        <a:t>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smtClean="0">
                          <a:sym typeface="Wingdings"/>
                        </a:rPr>
                        <a:t>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smtClean="0">
                          <a:sym typeface="Wingdings"/>
                        </a:rPr>
                        <a:t>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smtClean="0">
                          <a:sym typeface="Wingdings"/>
                        </a:rPr>
                        <a:t>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smtClean="0">
                          <a:sym typeface="Wingdings"/>
                        </a:rPr>
                        <a:t>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smtClean="0">
                          <a:sym typeface="Wingdings"/>
                        </a:rPr>
                        <a:t>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smtClean="0">
                          <a:sym typeface="Wingdings"/>
                        </a:rPr>
                        <a:t>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smtClean="0">
                          <a:sym typeface="Wingdings"/>
                        </a:rPr>
                        <a:t>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smtClean="0">
                          <a:sym typeface="Wingdings"/>
                        </a:rPr>
                        <a:t>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smtClean="0">
                          <a:sym typeface="Wingdings"/>
                        </a:rPr>
                        <a:t>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smtClean="0">
                          <a:sym typeface="Wingdings"/>
                        </a:rPr>
                        <a:t>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smtClean="0">
                          <a:sym typeface="Wingdings"/>
                        </a:rPr>
                        <a:t>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smtClean="0">
                          <a:sym typeface="Wingdings"/>
                        </a:rPr>
                        <a:t>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smtClean="0">
                          <a:sym typeface="Wingdings"/>
                        </a:rPr>
                        <a:t>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smtClean="0">
                          <a:sym typeface="Wingdings"/>
                        </a:rPr>
                        <a:t>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smtClean="0">
                          <a:sym typeface="Wingdings"/>
                        </a:rPr>
                        <a:t>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smtClean="0">
                          <a:sym typeface="Wingdings"/>
                        </a:rPr>
                        <a:t>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ym typeface="Wingdings"/>
                        </a:rPr>
                        <a:t></a:t>
                      </a:r>
                      <a:endParaRPr lang="en-GB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Met-7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57°E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ym typeface="Wingdings"/>
                        </a:rPr>
                        <a:t>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ym typeface="Wingdings"/>
                        </a:rPr>
                        <a:t>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ym typeface="Wingdings"/>
                        </a:rPr>
                        <a:t>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ym typeface="Wingdings"/>
                        </a:rPr>
                        <a:t>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ym typeface="Wingdings"/>
                        </a:rPr>
                        <a:t>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ym typeface="Wingdings"/>
                        </a:rPr>
                        <a:t>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smtClean="0">
                          <a:sym typeface="Wingdings"/>
                        </a:rPr>
                        <a:t>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olidFill>
                            <a:srgbClr val="FF0000"/>
                          </a:solidFill>
                          <a:sym typeface="Wingdings"/>
                        </a:rPr>
                        <a:t></a:t>
                      </a:r>
                      <a:endParaRPr lang="en-GB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ym typeface="Wingdings"/>
                        </a:rPr>
                        <a:t>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ym typeface="Wingdings"/>
                        </a:rPr>
                        <a:t>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ym typeface="Wingdings"/>
                        </a:rPr>
                        <a:t>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ym typeface="Wingdings"/>
                        </a:rPr>
                        <a:t>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ym typeface="Wingdings"/>
                        </a:rPr>
                        <a:t>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ym typeface="Wingdings"/>
                        </a:rPr>
                        <a:t>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ym typeface="Wingdings"/>
                        </a:rPr>
                        <a:t>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ym typeface="Wingdings"/>
                        </a:rPr>
                        <a:t>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olidFill>
                            <a:srgbClr val="FF0000"/>
                          </a:solidFill>
                          <a:sym typeface="Wingdings"/>
                        </a:rPr>
                        <a:t></a:t>
                      </a:r>
                      <a:endParaRPr lang="en-GB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ym typeface="Wingdings"/>
                        </a:rPr>
                        <a:t></a:t>
                      </a:r>
                      <a:endParaRPr lang="en-GB" sz="1000" dirty="0"/>
                    </a:p>
                  </a:txBody>
                  <a:tcPr/>
                </a:tc>
              </a:tr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INSAT-3D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82°E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ym typeface="Wingdings"/>
                        </a:rPr>
                        <a:t>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ym typeface="Wingdings"/>
                        </a:rPr>
                        <a:t>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ym typeface="Wingdings"/>
                        </a:rPr>
                        <a:t>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ym typeface="Wingdings"/>
                        </a:rPr>
                        <a:t>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ym typeface="Wingdings"/>
                        </a:rPr>
                        <a:t>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ym typeface="Wingdings"/>
                        </a:rPr>
                        <a:t>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olidFill>
                            <a:srgbClr val="FF0000"/>
                          </a:solidFill>
                          <a:sym typeface="Wingdings"/>
                        </a:rPr>
                        <a:t>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ym typeface="Wingdings"/>
                        </a:rPr>
                        <a:t></a:t>
                      </a:r>
                      <a:endParaRPr lang="en-GB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ym typeface="Wingdings"/>
                        </a:rPr>
                        <a:t>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ym typeface="Wingdings"/>
                        </a:rPr>
                        <a:t>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ym typeface="Wingdings"/>
                        </a:rPr>
                        <a:t>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ym typeface="Wingdings"/>
                        </a:rPr>
                        <a:t>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ym typeface="Wingdings"/>
                        </a:rPr>
                        <a:t>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ym typeface="Wingdings"/>
                        </a:rPr>
                        <a:t>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ym typeface="Wingdings"/>
                        </a:rPr>
                        <a:t>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olidFill>
                            <a:srgbClr val="FF0000"/>
                          </a:solidFill>
                          <a:sym typeface="Wingdings"/>
                        </a:rPr>
                        <a:t>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smtClean="0">
                          <a:sym typeface="Wingdings"/>
                        </a:rPr>
                        <a:t></a:t>
                      </a:r>
                      <a:endParaRPr lang="en-GB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ym typeface="Wingdings"/>
                        </a:rPr>
                        <a:t></a:t>
                      </a:r>
                      <a:endParaRPr lang="en-GB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000" smtClean="0"/>
                        <a:t>FY-2D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86°E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FY-2E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105°E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FY-2F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112°E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COMS-1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128°E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/>
                </a:tc>
              </a:tr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MTSAT-2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145°E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ym typeface="Wingdings"/>
                        </a:rPr>
                        <a:t>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ym typeface="Wingdings"/>
                        </a:rPr>
                        <a:t>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ym typeface="Wingdings"/>
                        </a:rPr>
                        <a:t>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ym typeface="Wingdings"/>
                        </a:rPr>
                        <a:t>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ym typeface="Wingdings"/>
                        </a:rPr>
                        <a:t>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ym typeface="Wingdings"/>
                        </a:rPr>
                        <a:t>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ym typeface="Wingdings"/>
                        </a:rPr>
                        <a:t>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ym typeface="Wingdings"/>
                        </a:rPr>
                        <a:t>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ym typeface="Wingdings"/>
                        </a:rPr>
                        <a:t>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ym typeface="Wingdings"/>
                        </a:rPr>
                        <a:t>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ym typeface="Wingdings"/>
                        </a:rPr>
                        <a:t>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ym typeface="Wingdings"/>
                        </a:rPr>
                        <a:t>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ym typeface="Wingdings"/>
                        </a:rPr>
                        <a:t>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ym typeface="Wingdings"/>
                        </a:rPr>
                        <a:t>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ym typeface="Wingdings"/>
                        </a:rPr>
                        <a:t>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ym typeface="Wingdings"/>
                        </a:rPr>
                        <a:t>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olidFill>
                            <a:srgbClr val="FF0000"/>
                          </a:solidFill>
                          <a:sym typeface="Wingdings"/>
                        </a:rPr>
                        <a:t></a:t>
                      </a:r>
                      <a:endParaRPr lang="en-GB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ym typeface="Wingdings"/>
                        </a:rPr>
                        <a:t></a:t>
                      </a:r>
                      <a:endParaRPr lang="en-GB" sz="1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0755" t="20461" r="17830" b="19329"/>
          <a:stretch>
            <a:fillRect/>
          </a:stretch>
        </p:blipFill>
        <p:spPr bwMode="auto">
          <a:xfrm>
            <a:off x="310537" y="127212"/>
            <a:ext cx="8423681" cy="4645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ECMWF (Tony McNally)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277" y="997528"/>
            <a:ext cx="8229600" cy="3481310"/>
          </a:xfrm>
        </p:spPr>
        <p:txBody>
          <a:bodyPr/>
          <a:lstStyle/>
          <a:p>
            <a:pPr marL="438279" indent="-438279">
              <a:buAutoNum type="arabicPeriod"/>
            </a:pPr>
            <a:r>
              <a:rPr lang="en-GB" sz="2400" dirty="0" smtClean="0"/>
              <a:t>Do ECMWF simulate global radiances from real geostationary satellite instruments? </a:t>
            </a:r>
          </a:p>
          <a:p>
            <a:pPr marL="779163" lvl="1" indent="-438279">
              <a:buNone/>
            </a:pPr>
            <a:r>
              <a:rPr lang="en-GB" sz="2000" dirty="0" smtClean="0"/>
              <a:t>i.e. accounting for the different sensors spectral response functions, sub-satellite position, etc.</a:t>
            </a:r>
          </a:p>
          <a:p>
            <a:pPr lvl="1"/>
            <a:r>
              <a:rPr lang="en-GB" sz="2000" dirty="0" smtClean="0"/>
              <a:t>Yes - but only for the (spatially averaged BTs) CSR/ASR data we assimilate.</a:t>
            </a:r>
          </a:p>
          <a:p>
            <a:pPr>
              <a:buNone/>
            </a:pPr>
            <a:r>
              <a:rPr lang="en-GB" sz="2400" dirty="0" smtClean="0"/>
              <a:t>2. Could you extract O-B statistics from different GEO imagers in their overlap areas?</a:t>
            </a:r>
          </a:p>
          <a:p>
            <a:pPr>
              <a:buNone/>
            </a:pPr>
            <a:r>
              <a:rPr lang="en-GB" sz="2400" dirty="0" smtClean="0"/>
              <a:t>		 We don't routinely, but it would be easy to do.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ECMWF (Tony McNally) … cont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277" y="997528"/>
            <a:ext cx="8229600" cy="3481310"/>
          </a:xfrm>
        </p:spPr>
        <p:txBody>
          <a:bodyPr/>
          <a:lstStyle/>
          <a:p>
            <a:pPr>
              <a:buNone/>
            </a:pPr>
            <a:r>
              <a:rPr lang="en-GB" sz="2400" dirty="0" smtClean="0"/>
              <a:t>a) Which GEO imagers you currently assimilate/monitor? </a:t>
            </a:r>
          </a:p>
          <a:p>
            <a:pPr lvl="1"/>
            <a:r>
              <a:rPr lang="en-GB" sz="2000" dirty="0" smtClean="0"/>
              <a:t>GOES-13/15, MET-10/7, HIM-8, MTSAT-2</a:t>
            </a:r>
          </a:p>
          <a:p>
            <a:pPr>
              <a:buNone/>
            </a:pPr>
            <a:r>
              <a:rPr lang="en-GB" sz="2400" dirty="0" smtClean="0"/>
              <a:t>b) Which you did you in 2014?</a:t>
            </a:r>
          </a:p>
          <a:p>
            <a:pPr marL="633070" lvl="2" indent="-292186"/>
            <a:r>
              <a:rPr lang="en-GB" dirty="0" smtClean="0"/>
              <a:t> GOES-13/15, MET-10/7, MTSAT-2</a:t>
            </a:r>
          </a:p>
          <a:p>
            <a:pPr>
              <a:buNone/>
            </a:pPr>
            <a:r>
              <a:rPr lang="en-GB" sz="2400" dirty="0" smtClean="0"/>
              <a:t>c) What spatial/temporal sampling/averaging you use?</a:t>
            </a:r>
          </a:p>
          <a:p>
            <a:pPr lvl="1"/>
            <a:r>
              <a:rPr lang="en-GB" sz="2000" dirty="0" smtClean="0"/>
              <a:t>Input observations are the spatially averaged BTs produced by EUMETSAT and other agencies (typically 50Km)</a:t>
            </a:r>
          </a:p>
          <a:p>
            <a:pPr>
              <a:buNone/>
            </a:pPr>
            <a:r>
              <a:rPr lang="en-GB" sz="2400" dirty="0" smtClean="0"/>
              <a:t>d) Any limitations - e.g. viewing zenith angle, clear sky only, </a:t>
            </a:r>
          </a:p>
          <a:p>
            <a:pPr lvl="1"/>
            <a:r>
              <a:rPr lang="en-GB" sz="2000" dirty="0" smtClean="0"/>
              <a:t>Just clear sky (matching the observed product we receive) are done routinely, but we can do cloudy simulations and produce statistics for a dedicated period of your choice. This is quite expensive though ...</a:t>
            </a:r>
          </a:p>
          <a:p>
            <a:pPr>
              <a:buNone/>
            </a:pPr>
            <a:endParaRPr lang="en-GB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ECMWF Radiance Monitoring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9682"/>
            <a:ext cx="8229600" cy="385206"/>
          </a:xfrm>
        </p:spPr>
        <p:txBody>
          <a:bodyPr/>
          <a:lstStyle/>
          <a:p>
            <a:pPr>
              <a:buNone/>
            </a:pPr>
            <a:r>
              <a:rPr lang="en-GB" sz="1400" dirty="0" smtClean="0">
                <a:hlinkClick r:id="rId2"/>
              </a:rPr>
              <a:t>http://www.ecmwf.int/en/forecasts/charts/obstat/?facets=Data%20type,Geostationary%20radiances</a:t>
            </a:r>
            <a:endParaRPr lang="en-GB" sz="1400" dirty="0" smtClean="0"/>
          </a:p>
          <a:p>
            <a:endParaRPr lang="en-GB" sz="1400" dirty="0"/>
          </a:p>
        </p:txBody>
      </p:sp>
      <p:pic>
        <p:nvPicPr>
          <p:cNvPr id="31752" name="Picture 8" descr="http://stream.ecmwf.int/data/atls09/data/data01/scratch/ps2png-atls09-95e2cf679cd58ee9b4db4dd119a05a8d-fOlYcp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7599" y="1949782"/>
            <a:ext cx="2704338" cy="2533650"/>
          </a:xfrm>
          <a:prstGeom prst="rect">
            <a:avLst/>
          </a:prstGeom>
          <a:noFill/>
        </p:spPr>
      </p:pic>
      <p:pic>
        <p:nvPicPr>
          <p:cNvPr id="31756" name="Picture 12" descr="http://stream.ecmwf.int/data/atls21/data/data01/scratch/ps2png-atls21-95e2cf679cd58ee9b4db4dd119a05a8d-QgX8bY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08478" y="1791208"/>
            <a:ext cx="2976372" cy="2850356"/>
          </a:xfrm>
          <a:prstGeom prst="rect">
            <a:avLst/>
          </a:prstGeom>
          <a:noFill/>
        </p:spPr>
      </p:pic>
      <p:pic>
        <p:nvPicPr>
          <p:cNvPr id="31754" name="Picture 10" descr="http://stream.ecmwf.int/data/atls02/data/data01/scratch/ps2png-atls02-95e2cf679cd58ee9b4db4dd119a05a8d-bwvlnl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7093" y="1516989"/>
            <a:ext cx="3677208" cy="3121819"/>
          </a:xfrm>
          <a:prstGeom prst="rect">
            <a:avLst/>
          </a:prstGeom>
          <a:noFill/>
        </p:spPr>
      </p:pic>
      <p:pic>
        <p:nvPicPr>
          <p:cNvPr id="31750" name="Picture 6" descr="http://stream.ecmwf.int/data/atls17/data/data01/scratch/ps2png-atls17-95e2cf679cd58ee9b4db4dd119a05a8d-RsiLoG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25213" y="1912013"/>
            <a:ext cx="2794635" cy="2714625"/>
          </a:xfrm>
          <a:prstGeom prst="rect">
            <a:avLst/>
          </a:prstGeom>
          <a:noFill/>
        </p:spPr>
      </p:pic>
      <p:pic>
        <p:nvPicPr>
          <p:cNvPr id="31748" name="Picture 4" descr="http://stream.ecmwf.int/data/atls01/data/data01/scratch/ps2png-atls01-95e2cf679cd58ee9b4db4dd119a05a8d-5rZrJp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66474" y="1912013"/>
            <a:ext cx="2806065" cy="2714625"/>
          </a:xfrm>
          <a:prstGeom prst="rect">
            <a:avLst/>
          </a:prstGeom>
          <a:noFill/>
        </p:spPr>
      </p:pic>
      <p:pic>
        <p:nvPicPr>
          <p:cNvPr id="31746" name="Picture 2" descr="http://stream.ecmwf.int/data/atls21/data/data01/scratch/ps2png-atls21-95e2cf679cd58ee9b4db4dd119a05a8d-kr7xye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37936" y="1910881"/>
            <a:ext cx="2806065" cy="2714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ECMWF Radiance Monitoring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9682"/>
            <a:ext cx="8229600" cy="385206"/>
          </a:xfrm>
        </p:spPr>
        <p:txBody>
          <a:bodyPr/>
          <a:lstStyle/>
          <a:p>
            <a:pPr>
              <a:buNone/>
            </a:pPr>
            <a:r>
              <a:rPr lang="en-GB" sz="1400" dirty="0" smtClean="0">
                <a:hlinkClick r:id="rId2"/>
              </a:rPr>
              <a:t>http://www.ecmwf.int/en/forecasts/charts/obstat/?facets=Data%20type,Geostationary%20radiances</a:t>
            </a:r>
            <a:endParaRPr lang="en-GB" sz="1400" dirty="0" smtClean="0"/>
          </a:p>
          <a:p>
            <a:endParaRPr lang="en-GB" sz="1400" dirty="0"/>
          </a:p>
        </p:txBody>
      </p:sp>
      <p:pic>
        <p:nvPicPr>
          <p:cNvPr id="31752" name="Picture 8" descr="http://stream.ecmwf.int/data/atls09/data/data01/scratch/ps2png-atls09-95e2cf679cd58ee9b4db4dd119a05a8d-fOlYcp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7599" y="1949782"/>
            <a:ext cx="2704338" cy="2533650"/>
          </a:xfrm>
          <a:prstGeom prst="rect">
            <a:avLst/>
          </a:prstGeom>
          <a:noFill/>
        </p:spPr>
      </p:pic>
      <p:pic>
        <p:nvPicPr>
          <p:cNvPr id="31756" name="Picture 12" descr="http://stream.ecmwf.int/data/atls21/data/data01/scratch/ps2png-atls21-95e2cf679cd58ee9b4db4dd119a05a8d-QgX8bY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08478" y="1791208"/>
            <a:ext cx="2976372" cy="2850356"/>
          </a:xfrm>
          <a:prstGeom prst="rect">
            <a:avLst/>
          </a:prstGeom>
          <a:noFill/>
        </p:spPr>
      </p:pic>
      <p:pic>
        <p:nvPicPr>
          <p:cNvPr id="31754" name="Picture 10" descr="http://stream.ecmwf.int/data/atls02/data/data01/scratch/ps2png-atls02-95e2cf679cd58ee9b4db4dd119a05a8d-bwvlnl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7093" y="1516989"/>
            <a:ext cx="3677208" cy="3121819"/>
          </a:xfrm>
          <a:prstGeom prst="rect">
            <a:avLst/>
          </a:prstGeom>
          <a:noFill/>
        </p:spPr>
      </p:pic>
      <p:pic>
        <p:nvPicPr>
          <p:cNvPr id="31750" name="Picture 6" descr="http://stream.ecmwf.int/data/atls17/data/data01/scratch/ps2png-atls17-95e2cf679cd58ee9b4db4dd119a05a8d-RsiLoG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25213" y="1912013"/>
            <a:ext cx="2794635" cy="2714625"/>
          </a:xfrm>
          <a:prstGeom prst="rect">
            <a:avLst/>
          </a:prstGeom>
          <a:noFill/>
        </p:spPr>
      </p:pic>
      <p:pic>
        <p:nvPicPr>
          <p:cNvPr id="31748" name="Picture 4" descr="http://stream.ecmwf.int/data/atls01/data/data01/scratch/ps2png-atls01-95e2cf679cd58ee9b4db4dd119a05a8d-5rZrJp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66474" y="1912013"/>
            <a:ext cx="2806065" cy="2714625"/>
          </a:xfrm>
          <a:prstGeom prst="rect">
            <a:avLst/>
          </a:prstGeom>
          <a:noFill/>
        </p:spPr>
      </p:pic>
      <p:pic>
        <p:nvPicPr>
          <p:cNvPr id="31746" name="Picture 2" descr="http://stream.ecmwf.int/data/atls21/data/data01/scratch/ps2png-atls21-95e2cf679cd58ee9b4db4dd119a05a8d-kr7xye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37936" y="1910881"/>
            <a:ext cx="2806065" cy="2714625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813050" y="3111500"/>
            <a:ext cx="120650" cy="8763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600450" y="3117851"/>
            <a:ext cx="228600" cy="86995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4622800" y="3130551"/>
            <a:ext cx="273050" cy="86995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5607050" y="3117851"/>
            <a:ext cx="228600" cy="86995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6826250" y="3117851"/>
            <a:ext cx="127000" cy="86995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Defining Overlap Area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1049"/>
            <a:ext cx="8229600" cy="3533574"/>
          </a:xfrm>
        </p:spPr>
        <p:txBody>
          <a:bodyPr/>
          <a:lstStyle/>
          <a:p>
            <a:r>
              <a:rPr lang="en-GB" sz="2400" dirty="0" smtClean="0"/>
              <a:t>Could apply geometric alignment criteria: </a:t>
            </a:r>
            <a:br>
              <a:rPr lang="en-GB" sz="2400" dirty="0" smtClean="0"/>
            </a:br>
            <a:r>
              <a:rPr lang="en-GB" sz="2400" dirty="0" smtClean="0"/>
              <a:t>For GEO-LEO IR we use:|sec</a:t>
            </a:r>
            <a:r>
              <a:rPr lang="en-GB" sz="2400" i="1" dirty="0" smtClean="0">
                <a:sym typeface="Symbol"/>
              </a:rPr>
              <a:t></a:t>
            </a:r>
            <a:r>
              <a:rPr lang="en-GB" sz="2400" baseline="-25000" dirty="0" smtClean="0">
                <a:sym typeface="Symbol"/>
              </a:rPr>
              <a:t>1</a:t>
            </a:r>
            <a:r>
              <a:rPr lang="en-GB" sz="2400" dirty="0" smtClean="0">
                <a:sym typeface="Symbol"/>
              </a:rPr>
              <a:t>|/</a:t>
            </a:r>
            <a:r>
              <a:rPr lang="en-GB" sz="2400" dirty="0" smtClean="0"/>
              <a:t>|sec</a:t>
            </a:r>
            <a:r>
              <a:rPr lang="en-GB" sz="2400" i="1" dirty="0" smtClean="0">
                <a:sym typeface="Symbol"/>
              </a:rPr>
              <a:t></a:t>
            </a:r>
            <a:r>
              <a:rPr lang="en-GB" sz="2400" baseline="-25000" dirty="0" smtClean="0">
                <a:sym typeface="Symbol"/>
              </a:rPr>
              <a:t>1</a:t>
            </a:r>
            <a:r>
              <a:rPr lang="en-GB" sz="2400" dirty="0" smtClean="0">
                <a:sym typeface="Symbol"/>
              </a:rPr>
              <a:t>|&lt;0.01</a:t>
            </a:r>
            <a:endParaRPr lang="en-GB" sz="2400" dirty="0" smtClean="0"/>
          </a:p>
          <a:p>
            <a:r>
              <a:rPr lang="en-GB" sz="2400" dirty="0" smtClean="0"/>
              <a:t>Rule of Thumb:</a:t>
            </a:r>
          </a:p>
          <a:p>
            <a:pPr lvl="1"/>
            <a:r>
              <a:rPr lang="en-GB" sz="2000" dirty="0" err="1" smtClean="0"/>
              <a:t>maxsec</a:t>
            </a:r>
            <a:r>
              <a:rPr lang="en-GB" sz="2000" dirty="0" smtClean="0"/>
              <a:t>=0.01</a:t>
            </a:r>
          </a:p>
          <a:p>
            <a:pPr lvl="1"/>
            <a:r>
              <a:rPr lang="en-GB" sz="2000" dirty="0" err="1" smtClean="0"/>
              <a:t>lonmin</a:t>
            </a:r>
            <a:r>
              <a:rPr lang="en-GB" sz="2000" dirty="0" smtClean="0"/>
              <a:t>=(</a:t>
            </a:r>
            <a:r>
              <a:rPr lang="en-GB" sz="2000" dirty="0" err="1" smtClean="0"/>
              <a:t>a.sslon+b.sslon</a:t>
            </a:r>
            <a:r>
              <a:rPr lang="en-GB" sz="2000" dirty="0" smtClean="0"/>
              <a:t>)/2-maxsec*4500./abs(</a:t>
            </a:r>
            <a:r>
              <a:rPr lang="en-GB" sz="2000" dirty="0" err="1" smtClean="0"/>
              <a:t>a.sslon-b.sslon</a:t>
            </a:r>
            <a:r>
              <a:rPr lang="en-GB" sz="2000" dirty="0" smtClean="0"/>
              <a:t>)/2</a:t>
            </a:r>
          </a:p>
          <a:p>
            <a:pPr lvl="1"/>
            <a:r>
              <a:rPr lang="en-GB" sz="2000" dirty="0" err="1" smtClean="0"/>
              <a:t>lonmax</a:t>
            </a:r>
            <a:r>
              <a:rPr lang="en-GB" sz="2000" dirty="0" smtClean="0"/>
              <a:t>=(</a:t>
            </a:r>
            <a:r>
              <a:rPr lang="en-GB" sz="2000" dirty="0" err="1" smtClean="0"/>
              <a:t>a.sslon+b.sslon</a:t>
            </a:r>
            <a:r>
              <a:rPr lang="en-GB" sz="2000" dirty="0" smtClean="0"/>
              <a:t>)/2+maxsec*4500./abs(</a:t>
            </a:r>
            <a:r>
              <a:rPr lang="en-GB" sz="2000" dirty="0" err="1" smtClean="0"/>
              <a:t>a.sslon-b.sslon</a:t>
            </a:r>
            <a:r>
              <a:rPr lang="en-GB" sz="2000" dirty="0" smtClean="0"/>
              <a:t>)/2</a:t>
            </a:r>
          </a:p>
          <a:p>
            <a:r>
              <a:rPr lang="en-GB" sz="2400" dirty="0" smtClean="0"/>
              <a:t>e.g. </a:t>
            </a:r>
            <a:r>
              <a:rPr lang="en-GB" sz="2400" dirty="0" err="1" smtClean="0"/>
              <a:t>a.sslon</a:t>
            </a:r>
            <a:r>
              <a:rPr lang="en-GB" sz="2400" dirty="0" smtClean="0"/>
              <a:t>=0°E, </a:t>
            </a:r>
            <a:r>
              <a:rPr lang="en-GB" sz="2400" dirty="0" err="1" smtClean="0"/>
              <a:t>b.sslon</a:t>
            </a:r>
            <a:r>
              <a:rPr lang="en-GB" sz="2400" dirty="0" smtClean="0"/>
              <a:t>=45°E, </a:t>
            </a:r>
            <a:r>
              <a:rPr lang="en-GB" sz="2400" dirty="0" err="1" smtClean="0"/>
              <a:t>lonmax-lonmin</a:t>
            </a:r>
            <a:r>
              <a:rPr lang="en-GB" sz="2400" dirty="0" smtClean="0"/>
              <a:t>=1°</a:t>
            </a:r>
          </a:p>
          <a:p>
            <a:r>
              <a:rPr lang="en-GB" sz="2400" dirty="0" smtClean="0"/>
              <a:t>Maximum latitude=30°? 45°? 60°?</a:t>
            </a:r>
          </a:p>
          <a:p>
            <a:r>
              <a:rPr lang="en-US" sz="2400" dirty="0" smtClean="0"/>
              <a:t>VIS – Only at Local Noon?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751159" y="129826"/>
          <a:ext cx="5431116" cy="5040144"/>
        </p:xfrm>
        <a:graphic>
          <a:graphicData uri="http://schemas.openxmlformats.org/drawingml/2006/table">
            <a:tbl>
              <a:tblPr/>
              <a:tblGrid>
                <a:gridCol w="905186"/>
                <a:gridCol w="905186"/>
                <a:gridCol w="905186"/>
                <a:gridCol w="905186"/>
                <a:gridCol w="905186"/>
                <a:gridCol w="905186"/>
              </a:tblGrid>
              <a:tr h="385266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dirty="0">
                          <a:latin typeface="Arial"/>
                        </a:rPr>
                        <a:t>Sat</a:t>
                      </a:r>
                    </a:p>
                  </a:txBody>
                  <a:tcPr marL="14630" marR="14630" marT="9753" marB="9753" anchor="b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>
                          <a:latin typeface="Arial"/>
                        </a:rPr>
                        <a:t>Lon</a:t>
                      </a:r>
                    </a:p>
                  </a:txBody>
                  <a:tcPr marL="14630" marR="14630" marT="9753" marB="975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>
                          <a:latin typeface="Arial"/>
                        </a:rPr>
                        <a:t>Lon/deg</a:t>
                      </a:r>
                    </a:p>
                  </a:txBody>
                  <a:tcPr marL="14630" marR="14630" marT="9753" marB="975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>
                          <a:latin typeface="Arial"/>
                        </a:rPr>
                        <a:t>dlon/deg</a:t>
                      </a:r>
                    </a:p>
                  </a:txBody>
                  <a:tcPr marL="14630" marR="14630" marT="9753" marB="975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>
                          <a:latin typeface="Arial"/>
                        </a:rPr>
                        <a:t>overlap/deg</a:t>
                      </a:r>
                    </a:p>
                  </a:txBody>
                  <a:tcPr marL="14630" marR="14630" marT="9753" marB="975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>
                          <a:latin typeface="Arial"/>
                        </a:rPr>
                        <a:t>overlap/km</a:t>
                      </a:r>
                    </a:p>
                  </a:txBody>
                  <a:tcPr marL="14630" marR="14630" marT="9753" marB="975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02386">
                <a:tc>
                  <a:txBody>
                    <a:bodyPr/>
                    <a:lstStyle/>
                    <a:p>
                      <a:pPr rtl="0" fontAlgn="b"/>
                      <a:endParaRPr lang="en-GB" sz="1200"/>
                    </a:p>
                  </a:txBody>
                  <a:tcPr marL="14630" marR="14630" marT="9753" marB="9753" anchor="b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GB" sz="1200"/>
                    </a:p>
                  </a:txBody>
                  <a:tcPr marL="14630" marR="14630" marT="9753" marB="975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GB" sz="1200"/>
                    </a:p>
                  </a:txBody>
                  <a:tcPr marL="14630" marR="14630" marT="9753" marB="975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GB" sz="1200"/>
                    </a:p>
                  </a:txBody>
                  <a:tcPr marL="14630" marR="14630" marT="9753" marB="975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45.00</a:t>
                      </a:r>
                    </a:p>
                  </a:txBody>
                  <a:tcPr marL="14630" marR="14630" marT="9753" marB="975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111</a:t>
                      </a:r>
                    </a:p>
                  </a:txBody>
                  <a:tcPr marL="14630" marR="14630" marT="9753" marB="975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02386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GOES-15</a:t>
                      </a:r>
                    </a:p>
                  </a:txBody>
                  <a:tcPr marL="14630" marR="14630" marT="9753" marB="975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135°W</a:t>
                      </a:r>
                    </a:p>
                  </a:txBody>
                  <a:tcPr marL="14630" marR="14630" marT="9753" marB="975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-135</a:t>
                      </a:r>
                    </a:p>
                  </a:txBody>
                  <a:tcPr marL="14630" marR="14630" marT="9753" marB="975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GB" sz="1200"/>
                    </a:p>
                  </a:txBody>
                  <a:tcPr marL="14630" marR="14630" marT="9753" marB="975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GB" sz="1200"/>
                    </a:p>
                  </a:txBody>
                  <a:tcPr marL="14630" marR="14630" marT="9753" marB="975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GB" sz="1200"/>
                    </a:p>
                  </a:txBody>
                  <a:tcPr marL="14630" marR="14630" marT="9753" marB="975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02386">
                <a:tc>
                  <a:txBody>
                    <a:bodyPr/>
                    <a:lstStyle/>
                    <a:p>
                      <a:pPr rtl="0" fontAlgn="b"/>
                      <a:endParaRPr lang="en-GB" sz="1200"/>
                    </a:p>
                  </a:txBody>
                  <a:tcPr marL="14630" marR="14630" marT="9753" marB="975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GB" sz="1200"/>
                    </a:p>
                  </a:txBody>
                  <a:tcPr marL="14630" marR="14630" marT="9753" marB="975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GB" sz="1200"/>
                    </a:p>
                  </a:txBody>
                  <a:tcPr marL="14630" marR="14630" marT="9753" marB="975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14630" marR="14630" marT="9753" marB="975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0.75</a:t>
                      </a:r>
                    </a:p>
                  </a:txBody>
                  <a:tcPr marL="14630" marR="14630" marT="9753" marB="975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83</a:t>
                      </a:r>
                    </a:p>
                  </a:txBody>
                  <a:tcPr marL="14630" marR="14630" marT="9753" marB="975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02386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GOES-13</a:t>
                      </a:r>
                    </a:p>
                  </a:txBody>
                  <a:tcPr marL="14630" marR="14630" marT="9753" marB="975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75°W</a:t>
                      </a:r>
                    </a:p>
                  </a:txBody>
                  <a:tcPr marL="14630" marR="14630" marT="9753" marB="975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-75</a:t>
                      </a:r>
                    </a:p>
                  </a:txBody>
                  <a:tcPr marL="14630" marR="14630" marT="9753" marB="975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GB" sz="1200"/>
                    </a:p>
                  </a:txBody>
                  <a:tcPr marL="14630" marR="14630" marT="9753" marB="975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GB" sz="1200"/>
                    </a:p>
                  </a:txBody>
                  <a:tcPr marL="14630" marR="14630" marT="9753" marB="975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GB" sz="1200"/>
                    </a:p>
                  </a:txBody>
                  <a:tcPr marL="14630" marR="14630" marT="9753" marB="975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02386">
                <a:tc>
                  <a:txBody>
                    <a:bodyPr/>
                    <a:lstStyle/>
                    <a:p>
                      <a:pPr rtl="0" fontAlgn="b"/>
                      <a:endParaRPr lang="en-GB" sz="1200"/>
                    </a:p>
                  </a:txBody>
                  <a:tcPr marL="14630" marR="14630" marT="9753" marB="975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GB" sz="1200"/>
                    </a:p>
                  </a:txBody>
                  <a:tcPr marL="14630" marR="14630" marT="9753" marB="975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GB" sz="1200"/>
                    </a:p>
                  </a:txBody>
                  <a:tcPr marL="14630" marR="14630" marT="9753" marB="975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14630" marR="14630" marT="9753" marB="975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14630" marR="14630" marT="9753" marB="975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67</a:t>
                      </a:r>
                    </a:p>
                  </a:txBody>
                  <a:tcPr marL="14630" marR="14630" marT="9753" marB="975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02386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Met-10</a:t>
                      </a:r>
                    </a:p>
                  </a:txBody>
                  <a:tcPr marL="14630" marR="14630" marT="9753" marB="975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0°E</a:t>
                      </a:r>
                    </a:p>
                  </a:txBody>
                  <a:tcPr marL="14630" marR="14630" marT="9753" marB="975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14630" marR="14630" marT="9753" marB="975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GB" sz="1200"/>
                    </a:p>
                  </a:txBody>
                  <a:tcPr marL="14630" marR="14630" marT="9753" marB="975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GB" sz="1200"/>
                    </a:p>
                  </a:txBody>
                  <a:tcPr marL="14630" marR="14630" marT="9753" marB="975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GB" sz="1200"/>
                    </a:p>
                  </a:txBody>
                  <a:tcPr marL="14630" marR="14630" marT="9753" marB="975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02386">
                <a:tc>
                  <a:txBody>
                    <a:bodyPr/>
                    <a:lstStyle/>
                    <a:p>
                      <a:pPr rtl="0" fontAlgn="b"/>
                      <a:endParaRPr lang="en-GB" sz="1200"/>
                    </a:p>
                  </a:txBody>
                  <a:tcPr marL="14630" marR="14630" marT="9753" marB="975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GB" sz="1200"/>
                    </a:p>
                  </a:txBody>
                  <a:tcPr marL="14630" marR="14630" marT="9753" marB="975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GB" sz="1200"/>
                    </a:p>
                  </a:txBody>
                  <a:tcPr marL="14630" marR="14630" marT="9753" marB="975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57</a:t>
                      </a:r>
                    </a:p>
                  </a:txBody>
                  <a:tcPr marL="14630" marR="14630" marT="9753" marB="975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14630" marR="14630" marT="9753" marB="975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88</a:t>
                      </a:r>
                    </a:p>
                  </a:txBody>
                  <a:tcPr marL="14630" marR="14630" marT="9753" marB="975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02386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Met-7</a:t>
                      </a:r>
                    </a:p>
                  </a:txBody>
                  <a:tcPr marL="14630" marR="14630" marT="9753" marB="975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57°E</a:t>
                      </a:r>
                    </a:p>
                  </a:txBody>
                  <a:tcPr marL="14630" marR="14630" marT="9753" marB="975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57</a:t>
                      </a:r>
                    </a:p>
                  </a:txBody>
                  <a:tcPr marL="14630" marR="14630" marT="9753" marB="975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GB" sz="1200"/>
                    </a:p>
                  </a:txBody>
                  <a:tcPr marL="14630" marR="14630" marT="9753" marB="975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GB" sz="1200"/>
                    </a:p>
                  </a:txBody>
                  <a:tcPr marL="14630" marR="14630" marT="9753" marB="975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GB" sz="1200"/>
                    </a:p>
                  </a:txBody>
                  <a:tcPr marL="14630" marR="14630" marT="9753" marB="975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02386">
                <a:tc>
                  <a:txBody>
                    <a:bodyPr/>
                    <a:lstStyle/>
                    <a:p>
                      <a:pPr rtl="0" fontAlgn="b"/>
                      <a:endParaRPr lang="en-GB" sz="1200"/>
                    </a:p>
                  </a:txBody>
                  <a:tcPr marL="14630" marR="14630" marT="9753" marB="975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GB" sz="1200"/>
                    </a:p>
                  </a:txBody>
                  <a:tcPr marL="14630" marR="14630" marT="9753" marB="975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GB" sz="1200"/>
                    </a:p>
                  </a:txBody>
                  <a:tcPr marL="14630" marR="14630" marT="9753" marB="975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14630" marR="14630" marT="9753" marB="975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1.80</a:t>
                      </a:r>
                    </a:p>
                  </a:txBody>
                  <a:tcPr marL="14630" marR="14630" marT="9753" marB="975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14630" marR="14630" marT="9753" marB="975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02386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INSAT-3D</a:t>
                      </a:r>
                    </a:p>
                  </a:txBody>
                  <a:tcPr marL="14630" marR="14630" marT="9753" marB="975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/>
                        </a:rPr>
                        <a:t>82°E</a:t>
                      </a:r>
                    </a:p>
                  </a:txBody>
                  <a:tcPr marL="14630" marR="14630" marT="9753" marB="975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82</a:t>
                      </a:r>
                    </a:p>
                  </a:txBody>
                  <a:tcPr marL="14630" marR="14630" marT="9753" marB="975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GB" sz="1200"/>
                    </a:p>
                  </a:txBody>
                  <a:tcPr marL="14630" marR="14630" marT="9753" marB="975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GB" sz="1200"/>
                    </a:p>
                  </a:txBody>
                  <a:tcPr marL="14630" marR="14630" marT="9753" marB="975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GB" sz="1200"/>
                    </a:p>
                  </a:txBody>
                  <a:tcPr marL="14630" marR="14630" marT="9753" marB="975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02386">
                <a:tc>
                  <a:txBody>
                    <a:bodyPr/>
                    <a:lstStyle/>
                    <a:p>
                      <a:pPr rtl="0" fontAlgn="b"/>
                      <a:endParaRPr lang="en-GB" sz="1200"/>
                    </a:p>
                  </a:txBody>
                  <a:tcPr marL="14630" marR="14630" marT="9753" marB="975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GB" sz="1200"/>
                    </a:p>
                  </a:txBody>
                  <a:tcPr marL="14630" marR="14630" marT="9753" marB="975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GB" sz="1200"/>
                    </a:p>
                  </a:txBody>
                  <a:tcPr marL="14630" marR="14630" marT="9753" marB="975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14630" marR="14630" marT="9753" marB="975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/>
                        </a:rPr>
                        <a:t>11.25</a:t>
                      </a:r>
                    </a:p>
                  </a:txBody>
                  <a:tcPr marL="14630" marR="14630" marT="9753" marB="975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/>
                        </a:rPr>
                        <a:t>1250</a:t>
                      </a:r>
                    </a:p>
                  </a:txBody>
                  <a:tcPr marL="14630" marR="14630" marT="9753" marB="975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02386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/>
                        </a:rPr>
                        <a:t>FY-2D</a:t>
                      </a:r>
                    </a:p>
                  </a:txBody>
                  <a:tcPr marL="14630" marR="14630" marT="9753" marB="975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86°E</a:t>
                      </a:r>
                    </a:p>
                  </a:txBody>
                  <a:tcPr marL="14630" marR="14630" marT="9753" marB="975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86</a:t>
                      </a:r>
                    </a:p>
                  </a:txBody>
                  <a:tcPr marL="14630" marR="14630" marT="9753" marB="975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GB" sz="1200"/>
                    </a:p>
                  </a:txBody>
                  <a:tcPr marL="14630" marR="14630" marT="9753" marB="975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GB" sz="1200"/>
                    </a:p>
                  </a:txBody>
                  <a:tcPr marL="14630" marR="14630" marT="9753" marB="975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GB" sz="1200"/>
                    </a:p>
                  </a:txBody>
                  <a:tcPr marL="14630" marR="14630" marT="9753" marB="975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02386">
                <a:tc>
                  <a:txBody>
                    <a:bodyPr/>
                    <a:lstStyle/>
                    <a:p>
                      <a:pPr rtl="0" fontAlgn="b"/>
                      <a:endParaRPr lang="en-GB" sz="1200"/>
                    </a:p>
                  </a:txBody>
                  <a:tcPr marL="14630" marR="14630" marT="9753" marB="975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GB" sz="1200"/>
                    </a:p>
                  </a:txBody>
                  <a:tcPr marL="14630" marR="14630" marT="9753" marB="975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GB" sz="1200"/>
                    </a:p>
                  </a:txBody>
                  <a:tcPr marL="14630" marR="14630" marT="9753" marB="975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14630" marR="14630" marT="9753" marB="975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2.37</a:t>
                      </a:r>
                    </a:p>
                  </a:txBody>
                  <a:tcPr marL="14630" marR="14630" marT="9753" marB="975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263</a:t>
                      </a:r>
                    </a:p>
                  </a:txBody>
                  <a:tcPr marL="14630" marR="14630" marT="9753" marB="975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02386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FY-2E</a:t>
                      </a:r>
                    </a:p>
                  </a:txBody>
                  <a:tcPr marL="14630" marR="14630" marT="9753" marB="975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105°E</a:t>
                      </a:r>
                    </a:p>
                  </a:txBody>
                  <a:tcPr marL="14630" marR="14630" marT="9753" marB="975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105</a:t>
                      </a:r>
                    </a:p>
                  </a:txBody>
                  <a:tcPr marL="14630" marR="14630" marT="9753" marB="975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GB" sz="1200"/>
                    </a:p>
                  </a:txBody>
                  <a:tcPr marL="14630" marR="14630" marT="9753" marB="975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GB" sz="1200"/>
                    </a:p>
                  </a:txBody>
                  <a:tcPr marL="14630" marR="14630" marT="9753" marB="975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GB" sz="1200"/>
                    </a:p>
                  </a:txBody>
                  <a:tcPr marL="14630" marR="14630" marT="9753" marB="975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02386">
                <a:tc>
                  <a:txBody>
                    <a:bodyPr/>
                    <a:lstStyle/>
                    <a:p>
                      <a:pPr rtl="0" fontAlgn="b"/>
                      <a:endParaRPr lang="en-GB" sz="1200"/>
                    </a:p>
                  </a:txBody>
                  <a:tcPr marL="14630" marR="14630" marT="9753" marB="975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GB" sz="1200"/>
                    </a:p>
                  </a:txBody>
                  <a:tcPr marL="14630" marR="14630" marT="9753" marB="975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GB" sz="1200"/>
                    </a:p>
                  </a:txBody>
                  <a:tcPr marL="14630" marR="14630" marT="9753" marB="975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14630" marR="14630" marT="9753" marB="975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/>
                        </a:rPr>
                        <a:t>6.43</a:t>
                      </a:r>
                    </a:p>
                  </a:txBody>
                  <a:tcPr marL="14630" marR="14630" marT="9753" marB="975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714</a:t>
                      </a:r>
                    </a:p>
                  </a:txBody>
                  <a:tcPr marL="14630" marR="14630" marT="9753" marB="975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02386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FY-2F</a:t>
                      </a:r>
                    </a:p>
                  </a:txBody>
                  <a:tcPr marL="14630" marR="14630" marT="9753" marB="975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112°E</a:t>
                      </a:r>
                    </a:p>
                  </a:txBody>
                  <a:tcPr marL="14630" marR="14630" marT="9753" marB="975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112</a:t>
                      </a:r>
                    </a:p>
                  </a:txBody>
                  <a:tcPr marL="14630" marR="14630" marT="9753" marB="975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GB" sz="1200"/>
                    </a:p>
                  </a:txBody>
                  <a:tcPr marL="14630" marR="14630" marT="9753" marB="975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GB" sz="1200"/>
                    </a:p>
                  </a:txBody>
                  <a:tcPr marL="14630" marR="14630" marT="9753" marB="975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GB" sz="1200"/>
                    </a:p>
                  </a:txBody>
                  <a:tcPr marL="14630" marR="14630" marT="9753" marB="975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02386">
                <a:tc>
                  <a:txBody>
                    <a:bodyPr/>
                    <a:lstStyle/>
                    <a:p>
                      <a:pPr rtl="0" fontAlgn="b"/>
                      <a:endParaRPr lang="en-GB" sz="1200"/>
                    </a:p>
                  </a:txBody>
                  <a:tcPr marL="14630" marR="14630" marT="9753" marB="975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GB" sz="1200"/>
                    </a:p>
                  </a:txBody>
                  <a:tcPr marL="14630" marR="14630" marT="9753" marB="975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GB" sz="1200"/>
                    </a:p>
                  </a:txBody>
                  <a:tcPr marL="14630" marR="14630" marT="9753" marB="975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14630" marR="14630" marT="9753" marB="975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2.81</a:t>
                      </a:r>
                    </a:p>
                  </a:txBody>
                  <a:tcPr marL="14630" marR="14630" marT="9753" marB="975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312</a:t>
                      </a:r>
                    </a:p>
                  </a:txBody>
                  <a:tcPr marL="14630" marR="14630" marT="9753" marB="975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02386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COMS-1</a:t>
                      </a:r>
                    </a:p>
                  </a:txBody>
                  <a:tcPr marL="14630" marR="14630" marT="9753" marB="975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128°E</a:t>
                      </a:r>
                    </a:p>
                  </a:txBody>
                  <a:tcPr marL="14630" marR="14630" marT="9753" marB="975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128</a:t>
                      </a:r>
                    </a:p>
                  </a:txBody>
                  <a:tcPr marL="14630" marR="14630" marT="9753" marB="975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GB" sz="1200"/>
                    </a:p>
                  </a:txBody>
                  <a:tcPr marL="14630" marR="14630" marT="9753" marB="975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GB" sz="1200"/>
                    </a:p>
                  </a:txBody>
                  <a:tcPr marL="14630" marR="14630" marT="9753" marB="975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GB" sz="1200"/>
                    </a:p>
                  </a:txBody>
                  <a:tcPr marL="14630" marR="14630" marT="9753" marB="975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02386">
                <a:tc>
                  <a:txBody>
                    <a:bodyPr/>
                    <a:lstStyle/>
                    <a:p>
                      <a:pPr rtl="0" fontAlgn="b"/>
                      <a:endParaRPr lang="en-GB" sz="1200"/>
                    </a:p>
                  </a:txBody>
                  <a:tcPr marL="14630" marR="14630" marT="9753" marB="975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GB" sz="1200"/>
                    </a:p>
                  </a:txBody>
                  <a:tcPr marL="14630" marR="14630" marT="9753" marB="975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GB" sz="1200"/>
                    </a:p>
                  </a:txBody>
                  <a:tcPr marL="14630" marR="14630" marT="9753" marB="975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14630" marR="14630" marT="9753" marB="975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2.65</a:t>
                      </a:r>
                    </a:p>
                  </a:txBody>
                  <a:tcPr marL="14630" marR="14630" marT="9753" marB="975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294</a:t>
                      </a:r>
                    </a:p>
                  </a:txBody>
                  <a:tcPr marL="14630" marR="14630" marT="9753" marB="975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02386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MTSAT-2</a:t>
                      </a:r>
                    </a:p>
                  </a:txBody>
                  <a:tcPr marL="14630" marR="14630" marT="9753" marB="975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145°E</a:t>
                      </a:r>
                    </a:p>
                  </a:txBody>
                  <a:tcPr marL="14630" marR="14630" marT="9753" marB="975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145</a:t>
                      </a:r>
                    </a:p>
                  </a:txBody>
                  <a:tcPr marL="14630" marR="14630" marT="9753" marB="975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GB" sz="1200"/>
                    </a:p>
                  </a:txBody>
                  <a:tcPr marL="14630" marR="14630" marT="9753" marB="975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GB" sz="1200"/>
                    </a:p>
                  </a:txBody>
                  <a:tcPr marL="14630" marR="14630" marT="9753" marB="975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GB" sz="1200"/>
                    </a:p>
                  </a:txBody>
                  <a:tcPr marL="14630" marR="14630" marT="9753" marB="975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02386">
                <a:tc>
                  <a:txBody>
                    <a:bodyPr/>
                    <a:lstStyle/>
                    <a:p>
                      <a:pPr rtl="0" fontAlgn="b"/>
                      <a:endParaRPr lang="en-GB" sz="1200"/>
                    </a:p>
                  </a:txBody>
                  <a:tcPr marL="14630" marR="14630" marT="9753" marB="975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GB" sz="1200"/>
                    </a:p>
                  </a:txBody>
                  <a:tcPr marL="14630" marR="14630" marT="9753" marB="975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GB" sz="1200"/>
                    </a:p>
                  </a:txBody>
                  <a:tcPr marL="14630" marR="14630" marT="9753" marB="975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14630" marR="14630" marT="9753" marB="975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14630" marR="14630" marT="9753" marB="975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/>
                        </a:rPr>
                        <a:t>62</a:t>
                      </a:r>
                    </a:p>
                  </a:txBody>
                  <a:tcPr marL="14630" marR="14630" marT="9753" marB="975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02386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GOES-15</a:t>
                      </a:r>
                    </a:p>
                  </a:txBody>
                  <a:tcPr marL="14630" marR="14630" marT="9753" marB="975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135°W</a:t>
                      </a:r>
                    </a:p>
                  </a:txBody>
                  <a:tcPr marL="14630" marR="14630" marT="9753" marB="975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-135</a:t>
                      </a:r>
                    </a:p>
                  </a:txBody>
                  <a:tcPr marL="14630" marR="14630" marT="9753" marB="975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GB" sz="1200"/>
                    </a:p>
                  </a:txBody>
                  <a:tcPr marL="14630" marR="14630" marT="9753" marB="975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GB" sz="1200"/>
                    </a:p>
                  </a:txBody>
                  <a:tcPr marL="14630" marR="14630" marT="9753" marB="975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GB" sz="1200"/>
                    </a:p>
                  </a:txBody>
                  <a:tcPr marL="14630" marR="14630" marT="9753" marB="975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02386">
                <a:tc>
                  <a:txBody>
                    <a:bodyPr/>
                    <a:lstStyle/>
                    <a:p>
                      <a:pPr rtl="0" fontAlgn="b"/>
                      <a:endParaRPr lang="en-GB" sz="1200"/>
                    </a:p>
                  </a:txBody>
                  <a:tcPr marL="14630" marR="14630" marT="9753" marB="975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GB" sz="1200"/>
                    </a:p>
                  </a:txBody>
                  <a:tcPr marL="14630" marR="14630" marT="9753" marB="975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GB" sz="1200"/>
                    </a:p>
                  </a:txBody>
                  <a:tcPr marL="14630" marR="14630" marT="9753" marB="975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Minimum</a:t>
                      </a:r>
                    </a:p>
                  </a:txBody>
                  <a:tcPr marL="14630" marR="14630" marT="9753" marB="975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14630" marR="14630" marT="9753" marB="975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/>
                        </a:rPr>
                        <a:t>62</a:t>
                      </a:r>
                    </a:p>
                  </a:txBody>
                  <a:tcPr marL="14630" marR="14630" marT="9753" marB="975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GSICS Corrections for GEO-LEO IR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2016, 6 GPRCs are preparing for their GEO-LEO IR GSICS products to enter new modes:</a:t>
            </a:r>
          </a:p>
          <a:p>
            <a:pPr lvl="1"/>
            <a:r>
              <a:rPr lang="en-GB" dirty="0" smtClean="0"/>
              <a:t>EUMETSAT and NOAA -&gt; Operational mode</a:t>
            </a:r>
          </a:p>
          <a:p>
            <a:pPr lvl="1"/>
            <a:r>
              <a:rPr lang="en-GB" dirty="0" smtClean="0"/>
              <a:t>JMA -&gt; pre-operational mode</a:t>
            </a:r>
          </a:p>
          <a:p>
            <a:pPr lvl="1"/>
            <a:r>
              <a:rPr lang="en-GB" dirty="0" smtClean="0"/>
              <a:t>ISRO, CMA, KMA -&gt; demonstration mode</a:t>
            </a:r>
          </a:p>
          <a:p>
            <a:r>
              <a:rPr lang="en-US" dirty="0" smtClean="0"/>
              <a:t>GEO-LEO VIS GSICS DCC products coming soon!</a:t>
            </a:r>
            <a:endParaRPr lang="en-GB" dirty="0" smtClean="0"/>
          </a:p>
          <a:p>
            <a:r>
              <a:rPr lang="en-GB" dirty="0" smtClean="0"/>
              <a:t>For the first time we will be able to inter-calibrate the geostationary ring to the same reference!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4876"/>
            <a:ext cx="8229600" cy="3394472"/>
          </a:xfrm>
        </p:spPr>
        <p:txBody>
          <a:bodyPr/>
          <a:lstStyle/>
          <a:p>
            <a:r>
              <a:rPr lang="en-US" dirty="0" smtClean="0"/>
              <a:t>CMA, KMA data availability?</a:t>
            </a:r>
          </a:p>
          <a:p>
            <a:r>
              <a:rPr lang="en-US" dirty="0" smtClean="0"/>
              <a:t>Who will provide corrected GEO IR data?</a:t>
            </a:r>
          </a:p>
          <a:p>
            <a:r>
              <a:rPr lang="en-US" dirty="0" smtClean="0"/>
              <a:t>Who will provide corrected GEO </a:t>
            </a:r>
            <a:r>
              <a:rPr lang="en-US" dirty="0" smtClean="0"/>
              <a:t>VIS data?</a:t>
            </a:r>
          </a:p>
          <a:p>
            <a:r>
              <a:rPr lang="en-US" dirty="0" smtClean="0"/>
              <a:t>Who will </a:t>
            </a:r>
            <a:r>
              <a:rPr lang="en-US" dirty="0" err="1" smtClean="0"/>
              <a:t>analyse</a:t>
            </a:r>
            <a:r>
              <a:rPr lang="en-US" dirty="0" smtClean="0"/>
              <a:t> </a:t>
            </a:r>
            <a:r>
              <a:rPr lang="en-US" dirty="0" smtClean="0"/>
              <a:t>corrected GEO IR data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Who will </a:t>
            </a:r>
            <a:r>
              <a:rPr lang="en-US" dirty="0" err="1" smtClean="0"/>
              <a:t>analyse</a:t>
            </a:r>
            <a:r>
              <a:rPr lang="en-US" dirty="0" smtClean="0"/>
              <a:t> corrected GEO </a:t>
            </a:r>
            <a:r>
              <a:rPr lang="en-US" dirty="0" smtClean="0"/>
              <a:t>VIS data?</a:t>
            </a:r>
          </a:p>
          <a:p>
            <a:r>
              <a:rPr lang="en-US" dirty="0" smtClean="0"/>
              <a:t>Who interested in </a:t>
            </a:r>
            <a:r>
              <a:rPr lang="en-US" dirty="0" err="1" smtClean="0"/>
              <a:t>analysing</a:t>
            </a:r>
            <a:r>
              <a:rPr lang="en-US" dirty="0" smtClean="0"/>
              <a:t> GEO-GEO comparisons?</a:t>
            </a:r>
          </a:p>
          <a:p>
            <a:pPr lvl="1"/>
            <a:r>
              <a:rPr lang="en-US" dirty="0" smtClean="0"/>
              <a:t>Anyone else want to generate SBAFs?</a:t>
            </a:r>
          </a:p>
          <a:p>
            <a:r>
              <a:rPr lang="en-US" dirty="0" smtClean="0"/>
              <a:t>Who interested in </a:t>
            </a:r>
            <a:r>
              <a:rPr lang="en-US" dirty="0" err="1" smtClean="0"/>
              <a:t>analysing</a:t>
            </a:r>
            <a:r>
              <a:rPr lang="en-US" dirty="0" smtClean="0"/>
              <a:t> </a:t>
            </a:r>
            <a:r>
              <a:rPr lang="en-US" dirty="0" smtClean="0"/>
              <a:t>ECMWF data?</a:t>
            </a:r>
            <a:endParaRPr lang="en-US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9144000" cy="5143501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0676" tIns="30676" rIns="30676" bIns="30676" numCol="1" rtlCol="0" anchor="t" anchorCtr="0" compatLnSpc="1">
            <a:prstTxWarp prst="textNoShape">
              <a:avLst/>
            </a:prstTxWarp>
          </a:bodyPr>
          <a:lstStyle/>
          <a:p>
            <a:pPr defTabSz="779163" eaLnBrk="0" hangingPunct="0">
              <a:spcBef>
                <a:spcPct val="50000"/>
              </a:spcBef>
            </a:pPr>
            <a:endParaRPr lang="en-GB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276" y="0"/>
            <a:ext cx="1833524" cy="1719618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Thank You!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366594" name="Picture 2" descr="http://upload.wikimedia.org/wikipedia/commons/b/b7/Unico_Anell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3748" y="303498"/>
            <a:ext cx="5334000" cy="4617244"/>
          </a:xfrm>
          <a:prstGeom prst="rect">
            <a:avLst/>
          </a:prstGeom>
          <a:noFill/>
        </p:spPr>
      </p:pic>
      <p:pic>
        <p:nvPicPr>
          <p:cNvPr id="36659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77966" y="1583755"/>
            <a:ext cx="2209067" cy="1741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Linking the GEO ring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9649" y="1200151"/>
            <a:ext cx="2114353" cy="3394472"/>
          </a:xfrm>
        </p:spPr>
        <p:txBody>
          <a:bodyPr/>
          <a:lstStyle/>
          <a:p>
            <a:r>
              <a:rPr lang="en-GB" sz="1700" b="1" dirty="0" smtClean="0"/>
              <a:t>Schematic Example of GEO and LEO Earth Observing Satellite</a:t>
            </a:r>
          </a:p>
          <a:p>
            <a:r>
              <a:rPr lang="en-GB" sz="1700" dirty="0" smtClean="0"/>
              <a:t>Showing GEO sub-satellite longitude and equator crossing time for sun-synchronous LEO satellites</a:t>
            </a:r>
            <a:endParaRPr lang="en-GB" sz="1700" dirty="0"/>
          </a:p>
        </p:txBody>
      </p:sp>
      <p:pic>
        <p:nvPicPr>
          <p:cNvPr id="147458" name="Picture 2" descr="http://www.eumetsat.int/website/wcm/idc/idcplg?IdcService=GET_FILE&amp;dDocName=GSICS_SATOVERVIEW&amp;RevisionSelectionMethod=LatestReleased&amp;Rendition=We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7361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GEO-LEO IR - Hyperspectral SNO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GB" sz="1700" dirty="0">
                <a:solidFill>
                  <a:srgbClr val="2B3461"/>
                </a:solidFill>
                <a:cs typeface="Arial" charset="0"/>
              </a:rPr>
              <a:t>Simultaneous near-Nadir Overpasses</a:t>
            </a:r>
          </a:p>
          <a:p>
            <a:pPr lvl="1">
              <a:lnSpc>
                <a:spcPct val="80000"/>
              </a:lnSpc>
            </a:pPr>
            <a:r>
              <a:rPr lang="en-GB" sz="1500" dirty="0">
                <a:solidFill>
                  <a:srgbClr val="2B3461"/>
                </a:solidFill>
                <a:cs typeface="Arial" charset="0"/>
              </a:rPr>
              <a:t>of GEO imager and LEO sounder</a:t>
            </a:r>
          </a:p>
          <a:p>
            <a:r>
              <a:rPr lang="en-GB" sz="1700" dirty="0"/>
              <a:t>Select Collocations</a:t>
            </a:r>
          </a:p>
          <a:p>
            <a:pPr lvl="1"/>
            <a:r>
              <a:rPr lang="en-GB" sz="1400" dirty="0"/>
              <a:t>Spatial, temporal and geometric thresholds</a:t>
            </a:r>
          </a:p>
          <a:p>
            <a:endParaRPr lang="en-GB" sz="1700" dirty="0"/>
          </a:p>
        </p:txBody>
      </p:sp>
      <p:pic>
        <p:nvPicPr>
          <p:cNvPr id="5" name="Picture 4" descr="H:\MY DOCUMENTS\plots\GEO-LEO collocations_V01_2012-02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9106" y="1071563"/>
            <a:ext cx="3748454" cy="290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5222632" y="3786187"/>
            <a:ext cx="3798277" cy="701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916" tIns="38958" rIns="77916" bIns="38958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tx1"/>
                </a:solidFill>
              </a:rPr>
              <a:t>Schematic illustration of the geostationary orbit (GEO) and polar low Earth orbit (LEO) satellites and distribution of their collocated observations.</a:t>
            </a:r>
            <a:endParaRPr lang="en-GB" sz="9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Linking the GEO ring</a:t>
            </a:r>
            <a:endParaRPr lang="en-GB" dirty="0"/>
          </a:p>
        </p:txBody>
      </p:sp>
      <p:pic>
        <p:nvPicPr>
          <p:cNvPr id="147458" name="Picture 2" descr="http://www.eumetsat.int/website/wcm/idc/idcplg?IdcService=GET_FILE&amp;dDocName=GSICS_SATOVERVIEW&amp;RevisionSelectionMethod=LatestReleased&amp;Rendition=We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7361000" cy="5143500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2557381" y="1289714"/>
            <a:ext cx="1083422" cy="3551830"/>
          </a:xfrm>
          <a:prstGeom prst="straightConnector1">
            <a:avLst/>
          </a:prstGeom>
          <a:ln w="254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2544783" y="1289715"/>
            <a:ext cx="3552618" cy="2456597"/>
          </a:xfrm>
          <a:prstGeom prst="straightConnector1">
            <a:avLst/>
          </a:prstGeom>
          <a:ln w="25400">
            <a:solidFill>
              <a:srgbClr val="00B05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2544783" y="1289715"/>
            <a:ext cx="3892762" cy="1832212"/>
          </a:xfrm>
          <a:prstGeom prst="straightConnector1">
            <a:avLst/>
          </a:prstGeom>
          <a:ln w="25400">
            <a:solidFill>
              <a:srgbClr val="00B05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2532184" y="1279479"/>
            <a:ext cx="3917958" cy="573206"/>
          </a:xfrm>
          <a:prstGeom prst="straightConnector1">
            <a:avLst/>
          </a:prstGeom>
          <a:ln w="25400">
            <a:solidFill>
              <a:srgbClr val="00B05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2557381" y="1023582"/>
            <a:ext cx="3351050" cy="266132"/>
          </a:xfrm>
          <a:prstGeom prst="straightConnector1">
            <a:avLst/>
          </a:prstGeom>
          <a:ln w="25400">
            <a:solidFill>
              <a:srgbClr val="00B05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569979" y="542500"/>
            <a:ext cx="2708555" cy="747215"/>
          </a:xfrm>
          <a:prstGeom prst="straightConnector1">
            <a:avLst/>
          </a:prstGeom>
          <a:ln w="25400">
            <a:solidFill>
              <a:srgbClr val="00B05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587341" y="788159"/>
            <a:ext cx="970041" cy="511791"/>
          </a:xfrm>
          <a:prstGeom prst="straightConnector1">
            <a:avLst/>
          </a:prstGeom>
          <a:ln w="254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844063" y="1289713"/>
            <a:ext cx="1713319" cy="583442"/>
          </a:xfrm>
          <a:prstGeom prst="straightConnector1">
            <a:avLst/>
          </a:prstGeom>
          <a:ln w="254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1159011" y="1289715"/>
            <a:ext cx="1398371" cy="2374711"/>
          </a:xfrm>
          <a:prstGeom prst="straightConnector1">
            <a:avLst/>
          </a:prstGeom>
          <a:ln w="254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856660" y="1289715"/>
            <a:ext cx="1713318" cy="1781033"/>
          </a:xfrm>
          <a:prstGeom prst="straightConnector1">
            <a:avLst/>
          </a:prstGeom>
          <a:ln w="254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ontent Placeholder 2"/>
          <p:cNvSpPr txBox="1">
            <a:spLocks/>
          </p:cNvSpPr>
          <p:nvPr/>
        </p:nvSpPr>
        <p:spPr bwMode="auto">
          <a:xfrm>
            <a:off x="7029649" y="1200151"/>
            <a:ext cx="2114353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16" tIns="38958" rIns="77916" bIns="38958" numCol="1" anchor="t" anchorCtr="0" compatLnSpc="1">
            <a:prstTxWarp prst="textNoShape">
              <a:avLst/>
            </a:prstTxWarp>
          </a:bodyPr>
          <a:lstStyle/>
          <a:p>
            <a:pPr marL="292186" indent="-292186" defTabSz="779163" eaLnBrk="0" hangingPunct="0">
              <a:spcBef>
                <a:spcPct val="20000"/>
              </a:spcBef>
              <a:defRPr/>
            </a:pPr>
            <a:r>
              <a:rPr lang="en-GB" sz="1700" dirty="0" smtClean="0">
                <a:solidFill>
                  <a:schemeClr val="tx1"/>
                </a:solidFill>
                <a:latin typeface="+mn-lt"/>
              </a:rPr>
              <a:t>GSICS Corrections for GEO-LEO IR </a:t>
            </a:r>
          </a:p>
          <a:p>
            <a:pPr marL="292186" indent="-292186" defTabSz="779163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GB" sz="1700" b="0" dirty="0" smtClean="0">
                <a:solidFill>
                  <a:schemeClr val="tx1"/>
                </a:solidFill>
                <a:latin typeface="+mn-lt"/>
              </a:rPr>
              <a:t>All using Metop/IASI as hyperspectral references</a:t>
            </a:r>
          </a:p>
          <a:p>
            <a:pPr marL="292186" indent="-292186" defTabSz="779163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GB" sz="1700" b="0" dirty="0" smtClean="0">
                <a:solidFill>
                  <a:schemeClr val="tx1"/>
                </a:solidFill>
                <a:latin typeface="+mn-lt"/>
              </a:rPr>
              <a:t>Solid lines = </a:t>
            </a:r>
            <a:br>
              <a:rPr lang="en-GB" sz="1700" b="0" dirty="0" smtClean="0">
                <a:solidFill>
                  <a:schemeClr val="tx1"/>
                </a:solidFill>
                <a:latin typeface="+mn-lt"/>
              </a:rPr>
            </a:br>
            <a:r>
              <a:rPr lang="en-GB" sz="1700" b="0" dirty="0" smtClean="0">
                <a:solidFill>
                  <a:schemeClr val="tx1"/>
                </a:solidFill>
                <a:latin typeface="+mn-lt"/>
              </a:rPr>
              <a:t>Pre-Operational</a:t>
            </a:r>
          </a:p>
          <a:p>
            <a:pPr marL="292186" indent="-292186" defTabSz="779163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GB" sz="1700" b="0" dirty="0" smtClean="0">
                <a:solidFill>
                  <a:schemeClr val="tx1"/>
                </a:solidFill>
                <a:latin typeface="+mn-lt"/>
              </a:rPr>
              <a:t>Dashed lines = Demonstration</a:t>
            </a:r>
          </a:p>
          <a:p>
            <a:pPr marL="292186" indent="-292186" defTabSz="779163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GB" sz="1700" b="0" dirty="0" smtClean="0">
                <a:solidFill>
                  <a:schemeClr val="tx1"/>
                </a:solidFill>
                <a:latin typeface="+mn-lt"/>
              </a:rPr>
              <a:t>Dotted lines = Prototype</a:t>
            </a:r>
            <a:endParaRPr lang="en-GB" sz="1700" b="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GEO-GEO IR – Broadband SNO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GB" sz="1700" dirty="0">
                <a:solidFill>
                  <a:srgbClr val="2B3461"/>
                </a:solidFill>
                <a:cs typeface="Arial" charset="0"/>
              </a:rPr>
              <a:t>Simultaneous near-Nadir Overpasses</a:t>
            </a:r>
          </a:p>
          <a:p>
            <a:pPr lvl="1">
              <a:lnSpc>
                <a:spcPct val="80000"/>
              </a:lnSpc>
            </a:pPr>
            <a:r>
              <a:rPr lang="en-GB" sz="1500" dirty="0">
                <a:solidFill>
                  <a:srgbClr val="2B3461"/>
                </a:solidFill>
                <a:cs typeface="Arial" charset="0"/>
              </a:rPr>
              <a:t>of GEO imager </a:t>
            </a:r>
            <a:r>
              <a:rPr lang="en-GB" sz="1500" dirty="0" smtClean="0">
                <a:solidFill>
                  <a:srgbClr val="2B3461"/>
                </a:solidFill>
                <a:cs typeface="Arial" charset="0"/>
              </a:rPr>
              <a:t>pairs</a:t>
            </a:r>
            <a:endParaRPr lang="en-GB" sz="1500" dirty="0">
              <a:solidFill>
                <a:srgbClr val="2B3461"/>
              </a:solidFill>
              <a:cs typeface="Arial" charset="0"/>
            </a:endParaRPr>
          </a:p>
          <a:p>
            <a:r>
              <a:rPr lang="en-GB" sz="1700" dirty="0"/>
              <a:t>Select Collocations</a:t>
            </a:r>
          </a:p>
          <a:p>
            <a:pPr lvl="1"/>
            <a:r>
              <a:rPr lang="en-GB" sz="1400" dirty="0"/>
              <a:t>Spatial, temporal and geometric </a:t>
            </a:r>
            <a:r>
              <a:rPr lang="en-GB" sz="1400" dirty="0" smtClean="0"/>
              <a:t>thresholds</a:t>
            </a:r>
          </a:p>
          <a:p>
            <a:r>
              <a:rPr lang="en-GB" sz="1700" dirty="0" smtClean="0"/>
              <a:t>Narrow longitudinal strip of collocations</a:t>
            </a:r>
          </a:p>
          <a:p>
            <a:r>
              <a:rPr lang="en-GB" sz="1700" dirty="0" smtClean="0"/>
              <a:t>Allows continuous comparisons 24/7</a:t>
            </a:r>
          </a:p>
          <a:p>
            <a:pPr lvl="1"/>
            <a:r>
              <a:rPr lang="en-GB" sz="1400" dirty="0" smtClean="0"/>
              <a:t>Investigate midnight calibration problems</a:t>
            </a:r>
          </a:p>
          <a:p>
            <a:r>
              <a:rPr lang="en-GB" sz="1700" dirty="0" smtClean="0"/>
              <a:t>Non-identical Spectral Responses</a:t>
            </a:r>
          </a:p>
          <a:p>
            <a:r>
              <a:rPr lang="en-GB" sz="1700" dirty="0" smtClean="0"/>
              <a:t>Need Spectral Band Adjustment Factor</a:t>
            </a:r>
          </a:p>
          <a:p>
            <a:pPr lvl="1"/>
            <a:r>
              <a:rPr lang="en-GB" sz="1400" dirty="0" smtClean="0"/>
              <a:t>Based on IASI observations</a:t>
            </a:r>
          </a:p>
          <a:p>
            <a:pPr lvl="1"/>
            <a:r>
              <a:rPr lang="en-GB" sz="1400" dirty="0" smtClean="0"/>
              <a:t>Or reference profiles + RTMs</a:t>
            </a:r>
            <a:endParaRPr lang="en-GB" sz="1400" dirty="0"/>
          </a:p>
          <a:p>
            <a:endParaRPr lang="en-GB" sz="1700" dirty="0"/>
          </a:p>
        </p:txBody>
      </p:sp>
      <p:pic>
        <p:nvPicPr>
          <p:cNvPr id="7" name="graphics40"/>
          <p:cNvPicPr>
            <a:picLocks noChangeAspect="1" noChangeArrowheads="1"/>
          </p:cNvPicPr>
          <p:nvPr/>
        </p:nvPicPr>
        <p:blipFill>
          <a:blip r:embed="rId2" cstate="print"/>
          <a:srcRect l="5307" r="15550" b="3993"/>
          <a:stretch>
            <a:fillRect/>
          </a:stretch>
        </p:blipFill>
        <p:spPr bwMode="auto">
          <a:xfrm>
            <a:off x="5139958" y="1051946"/>
            <a:ext cx="3780537" cy="298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4923692" y="4089292"/>
            <a:ext cx="4220308" cy="49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0676" tIns="30676" rIns="30676" bIns="3067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b="0" dirty="0" smtClean="0">
                <a:solidFill>
                  <a:schemeClr val="tx1"/>
                </a:solidFill>
              </a:rPr>
              <a:t>Example Image of Meteosat-9 10.8</a:t>
            </a:r>
            <a:r>
              <a:rPr lang="el-GR" sz="1400" b="0" dirty="0" smtClean="0">
                <a:solidFill>
                  <a:schemeClr val="tx1"/>
                </a:solidFill>
              </a:rPr>
              <a:t>μ</a:t>
            </a:r>
            <a:r>
              <a:rPr lang="en-GB" sz="1400" b="0" dirty="0" smtClean="0">
                <a:solidFill>
                  <a:schemeClr val="tx1"/>
                </a:solidFill>
              </a:rPr>
              <a:t>m Channel</a:t>
            </a:r>
            <a:br>
              <a:rPr lang="en-GB" sz="1400" b="0" dirty="0" smtClean="0">
                <a:solidFill>
                  <a:schemeClr val="tx1"/>
                </a:solidFill>
              </a:rPr>
            </a:br>
            <a:r>
              <a:rPr lang="en-GB" sz="1400" b="0" dirty="0" smtClean="0">
                <a:solidFill>
                  <a:schemeClr val="tx1"/>
                </a:solidFill>
              </a:rPr>
              <a:t>Grey area shows collocated MSG2-MSG1 pixels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Linking the GEO ring</a:t>
            </a:r>
            <a:endParaRPr lang="en-GB" dirty="0"/>
          </a:p>
        </p:txBody>
      </p:sp>
      <p:pic>
        <p:nvPicPr>
          <p:cNvPr id="147458" name="Picture 2" descr="http://www.eumetsat.int/website/wcm/idc/idcplg?IdcService=GET_FILE&amp;dDocName=GSICS_SATOVERVIEW&amp;RevisionSelectionMethod=LatestReleased&amp;Rendition=We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7361000" cy="5143500"/>
          </a:xfrm>
          <a:prstGeom prst="rect">
            <a:avLst/>
          </a:prstGeom>
          <a:noFill/>
        </p:spPr>
      </p:pic>
      <p:cxnSp>
        <p:nvCxnSpPr>
          <p:cNvPr id="5" name="Straight Arrow Connector 4"/>
          <p:cNvCxnSpPr/>
          <p:nvPr/>
        </p:nvCxnSpPr>
        <p:spPr>
          <a:xfrm flipV="1">
            <a:off x="3640804" y="3746312"/>
            <a:ext cx="2431400" cy="1095233"/>
          </a:xfrm>
          <a:prstGeom prst="straightConnector1">
            <a:avLst/>
          </a:prstGeom>
          <a:ln w="25400"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6097399" y="3121925"/>
            <a:ext cx="340145" cy="614150"/>
          </a:xfrm>
          <a:prstGeom prst="straightConnector1">
            <a:avLst/>
          </a:prstGeom>
          <a:ln w="25400"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437544" y="1852684"/>
            <a:ext cx="12598" cy="1248770"/>
          </a:xfrm>
          <a:prstGeom prst="straightConnector1">
            <a:avLst/>
          </a:prstGeom>
          <a:ln w="25400"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921030" y="1013346"/>
            <a:ext cx="529113" cy="818866"/>
          </a:xfrm>
          <a:prstGeom prst="straightConnector1">
            <a:avLst/>
          </a:prstGeom>
          <a:ln w="25400"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303731" y="532264"/>
            <a:ext cx="617299" cy="481083"/>
          </a:xfrm>
          <a:prstGeom prst="straightConnector1">
            <a:avLst/>
          </a:prstGeom>
          <a:ln w="25400"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612537" y="532264"/>
            <a:ext cx="3678597" cy="266131"/>
          </a:xfrm>
          <a:prstGeom prst="straightConnector1">
            <a:avLst/>
          </a:prstGeom>
          <a:ln w="25400"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844062" y="829102"/>
            <a:ext cx="743278" cy="1054290"/>
          </a:xfrm>
          <a:prstGeom prst="straightConnector1">
            <a:avLst/>
          </a:prstGeom>
          <a:ln w="25400"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844062" y="1862921"/>
            <a:ext cx="0" cy="1207827"/>
          </a:xfrm>
          <a:prstGeom prst="straightConnector1">
            <a:avLst/>
          </a:prstGeom>
          <a:ln w="25400"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844062" y="3060510"/>
            <a:ext cx="302350" cy="583442"/>
          </a:xfrm>
          <a:prstGeom prst="straightConnector1">
            <a:avLst/>
          </a:prstGeom>
          <a:ln w="25400"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1121218" y="3643952"/>
            <a:ext cx="2519587" cy="1187355"/>
          </a:xfrm>
          <a:prstGeom prst="straightConnector1">
            <a:avLst/>
          </a:prstGeom>
          <a:ln w="25400"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ontent Placeholder 2"/>
          <p:cNvSpPr txBox="1">
            <a:spLocks/>
          </p:cNvSpPr>
          <p:nvPr/>
        </p:nvSpPr>
        <p:spPr bwMode="auto">
          <a:xfrm>
            <a:off x="7029649" y="1200151"/>
            <a:ext cx="2114353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16" tIns="38958" rIns="77916" bIns="38958" numCol="1" anchor="t" anchorCtr="0" compatLnSpc="1">
            <a:prstTxWarp prst="textNoShape">
              <a:avLst/>
            </a:prstTxWarp>
          </a:bodyPr>
          <a:lstStyle/>
          <a:p>
            <a:pPr marL="292186" indent="-292186" defTabSz="779163" eaLnBrk="0" hangingPunct="0">
              <a:spcBef>
                <a:spcPct val="20000"/>
              </a:spcBef>
              <a:defRPr/>
            </a:pPr>
            <a:r>
              <a:rPr lang="en-GB" sz="1700" dirty="0" smtClean="0">
                <a:solidFill>
                  <a:schemeClr val="tx1"/>
                </a:solidFill>
                <a:latin typeface="+mn-lt"/>
              </a:rPr>
              <a:t>GEO-GEO Comparisons</a:t>
            </a:r>
          </a:p>
          <a:p>
            <a:pPr marL="292186" indent="-292186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GB" sz="1700" b="0" dirty="0" smtClean="0">
                <a:solidFill>
                  <a:schemeClr val="tx1"/>
                </a:solidFill>
                <a:latin typeface="+mn-lt"/>
              </a:rPr>
              <a:t>Based on collocated observations</a:t>
            </a:r>
          </a:p>
          <a:p>
            <a:pPr marL="292186" indent="-292186" defTabSz="779163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GB" sz="1700" b="0" dirty="0" smtClean="0">
                <a:solidFill>
                  <a:schemeClr val="tx1"/>
                </a:solidFill>
                <a:latin typeface="+mn-lt"/>
              </a:rPr>
              <a:t>GEO imager pairs</a:t>
            </a:r>
          </a:p>
          <a:p>
            <a:pPr marL="292186" indent="-292186" defTabSz="779163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GB" sz="1700" b="0" dirty="0" smtClean="0">
                <a:solidFill>
                  <a:schemeClr val="tx1"/>
                </a:solidFill>
                <a:latin typeface="+mn-lt"/>
              </a:rPr>
              <a:t>Need SBAFs</a:t>
            </a:r>
            <a:endParaRPr lang="en-GB" sz="1700" b="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1"/>
          <p:cNvSpPr txBox="1">
            <a:spLocks/>
          </p:cNvSpPr>
          <p:nvPr/>
        </p:nvSpPr>
        <p:spPr>
          <a:xfrm>
            <a:off x="4287717" y="1950914"/>
            <a:ext cx="3730869" cy="3138581"/>
          </a:xfrm>
          <a:prstGeom prst="rect">
            <a:avLst/>
          </a:prstGeom>
        </p:spPr>
        <p:txBody>
          <a:bodyPr lIns="77916" tIns="38958" rIns="77916" bIns="38958">
            <a:normAutofit/>
          </a:bodyPr>
          <a:lstStyle/>
          <a:p>
            <a:pPr marL="292186" indent="-292186" defTabSz="779163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GB" sz="1700" b="0" dirty="0" smtClean="0">
                <a:solidFill>
                  <a:schemeClr val="tx1"/>
                </a:solidFill>
                <a:latin typeface="+mn-lt"/>
              </a:rPr>
              <a:t>Restricted to narrow strip</a:t>
            </a:r>
          </a:p>
          <a:p>
            <a:pPr marL="292186" indent="-292186" defTabSz="779163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GB" sz="1700" b="0" dirty="0" smtClean="0">
                <a:solidFill>
                  <a:schemeClr val="tx1"/>
                </a:solidFill>
                <a:latin typeface="+mn-lt"/>
              </a:rPr>
              <a:t>Can extend to cover 24hr</a:t>
            </a:r>
          </a:p>
          <a:p>
            <a:pPr marL="292186" indent="-292186" defTabSz="779163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GB" sz="1700" b="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Content Placeholder 19"/>
          <p:cNvSpPr txBox="1">
            <a:spLocks/>
          </p:cNvSpPr>
          <p:nvPr/>
        </p:nvSpPr>
        <p:spPr>
          <a:xfrm>
            <a:off x="422031" y="1950914"/>
            <a:ext cx="3729404" cy="3192587"/>
          </a:xfrm>
          <a:prstGeom prst="rect">
            <a:avLst/>
          </a:prstGeom>
        </p:spPr>
        <p:txBody>
          <a:bodyPr lIns="77916" tIns="38958" rIns="77916" bIns="38958">
            <a:normAutofit/>
          </a:bodyPr>
          <a:lstStyle/>
          <a:p>
            <a:pPr marL="292186" indent="-292186" defTabSz="779163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sz="1700" b="0" dirty="0" smtClean="0">
                <a:solidFill>
                  <a:schemeClr val="tx1"/>
                </a:solidFill>
                <a:latin typeface="+mn-lt"/>
                <a:cs typeface="Arial" charset="0"/>
              </a:rPr>
              <a:t>Restricted to ~tropics</a:t>
            </a:r>
          </a:p>
          <a:p>
            <a:pPr marL="292186" indent="-292186" defTabSz="779163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GB" sz="1700" b="0" dirty="0" smtClean="0">
                <a:solidFill>
                  <a:schemeClr val="tx1"/>
                </a:solidFill>
                <a:latin typeface="+mn-lt"/>
                <a:cs typeface="Arial" charset="0"/>
              </a:rPr>
              <a:t>~1000 collocations/orbit/night</a:t>
            </a:r>
          </a:p>
        </p:txBody>
      </p:sp>
      <p:pic>
        <p:nvPicPr>
          <p:cNvPr id="6" name="graphics40"/>
          <p:cNvPicPr>
            <a:picLocks noChangeAspect="1" noChangeArrowheads="1"/>
          </p:cNvPicPr>
          <p:nvPr/>
        </p:nvPicPr>
        <p:blipFill>
          <a:blip r:embed="rId2" cstate="print"/>
          <a:srcRect l="5307" r="15550" b="3993"/>
          <a:stretch>
            <a:fillRect/>
          </a:stretch>
        </p:blipFill>
        <p:spPr bwMode="auto">
          <a:xfrm>
            <a:off x="5136734" y="2497446"/>
            <a:ext cx="2739366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0406" y="96442"/>
            <a:ext cx="7775100" cy="708422"/>
          </a:xfrm>
          <a:prstGeom prst="rect">
            <a:avLst/>
          </a:prstGeom>
        </p:spPr>
        <p:txBody>
          <a:bodyPr lIns="77916" tIns="38958" rIns="77916" bIns="38958"/>
          <a:lstStyle/>
          <a:p>
            <a:pPr algn="ctr" defTabSz="779163" fontAlgn="auto">
              <a:spcAft>
                <a:spcPts val="0"/>
              </a:spcAft>
              <a:defRPr/>
            </a:pPr>
            <a:r>
              <a:rPr lang="en-GB" sz="3700" b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Collocation Criteria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0" y="4607205"/>
            <a:ext cx="4220308" cy="308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0676" tIns="30676" rIns="30676" bIns="3067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 dirty="0" smtClean="0">
                <a:solidFill>
                  <a:schemeClr val="tx1"/>
                </a:solidFill>
              </a:rPr>
              <a:t>Example Image of Meteosat-9 10.8</a:t>
            </a:r>
            <a:r>
              <a:rPr lang="el-GR" b="1" dirty="0" smtClean="0">
                <a:solidFill>
                  <a:schemeClr val="tx1"/>
                </a:solidFill>
              </a:rPr>
              <a:t>μ</a:t>
            </a:r>
            <a:r>
              <a:rPr lang="en-GB" b="1" dirty="0" smtClean="0">
                <a:solidFill>
                  <a:schemeClr val="tx1"/>
                </a:solidFill>
              </a:rPr>
              <a:t>m Channel</a:t>
            </a:r>
            <a:br>
              <a:rPr lang="en-GB" b="1" dirty="0" smtClean="0">
                <a:solidFill>
                  <a:schemeClr val="tx1"/>
                </a:solidFill>
              </a:rPr>
            </a:br>
            <a:r>
              <a:rPr lang="en-GB" b="1" dirty="0" smtClean="0">
                <a:solidFill>
                  <a:schemeClr val="tx1"/>
                </a:solidFill>
              </a:rPr>
              <a:t> Red points show collocated MSG-IASI pixels 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220308" y="4590847"/>
            <a:ext cx="4220308" cy="308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0676" tIns="30676" rIns="30676" bIns="3067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 dirty="0" smtClean="0">
                <a:solidFill>
                  <a:schemeClr val="tx1"/>
                </a:solidFill>
              </a:rPr>
              <a:t>Example Image of Meteosat-9 10.8</a:t>
            </a:r>
            <a:r>
              <a:rPr lang="el-GR" b="1" dirty="0" smtClean="0">
                <a:solidFill>
                  <a:schemeClr val="tx1"/>
                </a:solidFill>
              </a:rPr>
              <a:t>μ</a:t>
            </a:r>
            <a:r>
              <a:rPr lang="en-GB" b="1" dirty="0" smtClean="0">
                <a:solidFill>
                  <a:schemeClr val="tx1"/>
                </a:solidFill>
              </a:rPr>
              <a:t>m Channel</a:t>
            </a:r>
            <a:br>
              <a:rPr lang="en-GB" b="1" dirty="0" smtClean="0">
                <a:solidFill>
                  <a:schemeClr val="tx1"/>
                </a:solidFill>
              </a:rPr>
            </a:br>
            <a:r>
              <a:rPr lang="en-GB" b="1" dirty="0" smtClean="0">
                <a:solidFill>
                  <a:schemeClr val="tx1"/>
                </a:solidFill>
              </a:rPr>
              <a:t>Grey area shows collocated MSG2-MSG1 pixels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l="7475" r="20469" b="4326"/>
          <a:stretch>
            <a:fillRect/>
          </a:stretch>
        </p:blipFill>
        <p:spPr bwMode="auto">
          <a:xfrm>
            <a:off x="564518" y="2443200"/>
            <a:ext cx="2669595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498049" y="940262"/>
            <a:ext cx="7636187" cy="594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916" tIns="38958" rIns="77916" bIns="38958" numCol="1"/>
          <a:lstStyle/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lang="en-GB" sz="1700" b="0" dirty="0">
                <a:solidFill>
                  <a:schemeClr val="tx1"/>
                </a:solidFill>
                <a:cs typeface="Arial" charset="0"/>
              </a:rPr>
              <a:t>Simultaneous </a:t>
            </a:r>
            <a:r>
              <a:rPr lang="en-GB" sz="1700" b="0" dirty="0" smtClean="0">
                <a:solidFill>
                  <a:schemeClr val="tx1"/>
                </a:solidFill>
                <a:cs typeface="Arial" charset="0"/>
              </a:rPr>
              <a:t> near-Nadir Overpasses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GB" sz="1700" b="0" dirty="0" smtClean="0">
                <a:solidFill>
                  <a:schemeClr val="tx1"/>
                </a:solidFill>
                <a:cs typeface="Arial" charset="0"/>
              </a:rPr>
              <a:t>Only night-time data  </a:t>
            </a:r>
            <a:r>
              <a:rPr lang="en-GB" sz="1700" b="0" dirty="0" err="1" smtClean="0">
                <a:solidFill>
                  <a:schemeClr val="tx1"/>
                </a:solidFill>
                <a:cs typeface="Arial" charset="0"/>
              </a:rPr>
              <a:t>ΔLat</a:t>
            </a:r>
            <a:r>
              <a:rPr lang="en-GB" sz="1700" b="0" dirty="0" smtClean="0">
                <a:solidFill>
                  <a:schemeClr val="tx1"/>
                </a:solidFill>
                <a:cs typeface="Arial" charset="0"/>
              </a:rPr>
              <a:t>&lt;35° </a:t>
            </a:r>
            <a:r>
              <a:rPr lang="en-GB" sz="1700" b="0" dirty="0" err="1" smtClean="0">
                <a:solidFill>
                  <a:schemeClr val="tx1"/>
                </a:solidFill>
                <a:cs typeface="Arial" charset="0"/>
              </a:rPr>
              <a:t>ΔLon</a:t>
            </a:r>
            <a:r>
              <a:rPr lang="en-GB" sz="1700" b="0" dirty="0" smtClean="0">
                <a:solidFill>
                  <a:schemeClr val="tx1"/>
                </a:solidFill>
                <a:cs typeface="Arial" charset="0"/>
              </a:rPr>
              <a:t>&lt;35° </a:t>
            </a:r>
            <a:r>
              <a:rPr lang="en-GB" sz="1700" b="0" dirty="0" err="1" smtClean="0">
                <a:solidFill>
                  <a:schemeClr val="tx1"/>
                </a:solidFill>
                <a:cs typeface="Arial" charset="0"/>
              </a:rPr>
              <a:t>Δ</a:t>
            </a:r>
            <a:r>
              <a:rPr lang="en-GB" sz="1700" b="0" i="1" dirty="0" err="1" smtClean="0">
                <a:solidFill>
                  <a:schemeClr val="tx1"/>
                </a:solidFill>
                <a:cs typeface="Arial" charset="0"/>
              </a:rPr>
              <a:t>t</a:t>
            </a:r>
            <a:r>
              <a:rPr lang="en-GB" sz="1700" b="0" dirty="0" smtClean="0">
                <a:solidFill>
                  <a:schemeClr val="tx1"/>
                </a:solidFill>
                <a:cs typeface="Arial" charset="0"/>
              </a:rPr>
              <a:t>&lt; 5 min </a:t>
            </a:r>
            <a:r>
              <a:rPr lang="en-GB" sz="1700" b="0" dirty="0" err="1" smtClean="0">
                <a:solidFill>
                  <a:schemeClr val="tx1"/>
                </a:solidFill>
                <a:cs typeface="Arial" charset="0"/>
              </a:rPr>
              <a:t>Δsec</a:t>
            </a:r>
            <a:r>
              <a:rPr lang="en-GB" sz="1700" b="0" i="1" dirty="0" err="1" smtClean="0">
                <a:solidFill>
                  <a:schemeClr val="tx1"/>
                </a:solidFill>
                <a:cs typeface="Arial" charset="0"/>
              </a:rPr>
              <a:t>θ</a:t>
            </a:r>
            <a:r>
              <a:rPr lang="en-GB" sz="1700" b="0" dirty="0" smtClean="0">
                <a:solidFill>
                  <a:schemeClr val="tx1"/>
                </a:solidFill>
                <a:cs typeface="Arial" charset="0"/>
              </a:rPr>
              <a:t> &lt; 0.01 </a:t>
            </a:r>
          </a:p>
        </p:txBody>
      </p:sp>
      <p:sp>
        <p:nvSpPr>
          <p:cNvPr id="12" name="Text Placeholder 18"/>
          <p:cNvSpPr txBox="1">
            <a:spLocks/>
          </p:cNvSpPr>
          <p:nvPr/>
        </p:nvSpPr>
        <p:spPr bwMode="auto">
          <a:xfrm>
            <a:off x="422031" y="1471093"/>
            <a:ext cx="3729404" cy="47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16" tIns="38958" rIns="77916" bIns="38958" numCol="1" anchor="t" anchorCtr="0" compatLnSpc="1">
            <a:prstTxWarp prst="textNoShape">
              <a:avLst/>
            </a:prstTxWarp>
          </a:bodyPr>
          <a:lstStyle/>
          <a:p>
            <a:pPr marL="292186" indent="-292186" defTabSz="779163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GB" sz="2700" b="0" dirty="0" smtClean="0">
                <a:solidFill>
                  <a:schemeClr val="tx1"/>
                </a:solidFill>
                <a:latin typeface="+mn-lt"/>
              </a:rPr>
              <a:t>GEO-LEO</a:t>
            </a:r>
            <a:endParaRPr lang="en-GB" sz="27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Text Placeholder 20"/>
          <p:cNvSpPr txBox="1">
            <a:spLocks/>
          </p:cNvSpPr>
          <p:nvPr/>
        </p:nvSpPr>
        <p:spPr>
          <a:xfrm>
            <a:off x="4287717" y="1471093"/>
            <a:ext cx="3730869" cy="479822"/>
          </a:xfrm>
          <a:prstGeom prst="rect">
            <a:avLst/>
          </a:prstGeom>
        </p:spPr>
        <p:txBody>
          <a:bodyPr lIns="77916" tIns="38958" rIns="77916" bIns="38958"/>
          <a:lstStyle/>
          <a:p>
            <a:pPr marL="292186" indent="-292186" defTabSz="779163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GB" sz="2700" b="0" dirty="0" smtClean="0">
                <a:solidFill>
                  <a:schemeClr val="tx1"/>
                </a:solidFill>
                <a:latin typeface="+mn-lt"/>
              </a:rPr>
              <a:t>GEO-GEO</a:t>
            </a:r>
            <a:endParaRPr lang="en-GB" sz="2700" b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9743" y="2659224"/>
            <a:ext cx="175846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Linking the GEO ring</a:t>
            </a:r>
            <a:endParaRPr lang="en-GB" dirty="0"/>
          </a:p>
        </p:txBody>
      </p:sp>
      <p:pic>
        <p:nvPicPr>
          <p:cNvPr id="147458" name="Picture 2" descr="http://www.eumetsat.int/website/wcm/idc/idcplg?IdcService=GET_FILE&amp;dDocName=GSICS_SATOVERVIEW&amp;RevisionSelectionMethod=LatestReleased&amp;Rendition=We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7361000" cy="5143500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2557381" y="1289714"/>
            <a:ext cx="1083422" cy="3551830"/>
          </a:xfrm>
          <a:prstGeom prst="straightConnector1">
            <a:avLst/>
          </a:prstGeom>
          <a:ln w="254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2544783" y="1289715"/>
            <a:ext cx="3552618" cy="2456597"/>
          </a:xfrm>
          <a:prstGeom prst="straightConnector1">
            <a:avLst/>
          </a:prstGeom>
          <a:ln w="254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2544783" y="1289715"/>
            <a:ext cx="3892762" cy="1832212"/>
          </a:xfrm>
          <a:prstGeom prst="straightConnector1">
            <a:avLst/>
          </a:prstGeom>
          <a:ln w="254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2532184" y="1279479"/>
            <a:ext cx="3917958" cy="573206"/>
          </a:xfrm>
          <a:prstGeom prst="straightConnector1">
            <a:avLst/>
          </a:prstGeom>
          <a:ln w="254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2557381" y="1023582"/>
            <a:ext cx="3351050" cy="266132"/>
          </a:xfrm>
          <a:prstGeom prst="straightConnector1">
            <a:avLst/>
          </a:prstGeom>
          <a:ln w="254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569979" y="542500"/>
            <a:ext cx="2708555" cy="747215"/>
          </a:xfrm>
          <a:prstGeom prst="straightConnector1">
            <a:avLst/>
          </a:prstGeom>
          <a:ln w="254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587341" y="788159"/>
            <a:ext cx="970041" cy="511791"/>
          </a:xfrm>
          <a:prstGeom prst="straightConnector1">
            <a:avLst/>
          </a:prstGeom>
          <a:ln w="254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844063" y="1289713"/>
            <a:ext cx="1713319" cy="583442"/>
          </a:xfrm>
          <a:prstGeom prst="straightConnector1">
            <a:avLst/>
          </a:prstGeom>
          <a:ln w="254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1159011" y="1289715"/>
            <a:ext cx="1398371" cy="2374711"/>
          </a:xfrm>
          <a:prstGeom prst="straightConnector1">
            <a:avLst/>
          </a:prstGeom>
          <a:ln w="254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856660" y="1289715"/>
            <a:ext cx="1713318" cy="1781033"/>
          </a:xfrm>
          <a:prstGeom prst="straightConnector1">
            <a:avLst/>
          </a:prstGeom>
          <a:ln w="254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640804" y="3746312"/>
            <a:ext cx="2431400" cy="1095233"/>
          </a:xfrm>
          <a:prstGeom prst="straightConnector1">
            <a:avLst/>
          </a:prstGeom>
          <a:ln w="25400"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6097399" y="3121925"/>
            <a:ext cx="340145" cy="614150"/>
          </a:xfrm>
          <a:prstGeom prst="straightConnector1">
            <a:avLst/>
          </a:prstGeom>
          <a:ln w="25400"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6437544" y="1852684"/>
            <a:ext cx="12598" cy="1248770"/>
          </a:xfrm>
          <a:prstGeom prst="straightConnector1">
            <a:avLst/>
          </a:prstGeom>
          <a:ln w="25400"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921030" y="1013346"/>
            <a:ext cx="529113" cy="818866"/>
          </a:xfrm>
          <a:prstGeom prst="straightConnector1">
            <a:avLst/>
          </a:prstGeom>
          <a:ln w="25400"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303731" y="532264"/>
            <a:ext cx="617299" cy="481083"/>
          </a:xfrm>
          <a:prstGeom prst="straightConnector1">
            <a:avLst/>
          </a:prstGeom>
          <a:ln w="25400"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1612537" y="532264"/>
            <a:ext cx="3678597" cy="266131"/>
          </a:xfrm>
          <a:prstGeom prst="straightConnector1">
            <a:avLst/>
          </a:prstGeom>
          <a:ln w="25400"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844062" y="829102"/>
            <a:ext cx="743278" cy="1054290"/>
          </a:xfrm>
          <a:prstGeom prst="straightConnector1">
            <a:avLst/>
          </a:prstGeom>
          <a:ln w="25400"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844062" y="1862921"/>
            <a:ext cx="0" cy="1207827"/>
          </a:xfrm>
          <a:prstGeom prst="straightConnector1">
            <a:avLst/>
          </a:prstGeom>
          <a:ln w="25400"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844062" y="3060510"/>
            <a:ext cx="302350" cy="583442"/>
          </a:xfrm>
          <a:prstGeom prst="straightConnector1">
            <a:avLst/>
          </a:prstGeom>
          <a:ln w="25400"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1121218" y="3643952"/>
            <a:ext cx="2519587" cy="1187355"/>
          </a:xfrm>
          <a:prstGeom prst="straightConnector1">
            <a:avLst/>
          </a:prstGeom>
          <a:ln w="25400"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7029649" y="1200151"/>
            <a:ext cx="2114353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16" tIns="38958" rIns="77916" bIns="38958" numCol="1" anchor="t" anchorCtr="0" compatLnSpc="1">
            <a:prstTxWarp prst="textNoShape">
              <a:avLst/>
            </a:prstTxWarp>
          </a:bodyPr>
          <a:lstStyle/>
          <a:p>
            <a:pPr marL="292186" indent="-292186" defTabSz="779163" eaLnBrk="0" hangingPunct="0">
              <a:spcBef>
                <a:spcPct val="20000"/>
              </a:spcBef>
              <a:defRPr/>
            </a:pPr>
            <a:r>
              <a:rPr lang="en-GB" sz="1700" dirty="0" smtClean="0">
                <a:solidFill>
                  <a:schemeClr val="tx1"/>
                </a:solidFill>
                <a:latin typeface="+mn-lt"/>
              </a:rPr>
              <a:t>Comparing </a:t>
            </a:r>
            <a:br>
              <a:rPr lang="en-GB" sz="1700" dirty="0" smtClean="0">
                <a:solidFill>
                  <a:schemeClr val="tx1"/>
                </a:solidFill>
                <a:latin typeface="+mn-lt"/>
              </a:rPr>
            </a:br>
            <a:r>
              <a:rPr lang="en-GB" sz="1700" dirty="0" smtClean="0">
                <a:solidFill>
                  <a:schemeClr val="tx1"/>
                </a:solidFill>
                <a:latin typeface="+mn-lt"/>
              </a:rPr>
              <a:t>GEO-LEO  and GEO-GEO Differences</a:t>
            </a:r>
          </a:p>
          <a:p>
            <a:pPr marL="292186" indent="-292186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GB" sz="1700" b="0" dirty="0" smtClean="0">
                <a:solidFill>
                  <a:schemeClr val="tx1"/>
                </a:solidFill>
                <a:latin typeface="+mn-lt"/>
              </a:rPr>
              <a:t>To Validate Uncertainty estimates</a:t>
            </a:r>
          </a:p>
          <a:p>
            <a:pPr marL="292186" indent="-292186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GB" sz="1700" b="0" dirty="0" smtClean="0">
                <a:solidFill>
                  <a:schemeClr val="tx1"/>
                </a:solidFill>
                <a:latin typeface="+mn-lt"/>
              </a:rPr>
              <a:t>Ensure consistency</a:t>
            </a:r>
          </a:p>
          <a:p>
            <a:pPr marL="292186" indent="-292186" eaLnBrk="0" hangingPunct="0">
              <a:spcBef>
                <a:spcPct val="20000"/>
              </a:spcBef>
            </a:pPr>
            <a:r>
              <a:rPr lang="en-GB" sz="1700" dirty="0" smtClean="0">
                <a:solidFill>
                  <a:schemeClr val="tx1"/>
                </a:solidFill>
              </a:rPr>
              <a:t>Generate global L2 products</a:t>
            </a:r>
          </a:p>
          <a:p>
            <a:pPr marL="292186" indent="-292186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GB" sz="1700" b="0" dirty="0" smtClean="0">
                <a:solidFill>
                  <a:schemeClr val="tx1"/>
                </a:solidFill>
              </a:rPr>
              <a:t>Ensure consistency</a:t>
            </a:r>
          </a:p>
          <a:p>
            <a:pPr marL="292186" indent="-292186" eaLnBrk="0" hangingPunct="0">
              <a:spcBef>
                <a:spcPct val="20000"/>
              </a:spcBef>
            </a:pPr>
            <a:endParaRPr lang="en-GB" sz="1700" b="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501</TotalTime>
  <Words>981</Words>
  <Application>Microsoft Office PowerPoint</Application>
  <PresentationFormat>On-screen Show (16:9)</PresentationFormat>
  <Paragraphs>350</Paragraphs>
  <Slides>21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 Closing the GEO-ring Tim Hewison </vt:lpstr>
      <vt:lpstr>GSICS Corrections for GEO-LEO IR </vt:lpstr>
      <vt:lpstr>Linking the GEO ring</vt:lpstr>
      <vt:lpstr>GEO-LEO IR - Hyperspectral SNO</vt:lpstr>
      <vt:lpstr>Linking the GEO ring</vt:lpstr>
      <vt:lpstr>GEO-GEO IR – Broadband SNO</vt:lpstr>
      <vt:lpstr>Linking the GEO ring</vt:lpstr>
      <vt:lpstr>Slide 8</vt:lpstr>
      <vt:lpstr>Linking the GEO ring</vt:lpstr>
      <vt:lpstr>Strategy for closing the GEO Ring - Delhi</vt:lpstr>
      <vt:lpstr>Case Studies</vt:lpstr>
      <vt:lpstr>Data Availability</vt:lpstr>
      <vt:lpstr>Slide 13</vt:lpstr>
      <vt:lpstr>ECMWF (Tony McNally)</vt:lpstr>
      <vt:lpstr>ECMWF (Tony McNally) … cont</vt:lpstr>
      <vt:lpstr>ECMWF Radiance Monitoring</vt:lpstr>
      <vt:lpstr>ECMWF Radiance Monitoring</vt:lpstr>
      <vt:lpstr>Defining Overlap Area</vt:lpstr>
      <vt:lpstr>Slide 19</vt:lpstr>
      <vt:lpstr>Discussion</vt:lpstr>
      <vt:lpstr>Thank You!</vt:lpstr>
    </vt:vector>
  </TitlesOfParts>
  <Company>Eumetsat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Thomas Staudte</dc:creator>
  <cp:lastModifiedBy>Tim Hewison</cp:lastModifiedBy>
  <cp:revision>1103</cp:revision>
  <cp:lastPrinted>2006-03-06T14:11:17Z</cp:lastPrinted>
  <dcterms:created xsi:type="dcterms:W3CDTF">1997-07-23T08:21:02Z</dcterms:created>
  <dcterms:modified xsi:type="dcterms:W3CDTF">2016-03-02T00:26:59Z</dcterms:modified>
</cp:coreProperties>
</file>