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77" r:id="rId3"/>
    <p:sldId id="278" r:id="rId4"/>
    <p:sldId id="279" r:id="rId5"/>
    <p:sldId id="281" r:id="rId6"/>
    <p:sldId id="257" r:id="rId7"/>
    <p:sldId id="258" r:id="rId8"/>
    <p:sldId id="259" r:id="rId9"/>
    <p:sldId id="260" r:id="rId10"/>
    <p:sldId id="261" r:id="rId11"/>
    <p:sldId id="262" r:id="rId12"/>
    <p:sldId id="266" r:id="rId13"/>
    <p:sldId id="263" r:id="rId14"/>
    <p:sldId id="264" r:id="rId15"/>
    <p:sldId id="265" r:id="rId16"/>
    <p:sldId id="270" r:id="rId17"/>
    <p:sldId id="267" r:id="rId18"/>
    <p:sldId id="269" r:id="rId19"/>
    <p:sldId id="268" r:id="rId20"/>
    <p:sldId id="271" r:id="rId21"/>
    <p:sldId id="274" r:id="rId22"/>
    <p:sldId id="276" r:id="rId23"/>
    <p:sldId id="273" r:id="rId24"/>
    <p:sldId id="275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231" autoAdjust="0"/>
  </p:normalViewPr>
  <p:slideViewPr>
    <p:cSldViewPr snapToGrid="0" snapToObjects="1">
      <p:cViewPr varScale="1">
        <p:scale>
          <a:sx n="94" d="100"/>
          <a:sy n="94" d="100"/>
        </p:scale>
        <p:origin x="-5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C3E615-5989-C24C-B93B-B1628075DC99}" type="datetimeFigureOut">
              <a:rPr lang="en-US" smtClean="0"/>
              <a:t>3/1/16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E3380-2D56-A743-8504-A73FD63FC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59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5AC77C-1707-8B4C-B301-DEDCE886215D}" type="slidenum">
              <a:rPr lang="en-US"/>
              <a:pPr/>
              <a:t>3</a:t>
            </a:fld>
            <a:endParaRPr lang="en-US"/>
          </a:p>
        </p:txBody>
      </p:sp>
      <p:sp>
        <p:nvSpPr>
          <p:cNvPr id="2253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1E0C8E-2463-4A48-AB4E-949857DF02B9}" type="slidenum">
              <a:rPr lang="en-US"/>
              <a:pPr/>
              <a:t>4</a:t>
            </a:fld>
            <a:endParaRPr lang="en-US"/>
          </a:p>
        </p:txBody>
      </p:sp>
      <p:sp>
        <p:nvSpPr>
          <p:cNvPr id="2662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A9DC35-81C8-4748-B886-56E23E0AAA50}" type="slidenum">
              <a:rPr lang="en-US"/>
              <a:pPr/>
              <a:t>5</a:t>
            </a:fld>
            <a:endParaRPr lang="en-US"/>
          </a:p>
        </p:txBody>
      </p:sp>
      <p:sp>
        <p:nvSpPr>
          <p:cNvPr id="2457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3728-C439-8847-B7F5-C59DDC971C4C}" type="datetimeFigureOut">
              <a:rPr lang="en-US" smtClean="0"/>
              <a:t>3/1/16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74E5-B446-D24F-BBDF-670ED15DE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368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3728-C439-8847-B7F5-C59DDC971C4C}" type="datetimeFigureOut">
              <a:rPr lang="en-US" smtClean="0"/>
              <a:t>3/1/16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74E5-B446-D24F-BBDF-670ED15DE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106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3728-C439-8847-B7F5-C59DDC971C4C}" type="datetimeFigureOut">
              <a:rPr lang="en-US" smtClean="0"/>
              <a:t>3/1/16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74E5-B446-D24F-BBDF-670ED15DE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33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3728-C439-8847-B7F5-C59DDC971C4C}" type="datetimeFigureOut">
              <a:rPr lang="en-US" smtClean="0"/>
              <a:t>3/1/16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74E5-B446-D24F-BBDF-670ED15DE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544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3728-C439-8847-B7F5-C59DDC971C4C}" type="datetimeFigureOut">
              <a:rPr lang="en-US" smtClean="0"/>
              <a:t>3/1/16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74E5-B446-D24F-BBDF-670ED15DE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22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3728-C439-8847-B7F5-C59DDC971C4C}" type="datetimeFigureOut">
              <a:rPr lang="en-US" smtClean="0"/>
              <a:t>3/1/16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74E5-B446-D24F-BBDF-670ED15DE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81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3728-C439-8847-B7F5-C59DDC971C4C}" type="datetimeFigureOut">
              <a:rPr lang="en-US" smtClean="0"/>
              <a:t>3/1/16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74E5-B446-D24F-BBDF-670ED15DE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39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3728-C439-8847-B7F5-C59DDC971C4C}" type="datetimeFigureOut">
              <a:rPr lang="en-US" smtClean="0"/>
              <a:t>3/1/16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74E5-B446-D24F-BBDF-670ED15DE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90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3728-C439-8847-B7F5-C59DDC971C4C}" type="datetimeFigureOut">
              <a:rPr lang="en-US" smtClean="0"/>
              <a:t>3/1/16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74E5-B446-D24F-BBDF-670ED15DE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41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3728-C439-8847-B7F5-C59DDC971C4C}" type="datetimeFigureOut">
              <a:rPr lang="en-US" smtClean="0"/>
              <a:t>3/1/16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74E5-B446-D24F-BBDF-670ED15DE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258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3728-C439-8847-B7F5-C59DDC971C4C}" type="datetimeFigureOut">
              <a:rPr lang="en-US" smtClean="0"/>
              <a:t>3/1/16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74E5-B446-D24F-BBDF-670ED15DE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521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33728-C439-8847-B7F5-C59DDC971C4C}" type="datetimeFigureOut">
              <a:rPr lang="en-US" smtClean="0"/>
              <a:t>3/1/16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F74E5-B446-D24F-BBDF-670ED15DE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1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loudsgate2.larc.nasa.gov/cgi-bin/site/showdoc?mnemonic=SBAF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1015" y="915608"/>
            <a:ext cx="7772400" cy="1470025"/>
          </a:xfrm>
        </p:spPr>
        <p:txBody>
          <a:bodyPr/>
          <a:lstStyle/>
          <a:p>
            <a:r>
              <a:rPr lang="en-US" dirty="0" smtClean="0"/>
              <a:t>Spectral Band Adjustment Factor (SBAF) Tool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98707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2016 </a:t>
            </a:r>
            <a:r>
              <a:rPr lang="en-US" b="1" dirty="0"/>
              <a:t>GSICS Joint Meeting on Research and Data Working </a:t>
            </a:r>
            <a:r>
              <a:rPr lang="en-US" b="1" dirty="0" smtClean="0"/>
              <a:t>Groups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b="1" dirty="0"/>
              <a:t>Tsukuba, </a:t>
            </a:r>
            <a:r>
              <a:rPr lang="en-US" b="1" dirty="0" smtClean="0"/>
              <a:t>Japan</a:t>
            </a:r>
            <a:endParaRPr lang="en-US" dirty="0"/>
          </a:p>
          <a:p>
            <a:r>
              <a:rPr lang="en-US" dirty="0"/>
              <a:t> </a:t>
            </a:r>
            <a:r>
              <a:rPr lang="en-US" b="1" dirty="0" smtClean="0"/>
              <a:t>29 February to 4 March 2016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42916" y="2909785"/>
            <a:ext cx="75073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David Doelling, Benjamin </a:t>
            </a:r>
            <a:r>
              <a:rPr lang="en-US" dirty="0" err="1" smtClean="0"/>
              <a:t>Scarino</a:t>
            </a:r>
            <a:r>
              <a:rPr lang="en-US" dirty="0" smtClean="0"/>
              <a:t>, </a:t>
            </a:r>
            <a:r>
              <a:rPr lang="en-US" dirty="0" err="1" smtClean="0"/>
              <a:t>Arun</a:t>
            </a:r>
            <a:r>
              <a:rPr lang="en-US" dirty="0" smtClean="0"/>
              <a:t> </a:t>
            </a:r>
            <a:r>
              <a:rPr lang="en-US" dirty="0" err="1" smtClean="0"/>
              <a:t>Gopalan</a:t>
            </a:r>
            <a:r>
              <a:rPr lang="en-US" dirty="0" smtClean="0"/>
              <a:t>, </a:t>
            </a:r>
            <a:r>
              <a:rPr lang="en-US" dirty="0" err="1" smtClean="0"/>
              <a:t>Rajendra</a:t>
            </a:r>
            <a:r>
              <a:rPr lang="en-US" dirty="0" smtClean="0"/>
              <a:t> Bhatt, </a:t>
            </a:r>
            <a:r>
              <a:rPr lang="en-US" dirty="0" err="1" smtClean="0"/>
              <a:t>Conor</a:t>
            </a:r>
            <a:r>
              <a:rPr lang="en-US" dirty="0" smtClean="0"/>
              <a:t> Haney</a:t>
            </a:r>
          </a:p>
          <a:p>
            <a:pPr algn="ctr"/>
            <a:r>
              <a:rPr lang="en-US" dirty="0" smtClean="0"/>
              <a:t>NASA-Langley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188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All-sky Tropical Ocean </a:t>
            </a:r>
            <a:br>
              <a:rPr lang="en-US" dirty="0" smtClean="0"/>
            </a:br>
            <a:r>
              <a:rPr lang="en-US" sz="3600" dirty="0" smtClean="0"/>
              <a:t>Aqua-MODIS Band1/Met-9 HRV </a:t>
            </a:r>
            <a:r>
              <a:rPr lang="en-US" dirty="0" smtClean="0"/>
              <a:t>SBAF</a:t>
            </a:r>
            <a:endParaRPr lang="en-US" dirty="0"/>
          </a:p>
        </p:txBody>
      </p:sp>
      <p:pic>
        <p:nvPicPr>
          <p:cNvPr id="3" name="Picture 2" descr="Screen Shot 2016-02-22 at 11.46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36" y="1527126"/>
            <a:ext cx="2949872" cy="2872989"/>
          </a:xfrm>
          <a:prstGeom prst="rect">
            <a:avLst/>
          </a:prstGeom>
        </p:spPr>
      </p:pic>
      <p:pic>
        <p:nvPicPr>
          <p:cNvPr id="4" name="Picture 3" descr="Screen Shot 2016-02-22 at 11.47.3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014" y="1527126"/>
            <a:ext cx="2930492" cy="2893501"/>
          </a:xfrm>
          <a:prstGeom prst="rect">
            <a:avLst/>
          </a:prstGeom>
        </p:spPr>
      </p:pic>
      <p:pic>
        <p:nvPicPr>
          <p:cNvPr id="5" name="Picture 4" descr="Screen Shot 2016-02-22 at 11.48.0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506" y="1527126"/>
            <a:ext cx="2933092" cy="29168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6119" y="1441750"/>
            <a:ext cx="1735233" cy="369332"/>
          </a:xfrm>
          <a:prstGeom prst="rect">
            <a:avLst/>
          </a:prstGeom>
          <a:solidFill>
            <a:srgbClr val="DCE6F2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Linear through 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52387" y="1409484"/>
            <a:ext cx="2369121" cy="369332"/>
          </a:xfrm>
          <a:prstGeom prst="rect">
            <a:avLst/>
          </a:prstGeom>
          <a:solidFill>
            <a:srgbClr val="DCE6F2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Linear, slope and offset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92247" y="1452396"/>
            <a:ext cx="1469573" cy="369332"/>
          </a:xfrm>
          <a:prstGeom prst="rect">
            <a:avLst/>
          </a:prstGeom>
          <a:solidFill>
            <a:srgbClr val="DCE6F2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Second Order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7137" y="2547888"/>
            <a:ext cx="902811" cy="369332"/>
          </a:xfrm>
          <a:prstGeom prst="rect">
            <a:avLst/>
          </a:prstGeom>
          <a:solidFill>
            <a:srgbClr val="DCE6F2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s</a:t>
            </a:r>
            <a:r>
              <a:rPr lang="en-US" dirty="0" smtClean="0"/>
              <a:t>=3.2%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08653" y="2539537"/>
            <a:ext cx="902811" cy="369332"/>
          </a:xfrm>
          <a:prstGeom prst="rect">
            <a:avLst/>
          </a:prstGeom>
          <a:solidFill>
            <a:srgbClr val="DCE6F2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s</a:t>
            </a:r>
            <a:r>
              <a:rPr lang="en-US" dirty="0" smtClean="0"/>
              <a:t>=2.3%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540841" y="2579411"/>
            <a:ext cx="902811" cy="369332"/>
          </a:xfrm>
          <a:prstGeom prst="rect">
            <a:avLst/>
          </a:prstGeom>
          <a:solidFill>
            <a:srgbClr val="DCE6F2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s</a:t>
            </a:r>
            <a:r>
              <a:rPr lang="en-US" dirty="0" smtClean="0"/>
              <a:t>=2.0%</a:t>
            </a:r>
            <a:endParaRPr lang="en-US" dirty="0"/>
          </a:p>
        </p:txBody>
      </p:sp>
      <p:pic>
        <p:nvPicPr>
          <p:cNvPr id="12" name="Picture 11" descr="Screen Shot 2016-02-22 at 11.56.14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106" y="4810390"/>
            <a:ext cx="5109020" cy="168059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2835" y="5055590"/>
            <a:ext cx="2949552" cy="646331"/>
          </a:xfrm>
          <a:prstGeom prst="rect">
            <a:avLst/>
          </a:prstGeom>
          <a:solidFill>
            <a:srgbClr val="EEECE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• Pick best fit to reduce the standard error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594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SCIAMACHY SBAF Tool</a:t>
            </a:r>
            <a:endParaRPr lang="en-US" dirty="0"/>
          </a:p>
        </p:txBody>
      </p:sp>
      <p:pic>
        <p:nvPicPr>
          <p:cNvPr id="3" name="Picture 2" descr="Screen Shot 2016-02-22 at 11.54.2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5969"/>
            <a:ext cx="9144000" cy="43217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4419" y="5610374"/>
            <a:ext cx="7298321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• Able to stratify by PW, season, VZA and SZA in order to reduce the standard error of the regression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79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SCIAMACHY Tool PW stratification</a:t>
            </a:r>
            <a:endParaRPr lang="en-US" dirty="0"/>
          </a:p>
        </p:txBody>
      </p:sp>
      <p:pic>
        <p:nvPicPr>
          <p:cNvPr id="3" name="Picture 2" descr="Screen Shot 2016-02-22 at 12.16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6056"/>
            <a:ext cx="9144000" cy="44689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31266" y="3024081"/>
            <a:ext cx="1093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/>
              <a:t>PW=0-0.75</a:t>
            </a:r>
          </a:p>
          <a:p>
            <a:pPr algn="r"/>
            <a:r>
              <a:rPr lang="en-US" sz="1400" dirty="0" smtClean="0"/>
              <a:t>Slope=0.885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6985000" y="3031059"/>
            <a:ext cx="1127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/>
              <a:t>PW=0.75-1.5</a:t>
            </a:r>
          </a:p>
          <a:p>
            <a:pPr algn="r"/>
            <a:r>
              <a:rPr lang="en-US" sz="1400" dirty="0" smtClean="0"/>
              <a:t>Slope=0.862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147732" y="4910658"/>
            <a:ext cx="1085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/>
              <a:t>PW=1.5-2.0</a:t>
            </a:r>
          </a:p>
          <a:p>
            <a:pPr algn="r"/>
            <a:r>
              <a:rPr lang="en-US" sz="1400" dirty="0" smtClean="0"/>
              <a:t>Slope=0.846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7035802" y="4909169"/>
            <a:ext cx="1085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/>
              <a:t>PW=2.0-3.0</a:t>
            </a:r>
          </a:p>
          <a:p>
            <a:pPr algn="r"/>
            <a:r>
              <a:rPr lang="en-US" sz="1400" dirty="0" smtClean="0"/>
              <a:t>Slope=0.835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156037" y="4647559"/>
            <a:ext cx="1087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/>
              <a:t>PW=0.0-3.0</a:t>
            </a:r>
          </a:p>
          <a:p>
            <a:pPr algn="r"/>
            <a:r>
              <a:rPr lang="en-US" sz="1400" dirty="0" smtClean="0"/>
              <a:t>Slope=0.858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14427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SCIAMACHY SBAF validation</a:t>
            </a:r>
            <a:endParaRPr lang="en-US" dirty="0"/>
          </a:p>
        </p:txBody>
      </p:sp>
      <p:pic>
        <p:nvPicPr>
          <p:cNvPr id="3" name="Picture 2" descr="Screen Shot 2016-02-22 at 11.59.2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0459"/>
            <a:ext cx="9144000" cy="33571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13161" y="1269626"/>
            <a:ext cx="335184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Gridded RM = All-sky Tropical Ocean Ray-matching</a:t>
            </a:r>
          </a:p>
          <a:p>
            <a:r>
              <a:rPr lang="en-US" sz="1200" dirty="0" smtClean="0"/>
              <a:t>DCC RM = Deep convective cloud ray-matching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749347" y="5149484"/>
            <a:ext cx="7702724" cy="646331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• The 6-year mean calibration gain methodology difference without SBAF is 2.7%</a:t>
            </a:r>
          </a:p>
          <a:p>
            <a:r>
              <a:rPr lang="en-US" dirty="0" smtClean="0"/>
              <a:t>With SBAF is &lt; 0.4%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768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SCIAMACHY SBAF Validation</a:t>
            </a:r>
            <a:endParaRPr lang="en-US" dirty="0"/>
          </a:p>
        </p:txBody>
      </p:sp>
      <p:pic>
        <p:nvPicPr>
          <p:cNvPr id="3" name="Picture 2" descr="Screen Shot 2016-02-22 at 12.04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3921"/>
            <a:ext cx="9144000" cy="452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363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IASI SBAF Tool </a:t>
            </a:r>
            <a:endParaRPr lang="en-US" dirty="0"/>
          </a:p>
        </p:txBody>
      </p:sp>
      <p:pic>
        <p:nvPicPr>
          <p:cNvPr id="3" name="Picture 2" descr="Screen Shot 2016-02-22 at 12.34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5450"/>
            <a:ext cx="9144000" cy="433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50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IASI SBAF Example</a:t>
            </a:r>
            <a:endParaRPr lang="en-US" dirty="0"/>
          </a:p>
        </p:txBody>
      </p:sp>
      <p:pic>
        <p:nvPicPr>
          <p:cNvPr id="3" name="Picture 2" descr="Screen Shot 2016-02-22 at 12.33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092" y="1417638"/>
            <a:ext cx="5107263" cy="5369548"/>
          </a:xfrm>
          <a:prstGeom prst="rect">
            <a:avLst/>
          </a:prstGeom>
        </p:spPr>
      </p:pic>
      <p:pic>
        <p:nvPicPr>
          <p:cNvPr id="4" name="Picture 3" descr="Screen Shot 2016-02-22 at 12.35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8" y="2054597"/>
            <a:ext cx="3778284" cy="162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733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IASI SBAF Validation</a:t>
            </a:r>
            <a:endParaRPr lang="en-US" dirty="0"/>
          </a:p>
        </p:txBody>
      </p:sp>
      <p:pic>
        <p:nvPicPr>
          <p:cNvPr id="3" name="Picture 2" descr="Screen Shot 2016-02-22 at 12.10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8317"/>
            <a:ext cx="9144000" cy="42093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2913" y="5437665"/>
            <a:ext cx="7737276" cy="1200329"/>
          </a:xfrm>
          <a:prstGeom prst="rect">
            <a:avLst/>
          </a:prstGeom>
          <a:solidFill>
            <a:srgbClr val="EEECE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• Coincident MTSAT-2 and Himawari-8 radiance pairs over the GEO domain, matched within 5° VZA</a:t>
            </a:r>
          </a:p>
          <a:p>
            <a:r>
              <a:rPr lang="en-US" dirty="0" smtClean="0"/>
              <a:t>• The SBAFs can rescale the IR temperatures to a common channel for consistent GEO ring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12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SBAF Proposal Submitted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NASA-Langley submitted a visible calibration NASA ROSES proposal</a:t>
            </a:r>
          </a:p>
          <a:p>
            <a:pPr lvl="1"/>
            <a:r>
              <a:rPr lang="en-US" dirty="0"/>
              <a:t>A.34 Satellite Calibration </a:t>
            </a:r>
            <a:r>
              <a:rPr lang="en-US" dirty="0" err="1"/>
              <a:t>Interconsistency</a:t>
            </a:r>
            <a:r>
              <a:rPr lang="en-US" dirty="0"/>
              <a:t> </a:t>
            </a:r>
            <a:r>
              <a:rPr lang="en-US" dirty="0" smtClean="0"/>
              <a:t>Studies</a:t>
            </a:r>
          </a:p>
          <a:p>
            <a:pPr lvl="1"/>
            <a:r>
              <a:rPr lang="en-US" dirty="0" smtClean="0"/>
              <a:t>Submitted in December 8, 2015</a:t>
            </a:r>
          </a:p>
          <a:p>
            <a:r>
              <a:rPr lang="en-US" dirty="0" smtClean="0"/>
              <a:t>Title: Open </a:t>
            </a:r>
            <a:r>
              <a:rPr lang="en-US" dirty="0"/>
              <a:t>Access Spectral Band Adjustment Factors for Consistent Inter-Satellite </a:t>
            </a:r>
            <a:r>
              <a:rPr lang="en-US" dirty="0" smtClean="0"/>
              <a:t>Calibration and Retrievals</a:t>
            </a:r>
          </a:p>
          <a:p>
            <a:r>
              <a:rPr lang="en-US" dirty="0" smtClean="0"/>
              <a:t>If anyone knows of any other proposal opportunities for SBAF please let me know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082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Future SBAF Hyper-spectral Datasets</a:t>
            </a:r>
            <a:endParaRPr lang="en-US" dirty="0"/>
          </a:p>
        </p:txBody>
      </p:sp>
      <p:pic>
        <p:nvPicPr>
          <p:cNvPr id="3" name="Picture 2" descr="Screen Shot 2016-02-22 at 12.22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144000" cy="474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321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3200"/>
              <a:t>Geostationary IR composite, Dec 1,2005</a:t>
            </a:r>
            <a:endParaRPr lang="en-US"/>
          </a:p>
        </p:txBody>
      </p:sp>
      <p:pic>
        <p:nvPicPr>
          <p:cNvPr id="58371" name="Picture 3" descr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7467600" cy="478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2" name="Line 4"/>
          <p:cNvSpPr>
            <a:spLocks noChangeShapeType="1"/>
          </p:cNvSpPr>
          <p:nvPr/>
        </p:nvSpPr>
        <p:spPr bwMode="auto">
          <a:xfrm>
            <a:off x="2743200" y="2590800"/>
            <a:ext cx="0" cy="3048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3" name="Line 5"/>
          <p:cNvSpPr>
            <a:spLocks noChangeShapeType="1"/>
          </p:cNvSpPr>
          <p:nvPr/>
        </p:nvSpPr>
        <p:spPr bwMode="auto">
          <a:xfrm>
            <a:off x="3962400" y="2514600"/>
            <a:ext cx="0" cy="3048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4" name="Line 6"/>
          <p:cNvSpPr>
            <a:spLocks noChangeShapeType="1"/>
          </p:cNvSpPr>
          <p:nvPr/>
        </p:nvSpPr>
        <p:spPr bwMode="auto">
          <a:xfrm>
            <a:off x="6477000" y="2667000"/>
            <a:ext cx="0" cy="3048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5" name="Line 7"/>
          <p:cNvSpPr>
            <a:spLocks noChangeShapeType="1"/>
          </p:cNvSpPr>
          <p:nvPr/>
        </p:nvSpPr>
        <p:spPr bwMode="auto">
          <a:xfrm>
            <a:off x="1371600" y="2514600"/>
            <a:ext cx="0" cy="3048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6" name="Line 8"/>
          <p:cNvSpPr>
            <a:spLocks noChangeShapeType="1"/>
          </p:cNvSpPr>
          <p:nvPr/>
        </p:nvSpPr>
        <p:spPr bwMode="auto">
          <a:xfrm>
            <a:off x="5181600" y="2590800"/>
            <a:ext cx="0" cy="3048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1447800" y="2286000"/>
            <a:ext cx="1174750" cy="366713"/>
          </a:xfrm>
          <a:prstGeom prst="rect">
            <a:avLst/>
          </a:prstGeom>
          <a:solidFill>
            <a:srgbClr val="DAE3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GOES-10</a:t>
            </a:r>
            <a:endParaRPr lang="en-US"/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2819400" y="2286000"/>
            <a:ext cx="1047750" cy="366713"/>
          </a:xfrm>
          <a:prstGeom prst="rect">
            <a:avLst/>
          </a:prstGeom>
          <a:solidFill>
            <a:srgbClr val="DAE3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GOES-8</a:t>
            </a:r>
            <a:endParaRPr lang="en-US"/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4114800" y="2286000"/>
            <a:ext cx="869950" cy="366713"/>
          </a:xfrm>
          <a:prstGeom prst="rect">
            <a:avLst/>
          </a:prstGeom>
          <a:solidFill>
            <a:srgbClr val="DAE3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MET-8</a:t>
            </a:r>
            <a:endParaRPr lang="en-US"/>
          </a:p>
        </p:txBody>
      </p:sp>
      <p:sp>
        <p:nvSpPr>
          <p:cNvPr id="58380" name="Text Box 12"/>
          <p:cNvSpPr txBox="1">
            <a:spLocks noChangeArrowheads="1"/>
          </p:cNvSpPr>
          <p:nvPr/>
        </p:nvSpPr>
        <p:spPr bwMode="auto">
          <a:xfrm>
            <a:off x="5334000" y="2286000"/>
            <a:ext cx="869950" cy="366713"/>
          </a:xfrm>
          <a:prstGeom prst="rect">
            <a:avLst/>
          </a:prstGeom>
          <a:solidFill>
            <a:srgbClr val="DAE3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MET-5</a:t>
            </a:r>
            <a:endParaRPr lang="en-US"/>
          </a:p>
        </p:txBody>
      </p:sp>
      <p:sp>
        <p:nvSpPr>
          <p:cNvPr id="58381" name="Text Box 13"/>
          <p:cNvSpPr txBox="1">
            <a:spLocks noChangeArrowheads="1"/>
          </p:cNvSpPr>
          <p:nvPr/>
        </p:nvSpPr>
        <p:spPr bwMode="auto">
          <a:xfrm>
            <a:off x="6705600" y="2286000"/>
            <a:ext cx="958850" cy="366713"/>
          </a:xfrm>
          <a:prstGeom prst="rect">
            <a:avLst/>
          </a:prstGeom>
          <a:solidFill>
            <a:srgbClr val="DAE3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MTSAT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50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Hyperion Sampling</a:t>
            </a:r>
            <a:endParaRPr lang="en-US" dirty="0"/>
          </a:p>
        </p:txBody>
      </p:sp>
      <p:pic>
        <p:nvPicPr>
          <p:cNvPr id="3" name="Picture 2" descr="Screen Shot 2015-11-20 at 10.54.07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42"/>
          <a:stretch/>
        </p:blipFill>
        <p:spPr>
          <a:xfrm>
            <a:off x="231092" y="1864701"/>
            <a:ext cx="8329874" cy="49762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276" y="1117781"/>
            <a:ext cx="8451690" cy="923330"/>
          </a:xfrm>
          <a:prstGeom prst="rect">
            <a:avLst/>
          </a:prstGeom>
          <a:solidFill>
            <a:srgbClr val="EEECE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• We have downloaded the entire Hyperion dataset</a:t>
            </a:r>
          </a:p>
          <a:p>
            <a:r>
              <a:rPr lang="en-US" dirty="0" smtClean="0"/>
              <a:t>• You are able to zoom in to collect only the footprints needed</a:t>
            </a:r>
          </a:p>
          <a:p>
            <a:r>
              <a:rPr lang="en-US" dirty="0" smtClean="0"/>
              <a:t>• Hyperion footprints aggregated to ~7.5 km footprints both spatially and by reflectance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787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SBAF comparison over Libya-4 during August 2007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454269"/>
              </p:ext>
            </p:extLst>
          </p:nvPr>
        </p:nvGraphicFramePr>
        <p:xfrm>
          <a:off x="1135852" y="1718840"/>
          <a:ext cx="7146398" cy="12102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4367"/>
                <a:gridCol w="1803234"/>
                <a:gridCol w="1714961"/>
                <a:gridCol w="1873836"/>
              </a:tblGrid>
              <a:tr h="456148">
                <a:tc>
                  <a:txBody>
                    <a:bodyPr/>
                    <a:lstStyle/>
                    <a:p>
                      <a:r>
                        <a:rPr lang="en-US" sz="1800" b="1" baseline="0" dirty="0" smtClean="0">
                          <a:latin typeface="Times New Roman"/>
                          <a:cs typeface="Times New Roman"/>
                        </a:rPr>
                        <a:t>MODIS/NOAA-14</a:t>
                      </a:r>
                      <a:endParaRPr lang="en-US" sz="1800" b="1" baseline="30000" dirty="0">
                        <a:latin typeface="Times New Roman"/>
                        <a:cs typeface="Times New Roman"/>
                      </a:endParaRPr>
                    </a:p>
                  </a:txBody>
                  <a:tcPr marL="0" marR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Times New Roman"/>
                          <a:cs typeface="Times New Roman"/>
                        </a:rPr>
                        <a:t>SCIAMACHY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Times New Roman"/>
                          <a:cs typeface="Times New Roman"/>
                        </a:rPr>
                        <a:t>GOME-2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Times New Roman"/>
                          <a:cs typeface="Times New Roman"/>
                        </a:rPr>
                        <a:t>Hyperion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509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/>
                          <a:cs typeface="Times New Roman"/>
                        </a:rPr>
                        <a:t>Band 1 (0.65 µm)</a:t>
                      </a:r>
                    </a:p>
                  </a:txBody>
                  <a:tcPr marL="0" marR="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/>
                          <a:cs typeface="Times New Roman"/>
                        </a:rPr>
                        <a:t>0.9811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/>
                          <a:cs typeface="Times New Roman"/>
                        </a:rPr>
                        <a:t>0.9783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/>
                          <a:cs typeface="Times New Roman"/>
                        </a:rPr>
                        <a:t>0.9789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5092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/>
                          <a:cs typeface="Times New Roman"/>
                        </a:rPr>
                        <a:t>Band 2 (0.86 µm</a:t>
                      </a:r>
                      <a:r>
                        <a:rPr lang="en-US" sz="1800" baseline="0" dirty="0" smtClean="0">
                          <a:latin typeface="Times New Roman"/>
                          <a:cs typeface="Times New Roman"/>
                        </a:rPr>
                        <a:t> )</a:t>
                      </a:r>
                      <a:endParaRPr lang="en-US"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/>
                          <a:cs typeface="Times New Roman"/>
                        </a:rPr>
                        <a:t>0.8487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/>
                          <a:cs typeface="Times New Roman"/>
                        </a:rPr>
                        <a:t>N/A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/>
                          <a:cs typeface="Times New Roman"/>
                        </a:rPr>
                        <a:t>0.8474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35416" y="3117581"/>
            <a:ext cx="7978125" cy="2585323"/>
          </a:xfrm>
          <a:prstGeom prst="rect">
            <a:avLst/>
          </a:prstGeom>
          <a:solidFill>
            <a:srgbClr val="EEECE1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• Spectral </a:t>
            </a:r>
            <a:r>
              <a:rPr lang="en-US" dirty="0"/>
              <a:t>band adjustment factors from SCIAMACHY, GOME-2, and Hyperion calculated over the Libya 4 PICS, August 2007. </a:t>
            </a:r>
            <a:endParaRPr lang="en-US" dirty="0" smtClean="0"/>
          </a:p>
          <a:p>
            <a:r>
              <a:rPr lang="en-US" dirty="0" smtClean="0"/>
              <a:t>• The </a:t>
            </a:r>
            <a:r>
              <a:rPr lang="en-US" dirty="0"/>
              <a:t>limited GOME-2 spectral range does not allow for SBAF derivation for Band 2. </a:t>
            </a:r>
            <a:endParaRPr lang="en-US" dirty="0" smtClean="0"/>
          </a:p>
          <a:p>
            <a:r>
              <a:rPr lang="en-US" dirty="0" smtClean="0"/>
              <a:t>• The </a:t>
            </a:r>
            <a:r>
              <a:rPr lang="en-US" dirty="0"/>
              <a:t>SBAFs are determined from Aqua-MODIS and NOAA-14-AVHRR mean pseudo radiance ratios, which are derived from the SRF convolutions with mean instrument-measured hyper-spectral radiance </a:t>
            </a:r>
            <a:r>
              <a:rPr lang="en-US" dirty="0" smtClean="0"/>
              <a:t>values</a:t>
            </a:r>
          </a:p>
          <a:p>
            <a:r>
              <a:rPr lang="en-US" dirty="0" smtClean="0">
                <a:effectLst/>
              </a:rPr>
              <a:t>• The SBAF factors are within 0.3% for band 1 and within 0.2% for band 2.</a:t>
            </a:r>
          </a:p>
          <a:p>
            <a:r>
              <a:rPr lang="en-US" dirty="0" smtClean="0"/>
              <a:t>• The Hyper-spectral datasets have various footprint size, spectral resolution, spectral calibration accuracy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2803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CEOS invariant targets</a:t>
            </a:r>
            <a:endParaRPr lang="en-US" dirty="0"/>
          </a:p>
        </p:txBody>
      </p:sp>
      <p:pic>
        <p:nvPicPr>
          <p:cNvPr id="3" name="Picture 2" descr="Screen Shot 2016-02-22 at 2.47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96" y="1417638"/>
            <a:ext cx="7327900" cy="527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9838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Hyper-</a:t>
            </a:r>
            <a:r>
              <a:rPr lang="en-US" dirty="0"/>
              <a:t>S</a:t>
            </a:r>
            <a:r>
              <a:rPr lang="en-US" dirty="0" smtClean="0"/>
              <a:t>pectral Datasets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Hyper-spectral dataset has its advantages and disadvantages with respect to footprint size, sampling, spectral resolution, spectral calibration accuracy etc.</a:t>
            </a:r>
          </a:p>
          <a:p>
            <a:r>
              <a:rPr lang="en-US" dirty="0" smtClean="0"/>
              <a:t>Hyper-spectral absolute calibration not necessary, however, spectral calibration accuracy is required.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8017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SBAF Improvement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SCIAMACHY, GOME-2, Hyperion, IASI, and AIRS hyper-spectral datasets</a:t>
            </a:r>
          </a:p>
          <a:p>
            <a:r>
              <a:rPr lang="en-US" dirty="0" smtClean="0"/>
              <a:t>All CEOS invariant desert and polar ice target clear-sky datasets</a:t>
            </a:r>
          </a:p>
          <a:p>
            <a:r>
              <a:rPr lang="en-US" dirty="0" smtClean="0"/>
              <a:t>Collocate coincident cloud, aerosol, and WV datasets for more parameter </a:t>
            </a:r>
            <a:r>
              <a:rPr lang="en-US" dirty="0" err="1" smtClean="0"/>
              <a:t>subsetting</a:t>
            </a:r>
            <a:endParaRPr lang="en-US" dirty="0" smtClean="0"/>
          </a:p>
          <a:p>
            <a:r>
              <a:rPr lang="en-US" dirty="0" smtClean="0"/>
              <a:t>Further suggestions, </a:t>
            </a:r>
            <a:r>
              <a:rPr lang="en-US" dirty="0" err="1" smtClean="0"/>
              <a:t>subsetting</a:t>
            </a:r>
            <a:r>
              <a:rPr lang="en-US" dirty="0" smtClean="0"/>
              <a:t> parameters and new </a:t>
            </a:r>
            <a:r>
              <a:rPr lang="en-US" dirty="0" err="1" smtClean="0"/>
              <a:t>hyperspectral</a:t>
            </a:r>
            <a:r>
              <a:rPr lang="en-US" dirty="0" smtClean="0"/>
              <a:t> datasets for improving SBAFs are welcome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879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784225"/>
            <a:ext cx="9056687" cy="528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31763"/>
            <a:ext cx="7772400" cy="762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800"/>
              <a:t>GOES-11/GOES-12 Visible, Sep. 26, 2006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31022"/>
      </p:ext>
    </p:extLst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784225"/>
            <a:ext cx="9056687" cy="528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31763"/>
            <a:ext cx="9144000" cy="762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800"/>
              <a:t>GOES-11/GOES-12 Visible, 18:45Z, Sep. 26, 2006</a:t>
            </a:r>
            <a:endParaRPr lang="en-US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267200" y="6035675"/>
            <a:ext cx="8620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Sun</a:t>
            </a:r>
          </a:p>
          <a:p>
            <a:r>
              <a:rPr lang="en-US"/>
              <a:t>noon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7832725" y="6143625"/>
            <a:ext cx="760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sat1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838200" y="6172200"/>
            <a:ext cx="760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sat2</a:t>
            </a:r>
          </a:p>
        </p:txBody>
      </p:sp>
    </p:spTree>
    <p:extLst>
      <p:ext uri="{BB962C8B-B14F-4D97-AF65-F5344CB8AC3E}">
        <p14:creationId xmlns:p14="http://schemas.microsoft.com/office/powerpoint/2010/main" val="938937288"/>
      </p:ext>
    </p:extLst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1763"/>
            <a:ext cx="9144000" cy="762000"/>
          </a:xfrm>
        </p:spPr>
        <p:txBody>
          <a:bodyPr/>
          <a:lstStyle/>
          <a:p>
            <a:r>
              <a:rPr lang="en-US" sz="2800"/>
              <a:t>GOES-11/GOES-12 Visible, 20:45Z, Sep. 26, 2006</a:t>
            </a:r>
            <a:endParaRPr lang="en-US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784225"/>
            <a:ext cx="9056687" cy="528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374610"/>
      </p:ext>
    </p:extLst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SBAF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SCIAMACHY (2002-2010)</a:t>
            </a:r>
          </a:p>
          <a:p>
            <a:pPr lvl="1"/>
            <a:r>
              <a:rPr lang="en-US" dirty="0" smtClean="0"/>
              <a:t>30x240km footprints, collocated MODIS cloud properties</a:t>
            </a:r>
          </a:p>
          <a:p>
            <a:pPr lvl="1"/>
            <a:r>
              <a:rPr lang="en-US" dirty="0" smtClean="0"/>
              <a:t>For invariant desert and ice targets, clear-sky ocean, and DCC the most pristine 1000 footprints are saved over the entire record</a:t>
            </a:r>
          </a:p>
          <a:p>
            <a:pPr lvl="1"/>
            <a:r>
              <a:rPr lang="en-US" dirty="0" smtClean="0"/>
              <a:t>For all-sky large domain (Equatorial GEO domains, Polar SNO domains), take 100</a:t>
            </a:r>
            <a:r>
              <a:rPr lang="en-US" baseline="30000" dirty="0" smtClean="0"/>
              <a:t>th</a:t>
            </a:r>
            <a:r>
              <a:rPr lang="en-US" dirty="0" smtClean="0"/>
              <a:t> footprint over the entire record.</a:t>
            </a:r>
          </a:p>
          <a:p>
            <a:r>
              <a:rPr lang="en-US" dirty="0" smtClean="0"/>
              <a:t>IASI (2008 4 seasonal months)</a:t>
            </a:r>
          </a:p>
          <a:p>
            <a:pPr lvl="1"/>
            <a:r>
              <a:rPr lang="en-US" dirty="0" smtClean="0"/>
              <a:t>4x12km footprints</a:t>
            </a:r>
          </a:p>
          <a:p>
            <a:pPr lvl="1"/>
            <a:r>
              <a:rPr lang="en-US" dirty="0" smtClean="0"/>
              <a:t>Only all-sky large domains available</a:t>
            </a:r>
          </a:p>
          <a:p>
            <a:r>
              <a:rPr lang="en-US" dirty="0" smtClean="0"/>
              <a:t>Web Site</a:t>
            </a:r>
          </a:p>
          <a:p>
            <a:pPr lvl="1"/>
            <a:r>
              <a:rPr lang="en-US" dirty="0" smtClean="0">
                <a:hlinkClick r:id="rId2"/>
              </a:rPr>
              <a:t>http://cloudsgate2.larc.nasa.gov/</a:t>
            </a:r>
            <a:r>
              <a:rPr lang="en-US" dirty="0" smtClean="0"/>
              <a:t>SBAF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9795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for SBAF </a:t>
            </a:r>
            <a:endParaRPr lang="en-US" dirty="0"/>
          </a:p>
        </p:txBody>
      </p:sp>
      <p:pic>
        <p:nvPicPr>
          <p:cNvPr id="3" name="Picture 2" descr="Screen Shot 2016-02-22 at 11.27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144000" cy="34465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5176152"/>
            <a:ext cx="8428810" cy="83099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• Can not assume constant reflectance across both spectral bands</a:t>
            </a:r>
          </a:p>
          <a:p>
            <a:r>
              <a:rPr lang="en-US" sz="2400" dirty="0" smtClean="0"/>
              <a:t>• Need to take into account the incoming solar irradiance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40552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SBAF Procedure</a:t>
            </a:r>
            <a:endParaRPr lang="en-US" dirty="0"/>
          </a:p>
        </p:txBody>
      </p:sp>
      <p:pic>
        <p:nvPicPr>
          <p:cNvPr id="3" name="Picture 2" descr="Screen Shot 2016-02-22 at 11.30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888"/>
            <a:ext cx="9144000" cy="24036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2007" y="3809777"/>
            <a:ext cx="7684135" cy="1477328"/>
          </a:xfrm>
          <a:prstGeom prst="rect">
            <a:avLst/>
          </a:prstGeom>
          <a:solidFill>
            <a:srgbClr val="EEECE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• Compute the pseudo radiance (L) for both the reference (ref) and target (tar) instrument for all the SCIAMACHY footprints identified for the domain or invariant target</a:t>
            </a:r>
          </a:p>
          <a:p>
            <a:r>
              <a:rPr lang="en-US" dirty="0" smtClean="0"/>
              <a:t>• Then regress the footprint target and reference pseudo radiances</a:t>
            </a:r>
          </a:p>
          <a:p>
            <a:r>
              <a:rPr lang="en-US" dirty="0" smtClean="0"/>
              <a:t>• Find the optimal fitting function to describe the variability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52007" y="5417473"/>
            <a:ext cx="8077987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• Coincident collocated SCIAMACHY footprints not needed</a:t>
            </a:r>
          </a:p>
          <a:p>
            <a:r>
              <a:rPr lang="en-US" dirty="0" smtClean="0"/>
              <a:t>• Assume that the SCIAMACHY footprint spectra represent the average conditions over the target during inter-calibration. Must have sufficient inter-calibration sampling to observe the average conditions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602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SCIAMACHY SBAF Examples</a:t>
            </a:r>
            <a:endParaRPr lang="en-US" dirty="0"/>
          </a:p>
        </p:txBody>
      </p:sp>
      <p:pic>
        <p:nvPicPr>
          <p:cNvPr id="4" name="Picture 3" descr="Screen Shot 2016-02-22 at 11.39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6758"/>
            <a:ext cx="9144000" cy="4214813"/>
          </a:xfrm>
          <a:prstGeom prst="rect">
            <a:avLst/>
          </a:prstGeom>
        </p:spPr>
      </p:pic>
      <p:pic>
        <p:nvPicPr>
          <p:cNvPr id="5" name="Picture 4" descr="Screen Shot 2016-02-22 at 11.43.0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668" y="5313134"/>
            <a:ext cx="3662663" cy="154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703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3197</TotalTime>
  <Words>588</Words>
  <Application>Microsoft Macintosh PowerPoint</Application>
  <PresentationFormat>On-screen Show (4:3)</PresentationFormat>
  <Paragraphs>113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Spectral Band Adjustment Factor (SBAF) Tool</vt:lpstr>
      <vt:lpstr>Geostationary IR composite, Dec 1,2005</vt:lpstr>
      <vt:lpstr>GOES-11/GOES-12 Visible, Sep. 26, 2006</vt:lpstr>
      <vt:lpstr>GOES-11/GOES-12 Visible, 18:45Z, Sep. 26, 2006</vt:lpstr>
      <vt:lpstr>GOES-11/GOES-12 Visible, 20:45Z, Sep. 26, 2006</vt:lpstr>
      <vt:lpstr>Current SBAF tool</vt:lpstr>
      <vt:lpstr>Need for SBAF </vt:lpstr>
      <vt:lpstr>SBAF Procedure</vt:lpstr>
      <vt:lpstr>SCIAMACHY SBAF Examples</vt:lpstr>
      <vt:lpstr>All-sky Tropical Ocean  Aqua-MODIS Band1/Met-9 HRV SBAF</vt:lpstr>
      <vt:lpstr>SCIAMACHY SBAF Tool</vt:lpstr>
      <vt:lpstr>SCIAMACHY Tool PW stratification</vt:lpstr>
      <vt:lpstr>SCIAMACHY SBAF validation</vt:lpstr>
      <vt:lpstr>SCIAMACHY SBAF Validation</vt:lpstr>
      <vt:lpstr>IASI SBAF Tool </vt:lpstr>
      <vt:lpstr>IASI SBAF Example</vt:lpstr>
      <vt:lpstr>IASI SBAF Validation</vt:lpstr>
      <vt:lpstr>SBAF Proposal Submitted</vt:lpstr>
      <vt:lpstr>Future SBAF Hyper-spectral Datasets</vt:lpstr>
      <vt:lpstr>Hyperion Sampling</vt:lpstr>
      <vt:lpstr>SBAF comparison over Libya-4 during August 2007</vt:lpstr>
      <vt:lpstr>CEOS invariant targets</vt:lpstr>
      <vt:lpstr>Other Hyper-Spectral Datasets</vt:lpstr>
      <vt:lpstr>SBAF Improvement Conclusions</vt:lpstr>
    </vt:vector>
  </TitlesOfParts>
  <Company>NASA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Spectral Band Adjustment Factor Tool</dc:title>
  <dc:creator>David Doelling</dc:creator>
  <cp:lastModifiedBy>Doelling, David Robert (LARC-E302)</cp:lastModifiedBy>
  <cp:revision>29</cp:revision>
  <dcterms:created xsi:type="dcterms:W3CDTF">2016-02-22T15:28:20Z</dcterms:created>
  <dcterms:modified xsi:type="dcterms:W3CDTF">2016-03-02T00:30:15Z</dcterms:modified>
</cp:coreProperties>
</file>