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37"/>
  </p:notesMasterIdLst>
  <p:handoutMasterIdLst>
    <p:handoutMasterId r:id="rId38"/>
  </p:handoutMasterIdLst>
  <p:sldIdLst>
    <p:sldId id="551" r:id="rId2"/>
    <p:sldId id="986" r:id="rId3"/>
    <p:sldId id="980" r:id="rId4"/>
    <p:sldId id="965" r:id="rId5"/>
    <p:sldId id="953" r:id="rId6"/>
    <p:sldId id="970" r:id="rId7"/>
    <p:sldId id="971" r:id="rId8"/>
    <p:sldId id="960" r:id="rId9"/>
    <p:sldId id="991" r:id="rId10"/>
    <p:sldId id="959" r:id="rId11"/>
    <p:sldId id="982" r:id="rId12"/>
    <p:sldId id="977" r:id="rId13"/>
    <p:sldId id="987" r:id="rId14"/>
    <p:sldId id="979" r:id="rId15"/>
    <p:sldId id="985" r:id="rId16"/>
    <p:sldId id="981" r:id="rId17"/>
    <p:sldId id="973" r:id="rId18"/>
    <p:sldId id="975" r:id="rId19"/>
    <p:sldId id="978" r:id="rId20"/>
    <p:sldId id="957" r:id="rId21"/>
    <p:sldId id="963" r:id="rId22"/>
    <p:sldId id="983" r:id="rId23"/>
    <p:sldId id="946" r:id="rId24"/>
    <p:sldId id="969" r:id="rId25"/>
    <p:sldId id="967" r:id="rId26"/>
    <p:sldId id="955" r:id="rId27"/>
    <p:sldId id="958" r:id="rId28"/>
    <p:sldId id="961" r:id="rId29"/>
    <p:sldId id="956" r:id="rId30"/>
    <p:sldId id="962" r:id="rId31"/>
    <p:sldId id="984" r:id="rId32"/>
    <p:sldId id="989" r:id="rId33"/>
    <p:sldId id="990" r:id="rId34"/>
    <p:sldId id="966" r:id="rId35"/>
    <p:sldId id="964" r:id="rId36"/>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6837" algn="l" rtl="0" fontAlgn="base">
      <a:spcBef>
        <a:spcPct val="0"/>
      </a:spcBef>
      <a:spcAft>
        <a:spcPct val="0"/>
      </a:spcAft>
      <a:defRPr sz="900" b="1" kern="1200">
        <a:solidFill>
          <a:schemeClr val="bg1"/>
        </a:solidFill>
        <a:latin typeface="Tahoma" pitchFamily="34" charset="0"/>
        <a:ea typeface="+mn-ea"/>
        <a:cs typeface="+mn-cs"/>
      </a:defRPr>
    </a:lvl2pPr>
    <a:lvl3pPr marL="913673" algn="l" rtl="0" fontAlgn="base">
      <a:spcBef>
        <a:spcPct val="0"/>
      </a:spcBef>
      <a:spcAft>
        <a:spcPct val="0"/>
      </a:spcAft>
      <a:defRPr sz="900" b="1" kern="1200">
        <a:solidFill>
          <a:schemeClr val="bg1"/>
        </a:solidFill>
        <a:latin typeface="Tahoma" pitchFamily="34" charset="0"/>
        <a:ea typeface="+mn-ea"/>
        <a:cs typeface="+mn-cs"/>
      </a:defRPr>
    </a:lvl3pPr>
    <a:lvl4pPr marL="1370508" algn="l" rtl="0" fontAlgn="base">
      <a:spcBef>
        <a:spcPct val="0"/>
      </a:spcBef>
      <a:spcAft>
        <a:spcPct val="0"/>
      </a:spcAft>
      <a:defRPr sz="900" b="1" kern="1200">
        <a:solidFill>
          <a:schemeClr val="bg1"/>
        </a:solidFill>
        <a:latin typeface="Tahoma" pitchFamily="34" charset="0"/>
        <a:ea typeface="+mn-ea"/>
        <a:cs typeface="+mn-cs"/>
      </a:defRPr>
    </a:lvl4pPr>
    <a:lvl5pPr marL="1827346" algn="l" rtl="0" fontAlgn="base">
      <a:spcBef>
        <a:spcPct val="0"/>
      </a:spcBef>
      <a:spcAft>
        <a:spcPct val="0"/>
      </a:spcAft>
      <a:defRPr sz="900" b="1" kern="1200">
        <a:solidFill>
          <a:schemeClr val="bg1"/>
        </a:solidFill>
        <a:latin typeface="Tahoma" pitchFamily="34" charset="0"/>
        <a:ea typeface="+mn-ea"/>
        <a:cs typeface="+mn-cs"/>
      </a:defRPr>
    </a:lvl5pPr>
    <a:lvl6pPr marL="2284180" algn="l" defTabSz="913673" rtl="0" eaLnBrk="1" latinLnBrk="0" hangingPunct="1">
      <a:defRPr sz="900" b="1" kern="1200">
        <a:solidFill>
          <a:schemeClr val="bg1"/>
        </a:solidFill>
        <a:latin typeface="Tahoma" pitchFamily="34" charset="0"/>
        <a:ea typeface="+mn-ea"/>
        <a:cs typeface="+mn-cs"/>
      </a:defRPr>
    </a:lvl6pPr>
    <a:lvl7pPr marL="2741018" algn="l" defTabSz="913673" rtl="0" eaLnBrk="1" latinLnBrk="0" hangingPunct="1">
      <a:defRPr sz="900" b="1" kern="1200">
        <a:solidFill>
          <a:schemeClr val="bg1"/>
        </a:solidFill>
        <a:latin typeface="Tahoma" pitchFamily="34" charset="0"/>
        <a:ea typeface="+mn-ea"/>
        <a:cs typeface="+mn-cs"/>
      </a:defRPr>
    </a:lvl7pPr>
    <a:lvl8pPr marL="3197853" algn="l" defTabSz="913673" rtl="0" eaLnBrk="1" latinLnBrk="0" hangingPunct="1">
      <a:defRPr sz="900" b="1" kern="1200">
        <a:solidFill>
          <a:schemeClr val="bg1"/>
        </a:solidFill>
        <a:latin typeface="Tahoma" pitchFamily="34" charset="0"/>
        <a:ea typeface="+mn-ea"/>
        <a:cs typeface="+mn-cs"/>
      </a:defRPr>
    </a:lvl8pPr>
    <a:lvl9pPr marL="3654689" algn="l" defTabSz="913673"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1164">
          <p15:clr>
            <a:srgbClr val="A4A3A4"/>
          </p15:clr>
        </p15:guide>
        <p15:guide id="2" orient="horz" pos="1411">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9">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xmlns="">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FF"/>
    <a:srgbClr val="A2DADE"/>
    <a:srgbClr val="CC0000"/>
    <a:srgbClr val="4E0B55"/>
    <a:srgbClr val="EE2D24"/>
    <a:srgbClr val="FF9900"/>
    <a:srgbClr val="009900"/>
    <a:srgbClr val="C7A775"/>
    <a:srgbClr val="00B5EF"/>
    <a:srgbClr val="CDE3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90" autoAdjust="0"/>
    <p:restoredTop sz="85323" autoAdjust="0"/>
  </p:normalViewPr>
  <p:slideViewPr>
    <p:cSldViewPr snapToGrid="0">
      <p:cViewPr varScale="1">
        <p:scale>
          <a:sx n="66" d="100"/>
          <a:sy n="66" d="100"/>
        </p:scale>
        <p:origin x="-630" y="-108"/>
      </p:cViewPr>
      <p:guideLst>
        <p:guide orient="horz" pos="1164"/>
        <p:guide orient="horz" pos="1411"/>
        <p:guide orient="horz" pos="2715"/>
        <p:guide orient="horz" pos="2389"/>
        <p:guide orient="horz" pos="2064"/>
        <p:guide orient="horz" pos="1735"/>
        <p:guide orient="horz" pos="3369"/>
        <p:guide orient="horz" pos="3699"/>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8" d="100"/>
          <a:sy n="58" d="100"/>
        </p:scale>
        <p:origin x="-1506" y="-78"/>
      </p:cViewPr>
      <p:guideLst>
        <p:guide orient="horz" pos="2928"/>
        <p:guide pos="2207"/>
      </p:guideLst>
    </p:cSldViewPr>
  </p:notes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3D7A60-71F7-4386-B508-C6DD17BBACF0}"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2C7B2712-19B2-4C0D-B26F-317D54E38E45}">
      <dgm:prSet phldrT="[Text]" custT="1"/>
      <dgm:spPr>
        <a:solidFill>
          <a:schemeClr val="bg1">
            <a:alpha val="50000"/>
          </a:schemeClr>
        </a:solidFill>
        <a:ln>
          <a:solidFill>
            <a:srgbClr val="FF0000"/>
          </a:solidFill>
        </a:ln>
      </dgm:spPr>
      <dgm:t>
        <a:bodyPr>
          <a:prstTxWarp prst="textArchUp">
            <a:avLst/>
          </a:prstTxWarp>
        </a:bodyPr>
        <a:lstStyle/>
        <a:p>
          <a:endParaRPr lang="en-US" sz="2000" dirty="0" smtClean="0"/>
        </a:p>
        <a:p>
          <a:r>
            <a:rPr lang="en-US" sz="2000" dirty="0" smtClean="0">
              <a:solidFill>
                <a:srgbClr val="4E0B55"/>
              </a:solidFill>
            </a:rPr>
            <a:t>GSICS Reference Instruments</a:t>
          </a:r>
          <a:endParaRPr lang="en-US" sz="2000" dirty="0">
            <a:solidFill>
              <a:srgbClr val="4E0B55"/>
            </a:solidFill>
          </a:endParaRPr>
        </a:p>
      </dgm:t>
    </dgm:pt>
    <dgm:pt modelId="{9C9E4AAD-D746-45B6-9EF0-6EA1D3756C85}" type="parTrans" cxnId="{E8570796-067C-4511-B66D-0C35F2DDB96B}">
      <dgm:prSet/>
      <dgm:spPr/>
      <dgm:t>
        <a:bodyPr/>
        <a:lstStyle/>
        <a:p>
          <a:endParaRPr lang="en-US"/>
        </a:p>
      </dgm:t>
    </dgm:pt>
    <dgm:pt modelId="{187703D0-7A69-4038-BA6E-F910914DCEF5}" type="sibTrans" cxnId="{E8570796-067C-4511-B66D-0C35F2DDB96B}">
      <dgm:prSet/>
      <dgm:spPr/>
      <dgm:t>
        <a:bodyPr/>
        <a:lstStyle/>
        <a:p>
          <a:endParaRPr lang="en-US"/>
        </a:p>
      </dgm:t>
    </dgm:pt>
    <dgm:pt modelId="{B55BB35C-1EBC-47A2-8B3F-8A31BCE70D27}">
      <dgm:prSet phldrT="[Text]"/>
      <dgm:spPr>
        <a:solidFill>
          <a:schemeClr val="bg2">
            <a:lumMod val="25000"/>
            <a:alpha val="50000"/>
          </a:schemeClr>
        </a:solidFill>
      </dgm:spPr>
      <dgm:t>
        <a:bodyPr/>
        <a:lstStyle/>
        <a:p>
          <a:r>
            <a:rPr lang="en-US" b="1" dirty="0" smtClean="0">
              <a:solidFill>
                <a:schemeClr val="tx1">
                  <a:lumMod val="95000"/>
                  <a:lumOff val="5000"/>
                </a:schemeClr>
              </a:solidFill>
            </a:rPr>
            <a:t>IR Products</a:t>
          </a:r>
        </a:p>
      </dgm:t>
    </dgm:pt>
    <dgm:pt modelId="{DDD13EA4-F430-4425-8EC6-D9C0B47D4F03}" type="parTrans" cxnId="{48B3430E-B3A5-44C8-97A1-1BE2D03B0234}">
      <dgm:prSet/>
      <dgm:spPr/>
      <dgm:t>
        <a:bodyPr/>
        <a:lstStyle/>
        <a:p>
          <a:endParaRPr lang="en-US"/>
        </a:p>
      </dgm:t>
    </dgm:pt>
    <dgm:pt modelId="{FCC1EFC1-DEC4-4EBF-B7CF-D50799D4510E}" type="sibTrans" cxnId="{48B3430E-B3A5-44C8-97A1-1BE2D03B0234}">
      <dgm:prSet/>
      <dgm:spPr/>
      <dgm:t>
        <a:bodyPr/>
        <a:lstStyle/>
        <a:p>
          <a:endParaRPr lang="en-US"/>
        </a:p>
      </dgm:t>
    </dgm:pt>
    <dgm:pt modelId="{91FB71E2-EEA1-407E-AC28-40B5AC8A1783}">
      <dgm:prSet phldrT="[Text]"/>
      <dgm:spPr>
        <a:solidFill>
          <a:schemeClr val="bg2">
            <a:lumMod val="25000"/>
            <a:alpha val="50000"/>
          </a:schemeClr>
        </a:solidFill>
      </dgm:spPr>
      <dgm:t>
        <a:bodyPr/>
        <a:lstStyle/>
        <a:p>
          <a:r>
            <a:rPr lang="en-US" b="1" dirty="0" smtClean="0">
              <a:solidFill>
                <a:schemeClr val="tx1">
                  <a:lumMod val="95000"/>
                  <a:lumOff val="5000"/>
                </a:schemeClr>
              </a:solidFill>
            </a:rPr>
            <a:t>Vis Products</a:t>
          </a:r>
          <a:endParaRPr lang="en-US" b="1" dirty="0">
            <a:solidFill>
              <a:schemeClr val="tx1">
                <a:lumMod val="95000"/>
                <a:lumOff val="5000"/>
              </a:schemeClr>
            </a:solidFill>
          </a:endParaRPr>
        </a:p>
      </dgm:t>
    </dgm:pt>
    <dgm:pt modelId="{FDAD6608-2983-4C93-AFAD-71ACC619C0B4}" type="parTrans" cxnId="{A4F7C595-BF36-4799-BBEF-02F7B8B9B84D}">
      <dgm:prSet/>
      <dgm:spPr/>
      <dgm:t>
        <a:bodyPr/>
        <a:lstStyle/>
        <a:p>
          <a:endParaRPr lang="en-US"/>
        </a:p>
      </dgm:t>
    </dgm:pt>
    <dgm:pt modelId="{D85CA434-9C61-4054-99C2-993EC6A22AE6}" type="sibTrans" cxnId="{A4F7C595-BF36-4799-BBEF-02F7B8B9B84D}">
      <dgm:prSet/>
      <dgm:spPr/>
      <dgm:t>
        <a:bodyPr/>
        <a:lstStyle/>
        <a:p>
          <a:endParaRPr lang="en-US"/>
        </a:p>
      </dgm:t>
    </dgm:pt>
    <dgm:pt modelId="{FE9D8926-3646-4F03-9EF6-4660F2A38530}">
      <dgm:prSet phldrT="[Text]"/>
      <dgm:spPr>
        <a:solidFill>
          <a:schemeClr val="bg2">
            <a:lumMod val="25000"/>
            <a:alpha val="50000"/>
          </a:schemeClr>
        </a:solidFill>
      </dgm:spPr>
      <dgm:t>
        <a:bodyPr/>
        <a:lstStyle/>
        <a:p>
          <a:r>
            <a:rPr lang="en-US" b="1" dirty="0" smtClean="0">
              <a:solidFill>
                <a:schemeClr val="tx1">
                  <a:lumMod val="95000"/>
                  <a:lumOff val="5000"/>
                </a:schemeClr>
              </a:solidFill>
            </a:rPr>
            <a:t>MW</a:t>
          </a:r>
          <a:endParaRPr lang="en-US" b="1" dirty="0">
            <a:solidFill>
              <a:schemeClr val="tx1">
                <a:lumMod val="95000"/>
                <a:lumOff val="5000"/>
              </a:schemeClr>
            </a:solidFill>
          </a:endParaRPr>
        </a:p>
      </dgm:t>
    </dgm:pt>
    <dgm:pt modelId="{95A0EDF0-7F5D-46CD-B77B-FBDC889CA065}" type="parTrans" cxnId="{FBE0C14D-52F4-46BE-BADA-501E356E77A4}">
      <dgm:prSet/>
      <dgm:spPr/>
      <dgm:t>
        <a:bodyPr/>
        <a:lstStyle/>
        <a:p>
          <a:endParaRPr lang="en-US"/>
        </a:p>
      </dgm:t>
    </dgm:pt>
    <dgm:pt modelId="{9AEA3AD1-F9D9-42B1-AF88-646A3393785D}" type="sibTrans" cxnId="{FBE0C14D-52F4-46BE-BADA-501E356E77A4}">
      <dgm:prSet/>
      <dgm:spPr/>
      <dgm:t>
        <a:bodyPr/>
        <a:lstStyle/>
        <a:p>
          <a:endParaRPr lang="en-US"/>
        </a:p>
      </dgm:t>
    </dgm:pt>
    <dgm:pt modelId="{C584832D-0F5D-4B27-B819-6B3B768CC44C}">
      <dgm:prSet phldrT="[Text]"/>
      <dgm:spPr>
        <a:solidFill>
          <a:schemeClr val="bg2">
            <a:lumMod val="25000"/>
            <a:alpha val="50000"/>
          </a:schemeClr>
        </a:solidFill>
      </dgm:spPr>
      <dgm:t>
        <a:bodyPr/>
        <a:lstStyle/>
        <a:p>
          <a:r>
            <a:rPr lang="en-US" b="1" dirty="0" smtClean="0">
              <a:solidFill>
                <a:schemeClr val="tx1">
                  <a:lumMod val="95000"/>
                  <a:lumOff val="5000"/>
                </a:schemeClr>
              </a:solidFill>
            </a:rPr>
            <a:t>UV</a:t>
          </a:r>
          <a:endParaRPr lang="en-US" b="1" dirty="0">
            <a:solidFill>
              <a:schemeClr val="tx1">
                <a:lumMod val="95000"/>
                <a:lumOff val="5000"/>
              </a:schemeClr>
            </a:solidFill>
          </a:endParaRPr>
        </a:p>
      </dgm:t>
    </dgm:pt>
    <dgm:pt modelId="{038E7810-DD75-499C-8B3F-D468E02CCD22}" type="parTrans" cxnId="{6D1D24EF-DE8D-4D5B-BC0D-E45AA55B540E}">
      <dgm:prSet/>
      <dgm:spPr/>
      <dgm:t>
        <a:bodyPr/>
        <a:lstStyle/>
        <a:p>
          <a:endParaRPr lang="en-US"/>
        </a:p>
      </dgm:t>
    </dgm:pt>
    <dgm:pt modelId="{9C85FE26-9CF2-436F-A30C-9C5BF36ED994}" type="sibTrans" cxnId="{6D1D24EF-DE8D-4D5B-BC0D-E45AA55B540E}">
      <dgm:prSet/>
      <dgm:spPr/>
      <dgm:t>
        <a:bodyPr/>
        <a:lstStyle/>
        <a:p>
          <a:endParaRPr lang="en-US"/>
        </a:p>
      </dgm:t>
    </dgm:pt>
    <dgm:pt modelId="{86485687-A5EB-42EA-99DC-67A16FB67E6F}" type="pres">
      <dgm:prSet presAssocID="{1C3D7A60-71F7-4386-B508-C6DD17BBACF0}" presName="composite" presStyleCnt="0">
        <dgm:presLayoutVars>
          <dgm:chMax val="1"/>
          <dgm:dir/>
          <dgm:resizeHandles val="exact"/>
        </dgm:presLayoutVars>
      </dgm:prSet>
      <dgm:spPr/>
      <dgm:t>
        <a:bodyPr/>
        <a:lstStyle/>
        <a:p>
          <a:endParaRPr lang="en-US"/>
        </a:p>
      </dgm:t>
    </dgm:pt>
    <dgm:pt modelId="{BA76417F-631A-4B48-BE5C-D715E21276D5}" type="pres">
      <dgm:prSet presAssocID="{1C3D7A60-71F7-4386-B508-C6DD17BBACF0}" presName="radial" presStyleCnt="0">
        <dgm:presLayoutVars>
          <dgm:animLvl val="ctr"/>
        </dgm:presLayoutVars>
      </dgm:prSet>
      <dgm:spPr/>
    </dgm:pt>
    <dgm:pt modelId="{2B89884E-E4C9-4C53-AF58-BD32698AD812}" type="pres">
      <dgm:prSet presAssocID="{2C7B2712-19B2-4C0D-B26F-317D54E38E45}" presName="centerShape" presStyleLbl="vennNode1" presStyleIdx="0" presStyleCnt="5" custScaleX="127784" custScaleY="121466" custLinFactNeighborX="1493" custLinFactNeighborY="-1454"/>
      <dgm:spPr/>
      <dgm:t>
        <a:bodyPr/>
        <a:lstStyle/>
        <a:p>
          <a:endParaRPr lang="en-US"/>
        </a:p>
      </dgm:t>
    </dgm:pt>
    <dgm:pt modelId="{311ED651-A684-4E5B-B098-49B0D674C3BF}" type="pres">
      <dgm:prSet presAssocID="{B55BB35C-1EBC-47A2-8B3F-8A31BCE70D27}" presName="node" presStyleLbl="vennNode1" presStyleIdx="1" presStyleCnt="5" custRadScaleRad="111290" custRadScaleInc="103529">
        <dgm:presLayoutVars>
          <dgm:bulletEnabled val="1"/>
        </dgm:presLayoutVars>
      </dgm:prSet>
      <dgm:spPr/>
      <dgm:t>
        <a:bodyPr/>
        <a:lstStyle/>
        <a:p>
          <a:endParaRPr lang="en-US"/>
        </a:p>
      </dgm:t>
    </dgm:pt>
    <dgm:pt modelId="{7312E86F-BF2E-4C24-8C2F-55D7E11EB92B}" type="pres">
      <dgm:prSet presAssocID="{91FB71E2-EEA1-407E-AC28-40B5AC8A1783}" presName="node" presStyleLbl="vennNode1" presStyleIdx="2" presStyleCnt="5" custScaleX="85357" custScaleY="79877" custRadScaleRad="110888" custRadScaleInc="-98633">
        <dgm:presLayoutVars>
          <dgm:bulletEnabled val="1"/>
        </dgm:presLayoutVars>
      </dgm:prSet>
      <dgm:spPr/>
      <dgm:t>
        <a:bodyPr/>
        <a:lstStyle/>
        <a:p>
          <a:endParaRPr lang="en-US"/>
        </a:p>
      </dgm:t>
    </dgm:pt>
    <dgm:pt modelId="{2030942D-84A5-4704-814A-6316AA5DADD2}" type="pres">
      <dgm:prSet presAssocID="{FE9D8926-3646-4F03-9EF6-4660F2A38530}" presName="node" presStyleLbl="vennNode1" presStyleIdx="3" presStyleCnt="5" custRadScaleRad="100187" custRadScaleInc="-3593">
        <dgm:presLayoutVars>
          <dgm:bulletEnabled val="1"/>
        </dgm:presLayoutVars>
      </dgm:prSet>
      <dgm:spPr/>
      <dgm:t>
        <a:bodyPr/>
        <a:lstStyle/>
        <a:p>
          <a:endParaRPr lang="en-US"/>
        </a:p>
      </dgm:t>
    </dgm:pt>
    <dgm:pt modelId="{B2398856-49DE-42D1-B0CB-2DE026C82784}" type="pres">
      <dgm:prSet presAssocID="{C584832D-0F5D-4B27-B819-6B3B768CC44C}" presName="node" presStyleLbl="vennNode1" presStyleIdx="4" presStyleCnt="5" custRadScaleRad="116090" custRadScaleInc="1634">
        <dgm:presLayoutVars>
          <dgm:bulletEnabled val="1"/>
        </dgm:presLayoutVars>
      </dgm:prSet>
      <dgm:spPr/>
      <dgm:t>
        <a:bodyPr/>
        <a:lstStyle/>
        <a:p>
          <a:endParaRPr lang="en-US"/>
        </a:p>
      </dgm:t>
    </dgm:pt>
  </dgm:ptLst>
  <dgm:cxnLst>
    <dgm:cxn modelId="{445545E4-3F1F-487E-A162-D74F43107D77}" type="presOf" srcId="{2C7B2712-19B2-4C0D-B26F-317D54E38E45}" destId="{2B89884E-E4C9-4C53-AF58-BD32698AD812}" srcOrd="0" destOrd="0" presId="urn:microsoft.com/office/officeart/2005/8/layout/radial3"/>
    <dgm:cxn modelId="{25733F99-C757-4774-BCC9-462126BA785B}" type="presOf" srcId="{B55BB35C-1EBC-47A2-8B3F-8A31BCE70D27}" destId="{311ED651-A684-4E5B-B098-49B0D674C3BF}" srcOrd="0" destOrd="0" presId="urn:microsoft.com/office/officeart/2005/8/layout/radial3"/>
    <dgm:cxn modelId="{97DEC7EB-125A-4A82-8C9D-6D7045DDC426}" type="presOf" srcId="{91FB71E2-EEA1-407E-AC28-40B5AC8A1783}" destId="{7312E86F-BF2E-4C24-8C2F-55D7E11EB92B}" srcOrd="0" destOrd="0" presId="urn:microsoft.com/office/officeart/2005/8/layout/radial3"/>
    <dgm:cxn modelId="{D024A2A0-4BA4-4B77-ABB5-129FB818B396}" type="presOf" srcId="{FE9D8926-3646-4F03-9EF6-4660F2A38530}" destId="{2030942D-84A5-4704-814A-6316AA5DADD2}" srcOrd="0" destOrd="0" presId="urn:microsoft.com/office/officeart/2005/8/layout/radial3"/>
    <dgm:cxn modelId="{A4F7C595-BF36-4799-BBEF-02F7B8B9B84D}" srcId="{2C7B2712-19B2-4C0D-B26F-317D54E38E45}" destId="{91FB71E2-EEA1-407E-AC28-40B5AC8A1783}" srcOrd="1" destOrd="0" parTransId="{FDAD6608-2983-4C93-AFAD-71ACC619C0B4}" sibTransId="{D85CA434-9C61-4054-99C2-993EC6A22AE6}"/>
    <dgm:cxn modelId="{6D1D24EF-DE8D-4D5B-BC0D-E45AA55B540E}" srcId="{2C7B2712-19B2-4C0D-B26F-317D54E38E45}" destId="{C584832D-0F5D-4B27-B819-6B3B768CC44C}" srcOrd="3" destOrd="0" parTransId="{038E7810-DD75-499C-8B3F-D468E02CCD22}" sibTransId="{9C85FE26-9CF2-436F-A30C-9C5BF36ED994}"/>
    <dgm:cxn modelId="{C8CCEE00-24D0-4EF8-9E5B-AC53C8471483}" type="presOf" srcId="{C584832D-0F5D-4B27-B819-6B3B768CC44C}" destId="{B2398856-49DE-42D1-B0CB-2DE026C82784}" srcOrd="0" destOrd="0" presId="urn:microsoft.com/office/officeart/2005/8/layout/radial3"/>
    <dgm:cxn modelId="{FBE0C14D-52F4-46BE-BADA-501E356E77A4}" srcId="{2C7B2712-19B2-4C0D-B26F-317D54E38E45}" destId="{FE9D8926-3646-4F03-9EF6-4660F2A38530}" srcOrd="2" destOrd="0" parTransId="{95A0EDF0-7F5D-46CD-B77B-FBDC889CA065}" sibTransId="{9AEA3AD1-F9D9-42B1-AF88-646A3393785D}"/>
    <dgm:cxn modelId="{E8570796-067C-4511-B66D-0C35F2DDB96B}" srcId="{1C3D7A60-71F7-4386-B508-C6DD17BBACF0}" destId="{2C7B2712-19B2-4C0D-B26F-317D54E38E45}" srcOrd="0" destOrd="0" parTransId="{9C9E4AAD-D746-45B6-9EF0-6EA1D3756C85}" sibTransId="{187703D0-7A69-4038-BA6E-F910914DCEF5}"/>
    <dgm:cxn modelId="{7591A33A-CFE0-43F7-A5B4-1018712D6BCF}" type="presOf" srcId="{1C3D7A60-71F7-4386-B508-C6DD17BBACF0}" destId="{86485687-A5EB-42EA-99DC-67A16FB67E6F}" srcOrd="0" destOrd="0" presId="urn:microsoft.com/office/officeart/2005/8/layout/radial3"/>
    <dgm:cxn modelId="{48B3430E-B3A5-44C8-97A1-1BE2D03B0234}" srcId="{2C7B2712-19B2-4C0D-B26F-317D54E38E45}" destId="{B55BB35C-1EBC-47A2-8B3F-8A31BCE70D27}" srcOrd="0" destOrd="0" parTransId="{DDD13EA4-F430-4425-8EC6-D9C0B47D4F03}" sibTransId="{FCC1EFC1-DEC4-4EBF-B7CF-D50799D4510E}"/>
    <dgm:cxn modelId="{DC54E746-2812-4D03-AEBF-56EB23235DB3}" type="presParOf" srcId="{86485687-A5EB-42EA-99DC-67A16FB67E6F}" destId="{BA76417F-631A-4B48-BE5C-D715E21276D5}" srcOrd="0" destOrd="0" presId="urn:microsoft.com/office/officeart/2005/8/layout/radial3"/>
    <dgm:cxn modelId="{7687CEB5-9B04-4807-8A2D-83CE3E60071A}" type="presParOf" srcId="{BA76417F-631A-4B48-BE5C-D715E21276D5}" destId="{2B89884E-E4C9-4C53-AF58-BD32698AD812}" srcOrd="0" destOrd="0" presId="urn:microsoft.com/office/officeart/2005/8/layout/radial3"/>
    <dgm:cxn modelId="{7D5E8CD9-E167-4E93-9D56-5F8023077B21}" type="presParOf" srcId="{BA76417F-631A-4B48-BE5C-D715E21276D5}" destId="{311ED651-A684-4E5B-B098-49B0D674C3BF}" srcOrd="1" destOrd="0" presId="urn:microsoft.com/office/officeart/2005/8/layout/radial3"/>
    <dgm:cxn modelId="{35A1FB00-7A06-4314-8754-60FF275A16D5}" type="presParOf" srcId="{BA76417F-631A-4B48-BE5C-D715E21276D5}" destId="{7312E86F-BF2E-4C24-8C2F-55D7E11EB92B}" srcOrd="2" destOrd="0" presId="urn:microsoft.com/office/officeart/2005/8/layout/radial3"/>
    <dgm:cxn modelId="{5AEBF14B-9459-48B3-B3F4-207C87E37F7D}" type="presParOf" srcId="{BA76417F-631A-4B48-BE5C-D715E21276D5}" destId="{2030942D-84A5-4704-814A-6316AA5DADD2}" srcOrd="3" destOrd="0" presId="urn:microsoft.com/office/officeart/2005/8/layout/radial3"/>
    <dgm:cxn modelId="{D28B8A0A-05F8-4BA3-ABB2-07208C0D00F7}" type="presParOf" srcId="{BA76417F-631A-4B48-BE5C-D715E21276D5}" destId="{B2398856-49DE-42D1-B0CB-2DE026C82784}" srcOrd="4" destOrd="0" presId="urn:microsoft.com/office/officeart/2005/8/layout/radial3"/>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3484AC-C337-44A2-A8C1-CA48D805721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2A1EFD6-5BCD-4DA2-819E-D53C375C1760}">
      <dgm:prSet phldrT="[Text]"/>
      <dgm:spPr/>
      <dgm:t>
        <a:bodyPr/>
        <a:lstStyle/>
        <a:p>
          <a:r>
            <a:rPr lang="en-US" dirty="0" smtClean="0"/>
            <a:t>GRWG</a:t>
          </a:r>
          <a:endParaRPr lang="en-US" dirty="0"/>
        </a:p>
      </dgm:t>
    </dgm:pt>
    <dgm:pt modelId="{0055B59E-DD21-4FF4-8561-BC88D73094E5}" type="parTrans" cxnId="{EB3B7711-67D2-4DBF-B62D-39A8FE49921E}">
      <dgm:prSet/>
      <dgm:spPr/>
      <dgm:t>
        <a:bodyPr/>
        <a:lstStyle/>
        <a:p>
          <a:endParaRPr lang="en-US"/>
        </a:p>
      </dgm:t>
    </dgm:pt>
    <dgm:pt modelId="{459F21CF-4F13-49E0-9267-9FD5B713424D}" type="sibTrans" cxnId="{EB3B7711-67D2-4DBF-B62D-39A8FE49921E}">
      <dgm:prSet/>
      <dgm:spPr/>
      <dgm:t>
        <a:bodyPr/>
        <a:lstStyle/>
        <a:p>
          <a:endParaRPr lang="en-US"/>
        </a:p>
      </dgm:t>
    </dgm:pt>
    <dgm:pt modelId="{081C008F-B30B-415C-A4F0-7A424922CFC6}">
      <dgm:prSet phldrT="[Text]"/>
      <dgm:spPr/>
      <dgm:t>
        <a:bodyPr/>
        <a:lstStyle/>
        <a:p>
          <a:r>
            <a:rPr lang="en-US" dirty="0" smtClean="0"/>
            <a:t>IR</a:t>
          </a:r>
          <a:endParaRPr lang="en-US" dirty="0"/>
        </a:p>
      </dgm:t>
    </dgm:pt>
    <dgm:pt modelId="{5E4F79E0-765B-4B8E-94EF-30A3C909EE0B}" type="parTrans" cxnId="{423958B3-245F-447A-B24D-0023F0ED767F}">
      <dgm:prSet/>
      <dgm:spPr/>
      <dgm:t>
        <a:bodyPr/>
        <a:lstStyle/>
        <a:p>
          <a:endParaRPr lang="en-US"/>
        </a:p>
      </dgm:t>
    </dgm:pt>
    <dgm:pt modelId="{911477C5-DE4C-4059-B24A-0FCECC1FD72D}" type="sibTrans" cxnId="{423958B3-245F-447A-B24D-0023F0ED767F}">
      <dgm:prSet/>
      <dgm:spPr/>
      <dgm:t>
        <a:bodyPr/>
        <a:lstStyle/>
        <a:p>
          <a:endParaRPr lang="en-US"/>
        </a:p>
      </dgm:t>
    </dgm:pt>
    <dgm:pt modelId="{59E3600E-2BA5-4F98-A3E8-32CB5AD64EB1}">
      <dgm:prSet phldrT="[Text]"/>
      <dgm:spPr/>
      <dgm:t>
        <a:bodyPr/>
        <a:lstStyle/>
        <a:p>
          <a:r>
            <a:rPr lang="en-US" dirty="0" smtClean="0"/>
            <a:t>MW</a:t>
          </a:r>
          <a:endParaRPr lang="en-US" dirty="0"/>
        </a:p>
      </dgm:t>
    </dgm:pt>
    <dgm:pt modelId="{F92BB32D-89B3-4ECC-89CC-D1F6167E18F4}" type="parTrans" cxnId="{3868676F-71DA-4BA1-9C78-E4FDA09AE488}">
      <dgm:prSet/>
      <dgm:spPr/>
      <dgm:t>
        <a:bodyPr/>
        <a:lstStyle/>
        <a:p>
          <a:endParaRPr lang="en-US"/>
        </a:p>
      </dgm:t>
    </dgm:pt>
    <dgm:pt modelId="{C44B17C1-D62C-4E37-9E41-0EE5213C3159}" type="sibTrans" cxnId="{3868676F-71DA-4BA1-9C78-E4FDA09AE488}">
      <dgm:prSet/>
      <dgm:spPr/>
      <dgm:t>
        <a:bodyPr/>
        <a:lstStyle/>
        <a:p>
          <a:endParaRPr lang="en-US"/>
        </a:p>
      </dgm:t>
    </dgm:pt>
    <dgm:pt modelId="{6A4FEB76-257A-4AAE-A7D4-28A4AC0A58B8}">
      <dgm:prSet phldrT="[Text]"/>
      <dgm:spPr/>
      <dgm:t>
        <a:bodyPr/>
        <a:lstStyle/>
        <a:p>
          <a:r>
            <a:rPr lang="en-US" dirty="0" smtClean="0"/>
            <a:t>UV</a:t>
          </a:r>
          <a:endParaRPr lang="en-US" dirty="0"/>
        </a:p>
      </dgm:t>
    </dgm:pt>
    <dgm:pt modelId="{0E3AF784-6BCF-4E1C-9A5B-11D7B1B554FB}" type="parTrans" cxnId="{F9A2E396-14F7-47D1-B95C-39E408E89383}">
      <dgm:prSet/>
      <dgm:spPr/>
      <dgm:t>
        <a:bodyPr/>
        <a:lstStyle/>
        <a:p>
          <a:endParaRPr lang="en-US"/>
        </a:p>
      </dgm:t>
    </dgm:pt>
    <dgm:pt modelId="{93CACDEB-128C-4A7B-8E13-57D87B79E032}" type="sibTrans" cxnId="{F9A2E396-14F7-47D1-B95C-39E408E89383}">
      <dgm:prSet/>
      <dgm:spPr/>
      <dgm:t>
        <a:bodyPr/>
        <a:lstStyle/>
        <a:p>
          <a:endParaRPr lang="en-US"/>
        </a:p>
      </dgm:t>
    </dgm:pt>
    <dgm:pt modelId="{3A3007B6-8652-4B1D-B3AB-BF86A95E6F81}">
      <dgm:prSet/>
      <dgm:spPr/>
      <dgm:t>
        <a:bodyPr/>
        <a:lstStyle/>
        <a:p>
          <a:r>
            <a:rPr lang="en-US" dirty="0" smtClean="0"/>
            <a:t>VIS</a:t>
          </a:r>
          <a:endParaRPr lang="en-US" dirty="0"/>
        </a:p>
      </dgm:t>
    </dgm:pt>
    <dgm:pt modelId="{3C41E4D6-90E9-49DF-B246-15193F15E48E}" type="parTrans" cxnId="{8A79366D-7C4E-4BB1-B37B-2D6E03597157}">
      <dgm:prSet/>
      <dgm:spPr/>
      <dgm:t>
        <a:bodyPr/>
        <a:lstStyle/>
        <a:p>
          <a:endParaRPr lang="en-US"/>
        </a:p>
      </dgm:t>
    </dgm:pt>
    <dgm:pt modelId="{CF8EC6D7-7A5D-473E-87B5-DCF6E1D360DB}" type="sibTrans" cxnId="{8A79366D-7C4E-4BB1-B37B-2D6E03597157}">
      <dgm:prSet/>
      <dgm:spPr/>
      <dgm:t>
        <a:bodyPr/>
        <a:lstStyle/>
        <a:p>
          <a:endParaRPr lang="en-US"/>
        </a:p>
      </dgm:t>
    </dgm:pt>
    <dgm:pt modelId="{31DDA2CF-CA2B-4ACF-834B-42E6A431A198}" type="pres">
      <dgm:prSet presAssocID="{0F3484AC-C337-44A2-A8C1-CA48D805721E}" presName="hierChild1" presStyleCnt="0">
        <dgm:presLayoutVars>
          <dgm:orgChart val="1"/>
          <dgm:chPref val="1"/>
          <dgm:dir/>
          <dgm:animOne val="branch"/>
          <dgm:animLvl val="lvl"/>
          <dgm:resizeHandles/>
        </dgm:presLayoutVars>
      </dgm:prSet>
      <dgm:spPr/>
      <dgm:t>
        <a:bodyPr/>
        <a:lstStyle/>
        <a:p>
          <a:endParaRPr lang="en-US"/>
        </a:p>
      </dgm:t>
    </dgm:pt>
    <dgm:pt modelId="{E795E9C6-D2D4-444E-B289-528C57783F3C}" type="pres">
      <dgm:prSet presAssocID="{D2A1EFD6-5BCD-4DA2-819E-D53C375C1760}" presName="hierRoot1" presStyleCnt="0">
        <dgm:presLayoutVars>
          <dgm:hierBranch val="init"/>
        </dgm:presLayoutVars>
      </dgm:prSet>
      <dgm:spPr/>
    </dgm:pt>
    <dgm:pt modelId="{13180B69-EDC8-4919-B51E-3A3E451FF296}" type="pres">
      <dgm:prSet presAssocID="{D2A1EFD6-5BCD-4DA2-819E-D53C375C1760}" presName="rootComposite1" presStyleCnt="0"/>
      <dgm:spPr/>
    </dgm:pt>
    <dgm:pt modelId="{0B26F9D8-AB15-4765-9D4F-887F10BBC9E1}" type="pres">
      <dgm:prSet presAssocID="{D2A1EFD6-5BCD-4DA2-819E-D53C375C1760}" presName="rootText1" presStyleLbl="node0" presStyleIdx="0" presStyleCnt="1">
        <dgm:presLayoutVars>
          <dgm:chPref val="3"/>
        </dgm:presLayoutVars>
      </dgm:prSet>
      <dgm:spPr/>
      <dgm:t>
        <a:bodyPr/>
        <a:lstStyle/>
        <a:p>
          <a:endParaRPr lang="en-US"/>
        </a:p>
      </dgm:t>
    </dgm:pt>
    <dgm:pt modelId="{2B30B52A-E840-445C-81AA-B700AD0B3847}" type="pres">
      <dgm:prSet presAssocID="{D2A1EFD6-5BCD-4DA2-819E-D53C375C1760}" presName="rootConnector1" presStyleLbl="node1" presStyleIdx="0" presStyleCnt="0"/>
      <dgm:spPr/>
      <dgm:t>
        <a:bodyPr/>
        <a:lstStyle/>
        <a:p>
          <a:endParaRPr lang="en-US"/>
        </a:p>
      </dgm:t>
    </dgm:pt>
    <dgm:pt modelId="{A4B3FEA1-07D8-4365-931B-21F7EA5D01BC}" type="pres">
      <dgm:prSet presAssocID="{D2A1EFD6-5BCD-4DA2-819E-D53C375C1760}" presName="hierChild2" presStyleCnt="0"/>
      <dgm:spPr/>
    </dgm:pt>
    <dgm:pt modelId="{9DA21612-69D8-46C2-927E-BBA648B790F8}" type="pres">
      <dgm:prSet presAssocID="{5E4F79E0-765B-4B8E-94EF-30A3C909EE0B}" presName="Name37" presStyleLbl="parChTrans1D2" presStyleIdx="0" presStyleCnt="4"/>
      <dgm:spPr/>
      <dgm:t>
        <a:bodyPr/>
        <a:lstStyle/>
        <a:p>
          <a:endParaRPr lang="en-US"/>
        </a:p>
      </dgm:t>
    </dgm:pt>
    <dgm:pt modelId="{356E95DA-F4AB-4E13-B332-BC0D44F9D1EC}" type="pres">
      <dgm:prSet presAssocID="{081C008F-B30B-415C-A4F0-7A424922CFC6}" presName="hierRoot2" presStyleCnt="0">
        <dgm:presLayoutVars>
          <dgm:hierBranch val="init"/>
        </dgm:presLayoutVars>
      </dgm:prSet>
      <dgm:spPr/>
    </dgm:pt>
    <dgm:pt modelId="{C4AA853E-19D0-4D85-86C6-5568C47900F1}" type="pres">
      <dgm:prSet presAssocID="{081C008F-B30B-415C-A4F0-7A424922CFC6}" presName="rootComposite" presStyleCnt="0"/>
      <dgm:spPr/>
    </dgm:pt>
    <dgm:pt modelId="{0743E3F3-60C7-42B2-85A5-0E2F96005661}" type="pres">
      <dgm:prSet presAssocID="{081C008F-B30B-415C-A4F0-7A424922CFC6}" presName="rootText" presStyleLbl="node2" presStyleIdx="0" presStyleCnt="4" custScaleX="105827" custScaleY="98623">
        <dgm:presLayoutVars>
          <dgm:chPref val="3"/>
        </dgm:presLayoutVars>
      </dgm:prSet>
      <dgm:spPr/>
      <dgm:t>
        <a:bodyPr/>
        <a:lstStyle/>
        <a:p>
          <a:endParaRPr lang="en-US"/>
        </a:p>
      </dgm:t>
    </dgm:pt>
    <dgm:pt modelId="{5A85E038-23EA-425C-8F71-89E1BFE38FDD}" type="pres">
      <dgm:prSet presAssocID="{081C008F-B30B-415C-A4F0-7A424922CFC6}" presName="rootConnector" presStyleLbl="node2" presStyleIdx="0" presStyleCnt="4"/>
      <dgm:spPr/>
      <dgm:t>
        <a:bodyPr/>
        <a:lstStyle/>
        <a:p>
          <a:endParaRPr lang="en-US"/>
        </a:p>
      </dgm:t>
    </dgm:pt>
    <dgm:pt modelId="{0D552B2B-F1D0-44F9-9A02-23B848CA2705}" type="pres">
      <dgm:prSet presAssocID="{081C008F-B30B-415C-A4F0-7A424922CFC6}" presName="hierChild4" presStyleCnt="0"/>
      <dgm:spPr/>
    </dgm:pt>
    <dgm:pt modelId="{941433A1-59D1-45BB-9401-91EF050FAACB}" type="pres">
      <dgm:prSet presAssocID="{081C008F-B30B-415C-A4F0-7A424922CFC6}" presName="hierChild5" presStyleCnt="0"/>
      <dgm:spPr/>
    </dgm:pt>
    <dgm:pt modelId="{920CE34A-12C6-4A87-AFCA-1E677B21DF61}" type="pres">
      <dgm:prSet presAssocID="{F92BB32D-89B3-4ECC-89CC-D1F6167E18F4}" presName="Name37" presStyleLbl="parChTrans1D2" presStyleIdx="1" presStyleCnt="4"/>
      <dgm:spPr/>
      <dgm:t>
        <a:bodyPr/>
        <a:lstStyle/>
        <a:p>
          <a:endParaRPr lang="en-US"/>
        </a:p>
      </dgm:t>
    </dgm:pt>
    <dgm:pt modelId="{317B1D03-F61F-40C0-8A5E-9781A59C8B39}" type="pres">
      <dgm:prSet presAssocID="{59E3600E-2BA5-4F98-A3E8-32CB5AD64EB1}" presName="hierRoot2" presStyleCnt="0">
        <dgm:presLayoutVars>
          <dgm:hierBranch val="init"/>
        </dgm:presLayoutVars>
      </dgm:prSet>
      <dgm:spPr/>
    </dgm:pt>
    <dgm:pt modelId="{76A68F31-B541-4CFC-BE51-E820E1A2FABD}" type="pres">
      <dgm:prSet presAssocID="{59E3600E-2BA5-4F98-A3E8-32CB5AD64EB1}" presName="rootComposite" presStyleCnt="0"/>
      <dgm:spPr/>
    </dgm:pt>
    <dgm:pt modelId="{2A83940F-EE4F-4F76-95C8-1050EA642E93}" type="pres">
      <dgm:prSet presAssocID="{59E3600E-2BA5-4F98-A3E8-32CB5AD64EB1}" presName="rootText" presStyleLbl="node2" presStyleIdx="1" presStyleCnt="4">
        <dgm:presLayoutVars>
          <dgm:chPref val="3"/>
        </dgm:presLayoutVars>
      </dgm:prSet>
      <dgm:spPr/>
      <dgm:t>
        <a:bodyPr/>
        <a:lstStyle/>
        <a:p>
          <a:endParaRPr lang="en-US"/>
        </a:p>
      </dgm:t>
    </dgm:pt>
    <dgm:pt modelId="{CDA95171-2C22-48B2-8DC6-91D3276BB7DC}" type="pres">
      <dgm:prSet presAssocID="{59E3600E-2BA5-4F98-A3E8-32CB5AD64EB1}" presName="rootConnector" presStyleLbl="node2" presStyleIdx="1" presStyleCnt="4"/>
      <dgm:spPr/>
      <dgm:t>
        <a:bodyPr/>
        <a:lstStyle/>
        <a:p>
          <a:endParaRPr lang="en-US"/>
        </a:p>
      </dgm:t>
    </dgm:pt>
    <dgm:pt modelId="{BA315C89-1D95-44E6-AA0B-B1C52FBC2E88}" type="pres">
      <dgm:prSet presAssocID="{59E3600E-2BA5-4F98-A3E8-32CB5AD64EB1}" presName="hierChild4" presStyleCnt="0"/>
      <dgm:spPr/>
    </dgm:pt>
    <dgm:pt modelId="{3CDE453D-19FC-49D9-A9A9-83DF83B7DA73}" type="pres">
      <dgm:prSet presAssocID="{59E3600E-2BA5-4F98-A3E8-32CB5AD64EB1}" presName="hierChild5" presStyleCnt="0"/>
      <dgm:spPr/>
    </dgm:pt>
    <dgm:pt modelId="{BC380EE6-D4B1-4CA9-9C7F-84C1127E98F4}" type="pres">
      <dgm:prSet presAssocID="{0E3AF784-6BCF-4E1C-9A5B-11D7B1B554FB}" presName="Name37" presStyleLbl="parChTrans1D2" presStyleIdx="2" presStyleCnt="4"/>
      <dgm:spPr/>
      <dgm:t>
        <a:bodyPr/>
        <a:lstStyle/>
        <a:p>
          <a:endParaRPr lang="en-US"/>
        </a:p>
      </dgm:t>
    </dgm:pt>
    <dgm:pt modelId="{31460174-969D-4996-8BE0-166E44AF0CBC}" type="pres">
      <dgm:prSet presAssocID="{6A4FEB76-257A-4AAE-A7D4-28A4AC0A58B8}" presName="hierRoot2" presStyleCnt="0">
        <dgm:presLayoutVars>
          <dgm:hierBranch val="init"/>
        </dgm:presLayoutVars>
      </dgm:prSet>
      <dgm:spPr/>
    </dgm:pt>
    <dgm:pt modelId="{6D32FF8E-6199-47D8-93C1-5196CC6F939A}" type="pres">
      <dgm:prSet presAssocID="{6A4FEB76-257A-4AAE-A7D4-28A4AC0A58B8}" presName="rootComposite" presStyleCnt="0"/>
      <dgm:spPr/>
    </dgm:pt>
    <dgm:pt modelId="{D8B96A60-4DEA-46A0-9395-67375024D580}" type="pres">
      <dgm:prSet presAssocID="{6A4FEB76-257A-4AAE-A7D4-28A4AC0A58B8}" presName="rootText" presStyleLbl="node2" presStyleIdx="2" presStyleCnt="4">
        <dgm:presLayoutVars>
          <dgm:chPref val="3"/>
        </dgm:presLayoutVars>
      </dgm:prSet>
      <dgm:spPr/>
      <dgm:t>
        <a:bodyPr/>
        <a:lstStyle/>
        <a:p>
          <a:endParaRPr lang="en-US"/>
        </a:p>
      </dgm:t>
    </dgm:pt>
    <dgm:pt modelId="{2AA6E2E7-C02E-4DEB-8A61-2CAF2BCCAB37}" type="pres">
      <dgm:prSet presAssocID="{6A4FEB76-257A-4AAE-A7D4-28A4AC0A58B8}" presName="rootConnector" presStyleLbl="node2" presStyleIdx="2" presStyleCnt="4"/>
      <dgm:spPr/>
      <dgm:t>
        <a:bodyPr/>
        <a:lstStyle/>
        <a:p>
          <a:endParaRPr lang="en-US"/>
        </a:p>
      </dgm:t>
    </dgm:pt>
    <dgm:pt modelId="{CBCBA8DE-5AB6-42F9-AFF5-E05D75E96D7E}" type="pres">
      <dgm:prSet presAssocID="{6A4FEB76-257A-4AAE-A7D4-28A4AC0A58B8}" presName="hierChild4" presStyleCnt="0"/>
      <dgm:spPr/>
    </dgm:pt>
    <dgm:pt modelId="{12F36B76-3EF8-4A0E-8E3D-9FF348C2F6DD}" type="pres">
      <dgm:prSet presAssocID="{6A4FEB76-257A-4AAE-A7D4-28A4AC0A58B8}" presName="hierChild5" presStyleCnt="0"/>
      <dgm:spPr/>
    </dgm:pt>
    <dgm:pt modelId="{EFBD604B-73AD-4BF9-A82D-5BB53C67CADC}" type="pres">
      <dgm:prSet presAssocID="{3C41E4D6-90E9-49DF-B246-15193F15E48E}" presName="Name37" presStyleLbl="parChTrans1D2" presStyleIdx="3" presStyleCnt="4"/>
      <dgm:spPr/>
      <dgm:t>
        <a:bodyPr/>
        <a:lstStyle/>
        <a:p>
          <a:endParaRPr lang="en-US"/>
        </a:p>
      </dgm:t>
    </dgm:pt>
    <dgm:pt modelId="{A4175944-0442-4BD1-92D6-693ACFD1C26F}" type="pres">
      <dgm:prSet presAssocID="{3A3007B6-8652-4B1D-B3AB-BF86A95E6F81}" presName="hierRoot2" presStyleCnt="0">
        <dgm:presLayoutVars>
          <dgm:hierBranch val="init"/>
        </dgm:presLayoutVars>
      </dgm:prSet>
      <dgm:spPr/>
    </dgm:pt>
    <dgm:pt modelId="{F0B682F4-203A-4FCD-AB6F-D0E31CC0CC3D}" type="pres">
      <dgm:prSet presAssocID="{3A3007B6-8652-4B1D-B3AB-BF86A95E6F81}" presName="rootComposite" presStyleCnt="0"/>
      <dgm:spPr/>
    </dgm:pt>
    <dgm:pt modelId="{4F1D14F1-4FD4-42A1-9D2B-49F561395D50}" type="pres">
      <dgm:prSet presAssocID="{3A3007B6-8652-4B1D-B3AB-BF86A95E6F81}" presName="rootText" presStyleLbl="node2" presStyleIdx="3" presStyleCnt="4">
        <dgm:presLayoutVars>
          <dgm:chPref val="3"/>
        </dgm:presLayoutVars>
      </dgm:prSet>
      <dgm:spPr/>
      <dgm:t>
        <a:bodyPr/>
        <a:lstStyle/>
        <a:p>
          <a:endParaRPr lang="en-US"/>
        </a:p>
      </dgm:t>
    </dgm:pt>
    <dgm:pt modelId="{8CB664B3-347E-4646-9207-02D271EE8404}" type="pres">
      <dgm:prSet presAssocID="{3A3007B6-8652-4B1D-B3AB-BF86A95E6F81}" presName="rootConnector" presStyleLbl="node2" presStyleIdx="3" presStyleCnt="4"/>
      <dgm:spPr/>
      <dgm:t>
        <a:bodyPr/>
        <a:lstStyle/>
        <a:p>
          <a:endParaRPr lang="en-US"/>
        </a:p>
      </dgm:t>
    </dgm:pt>
    <dgm:pt modelId="{7448DB9E-923E-453E-922C-B54E1143E69D}" type="pres">
      <dgm:prSet presAssocID="{3A3007B6-8652-4B1D-B3AB-BF86A95E6F81}" presName="hierChild4" presStyleCnt="0"/>
      <dgm:spPr/>
    </dgm:pt>
    <dgm:pt modelId="{1D92D474-522B-43B5-8497-3E306A7071E3}" type="pres">
      <dgm:prSet presAssocID="{3A3007B6-8652-4B1D-B3AB-BF86A95E6F81}" presName="hierChild5" presStyleCnt="0"/>
      <dgm:spPr/>
    </dgm:pt>
    <dgm:pt modelId="{0DBDAAB8-8B55-4588-8FD8-C4DEB45F6210}" type="pres">
      <dgm:prSet presAssocID="{D2A1EFD6-5BCD-4DA2-819E-D53C375C1760}" presName="hierChild3" presStyleCnt="0"/>
      <dgm:spPr/>
    </dgm:pt>
  </dgm:ptLst>
  <dgm:cxnLst>
    <dgm:cxn modelId="{4CDA1C91-D312-452C-9C3A-56F09FF696D9}" type="presOf" srcId="{D2A1EFD6-5BCD-4DA2-819E-D53C375C1760}" destId="{2B30B52A-E840-445C-81AA-B700AD0B3847}" srcOrd="1" destOrd="0" presId="urn:microsoft.com/office/officeart/2005/8/layout/orgChart1"/>
    <dgm:cxn modelId="{EB3B7711-67D2-4DBF-B62D-39A8FE49921E}" srcId="{0F3484AC-C337-44A2-A8C1-CA48D805721E}" destId="{D2A1EFD6-5BCD-4DA2-819E-D53C375C1760}" srcOrd="0" destOrd="0" parTransId="{0055B59E-DD21-4FF4-8561-BC88D73094E5}" sibTransId="{459F21CF-4F13-49E0-9267-9FD5B713424D}"/>
    <dgm:cxn modelId="{86D9940C-D01F-4233-ACDB-06CD0D3601A3}" type="presOf" srcId="{59E3600E-2BA5-4F98-A3E8-32CB5AD64EB1}" destId="{CDA95171-2C22-48B2-8DC6-91D3276BB7DC}" srcOrd="1" destOrd="0" presId="urn:microsoft.com/office/officeart/2005/8/layout/orgChart1"/>
    <dgm:cxn modelId="{75CAB5E0-0FD2-4369-9383-02748DDA7733}" type="presOf" srcId="{0F3484AC-C337-44A2-A8C1-CA48D805721E}" destId="{31DDA2CF-CA2B-4ACF-834B-42E6A431A198}" srcOrd="0" destOrd="0" presId="urn:microsoft.com/office/officeart/2005/8/layout/orgChart1"/>
    <dgm:cxn modelId="{3868676F-71DA-4BA1-9C78-E4FDA09AE488}" srcId="{D2A1EFD6-5BCD-4DA2-819E-D53C375C1760}" destId="{59E3600E-2BA5-4F98-A3E8-32CB5AD64EB1}" srcOrd="1" destOrd="0" parTransId="{F92BB32D-89B3-4ECC-89CC-D1F6167E18F4}" sibTransId="{C44B17C1-D62C-4E37-9E41-0EE5213C3159}"/>
    <dgm:cxn modelId="{166FBD55-06BE-45BA-8EF6-3C22EA12E07A}" type="presOf" srcId="{3A3007B6-8652-4B1D-B3AB-BF86A95E6F81}" destId="{8CB664B3-347E-4646-9207-02D271EE8404}" srcOrd="1" destOrd="0" presId="urn:microsoft.com/office/officeart/2005/8/layout/orgChart1"/>
    <dgm:cxn modelId="{28365E57-B7AD-4273-8BC0-200DF3B7DE11}" type="presOf" srcId="{D2A1EFD6-5BCD-4DA2-819E-D53C375C1760}" destId="{0B26F9D8-AB15-4765-9D4F-887F10BBC9E1}" srcOrd="0" destOrd="0" presId="urn:microsoft.com/office/officeart/2005/8/layout/orgChart1"/>
    <dgm:cxn modelId="{8A79366D-7C4E-4BB1-B37B-2D6E03597157}" srcId="{D2A1EFD6-5BCD-4DA2-819E-D53C375C1760}" destId="{3A3007B6-8652-4B1D-B3AB-BF86A95E6F81}" srcOrd="3" destOrd="0" parTransId="{3C41E4D6-90E9-49DF-B246-15193F15E48E}" sibTransId="{CF8EC6D7-7A5D-473E-87B5-DCF6E1D360DB}"/>
    <dgm:cxn modelId="{C809CE37-C737-4B0E-9658-F2CAC4ECF1CA}" type="presOf" srcId="{0E3AF784-6BCF-4E1C-9A5B-11D7B1B554FB}" destId="{BC380EE6-D4B1-4CA9-9C7F-84C1127E98F4}" srcOrd="0" destOrd="0" presId="urn:microsoft.com/office/officeart/2005/8/layout/orgChart1"/>
    <dgm:cxn modelId="{423958B3-245F-447A-B24D-0023F0ED767F}" srcId="{D2A1EFD6-5BCD-4DA2-819E-D53C375C1760}" destId="{081C008F-B30B-415C-A4F0-7A424922CFC6}" srcOrd="0" destOrd="0" parTransId="{5E4F79E0-765B-4B8E-94EF-30A3C909EE0B}" sibTransId="{911477C5-DE4C-4059-B24A-0FCECC1FD72D}"/>
    <dgm:cxn modelId="{CBA0D87C-220E-4B9D-A1B2-9C6D867141E2}" type="presOf" srcId="{59E3600E-2BA5-4F98-A3E8-32CB5AD64EB1}" destId="{2A83940F-EE4F-4F76-95C8-1050EA642E93}" srcOrd="0" destOrd="0" presId="urn:microsoft.com/office/officeart/2005/8/layout/orgChart1"/>
    <dgm:cxn modelId="{F9A2E396-14F7-47D1-B95C-39E408E89383}" srcId="{D2A1EFD6-5BCD-4DA2-819E-D53C375C1760}" destId="{6A4FEB76-257A-4AAE-A7D4-28A4AC0A58B8}" srcOrd="2" destOrd="0" parTransId="{0E3AF784-6BCF-4E1C-9A5B-11D7B1B554FB}" sibTransId="{93CACDEB-128C-4A7B-8E13-57D87B79E032}"/>
    <dgm:cxn modelId="{5AFDD563-5723-40ED-A6C1-0EFF861A18DA}" type="presOf" srcId="{5E4F79E0-765B-4B8E-94EF-30A3C909EE0B}" destId="{9DA21612-69D8-46C2-927E-BBA648B790F8}" srcOrd="0" destOrd="0" presId="urn:microsoft.com/office/officeart/2005/8/layout/orgChart1"/>
    <dgm:cxn modelId="{36995ADB-5816-4E30-914E-29DE22113895}" type="presOf" srcId="{6A4FEB76-257A-4AAE-A7D4-28A4AC0A58B8}" destId="{2AA6E2E7-C02E-4DEB-8A61-2CAF2BCCAB37}" srcOrd="1" destOrd="0" presId="urn:microsoft.com/office/officeart/2005/8/layout/orgChart1"/>
    <dgm:cxn modelId="{EDB8436A-9F81-4724-B78A-5C88B280E47F}" type="presOf" srcId="{081C008F-B30B-415C-A4F0-7A424922CFC6}" destId="{0743E3F3-60C7-42B2-85A5-0E2F96005661}" srcOrd="0" destOrd="0" presId="urn:microsoft.com/office/officeart/2005/8/layout/orgChart1"/>
    <dgm:cxn modelId="{DEDA4BD0-307E-4714-B9C8-263DD42941EE}" type="presOf" srcId="{6A4FEB76-257A-4AAE-A7D4-28A4AC0A58B8}" destId="{D8B96A60-4DEA-46A0-9395-67375024D580}" srcOrd="0" destOrd="0" presId="urn:microsoft.com/office/officeart/2005/8/layout/orgChart1"/>
    <dgm:cxn modelId="{81499107-3906-476A-8902-3A99E23CF4D9}" type="presOf" srcId="{3C41E4D6-90E9-49DF-B246-15193F15E48E}" destId="{EFBD604B-73AD-4BF9-A82D-5BB53C67CADC}" srcOrd="0" destOrd="0" presId="urn:microsoft.com/office/officeart/2005/8/layout/orgChart1"/>
    <dgm:cxn modelId="{3AC5EEF0-E97F-4063-B51B-78157E5CAAD6}" type="presOf" srcId="{081C008F-B30B-415C-A4F0-7A424922CFC6}" destId="{5A85E038-23EA-425C-8F71-89E1BFE38FDD}" srcOrd="1" destOrd="0" presId="urn:microsoft.com/office/officeart/2005/8/layout/orgChart1"/>
    <dgm:cxn modelId="{0E9240E9-D8CD-440E-9C1D-A9E54124432E}" type="presOf" srcId="{3A3007B6-8652-4B1D-B3AB-BF86A95E6F81}" destId="{4F1D14F1-4FD4-42A1-9D2B-49F561395D50}" srcOrd="0" destOrd="0" presId="urn:microsoft.com/office/officeart/2005/8/layout/orgChart1"/>
    <dgm:cxn modelId="{4ABF0BFB-9431-489F-9107-84B4E4915A1C}" type="presOf" srcId="{F92BB32D-89B3-4ECC-89CC-D1F6167E18F4}" destId="{920CE34A-12C6-4A87-AFCA-1E677B21DF61}" srcOrd="0" destOrd="0" presId="urn:microsoft.com/office/officeart/2005/8/layout/orgChart1"/>
    <dgm:cxn modelId="{14E146AB-A155-40DF-A8C4-06548AF5DE83}" type="presParOf" srcId="{31DDA2CF-CA2B-4ACF-834B-42E6A431A198}" destId="{E795E9C6-D2D4-444E-B289-528C57783F3C}" srcOrd="0" destOrd="0" presId="urn:microsoft.com/office/officeart/2005/8/layout/orgChart1"/>
    <dgm:cxn modelId="{4BD04316-61E6-4A5F-9185-5EDEB33AE82E}" type="presParOf" srcId="{E795E9C6-D2D4-444E-B289-528C57783F3C}" destId="{13180B69-EDC8-4919-B51E-3A3E451FF296}" srcOrd="0" destOrd="0" presId="urn:microsoft.com/office/officeart/2005/8/layout/orgChart1"/>
    <dgm:cxn modelId="{BE4D414E-34FA-4A69-8E89-F7716AB669D7}" type="presParOf" srcId="{13180B69-EDC8-4919-B51E-3A3E451FF296}" destId="{0B26F9D8-AB15-4765-9D4F-887F10BBC9E1}" srcOrd="0" destOrd="0" presId="urn:microsoft.com/office/officeart/2005/8/layout/orgChart1"/>
    <dgm:cxn modelId="{924A0AAB-B73B-43AF-96C2-4713D05648EC}" type="presParOf" srcId="{13180B69-EDC8-4919-B51E-3A3E451FF296}" destId="{2B30B52A-E840-445C-81AA-B700AD0B3847}" srcOrd="1" destOrd="0" presId="urn:microsoft.com/office/officeart/2005/8/layout/orgChart1"/>
    <dgm:cxn modelId="{9CE33E3B-79C8-47F5-B652-855219B68F3B}" type="presParOf" srcId="{E795E9C6-D2D4-444E-B289-528C57783F3C}" destId="{A4B3FEA1-07D8-4365-931B-21F7EA5D01BC}" srcOrd="1" destOrd="0" presId="urn:microsoft.com/office/officeart/2005/8/layout/orgChart1"/>
    <dgm:cxn modelId="{1C74401F-BA38-42F3-BD3E-10AC455BCA04}" type="presParOf" srcId="{A4B3FEA1-07D8-4365-931B-21F7EA5D01BC}" destId="{9DA21612-69D8-46C2-927E-BBA648B790F8}" srcOrd="0" destOrd="0" presId="urn:microsoft.com/office/officeart/2005/8/layout/orgChart1"/>
    <dgm:cxn modelId="{97531D64-923B-4747-88EA-F880A8A75EA0}" type="presParOf" srcId="{A4B3FEA1-07D8-4365-931B-21F7EA5D01BC}" destId="{356E95DA-F4AB-4E13-B332-BC0D44F9D1EC}" srcOrd="1" destOrd="0" presId="urn:microsoft.com/office/officeart/2005/8/layout/orgChart1"/>
    <dgm:cxn modelId="{C501FBED-72C0-402B-B8FA-20FB8C4ADC6B}" type="presParOf" srcId="{356E95DA-F4AB-4E13-B332-BC0D44F9D1EC}" destId="{C4AA853E-19D0-4D85-86C6-5568C47900F1}" srcOrd="0" destOrd="0" presId="urn:microsoft.com/office/officeart/2005/8/layout/orgChart1"/>
    <dgm:cxn modelId="{ECECA33F-50CA-438B-8C75-18A65BCDE231}" type="presParOf" srcId="{C4AA853E-19D0-4D85-86C6-5568C47900F1}" destId="{0743E3F3-60C7-42B2-85A5-0E2F96005661}" srcOrd="0" destOrd="0" presId="urn:microsoft.com/office/officeart/2005/8/layout/orgChart1"/>
    <dgm:cxn modelId="{2EFFEFA4-298E-4C25-A328-A3A4330ED93A}" type="presParOf" srcId="{C4AA853E-19D0-4D85-86C6-5568C47900F1}" destId="{5A85E038-23EA-425C-8F71-89E1BFE38FDD}" srcOrd="1" destOrd="0" presId="urn:microsoft.com/office/officeart/2005/8/layout/orgChart1"/>
    <dgm:cxn modelId="{53855F25-110C-4C87-A164-AF9216A0AC72}" type="presParOf" srcId="{356E95DA-F4AB-4E13-B332-BC0D44F9D1EC}" destId="{0D552B2B-F1D0-44F9-9A02-23B848CA2705}" srcOrd="1" destOrd="0" presId="urn:microsoft.com/office/officeart/2005/8/layout/orgChart1"/>
    <dgm:cxn modelId="{A7B29E0F-AA9C-40BA-AA5A-336667922B0F}" type="presParOf" srcId="{356E95DA-F4AB-4E13-B332-BC0D44F9D1EC}" destId="{941433A1-59D1-45BB-9401-91EF050FAACB}" srcOrd="2" destOrd="0" presId="urn:microsoft.com/office/officeart/2005/8/layout/orgChart1"/>
    <dgm:cxn modelId="{B68B619D-9D7D-4565-B15E-7D44A6AD096E}" type="presParOf" srcId="{A4B3FEA1-07D8-4365-931B-21F7EA5D01BC}" destId="{920CE34A-12C6-4A87-AFCA-1E677B21DF61}" srcOrd="2" destOrd="0" presId="urn:microsoft.com/office/officeart/2005/8/layout/orgChart1"/>
    <dgm:cxn modelId="{3E8CFDE0-3D12-4C70-B294-91A134D25DC7}" type="presParOf" srcId="{A4B3FEA1-07D8-4365-931B-21F7EA5D01BC}" destId="{317B1D03-F61F-40C0-8A5E-9781A59C8B39}" srcOrd="3" destOrd="0" presId="urn:microsoft.com/office/officeart/2005/8/layout/orgChart1"/>
    <dgm:cxn modelId="{26615CD5-5C1E-4E61-ABB0-10E00AE65839}" type="presParOf" srcId="{317B1D03-F61F-40C0-8A5E-9781A59C8B39}" destId="{76A68F31-B541-4CFC-BE51-E820E1A2FABD}" srcOrd="0" destOrd="0" presId="urn:microsoft.com/office/officeart/2005/8/layout/orgChart1"/>
    <dgm:cxn modelId="{E2D0D9F4-E6EC-4A5B-8064-D233F4F5B4AD}" type="presParOf" srcId="{76A68F31-B541-4CFC-BE51-E820E1A2FABD}" destId="{2A83940F-EE4F-4F76-95C8-1050EA642E93}" srcOrd="0" destOrd="0" presId="urn:microsoft.com/office/officeart/2005/8/layout/orgChart1"/>
    <dgm:cxn modelId="{4397647D-D296-425B-AD23-8A57AED397BC}" type="presParOf" srcId="{76A68F31-B541-4CFC-BE51-E820E1A2FABD}" destId="{CDA95171-2C22-48B2-8DC6-91D3276BB7DC}" srcOrd="1" destOrd="0" presId="urn:microsoft.com/office/officeart/2005/8/layout/orgChart1"/>
    <dgm:cxn modelId="{F5ABCB40-9476-4419-8CCE-813F67565069}" type="presParOf" srcId="{317B1D03-F61F-40C0-8A5E-9781A59C8B39}" destId="{BA315C89-1D95-44E6-AA0B-B1C52FBC2E88}" srcOrd="1" destOrd="0" presId="urn:microsoft.com/office/officeart/2005/8/layout/orgChart1"/>
    <dgm:cxn modelId="{D6116AD1-D0B9-4826-AE9D-96A39669BBA0}" type="presParOf" srcId="{317B1D03-F61F-40C0-8A5E-9781A59C8B39}" destId="{3CDE453D-19FC-49D9-A9A9-83DF83B7DA73}" srcOrd="2" destOrd="0" presId="urn:microsoft.com/office/officeart/2005/8/layout/orgChart1"/>
    <dgm:cxn modelId="{3A6B5DF0-6E34-461D-9141-CAACBD858BE3}" type="presParOf" srcId="{A4B3FEA1-07D8-4365-931B-21F7EA5D01BC}" destId="{BC380EE6-D4B1-4CA9-9C7F-84C1127E98F4}" srcOrd="4" destOrd="0" presId="urn:microsoft.com/office/officeart/2005/8/layout/orgChart1"/>
    <dgm:cxn modelId="{A55DC5C6-3EB6-4340-B50B-13EA5302EFC5}" type="presParOf" srcId="{A4B3FEA1-07D8-4365-931B-21F7EA5D01BC}" destId="{31460174-969D-4996-8BE0-166E44AF0CBC}" srcOrd="5" destOrd="0" presId="urn:microsoft.com/office/officeart/2005/8/layout/orgChart1"/>
    <dgm:cxn modelId="{E3579C90-D558-40F2-B2C1-F93659E6C4FA}" type="presParOf" srcId="{31460174-969D-4996-8BE0-166E44AF0CBC}" destId="{6D32FF8E-6199-47D8-93C1-5196CC6F939A}" srcOrd="0" destOrd="0" presId="urn:microsoft.com/office/officeart/2005/8/layout/orgChart1"/>
    <dgm:cxn modelId="{F81C3099-F000-4973-BABA-AC955E5F31DF}" type="presParOf" srcId="{6D32FF8E-6199-47D8-93C1-5196CC6F939A}" destId="{D8B96A60-4DEA-46A0-9395-67375024D580}" srcOrd="0" destOrd="0" presId="urn:microsoft.com/office/officeart/2005/8/layout/orgChart1"/>
    <dgm:cxn modelId="{F8C906CD-978C-4E50-923A-A603CCF7E5F1}" type="presParOf" srcId="{6D32FF8E-6199-47D8-93C1-5196CC6F939A}" destId="{2AA6E2E7-C02E-4DEB-8A61-2CAF2BCCAB37}" srcOrd="1" destOrd="0" presId="urn:microsoft.com/office/officeart/2005/8/layout/orgChart1"/>
    <dgm:cxn modelId="{8570C9EA-AE43-43F4-87A7-43BF0FF05CFF}" type="presParOf" srcId="{31460174-969D-4996-8BE0-166E44AF0CBC}" destId="{CBCBA8DE-5AB6-42F9-AFF5-E05D75E96D7E}" srcOrd="1" destOrd="0" presId="urn:microsoft.com/office/officeart/2005/8/layout/orgChart1"/>
    <dgm:cxn modelId="{78FF50AA-E236-4238-B026-905FDFCA6EFF}" type="presParOf" srcId="{31460174-969D-4996-8BE0-166E44AF0CBC}" destId="{12F36B76-3EF8-4A0E-8E3D-9FF348C2F6DD}" srcOrd="2" destOrd="0" presId="urn:microsoft.com/office/officeart/2005/8/layout/orgChart1"/>
    <dgm:cxn modelId="{8BCD606E-8C60-4144-9F7C-6A916480AAE6}" type="presParOf" srcId="{A4B3FEA1-07D8-4365-931B-21F7EA5D01BC}" destId="{EFBD604B-73AD-4BF9-A82D-5BB53C67CADC}" srcOrd="6" destOrd="0" presId="urn:microsoft.com/office/officeart/2005/8/layout/orgChart1"/>
    <dgm:cxn modelId="{8E3B6BE1-8EA7-456D-9594-7AD87490D040}" type="presParOf" srcId="{A4B3FEA1-07D8-4365-931B-21F7EA5D01BC}" destId="{A4175944-0442-4BD1-92D6-693ACFD1C26F}" srcOrd="7" destOrd="0" presId="urn:microsoft.com/office/officeart/2005/8/layout/orgChart1"/>
    <dgm:cxn modelId="{B7A66BDE-EC8E-4BC3-B799-EE0673D92773}" type="presParOf" srcId="{A4175944-0442-4BD1-92D6-693ACFD1C26F}" destId="{F0B682F4-203A-4FCD-AB6F-D0E31CC0CC3D}" srcOrd="0" destOrd="0" presId="urn:microsoft.com/office/officeart/2005/8/layout/orgChart1"/>
    <dgm:cxn modelId="{74FAD13E-F57D-4A9B-B1C7-1EC0805533C7}" type="presParOf" srcId="{F0B682F4-203A-4FCD-AB6F-D0E31CC0CC3D}" destId="{4F1D14F1-4FD4-42A1-9D2B-49F561395D50}" srcOrd="0" destOrd="0" presId="urn:microsoft.com/office/officeart/2005/8/layout/orgChart1"/>
    <dgm:cxn modelId="{B04923A2-209A-403D-8CEE-ACC1B4225E93}" type="presParOf" srcId="{F0B682F4-203A-4FCD-AB6F-D0E31CC0CC3D}" destId="{8CB664B3-347E-4646-9207-02D271EE8404}" srcOrd="1" destOrd="0" presId="urn:microsoft.com/office/officeart/2005/8/layout/orgChart1"/>
    <dgm:cxn modelId="{2C0ABD60-7ECF-4B91-BD9A-9EC453C204AB}" type="presParOf" srcId="{A4175944-0442-4BD1-92D6-693ACFD1C26F}" destId="{7448DB9E-923E-453E-922C-B54E1143E69D}" srcOrd="1" destOrd="0" presId="urn:microsoft.com/office/officeart/2005/8/layout/orgChart1"/>
    <dgm:cxn modelId="{705436EC-0CB1-41FB-AE13-8452D0012FC3}" type="presParOf" srcId="{A4175944-0442-4BD1-92D6-693ACFD1C26F}" destId="{1D92D474-522B-43B5-8497-3E306A7071E3}" srcOrd="2" destOrd="0" presId="urn:microsoft.com/office/officeart/2005/8/layout/orgChart1"/>
    <dgm:cxn modelId="{70FA2B6F-8F63-4F05-A4B0-0BDAFB0377D8}" type="presParOf" srcId="{E795E9C6-D2D4-444E-B289-528C57783F3C}" destId="{0DBDAAB8-8B55-4588-8FD8-C4DEB45F6210}"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89884E-E4C9-4C53-AF58-BD32698AD812}">
      <dsp:nvSpPr>
        <dsp:cNvPr id="0" name=""/>
        <dsp:cNvSpPr/>
      </dsp:nvSpPr>
      <dsp:spPr>
        <a:xfrm>
          <a:off x="1427966" y="682429"/>
          <a:ext cx="3169418" cy="3012713"/>
        </a:xfrm>
        <a:prstGeom prst="ellipse">
          <a:avLst/>
        </a:prstGeom>
        <a:solidFill>
          <a:schemeClr val="bg1">
            <a:alpha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prstTxWarp prst="textArchUp">
            <a:avLst/>
          </a:prstTxWarp>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solidFill>
                <a:srgbClr val="4E0B55"/>
              </a:solidFill>
            </a:rPr>
            <a:t>GSICS Reference Instruments</a:t>
          </a:r>
          <a:endParaRPr lang="en-US" sz="2000" kern="1200" dirty="0">
            <a:solidFill>
              <a:srgbClr val="4E0B55"/>
            </a:solidFill>
          </a:endParaRPr>
        </a:p>
      </dsp:txBody>
      <dsp:txXfrm>
        <a:off x="1427966" y="682429"/>
        <a:ext cx="3169418" cy="3012713"/>
      </dsp:txXfrm>
    </dsp:sp>
    <dsp:sp modelId="{311ED651-A684-4E5B-B098-49B0D674C3BF}">
      <dsp:nvSpPr>
        <dsp:cNvPr id="0" name=""/>
        <dsp:cNvSpPr/>
      </dsp:nvSpPr>
      <dsp:spPr>
        <a:xfrm>
          <a:off x="4139212" y="1715280"/>
          <a:ext cx="1240147" cy="1240147"/>
        </a:xfrm>
        <a:prstGeom prst="ellipse">
          <a:avLst/>
        </a:prstGeom>
        <a:solidFill>
          <a:schemeClr val="bg2">
            <a:lumMod val="2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lumMod val="95000"/>
                  <a:lumOff val="5000"/>
                </a:schemeClr>
              </a:solidFill>
            </a:rPr>
            <a:t>IR Products</a:t>
          </a:r>
        </a:p>
      </dsp:txBody>
      <dsp:txXfrm>
        <a:off x="4139212" y="1715280"/>
        <a:ext cx="1240147" cy="1240147"/>
      </dsp:txXfrm>
    </dsp:sp>
    <dsp:sp modelId="{7312E86F-BF2E-4C24-8C2F-55D7E11EB92B}">
      <dsp:nvSpPr>
        <dsp:cNvPr id="0" name=""/>
        <dsp:cNvSpPr/>
      </dsp:nvSpPr>
      <dsp:spPr>
        <a:xfrm>
          <a:off x="2473625" y="0"/>
          <a:ext cx="1058552" cy="990592"/>
        </a:xfrm>
        <a:prstGeom prst="ellipse">
          <a:avLst/>
        </a:prstGeom>
        <a:solidFill>
          <a:schemeClr val="bg2">
            <a:lumMod val="2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lumMod val="95000"/>
                  <a:lumOff val="5000"/>
                </a:schemeClr>
              </a:solidFill>
            </a:rPr>
            <a:t>Vis Products</a:t>
          </a:r>
          <a:endParaRPr lang="en-US" sz="1500" b="1" kern="1200" dirty="0">
            <a:solidFill>
              <a:schemeClr val="tx1">
                <a:lumMod val="95000"/>
                <a:lumOff val="5000"/>
              </a:schemeClr>
            </a:solidFill>
          </a:endParaRPr>
        </a:p>
      </dsp:txBody>
      <dsp:txXfrm>
        <a:off x="2473625" y="0"/>
        <a:ext cx="1058552" cy="990592"/>
      </dsp:txXfrm>
    </dsp:sp>
    <dsp:sp modelId="{2030942D-84A5-4704-814A-6316AA5DADD2}">
      <dsp:nvSpPr>
        <dsp:cNvPr id="0" name=""/>
        <dsp:cNvSpPr/>
      </dsp:nvSpPr>
      <dsp:spPr>
        <a:xfrm>
          <a:off x="2435655" y="3231368"/>
          <a:ext cx="1240147" cy="1240147"/>
        </a:xfrm>
        <a:prstGeom prst="ellipse">
          <a:avLst/>
        </a:prstGeom>
        <a:solidFill>
          <a:schemeClr val="bg2">
            <a:lumMod val="2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lumMod val="95000"/>
                  <a:lumOff val="5000"/>
                </a:schemeClr>
              </a:solidFill>
            </a:rPr>
            <a:t>MW</a:t>
          </a:r>
          <a:endParaRPr lang="en-US" sz="1500" b="1" kern="1200" dirty="0">
            <a:solidFill>
              <a:schemeClr val="tx1">
                <a:lumMod val="95000"/>
                <a:lumOff val="5000"/>
              </a:schemeClr>
            </a:solidFill>
          </a:endParaRPr>
        </a:p>
      </dsp:txBody>
      <dsp:txXfrm>
        <a:off x="2435655" y="3231368"/>
        <a:ext cx="1240147" cy="1240147"/>
      </dsp:txXfrm>
    </dsp:sp>
    <dsp:sp modelId="{B2398856-49DE-42D1-B0CB-2DE026C82784}">
      <dsp:nvSpPr>
        <dsp:cNvPr id="0" name=""/>
        <dsp:cNvSpPr/>
      </dsp:nvSpPr>
      <dsp:spPr>
        <a:xfrm>
          <a:off x="469854" y="1567561"/>
          <a:ext cx="1240147" cy="1240147"/>
        </a:xfrm>
        <a:prstGeom prst="ellipse">
          <a:avLst/>
        </a:prstGeom>
        <a:solidFill>
          <a:schemeClr val="bg2">
            <a:lumMod val="2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lumMod val="95000"/>
                  <a:lumOff val="5000"/>
                </a:schemeClr>
              </a:solidFill>
            </a:rPr>
            <a:t>UV</a:t>
          </a:r>
          <a:endParaRPr lang="en-US" sz="1500" b="1" kern="1200" dirty="0">
            <a:solidFill>
              <a:schemeClr val="tx1">
                <a:lumMod val="95000"/>
                <a:lumOff val="5000"/>
              </a:schemeClr>
            </a:solidFill>
          </a:endParaRPr>
        </a:p>
      </dsp:txBody>
      <dsp:txXfrm>
        <a:off x="469854" y="1567561"/>
        <a:ext cx="1240147" cy="12401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BD604B-73AD-4BF9-A82D-5BB53C67CADC}">
      <dsp:nvSpPr>
        <dsp:cNvPr id="0" name=""/>
        <dsp:cNvSpPr/>
      </dsp:nvSpPr>
      <dsp:spPr>
        <a:xfrm>
          <a:off x="3594100" y="857342"/>
          <a:ext cx="2823698" cy="321547"/>
        </a:xfrm>
        <a:custGeom>
          <a:avLst/>
          <a:gdLst/>
          <a:ahLst/>
          <a:cxnLst/>
          <a:rect l="0" t="0" r="0" b="0"/>
          <a:pathLst>
            <a:path>
              <a:moveTo>
                <a:pt x="0" y="0"/>
              </a:moveTo>
              <a:lnTo>
                <a:pt x="0" y="160773"/>
              </a:lnTo>
              <a:lnTo>
                <a:pt x="2823698" y="160773"/>
              </a:lnTo>
              <a:lnTo>
                <a:pt x="2823698" y="3215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380EE6-D4B1-4CA9-9C7F-84C1127E98F4}">
      <dsp:nvSpPr>
        <dsp:cNvPr id="0" name=""/>
        <dsp:cNvSpPr/>
      </dsp:nvSpPr>
      <dsp:spPr>
        <a:xfrm>
          <a:off x="3594100" y="857342"/>
          <a:ext cx="970973" cy="321547"/>
        </a:xfrm>
        <a:custGeom>
          <a:avLst/>
          <a:gdLst/>
          <a:ahLst/>
          <a:cxnLst/>
          <a:rect l="0" t="0" r="0" b="0"/>
          <a:pathLst>
            <a:path>
              <a:moveTo>
                <a:pt x="0" y="0"/>
              </a:moveTo>
              <a:lnTo>
                <a:pt x="0" y="160773"/>
              </a:lnTo>
              <a:lnTo>
                <a:pt x="970973" y="160773"/>
              </a:lnTo>
              <a:lnTo>
                <a:pt x="970973" y="3215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0CE34A-12C6-4A87-AFCA-1E677B21DF61}">
      <dsp:nvSpPr>
        <dsp:cNvPr id="0" name=""/>
        <dsp:cNvSpPr/>
      </dsp:nvSpPr>
      <dsp:spPr>
        <a:xfrm>
          <a:off x="2712348" y="857342"/>
          <a:ext cx="881751" cy="321547"/>
        </a:xfrm>
        <a:custGeom>
          <a:avLst/>
          <a:gdLst/>
          <a:ahLst/>
          <a:cxnLst/>
          <a:rect l="0" t="0" r="0" b="0"/>
          <a:pathLst>
            <a:path>
              <a:moveTo>
                <a:pt x="881751" y="0"/>
              </a:moveTo>
              <a:lnTo>
                <a:pt x="881751" y="160773"/>
              </a:lnTo>
              <a:lnTo>
                <a:pt x="0" y="160773"/>
              </a:lnTo>
              <a:lnTo>
                <a:pt x="0" y="3215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A21612-69D8-46C2-927E-BBA648B790F8}">
      <dsp:nvSpPr>
        <dsp:cNvPr id="0" name=""/>
        <dsp:cNvSpPr/>
      </dsp:nvSpPr>
      <dsp:spPr>
        <a:xfrm>
          <a:off x="815012" y="857342"/>
          <a:ext cx="2779087" cy="321547"/>
        </a:xfrm>
        <a:custGeom>
          <a:avLst/>
          <a:gdLst/>
          <a:ahLst/>
          <a:cxnLst/>
          <a:rect l="0" t="0" r="0" b="0"/>
          <a:pathLst>
            <a:path>
              <a:moveTo>
                <a:pt x="2779087" y="0"/>
              </a:moveTo>
              <a:lnTo>
                <a:pt x="2779087" y="160773"/>
              </a:lnTo>
              <a:lnTo>
                <a:pt x="0" y="160773"/>
              </a:lnTo>
              <a:lnTo>
                <a:pt x="0" y="3215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26F9D8-AB15-4765-9D4F-887F10BBC9E1}">
      <dsp:nvSpPr>
        <dsp:cNvPr id="0" name=""/>
        <dsp:cNvSpPr/>
      </dsp:nvSpPr>
      <dsp:spPr>
        <a:xfrm>
          <a:off x="2828511" y="91753"/>
          <a:ext cx="1531177" cy="7655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dirty="0" smtClean="0"/>
            <a:t>GRWG</a:t>
          </a:r>
          <a:endParaRPr lang="en-US" sz="4300" kern="1200" dirty="0"/>
        </a:p>
      </dsp:txBody>
      <dsp:txXfrm>
        <a:off x="2828511" y="91753"/>
        <a:ext cx="1531177" cy="765588"/>
      </dsp:txXfrm>
    </dsp:sp>
    <dsp:sp modelId="{0743E3F3-60C7-42B2-85A5-0E2F96005661}">
      <dsp:nvSpPr>
        <dsp:cNvPr id="0" name=""/>
        <dsp:cNvSpPr/>
      </dsp:nvSpPr>
      <dsp:spPr>
        <a:xfrm>
          <a:off x="4812" y="1178890"/>
          <a:ext cx="1620399" cy="7550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dirty="0" smtClean="0"/>
            <a:t>IR</a:t>
          </a:r>
          <a:endParaRPr lang="en-US" sz="4300" kern="1200" dirty="0"/>
        </a:p>
      </dsp:txBody>
      <dsp:txXfrm>
        <a:off x="4812" y="1178890"/>
        <a:ext cx="1620399" cy="755046"/>
      </dsp:txXfrm>
    </dsp:sp>
    <dsp:sp modelId="{2A83940F-EE4F-4F76-95C8-1050EA642E93}">
      <dsp:nvSpPr>
        <dsp:cNvPr id="0" name=""/>
        <dsp:cNvSpPr/>
      </dsp:nvSpPr>
      <dsp:spPr>
        <a:xfrm>
          <a:off x="1946759" y="1178890"/>
          <a:ext cx="1531177" cy="7655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dirty="0" smtClean="0"/>
            <a:t>MW</a:t>
          </a:r>
          <a:endParaRPr lang="en-US" sz="4300" kern="1200" dirty="0"/>
        </a:p>
      </dsp:txBody>
      <dsp:txXfrm>
        <a:off x="1946759" y="1178890"/>
        <a:ext cx="1531177" cy="765588"/>
      </dsp:txXfrm>
    </dsp:sp>
    <dsp:sp modelId="{D8B96A60-4DEA-46A0-9395-67375024D580}">
      <dsp:nvSpPr>
        <dsp:cNvPr id="0" name=""/>
        <dsp:cNvSpPr/>
      </dsp:nvSpPr>
      <dsp:spPr>
        <a:xfrm>
          <a:off x="3799484" y="1178890"/>
          <a:ext cx="1531177" cy="7655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dirty="0" smtClean="0"/>
            <a:t>UV</a:t>
          </a:r>
          <a:endParaRPr lang="en-US" sz="4300" kern="1200" dirty="0"/>
        </a:p>
      </dsp:txBody>
      <dsp:txXfrm>
        <a:off x="3799484" y="1178890"/>
        <a:ext cx="1531177" cy="765588"/>
      </dsp:txXfrm>
    </dsp:sp>
    <dsp:sp modelId="{4F1D14F1-4FD4-42A1-9D2B-49F561395D50}">
      <dsp:nvSpPr>
        <dsp:cNvPr id="0" name=""/>
        <dsp:cNvSpPr/>
      </dsp:nvSpPr>
      <dsp:spPr>
        <a:xfrm>
          <a:off x="5652209" y="1178890"/>
          <a:ext cx="1531177" cy="7655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dirty="0" smtClean="0"/>
            <a:t>VIS</a:t>
          </a:r>
          <a:endParaRPr lang="en-US" sz="4300" kern="1200" dirty="0"/>
        </a:p>
      </dsp:txBody>
      <dsp:txXfrm>
        <a:off x="5652209" y="1178890"/>
        <a:ext cx="1531177" cy="76558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01 March 2016</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xmlns="" val="41787166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01 March 2016</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xmlns="" val="396464514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6837"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367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508"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346"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4180" algn="l" defTabSz="913673" rtl="0" eaLnBrk="1" latinLnBrk="0" hangingPunct="1">
      <a:defRPr sz="1200" kern="1200">
        <a:solidFill>
          <a:schemeClr val="tx1"/>
        </a:solidFill>
        <a:latin typeface="+mn-lt"/>
        <a:ea typeface="+mn-ea"/>
        <a:cs typeface="+mn-cs"/>
      </a:defRPr>
    </a:lvl6pPr>
    <a:lvl7pPr marL="2741018" algn="l" defTabSz="913673" rtl="0" eaLnBrk="1" latinLnBrk="0" hangingPunct="1">
      <a:defRPr sz="1200" kern="1200">
        <a:solidFill>
          <a:schemeClr val="tx1"/>
        </a:solidFill>
        <a:latin typeface="+mn-lt"/>
        <a:ea typeface="+mn-ea"/>
        <a:cs typeface="+mn-cs"/>
      </a:defRPr>
    </a:lvl7pPr>
    <a:lvl8pPr marL="3197853" algn="l" defTabSz="913673" rtl="0" eaLnBrk="1" latinLnBrk="0" hangingPunct="1">
      <a:defRPr sz="1200" kern="1200">
        <a:solidFill>
          <a:schemeClr val="tx1"/>
        </a:solidFill>
        <a:latin typeface="+mn-lt"/>
        <a:ea typeface="+mn-ea"/>
        <a:cs typeface="+mn-cs"/>
      </a:defRPr>
    </a:lvl8pPr>
    <a:lvl9pPr marL="3654689" algn="l" defTabSz="9136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dirty="0"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01 March 2016</a:t>
            </a:fld>
            <a:endParaRPr lang="de-DE"/>
          </a:p>
        </p:txBody>
      </p:sp>
    </p:spTree>
    <p:extLst>
      <p:ext uri="{BB962C8B-B14F-4D97-AF65-F5344CB8AC3E}">
        <p14:creationId xmlns:p14="http://schemas.microsoft.com/office/powerpoint/2010/main" xmlns="" val="373551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tore</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01 March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01 March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4004"/>
            <a:ext cx="84201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6837" indent="0" algn="ctr">
              <a:buNone/>
              <a:defRPr>
                <a:solidFill>
                  <a:schemeClr val="tx1">
                    <a:tint val="75000"/>
                  </a:schemeClr>
                </a:solidFill>
              </a:defRPr>
            </a:lvl2pPr>
            <a:lvl3pPr marL="913673" indent="0" algn="ctr">
              <a:buNone/>
              <a:defRPr>
                <a:solidFill>
                  <a:schemeClr val="tx1">
                    <a:tint val="75000"/>
                  </a:schemeClr>
                </a:solidFill>
              </a:defRPr>
            </a:lvl3pPr>
            <a:lvl4pPr marL="1370508" indent="0" algn="ctr">
              <a:buNone/>
              <a:defRPr>
                <a:solidFill>
                  <a:schemeClr val="tx1">
                    <a:tint val="75000"/>
                  </a:schemeClr>
                </a:solidFill>
              </a:defRPr>
            </a:lvl4pPr>
            <a:lvl5pPr marL="1827346" indent="0" algn="ctr">
              <a:buNone/>
              <a:defRPr>
                <a:solidFill>
                  <a:schemeClr val="tx1">
                    <a:tint val="75000"/>
                  </a:schemeClr>
                </a:solidFill>
              </a:defRPr>
            </a:lvl5pPr>
            <a:lvl6pPr marL="2284180" indent="0" algn="ctr">
              <a:buNone/>
              <a:defRPr>
                <a:solidFill>
                  <a:schemeClr val="tx1">
                    <a:tint val="75000"/>
                  </a:schemeClr>
                </a:solidFill>
              </a:defRPr>
            </a:lvl6pPr>
            <a:lvl7pPr marL="2741018" indent="0" algn="ctr">
              <a:buNone/>
              <a:defRPr>
                <a:solidFill>
                  <a:schemeClr val="tx1">
                    <a:tint val="75000"/>
                  </a:schemeClr>
                </a:solidFill>
              </a:defRPr>
            </a:lvl7pPr>
            <a:lvl8pPr marL="3197853" indent="0" algn="ctr">
              <a:buNone/>
              <a:defRPr>
                <a:solidFill>
                  <a:schemeClr val="tx1">
                    <a:tint val="75000"/>
                  </a:schemeClr>
                </a:solidFill>
              </a:defRPr>
            </a:lvl8pPr>
            <a:lvl9pPr marL="3654689" indent="0" algn="ctr">
              <a:buNone/>
              <a:defRPr>
                <a:solidFill>
                  <a:schemeClr val="tx1">
                    <a:tint val="75000"/>
                  </a:schemeClr>
                </a:solidFill>
              </a:defRPr>
            </a:lvl9pPr>
          </a:lstStyle>
          <a:p>
            <a:r>
              <a:rPr lang="en-US" dirty="0" smtClean="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64"/>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5"/>
            <a:ext cx="59436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6837" indent="0">
              <a:buNone/>
              <a:defRPr sz="2800"/>
            </a:lvl2pPr>
            <a:lvl3pPr marL="913673" indent="0">
              <a:buNone/>
              <a:defRPr sz="2300"/>
            </a:lvl3pPr>
            <a:lvl4pPr marL="1370508" indent="0">
              <a:buNone/>
              <a:defRPr sz="2000"/>
            </a:lvl4pPr>
            <a:lvl5pPr marL="1827346" indent="0">
              <a:buNone/>
              <a:defRPr sz="2000"/>
            </a:lvl5pPr>
            <a:lvl6pPr marL="2284180" indent="0">
              <a:buNone/>
              <a:defRPr sz="2000"/>
            </a:lvl6pPr>
            <a:lvl7pPr marL="2741018" indent="0">
              <a:buNone/>
              <a:defRPr sz="2000"/>
            </a:lvl7pPr>
            <a:lvl8pPr marL="3197853" indent="0">
              <a:buNone/>
              <a:defRPr sz="2000"/>
            </a:lvl8pPr>
            <a:lvl9pPr marL="3654689" indent="0">
              <a:buNone/>
              <a:defRPr sz="2000"/>
            </a:lvl9pPr>
          </a:lstStyle>
          <a:p>
            <a:pPr lvl="0"/>
            <a:endParaRPr lang="en-GB" noProof="0" smtClean="0"/>
          </a:p>
        </p:txBody>
      </p:sp>
      <p:sp>
        <p:nvSpPr>
          <p:cNvPr id="4" name="Text Placeholder 3"/>
          <p:cNvSpPr>
            <a:spLocks noGrp="1"/>
          </p:cNvSpPr>
          <p:nvPr>
            <p:ph type="body" sz="half" idx="2"/>
          </p:nvPr>
        </p:nvSpPr>
        <p:spPr>
          <a:xfrm>
            <a:off x="1941645" y="5367349"/>
            <a:ext cx="5943600" cy="804863"/>
          </a:xfrm>
        </p:spPr>
        <p:txBody>
          <a:bodyPr/>
          <a:lstStyle>
            <a:lvl1pPr marL="0" indent="0">
              <a:buNone/>
              <a:defRPr sz="1400"/>
            </a:lvl1pPr>
            <a:lvl2pPr marL="456837" indent="0">
              <a:buNone/>
              <a:defRPr sz="1200"/>
            </a:lvl2pPr>
            <a:lvl3pPr marL="913673" indent="0">
              <a:buNone/>
              <a:defRPr sz="1100"/>
            </a:lvl3pPr>
            <a:lvl4pPr marL="1370508" indent="0">
              <a:buNone/>
              <a:defRPr sz="900"/>
            </a:lvl4pPr>
            <a:lvl5pPr marL="1827346" indent="0">
              <a:buNone/>
              <a:defRPr sz="900"/>
            </a:lvl5pPr>
            <a:lvl6pPr marL="2284180" indent="0">
              <a:buNone/>
              <a:defRPr sz="900"/>
            </a:lvl6pPr>
            <a:lvl7pPr marL="2741018" indent="0">
              <a:buNone/>
              <a:defRPr sz="900"/>
            </a:lvl7pPr>
            <a:lvl8pPr marL="3197853" indent="0">
              <a:buNone/>
              <a:defRPr sz="900"/>
            </a:lvl8pPr>
            <a:lvl9pPr marL="3654689"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63"/>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63"/>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46212"/>
            <a:ext cx="8915400" cy="618727"/>
          </a:xfr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131220"/>
            <a:ext cx="8915400" cy="555665"/>
          </a:xfrm>
        </p:spPr>
        <p:txBody>
          <a:bodyPr/>
          <a:lstStyle>
            <a:lvl1pPr>
              <a:defRPr sz="28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300" b="1"/>
            </a:lvl1pPr>
            <a:lvl2pPr>
              <a:defRPr sz="2000" b="1"/>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4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6837" indent="0">
              <a:buNone/>
              <a:defRPr sz="1800">
                <a:solidFill>
                  <a:schemeClr val="tx1">
                    <a:tint val="75000"/>
                  </a:schemeClr>
                </a:solidFill>
              </a:defRPr>
            </a:lvl2pPr>
            <a:lvl3pPr marL="913673" indent="0">
              <a:buNone/>
              <a:defRPr sz="1600">
                <a:solidFill>
                  <a:schemeClr val="tx1">
                    <a:tint val="75000"/>
                  </a:schemeClr>
                </a:solidFill>
              </a:defRPr>
            </a:lvl3pPr>
            <a:lvl4pPr marL="1370508" indent="0">
              <a:buNone/>
              <a:defRPr sz="1400">
                <a:solidFill>
                  <a:schemeClr val="tx1">
                    <a:tint val="75000"/>
                  </a:schemeClr>
                </a:solidFill>
              </a:defRPr>
            </a:lvl4pPr>
            <a:lvl5pPr marL="1827346" indent="0">
              <a:buNone/>
              <a:defRPr sz="1400">
                <a:solidFill>
                  <a:schemeClr val="tx1">
                    <a:tint val="75000"/>
                  </a:schemeClr>
                </a:solidFill>
              </a:defRPr>
            </a:lvl5pPr>
            <a:lvl6pPr marL="2284180" indent="0">
              <a:buNone/>
              <a:defRPr sz="1400">
                <a:solidFill>
                  <a:schemeClr val="tx1">
                    <a:tint val="75000"/>
                  </a:schemeClr>
                </a:solidFill>
              </a:defRPr>
            </a:lvl6pPr>
            <a:lvl7pPr marL="2741018" indent="0">
              <a:buNone/>
              <a:defRPr sz="1400">
                <a:solidFill>
                  <a:schemeClr val="tx1">
                    <a:tint val="75000"/>
                  </a:schemeClr>
                </a:solidFill>
              </a:defRPr>
            </a:lvl7pPr>
            <a:lvl8pPr marL="3197853" indent="0">
              <a:buNone/>
              <a:defRPr sz="1400">
                <a:solidFill>
                  <a:schemeClr val="tx1">
                    <a:tint val="75000"/>
                  </a:schemeClr>
                </a:solidFill>
              </a:defRPr>
            </a:lvl8pPr>
            <a:lvl9pPr marL="3654689"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64"/>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7"/>
            <a:ext cx="4376870" cy="639763"/>
          </a:xfrm>
        </p:spPr>
        <p:txBody>
          <a:bodyPr anchor="b"/>
          <a:lstStyle>
            <a:lvl1pPr marL="0" indent="0">
              <a:buNone/>
              <a:defRPr sz="2300" b="1"/>
            </a:lvl1pPr>
            <a:lvl2pPr marL="456837" indent="0">
              <a:buNone/>
              <a:defRPr sz="2000" b="1"/>
            </a:lvl2pPr>
            <a:lvl3pPr marL="913673" indent="0">
              <a:buNone/>
              <a:defRPr sz="1800" b="1"/>
            </a:lvl3pPr>
            <a:lvl4pPr marL="1370508" indent="0">
              <a:buNone/>
              <a:defRPr sz="1600" b="1"/>
            </a:lvl4pPr>
            <a:lvl5pPr marL="1827346" indent="0">
              <a:buNone/>
              <a:defRPr sz="1600" b="1"/>
            </a:lvl5pPr>
            <a:lvl6pPr marL="2284180" indent="0">
              <a:buNone/>
              <a:defRPr sz="1600" b="1"/>
            </a:lvl6pPr>
            <a:lvl7pPr marL="2741018" indent="0">
              <a:buNone/>
              <a:defRPr sz="1600" b="1"/>
            </a:lvl7pPr>
            <a:lvl8pPr marL="3197853" indent="0">
              <a:buNone/>
              <a:defRPr sz="1600" b="1"/>
            </a:lvl8pPr>
            <a:lvl9pPr marL="36546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7"/>
            <a:ext cx="4378590" cy="639763"/>
          </a:xfrm>
        </p:spPr>
        <p:txBody>
          <a:bodyPr anchor="b"/>
          <a:lstStyle>
            <a:lvl1pPr marL="0" indent="0">
              <a:buNone/>
              <a:defRPr sz="2300" b="1"/>
            </a:lvl1pPr>
            <a:lvl2pPr marL="456837" indent="0">
              <a:buNone/>
              <a:defRPr sz="2000" b="1"/>
            </a:lvl2pPr>
            <a:lvl3pPr marL="913673" indent="0">
              <a:buNone/>
              <a:defRPr sz="1800" b="1"/>
            </a:lvl3pPr>
            <a:lvl4pPr marL="1370508" indent="0">
              <a:buNone/>
              <a:defRPr sz="1600" b="1"/>
            </a:lvl4pPr>
            <a:lvl5pPr marL="1827346" indent="0">
              <a:buNone/>
              <a:defRPr sz="1600" b="1"/>
            </a:lvl5pPr>
            <a:lvl6pPr marL="2284180" indent="0">
              <a:buNone/>
              <a:defRPr sz="1600" b="1"/>
            </a:lvl6pPr>
            <a:lvl7pPr marL="2741018" indent="0">
              <a:buNone/>
              <a:defRPr sz="1600" b="1"/>
            </a:lvl7pPr>
            <a:lvl8pPr marL="3197853" indent="0">
              <a:buNone/>
              <a:defRPr sz="1600" b="1"/>
            </a:lvl8pPr>
            <a:lvl9pPr marL="36546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86" y="1090649"/>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3"/>
            <a:ext cx="3259006"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83"/>
            <a:ext cx="553772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4"/>
            <a:ext cx="3259006" cy="4691063"/>
          </a:xfrm>
        </p:spPr>
        <p:txBody>
          <a:bodyPr/>
          <a:lstStyle>
            <a:lvl1pPr marL="0" indent="0">
              <a:buNone/>
              <a:defRPr sz="1400"/>
            </a:lvl1pPr>
            <a:lvl2pPr marL="456837" indent="0">
              <a:buNone/>
              <a:defRPr sz="1200"/>
            </a:lvl2pPr>
            <a:lvl3pPr marL="913673" indent="0">
              <a:buNone/>
              <a:defRPr sz="1100"/>
            </a:lvl3pPr>
            <a:lvl4pPr marL="1370508" indent="0">
              <a:buNone/>
              <a:defRPr sz="900"/>
            </a:lvl4pPr>
            <a:lvl5pPr marL="1827346" indent="0">
              <a:buNone/>
              <a:defRPr sz="900"/>
            </a:lvl5pPr>
            <a:lvl6pPr marL="2284180" indent="0">
              <a:buNone/>
              <a:defRPr sz="900"/>
            </a:lvl6pPr>
            <a:lvl7pPr marL="2741018" indent="0">
              <a:buNone/>
              <a:defRPr sz="900"/>
            </a:lvl7pPr>
            <a:lvl8pPr marL="3197853" indent="0">
              <a:buNone/>
              <a:defRPr sz="900"/>
            </a:lvl8pPr>
            <a:lvl9pPr marL="3654689"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50368"/>
            <a:ext cx="8915400" cy="429541"/>
          </a:xfrm>
          <a:prstGeom prst="rect">
            <a:avLst/>
          </a:prstGeom>
          <a:noFill/>
          <a:ln w="9525">
            <a:noFill/>
            <a:miter lim="800000"/>
            <a:headEnd/>
            <a:tailEnd/>
          </a:ln>
        </p:spPr>
        <p:txBody>
          <a:bodyPr vert="horz" wrap="square" lIns="91366" tIns="45682" rIns="91366" bIns="45682" numCol="1" anchor="ctr" anchorCtr="0" compatLnSpc="1">
            <a:prstTxWarp prst="textNoShape">
              <a:avLst/>
            </a:prstTxWarp>
          </a:bodyPr>
          <a:lstStyle/>
          <a:p>
            <a:pPr lvl="0"/>
            <a:r>
              <a:rPr lang="en-US" dirty="0" smtClean="0"/>
              <a:t>Click to edit Master title style</a:t>
            </a:r>
            <a:endParaRPr lang="en-GB" dirty="0" smtClean="0"/>
          </a:p>
        </p:txBody>
      </p:sp>
      <p:sp>
        <p:nvSpPr>
          <p:cNvPr id="2051"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366" tIns="45682" rIns="91366" bIns="45682"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9" name="Line 8"/>
          <p:cNvSpPr>
            <a:spLocks noChangeShapeType="1"/>
          </p:cNvSpPr>
          <p:nvPr/>
        </p:nvSpPr>
        <p:spPr bwMode="auto">
          <a:xfrm>
            <a:off x="571499" y="573707"/>
            <a:ext cx="8839201" cy="0"/>
          </a:xfrm>
          <a:prstGeom prst="line">
            <a:avLst/>
          </a:prstGeom>
          <a:noFill/>
          <a:ln w="57150" cmpd="thinThick">
            <a:solidFill>
              <a:srgbClr val="3333FF"/>
            </a:solidFill>
            <a:round/>
            <a:headEnd/>
            <a:tailEnd/>
          </a:ln>
          <a:effectLst/>
        </p:spPr>
        <p:txBody>
          <a:bodyPr lIns="91366" tIns="45682" rIns="91366" bIns="45682"/>
          <a:lstStyle/>
          <a:p>
            <a:pPr algn="ctr">
              <a:defRPr/>
            </a:pPr>
            <a:endParaRPr lang="en-US"/>
          </a:p>
        </p:txBody>
      </p:sp>
      <p:pic>
        <p:nvPicPr>
          <p:cNvPr id="2056" name="Picture 8" descr="H:\MY DOCUMENTS\GSICS\logo\GSICS180px.png"/>
          <p:cNvPicPr>
            <a:picLocks noChangeAspect="1" noChangeArrowheads="1"/>
          </p:cNvPicPr>
          <p:nvPr/>
        </p:nvPicPr>
        <p:blipFill>
          <a:blip r:embed="rId14" cstate="print"/>
          <a:srcRect/>
          <a:stretch>
            <a:fillRect/>
          </a:stretch>
        </p:blipFill>
        <p:spPr bwMode="auto">
          <a:xfrm>
            <a:off x="8191505" y="6162712"/>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90" r:id="rId2"/>
    <p:sldLayoutId id="2147484087" r:id="rId3"/>
    <p:sldLayoutId id="2147484078" r:id="rId4"/>
    <p:sldLayoutId id="2147484080" r:id="rId5"/>
    <p:sldLayoutId id="2147484079" r:id="rId6"/>
    <p:sldLayoutId id="2147484088" r:id="rId7"/>
    <p:sldLayoutId id="2147484089" r:id="rId8"/>
    <p:sldLayoutId id="2147484081" r:id="rId9"/>
    <p:sldLayoutId id="2147484082" r:id="rId10"/>
    <p:sldLayoutId id="2147484083" r:id="rId11"/>
    <p:sldLayoutId id="2147484084" r:id="rId12"/>
  </p:sldLayoutIdLst>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837" algn="ctr" rtl="0" fontAlgn="base">
        <a:spcBef>
          <a:spcPct val="0"/>
        </a:spcBef>
        <a:spcAft>
          <a:spcPct val="0"/>
        </a:spcAft>
        <a:defRPr sz="4300">
          <a:solidFill>
            <a:schemeClr val="tx1"/>
          </a:solidFill>
          <a:latin typeface="Calibri" pitchFamily="34" charset="0"/>
        </a:defRPr>
      </a:lvl6pPr>
      <a:lvl7pPr marL="913673" algn="ctr" rtl="0" fontAlgn="base">
        <a:spcBef>
          <a:spcPct val="0"/>
        </a:spcBef>
        <a:spcAft>
          <a:spcPct val="0"/>
        </a:spcAft>
        <a:defRPr sz="4300">
          <a:solidFill>
            <a:schemeClr val="tx1"/>
          </a:solidFill>
          <a:latin typeface="Calibri" pitchFamily="34" charset="0"/>
        </a:defRPr>
      </a:lvl7pPr>
      <a:lvl8pPr marL="1370508" algn="ctr" rtl="0" fontAlgn="base">
        <a:spcBef>
          <a:spcPct val="0"/>
        </a:spcBef>
        <a:spcAft>
          <a:spcPct val="0"/>
        </a:spcAft>
        <a:defRPr sz="4300">
          <a:solidFill>
            <a:schemeClr val="tx1"/>
          </a:solidFill>
          <a:latin typeface="Calibri" pitchFamily="34" charset="0"/>
        </a:defRPr>
      </a:lvl8pPr>
      <a:lvl9pPr marL="1827346" algn="ctr" rtl="0" fontAlgn="base">
        <a:spcBef>
          <a:spcPct val="0"/>
        </a:spcBef>
        <a:spcAft>
          <a:spcPct val="0"/>
        </a:spcAft>
        <a:defRPr sz="4300">
          <a:solidFill>
            <a:schemeClr val="tx1"/>
          </a:solidFill>
          <a:latin typeface="Calibri" pitchFamily="34" charset="0"/>
        </a:defRPr>
      </a:lvl9pPr>
    </p:titleStyle>
    <p:bodyStyle>
      <a:lvl1pPr marL="342627" indent="-342627" algn="l" rtl="0" eaLnBrk="0" fontAlgn="base" hangingPunct="0">
        <a:spcBef>
          <a:spcPct val="20000"/>
        </a:spcBef>
        <a:spcAft>
          <a:spcPct val="0"/>
        </a:spcAft>
        <a:buFont typeface="Arial" charset="0"/>
        <a:buChar char="•"/>
        <a:defRPr sz="2300" b="1" kern="1200">
          <a:solidFill>
            <a:schemeClr val="tx1"/>
          </a:solidFill>
          <a:latin typeface="+mn-lt"/>
          <a:ea typeface="+mn-ea"/>
          <a:cs typeface="+mn-cs"/>
        </a:defRPr>
      </a:lvl1pPr>
      <a:lvl2pPr marL="742359" indent="-285521"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2090" indent="-228416"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98925" indent="-228416"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764" indent="-228416"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2598" indent="-228416" algn="l" defTabSz="9136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435" indent="-228416" algn="l" defTabSz="9136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71" indent="-228416" algn="l" defTabSz="9136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107" indent="-228416" algn="l" defTabSz="9136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73" rtl="0" eaLnBrk="1" latinLnBrk="0" hangingPunct="1">
        <a:defRPr sz="1800" kern="1200">
          <a:solidFill>
            <a:schemeClr val="tx1"/>
          </a:solidFill>
          <a:latin typeface="+mn-lt"/>
          <a:ea typeface="+mn-ea"/>
          <a:cs typeface="+mn-cs"/>
        </a:defRPr>
      </a:lvl1pPr>
      <a:lvl2pPr marL="456837" algn="l" defTabSz="913673" rtl="0" eaLnBrk="1" latinLnBrk="0" hangingPunct="1">
        <a:defRPr sz="1800" kern="1200">
          <a:solidFill>
            <a:schemeClr val="tx1"/>
          </a:solidFill>
          <a:latin typeface="+mn-lt"/>
          <a:ea typeface="+mn-ea"/>
          <a:cs typeface="+mn-cs"/>
        </a:defRPr>
      </a:lvl2pPr>
      <a:lvl3pPr marL="913673" algn="l" defTabSz="913673" rtl="0" eaLnBrk="1" latinLnBrk="0" hangingPunct="1">
        <a:defRPr sz="1800" kern="1200">
          <a:solidFill>
            <a:schemeClr val="tx1"/>
          </a:solidFill>
          <a:latin typeface="+mn-lt"/>
          <a:ea typeface="+mn-ea"/>
          <a:cs typeface="+mn-cs"/>
        </a:defRPr>
      </a:lvl3pPr>
      <a:lvl4pPr marL="1370508" algn="l" defTabSz="913673" rtl="0" eaLnBrk="1" latinLnBrk="0" hangingPunct="1">
        <a:defRPr sz="1800" kern="1200">
          <a:solidFill>
            <a:schemeClr val="tx1"/>
          </a:solidFill>
          <a:latin typeface="+mn-lt"/>
          <a:ea typeface="+mn-ea"/>
          <a:cs typeface="+mn-cs"/>
        </a:defRPr>
      </a:lvl4pPr>
      <a:lvl5pPr marL="1827346" algn="l" defTabSz="913673" rtl="0" eaLnBrk="1" latinLnBrk="0" hangingPunct="1">
        <a:defRPr sz="1800" kern="1200">
          <a:solidFill>
            <a:schemeClr val="tx1"/>
          </a:solidFill>
          <a:latin typeface="+mn-lt"/>
          <a:ea typeface="+mn-ea"/>
          <a:cs typeface="+mn-cs"/>
        </a:defRPr>
      </a:lvl5pPr>
      <a:lvl6pPr marL="2284180" algn="l" defTabSz="913673" rtl="0" eaLnBrk="1" latinLnBrk="0" hangingPunct="1">
        <a:defRPr sz="1800" kern="1200">
          <a:solidFill>
            <a:schemeClr val="tx1"/>
          </a:solidFill>
          <a:latin typeface="+mn-lt"/>
          <a:ea typeface="+mn-ea"/>
          <a:cs typeface="+mn-cs"/>
        </a:defRPr>
      </a:lvl6pPr>
      <a:lvl7pPr marL="2741018" algn="l" defTabSz="913673" rtl="0" eaLnBrk="1" latinLnBrk="0" hangingPunct="1">
        <a:defRPr sz="1800" kern="1200">
          <a:solidFill>
            <a:schemeClr val="tx1"/>
          </a:solidFill>
          <a:latin typeface="+mn-lt"/>
          <a:ea typeface="+mn-ea"/>
          <a:cs typeface="+mn-cs"/>
        </a:defRPr>
      </a:lvl7pPr>
      <a:lvl8pPr marL="3197853" algn="l" defTabSz="913673" rtl="0" eaLnBrk="1" latinLnBrk="0" hangingPunct="1">
        <a:defRPr sz="1800" kern="1200">
          <a:solidFill>
            <a:schemeClr val="tx1"/>
          </a:solidFill>
          <a:latin typeface="+mn-lt"/>
          <a:ea typeface="+mn-ea"/>
          <a:cs typeface="+mn-cs"/>
        </a:defRPr>
      </a:lvl8pPr>
      <a:lvl9pPr marL="3654689" algn="l" defTabSz="91367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imss.ssec.wisc.edu/itwg/itsc/itsc19/program/posters/1p_11_delrio_faulwetter.pdf" TargetMode="Externa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wmo-sat.info/oscar/instruments/view/207" TargetMode="External"/><Relationship Id="rId2" Type="http://schemas.openxmlformats.org/officeDocument/2006/relationships/hyperlink" Target="http://www.wmo-sat.info/oscar/" TargetMode="External"/><Relationship Id="rId1" Type="http://schemas.openxmlformats.org/officeDocument/2006/relationships/slideLayout" Target="../slideLayouts/slideLayout3.xml"/><Relationship Id="rId5" Type="http://schemas.openxmlformats.org/officeDocument/2006/relationships/hyperlink" Target="http://www.star.nesdis.noaa.gov/icvs/about.php" TargetMode="External"/><Relationship Id="rId4" Type="http://schemas.openxmlformats.org/officeDocument/2006/relationships/hyperlink" Target="http://ncc.nesdis.noaa.gov/about.php"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gsics.nesdis.noaa.gov/wiki/bin/edit/Development/CrIS?topicparent=Development.20150709"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hyperlink" Target="gsics.wmo.int" TargetMode="External"/><Relationship Id="rId4" Type="http://schemas.openxmlformats.org/officeDocument/2006/relationships/diagramQuickStyle" Target="../diagrams/quickStyle1.xm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802641" y="2942923"/>
            <a:ext cx="8900159" cy="1387777"/>
          </a:xfrm>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lstStyle/>
          <a:p>
            <a:pPr eaLnBrk="1" hangingPunct="1"/>
            <a:r>
              <a:rPr lang="en-GB" sz="3600" dirty="0" smtClean="0"/>
              <a:t/>
            </a:r>
            <a:br>
              <a:rPr lang="en-GB" sz="3600" dirty="0" smtClean="0"/>
            </a:br>
            <a:r>
              <a:rPr lang="en-US" sz="3600" b="0" dirty="0" smtClean="0"/>
              <a:t> Selecting a GSICS reference instrument </a:t>
            </a:r>
            <a:br>
              <a:rPr lang="en-US" sz="3600" b="0" dirty="0" smtClean="0"/>
            </a:br>
            <a:r>
              <a:rPr lang="en-US" sz="3600" b="0" dirty="0" smtClean="0"/>
              <a:t>IR , VIS and Microwave</a:t>
            </a:r>
            <a:r>
              <a:rPr lang="en-GB" sz="3600" dirty="0" smtClean="0"/>
              <a:t/>
            </a:r>
            <a:br>
              <a:rPr lang="en-GB" sz="3600" dirty="0" smtClean="0"/>
            </a:br>
            <a:endParaRPr lang="en-GB" sz="3600" dirty="0" smtClean="0"/>
          </a:p>
        </p:txBody>
      </p:sp>
      <p:sp>
        <p:nvSpPr>
          <p:cNvPr id="5" name="Rectangle 43"/>
          <p:cNvSpPr>
            <a:spLocks noGrp="1" noChangeArrowheads="1"/>
          </p:cNvSpPr>
          <p:nvPr>
            <p:ph type="subTitle" idx="1"/>
          </p:nvPr>
        </p:nvSpPr>
        <p:spPr>
          <a:xfrm>
            <a:off x="1160024" y="4925513"/>
            <a:ext cx="7555043" cy="929187"/>
          </a:xfrm>
        </p:spPr>
        <p:txBody>
          <a:bodyPr/>
          <a:lstStyle/>
          <a:p>
            <a:pPr eaLnBrk="1" hangingPunct="1">
              <a:defRPr/>
            </a:pPr>
            <a:r>
              <a:rPr lang="en-US" i="1" dirty="0" smtClean="0">
                <a:solidFill>
                  <a:srgbClr val="C00000"/>
                </a:solidFill>
              </a:rPr>
              <a:t> </a:t>
            </a:r>
            <a:r>
              <a:rPr lang="en-US" i="1" dirty="0" err="1" smtClean="0">
                <a:solidFill>
                  <a:srgbClr val="C00000"/>
                </a:solidFill>
              </a:rPr>
              <a:t>Manik</a:t>
            </a:r>
            <a:r>
              <a:rPr lang="en-US" i="1" dirty="0" smtClean="0">
                <a:solidFill>
                  <a:srgbClr val="C00000"/>
                </a:solidFill>
              </a:rPr>
              <a:t> Bali, </a:t>
            </a:r>
            <a:r>
              <a:rPr lang="en-US" i="1" dirty="0" err="1" smtClean="0">
                <a:solidFill>
                  <a:srgbClr val="C00000"/>
                </a:solidFill>
              </a:rPr>
              <a:t>Fuzhong</a:t>
            </a:r>
            <a:r>
              <a:rPr lang="en-US" i="1" dirty="0" smtClean="0">
                <a:solidFill>
                  <a:srgbClr val="C00000"/>
                </a:solidFill>
              </a:rPr>
              <a:t> </a:t>
            </a:r>
            <a:r>
              <a:rPr lang="en-US" i="1" dirty="0" err="1" smtClean="0">
                <a:solidFill>
                  <a:srgbClr val="C00000"/>
                </a:solidFill>
              </a:rPr>
              <a:t>Weng</a:t>
            </a:r>
            <a:r>
              <a:rPr lang="en-US" i="1" dirty="0" smtClean="0">
                <a:solidFill>
                  <a:srgbClr val="C00000"/>
                </a:solidFill>
              </a:rPr>
              <a:t>, Dave </a:t>
            </a:r>
            <a:r>
              <a:rPr lang="en-US" i="1" dirty="0" err="1" smtClean="0">
                <a:solidFill>
                  <a:srgbClr val="C00000"/>
                </a:solidFill>
              </a:rPr>
              <a:t>Doelling</a:t>
            </a:r>
            <a:r>
              <a:rPr lang="en-US" i="1" dirty="0" smtClean="0">
                <a:solidFill>
                  <a:srgbClr val="C00000"/>
                </a:solidFill>
              </a:rPr>
              <a:t>, Ralph Ferraro, Cheng-</a:t>
            </a:r>
            <a:r>
              <a:rPr lang="en-US" i="1" dirty="0" err="1" smtClean="0">
                <a:solidFill>
                  <a:srgbClr val="C00000"/>
                </a:solidFill>
              </a:rPr>
              <a:t>Zhi</a:t>
            </a:r>
            <a:r>
              <a:rPr lang="en-US" i="1" dirty="0" smtClean="0">
                <a:solidFill>
                  <a:srgbClr val="C00000"/>
                </a:solidFill>
              </a:rPr>
              <a:t> </a:t>
            </a:r>
            <a:r>
              <a:rPr lang="en-US" i="1" dirty="0" err="1" smtClean="0">
                <a:solidFill>
                  <a:srgbClr val="C00000"/>
                </a:solidFill>
              </a:rPr>
              <a:t>Zou</a:t>
            </a:r>
            <a:r>
              <a:rPr lang="en-US" i="1" dirty="0" smtClean="0">
                <a:solidFill>
                  <a:srgbClr val="C00000"/>
                </a:solidFill>
              </a:rPr>
              <a:t>, Lawrence E Flynn and Mitch Goldberg</a:t>
            </a:r>
            <a:endParaRPr lang="en-US" sz="1600" i="1" dirty="0" smtClean="0">
              <a:solidFill>
                <a:srgbClr val="C00000"/>
              </a:solidFill>
            </a:endParaRPr>
          </a:p>
          <a:p>
            <a:pPr eaLnBrk="1" hangingPunct="1">
              <a:buFont typeface="Arial" pitchFamily="34" charset="0"/>
              <a:buNone/>
              <a:defRPr/>
            </a:pPr>
            <a:endParaRPr lang="en-US" sz="1600" dirty="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0" y="0"/>
          <a:ext cx="8105775" cy="6877050"/>
        </p:xfrm>
        <a:graphic>
          <a:graphicData uri="http://schemas.openxmlformats.org/presentationml/2006/ole">
            <p:oleObj spid="_x0000_s32770" name="Worksheet" r:id="rId3" imgW="8105879" imgH="6877170" progId="Excel.Sheet.12">
              <p:embed/>
            </p:oleObj>
          </a:graphicData>
        </a:graphic>
      </p:graphicFrame>
      <p:sp>
        <p:nvSpPr>
          <p:cNvPr id="3" name="TextBox 2"/>
          <p:cNvSpPr txBox="1"/>
          <p:nvPr/>
        </p:nvSpPr>
        <p:spPr>
          <a:xfrm>
            <a:off x="7985281" y="5887580"/>
            <a:ext cx="1920719" cy="230832"/>
          </a:xfrm>
          <a:prstGeom prst="rect">
            <a:avLst/>
          </a:prstGeom>
          <a:solidFill>
            <a:schemeClr val="bg1"/>
          </a:solidFill>
        </p:spPr>
        <p:txBody>
          <a:bodyPr wrap="none" rtlCol="0">
            <a:spAutoFit/>
          </a:bodyPr>
          <a:lstStyle/>
          <a:p>
            <a:r>
              <a:rPr lang="en-US" dirty="0" smtClean="0">
                <a:solidFill>
                  <a:schemeClr val="tx1"/>
                </a:solidFill>
              </a:rPr>
              <a:t>Curtsey  </a:t>
            </a:r>
            <a:r>
              <a:rPr lang="en-US" dirty="0" err="1" smtClean="0">
                <a:solidFill>
                  <a:schemeClr val="tx1"/>
                </a:solidFill>
              </a:rPr>
              <a:t>Hewison@EUMETSAT</a:t>
            </a:r>
            <a:endParaRPr lang="en-US" dirty="0">
              <a:solidFill>
                <a:schemeClr val="tx1"/>
              </a:solidFill>
            </a:endParaRPr>
          </a:p>
        </p:txBody>
      </p:sp>
      <p:sp>
        <p:nvSpPr>
          <p:cNvPr id="4" name="TextBox 3"/>
          <p:cNvSpPr txBox="1"/>
          <p:nvPr/>
        </p:nvSpPr>
        <p:spPr>
          <a:xfrm>
            <a:off x="8278631" y="2046941"/>
            <a:ext cx="1627369" cy="307777"/>
          </a:xfrm>
          <a:prstGeom prst="rect">
            <a:avLst/>
          </a:prstGeom>
          <a:noFill/>
        </p:spPr>
        <p:txBody>
          <a:bodyPr wrap="none" rtlCol="0">
            <a:spAutoFit/>
          </a:bodyPr>
          <a:lstStyle/>
          <a:p>
            <a:r>
              <a:rPr lang="en-US" sz="1400" dirty="0" smtClean="0">
                <a:solidFill>
                  <a:srgbClr val="C00000"/>
                </a:solidFill>
              </a:rPr>
              <a:t>Scoring Scheme</a:t>
            </a:r>
            <a:endParaRPr lang="en-US" sz="1400" dirty="0">
              <a:solidFill>
                <a:srgbClr val="C00000"/>
              </a:solidFill>
            </a:endParaRPr>
          </a:p>
        </p:txBody>
      </p:sp>
      <p:sp>
        <p:nvSpPr>
          <p:cNvPr id="5" name="Rectangle 4"/>
          <p:cNvSpPr/>
          <p:nvPr/>
        </p:nvSpPr>
        <p:spPr>
          <a:xfrm>
            <a:off x="576197" y="3069542"/>
            <a:ext cx="8805797" cy="1261884"/>
          </a:xfrm>
          <a:prstGeom prst="rect">
            <a:avLst/>
          </a:prstGeom>
          <a:solidFill>
            <a:schemeClr val="bg2">
              <a:lumMod val="75000"/>
            </a:schemeClr>
          </a:solidFill>
        </p:spPr>
        <p:txBody>
          <a:bodyPr wrap="square">
            <a:spAutoFit/>
          </a:bodyPr>
          <a:lstStyle/>
          <a:p>
            <a:r>
              <a:rPr lang="en-US" sz="2000" dirty="0" smtClean="0">
                <a:solidFill>
                  <a:schemeClr val="tx1"/>
                </a:solidFill>
                <a:latin typeface="+mj-lt"/>
              </a:rPr>
              <a:t>Scoring scheme comprehensive.</a:t>
            </a:r>
          </a:p>
          <a:p>
            <a:r>
              <a:rPr lang="en-US" sz="2000" dirty="0" smtClean="0">
                <a:solidFill>
                  <a:schemeClr val="tx1"/>
                </a:solidFill>
                <a:latin typeface="+mj-lt"/>
              </a:rPr>
              <a:t>     </a:t>
            </a:r>
            <a:r>
              <a:rPr lang="en-US" sz="1600" b="0" dirty="0" smtClean="0">
                <a:solidFill>
                  <a:schemeClr val="tx1"/>
                </a:solidFill>
                <a:latin typeface="Times New Roman" pitchFamily="18" charset="0"/>
                <a:cs typeface="Times New Roman" pitchFamily="18" charset="0"/>
              </a:rPr>
              <a:t>Can be  fine tuned according to spectrum and need.</a:t>
            </a:r>
          </a:p>
          <a:p>
            <a:r>
              <a:rPr lang="en-US" sz="1600" b="0" dirty="0" smtClean="0">
                <a:solidFill>
                  <a:schemeClr val="tx1"/>
                </a:solidFill>
                <a:latin typeface="Times New Roman" pitchFamily="18" charset="0"/>
                <a:cs typeface="Times New Roman" pitchFamily="18" charset="0"/>
              </a:rPr>
              <a:t>      </a:t>
            </a:r>
            <a:r>
              <a:rPr lang="en-US" sz="1600" dirty="0" smtClean="0">
                <a:solidFill>
                  <a:schemeClr val="tx1"/>
                </a:solidFill>
                <a:latin typeface="Times New Roman" pitchFamily="18" charset="0"/>
                <a:cs typeface="Times New Roman" pitchFamily="18" charset="0"/>
              </a:rPr>
              <a:t>Cannot score winners or losers </a:t>
            </a:r>
            <a:r>
              <a:rPr lang="en-US" sz="1600" b="0" dirty="0" smtClean="0">
                <a:solidFill>
                  <a:schemeClr val="tx1"/>
                </a:solidFill>
                <a:latin typeface="Times New Roman" pitchFamily="18" charset="0"/>
                <a:cs typeface="Times New Roman" pitchFamily="18" charset="0"/>
              </a:rPr>
              <a:t>-&gt;  User Requirements differ, instruments change during life time</a:t>
            </a:r>
            <a:endParaRPr lang="en-US" sz="1600" b="0" dirty="0" smtClean="0">
              <a:solidFill>
                <a:schemeClr val="tx1"/>
              </a:solidFill>
              <a:latin typeface="+mj-lt"/>
            </a:endParaRPr>
          </a:p>
          <a:p>
            <a:endParaRPr lang="en-US" sz="2000" b="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9500"/>
            <a:ext cx="9906000" cy="2364154"/>
          </a:xfrm>
        </p:spPr>
        <p:txBody>
          <a:bodyPr/>
          <a:lstStyle/>
          <a:p>
            <a:pPr>
              <a:buNone/>
            </a:pPr>
            <a:r>
              <a:rPr lang="en-US" dirty="0" smtClean="0"/>
              <a:t>IR sounder</a:t>
            </a:r>
            <a:br>
              <a:rPr lang="en-US" dirty="0" smtClean="0"/>
            </a:br>
            <a:r>
              <a:rPr lang="en-US" b="0" dirty="0" smtClean="0"/>
              <a:t>1</a:t>
            </a:r>
            <a:r>
              <a:rPr lang="en-US" sz="1800" b="0" dirty="0" smtClean="0"/>
              <a:t>. Sensor performance stability</a:t>
            </a:r>
            <a:r>
              <a:rPr lang="en-US" sz="1800" dirty="0" smtClean="0"/>
              <a:t/>
            </a:r>
            <a:br>
              <a:rPr lang="en-US" sz="1800" dirty="0" smtClean="0"/>
            </a:br>
            <a:r>
              <a:rPr lang="en-US" sz="1800" b="0" dirty="0" smtClean="0"/>
              <a:t>2. Spectral coverage/Spectral resolution</a:t>
            </a:r>
            <a:r>
              <a:rPr lang="en-US" sz="1800" dirty="0" smtClean="0"/>
              <a:t/>
            </a:r>
            <a:br>
              <a:rPr lang="en-US" sz="1800" dirty="0" smtClean="0"/>
            </a:br>
            <a:r>
              <a:rPr lang="en-US" sz="1800" b="0" dirty="0" smtClean="0"/>
              <a:t>3. Error budgets (prelaunch characterization and post-launch verification)</a:t>
            </a:r>
            <a:r>
              <a:rPr lang="en-US" sz="1800" dirty="0" smtClean="0"/>
              <a:t/>
            </a:r>
            <a:br>
              <a:rPr lang="en-US" sz="1800" dirty="0" smtClean="0"/>
            </a:br>
            <a:r>
              <a:rPr lang="en-US" sz="1800" b="0" dirty="0" smtClean="0"/>
              <a:t>4. Geo-location accuracy</a:t>
            </a:r>
            <a:r>
              <a:rPr lang="en-US" sz="1800" dirty="0" smtClean="0"/>
              <a:t/>
            </a:r>
            <a:br>
              <a:rPr lang="en-US" sz="1800" dirty="0" smtClean="0"/>
            </a:br>
            <a:r>
              <a:rPr lang="en-US" sz="1800" b="0" dirty="0" smtClean="0"/>
              <a:t>5. Data availability</a:t>
            </a:r>
          </a:p>
          <a:p>
            <a:pPr>
              <a:buNone/>
            </a:pPr>
            <a:r>
              <a:rPr lang="en-US" sz="1800" dirty="0" smtClean="0"/>
              <a:t>               References:  </a:t>
            </a:r>
            <a:r>
              <a:rPr lang="en-US" sz="1800" dirty="0" err="1" smtClean="0"/>
              <a:t>CrIS</a:t>
            </a:r>
            <a:r>
              <a:rPr lang="en-US" sz="1800" dirty="0" smtClean="0"/>
              <a:t>, AIRS IASI A/B/C can be GSICS  References ( No Primary or Secondary)</a:t>
            </a:r>
          </a:p>
          <a:p>
            <a:pPr>
              <a:buNone/>
            </a:pPr>
            <a:endParaRPr lang="en-US" sz="1800" b="0" dirty="0" smtClean="0"/>
          </a:p>
          <a:p>
            <a:pPr>
              <a:buNone/>
            </a:pPr>
            <a:endParaRPr lang="en-US" sz="1800" b="0" dirty="0" smtClean="0"/>
          </a:p>
          <a:p>
            <a:pPr>
              <a:buNone/>
            </a:pPr>
            <a:endParaRPr lang="en-US" dirty="0"/>
          </a:p>
        </p:txBody>
      </p:sp>
      <p:sp>
        <p:nvSpPr>
          <p:cNvPr id="4" name="Title 1"/>
          <p:cNvSpPr txBox="1">
            <a:spLocks/>
          </p:cNvSpPr>
          <p:nvPr/>
        </p:nvSpPr>
        <p:spPr bwMode="auto">
          <a:xfrm>
            <a:off x="889000" y="0"/>
            <a:ext cx="7823200" cy="573115"/>
          </a:xfrm>
          <a:prstGeom prst="rect">
            <a:avLst/>
          </a:prstGeom>
          <a:solidFill>
            <a:srgbClr val="7030A0"/>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algn="ctr" eaLnBrk="0" hangingPunct="0">
              <a:defRPr/>
            </a:pPr>
            <a:endParaRPr lang="en-US" sz="2800" dirty="0" smtClean="0">
              <a:solidFill>
                <a:schemeClr val="tx1">
                  <a:lumMod val="85000"/>
                  <a:lumOff val="15000"/>
                </a:schemeClr>
              </a:solidFill>
            </a:endParaRPr>
          </a:p>
          <a:p>
            <a:pPr algn="ctr" eaLnBrk="0" hangingPunct="0">
              <a:defRPr/>
            </a:pPr>
            <a:r>
              <a:rPr lang="en-US" sz="2800" dirty="0" smtClean="0">
                <a:solidFill>
                  <a:schemeClr val="bg1"/>
                </a:solidFill>
              </a:rPr>
              <a:t>What are we looking for in a Reference Instruments</a:t>
            </a:r>
          </a:p>
          <a:p>
            <a:pPr lvl="0" algn="ctr" eaLnBrk="0" hangingPunct="0">
              <a:defRPr/>
            </a:pPr>
            <a:r>
              <a:rPr lang="en-US" sz="2800" dirty="0" smtClean="0"/>
              <a:t> </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Content Placeholder 2"/>
          <p:cNvSpPr txBox="1">
            <a:spLocks/>
          </p:cNvSpPr>
          <p:nvPr/>
        </p:nvSpPr>
        <p:spPr bwMode="auto">
          <a:xfrm>
            <a:off x="0" y="3938954"/>
            <a:ext cx="9906000" cy="2538046"/>
          </a:xfrm>
          <a:prstGeom prst="rect">
            <a:avLst/>
          </a:prstGeom>
          <a:noFill/>
          <a:ln w="9525">
            <a:noFill/>
            <a:miter lim="800000"/>
            <a:headEnd/>
            <a:tailEnd/>
          </a:ln>
        </p:spPr>
        <p:txBody>
          <a:bodyPr vert="horz" wrap="square" lIns="91366" tIns="45682" rIns="91366" bIns="45682" numCol="1" anchor="t" anchorCtr="0" compatLnSpc="1">
            <a:prstTxWarp prst="textNoShape">
              <a:avLst/>
            </a:prstTxWarp>
          </a:bodyPr>
          <a:lstStyle/>
          <a:p>
            <a:pPr marL="342627" lvl="0" indent="-342627" eaLnBrk="0" hangingPunct="0">
              <a:spcBef>
                <a:spcPct val="20000"/>
              </a:spcBef>
            </a:pPr>
            <a:r>
              <a:rPr lang="en-US" sz="2300" dirty="0" smtClean="0">
                <a:solidFill>
                  <a:schemeClr val="tx1"/>
                </a:solidFill>
                <a:latin typeface="+mn-lt"/>
              </a:rPr>
              <a:t>MW</a:t>
            </a:r>
            <a:r>
              <a:rPr kumimoji="0" lang="en-US" sz="2300" i="0" u="none" strike="noStrike" kern="1200" cap="none" spc="0" normalizeH="0" baseline="0" noProof="0" dirty="0" smtClean="0">
                <a:ln>
                  <a:noFill/>
                </a:ln>
                <a:solidFill>
                  <a:schemeClr val="tx1"/>
                </a:solidFill>
                <a:effectLst/>
                <a:uLnTx/>
                <a:uFillTx/>
                <a:latin typeface="+mn-lt"/>
                <a:ea typeface="+mn-ea"/>
                <a:cs typeface="+mn-cs"/>
              </a:rPr>
              <a:t> sounder</a:t>
            </a:r>
            <a:r>
              <a:rPr kumimoji="0" lang="en-US" sz="2300" b="1" i="0" u="none" strike="noStrike" kern="1200" cap="none" spc="0" normalizeH="0" baseline="0" noProof="0" dirty="0" smtClean="0">
                <a:ln>
                  <a:noFill/>
                </a:ln>
                <a:solidFill>
                  <a:schemeClr val="tx1"/>
                </a:solidFill>
                <a:effectLst/>
                <a:uLnTx/>
                <a:uFillTx/>
                <a:latin typeface="+mn-lt"/>
                <a:ea typeface="+mn-ea"/>
                <a:cs typeface="+mn-cs"/>
              </a:rPr>
              <a:t/>
            </a:r>
            <a:br>
              <a:rPr kumimoji="0" lang="en-US" sz="2300" b="1" i="0" u="none" strike="noStrike" kern="1200" cap="none" spc="0" normalizeH="0" baseline="0" noProof="0" dirty="0" smtClean="0">
                <a:ln>
                  <a:noFill/>
                </a:ln>
                <a:solidFill>
                  <a:schemeClr val="tx1"/>
                </a:solidFill>
                <a:effectLst/>
                <a:uLnTx/>
                <a:uFillTx/>
                <a:latin typeface="+mn-lt"/>
                <a:ea typeface="+mn-ea"/>
                <a:cs typeface="+mn-cs"/>
              </a:rPr>
            </a:br>
            <a:r>
              <a:rPr kumimoji="0" lang="en-US" sz="1800" b="1" i="0" u="none" strike="noStrike" kern="1200" cap="none" spc="0" normalizeH="0" baseline="0" noProof="0" dirty="0" smtClean="0">
                <a:ln>
                  <a:noFill/>
                </a:ln>
                <a:solidFill>
                  <a:schemeClr val="tx1"/>
                </a:solidFill>
                <a:effectLst/>
                <a:uLnTx/>
                <a:uFillTx/>
                <a:latin typeface="+mn-lt"/>
                <a:ea typeface="+mn-ea"/>
                <a:cs typeface="+mn-cs"/>
              </a:rPr>
              <a:t/>
            </a:r>
            <a:br>
              <a:rPr kumimoji="0" lang="en-US" sz="1800" b="1" i="0" u="none" strike="noStrike" kern="1200" cap="none" spc="0" normalizeH="0" baseline="0" noProof="0" dirty="0" smtClean="0">
                <a:ln>
                  <a:noFill/>
                </a:ln>
                <a:solidFill>
                  <a:schemeClr val="tx1"/>
                </a:solidFill>
                <a:effectLst/>
                <a:uLnTx/>
                <a:uFillTx/>
                <a:latin typeface="+mn-lt"/>
                <a:ea typeface="+mn-ea"/>
                <a:cs typeface="+mn-cs"/>
              </a:rPr>
            </a:br>
            <a:r>
              <a:rPr lang="en-US" sz="1800" b="0" dirty="0" smtClean="0">
                <a:solidFill>
                  <a:schemeClr val="tx1"/>
                </a:solidFill>
                <a:latin typeface="Calibri" pitchFamily="34" charset="0"/>
              </a:rPr>
              <a:t>1. Sensor performance stability</a:t>
            </a:r>
            <a:r>
              <a:rPr lang="en-US" sz="1800" dirty="0" smtClean="0">
                <a:solidFill>
                  <a:schemeClr val="tx1"/>
                </a:solidFill>
                <a:latin typeface="Calibri" pitchFamily="34" charset="0"/>
              </a:rPr>
              <a:t/>
            </a:r>
            <a:br>
              <a:rPr lang="en-US" sz="1800" dirty="0" smtClean="0">
                <a:solidFill>
                  <a:schemeClr val="tx1"/>
                </a:solidFill>
                <a:latin typeface="Calibri" pitchFamily="34" charset="0"/>
              </a:rPr>
            </a:br>
            <a:r>
              <a:rPr lang="en-US" sz="1800" b="0" dirty="0" smtClean="0">
                <a:solidFill>
                  <a:schemeClr val="tx1"/>
                </a:solidFill>
                <a:latin typeface="Calibri" pitchFamily="34" charset="0"/>
              </a:rPr>
              <a:t>2. Field of view (FOV) consistency (ATMS has oversampling FOV and can be B-G to AMSU-A and MSU)</a:t>
            </a:r>
            <a:r>
              <a:rPr lang="en-US" sz="1800" dirty="0" smtClean="0">
                <a:solidFill>
                  <a:schemeClr val="tx1"/>
                </a:solidFill>
                <a:latin typeface="Calibri" pitchFamily="34" charset="0"/>
              </a:rPr>
              <a:t/>
            </a:r>
            <a:br>
              <a:rPr lang="en-US" sz="1800" dirty="0" smtClean="0">
                <a:solidFill>
                  <a:schemeClr val="tx1"/>
                </a:solidFill>
                <a:latin typeface="Calibri" pitchFamily="34" charset="0"/>
              </a:rPr>
            </a:br>
            <a:r>
              <a:rPr lang="en-US" sz="1800" b="0" dirty="0" smtClean="0">
                <a:solidFill>
                  <a:schemeClr val="tx1"/>
                </a:solidFill>
                <a:latin typeface="Calibri" pitchFamily="34" charset="0"/>
              </a:rPr>
              <a:t>3. Error budgets (prelaunch characterization and </a:t>
            </a:r>
            <a:r>
              <a:rPr lang="en-US" sz="1800" b="0" dirty="0" err="1" smtClean="0">
                <a:solidFill>
                  <a:schemeClr val="tx1"/>
                </a:solidFill>
                <a:latin typeface="Calibri" pitchFamily="34" charset="0"/>
              </a:rPr>
              <a:t>postlaunch</a:t>
            </a:r>
            <a:r>
              <a:rPr lang="en-US" sz="1800" b="0" dirty="0" smtClean="0">
                <a:solidFill>
                  <a:schemeClr val="tx1"/>
                </a:solidFill>
                <a:latin typeface="Calibri" pitchFamily="34" charset="0"/>
              </a:rPr>
              <a:t> verification)</a:t>
            </a:r>
            <a:r>
              <a:rPr lang="en-US" sz="1800" dirty="0" smtClean="0">
                <a:solidFill>
                  <a:schemeClr val="tx1"/>
                </a:solidFill>
                <a:latin typeface="Calibri" pitchFamily="34" charset="0"/>
              </a:rPr>
              <a:t/>
            </a:r>
            <a:br>
              <a:rPr lang="en-US" sz="1800" dirty="0" smtClean="0">
                <a:solidFill>
                  <a:schemeClr val="tx1"/>
                </a:solidFill>
                <a:latin typeface="Calibri" pitchFamily="34" charset="0"/>
              </a:rPr>
            </a:br>
            <a:r>
              <a:rPr lang="en-US" sz="1800" b="0" dirty="0" smtClean="0">
                <a:solidFill>
                  <a:schemeClr val="tx1"/>
                </a:solidFill>
                <a:latin typeface="Calibri" pitchFamily="34" charset="0"/>
              </a:rPr>
              <a:t>4. </a:t>
            </a:r>
            <a:r>
              <a:rPr lang="en-US" sz="1800" b="0" dirty="0" err="1" smtClean="0">
                <a:solidFill>
                  <a:schemeClr val="tx1"/>
                </a:solidFill>
                <a:latin typeface="Calibri" pitchFamily="34" charset="0"/>
              </a:rPr>
              <a:t>Geolocation</a:t>
            </a:r>
            <a:r>
              <a:rPr lang="en-US" sz="1800" b="0" dirty="0" smtClean="0">
                <a:solidFill>
                  <a:schemeClr val="tx1"/>
                </a:solidFill>
                <a:latin typeface="Calibri" pitchFamily="34" charset="0"/>
              </a:rPr>
              <a:t> accuracy</a:t>
            </a:r>
            <a:r>
              <a:rPr lang="en-US" sz="1800" dirty="0" smtClean="0">
                <a:solidFill>
                  <a:schemeClr val="tx1"/>
                </a:solidFill>
                <a:latin typeface="Calibri" pitchFamily="34" charset="0"/>
              </a:rPr>
              <a:t/>
            </a:r>
            <a:br>
              <a:rPr lang="en-US" sz="1800" dirty="0" smtClean="0">
                <a:solidFill>
                  <a:schemeClr val="tx1"/>
                </a:solidFill>
                <a:latin typeface="Calibri" pitchFamily="34" charset="0"/>
              </a:rPr>
            </a:br>
            <a:r>
              <a:rPr lang="en-US" sz="1800" b="0" dirty="0" smtClean="0">
                <a:solidFill>
                  <a:schemeClr val="tx1"/>
                </a:solidFill>
                <a:latin typeface="Calibri" pitchFamily="34" charset="0"/>
              </a:rPr>
              <a:t>5. Data availability</a:t>
            </a:r>
            <a:endParaRPr lang="en-US" sz="1200" b="0" dirty="0" smtClean="0">
              <a:solidFill>
                <a:schemeClr val="tx1"/>
              </a:solidFill>
              <a:latin typeface="Calibri" pitchFamily="34" charset="0"/>
            </a:endParaRPr>
          </a:p>
          <a:p>
            <a:pPr marL="342627" lvl="0" indent="-342627" eaLnBrk="0" hangingPunct="0">
              <a:spcBef>
                <a:spcPct val="20000"/>
              </a:spcBef>
            </a:pPr>
            <a:r>
              <a:rPr lang="en-US" sz="1800" dirty="0" smtClean="0">
                <a:solidFill>
                  <a:schemeClr val="tx1"/>
                </a:solidFill>
              </a:rPr>
              <a:t>                   </a:t>
            </a:r>
            <a:r>
              <a:rPr lang="en-US" sz="1800" dirty="0" smtClean="0">
                <a:solidFill>
                  <a:schemeClr val="tx1"/>
                </a:solidFill>
                <a:latin typeface="Calibri" pitchFamily="34" charset="0"/>
              </a:rPr>
              <a:t>References:     ATMS SDR/TDR,  FCDR</a:t>
            </a:r>
            <a:endParaRPr kumimoji="0" lang="en-US" sz="1800" b="1" i="0" u="none" strike="noStrike" kern="1200" cap="none" spc="0" normalizeH="0" baseline="0" noProof="0" dirty="0">
              <a:ln>
                <a:noFill/>
              </a:ln>
              <a:solidFill>
                <a:schemeClr val="tx1"/>
              </a:solidFill>
              <a:effectLst/>
              <a:uLnTx/>
              <a:uFillTx/>
              <a:latin typeface="Calibri" pitchFamily="34" charset="0"/>
            </a:endParaRPr>
          </a:p>
        </p:txBody>
      </p:sp>
      <p:sp>
        <p:nvSpPr>
          <p:cNvPr id="7" name="Rectangle 6"/>
          <p:cNvSpPr/>
          <p:nvPr/>
        </p:nvSpPr>
        <p:spPr>
          <a:xfrm>
            <a:off x="2476500" y="3244334"/>
            <a:ext cx="4953000" cy="369332"/>
          </a:xfrm>
          <a:prstGeom prst="rect">
            <a:avLst/>
          </a:prstGeom>
        </p:spPr>
        <p:txBody>
          <a:bodyPr>
            <a:spAutoFit/>
          </a:bodyPr>
          <a:lstStyle/>
          <a:p>
            <a:r>
              <a:rPr lang="en-US" dirty="0" smtClean="0"/>
              <a:t> References:  </a:t>
            </a:r>
            <a:r>
              <a:rPr lang="en-US" dirty="0" err="1" smtClean="0"/>
              <a:t>CrIS</a:t>
            </a:r>
            <a:r>
              <a:rPr lang="en-US" dirty="0" smtClean="0"/>
              <a:t>, AIRS IASI A/B/C can be GSICS  References ( No Primary or Secondary)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34" y="1332289"/>
            <a:ext cx="8915400" cy="4525963"/>
          </a:xfrm>
        </p:spPr>
        <p:txBody>
          <a:bodyPr>
            <a:normAutofit/>
          </a:bodyPr>
          <a:lstStyle/>
          <a:p>
            <a:r>
              <a:rPr lang="en-US" dirty="0" smtClean="0"/>
              <a:t>The reference instrument must have an active instrument calibration team funded by the project over the lifetime of the satellite</a:t>
            </a:r>
          </a:p>
          <a:p>
            <a:pPr lvl="1"/>
            <a:r>
              <a:rPr lang="en-US" dirty="0" smtClean="0"/>
              <a:t>Must have onboard calibration that is well characterized, preferably with SD and lunar monitoring</a:t>
            </a:r>
          </a:p>
          <a:p>
            <a:pPr lvl="1"/>
            <a:r>
              <a:rPr lang="en-US" dirty="0" smtClean="0"/>
              <a:t>The pre-launch and on orbit calibration must be well documented in journals</a:t>
            </a:r>
          </a:p>
          <a:p>
            <a:pPr lvl="1"/>
            <a:r>
              <a:rPr lang="en-US" dirty="0" smtClean="0"/>
              <a:t>The data must be publicly available and easy to order and download and be released in near real-time</a:t>
            </a:r>
          </a:p>
          <a:p>
            <a:pPr lvl="1"/>
            <a:r>
              <a:rPr lang="en-US" dirty="0" smtClean="0"/>
              <a:t>The instrument must have many users to verify the calibration and discover any calibration anomalies</a:t>
            </a:r>
          </a:p>
          <a:p>
            <a:pPr lvl="1"/>
            <a:endParaRPr lang="en-US" dirty="0" smtClean="0"/>
          </a:p>
          <a:p>
            <a:pPr lvl="1">
              <a:buNone/>
            </a:pPr>
            <a:r>
              <a:rPr lang="en-US" dirty="0" smtClean="0">
                <a:solidFill>
                  <a:schemeClr val="tx1"/>
                </a:solidFill>
                <a:latin typeface="Calibri" pitchFamily="34" charset="0"/>
              </a:rPr>
              <a:t>References :     </a:t>
            </a:r>
            <a:r>
              <a:rPr lang="en-US" dirty="0" smtClean="0">
                <a:solidFill>
                  <a:schemeClr val="tx1"/>
                </a:solidFill>
              </a:rPr>
              <a:t>Pre 2012 Aqua-MODIS Post 2012 use VIIRS, VIIRS onboard calibration superior and better characterized than MODIS</a:t>
            </a:r>
          </a:p>
          <a:p>
            <a:pPr lvl="1"/>
            <a:endParaRPr lang="en-US" dirty="0" smtClean="0"/>
          </a:p>
        </p:txBody>
      </p:sp>
      <p:sp>
        <p:nvSpPr>
          <p:cNvPr id="8" name="Rectangle 7"/>
          <p:cNvSpPr/>
          <p:nvPr/>
        </p:nvSpPr>
        <p:spPr>
          <a:xfrm>
            <a:off x="158566" y="849784"/>
            <a:ext cx="1619434" cy="307777"/>
          </a:xfrm>
          <a:prstGeom prst="rect">
            <a:avLst/>
          </a:prstGeom>
        </p:spPr>
        <p:txBody>
          <a:bodyPr wrap="square">
            <a:spAutoFit/>
          </a:bodyPr>
          <a:lstStyle/>
          <a:p>
            <a:r>
              <a:rPr lang="en-US" sz="1400" dirty="0" smtClean="0">
                <a:solidFill>
                  <a:schemeClr val="tx1"/>
                </a:solidFill>
              </a:rPr>
              <a:t>VIS/NIR</a:t>
            </a:r>
            <a:endParaRPr lang="en-US" sz="1400" dirty="0">
              <a:solidFill>
                <a:schemeClr val="tx1"/>
              </a:solidFill>
            </a:endParaRPr>
          </a:p>
        </p:txBody>
      </p:sp>
      <p:sp>
        <p:nvSpPr>
          <p:cNvPr id="9" name="Title 1"/>
          <p:cNvSpPr txBox="1">
            <a:spLocks/>
          </p:cNvSpPr>
          <p:nvPr/>
        </p:nvSpPr>
        <p:spPr bwMode="auto">
          <a:xfrm>
            <a:off x="647700" y="0"/>
            <a:ext cx="7823200" cy="573115"/>
          </a:xfrm>
          <a:prstGeom prst="rect">
            <a:avLst/>
          </a:prstGeom>
          <a:solidFill>
            <a:srgbClr val="7030A0"/>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algn="ctr" eaLnBrk="0" hangingPunct="0">
              <a:defRPr/>
            </a:pPr>
            <a:endParaRPr lang="en-US" sz="2800" dirty="0" smtClean="0">
              <a:solidFill>
                <a:schemeClr val="tx1">
                  <a:lumMod val="85000"/>
                  <a:lumOff val="15000"/>
                </a:schemeClr>
              </a:solidFill>
            </a:endParaRPr>
          </a:p>
          <a:p>
            <a:pPr algn="ctr" eaLnBrk="0" hangingPunct="0">
              <a:defRPr/>
            </a:pPr>
            <a:r>
              <a:rPr lang="en-US" sz="2800" dirty="0" smtClean="0">
                <a:solidFill>
                  <a:schemeClr val="bg1"/>
                </a:solidFill>
              </a:rPr>
              <a:t>What are we looking for in a Reference Instruments</a:t>
            </a:r>
          </a:p>
          <a:p>
            <a:pPr lvl="0" algn="ctr" eaLnBrk="0" hangingPunct="0">
              <a:defRPr/>
            </a:pPr>
            <a:r>
              <a:rPr lang="en-US" sz="2800" dirty="0" smtClean="0"/>
              <a:t> </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 xmlns:p14="http://schemas.microsoft.com/office/powerpoint/2010/main" val="1619657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5900" y="2311304"/>
            <a:ext cx="9320711" cy="2233846"/>
          </a:xfrm>
          <a:prstGeom prst="rect">
            <a:avLst/>
          </a:prstGeom>
          <a:solidFill>
            <a:schemeClr val="bg2">
              <a:lumMod val="75000"/>
            </a:schemeClr>
          </a:solidFill>
        </p:spPr>
        <p:txBody>
          <a:bodyPr/>
          <a:lstStyle/>
          <a:p>
            <a:pPr marL="342627" indent="-342627" eaLnBrk="0" hangingPunct="0">
              <a:spcBef>
                <a:spcPct val="20000"/>
              </a:spcBef>
              <a:defRPr/>
            </a:pPr>
            <a:r>
              <a:rPr lang="en-GB" altLang="en-US" sz="1600" dirty="0" smtClean="0">
                <a:solidFill>
                  <a:schemeClr val="accent6">
                    <a:lumMod val="50000"/>
                  </a:schemeClr>
                </a:solidFill>
                <a:latin typeface="Arial" charset="0"/>
              </a:rPr>
              <a:t>GSICS Requirements  have grown</a:t>
            </a:r>
            <a:r>
              <a:rPr lang="en-GB" altLang="en-US" sz="1600" dirty="0" smtClean="0">
                <a:solidFill>
                  <a:schemeClr val="tx2">
                    <a:lumMod val="75000"/>
                  </a:schemeClr>
                </a:solidFill>
                <a:latin typeface="Arial" charset="0"/>
              </a:rPr>
              <a:t>.</a:t>
            </a:r>
          </a:p>
          <a:p>
            <a:pPr marL="342627" indent="-342627" eaLnBrk="0" hangingPunct="0">
              <a:spcBef>
                <a:spcPct val="20000"/>
              </a:spcBef>
              <a:buFont typeface="Arial" pitchFamily="34" charset="0"/>
              <a:buChar char="•"/>
              <a:defRPr/>
            </a:pPr>
            <a:r>
              <a:rPr lang="en-GB" altLang="en-US" sz="1600" dirty="0" smtClean="0">
                <a:solidFill>
                  <a:schemeClr val="tx2">
                    <a:lumMod val="75000"/>
                  </a:schemeClr>
                </a:solidFill>
                <a:latin typeface="Arial" charset="0"/>
              </a:rPr>
              <a:t>Diverse needs of member agencies. Several instruments fulfil minimum requirements and can complement each other and reveal bias of monitored instrument in several dimensions.</a:t>
            </a:r>
          </a:p>
          <a:p>
            <a:pPr marL="342627" indent="-342627" eaLnBrk="0" hangingPunct="0">
              <a:spcBef>
                <a:spcPct val="20000"/>
              </a:spcBef>
              <a:buFont typeface="Arial" pitchFamily="34" charset="0"/>
              <a:buChar char="•"/>
              <a:defRPr/>
            </a:pPr>
            <a:endParaRPr lang="en-GB" altLang="en-US" sz="1600" dirty="0" smtClean="0">
              <a:solidFill>
                <a:schemeClr val="tx2">
                  <a:lumMod val="75000"/>
                </a:schemeClr>
              </a:solidFill>
              <a:latin typeface="Arial" charset="0"/>
            </a:endParaRPr>
          </a:p>
          <a:p>
            <a:pPr marL="799464" lvl="1" indent="-342627" eaLnBrk="0" hangingPunct="0">
              <a:spcBef>
                <a:spcPct val="20000"/>
              </a:spcBef>
              <a:defRPr/>
            </a:pPr>
            <a:r>
              <a:rPr lang="en-GB" altLang="en-US" sz="1600" dirty="0" smtClean="0">
                <a:solidFill>
                  <a:schemeClr val="tx2">
                    <a:lumMod val="75000"/>
                  </a:schemeClr>
                </a:solidFill>
                <a:latin typeface="Arial" charset="0"/>
              </a:rPr>
              <a:t>     Reference Instruments cannot be treated as Primary or secondary, all are equal                       			</a:t>
            </a:r>
          </a:p>
          <a:p>
            <a:pPr marL="799464" lvl="1" indent="-342627" eaLnBrk="0" hangingPunct="0">
              <a:spcBef>
                <a:spcPct val="20000"/>
              </a:spcBef>
              <a:defRPr/>
            </a:pPr>
            <a:r>
              <a:rPr lang="en-GB" altLang="en-US" sz="1600" dirty="0" smtClean="0">
                <a:solidFill>
                  <a:schemeClr val="tx2">
                    <a:lumMod val="75000"/>
                  </a:schemeClr>
                </a:solidFill>
                <a:latin typeface="Arial" charset="0"/>
              </a:rPr>
              <a:t>                                                       ‘GSICS references’ </a:t>
            </a:r>
          </a:p>
          <a:p>
            <a:pPr marL="799464" lvl="1" indent="-342627" eaLnBrk="0" hangingPunct="0">
              <a:spcBef>
                <a:spcPct val="20000"/>
              </a:spcBef>
              <a:buFont typeface="Arial" pitchFamily="34" charset="0"/>
              <a:buChar char="•"/>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solidFill>
                  <a:srgbClr val="FF0000"/>
                </a:solidFill>
                <a:latin typeface="Arial" charset="0"/>
              </a:rPr>
              <a:t>  </a:t>
            </a: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11" name="Title 1"/>
          <p:cNvSpPr txBox="1">
            <a:spLocks/>
          </p:cNvSpPr>
          <p:nvPr/>
        </p:nvSpPr>
        <p:spPr bwMode="auto">
          <a:xfrm>
            <a:off x="0" y="0"/>
            <a:ext cx="9906000" cy="718457"/>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r>
              <a:rPr lang="en-US" sz="2800" dirty="0" smtClean="0"/>
              <a:t>Discussion</a:t>
            </a:r>
            <a:endParaRPr kumimoji="0" lang="en-US" sz="2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8827"/>
            <a:ext cx="9906000" cy="4045907"/>
          </a:xfrm>
        </p:spPr>
        <p:txBody>
          <a:bodyPr/>
          <a:lstStyle/>
          <a:p>
            <a:r>
              <a:rPr lang="en-US" dirty="0" smtClean="0"/>
              <a:t>A process of selecting reference instrument has been proposed that takes into account subgroup needs, User expectation and Scoring.</a:t>
            </a:r>
          </a:p>
          <a:p>
            <a:r>
              <a:rPr lang="en-US" dirty="0" smtClean="0"/>
              <a:t>Search could begin with first identifying the instrument and the channels one wishes to monitor and then go on to identify the  reference candidate/s  </a:t>
            </a:r>
          </a:p>
          <a:p>
            <a:r>
              <a:rPr lang="en-US" dirty="0" smtClean="0"/>
              <a:t>In a multiple reference instruments scenario , instruments </a:t>
            </a:r>
            <a:r>
              <a:rPr lang="en-US" dirty="0" smtClean="0">
                <a:solidFill>
                  <a:srgbClr val="00B050"/>
                </a:solidFill>
              </a:rPr>
              <a:t>complement </a:t>
            </a:r>
            <a:r>
              <a:rPr lang="en-US" dirty="0" smtClean="0"/>
              <a:t>each other and not </a:t>
            </a:r>
            <a:r>
              <a:rPr lang="en-US" dirty="0" smtClean="0">
                <a:solidFill>
                  <a:srgbClr val="FF0000"/>
                </a:solidFill>
              </a:rPr>
              <a:t>compete</a:t>
            </a:r>
            <a:r>
              <a:rPr lang="en-US" dirty="0" smtClean="0"/>
              <a:t> with each other-&gt; Propose to use ‘GSICS Reference’ and not ‘Primary/Secondary GSICS Reference’.</a:t>
            </a:r>
          </a:p>
          <a:p>
            <a:r>
              <a:rPr lang="en-US" dirty="0" smtClean="0"/>
              <a:t>EUMETSAT proposed scoring scheme comprehensive and can be simplified and applied to specific situations and needs.</a:t>
            </a:r>
          </a:p>
          <a:p>
            <a:r>
              <a:rPr lang="en-US" dirty="0" smtClean="0"/>
              <a:t> Stability of Reference instrument bias and health, Scan Angle bias characterization, Overlap of Spectrum with Target instrument etc can be simple criterion for selection </a:t>
            </a:r>
          </a:p>
          <a:p>
            <a:r>
              <a:rPr lang="en-US" dirty="0" smtClean="0"/>
              <a:t>Proposed Reference instruments</a:t>
            </a:r>
          </a:p>
          <a:p>
            <a:pPr lvl="1"/>
            <a:r>
              <a:rPr lang="en-US" sz="1600" dirty="0" smtClean="0"/>
              <a:t>For IR- IASI-A/B/C/</a:t>
            </a:r>
            <a:r>
              <a:rPr lang="en-US" sz="1600" dirty="0" err="1" smtClean="0"/>
              <a:t>CrIS</a:t>
            </a:r>
            <a:r>
              <a:rPr lang="en-US" sz="1600" dirty="0" smtClean="0"/>
              <a:t>/AIRS</a:t>
            </a:r>
          </a:p>
          <a:p>
            <a:pPr lvl="1"/>
            <a:r>
              <a:rPr lang="en-US" sz="1600" dirty="0" smtClean="0"/>
              <a:t>For VIS - Aqua-MODIS ( Pre- 2012) and VIIRS( Post- 2012)</a:t>
            </a:r>
          </a:p>
          <a:p>
            <a:pPr lvl="1"/>
            <a:r>
              <a:rPr lang="en-US" sz="1600" dirty="0" smtClean="0"/>
              <a:t>For MW- ATMS-SDR/TDR , FCDR.</a:t>
            </a:r>
          </a:p>
          <a:p>
            <a:endParaRPr lang="en-US" dirty="0"/>
          </a:p>
        </p:txBody>
      </p:sp>
      <p:sp>
        <p:nvSpPr>
          <p:cNvPr id="4" name="Title 1"/>
          <p:cNvSpPr txBox="1">
            <a:spLocks/>
          </p:cNvSpPr>
          <p:nvPr/>
        </p:nvSpPr>
        <p:spPr bwMode="auto">
          <a:xfrm>
            <a:off x="2676965" y="0"/>
            <a:ext cx="4060011" cy="573115"/>
          </a:xfrm>
          <a:prstGeom prst="rect">
            <a:avLst/>
          </a:prstGeom>
          <a:solidFill>
            <a:srgbClr val="7030A0"/>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eaLnBrk="0" hangingPunct="0">
              <a:defRPr/>
            </a:pPr>
            <a:r>
              <a:rPr lang="en-US" sz="2800" dirty="0" smtClean="0"/>
              <a:t>Summary and Conclusion</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708400" y="2552707"/>
            <a:ext cx="2336800" cy="1422394"/>
          </a:xfrm>
        </p:spPr>
        <p:txBody>
          <a:bodyPr/>
          <a:lstStyle/>
          <a:p>
            <a:pPr>
              <a:buNone/>
            </a:pPr>
            <a:endParaRPr lang="en-US" dirty="0" smtClean="0"/>
          </a:p>
          <a:p>
            <a:pPr>
              <a:buNone/>
            </a:pPr>
            <a:r>
              <a:rPr lang="en-US" dirty="0" smtClean="0"/>
              <a:t>THANK YOU</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404" y="1149270"/>
            <a:ext cx="8915400" cy="4525963"/>
          </a:xfrm>
        </p:spPr>
        <p:txBody>
          <a:bodyPr/>
          <a:lstStyle/>
          <a:p>
            <a:r>
              <a:rPr lang="en-US" dirty="0" smtClean="0"/>
              <a:t>Search began with the target, Monitored Instrument </a:t>
            </a:r>
            <a:r>
              <a:rPr lang="en-US" dirty="0" err="1" smtClean="0"/>
              <a:t>i.e</a:t>
            </a:r>
            <a:r>
              <a:rPr lang="en-US" dirty="0" smtClean="0"/>
              <a:t> ATMS </a:t>
            </a:r>
          </a:p>
          <a:p>
            <a:pPr lvl="1"/>
            <a:r>
              <a:rPr lang="en-US" dirty="0" smtClean="0"/>
              <a:t>First identified channels of ATMS that we wished to monitor.</a:t>
            </a:r>
          </a:p>
          <a:p>
            <a:pPr lvl="1"/>
            <a:r>
              <a:rPr lang="en-US" dirty="0" smtClean="0"/>
              <a:t>Aim was to know how well does ATMS –SDR ( L1B BT with Antenna Corrected)  perform.</a:t>
            </a:r>
          </a:p>
          <a:p>
            <a:pPr lvl="1"/>
            <a:r>
              <a:rPr lang="en-US" dirty="0" smtClean="0"/>
              <a:t>Long run to establish– a Classical GSICS style monitoring of ATMS.</a:t>
            </a:r>
          </a:p>
          <a:p>
            <a:r>
              <a:rPr lang="en-US" dirty="0" smtClean="0"/>
              <a:t>In-orbit instruments  such as AMSU and MSU that have exactly same channels as ATMS </a:t>
            </a:r>
            <a:r>
              <a:rPr lang="en-US" dirty="0" smtClean="0">
                <a:solidFill>
                  <a:srgbClr val="FF0000"/>
                </a:solidFill>
              </a:rPr>
              <a:t>but</a:t>
            </a:r>
            <a:r>
              <a:rPr lang="en-US" dirty="0" smtClean="0"/>
              <a:t> would score poorly ( may have known trends scan angle biases nonlinearities ).</a:t>
            </a:r>
          </a:p>
          <a:p>
            <a:r>
              <a:rPr lang="en-US" dirty="0" smtClean="0"/>
              <a:t>Zeroed in on AMSU/MSU FCDR </a:t>
            </a:r>
          </a:p>
          <a:p>
            <a:pPr lvl="1"/>
            <a:r>
              <a:rPr lang="en-US" dirty="0" smtClean="0"/>
              <a:t>Trends and biases have been removed</a:t>
            </a:r>
          </a:p>
          <a:p>
            <a:pPr lvl="1"/>
            <a:r>
              <a:rPr lang="en-US" dirty="0" smtClean="0"/>
              <a:t>Have highly positive user feedback but </a:t>
            </a:r>
            <a:r>
              <a:rPr lang="en-US" dirty="0" smtClean="0">
                <a:solidFill>
                  <a:srgbClr val="FF0000"/>
                </a:solidFill>
              </a:rPr>
              <a:t>not in any known calibration activity </a:t>
            </a:r>
            <a:r>
              <a:rPr lang="en-US" dirty="0" smtClean="0"/>
              <a:t>( closest IMICA Vs GPSRO )</a:t>
            </a:r>
          </a:p>
          <a:p>
            <a:pPr lvl="1"/>
            <a:r>
              <a:rPr lang="en-US" dirty="0" smtClean="0"/>
              <a:t>Never scored an FCDR</a:t>
            </a:r>
          </a:p>
        </p:txBody>
      </p:sp>
      <p:sp>
        <p:nvSpPr>
          <p:cNvPr id="4" name="Title 1"/>
          <p:cNvSpPr txBox="1">
            <a:spLocks noGrp="1"/>
          </p:cNvSpPr>
          <p:nvPr>
            <p:ph type="title"/>
          </p:nvPr>
        </p:nvSpPr>
        <p:spPr bwMode="auto">
          <a:xfrm>
            <a:off x="533400" y="0"/>
            <a:ext cx="8915400" cy="55562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Example of applying process </a:t>
            </a:r>
            <a:r>
              <a:rPr lang="en-US" dirty="0" smtClean="0"/>
              <a:t>in </a:t>
            </a:r>
            <a:r>
              <a:rPr lang="en-US" sz="2800" dirty="0" smtClean="0"/>
              <a:t>MW</a:t>
            </a:r>
            <a:endParaRPr kumimoji="0" lang="en-US" sz="2800" b="1" i="0" u="sng"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idx="1"/>
          </p:nvPr>
        </p:nvPicPr>
        <p:blipFill>
          <a:blip r:embed="rId2" cstate="print"/>
          <a:srcRect/>
          <a:stretch>
            <a:fillRect/>
          </a:stretch>
        </p:blipFill>
        <p:spPr bwMode="auto">
          <a:xfrm>
            <a:off x="310149" y="1769608"/>
            <a:ext cx="8620909" cy="5088391"/>
          </a:xfrm>
          <a:prstGeom prst="rect">
            <a:avLst/>
          </a:prstGeom>
          <a:noFill/>
          <a:ln w="9525">
            <a:noFill/>
            <a:miter lim="800000"/>
            <a:headEnd/>
            <a:tailEnd/>
          </a:ln>
        </p:spPr>
      </p:pic>
      <p:sp>
        <p:nvSpPr>
          <p:cNvPr id="6" name="TextBox 5"/>
          <p:cNvSpPr txBox="1"/>
          <p:nvPr/>
        </p:nvSpPr>
        <p:spPr>
          <a:xfrm>
            <a:off x="0" y="901874"/>
            <a:ext cx="6764055" cy="969496"/>
          </a:xfrm>
          <a:prstGeom prst="rect">
            <a:avLst/>
          </a:prstGeom>
          <a:solidFill>
            <a:schemeClr val="bg2"/>
          </a:solidFill>
        </p:spPr>
        <p:txBody>
          <a:bodyPr wrap="square" rtlCol="0">
            <a:spAutoFit/>
          </a:bodyPr>
          <a:lstStyle/>
          <a:p>
            <a:pPr>
              <a:buFont typeface="Arial" pitchFamily="34" charset="0"/>
              <a:buChar char="•"/>
            </a:pPr>
            <a:r>
              <a:rPr lang="en-US" sz="1600" dirty="0" smtClean="0">
                <a:solidFill>
                  <a:srgbClr val="FF0000"/>
                </a:solidFill>
              </a:rPr>
              <a:t>AMSU-A/MSU FCDR  continuously monitored in Real time</a:t>
            </a:r>
          </a:p>
          <a:p>
            <a:pPr>
              <a:buFont typeface="Arial" pitchFamily="34" charset="0"/>
              <a:buChar char="•"/>
            </a:pPr>
            <a:r>
              <a:rPr lang="en-US" sz="1600" dirty="0" smtClean="0">
                <a:solidFill>
                  <a:srgbClr val="FF0000"/>
                </a:solidFill>
              </a:rPr>
              <a:t>Scan Angle  Dependence has been corrected</a:t>
            </a:r>
          </a:p>
          <a:p>
            <a:pPr>
              <a:buFont typeface="Arial" pitchFamily="34" charset="0"/>
              <a:buChar char="•"/>
            </a:pPr>
            <a:r>
              <a:rPr lang="en-US" sz="1600" dirty="0" smtClean="0">
                <a:solidFill>
                  <a:srgbClr val="FF0000"/>
                </a:solidFill>
              </a:rPr>
              <a:t>Validated with GPSRO and instruments monitored at ICVS</a:t>
            </a:r>
          </a:p>
          <a:p>
            <a:endParaRPr lang="en-US" dirty="0">
              <a:solidFill>
                <a:srgbClr val="FF0000"/>
              </a:solidFill>
            </a:endParaRPr>
          </a:p>
        </p:txBody>
      </p:sp>
      <p:pic>
        <p:nvPicPr>
          <p:cNvPr id="61446" name="Picture 6"/>
          <p:cNvPicPr>
            <a:picLocks noChangeAspect="1" noChangeArrowheads="1"/>
          </p:cNvPicPr>
          <p:nvPr/>
        </p:nvPicPr>
        <p:blipFill>
          <a:blip r:embed="rId3" cstate="print"/>
          <a:srcRect/>
          <a:stretch>
            <a:fillRect/>
          </a:stretch>
        </p:blipFill>
        <p:spPr bwMode="auto">
          <a:xfrm>
            <a:off x="1803682" y="2374530"/>
            <a:ext cx="6339708" cy="3274709"/>
          </a:xfrm>
          <a:prstGeom prst="rect">
            <a:avLst/>
          </a:prstGeom>
          <a:noFill/>
          <a:ln w="9525">
            <a:noFill/>
            <a:miter lim="800000"/>
            <a:headEnd/>
            <a:tailEnd/>
          </a:ln>
        </p:spPr>
      </p:pic>
      <p:sp>
        <p:nvSpPr>
          <p:cNvPr id="8" name="Title 1"/>
          <p:cNvSpPr txBox="1">
            <a:spLocks noGrp="1"/>
          </p:cNvSpPr>
          <p:nvPr>
            <p:ph type="title"/>
          </p:nvPr>
        </p:nvSpPr>
        <p:spPr bwMode="auto">
          <a:xfrm>
            <a:off x="533400" y="0"/>
            <a:ext cx="8915400" cy="55562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Search for a MW Reference</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46"/>
                                        </p:tgtEl>
                                        <p:attrNameLst>
                                          <p:attrName>style.visibility</p:attrName>
                                        </p:attrNameLst>
                                      </p:cBhvr>
                                      <p:to>
                                        <p:strVal val="visible"/>
                                      </p:to>
                                    </p:set>
                                    <p:anim calcmode="lin" valueType="num">
                                      <p:cBhvr additive="base">
                                        <p:cTn id="12" dur="500" fill="hold"/>
                                        <p:tgtEl>
                                          <p:spTgt spid="61446"/>
                                        </p:tgtEl>
                                        <p:attrNameLst>
                                          <p:attrName>ppt_x</p:attrName>
                                        </p:attrNameLst>
                                      </p:cBhvr>
                                      <p:tavLst>
                                        <p:tav tm="0">
                                          <p:val>
                                            <p:strVal val="#ppt_x"/>
                                          </p:val>
                                        </p:tav>
                                        <p:tav tm="100000">
                                          <p:val>
                                            <p:strVal val="#ppt_x"/>
                                          </p:val>
                                        </p:tav>
                                      </p:tavLst>
                                    </p:anim>
                                    <p:anim calcmode="lin" valueType="num">
                                      <p:cBhvr additive="base">
                                        <p:cTn id="13" dur="500" fill="hold"/>
                                        <p:tgtEl>
                                          <p:spTgt spid="614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ATMS –FCDR AMSU-A 55.5 </a:t>
            </a:r>
            <a:r>
              <a:rPr lang="en-US" dirty="0" err="1" smtClean="0"/>
              <a:t>GhZ</a:t>
            </a:r>
            <a:r>
              <a:rPr lang="en-US" dirty="0" smtClean="0"/>
              <a:t> bias [NOAA-18] </a:t>
            </a:r>
            <a:endParaRPr lang="en-US" dirty="0"/>
          </a:p>
        </p:txBody>
      </p:sp>
      <p:pic>
        <p:nvPicPr>
          <p:cNvPr id="1026" name="Picture 2">
            <a:hlinkClick r:id="rId2"/>
          </p:cNvPr>
          <p:cNvPicPr>
            <a:picLocks noGrp="1" noChangeAspect="1" noChangeArrowheads="1"/>
          </p:cNvPicPr>
          <p:nvPr>
            <p:ph idx="1"/>
          </p:nvPr>
        </p:nvPicPr>
        <p:blipFill>
          <a:blip r:embed="rId3" cstate="print"/>
          <a:srcRect/>
          <a:stretch>
            <a:fillRect/>
          </a:stretch>
        </p:blipFill>
        <p:spPr bwMode="auto">
          <a:xfrm>
            <a:off x="198460" y="4167787"/>
            <a:ext cx="5651195" cy="2690213"/>
          </a:xfrm>
          <a:prstGeom prst="rect">
            <a:avLst/>
          </a:prstGeom>
          <a:noFill/>
          <a:ln w="9525">
            <a:noFill/>
            <a:miter lim="800000"/>
            <a:headEnd/>
            <a:tailEnd/>
          </a:ln>
        </p:spPr>
      </p:pic>
      <p:pic>
        <p:nvPicPr>
          <p:cNvPr id="6" name="Picture 5" descr="zenithangle.png"/>
          <p:cNvPicPr>
            <a:picLocks noChangeAspect="1"/>
          </p:cNvPicPr>
          <p:nvPr/>
        </p:nvPicPr>
        <p:blipFill>
          <a:blip r:embed="rId4" cstate="print"/>
          <a:stretch>
            <a:fillRect/>
          </a:stretch>
        </p:blipFill>
        <p:spPr>
          <a:xfrm>
            <a:off x="4933167" y="582367"/>
            <a:ext cx="4549036" cy="3639000"/>
          </a:xfrm>
          <a:prstGeom prst="rect">
            <a:avLst/>
          </a:prstGeom>
        </p:spPr>
      </p:pic>
      <p:pic>
        <p:nvPicPr>
          <p:cNvPr id="8" name="Picture 7" descr="atms_amsu_55ghz.png"/>
          <p:cNvPicPr>
            <a:picLocks noChangeAspect="1"/>
          </p:cNvPicPr>
          <p:nvPr/>
        </p:nvPicPr>
        <p:blipFill>
          <a:blip r:embed="rId5" cstate="print"/>
          <a:srcRect b="5028"/>
          <a:stretch>
            <a:fillRect/>
          </a:stretch>
        </p:blipFill>
        <p:spPr>
          <a:xfrm>
            <a:off x="350729" y="716729"/>
            <a:ext cx="4546948" cy="3454383"/>
          </a:xfrm>
          <a:prstGeom prst="rect">
            <a:avLst/>
          </a:prstGeom>
        </p:spPr>
      </p:pic>
      <p:sp>
        <p:nvSpPr>
          <p:cNvPr id="9" name="TextBox 8"/>
          <p:cNvSpPr txBox="1"/>
          <p:nvPr/>
        </p:nvSpPr>
        <p:spPr>
          <a:xfrm>
            <a:off x="2730674" y="3244241"/>
            <a:ext cx="1465546" cy="230832"/>
          </a:xfrm>
          <a:prstGeom prst="rect">
            <a:avLst/>
          </a:prstGeom>
          <a:noFill/>
        </p:spPr>
        <p:txBody>
          <a:bodyPr wrap="square" rtlCol="0">
            <a:spAutoFit/>
          </a:bodyPr>
          <a:lstStyle/>
          <a:p>
            <a:r>
              <a:rPr lang="en-US" dirty="0" smtClean="0">
                <a:solidFill>
                  <a:srgbClr val="FF0000"/>
                </a:solidFill>
              </a:rPr>
              <a:t>Offset = -0.29 K </a:t>
            </a:r>
            <a:endParaRPr lang="en-US" dirty="0">
              <a:solidFill>
                <a:srgbClr val="FF0000"/>
              </a:solidFill>
            </a:endParaRPr>
          </a:p>
        </p:txBody>
      </p:sp>
      <p:sp>
        <p:nvSpPr>
          <p:cNvPr id="10" name="TextBox 9"/>
          <p:cNvSpPr txBox="1"/>
          <p:nvPr/>
        </p:nvSpPr>
        <p:spPr>
          <a:xfrm>
            <a:off x="6037545" y="3933173"/>
            <a:ext cx="3557392" cy="2908489"/>
          </a:xfrm>
          <a:prstGeom prst="rect">
            <a:avLst/>
          </a:prstGeom>
          <a:noFill/>
        </p:spPr>
        <p:txBody>
          <a:bodyPr wrap="square" rtlCol="0">
            <a:spAutoFit/>
          </a:bodyPr>
          <a:lstStyle/>
          <a:p>
            <a:r>
              <a:rPr lang="en-US" sz="1800" u="sng" dirty="0" smtClean="0">
                <a:solidFill>
                  <a:schemeClr val="tx1"/>
                </a:solidFill>
              </a:rPr>
              <a:t>Oct 15- 31, 2015 data</a:t>
            </a:r>
          </a:p>
          <a:p>
            <a:endParaRPr lang="en-US" dirty="0" smtClean="0">
              <a:solidFill>
                <a:srgbClr val="FF0000"/>
              </a:solidFill>
            </a:endParaRPr>
          </a:p>
          <a:p>
            <a:r>
              <a:rPr lang="en-US" sz="1200" dirty="0" smtClean="0">
                <a:solidFill>
                  <a:schemeClr val="accent1">
                    <a:lumMod val="50000"/>
                  </a:schemeClr>
                </a:solidFill>
              </a:rPr>
              <a:t>Stable temperature dependent bias</a:t>
            </a:r>
          </a:p>
          <a:p>
            <a:endParaRPr lang="en-US" sz="1200" dirty="0" smtClean="0">
              <a:solidFill>
                <a:schemeClr val="accent1">
                  <a:lumMod val="50000"/>
                </a:schemeClr>
              </a:solidFill>
            </a:endParaRPr>
          </a:p>
          <a:p>
            <a:r>
              <a:rPr lang="en-US" sz="1200" dirty="0" smtClean="0">
                <a:solidFill>
                  <a:schemeClr val="accent1">
                    <a:lumMod val="50000"/>
                  </a:schemeClr>
                </a:solidFill>
              </a:rPr>
              <a:t>Zenith angle dependence similar to model calculations</a:t>
            </a:r>
          </a:p>
          <a:p>
            <a:endParaRPr lang="en-US" sz="1200" dirty="0" smtClean="0">
              <a:solidFill>
                <a:schemeClr val="accent1">
                  <a:lumMod val="50000"/>
                </a:schemeClr>
              </a:solidFill>
            </a:endParaRPr>
          </a:p>
          <a:p>
            <a:r>
              <a:rPr lang="en-US" sz="1200" dirty="0" smtClean="0">
                <a:solidFill>
                  <a:srgbClr val="FF0000"/>
                </a:solidFill>
              </a:rPr>
              <a:t>ATMS bias within the error bar of Pre and post launch determined ATMS measurements. </a:t>
            </a:r>
          </a:p>
          <a:p>
            <a:endParaRPr lang="en-US" sz="1200" dirty="0" smtClean="0">
              <a:solidFill>
                <a:schemeClr val="accent1">
                  <a:lumMod val="50000"/>
                </a:schemeClr>
              </a:solidFill>
            </a:endParaRPr>
          </a:p>
          <a:p>
            <a:r>
              <a:rPr lang="en-US" sz="1200" dirty="0" smtClean="0">
                <a:solidFill>
                  <a:schemeClr val="accent1">
                    <a:lumMod val="50000"/>
                  </a:schemeClr>
                </a:solidFill>
              </a:rPr>
              <a:t>Reference Plot Curtsey </a:t>
            </a:r>
          </a:p>
          <a:p>
            <a:r>
              <a:rPr lang="en-US" sz="1200" dirty="0" smtClean="0">
                <a:solidFill>
                  <a:schemeClr val="accent1">
                    <a:lumMod val="50000"/>
                  </a:schemeClr>
                </a:solidFill>
              </a:rPr>
              <a:t>https://cimss.ssec.wisc.edu/itwg/itsc/itsc19/program/posters/1p_11_delrio_faulwetter.pdf</a:t>
            </a:r>
            <a:endParaRPr lang="en-US" sz="1200" dirty="0">
              <a:solidFill>
                <a:schemeClr val="accent1">
                  <a:lumMod val="50000"/>
                </a:schemeClr>
              </a:solidFill>
            </a:endParaRPr>
          </a:p>
        </p:txBody>
      </p:sp>
      <p:sp>
        <p:nvSpPr>
          <p:cNvPr id="11" name="Title 1"/>
          <p:cNvSpPr txBox="1">
            <a:spLocks/>
          </p:cNvSpPr>
          <p:nvPr/>
        </p:nvSpPr>
        <p:spPr bwMode="auto">
          <a:xfrm>
            <a:off x="533400" y="0"/>
            <a:ext cx="8915400" cy="555625"/>
          </a:xfrm>
          <a:prstGeom prst="rect">
            <a:avLst/>
          </a:prstGeom>
          <a:ln w="9525">
            <a:noFill/>
            <a:miter lim="800000"/>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chemeClr val="lt1"/>
                </a:solidFill>
                <a:effectLst/>
                <a:uLnTx/>
                <a:uFillTx/>
                <a:latin typeface="+mn-lt"/>
                <a:ea typeface="+mn-ea"/>
                <a:cs typeface="+mn-cs"/>
              </a:rPr>
              <a:t>Search for a MW Reference</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r>
              <a:rPr lang="en-US" dirty="0" smtClean="0"/>
              <a:t>The reference sensor weighting scheme is then the overall uncertainty to transfer the SI traceable calibration reference to the target reference</a:t>
            </a:r>
          </a:p>
          <a:p>
            <a:r>
              <a:rPr lang="en-US" dirty="0" smtClean="0">
                <a:solidFill>
                  <a:srgbClr val="FF0000"/>
                </a:solidFill>
              </a:rPr>
              <a:t>Pre 2012 Aqua-MODIS</a:t>
            </a:r>
          </a:p>
          <a:p>
            <a:r>
              <a:rPr lang="en-US" dirty="0" smtClean="0">
                <a:solidFill>
                  <a:srgbClr val="FF0000"/>
                </a:solidFill>
              </a:rPr>
              <a:t>Post 2012 use VIIRS, VIIRS onboard calibration superior and better characterized than MODIS</a:t>
            </a:r>
          </a:p>
          <a:p>
            <a:r>
              <a:rPr lang="en-US" dirty="0" smtClean="0"/>
              <a:t>Evaluate the 3</a:t>
            </a:r>
            <a:r>
              <a:rPr lang="en-US" baseline="30000" dirty="0" smtClean="0"/>
              <a:t>rd</a:t>
            </a:r>
            <a:r>
              <a:rPr lang="en-US" dirty="0" smtClean="0"/>
              <a:t> generation GEO and </a:t>
            </a:r>
            <a:r>
              <a:rPr lang="en-US" dirty="0" err="1" smtClean="0"/>
              <a:t>Metop</a:t>
            </a:r>
            <a:r>
              <a:rPr lang="en-US" dirty="0" smtClean="0"/>
              <a:t>-SG calibration stability and reconsider VIS/NIR reference instrument</a:t>
            </a:r>
          </a:p>
          <a:p>
            <a:r>
              <a:rPr lang="en-US" dirty="0" smtClean="0"/>
              <a:t>Also worth to have several reference records established</a:t>
            </a:r>
          </a:p>
          <a:p>
            <a:pPr lvl="1"/>
            <a:r>
              <a:rPr lang="en-US" dirty="0" smtClean="0"/>
              <a:t>To monitor the primary reference</a:t>
            </a:r>
          </a:p>
          <a:p>
            <a:pPr lvl="1"/>
            <a:r>
              <a:rPr lang="en-US" dirty="0" smtClean="0"/>
              <a:t>In case of instrument failure and lack of overlap</a:t>
            </a:r>
            <a:endParaRPr lang="en-US" dirty="0"/>
          </a:p>
        </p:txBody>
      </p:sp>
      <p:sp>
        <p:nvSpPr>
          <p:cNvPr id="4" name="Title 1"/>
          <p:cNvSpPr txBox="1">
            <a:spLocks/>
          </p:cNvSpPr>
          <p:nvPr/>
        </p:nvSpPr>
        <p:spPr bwMode="auto">
          <a:xfrm>
            <a:off x="1426387"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eaLnBrk="0" hangingPunct="0">
              <a:defRPr/>
            </a:pPr>
            <a:r>
              <a:rPr lang="en-US" sz="2800" dirty="0" smtClean="0"/>
              <a:t>Proposed VIS/NIR Instrument References</a:t>
            </a:r>
            <a:endParaRPr lang="en-US" sz="2800" dirty="0">
              <a:solidFill>
                <a:schemeClr val="bg1"/>
              </a:solidFill>
            </a:endParaRPr>
          </a:p>
        </p:txBody>
      </p:sp>
    </p:spTree>
    <p:extLst>
      <p:ext uri="{BB962C8B-B14F-4D97-AF65-F5344CB8AC3E}">
        <p14:creationId xmlns="" xmlns:p14="http://schemas.microsoft.com/office/powerpoint/2010/main" val="2583104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txBox="1">
            <a:spLocks/>
          </p:cNvSpPr>
          <p:nvPr/>
        </p:nvSpPr>
        <p:spPr>
          <a:xfrm>
            <a:off x="1594023" y="1361370"/>
            <a:ext cx="7397577" cy="3663775"/>
          </a:xfrm>
          <a:prstGeom prst="rect">
            <a:avLst/>
          </a:prstGeom>
        </p:spPr>
        <p:txBody>
          <a:bodyPr>
            <a:normAutofit fontScale="77500" lnSpcReduction="20000"/>
          </a:bodyPr>
          <a:lstStyle/>
          <a:p>
            <a:pPr marL="342627" marR="0" lvl="0" indent="-342627" algn="l" defTabSz="914400" rtl="0" eaLnBrk="0" fontAlgn="base" latinLnBrk="0" hangingPunct="0">
              <a:lnSpc>
                <a:spcPct val="15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Introduction</a:t>
            </a:r>
          </a:p>
          <a:p>
            <a:pPr marL="742359" marR="0" lvl="1" indent="-285521" algn="l" defTabSz="914400" rtl="0" eaLnBrk="0" fontAlgn="base" latinLnBrk="0" hangingPunct="0">
              <a:lnSpc>
                <a:spcPct val="15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rPr>
              <a:t>Big Question</a:t>
            </a:r>
          </a:p>
          <a:p>
            <a:pPr marL="742359" marR="0" lvl="1" indent="-285521" algn="l" defTabSz="914400" rtl="0" eaLnBrk="0" fontAlgn="base" latinLnBrk="0" hangingPunct="0">
              <a:lnSpc>
                <a:spcPct val="150000"/>
              </a:lnSpc>
              <a:spcBef>
                <a:spcPct val="20000"/>
              </a:spcBef>
              <a:spcAft>
                <a:spcPct val="0"/>
              </a:spcAft>
              <a:buClrTx/>
              <a:buSzTx/>
              <a:buFont typeface="Arial" charset="0"/>
              <a:buChar char="–"/>
              <a:tabLst/>
              <a:defRPr/>
            </a:pPr>
            <a:r>
              <a:rPr lang="en-US" sz="2400" dirty="0" smtClean="0">
                <a:solidFill>
                  <a:schemeClr val="tx2"/>
                </a:solidFill>
                <a:latin typeface="Arial" panose="020B0604020202020204" pitchFamily="34" charset="0"/>
                <a:cs typeface="Arial" panose="020B0604020202020204" pitchFamily="34" charset="0"/>
              </a:rPr>
              <a:t>Actions</a:t>
            </a:r>
          </a:p>
          <a:p>
            <a:pPr marL="742359" marR="0" lvl="1" indent="-285521" algn="l" defTabSz="914400" rtl="0" eaLnBrk="0" fontAlgn="base" latinLnBrk="0" hangingPunct="0">
              <a:lnSpc>
                <a:spcPct val="150000"/>
              </a:lnSpc>
              <a:spcBef>
                <a:spcPct val="20000"/>
              </a:spcBef>
              <a:spcAft>
                <a:spcPct val="0"/>
              </a:spcAft>
              <a:buClrTx/>
              <a:buSzTx/>
              <a:buFont typeface="Arial" charset="0"/>
              <a:buChar char="–"/>
              <a:tabLst/>
              <a:defRPr/>
            </a:pPr>
            <a:r>
              <a:rPr lang="en-US" sz="2400" dirty="0" smtClean="0">
                <a:solidFill>
                  <a:schemeClr val="tx2"/>
                </a:solidFill>
                <a:latin typeface="Arial" panose="020B0604020202020204" pitchFamily="34" charset="0"/>
                <a:cs typeface="Arial" panose="020B0604020202020204" pitchFamily="34" charset="0"/>
              </a:rPr>
              <a:t>GSICS Reference</a:t>
            </a:r>
            <a:endParaRPr kumimoji="0" lang="en-US" sz="2400" b="1" i="0" u="none" strike="noStrike" kern="1200" cap="none" spc="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endParaRPr>
          </a:p>
          <a:p>
            <a:pPr marL="342627" marR="0" lvl="0" indent="-342627" algn="l" defTabSz="914400" rtl="0" eaLnBrk="0" fontAlgn="base" latinLnBrk="0" hangingPunct="0">
              <a:lnSpc>
                <a:spcPct val="15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Expectation from a Reference Instrument- User Feedback</a:t>
            </a:r>
          </a:p>
          <a:p>
            <a:pPr marL="342627" marR="0" lvl="0" indent="-342627" algn="l" defTabSz="914400" rtl="0" eaLnBrk="0" fontAlgn="base" latinLnBrk="0" hangingPunct="0">
              <a:lnSpc>
                <a:spcPct val="150000"/>
              </a:lnSpc>
              <a:spcBef>
                <a:spcPct val="20000"/>
              </a:spcBef>
              <a:spcAft>
                <a:spcPct val="0"/>
              </a:spcAft>
              <a:buClrTx/>
              <a:buSzTx/>
              <a:buFont typeface="Arial" charset="0"/>
              <a:buChar char="•"/>
              <a:tabLst/>
              <a:defRPr/>
            </a:pPr>
            <a:r>
              <a:rPr lang="en-US" sz="2400" dirty="0" smtClean="0">
                <a:solidFill>
                  <a:schemeClr val="tx1"/>
                </a:solidFill>
                <a:latin typeface="Arial" panose="020B0604020202020204" pitchFamily="34" charset="0"/>
                <a:cs typeface="Arial" panose="020B0604020202020204" pitchFamily="34" charset="0"/>
              </a:rPr>
              <a:t>Proposed Process of Selecting Reference instrument</a:t>
            </a:r>
            <a:endParaRPr kumimoji="0" lang="en-US" sz="24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42627" marR="0" lvl="0" indent="-342627" algn="l" defTabSz="914400" rtl="0" eaLnBrk="0" fontAlgn="base" latinLnBrk="0" hangingPunct="0">
              <a:lnSpc>
                <a:spcPct val="150000"/>
              </a:lnSpc>
              <a:spcBef>
                <a:spcPct val="20000"/>
              </a:spcBef>
              <a:spcAft>
                <a:spcPct val="0"/>
              </a:spcAft>
              <a:buClrTx/>
              <a:buSzTx/>
              <a:buFont typeface="Arial" charset="0"/>
              <a:buChar char="•"/>
              <a:tabLst/>
              <a:defRPr/>
            </a:pPr>
            <a:r>
              <a:rPr kumimoji="0" lang="en-US" sz="2400" b="1" i="0" u="none" strike="noStrike" kern="1200" cap="none" spc="0" normalizeH="0" noProof="0" dirty="0" smtClean="0">
                <a:ln>
                  <a:noFill/>
                </a:ln>
                <a:solidFill>
                  <a:schemeClr val="tx1"/>
                </a:solidFill>
                <a:effectLst/>
                <a:uLnTx/>
                <a:uFillTx/>
                <a:latin typeface="Arial" panose="020B0604020202020204" pitchFamily="34" charset="0"/>
                <a:ea typeface="+mn-ea"/>
                <a:cs typeface="Arial" panose="020B0604020202020204" pitchFamily="34" charset="0"/>
              </a:rPr>
              <a:t>What are we looking for in a Reference instruments.</a:t>
            </a:r>
            <a:endParaRPr kumimoji="0" lang="en-US" sz="24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42627" marR="0" lvl="0" indent="-342627" algn="l" defTabSz="914400" rtl="0" eaLnBrk="0" fontAlgn="base" latinLnBrk="0" hangingPunct="0">
              <a:lnSpc>
                <a:spcPct val="15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Summary and Discussion</a:t>
            </a:r>
          </a:p>
          <a:p>
            <a:pPr marL="342627" marR="0" lvl="0" indent="-342627" algn="l" defTabSz="914400" rtl="0" eaLnBrk="0" fontAlgn="base" latinLnBrk="0" hangingPunct="0">
              <a:lnSpc>
                <a:spcPct val="150000"/>
              </a:lnSpc>
              <a:spcBef>
                <a:spcPct val="2000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42627" marR="0" lvl="0" indent="-342627"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300" b="1" i="0" u="none" strike="noStrike" kern="1200" cap="none" spc="0" normalizeH="0" baseline="0" noProof="0" dirty="0" smtClean="0">
              <a:ln>
                <a:noFill/>
              </a:ln>
              <a:solidFill>
                <a:schemeClr val="tx1"/>
              </a:solidFill>
              <a:effectLst/>
              <a:uLnTx/>
              <a:uFillTx/>
              <a:latin typeface="+mn-lt"/>
              <a:ea typeface="+mn-ea"/>
              <a:cs typeface="+mn-cs"/>
            </a:endParaRPr>
          </a:p>
          <a:p>
            <a:pPr marL="342627" marR="0" lvl="0" indent="-342627"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300" b="1" i="0" u="none" strike="noStrike" kern="1200" cap="none" spc="0" normalizeH="0" baseline="0" noProof="0" dirty="0" smtClean="0">
              <a:ln>
                <a:noFill/>
              </a:ln>
              <a:solidFill>
                <a:schemeClr val="tx1"/>
              </a:solidFill>
              <a:effectLst/>
              <a:uLnTx/>
              <a:uFillTx/>
              <a:latin typeface="+mn-lt"/>
              <a:ea typeface="+mn-ea"/>
              <a:cs typeface="+mn-cs"/>
            </a:endParaRPr>
          </a:p>
          <a:p>
            <a:pPr marL="342627" marR="0" lvl="0" indent="-342627"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300" b="1" i="0" u="none" strike="noStrike" kern="1200" cap="none" spc="0" normalizeH="0" baseline="0" noProof="0" dirty="0" smtClean="0">
              <a:ln>
                <a:noFill/>
              </a:ln>
              <a:solidFill>
                <a:schemeClr val="tx1"/>
              </a:solidFill>
              <a:effectLst/>
              <a:uLnTx/>
              <a:uFillTx/>
              <a:latin typeface="+mn-lt"/>
              <a:ea typeface="+mn-ea"/>
              <a:cs typeface="+mn-cs"/>
            </a:endParaRPr>
          </a:p>
          <a:p>
            <a:pPr marL="342627" marR="0" lvl="0" indent="-342627"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3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6712"/>
            <a:ext cx="8915400" cy="618727"/>
          </a:xfrm>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Title 1"/>
          <p:cNvSpPr txBox="1">
            <a:spLocks/>
          </p:cNvSpPr>
          <p:nvPr/>
        </p:nvSpPr>
        <p:spPr bwMode="auto">
          <a:xfrm>
            <a:off x="200417" y="250521"/>
            <a:ext cx="9494728" cy="5334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t>Introduction- Instrument resources</a:t>
            </a:r>
            <a:endParaRPr kumimoji="0" lang="en-US" sz="2800" b="1" i="0" u="none" strike="noStrike" kern="1200" cap="none" spc="0" normalizeH="0" baseline="0" noProof="0" dirty="0">
              <a:ln>
                <a:noFill/>
              </a:ln>
              <a:solidFill>
                <a:schemeClr val="lt1"/>
              </a:solidFill>
              <a:effectLst/>
              <a:uLnTx/>
              <a:uFillTx/>
              <a:latin typeface="+mn-lt"/>
              <a:ea typeface="+mn-ea"/>
              <a:cs typeface="+mn-cs"/>
            </a:endParaRPr>
          </a:p>
        </p:txBody>
      </p:sp>
      <p:sp>
        <p:nvSpPr>
          <p:cNvPr id="5" name="TextBox 4"/>
          <p:cNvSpPr txBox="1"/>
          <p:nvPr/>
        </p:nvSpPr>
        <p:spPr>
          <a:xfrm>
            <a:off x="298498" y="1539944"/>
            <a:ext cx="9607502" cy="4231928"/>
          </a:xfrm>
          <a:prstGeom prst="rect">
            <a:avLst/>
          </a:prstGeom>
          <a:noFill/>
        </p:spPr>
        <p:txBody>
          <a:bodyPr wrap="square" rtlCol="0">
            <a:spAutoFit/>
          </a:bodyPr>
          <a:lstStyle/>
          <a:p>
            <a:endParaRPr lang="en-US" sz="1800" dirty="0" smtClean="0">
              <a:solidFill>
                <a:srgbClr val="FF0000"/>
              </a:solidFill>
            </a:endParaRPr>
          </a:p>
          <a:p>
            <a:pPr algn="just">
              <a:lnSpc>
                <a:spcPct val="150000"/>
              </a:lnSpc>
            </a:pPr>
            <a:r>
              <a:rPr lang="en-US" sz="1600" dirty="0" smtClean="0">
                <a:solidFill>
                  <a:schemeClr val="tx1"/>
                </a:solidFill>
                <a:hlinkClick r:id="rId2"/>
              </a:rPr>
              <a:t>OSCAR [ Observing System Capability </a:t>
            </a:r>
            <a:r>
              <a:rPr lang="en-US" sz="1600" dirty="0" err="1" smtClean="0">
                <a:solidFill>
                  <a:schemeClr val="tx1"/>
                </a:solidFill>
                <a:hlinkClick r:id="rId2"/>
              </a:rPr>
              <a:t>Anaysis</a:t>
            </a:r>
            <a:r>
              <a:rPr lang="en-US" sz="1600" dirty="0" smtClean="0">
                <a:solidFill>
                  <a:schemeClr val="tx1"/>
                </a:solidFill>
                <a:hlinkClick r:id="rId2"/>
              </a:rPr>
              <a:t> and Review Tool</a:t>
            </a:r>
            <a:r>
              <a:rPr lang="en-US" sz="1600" dirty="0" smtClean="0">
                <a:solidFill>
                  <a:schemeClr val="tx1"/>
                </a:solidFill>
              </a:rPr>
              <a:t>]</a:t>
            </a:r>
          </a:p>
          <a:p>
            <a:pPr algn="just">
              <a:lnSpc>
                <a:spcPct val="150000"/>
              </a:lnSpc>
            </a:pPr>
            <a:r>
              <a:rPr lang="en-US" sz="1400" dirty="0" smtClean="0">
                <a:solidFill>
                  <a:schemeClr val="tx1"/>
                </a:solidFill>
              </a:rPr>
              <a:t>OSCAR is a resource developed by WMO in support of Earth Observation applications, studies </a:t>
            </a:r>
          </a:p>
          <a:p>
            <a:pPr algn="just">
              <a:lnSpc>
                <a:spcPct val="150000"/>
              </a:lnSpc>
            </a:pPr>
            <a:r>
              <a:rPr lang="en-US" sz="1400" dirty="0" smtClean="0">
                <a:solidFill>
                  <a:schemeClr val="tx1"/>
                </a:solidFill>
              </a:rPr>
              <a:t>and global coordination. (</a:t>
            </a:r>
            <a:r>
              <a:rPr lang="en-US" sz="1400" dirty="0" smtClean="0">
                <a:solidFill>
                  <a:schemeClr val="tx1"/>
                </a:solidFill>
                <a:hlinkClick r:id="rId3"/>
              </a:rPr>
              <a:t>IASI </a:t>
            </a:r>
            <a:r>
              <a:rPr lang="en-US" sz="1400" dirty="0" smtClean="0">
                <a:solidFill>
                  <a:schemeClr val="tx1"/>
                </a:solidFill>
              </a:rPr>
              <a:t> , </a:t>
            </a:r>
            <a:r>
              <a:rPr lang="en-US" sz="1400" dirty="0" err="1" smtClean="0">
                <a:solidFill>
                  <a:schemeClr val="tx1"/>
                </a:solidFill>
              </a:rPr>
              <a:t>CrIS</a:t>
            </a:r>
            <a:r>
              <a:rPr lang="en-US" sz="1400" dirty="0" smtClean="0">
                <a:solidFill>
                  <a:schemeClr val="tx1"/>
                </a:solidFill>
              </a:rPr>
              <a:t> )</a:t>
            </a:r>
          </a:p>
          <a:p>
            <a:pPr algn="just">
              <a:lnSpc>
                <a:spcPct val="150000"/>
              </a:lnSpc>
            </a:pPr>
            <a:r>
              <a:rPr lang="en-US" sz="1400" dirty="0" smtClean="0">
                <a:solidFill>
                  <a:schemeClr val="tx1"/>
                </a:solidFill>
              </a:rPr>
              <a:t>Web pages are static. ( can act as a starting point but not complete input for selecting Ref Instrument)</a:t>
            </a:r>
          </a:p>
          <a:p>
            <a:pPr algn="just">
              <a:lnSpc>
                <a:spcPct val="150000"/>
              </a:lnSpc>
            </a:pPr>
            <a:endParaRPr lang="en-US" sz="1400" dirty="0" smtClean="0">
              <a:solidFill>
                <a:schemeClr val="tx1"/>
              </a:solidFill>
            </a:endParaRPr>
          </a:p>
          <a:p>
            <a:pPr algn="just">
              <a:lnSpc>
                <a:spcPct val="150000"/>
              </a:lnSpc>
            </a:pPr>
            <a:r>
              <a:rPr lang="en-US" sz="1400" dirty="0" smtClean="0">
                <a:solidFill>
                  <a:schemeClr val="tx1"/>
                </a:solidFill>
                <a:hlinkClick r:id="rId4"/>
              </a:rPr>
              <a:t>National Calibration Center</a:t>
            </a:r>
            <a:r>
              <a:rPr lang="en-US" sz="1400" dirty="0" smtClean="0">
                <a:solidFill>
                  <a:schemeClr val="tx1"/>
                </a:solidFill>
              </a:rPr>
              <a:t> (NCC)</a:t>
            </a:r>
          </a:p>
          <a:p>
            <a:pPr algn="just">
              <a:lnSpc>
                <a:spcPct val="150000"/>
              </a:lnSpc>
            </a:pPr>
            <a:r>
              <a:rPr lang="en-US" sz="1400" dirty="0" smtClean="0">
                <a:solidFill>
                  <a:schemeClr val="tx1"/>
                </a:solidFill>
              </a:rPr>
              <a:t>Info on NCC instrument that is more relevant to Cal/Val community</a:t>
            </a:r>
          </a:p>
          <a:p>
            <a:pPr algn="just">
              <a:lnSpc>
                <a:spcPct val="150000"/>
              </a:lnSpc>
            </a:pPr>
            <a:r>
              <a:rPr lang="en-US" sz="1600" dirty="0" smtClean="0">
                <a:solidFill>
                  <a:schemeClr val="tx1"/>
                </a:solidFill>
                <a:hlinkClick r:id="rId5"/>
              </a:rPr>
              <a:t>ICVS [ Integrated Calibration Validation System ]</a:t>
            </a:r>
            <a:r>
              <a:rPr lang="en-US" sz="1600" dirty="0" smtClean="0">
                <a:solidFill>
                  <a:schemeClr val="tx1"/>
                </a:solidFill>
              </a:rPr>
              <a:t> ( other similar systems can be explored)</a:t>
            </a:r>
          </a:p>
          <a:p>
            <a:pPr algn="just">
              <a:lnSpc>
                <a:spcPct val="150000"/>
              </a:lnSpc>
            </a:pPr>
            <a:r>
              <a:rPr lang="en-US" sz="1400" dirty="0" smtClean="0">
                <a:solidFill>
                  <a:schemeClr val="tx1"/>
                </a:solidFill>
              </a:rPr>
              <a:t>On-orbit and prelaunch instrument characterization and long-term monitoring of instrument performance</a:t>
            </a:r>
          </a:p>
          <a:p>
            <a:pPr algn="just">
              <a:lnSpc>
                <a:spcPct val="150000"/>
              </a:lnSpc>
            </a:pPr>
            <a:r>
              <a:rPr lang="en-US" sz="1400" dirty="0" smtClean="0">
                <a:solidFill>
                  <a:schemeClr val="tx1"/>
                </a:solidFill>
              </a:rPr>
              <a:t>Web pages give dynamic info on key cal/</a:t>
            </a:r>
            <a:r>
              <a:rPr lang="en-US" sz="1400" dirty="0" err="1" smtClean="0">
                <a:solidFill>
                  <a:schemeClr val="tx1"/>
                </a:solidFill>
              </a:rPr>
              <a:t>val</a:t>
            </a:r>
            <a:r>
              <a:rPr lang="en-US" sz="1400" dirty="0" smtClean="0">
                <a:solidFill>
                  <a:schemeClr val="tx1"/>
                </a:solidFill>
              </a:rPr>
              <a:t> parameters of the instrument</a:t>
            </a:r>
          </a:p>
          <a:p>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 name="TextBox 9"/>
          <p:cNvSpPr txBox="1"/>
          <p:nvPr/>
        </p:nvSpPr>
        <p:spPr>
          <a:xfrm>
            <a:off x="261257" y="685800"/>
            <a:ext cx="9301843" cy="830997"/>
          </a:xfrm>
          <a:prstGeom prst="rect">
            <a:avLst/>
          </a:prstGeom>
          <a:noFill/>
        </p:spPr>
        <p:txBody>
          <a:bodyPr wrap="square" rtlCol="0">
            <a:spAutoFit/>
          </a:bodyPr>
          <a:lstStyle/>
          <a:p>
            <a:r>
              <a:rPr lang="en-US" sz="1600" dirty="0" smtClean="0">
                <a:solidFill>
                  <a:schemeClr val="tx1"/>
                </a:solidFill>
              </a:rPr>
              <a:t>Initial years of GSICS ….handled problems of lower complexity ….</a:t>
            </a:r>
          </a:p>
          <a:p>
            <a:pPr lvl="1"/>
            <a:r>
              <a:rPr lang="en-US" sz="1600" dirty="0" smtClean="0">
                <a:solidFill>
                  <a:schemeClr val="tx1"/>
                </a:solidFill>
              </a:rPr>
              <a:t>Monitored  broad band GEO /LEO sensors  by inter comparing with hyper spectral LEO in morning evening and afternoon. </a:t>
            </a:r>
          </a:p>
        </p:txBody>
      </p:sp>
      <p:sp>
        <p:nvSpPr>
          <p:cNvPr id="11" name="TextBox 10"/>
          <p:cNvSpPr txBox="1"/>
          <p:nvPr/>
        </p:nvSpPr>
        <p:spPr>
          <a:xfrm>
            <a:off x="413657" y="1543960"/>
            <a:ext cx="9056914" cy="769441"/>
          </a:xfrm>
          <a:prstGeom prst="rect">
            <a:avLst/>
          </a:prstGeom>
          <a:noFill/>
        </p:spPr>
        <p:txBody>
          <a:bodyPr wrap="square" rtlCol="0">
            <a:spAutoFit/>
          </a:bodyPr>
          <a:lstStyle/>
          <a:p>
            <a:r>
              <a:rPr lang="en-US" sz="1600" dirty="0" smtClean="0">
                <a:solidFill>
                  <a:srgbClr val="3333FF"/>
                </a:solidFill>
              </a:rPr>
              <a:t>Needed a reference instrument that is stable enough be able to monitor GEO/LEO instruments and reveal  expected  measurements biases ( and variations in them) .</a:t>
            </a:r>
          </a:p>
          <a:p>
            <a:endParaRPr lang="en-US" sz="1200" dirty="0">
              <a:solidFill>
                <a:schemeClr val="tx1"/>
              </a:solidFill>
            </a:endParaRPr>
          </a:p>
        </p:txBody>
      </p:sp>
      <p:grpSp>
        <p:nvGrpSpPr>
          <p:cNvPr id="3" name="Group 14"/>
          <p:cNvGrpSpPr/>
          <p:nvPr/>
        </p:nvGrpSpPr>
        <p:grpSpPr>
          <a:xfrm>
            <a:off x="611414" y="2494624"/>
            <a:ext cx="7696196" cy="4363376"/>
            <a:chOff x="596900" y="2325635"/>
            <a:chExt cx="7696196" cy="4363376"/>
          </a:xfrm>
        </p:grpSpPr>
        <p:sp>
          <p:nvSpPr>
            <p:cNvPr id="4" name="Rectangle 3"/>
            <p:cNvSpPr/>
            <p:nvPr/>
          </p:nvSpPr>
          <p:spPr>
            <a:xfrm>
              <a:off x="1600200" y="2527385"/>
              <a:ext cx="4953000" cy="830997"/>
            </a:xfrm>
            <a:prstGeom prst="rect">
              <a:avLst/>
            </a:prstGeom>
          </p:spPr>
          <p:txBody>
            <a:bodyPr>
              <a:spAutoFit/>
            </a:bodyPr>
            <a:lstStyle/>
            <a:p>
              <a:r>
                <a:rPr lang="en-US" sz="1200" b="0" dirty="0" smtClean="0">
                  <a:solidFill>
                    <a:srgbClr val="3333FF"/>
                  </a:solidFill>
                  <a:latin typeface="Arial Black" pitchFamily="34" charset="0"/>
                </a:rPr>
                <a:t>The </a:t>
              </a:r>
              <a:r>
                <a:rPr lang="en-US" sz="1200" b="0" dirty="0" smtClean="0">
                  <a:solidFill>
                    <a:srgbClr val="0070C0"/>
                  </a:solidFill>
                  <a:latin typeface="Arial Black" pitchFamily="34" charset="0"/>
                </a:rPr>
                <a:t>MODIS</a:t>
              </a:r>
              <a:r>
                <a:rPr lang="en-US" sz="1200" b="0" dirty="0" smtClean="0">
                  <a:solidFill>
                    <a:srgbClr val="3333FF"/>
                  </a:solidFill>
                  <a:latin typeface="Arial Black" pitchFamily="34" charset="0"/>
                </a:rPr>
                <a:t> instrument has high calibration accuracy and can track its own radiometric changes due to the inclusion of an onboard calibration system for the VIS/NIR spectral region [MCST</a:t>
              </a:r>
              <a:r>
                <a:rPr lang="en-US" sz="1200" b="0" dirty="0" smtClean="0">
                  <a:solidFill>
                    <a:srgbClr val="3333FF"/>
                  </a:solidFill>
                </a:rPr>
                <a:t>].</a:t>
              </a:r>
              <a:endParaRPr lang="en-US" sz="1200" dirty="0">
                <a:solidFill>
                  <a:srgbClr val="3333FF"/>
                </a:solidFill>
              </a:endParaRPr>
            </a:p>
          </p:txBody>
        </p:sp>
        <p:pic>
          <p:nvPicPr>
            <p:cNvPr id="5" name="Picture 4" descr="IASI, embarqué sur le satellite MetOp. Crédits Esa"/>
            <p:cNvPicPr/>
            <p:nvPr/>
          </p:nvPicPr>
          <p:blipFill>
            <a:blip r:embed="rId2" cstate="print"/>
            <a:srcRect/>
            <a:stretch>
              <a:fillRect/>
            </a:stretch>
          </p:blipFill>
          <p:spPr bwMode="auto">
            <a:xfrm>
              <a:off x="615082" y="5039530"/>
              <a:ext cx="832718" cy="840570"/>
            </a:xfrm>
            <a:prstGeom prst="rect">
              <a:avLst/>
            </a:prstGeom>
            <a:noFill/>
            <a:ln w="9525">
              <a:noFill/>
              <a:miter lim="800000"/>
              <a:headEnd/>
              <a:tailEnd/>
            </a:ln>
          </p:spPr>
        </p:pic>
        <p:pic>
          <p:nvPicPr>
            <p:cNvPr id="6" name="Picture 5" descr="Artist's rendition of the Aqua satellite."/>
            <p:cNvPicPr/>
            <p:nvPr/>
          </p:nvPicPr>
          <p:blipFill>
            <a:blip r:embed="rId3" cstate="print"/>
            <a:srcRect/>
            <a:stretch>
              <a:fillRect/>
            </a:stretch>
          </p:blipFill>
          <p:spPr bwMode="auto">
            <a:xfrm>
              <a:off x="622300" y="3886200"/>
              <a:ext cx="838200" cy="800100"/>
            </a:xfrm>
            <a:prstGeom prst="rect">
              <a:avLst/>
            </a:prstGeom>
            <a:noFill/>
            <a:ln w="9525">
              <a:noFill/>
              <a:miter lim="800000"/>
              <a:headEnd/>
              <a:tailEnd/>
            </a:ln>
          </p:spPr>
        </p:pic>
        <p:pic>
          <p:nvPicPr>
            <p:cNvPr id="7" name="Picture 6" descr="http://upload.wikimedia.org/wikipedia/commons/9/92/Aqua_NASA_satellite.jpg"/>
            <p:cNvPicPr/>
            <p:nvPr/>
          </p:nvPicPr>
          <p:blipFill>
            <a:blip r:embed="rId4" cstate="print"/>
            <a:srcRect/>
            <a:stretch>
              <a:fillRect/>
            </a:stretch>
          </p:blipFill>
          <p:spPr bwMode="auto">
            <a:xfrm>
              <a:off x="596900" y="2692400"/>
              <a:ext cx="927100" cy="838200"/>
            </a:xfrm>
            <a:prstGeom prst="rect">
              <a:avLst/>
            </a:prstGeom>
            <a:noFill/>
            <a:ln w="9525">
              <a:noFill/>
              <a:miter lim="800000"/>
              <a:headEnd/>
              <a:tailEnd/>
            </a:ln>
          </p:spPr>
        </p:pic>
        <p:sp>
          <p:nvSpPr>
            <p:cNvPr id="8" name="Rectangle 7"/>
            <p:cNvSpPr/>
            <p:nvPr/>
          </p:nvSpPr>
          <p:spPr>
            <a:xfrm>
              <a:off x="1689100" y="3390985"/>
              <a:ext cx="6502400" cy="2862322"/>
            </a:xfrm>
            <a:prstGeom prst="rect">
              <a:avLst/>
            </a:prstGeom>
          </p:spPr>
          <p:txBody>
            <a:bodyPr wrap="square">
              <a:spAutoFit/>
            </a:bodyPr>
            <a:lstStyle/>
            <a:p>
              <a:r>
                <a:rPr lang="en-US" sz="1200" dirty="0" smtClean="0">
                  <a:solidFill>
                    <a:srgbClr val="3333FF"/>
                  </a:solidFill>
                </a:rPr>
                <a:t>                            </a:t>
              </a:r>
              <a:r>
                <a:rPr lang="en-US" sz="1200" u="sng" dirty="0" smtClean="0">
                  <a:solidFill>
                    <a:srgbClr val="FF0000"/>
                  </a:solidFill>
                </a:rPr>
                <a:t>Stated Accuracy better than 1 K.</a:t>
              </a:r>
            </a:p>
            <a:p>
              <a:endParaRPr lang="en-US" sz="1200" b="0" dirty="0" smtClean="0">
                <a:solidFill>
                  <a:srgbClr val="3333FF"/>
                </a:solidFill>
              </a:endParaRPr>
            </a:p>
            <a:p>
              <a:r>
                <a:rPr lang="en-US" sz="1200" b="0" dirty="0" smtClean="0">
                  <a:solidFill>
                    <a:srgbClr val="3333FF"/>
                  </a:solidFill>
                  <a:latin typeface="Arial Black" pitchFamily="34" charset="0"/>
                </a:rPr>
                <a:t>AIRS ( Afternoon orbit) and IASI ( Morning orbit ) Hyper-spectral Instruments</a:t>
              </a:r>
            </a:p>
            <a:p>
              <a:r>
                <a:rPr lang="en-US" sz="1200" b="0" dirty="0" smtClean="0">
                  <a:solidFill>
                    <a:srgbClr val="3333FF"/>
                  </a:solidFill>
                  <a:latin typeface="Arial Black" pitchFamily="34" charset="0"/>
                </a:rPr>
                <a:t>Radiances span  main IR channels of broad band instruments </a:t>
              </a:r>
              <a:r>
                <a:rPr lang="en-US" sz="1200" b="0" dirty="0" err="1" smtClean="0">
                  <a:solidFill>
                    <a:srgbClr val="3333FF"/>
                  </a:solidFill>
                  <a:latin typeface="Arial Black" pitchFamily="34" charset="0"/>
                </a:rPr>
                <a:t>i.e</a:t>
              </a:r>
              <a:r>
                <a:rPr lang="en-US" sz="1200" b="0" dirty="0" smtClean="0">
                  <a:solidFill>
                    <a:srgbClr val="3333FF"/>
                  </a:solidFill>
                  <a:latin typeface="Arial Black" pitchFamily="34" charset="0"/>
                </a:rPr>
                <a:t> 11 12 13 Micron</a:t>
              </a:r>
            </a:p>
            <a:p>
              <a:endParaRPr lang="en-US" sz="1200" b="0" dirty="0" smtClean="0">
                <a:solidFill>
                  <a:srgbClr val="3333FF"/>
                </a:solidFill>
                <a:latin typeface="Arial Black" pitchFamily="34" charset="0"/>
              </a:endParaRPr>
            </a:p>
            <a:p>
              <a:r>
                <a:rPr lang="en-US" sz="1200" b="0" dirty="0" smtClean="0">
                  <a:solidFill>
                    <a:srgbClr val="3333FF"/>
                  </a:solidFill>
                  <a:latin typeface="Arial Black" pitchFamily="34" charset="0"/>
                </a:rPr>
                <a:t>AIRS and IASI routinely monitored and long term monitoring of three way comparisons exist ( </a:t>
              </a:r>
              <a:r>
                <a:rPr lang="en-US" sz="1200" b="0" dirty="0" err="1" smtClean="0">
                  <a:solidFill>
                    <a:srgbClr val="3333FF"/>
                  </a:solidFill>
                  <a:latin typeface="Arial Black" pitchFamily="34" charset="0"/>
                </a:rPr>
                <a:t>CrIS</a:t>
              </a:r>
              <a:r>
                <a:rPr lang="en-US" sz="1200" b="0" dirty="0" smtClean="0">
                  <a:solidFill>
                    <a:srgbClr val="3333FF"/>
                  </a:solidFill>
                  <a:latin typeface="Arial Black" pitchFamily="34" charset="0"/>
                </a:rPr>
                <a:t> IASI and AIRS).</a:t>
              </a:r>
            </a:p>
            <a:p>
              <a:endParaRPr lang="en-US" sz="1200" b="0" dirty="0" smtClean="0">
                <a:solidFill>
                  <a:srgbClr val="3333FF"/>
                </a:solidFill>
                <a:latin typeface="Arial Black" pitchFamily="34" charset="0"/>
              </a:endParaRPr>
            </a:p>
            <a:p>
              <a:r>
                <a:rPr lang="en-US" sz="1200" b="0" dirty="0" smtClean="0">
                  <a:solidFill>
                    <a:srgbClr val="3333FF"/>
                  </a:solidFill>
                  <a:latin typeface="Arial Black" pitchFamily="34" charset="0"/>
                </a:rPr>
                <a:t>Added confidence Comparisons of IASI and AIRS with Climate Instruments (ATSR2 and AATSR) reveal better than 0.1 K  accuracy and pre-launch like behavior of  AIRS and IASI.</a:t>
              </a:r>
            </a:p>
            <a:p>
              <a:endParaRPr lang="en-US" sz="1200" b="0" dirty="0" smtClean="0">
                <a:solidFill>
                  <a:srgbClr val="3333FF"/>
                </a:solidFill>
              </a:endParaRPr>
            </a:p>
            <a:p>
              <a:r>
                <a:rPr lang="en-US" sz="1200" dirty="0" smtClean="0">
                  <a:solidFill>
                    <a:srgbClr val="3333FF"/>
                  </a:solidFill>
                </a:rPr>
                <a:t>              In-orbit reference Instrument noise not fully known</a:t>
              </a:r>
              <a:endParaRPr lang="en-US" sz="1200" dirty="0">
                <a:solidFill>
                  <a:srgbClr val="3333FF"/>
                </a:solidFill>
              </a:endParaRPr>
            </a:p>
          </p:txBody>
        </p:sp>
        <p:sp>
          <p:nvSpPr>
            <p:cNvPr id="9" name="TextBox 8"/>
            <p:cNvSpPr txBox="1"/>
            <p:nvPr/>
          </p:nvSpPr>
          <p:spPr>
            <a:xfrm>
              <a:off x="1170633" y="6227346"/>
              <a:ext cx="7122463" cy="461665"/>
            </a:xfrm>
            <a:prstGeom prst="rect">
              <a:avLst/>
            </a:prstGeom>
            <a:solidFill>
              <a:schemeClr val="bg2"/>
            </a:solidFill>
          </p:spPr>
          <p:txBody>
            <a:bodyPr wrap="none" rtlCol="0">
              <a:spAutoFit/>
            </a:bodyPr>
            <a:lstStyle/>
            <a:p>
              <a:r>
                <a:rPr lang="en-US" sz="1200" dirty="0" smtClean="0">
                  <a:solidFill>
                    <a:srgbClr val="FF0000"/>
                  </a:solidFill>
                </a:rPr>
                <a:t>                   Used a simple selection criterion for selecting reference instrument</a:t>
              </a:r>
            </a:p>
            <a:p>
              <a:r>
                <a:rPr lang="en-US" sz="1200" dirty="0" smtClean="0">
                  <a:solidFill>
                    <a:srgbClr val="FF0000"/>
                  </a:solidFill>
                </a:rPr>
                <a:t>Focused on monitoring IR and VIS bands using a  limited number of reference instruments</a:t>
              </a:r>
              <a:endParaRPr lang="en-US" sz="1200" dirty="0">
                <a:solidFill>
                  <a:srgbClr val="FF0000"/>
                </a:solidFill>
              </a:endParaRPr>
            </a:p>
          </p:txBody>
        </p:sp>
        <p:sp>
          <p:nvSpPr>
            <p:cNvPr id="12" name="TextBox 11"/>
            <p:cNvSpPr txBox="1"/>
            <p:nvPr/>
          </p:nvSpPr>
          <p:spPr>
            <a:xfrm>
              <a:off x="634022" y="2325635"/>
              <a:ext cx="729687" cy="276999"/>
            </a:xfrm>
            <a:prstGeom prst="rect">
              <a:avLst/>
            </a:prstGeom>
            <a:noFill/>
          </p:spPr>
          <p:txBody>
            <a:bodyPr wrap="none" rtlCol="0">
              <a:spAutoFit/>
            </a:bodyPr>
            <a:lstStyle/>
            <a:p>
              <a:r>
                <a:rPr lang="en-US" sz="1200" dirty="0" smtClean="0">
                  <a:solidFill>
                    <a:srgbClr val="FF0000"/>
                  </a:solidFill>
                </a:rPr>
                <a:t>MODIS</a:t>
              </a:r>
              <a:endParaRPr lang="en-US" sz="1200" dirty="0">
                <a:solidFill>
                  <a:srgbClr val="FF0000"/>
                </a:solidFill>
              </a:endParaRPr>
            </a:p>
          </p:txBody>
        </p:sp>
        <p:sp>
          <p:nvSpPr>
            <p:cNvPr id="13" name="TextBox 12"/>
            <p:cNvSpPr txBox="1"/>
            <p:nvPr/>
          </p:nvSpPr>
          <p:spPr>
            <a:xfrm>
              <a:off x="720969" y="4751754"/>
              <a:ext cx="535724" cy="276999"/>
            </a:xfrm>
            <a:prstGeom prst="rect">
              <a:avLst/>
            </a:prstGeom>
            <a:noFill/>
          </p:spPr>
          <p:txBody>
            <a:bodyPr wrap="none" rtlCol="0">
              <a:spAutoFit/>
            </a:bodyPr>
            <a:lstStyle/>
            <a:p>
              <a:r>
                <a:rPr lang="en-US" sz="1200" dirty="0" smtClean="0">
                  <a:solidFill>
                    <a:srgbClr val="FF0000"/>
                  </a:solidFill>
                </a:rPr>
                <a:t>IASI</a:t>
              </a:r>
              <a:endParaRPr lang="en-US" sz="1200" dirty="0">
                <a:solidFill>
                  <a:srgbClr val="FF0000"/>
                </a:solidFill>
              </a:endParaRPr>
            </a:p>
          </p:txBody>
        </p:sp>
        <p:sp>
          <p:nvSpPr>
            <p:cNvPr id="14" name="TextBox 13"/>
            <p:cNvSpPr txBox="1"/>
            <p:nvPr/>
          </p:nvSpPr>
          <p:spPr>
            <a:xfrm>
              <a:off x="702965" y="3632479"/>
              <a:ext cx="574196" cy="276999"/>
            </a:xfrm>
            <a:prstGeom prst="rect">
              <a:avLst/>
            </a:prstGeom>
            <a:noFill/>
          </p:spPr>
          <p:txBody>
            <a:bodyPr wrap="none" rtlCol="0">
              <a:spAutoFit/>
            </a:bodyPr>
            <a:lstStyle/>
            <a:p>
              <a:r>
                <a:rPr lang="en-US" sz="1200" dirty="0" smtClean="0">
                  <a:solidFill>
                    <a:srgbClr val="FF0000"/>
                  </a:solidFill>
                </a:rPr>
                <a:t>AIRS</a:t>
              </a:r>
              <a:endParaRPr lang="en-US" sz="1200" dirty="0">
                <a:solidFill>
                  <a:srgbClr val="FF0000"/>
                </a:solidFill>
              </a:endParaRPr>
            </a:p>
          </p:txBody>
        </p:sp>
      </p:grpSp>
      <p:grpSp>
        <p:nvGrpSpPr>
          <p:cNvPr id="15" name="Group 240"/>
          <p:cNvGrpSpPr>
            <a:grpSpLocks/>
          </p:cNvGrpSpPr>
          <p:nvPr/>
        </p:nvGrpSpPr>
        <p:grpSpPr bwMode="auto">
          <a:xfrm>
            <a:off x="8361056" y="2441590"/>
            <a:ext cx="1036943" cy="3692510"/>
            <a:chOff x="21467" y="-5403"/>
            <a:chExt cx="8755" cy="33532"/>
          </a:xfrm>
        </p:grpSpPr>
        <p:pic>
          <p:nvPicPr>
            <p:cNvPr id="232" name="Picture 232" descr="http://www.space-airbusds.com/media/image/msg-v2.JPG"/>
            <p:cNvPicPr>
              <a:picLocks noChangeAspect="1"/>
            </p:cNvPicPr>
            <p:nvPr/>
          </p:nvPicPr>
          <p:blipFill>
            <a:blip r:embed="rId5" cstate="print"/>
            <a:srcRect r="35208"/>
            <a:stretch>
              <a:fillRect/>
            </a:stretch>
          </p:blipFill>
          <p:spPr bwMode="auto">
            <a:xfrm>
              <a:off x="22374" y="21367"/>
              <a:ext cx="6953" cy="6762"/>
            </a:xfrm>
            <a:prstGeom prst="rect">
              <a:avLst/>
            </a:prstGeom>
            <a:noFill/>
          </p:spPr>
        </p:pic>
        <p:pic>
          <p:nvPicPr>
            <p:cNvPr id="235" name="Picture 235" descr="http://upload.wikimedia.org/wikipedia/commons/d/dd/MTSAT-1.jpg"/>
            <p:cNvPicPr>
              <a:picLocks noChangeAspect="1"/>
            </p:cNvPicPr>
            <p:nvPr/>
          </p:nvPicPr>
          <p:blipFill>
            <a:blip r:embed="rId6" cstate="print"/>
            <a:srcRect/>
            <a:stretch>
              <a:fillRect/>
            </a:stretch>
          </p:blipFill>
          <p:spPr bwMode="auto">
            <a:xfrm>
              <a:off x="21967" y="11666"/>
              <a:ext cx="7715" cy="6762"/>
            </a:xfrm>
            <a:prstGeom prst="rect">
              <a:avLst/>
            </a:prstGeom>
            <a:noFill/>
          </p:spPr>
        </p:pic>
        <p:pic>
          <p:nvPicPr>
            <p:cNvPr id="238" name="Picture 238" descr="http://space.skyrocket.de/img_sat/goes-nopq__1.jpg"/>
            <p:cNvPicPr>
              <a:picLocks noChangeAspect="1"/>
            </p:cNvPicPr>
            <p:nvPr/>
          </p:nvPicPr>
          <p:blipFill>
            <a:blip r:embed="rId7" cstate="print"/>
            <a:srcRect/>
            <a:stretch>
              <a:fillRect/>
            </a:stretch>
          </p:blipFill>
          <p:spPr bwMode="auto">
            <a:xfrm>
              <a:off x="21668" y="3070"/>
              <a:ext cx="8554" cy="6762"/>
            </a:xfrm>
            <a:prstGeom prst="rect">
              <a:avLst/>
            </a:prstGeom>
            <a:noFill/>
          </p:spPr>
        </p:pic>
        <p:pic>
          <p:nvPicPr>
            <p:cNvPr id="241" name="Picture 241" descr="Logo AVHRR"/>
            <p:cNvPicPr>
              <a:picLocks noChangeAspect="1"/>
            </p:cNvPicPr>
            <p:nvPr/>
          </p:nvPicPr>
          <p:blipFill>
            <a:blip r:embed="rId8" cstate="print"/>
            <a:srcRect/>
            <a:stretch>
              <a:fillRect/>
            </a:stretch>
          </p:blipFill>
          <p:spPr bwMode="auto">
            <a:xfrm>
              <a:off x="21467" y="-5403"/>
              <a:ext cx="8572" cy="6762"/>
            </a:xfrm>
            <a:prstGeom prst="rect">
              <a:avLst/>
            </a:prstGeom>
            <a:noFill/>
          </p:spPr>
        </p:pic>
      </p:grpSp>
      <p:sp>
        <p:nvSpPr>
          <p:cNvPr id="22" name="TextBox 21"/>
          <p:cNvSpPr txBox="1"/>
          <p:nvPr/>
        </p:nvSpPr>
        <p:spPr>
          <a:xfrm>
            <a:off x="8558822" y="2135135"/>
            <a:ext cx="736099" cy="276999"/>
          </a:xfrm>
          <a:prstGeom prst="rect">
            <a:avLst/>
          </a:prstGeom>
          <a:noFill/>
        </p:spPr>
        <p:txBody>
          <a:bodyPr wrap="none" rtlCol="0">
            <a:spAutoFit/>
          </a:bodyPr>
          <a:lstStyle/>
          <a:p>
            <a:r>
              <a:rPr lang="en-US" sz="1200" dirty="0" smtClean="0">
                <a:solidFill>
                  <a:srgbClr val="FF0000"/>
                </a:solidFill>
              </a:rPr>
              <a:t>AVHRR</a:t>
            </a:r>
            <a:endParaRPr lang="en-US" sz="1200" dirty="0">
              <a:solidFill>
                <a:srgbClr val="FF0000"/>
              </a:solidFill>
            </a:endParaRPr>
          </a:p>
        </p:txBody>
      </p:sp>
      <p:sp>
        <p:nvSpPr>
          <p:cNvPr id="23" name="TextBox 22"/>
          <p:cNvSpPr txBox="1"/>
          <p:nvPr/>
        </p:nvSpPr>
        <p:spPr>
          <a:xfrm>
            <a:off x="8469922" y="3125735"/>
            <a:ext cx="715260" cy="276999"/>
          </a:xfrm>
          <a:prstGeom prst="rect">
            <a:avLst/>
          </a:prstGeom>
          <a:noFill/>
        </p:spPr>
        <p:txBody>
          <a:bodyPr wrap="none" rtlCol="0">
            <a:spAutoFit/>
          </a:bodyPr>
          <a:lstStyle/>
          <a:p>
            <a:r>
              <a:rPr lang="en-US" sz="1200" dirty="0" smtClean="0">
                <a:solidFill>
                  <a:srgbClr val="FF0000"/>
                </a:solidFill>
              </a:rPr>
              <a:t>MTSAT</a:t>
            </a:r>
            <a:endParaRPr lang="en-US" sz="1200" dirty="0">
              <a:solidFill>
                <a:srgbClr val="FF0000"/>
              </a:solidFill>
            </a:endParaRPr>
          </a:p>
        </p:txBody>
      </p:sp>
      <p:sp>
        <p:nvSpPr>
          <p:cNvPr id="24" name="TextBox 23"/>
          <p:cNvSpPr txBox="1"/>
          <p:nvPr/>
        </p:nvSpPr>
        <p:spPr>
          <a:xfrm>
            <a:off x="8596922" y="5119635"/>
            <a:ext cx="611065" cy="276999"/>
          </a:xfrm>
          <a:prstGeom prst="rect">
            <a:avLst/>
          </a:prstGeom>
          <a:noFill/>
        </p:spPr>
        <p:txBody>
          <a:bodyPr wrap="none" rtlCol="0">
            <a:spAutoFit/>
          </a:bodyPr>
          <a:lstStyle/>
          <a:p>
            <a:r>
              <a:rPr lang="en-US" sz="1200" dirty="0" smtClean="0">
                <a:solidFill>
                  <a:srgbClr val="FF0000"/>
                </a:solidFill>
              </a:rPr>
              <a:t>GOES</a:t>
            </a:r>
            <a:endParaRPr lang="en-US" sz="1200" dirty="0">
              <a:solidFill>
                <a:srgbClr val="FF0000"/>
              </a:solidFill>
            </a:endParaRPr>
          </a:p>
        </p:txBody>
      </p:sp>
      <p:sp>
        <p:nvSpPr>
          <p:cNvPr id="25" name="TextBox 24"/>
          <p:cNvSpPr txBox="1"/>
          <p:nvPr/>
        </p:nvSpPr>
        <p:spPr>
          <a:xfrm>
            <a:off x="8635022" y="4103635"/>
            <a:ext cx="740908" cy="276999"/>
          </a:xfrm>
          <a:prstGeom prst="rect">
            <a:avLst/>
          </a:prstGeom>
          <a:noFill/>
        </p:spPr>
        <p:txBody>
          <a:bodyPr wrap="none" rtlCol="0">
            <a:spAutoFit/>
          </a:bodyPr>
          <a:lstStyle/>
          <a:p>
            <a:r>
              <a:rPr lang="en-US" sz="1200" dirty="0" smtClean="0">
                <a:solidFill>
                  <a:srgbClr val="FF0000"/>
                </a:solidFill>
              </a:rPr>
              <a:t>SEVIRI</a:t>
            </a:r>
            <a:endParaRPr lang="en-US" sz="1200" dirty="0">
              <a:solidFill>
                <a:srgbClr val="FF0000"/>
              </a:solidFill>
            </a:endParaRPr>
          </a:p>
        </p:txBody>
      </p:sp>
      <p:sp>
        <p:nvSpPr>
          <p:cNvPr id="26" name="TextBox 25"/>
          <p:cNvSpPr txBox="1"/>
          <p:nvPr/>
        </p:nvSpPr>
        <p:spPr>
          <a:xfrm>
            <a:off x="1785753" y="3016985"/>
            <a:ext cx="6019800" cy="1612749"/>
          </a:xfrm>
          <a:prstGeom prst="rect">
            <a:avLst/>
          </a:prstGeom>
          <a:solidFill>
            <a:srgbClr val="FFC000"/>
          </a:solidFill>
        </p:spPr>
        <p:txBody>
          <a:bodyPr wrap="square" rtlCol="0">
            <a:spAutoFit/>
          </a:bodyPr>
          <a:lstStyle/>
          <a:p>
            <a:pPr marL="342627" lvl="0" indent="-342627" eaLnBrk="0" hangingPunct="0">
              <a:spcBef>
                <a:spcPct val="20000"/>
              </a:spcBef>
              <a:defRPr/>
            </a:pPr>
            <a:r>
              <a:rPr lang="en-GB" altLang="en-US" sz="1600" u="sng" dirty="0" smtClean="0">
                <a:solidFill>
                  <a:srgbClr val="FF0000"/>
                </a:solidFill>
                <a:latin typeface="Arial" charset="0"/>
              </a:rPr>
              <a:t>For In-orbit Inter-calibration we broadly  needed</a:t>
            </a:r>
            <a:r>
              <a:rPr lang="en-GB" altLang="en-US" sz="1600" u="sng" dirty="0" smtClean="0">
                <a:solidFill>
                  <a:schemeClr val="tx1"/>
                </a:solidFill>
                <a:latin typeface="Arial" charset="0"/>
              </a:rPr>
              <a:t> </a:t>
            </a:r>
          </a:p>
          <a:p>
            <a:pPr marL="342627" lvl="0" indent="-342627" eaLnBrk="0" hangingPunct="0">
              <a:spcBef>
                <a:spcPct val="20000"/>
              </a:spcBef>
              <a:buFont typeface="Arial" charset="0"/>
              <a:buChar char="•"/>
              <a:defRPr/>
            </a:pPr>
            <a:r>
              <a:rPr lang="en-GB" altLang="en-US" sz="1400" dirty="0" smtClean="0">
                <a:solidFill>
                  <a:schemeClr val="tx2"/>
                </a:solidFill>
                <a:latin typeface="Arial" charset="0"/>
              </a:rPr>
              <a:t>An algorithm that can perform the inter- comparison [ </a:t>
            </a:r>
            <a:r>
              <a:rPr lang="en-GB" altLang="en-US" sz="1400" dirty="0" err="1" smtClean="0">
                <a:solidFill>
                  <a:schemeClr val="tx2"/>
                </a:solidFill>
                <a:latin typeface="Arial" charset="0"/>
              </a:rPr>
              <a:t>eg</a:t>
            </a:r>
            <a:r>
              <a:rPr lang="en-GB" altLang="en-US" sz="1400" dirty="0" smtClean="0">
                <a:solidFill>
                  <a:schemeClr val="tx2"/>
                </a:solidFill>
                <a:latin typeface="Arial" charset="0"/>
              </a:rPr>
              <a:t>. DCC, SNO baseline algorithm] </a:t>
            </a:r>
          </a:p>
          <a:p>
            <a:pPr marL="342627" indent="-342627" eaLnBrk="0" hangingPunct="0">
              <a:spcBef>
                <a:spcPct val="20000"/>
              </a:spcBef>
              <a:buFont typeface="Arial" charset="0"/>
              <a:buChar char="•"/>
              <a:defRPr/>
            </a:pPr>
            <a:r>
              <a:rPr lang="en-GB" altLang="en-US" sz="1400" dirty="0" smtClean="0">
                <a:solidFill>
                  <a:schemeClr val="tx2"/>
                </a:solidFill>
                <a:latin typeface="Arial" charset="0"/>
              </a:rPr>
              <a:t>Well calibrated in-orbit References [ stability, accuracy ]</a:t>
            </a:r>
          </a:p>
          <a:p>
            <a:pPr marL="342627" lvl="0" indent="-342627" eaLnBrk="0" hangingPunct="0">
              <a:spcBef>
                <a:spcPct val="20000"/>
              </a:spcBef>
              <a:buFont typeface="Arial" charset="0"/>
              <a:buChar char="•"/>
              <a:defRPr/>
            </a:pPr>
            <a:endParaRPr lang="en-GB" altLang="en-US" sz="1600" dirty="0" smtClean="0">
              <a:solidFill>
                <a:schemeClr val="tx2"/>
              </a:solidFill>
              <a:latin typeface="Arial" charset="0"/>
            </a:endParaRPr>
          </a:p>
          <a:p>
            <a:endParaRPr lang="en-US" sz="1600" dirty="0"/>
          </a:p>
        </p:txBody>
      </p:sp>
      <p:sp>
        <p:nvSpPr>
          <p:cNvPr id="27" name="Title 1"/>
          <p:cNvSpPr txBox="1">
            <a:spLocks/>
          </p:cNvSpPr>
          <p:nvPr/>
        </p:nvSpPr>
        <p:spPr bwMode="auto">
          <a:xfrm>
            <a:off x="0" y="0"/>
            <a:ext cx="9906000" cy="5334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r>
              <a:rPr lang="en-US" sz="2600" dirty="0" smtClean="0"/>
              <a:t>Introduction-Selection of GSICS References for Classical Monitoring</a:t>
            </a:r>
            <a:endParaRPr kumimoji="0" lang="en-US" sz="26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 calcmode="lin" valueType="num">
                                      <p:cBhvr additive="base">
                                        <p:cTn id="7" dur="500" fill="hold"/>
                                        <p:tgtEl>
                                          <p:spTgt spid="2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 calcmode="lin" valueType="num">
                                      <p:cBhvr additive="base">
                                        <p:cTn id="11"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 calcmode="lin" valueType="num">
                                      <p:cBhvr additive="base">
                                        <p:cTn id="15"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anim calcmode="lin" valueType="num">
                                      <p:cBhvr additive="base">
                                        <p:cTn id="19"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9900" y="3700384"/>
            <a:ext cx="8407400" cy="1698927"/>
          </a:xfrm>
          <a:prstGeom prst="rect">
            <a:avLst/>
          </a:prstGeom>
        </p:spPr>
        <p:txBody>
          <a:bodyPr wrap="square">
            <a:spAutoFit/>
          </a:bodyPr>
          <a:lstStyle/>
          <a:p>
            <a:pPr marL="799464" lvl="1" indent="-342627" eaLnBrk="0" hangingPunct="0">
              <a:spcBef>
                <a:spcPct val="20000"/>
              </a:spcBef>
              <a:defRPr/>
            </a:pPr>
            <a:r>
              <a:rPr lang="en-GB" altLang="en-US" sz="1800" dirty="0" smtClean="0">
                <a:solidFill>
                  <a:schemeClr val="tx2"/>
                </a:solidFill>
                <a:latin typeface="Arial" charset="0"/>
              </a:rPr>
              <a:t> </a:t>
            </a:r>
          </a:p>
          <a:p>
            <a:pPr marL="342627" lvl="0" indent="-342627" eaLnBrk="0" hangingPunct="0">
              <a:spcBef>
                <a:spcPct val="20000"/>
              </a:spcBef>
              <a:buFont typeface="Arial" charset="0"/>
              <a:buChar char="•"/>
              <a:defRPr/>
            </a:pPr>
            <a:endParaRPr lang="en-GB" altLang="en-US" sz="1800" dirty="0" smtClean="0">
              <a:solidFill>
                <a:schemeClr val="tx2"/>
              </a:solidFill>
              <a:latin typeface="Arial" charset="0"/>
            </a:endParaRPr>
          </a:p>
          <a:p>
            <a:pPr marL="342627" lvl="0" indent="-342627" eaLnBrk="0" hangingPunct="0">
              <a:spcBef>
                <a:spcPct val="20000"/>
              </a:spcBef>
              <a:defRPr/>
            </a:pPr>
            <a:endParaRPr lang="en-GB" altLang="en-US" sz="1800" dirty="0" smtClean="0">
              <a:solidFill>
                <a:schemeClr val="tx2"/>
              </a:solidFill>
              <a:latin typeface="Arial" charset="0"/>
            </a:endParaRPr>
          </a:p>
          <a:p>
            <a:pPr marL="342627" lvl="0" indent="-342627" eaLnBrk="0" hangingPunct="0">
              <a:spcBef>
                <a:spcPct val="20000"/>
              </a:spcBef>
              <a:buFont typeface="Arial" charset="0"/>
              <a:buChar char="•"/>
              <a:defRPr/>
            </a:pPr>
            <a:endParaRPr lang="en-GB" altLang="en-US" sz="1800" dirty="0" smtClean="0">
              <a:solidFill>
                <a:schemeClr val="tx2"/>
              </a:solidFill>
              <a:latin typeface="Arial" charset="0"/>
            </a:endParaRPr>
          </a:p>
          <a:p>
            <a:pPr marL="342627" lvl="0" indent="-342627" eaLnBrk="0" hangingPunct="0">
              <a:spcBef>
                <a:spcPct val="20000"/>
              </a:spcBef>
              <a:buFont typeface="Arial" charset="0"/>
              <a:buChar char="•"/>
              <a:defRPr/>
            </a:pPr>
            <a:endParaRPr lang="en-GB" altLang="en-US" sz="1800" dirty="0" smtClean="0">
              <a:solidFill>
                <a:schemeClr val="tx2"/>
              </a:solidFill>
              <a:latin typeface="Arial" charset="0"/>
            </a:endParaRPr>
          </a:p>
        </p:txBody>
      </p:sp>
      <p:sp>
        <p:nvSpPr>
          <p:cNvPr id="4" name="Title 1"/>
          <p:cNvSpPr txBox="1">
            <a:spLocks/>
          </p:cNvSpPr>
          <p:nvPr/>
        </p:nvSpPr>
        <p:spPr bwMode="auto">
          <a:xfrm>
            <a:off x="647700" y="0"/>
            <a:ext cx="8915400" cy="618727"/>
          </a:xfrm>
          <a:prstGeom prst="rect">
            <a:avLst/>
          </a:prstGeom>
          <a:noFill/>
          <a:ln w="9525">
            <a:noFill/>
            <a:miter lim="800000"/>
            <a:headEnd/>
            <a:tailEnd/>
          </a:ln>
        </p:spPr>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noProof="0" dirty="0" smtClean="0">
                <a:ln>
                  <a:noFill/>
                </a:ln>
                <a:solidFill>
                  <a:schemeClr val="tx1"/>
                </a:solidFill>
                <a:effectLst/>
                <a:uLnTx/>
                <a:uFillTx/>
                <a:latin typeface="+mj-lt"/>
                <a:ea typeface="+mj-ea"/>
                <a:cs typeface="+mj-cs"/>
              </a:rPr>
              <a:t> </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8" name="Diagram 7"/>
          <p:cNvGraphicFramePr/>
          <p:nvPr/>
        </p:nvGraphicFramePr>
        <p:xfrm>
          <a:off x="1143000" y="554567"/>
          <a:ext cx="7188200" cy="2036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181100" y="2527300"/>
            <a:ext cx="1676400" cy="769441"/>
          </a:xfrm>
          <a:prstGeom prst="rect">
            <a:avLst/>
          </a:prstGeom>
          <a:solidFill>
            <a:srgbClr val="92D050"/>
          </a:solidFill>
        </p:spPr>
        <p:txBody>
          <a:bodyPr wrap="square" rtlCol="0">
            <a:spAutoFit/>
          </a:bodyPr>
          <a:lstStyle/>
          <a:p>
            <a:r>
              <a:rPr lang="en-US" sz="1100" dirty="0" smtClean="0"/>
              <a:t>AIRS</a:t>
            </a:r>
          </a:p>
          <a:p>
            <a:r>
              <a:rPr lang="en-US" sz="1100" dirty="0" smtClean="0"/>
              <a:t>IASI A/B/C</a:t>
            </a:r>
          </a:p>
          <a:p>
            <a:r>
              <a:rPr lang="en-US" sz="1100" dirty="0" smtClean="0"/>
              <a:t>Primary Ref*</a:t>
            </a:r>
          </a:p>
          <a:p>
            <a:r>
              <a:rPr lang="en-US" sz="1100" dirty="0" err="1" smtClean="0"/>
              <a:t>CrIS</a:t>
            </a:r>
            <a:r>
              <a:rPr lang="en-US" sz="1100" dirty="0" smtClean="0"/>
              <a:t>*</a:t>
            </a:r>
            <a:endParaRPr lang="en-US" sz="1100" dirty="0"/>
          </a:p>
        </p:txBody>
      </p:sp>
      <p:sp>
        <p:nvSpPr>
          <p:cNvPr id="11" name="TextBox 10"/>
          <p:cNvSpPr txBox="1"/>
          <p:nvPr/>
        </p:nvSpPr>
        <p:spPr>
          <a:xfrm>
            <a:off x="3111500" y="2565400"/>
            <a:ext cx="1003300" cy="769441"/>
          </a:xfrm>
          <a:prstGeom prst="rect">
            <a:avLst/>
          </a:prstGeom>
          <a:solidFill>
            <a:srgbClr val="92D050"/>
          </a:solidFill>
        </p:spPr>
        <p:txBody>
          <a:bodyPr wrap="square" rtlCol="0">
            <a:spAutoFit/>
          </a:bodyPr>
          <a:lstStyle/>
          <a:p>
            <a:r>
              <a:rPr lang="en-US" sz="1100" dirty="0" smtClean="0"/>
              <a:t>GP-X *</a:t>
            </a:r>
          </a:p>
          <a:p>
            <a:r>
              <a:rPr lang="en-US" sz="1100" dirty="0" smtClean="0"/>
              <a:t>ATMS*</a:t>
            </a:r>
          </a:p>
          <a:p>
            <a:r>
              <a:rPr lang="en-US" sz="1100" dirty="0" smtClean="0"/>
              <a:t>MSU AMSU</a:t>
            </a:r>
          </a:p>
          <a:p>
            <a:r>
              <a:rPr lang="en-US" sz="1100" dirty="0" smtClean="0"/>
              <a:t>SSMI*</a:t>
            </a:r>
            <a:endParaRPr lang="en-US" sz="1100" dirty="0"/>
          </a:p>
        </p:txBody>
      </p:sp>
      <p:sp>
        <p:nvSpPr>
          <p:cNvPr id="12" name="TextBox 11"/>
          <p:cNvSpPr txBox="1"/>
          <p:nvPr/>
        </p:nvSpPr>
        <p:spPr>
          <a:xfrm>
            <a:off x="5270500" y="2527300"/>
            <a:ext cx="1003300" cy="261610"/>
          </a:xfrm>
          <a:prstGeom prst="rect">
            <a:avLst/>
          </a:prstGeom>
          <a:solidFill>
            <a:srgbClr val="92D050"/>
          </a:solidFill>
        </p:spPr>
        <p:txBody>
          <a:bodyPr wrap="square" rtlCol="0">
            <a:spAutoFit/>
          </a:bodyPr>
          <a:lstStyle/>
          <a:p>
            <a:r>
              <a:rPr lang="en-US" sz="1100" dirty="0" smtClean="0"/>
              <a:t>OMI*</a:t>
            </a:r>
            <a:endParaRPr lang="en-US" sz="1100" dirty="0"/>
          </a:p>
        </p:txBody>
      </p:sp>
      <p:sp>
        <p:nvSpPr>
          <p:cNvPr id="13" name="TextBox 12"/>
          <p:cNvSpPr txBox="1"/>
          <p:nvPr/>
        </p:nvSpPr>
        <p:spPr>
          <a:xfrm>
            <a:off x="6997700" y="2565400"/>
            <a:ext cx="1562100" cy="261610"/>
          </a:xfrm>
          <a:prstGeom prst="rect">
            <a:avLst/>
          </a:prstGeom>
          <a:solidFill>
            <a:srgbClr val="92D050"/>
          </a:solidFill>
        </p:spPr>
        <p:txBody>
          <a:bodyPr wrap="square" rtlCol="0">
            <a:spAutoFit/>
          </a:bodyPr>
          <a:lstStyle/>
          <a:p>
            <a:r>
              <a:rPr lang="en-US" sz="1100" dirty="0" smtClean="0"/>
              <a:t>Aqua </a:t>
            </a:r>
            <a:r>
              <a:rPr lang="en-US" sz="1100" dirty="0" err="1" smtClean="0"/>
              <a:t>Modi</a:t>
            </a:r>
            <a:r>
              <a:rPr lang="en-US" sz="1100" dirty="0" smtClean="0"/>
              <a:t>+ DCC</a:t>
            </a:r>
            <a:endParaRPr lang="en-US" sz="1100" dirty="0"/>
          </a:p>
        </p:txBody>
      </p:sp>
      <p:sp>
        <p:nvSpPr>
          <p:cNvPr id="14" name="TextBox 13"/>
          <p:cNvSpPr txBox="1"/>
          <p:nvPr/>
        </p:nvSpPr>
        <p:spPr>
          <a:xfrm>
            <a:off x="1079500" y="3479800"/>
            <a:ext cx="1816100" cy="1384995"/>
          </a:xfrm>
          <a:prstGeom prst="rect">
            <a:avLst/>
          </a:prstGeom>
          <a:solidFill>
            <a:schemeClr val="accent2">
              <a:lumMod val="20000"/>
              <a:lumOff val="80000"/>
            </a:schemeClr>
          </a:solidFill>
        </p:spPr>
        <p:txBody>
          <a:bodyPr wrap="square" rtlCol="0">
            <a:spAutoFit/>
          </a:bodyPr>
          <a:lstStyle/>
          <a:p>
            <a:r>
              <a:rPr lang="en-US" sz="1400" dirty="0" smtClean="0">
                <a:solidFill>
                  <a:schemeClr val="tx1"/>
                </a:solidFill>
                <a:latin typeface="Arial Black" pitchFamily="34" charset="0"/>
              </a:rPr>
              <a:t>Monitored instrument overlaps with spectrum of hyper-spectral instruments</a:t>
            </a:r>
            <a:endParaRPr lang="en-US" dirty="0">
              <a:solidFill>
                <a:schemeClr val="tx1"/>
              </a:solidFill>
              <a:latin typeface="Arial Black" pitchFamily="34" charset="0"/>
            </a:endParaRPr>
          </a:p>
        </p:txBody>
      </p:sp>
      <p:sp>
        <p:nvSpPr>
          <p:cNvPr id="17" name="TextBox 16"/>
          <p:cNvSpPr txBox="1"/>
          <p:nvPr/>
        </p:nvSpPr>
        <p:spPr>
          <a:xfrm>
            <a:off x="3098800" y="3378200"/>
            <a:ext cx="1841500" cy="2031325"/>
          </a:xfrm>
          <a:prstGeom prst="rect">
            <a:avLst/>
          </a:prstGeom>
          <a:solidFill>
            <a:schemeClr val="accent2">
              <a:lumMod val="20000"/>
              <a:lumOff val="80000"/>
            </a:schemeClr>
          </a:solidFill>
        </p:spPr>
        <p:txBody>
          <a:bodyPr wrap="square" rtlCol="0">
            <a:spAutoFit/>
          </a:bodyPr>
          <a:lstStyle/>
          <a:p>
            <a:r>
              <a:rPr lang="en-US" sz="1400" dirty="0" smtClean="0">
                <a:solidFill>
                  <a:schemeClr val="tx1"/>
                </a:solidFill>
                <a:latin typeface="Arial Black" pitchFamily="34" charset="0"/>
              </a:rPr>
              <a:t>MW spectrum is large and not spanned by a single reference instrument.</a:t>
            </a:r>
          </a:p>
          <a:p>
            <a:r>
              <a:rPr lang="en-US" sz="1400" dirty="0" smtClean="0">
                <a:solidFill>
                  <a:schemeClr val="tx1"/>
                </a:solidFill>
                <a:latin typeface="Arial Black" pitchFamily="34" charset="0"/>
              </a:rPr>
              <a:t>Multiple broad band instruments can be candidates.</a:t>
            </a:r>
            <a:endParaRPr lang="en-US" dirty="0">
              <a:solidFill>
                <a:schemeClr val="tx1"/>
              </a:solidFill>
              <a:latin typeface="Arial Black" pitchFamily="34" charset="0"/>
            </a:endParaRPr>
          </a:p>
        </p:txBody>
      </p:sp>
      <p:sp>
        <p:nvSpPr>
          <p:cNvPr id="18" name="TextBox 17"/>
          <p:cNvSpPr txBox="1"/>
          <p:nvPr/>
        </p:nvSpPr>
        <p:spPr>
          <a:xfrm>
            <a:off x="6972300" y="3103126"/>
            <a:ext cx="2463800" cy="2893100"/>
          </a:xfrm>
          <a:prstGeom prst="rect">
            <a:avLst/>
          </a:prstGeom>
          <a:solidFill>
            <a:schemeClr val="accent2">
              <a:lumMod val="20000"/>
              <a:lumOff val="80000"/>
            </a:schemeClr>
          </a:solidFill>
        </p:spPr>
        <p:txBody>
          <a:bodyPr wrap="square" rtlCol="0">
            <a:spAutoFit/>
          </a:bodyPr>
          <a:lstStyle/>
          <a:p>
            <a:r>
              <a:rPr lang="en-US" sz="1400" dirty="0" smtClean="0">
                <a:solidFill>
                  <a:schemeClr val="tx1"/>
                </a:solidFill>
                <a:latin typeface="Arial Black" pitchFamily="34" charset="0"/>
              </a:rPr>
              <a:t>Complexity of in-orbit Inter - </a:t>
            </a:r>
            <a:r>
              <a:rPr lang="en-US" sz="1400" dirty="0" err="1" smtClean="0">
                <a:solidFill>
                  <a:schemeClr val="tx1"/>
                </a:solidFill>
                <a:latin typeface="Arial Black" pitchFamily="34" charset="0"/>
              </a:rPr>
              <a:t>comparision</a:t>
            </a:r>
            <a:r>
              <a:rPr lang="en-US" sz="1400" dirty="0" smtClean="0">
                <a:solidFill>
                  <a:schemeClr val="tx1"/>
                </a:solidFill>
                <a:latin typeface="Arial Black" pitchFamily="34" charset="0"/>
              </a:rPr>
              <a:t> enhanced as by surface reflectance Solar Zenith Angle.  viewing geometry  impact A-B .</a:t>
            </a:r>
          </a:p>
          <a:p>
            <a:endParaRPr lang="en-US" sz="1400" dirty="0" smtClean="0">
              <a:solidFill>
                <a:schemeClr val="tx1"/>
              </a:solidFill>
              <a:latin typeface="Arial Black" pitchFamily="34" charset="0"/>
            </a:endParaRPr>
          </a:p>
          <a:p>
            <a:r>
              <a:rPr lang="en-US" sz="1400" dirty="0" smtClean="0">
                <a:solidFill>
                  <a:schemeClr val="tx1"/>
                </a:solidFill>
                <a:latin typeface="Arial Black" pitchFamily="34" charset="0"/>
              </a:rPr>
              <a:t>Stability of Transfer targets such as DCC, Desert  kicks in instrument monitoring </a:t>
            </a:r>
            <a:r>
              <a:rPr lang="en-US" sz="1400" dirty="0" err="1" smtClean="0">
                <a:solidFill>
                  <a:schemeClr val="tx1"/>
                </a:solidFill>
                <a:latin typeface="Arial Black" pitchFamily="34" charset="0"/>
              </a:rPr>
              <a:t>algo</a:t>
            </a:r>
            <a:r>
              <a:rPr lang="en-US" sz="1400" dirty="0" smtClean="0">
                <a:solidFill>
                  <a:schemeClr val="tx1"/>
                </a:solidFill>
                <a:latin typeface="Arial Black" pitchFamily="34" charset="0"/>
              </a:rPr>
              <a:t>. </a:t>
            </a:r>
            <a:endParaRPr lang="en-US" dirty="0">
              <a:solidFill>
                <a:schemeClr val="tx1"/>
              </a:solidFill>
              <a:latin typeface="Arial Black" pitchFamily="34" charset="0"/>
            </a:endParaRPr>
          </a:p>
        </p:txBody>
      </p:sp>
      <p:sp>
        <p:nvSpPr>
          <p:cNvPr id="20" name="TextBox 19"/>
          <p:cNvSpPr txBox="1"/>
          <p:nvPr/>
        </p:nvSpPr>
        <p:spPr>
          <a:xfrm>
            <a:off x="212943" y="6340154"/>
            <a:ext cx="8329807" cy="338554"/>
          </a:xfrm>
          <a:prstGeom prst="rect">
            <a:avLst/>
          </a:prstGeom>
          <a:noFill/>
        </p:spPr>
        <p:txBody>
          <a:bodyPr wrap="square" rtlCol="0">
            <a:spAutoFit/>
          </a:bodyPr>
          <a:lstStyle/>
          <a:p>
            <a:r>
              <a:rPr lang="en-US" sz="1600" dirty="0" smtClean="0">
                <a:solidFill>
                  <a:srgbClr val="FF0000"/>
                </a:solidFill>
              </a:rPr>
              <a:t>              </a:t>
            </a:r>
            <a:r>
              <a:rPr lang="en-US" sz="1600" dirty="0" smtClean="0">
                <a:solidFill>
                  <a:schemeClr val="tx1"/>
                </a:solidFill>
              </a:rPr>
              <a:t>Diverse requirements across subgroups ( even within subgroups ) </a:t>
            </a:r>
          </a:p>
        </p:txBody>
      </p:sp>
      <p:sp>
        <p:nvSpPr>
          <p:cNvPr id="23" name="Title 1"/>
          <p:cNvSpPr txBox="1">
            <a:spLocks/>
          </p:cNvSpPr>
          <p:nvPr/>
        </p:nvSpPr>
        <p:spPr bwMode="auto">
          <a:xfrm>
            <a:off x="584200" y="0"/>
            <a:ext cx="9321800" cy="5334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r>
              <a:rPr lang="en-US" sz="2800" noProof="0" dirty="0" smtClean="0"/>
              <a:t>Current State of In-Orbit Monitoring</a:t>
            </a:r>
            <a:endParaRPr kumimoji="0" lang="en-US" sz="2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534" y="1253365"/>
            <a:ext cx="8915400" cy="2151987"/>
          </a:xfrm>
        </p:spPr>
        <p:txBody>
          <a:bodyPr/>
          <a:lstStyle/>
          <a:p>
            <a:r>
              <a:rPr lang="en-US" dirty="0" smtClean="0"/>
              <a:t>Multiple candidate reference instruments ( </a:t>
            </a:r>
            <a:r>
              <a:rPr lang="en-US" dirty="0" err="1" smtClean="0"/>
              <a:t>CrIS</a:t>
            </a:r>
            <a:r>
              <a:rPr lang="en-US" dirty="0" smtClean="0"/>
              <a:t> IASI and AIRS) provide  opportunity to monitor GEO instruments bias diurnally  and give a complete picture of the bias variation.</a:t>
            </a:r>
          </a:p>
          <a:p>
            <a:r>
              <a:rPr lang="en-US" dirty="0" smtClean="0"/>
              <a:t>Inter- comparison between the multiple instruments  when considered along with their health monitoring can provide confidence about thrust worthiness of the instruments.  </a:t>
            </a:r>
          </a:p>
          <a:p>
            <a:pPr>
              <a:buNone/>
            </a:pPr>
            <a:endParaRPr lang="en-US" dirty="0" smtClean="0"/>
          </a:p>
          <a:p>
            <a:pPr>
              <a:buNone/>
            </a:pPr>
            <a:endParaRPr lang="en-US" dirty="0" smtClean="0"/>
          </a:p>
          <a:p>
            <a:endParaRPr lang="en-US" dirty="0" smtClean="0"/>
          </a:p>
          <a:p>
            <a:endParaRPr lang="en-US" dirty="0"/>
          </a:p>
        </p:txBody>
      </p:sp>
      <p:sp>
        <p:nvSpPr>
          <p:cNvPr id="4" name="Title 1"/>
          <p:cNvSpPr txBox="1">
            <a:spLocks/>
          </p:cNvSpPr>
          <p:nvPr/>
        </p:nvSpPr>
        <p:spPr bwMode="auto">
          <a:xfrm>
            <a:off x="200417" y="250521"/>
            <a:ext cx="9494728" cy="5334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t>Opportunities and Challenges</a:t>
            </a:r>
            <a:endParaRPr kumimoji="0" lang="en-US" sz="2800" b="1" i="0" u="none" strike="noStrike" kern="1200" cap="none" spc="0" normalizeH="0" baseline="0" noProof="0" dirty="0">
              <a:ln>
                <a:noFill/>
              </a:ln>
              <a:solidFill>
                <a:schemeClr val="lt1"/>
              </a:solidFill>
              <a:effectLst/>
              <a:uLnTx/>
              <a:uFillTx/>
              <a:latin typeface="+mn-lt"/>
              <a:ea typeface="+mn-ea"/>
              <a:cs typeface="+mn-cs"/>
            </a:endParaRPr>
          </a:p>
        </p:txBody>
      </p:sp>
      <p:sp>
        <p:nvSpPr>
          <p:cNvPr id="5" name="Content Placeholder 2"/>
          <p:cNvSpPr txBox="1">
            <a:spLocks/>
          </p:cNvSpPr>
          <p:nvPr/>
        </p:nvSpPr>
        <p:spPr bwMode="auto">
          <a:xfrm>
            <a:off x="521576" y="3849419"/>
            <a:ext cx="8732783" cy="1558153"/>
          </a:xfrm>
          <a:prstGeom prst="rect">
            <a:avLst/>
          </a:prstGeom>
          <a:noFill/>
          <a:ln w="9525">
            <a:noFill/>
            <a:miter lim="800000"/>
            <a:headEnd/>
            <a:tailEnd/>
          </a:ln>
        </p:spPr>
        <p:txBody>
          <a:bodyPr vert="horz" wrap="square" lIns="91366" tIns="45682" rIns="91366" bIns="45682" numCol="1" anchor="t" anchorCtr="0" compatLnSpc="1">
            <a:prstTxWarp prst="textNoShape">
              <a:avLst/>
            </a:prstTxWarp>
          </a:bodyPr>
          <a:lstStyle/>
          <a:p>
            <a:pPr marL="342627" marR="0" lvl="0" indent="-342627" algn="l" defTabSz="914400" rtl="0" eaLnBrk="0" fontAlgn="base" latinLnBrk="0" hangingPunct="0">
              <a:lnSpc>
                <a:spcPct val="100000"/>
              </a:lnSpc>
              <a:spcBef>
                <a:spcPct val="20000"/>
              </a:spcBef>
              <a:spcAft>
                <a:spcPct val="0"/>
              </a:spcAft>
              <a:buClrTx/>
              <a:buSzTx/>
              <a:buFont typeface="Arial" charset="0"/>
              <a:buNone/>
              <a:tabLst/>
              <a:defRPr/>
            </a:pPr>
            <a:r>
              <a:rPr kumimoji="0" lang="en-US" sz="2300" b="1" i="0" u="none" strike="noStrike" kern="1200" cap="none" spc="0" normalizeH="0" baseline="0" noProof="0" dirty="0" smtClean="0">
                <a:ln>
                  <a:noFill/>
                </a:ln>
                <a:solidFill>
                  <a:schemeClr val="tx1"/>
                </a:solidFill>
                <a:effectLst/>
                <a:uLnTx/>
                <a:uFillTx/>
                <a:latin typeface="+mn-lt"/>
                <a:ea typeface="+mn-ea"/>
                <a:cs typeface="+mn-cs"/>
              </a:rPr>
              <a:t>Gives an opportunity for</a:t>
            </a:r>
            <a:r>
              <a:rPr kumimoji="0" lang="en-US" sz="2300" b="1" i="0" u="none" strike="noStrike" kern="1200" cap="none" spc="0" normalizeH="0" noProof="0" dirty="0" smtClean="0">
                <a:ln>
                  <a:noFill/>
                </a:ln>
                <a:solidFill>
                  <a:schemeClr val="tx1"/>
                </a:solidFill>
                <a:effectLst/>
                <a:uLnTx/>
                <a:uFillTx/>
                <a:latin typeface="+mn-lt"/>
                <a:ea typeface="+mn-ea"/>
                <a:cs typeface="+mn-cs"/>
              </a:rPr>
              <a:t> inter-operability  of  computed bias among reference instruments,  gives a challenge to develop advanced algorithms to achieve a trustworthy inter-operability.</a:t>
            </a:r>
          </a:p>
          <a:p>
            <a:pPr marL="342627" marR="0" lvl="0" indent="-342627"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300" b="1" i="0" u="none" strike="noStrike" kern="1200" cap="none" spc="0" normalizeH="0" baseline="0" noProof="0" dirty="0" smtClean="0">
              <a:ln>
                <a:noFill/>
              </a:ln>
              <a:solidFill>
                <a:schemeClr val="tx1"/>
              </a:solidFill>
              <a:effectLst/>
              <a:uLnTx/>
              <a:uFillTx/>
              <a:latin typeface="+mn-lt"/>
              <a:ea typeface="+mn-ea"/>
              <a:cs typeface="+mn-cs"/>
            </a:endParaRPr>
          </a:p>
          <a:p>
            <a:pPr marL="342627" marR="0" lvl="0" indent="-342627"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300" b="1" i="0" u="none" strike="noStrike" kern="1200" cap="none" spc="0" normalizeH="0" baseline="0" noProof="0" dirty="0" smtClean="0">
              <a:ln>
                <a:noFill/>
              </a:ln>
              <a:solidFill>
                <a:schemeClr val="tx1"/>
              </a:solidFill>
              <a:effectLst/>
              <a:uLnTx/>
              <a:uFillTx/>
              <a:latin typeface="+mn-lt"/>
              <a:ea typeface="+mn-ea"/>
              <a:cs typeface="+mn-cs"/>
            </a:endParaRPr>
          </a:p>
          <a:p>
            <a:pPr marL="342627" marR="0" lvl="0" indent="-342627" algn="l" defTabSz="914400" rtl="0" eaLnBrk="0" fontAlgn="base" latinLnBrk="0" hangingPunct="0">
              <a:lnSpc>
                <a:spcPct val="100000"/>
              </a:lnSpc>
              <a:spcBef>
                <a:spcPct val="20000"/>
              </a:spcBef>
              <a:spcAft>
                <a:spcPct val="0"/>
              </a:spcAft>
              <a:buClrTx/>
              <a:buSzTx/>
              <a:tabLst/>
              <a:defRPr/>
            </a:pPr>
            <a:endParaRPr kumimoji="0" lang="en-US" sz="2300" b="1" i="0" u="none" strike="noStrike" kern="1200" cap="none" spc="0" normalizeH="0" baseline="0" noProof="0" dirty="0" smtClean="0">
              <a:ln>
                <a:noFill/>
              </a:ln>
              <a:solidFill>
                <a:schemeClr val="tx1"/>
              </a:solidFill>
              <a:effectLst/>
              <a:uLnTx/>
              <a:uFillTx/>
              <a:latin typeface="+mn-lt"/>
              <a:ea typeface="+mn-ea"/>
              <a:cs typeface="+mn-cs"/>
            </a:endParaRPr>
          </a:p>
          <a:p>
            <a:pPr marL="342627" marR="0" lvl="0" indent="-342627"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3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0418" name="Picture 2"/>
          <p:cNvPicPr>
            <a:picLocks noChangeAspect="1" noChangeArrowheads="1"/>
          </p:cNvPicPr>
          <p:nvPr/>
        </p:nvPicPr>
        <p:blipFill>
          <a:blip r:embed="rId2" cstate="print"/>
          <a:srcRect/>
          <a:stretch>
            <a:fillRect/>
          </a:stretch>
        </p:blipFill>
        <p:spPr bwMode="auto">
          <a:xfrm>
            <a:off x="0" y="742593"/>
            <a:ext cx="9724112" cy="3318548"/>
          </a:xfrm>
          <a:prstGeom prst="rect">
            <a:avLst/>
          </a:prstGeom>
          <a:noFill/>
          <a:ln w="9525">
            <a:noFill/>
            <a:miter lim="800000"/>
            <a:headEnd/>
            <a:tailEnd/>
          </a:ln>
        </p:spPr>
      </p:pic>
      <p:pic>
        <p:nvPicPr>
          <p:cNvPr id="60420" name="Picture 4"/>
          <p:cNvPicPr>
            <a:picLocks noChangeAspect="1" noChangeArrowheads="1"/>
          </p:cNvPicPr>
          <p:nvPr/>
        </p:nvPicPr>
        <p:blipFill>
          <a:blip r:embed="rId3" cstate="print"/>
          <a:srcRect/>
          <a:stretch>
            <a:fillRect/>
          </a:stretch>
        </p:blipFill>
        <p:spPr bwMode="auto">
          <a:xfrm>
            <a:off x="0" y="2790825"/>
            <a:ext cx="9269260" cy="406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400" y="1440212"/>
            <a:ext cx="9398000" cy="2862322"/>
          </a:xfrm>
          <a:prstGeom prst="rect">
            <a:avLst/>
          </a:prstGeom>
        </p:spPr>
        <p:txBody>
          <a:bodyPr wrap="square">
            <a:spAutoFit/>
          </a:bodyPr>
          <a:lstStyle/>
          <a:p>
            <a:r>
              <a:rPr lang="en-US" sz="1800" b="0" dirty="0" smtClean="0">
                <a:solidFill>
                  <a:srgbClr val="C00000"/>
                </a:solidFill>
              </a:rPr>
              <a:t>A very simple scheme</a:t>
            </a:r>
          </a:p>
          <a:p>
            <a:endParaRPr lang="en-US" sz="1800" b="0" dirty="0" smtClean="0">
              <a:solidFill>
                <a:schemeClr val="tx1"/>
              </a:solidFill>
            </a:endParaRPr>
          </a:p>
          <a:p>
            <a:r>
              <a:rPr lang="en-US" sz="1800" b="0" dirty="0" smtClean="0">
                <a:solidFill>
                  <a:srgbClr val="3333FF"/>
                </a:solidFill>
              </a:rPr>
              <a:t>The proposed scoring scheme can be summarized by the definition of the following for each class of GSICS product:</a:t>
            </a:r>
          </a:p>
          <a:p>
            <a:endParaRPr lang="en-US" sz="1800" b="0" dirty="0" smtClean="0">
              <a:solidFill>
                <a:schemeClr val="tx1"/>
              </a:solidFill>
              <a:latin typeface="Arial Black" pitchFamily="34" charset="0"/>
            </a:endParaRPr>
          </a:p>
          <a:p>
            <a:pPr>
              <a:buFont typeface="Arial" pitchFamily="34" charset="0"/>
              <a:buChar char="•"/>
            </a:pPr>
            <a:r>
              <a:rPr lang="en-US" sz="1800" b="0" dirty="0" smtClean="0">
                <a:solidFill>
                  <a:schemeClr val="tx1"/>
                </a:solidFill>
                <a:latin typeface="+mn-lt"/>
              </a:rPr>
              <a:t>Variables describing required performance of Reference.</a:t>
            </a:r>
          </a:p>
          <a:p>
            <a:pPr>
              <a:buFont typeface="Arial" pitchFamily="34" charset="0"/>
              <a:buChar char="•"/>
            </a:pPr>
            <a:r>
              <a:rPr lang="en-US" sz="1800" b="0" dirty="0" smtClean="0">
                <a:solidFill>
                  <a:schemeClr val="tx1"/>
                </a:solidFill>
                <a:latin typeface="+mn-lt"/>
              </a:rPr>
              <a:t>Minimum thresholds for each variable required for inter-calibration to be useful.</a:t>
            </a:r>
          </a:p>
          <a:p>
            <a:pPr>
              <a:buFont typeface="Arial" pitchFamily="34" charset="0"/>
              <a:buChar char="•"/>
            </a:pPr>
            <a:r>
              <a:rPr lang="en-US" sz="1800" b="0" dirty="0" smtClean="0">
                <a:solidFill>
                  <a:schemeClr val="tx1"/>
                </a:solidFill>
                <a:latin typeface="+mn-lt"/>
              </a:rPr>
              <a:t>Maximum thresholds (optimal values) for each variable above which no further improvement will be realized</a:t>
            </a:r>
          </a:p>
          <a:p>
            <a:pPr>
              <a:buFont typeface="Arial" pitchFamily="34" charset="0"/>
              <a:buChar char="•"/>
            </a:pPr>
            <a:r>
              <a:rPr lang="en-US" sz="1800" b="0" dirty="0" smtClean="0">
                <a:solidFill>
                  <a:schemeClr val="tx1"/>
                </a:solidFill>
                <a:latin typeface="+mn-lt"/>
              </a:rPr>
              <a:t>Weighting for each variable (to align with contributions to overall uncertainty)</a:t>
            </a:r>
            <a:endParaRPr lang="en-US" sz="1800" b="0" dirty="0">
              <a:solidFill>
                <a:schemeClr val="tx1"/>
              </a:solidFill>
              <a:latin typeface="+mn-lt"/>
            </a:endParaRPr>
          </a:p>
        </p:txBody>
      </p:sp>
      <p:sp>
        <p:nvSpPr>
          <p:cNvPr id="6" name="Title 1"/>
          <p:cNvSpPr txBox="1">
            <a:spLocks/>
          </p:cNvSpPr>
          <p:nvPr/>
        </p:nvSpPr>
        <p:spPr bwMode="auto">
          <a:xfrm>
            <a:off x="584200" y="0"/>
            <a:ext cx="9321800" cy="5334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r>
              <a:rPr lang="en-US" sz="2800" dirty="0" smtClean="0"/>
              <a:t>Tim Proposed Scoring Scheme-Overview</a:t>
            </a:r>
            <a:endParaRPr kumimoji="0" lang="en-US" sz="2800" b="1" i="0" u="none" strike="noStrike" kern="1200" cap="none" spc="0" normalizeH="0" baseline="0" noProof="0" dirty="0">
              <a:ln>
                <a:noFill/>
              </a:ln>
              <a:solidFill>
                <a:schemeClr val="lt1"/>
              </a:solidFill>
              <a:effectLst/>
              <a:uLnTx/>
              <a:uFillTx/>
              <a:latin typeface="+mn-lt"/>
              <a:ea typeface="+mn-ea"/>
              <a:cs typeface="+mn-cs"/>
            </a:endParaRPr>
          </a:p>
        </p:txBody>
      </p:sp>
      <p:sp>
        <p:nvSpPr>
          <p:cNvPr id="8" name="TextBox 7"/>
          <p:cNvSpPr txBox="1"/>
          <p:nvPr/>
        </p:nvSpPr>
        <p:spPr>
          <a:xfrm>
            <a:off x="8306140" y="5941368"/>
            <a:ext cx="1409360" cy="230832"/>
          </a:xfrm>
          <a:prstGeom prst="rect">
            <a:avLst/>
          </a:prstGeom>
          <a:noFill/>
        </p:spPr>
        <p:txBody>
          <a:bodyPr wrap="none" rtlCol="0">
            <a:spAutoFit/>
          </a:bodyPr>
          <a:lstStyle/>
          <a:p>
            <a:r>
              <a:rPr lang="en-US" dirty="0" smtClean="0">
                <a:solidFill>
                  <a:schemeClr val="tx1"/>
                </a:solidFill>
              </a:rPr>
              <a:t>Curtsey Tim </a:t>
            </a:r>
            <a:r>
              <a:rPr lang="en-US" dirty="0" err="1" smtClean="0">
                <a:solidFill>
                  <a:schemeClr val="tx1"/>
                </a:solidFill>
              </a:rPr>
              <a:t>Hewison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870200" y="711200"/>
            <a:ext cx="4229100" cy="490315"/>
          </a:xfrm>
          <a:prstGeom prst="rect">
            <a:avLst/>
          </a:prstGeom>
          <a:solidFill>
            <a:srgbClr val="92D050"/>
          </a:solidFill>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u="sng" dirty="0" smtClean="0">
                <a:solidFill>
                  <a:schemeClr val="tx2"/>
                </a:solidFill>
                <a:latin typeface="Arial" charset="0"/>
              </a:rPr>
              <a:t>Selection Process Reference for MW</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5" name="Content Placeholder 2"/>
          <p:cNvSpPr txBox="1">
            <a:spLocks/>
          </p:cNvSpPr>
          <p:nvPr/>
        </p:nvSpPr>
        <p:spPr>
          <a:xfrm>
            <a:off x="533400" y="1325785"/>
            <a:ext cx="2946400" cy="1239615"/>
          </a:xfrm>
          <a:prstGeom prst="rect">
            <a:avLst/>
          </a:prstGeom>
          <a:solidFill>
            <a:srgbClr val="92D050"/>
          </a:solidFill>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solidFill>
                  <a:schemeClr val="tx2"/>
                </a:solidFill>
                <a:latin typeface="Arial" charset="0"/>
              </a:rPr>
              <a:t>A sub-group meeting is organized to identify instrument to be monitored.   </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6" name="Content Placeholder 2"/>
          <p:cNvSpPr txBox="1">
            <a:spLocks/>
          </p:cNvSpPr>
          <p:nvPr/>
        </p:nvSpPr>
        <p:spPr>
          <a:xfrm>
            <a:off x="419100" y="3091085"/>
            <a:ext cx="2933700" cy="1087215"/>
          </a:xfrm>
          <a:prstGeom prst="rect">
            <a:avLst/>
          </a:prstGeom>
          <a:solidFill>
            <a:srgbClr val="92D050"/>
          </a:solidFill>
        </p:spPr>
        <p:txBody>
          <a:bodyPr/>
          <a:lstStyle/>
          <a:p>
            <a:pPr marL="342627" lvl="0" indent="-342627" eaLnBrk="0" hangingPunct="0">
              <a:spcBef>
                <a:spcPct val="20000"/>
              </a:spcBef>
              <a:defRPr/>
            </a:pPr>
            <a:r>
              <a:rPr lang="en-GB" altLang="en-US" sz="1600" dirty="0" smtClean="0">
                <a:solidFill>
                  <a:schemeClr val="tx2"/>
                </a:solidFill>
                <a:latin typeface="Arial" charset="0"/>
              </a:rPr>
              <a:t>Group wishes to monitor GPM satellites spread over </a:t>
            </a:r>
            <a:r>
              <a:rPr lang="en-US" sz="1600" b="0" dirty="0" smtClean="0"/>
              <a:t>a range of roughly 25S to 25N ( for </a:t>
            </a:r>
            <a:r>
              <a:rPr lang="en-US" sz="1600" b="0" dirty="0" err="1" smtClean="0"/>
              <a:t>eg</a:t>
            </a:r>
            <a:r>
              <a:rPr lang="en-US" sz="1600" b="0" dirty="0" smtClean="0"/>
              <a:t> GMI)</a:t>
            </a:r>
            <a:endParaRPr lang="en-GB" altLang="en-US" sz="1600" dirty="0" smtClean="0">
              <a:solidFill>
                <a:schemeClr val="tx2"/>
              </a:solidFill>
              <a:latin typeface="Arial" charset="0"/>
            </a:endParaRP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7" name="Content Placeholder 2"/>
          <p:cNvSpPr txBox="1">
            <a:spLocks/>
          </p:cNvSpPr>
          <p:nvPr/>
        </p:nvSpPr>
        <p:spPr>
          <a:xfrm>
            <a:off x="266700" y="4691285"/>
            <a:ext cx="2933700" cy="807815"/>
          </a:xfrm>
          <a:prstGeom prst="rect">
            <a:avLst/>
          </a:prstGeom>
          <a:solidFill>
            <a:srgbClr val="92D050"/>
          </a:solidFill>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solidFill>
                  <a:schemeClr val="tx2"/>
                </a:solidFill>
                <a:latin typeface="Arial" charset="0"/>
              </a:rPr>
              <a:t>Group evaluates ATMS and SAPHIR.</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8" name="Content Placeholder 2"/>
          <p:cNvSpPr txBox="1">
            <a:spLocks/>
          </p:cNvSpPr>
          <p:nvPr/>
        </p:nvSpPr>
        <p:spPr>
          <a:xfrm>
            <a:off x="203200" y="5816599"/>
            <a:ext cx="3187700" cy="1041401"/>
          </a:xfrm>
          <a:prstGeom prst="rect">
            <a:avLst/>
          </a:prstGeom>
          <a:solidFill>
            <a:srgbClr val="92D050"/>
          </a:solidFill>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solidFill>
                  <a:schemeClr val="tx2"/>
                </a:solidFill>
                <a:latin typeface="Arial" charset="0"/>
              </a:rPr>
              <a:t>Group considers that SAPHIR are the first radiometers in the 183 </a:t>
            </a:r>
            <a:r>
              <a:rPr lang="en-GB" altLang="en-US" sz="1600" dirty="0" err="1" smtClean="0">
                <a:solidFill>
                  <a:schemeClr val="tx2"/>
                </a:solidFill>
                <a:latin typeface="Arial" charset="0"/>
              </a:rPr>
              <a:t>GhZ</a:t>
            </a:r>
            <a:r>
              <a:rPr lang="en-GB" altLang="en-US" sz="1600" dirty="0" smtClean="0">
                <a:solidFill>
                  <a:schemeClr val="tx2"/>
                </a:solidFill>
                <a:latin typeface="Arial" charset="0"/>
              </a:rPr>
              <a:t>  in low inclination orbit ( </a:t>
            </a:r>
            <a:r>
              <a:rPr lang="en-GB" altLang="en-US" sz="1600" dirty="0" err="1" smtClean="0">
                <a:solidFill>
                  <a:schemeClr val="tx2"/>
                </a:solidFill>
                <a:latin typeface="Arial" charset="0"/>
              </a:rPr>
              <a:t>Wilheit</a:t>
            </a:r>
            <a:r>
              <a:rPr lang="en-GB" altLang="en-US" sz="1600" dirty="0" smtClean="0">
                <a:solidFill>
                  <a:schemeClr val="tx2"/>
                </a:solidFill>
                <a:latin typeface="Arial" charset="0"/>
              </a:rPr>
              <a:t>)</a:t>
            </a: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9" name="Content Placeholder 2"/>
          <p:cNvSpPr txBox="1">
            <a:spLocks/>
          </p:cNvSpPr>
          <p:nvPr/>
        </p:nvSpPr>
        <p:spPr>
          <a:xfrm>
            <a:off x="4229100" y="3510185"/>
            <a:ext cx="3898900" cy="1506315"/>
          </a:xfrm>
          <a:prstGeom prst="rect">
            <a:avLst/>
          </a:prstGeom>
          <a:solidFill>
            <a:srgbClr val="92D050"/>
          </a:solidFill>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solidFill>
                  <a:schemeClr val="tx2"/>
                </a:solidFill>
                <a:latin typeface="Arial" charset="0"/>
              </a:rPr>
              <a:t>Despite not presenting global observations SAPHIR also scores higher  because the intended goal is to inter-calibrate low inclination instruments.  In addition  input from scoring is considered.</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10" name="Content Placeholder 2"/>
          <p:cNvSpPr txBox="1">
            <a:spLocks/>
          </p:cNvSpPr>
          <p:nvPr/>
        </p:nvSpPr>
        <p:spPr>
          <a:xfrm>
            <a:off x="4267200" y="5288185"/>
            <a:ext cx="4114800" cy="1201515"/>
          </a:xfrm>
          <a:prstGeom prst="rect">
            <a:avLst/>
          </a:prstGeom>
          <a:solidFill>
            <a:schemeClr val="accent2">
              <a:lumMod val="20000"/>
              <a:lumOff val="80000"/>
            </a:schemeClr>
          </a:solidFill>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solidFill>
                  <a:schemeClr val="tx2"/>
                </a:solidFill>
                <a:latin typeface="Arial" charset="0"/>
              </a:rPr>
              <a:t>On the other hand if goal would have been to monitor Polar instruments ATMS could have been a better choice.</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11" name="Down Arrow 10"/>
          <p:cNvSpPr/>
          <p:nvPr/>
        </p:nvSpPr>
        <p:spPr>
          <a:xfrm>
            <a:off x="1498600" y="2616200"/>
            <a:ext cx="431800" cy="393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498600" y="4203700"/>
            <a:ext cx="431800" cy="419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1447800" y="5397500"/>
            <a:ext cx="43180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70900" y="4611231"/>
            <a:ext cx="1435100" cy="1015663"/>
          </a:xfrm>
          <a:prstGeom prst="rect">
            <a:avLst/>
          </a:prstGeom>
          <a:solidFill>
            <a:srgbClr val="FFFF00"/>
          </a:solidFill>
        </p:spPr>
        <p:txBody>
          <a:bodyPr wrap="square" rtlCol="0">
            <a:spAutoFit/>
          </a:bodyPr>
          <a:lstStyle/>
          <a:p>
            <a:r>
              <a:rPr lang="en-US" sz="1200" dirty="0" smtClean="0">
                <a:solidFill>
                  <a:schemeClr val="tx1"/>
                </a:solidFill>
              </a:rPr>
              <a:t>Both SAPHIR and ATMS can score the same marks</a:t>
            </a:r>
          </a:p>
          <a:p>
            <a:endParaRPr lang="en-US" sz="1200" dirty="0" smtClean="0">
              <a:solidFill>
                <a:schemeClr val="tx1"/>
              </a:solidFill>
            </a:endParaRPr>
          </a:p>
        </p:txBody>
      </p:sp>
      <p:sp>
        <p:nvSpPr>
          <p:cNvPr id="47" name="TextBox 46"/>
          <p:cNvSpPr txBox="1"/>
          <p:nvPr/>
        </p:nvSpPr>
        <p:spPr>
          <a:xfrm>
            <a:off x="8102600" y="1892300"/>
            <a:ext cx="1803400" cy="2123658"/>
          </a:xfrm>
          <a:prstGeom prst="rect">
            <a:avLst/>
          </a:prstGeom>
          <a:noFill/>
        </p:spPr>
        <p:txBody>
          <a:bodyPr wrap="square" rtlCol="0">
            <a:spAutoFit/>
          </a:bodyPr>
          <a:lstStyle/>
          <a:p>
            <a:r>
              <a:rPr lang="en-US" sz="1200" dirty="0" smtClean="0">
                <a:solidFill>
                  <a:srgbClr val="C00000"/>
                </a:solidFill>
                <a:latin typeface="Arial Black" pitchFamily="34" charset="0"/>
              </a:rPr>
              <a:t>OSCAR provides limited but critical information on instruments. (spectral, temporal and geographical coverage)</a:t>
            </a:r>
          </a:p>
          <a:p>
            <a:endParaRPr lang="en-US" sz="1200" dirty="0" smtClean="0">
              <a:solidFill>
                <a:srgbClr val="C00000"/>
              </a:solidFill>
              <a:latin typeface="Arial Black" pitchFamily="34" charset="0"/>
            </a:endParaRPr>
          </a:p>
          <a:p>
            <a:r>
              <a:rPr lang="en-US" sz="1200" dirty="0" smtClean="0">
                <a:solidFill>
                  <a:srgbClr val="C00000"/>
                </a:solidFill>
                <a:latin typeface="Arial Black" pitchFamily="34" charset="0"/>
              </a:rPr>
              <a:t>Detailed information is obtained via ATBD</a:t>
            </a:r>
            <a:endParaRPr lang="en-US" sz="1200" dirty="0">
              <a:solidFill>
                <a:srgbClr val="C00000"/>
              </a:solidFill>
              <a:latin typeface="Arial Black" pitchFamily="34" charset="0"/>
            </a:endParaRPr>
          </a:p>
        </p:txBody>
      </p:sp>
      <p:cxnSp>
        <p:nvCxnSpPr>
          <p:cNvPr id="49" name="Straight Connector 48"/>
          <p:cNvCxnSpPr/>
          <p:nvPr/>
        </p:nvCxnSpPr>
        <p:spPr>
          <a:xfrm flipH="1">
            <a:off x="3873500" y="2120900"/>
            <a:ext cx="12700" cy="401320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3911600" y="2095500"/>
            <a:ext cx="812800" cy="1270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378200" y="6134100"/>
            <a:ext cx="469900" cy="1270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57" name="Content Placeholder 2"/>
          <p:cNvSpPr txBox="1">
            <a:spLocks/>
          </p:cNvSpPr>
          <p:nvPr/>
        </p:nvSpPr>
        <p:spPr>
          <a:xfrm>
            <a:off x="4800600" y="1549400"/>
            <a:ext cx="2527300" cy="1168400"/>
          </a:xfrm>
          <a:prstGeom prst="rect">
            <a:avLst/>
          </a:prstGeom>
          <a:solidFill>
            <a:srgbClr val="92D050"/>
          </a:solidFill>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solidFill>
                  <a:schemeClr val="tx2"/>
                </a:solidFill>
                <a:latin typeface="Arial" charset="0"/>
              </a:rPr>
              <a:t>Instrument info on OSCAR and NRT monitoring on ICVS is considered </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60" name="Down Arrow 59"/>
          <p:cNvSpPr/>
          <p:nvPr/>
        </p:nvSpPr>
        <p:spPr>
          <a:xfrm>
            <a:off x="5765800" y="2832100"/>
            <a:ext cx="431800" cy="596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itle 1"/>
          <p:cNvSpPr txBox="1">
            <a:spLocks/>
          </p:cNvSpPr>
          <p:nvPr/>
        </p:nvSpPr>
        <p:spPr bwMode="auto">
          <a:xfrm>
            <a:off x="584200" y="0"/>
            <a:ext cx="9321800" cy="5334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r>
              <a:rPr lang="en-US" sz="2800" dirty="0" smtClean="0"/>
              <a:t>Application of Process- Example-1</a:t>
            </a:r>
            <a:endParaRPr kumimoji="0" lang="en-US" sz="2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Example-2</a:t>
            </a:r>
            <a:endParaRPr lang="en-US" dirty="0"/>
          </a:p>
        </p:txBody>
      </p:sp>
      <p:sp>
        <p:nvSpPr>
          <p:cNvPr id="3" name="Content Placeholder 2"/>
          <p:cNvSpPr txBox="1">
            <a:spLocks/>
          </p:cNvSpPr>
          <p:nvPr/>
        </p:nvSpPr>
        <p:spPr>
          <a:xfrm>
            <a:off x="3517900" y="817785"/>
            <a:ext cx="2146300" cy="490315"/>
          </a:xfrm>
          <a:prstGeom prst="rect">
            <a:avLst/>
          </a:prstGeom>
          <a:solidFill>
            <a:srgbClr val="92D050"/>
          </a:solidFill>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u="sng" dirty="0" smtClean="0">
                <a:solidFill>
                  <a:schemeClr val="tx2"/>
                </a:solidFill>
                <a:latin typeface="Arial" charset="0"/>
              </a:rPr>
              <a:t>Reference for IR</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4" name="Content Placeholder 2"/>
          <p:cNvSpPr txBox="1">
            <a:spLocks/>
          </p:cNvSpPr>
          <p:nvPr/>
        </p:nvSpPr>
        <p:spPr>
          <a:xfrm>
            <a:off x="482600" y="1719485"/>
            <a:ext cx="2946400" cy="1239615"/>
          </a:xfrm>
          <a:prstGeom prst="rect">
            <a:avLst/>
          </a:prstGeom>
          <a:solidFill>
            <a:srgbClr val="92D050"/>
          </a:solidFill>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solidFill>
                  <a:schemeClr val="tx2"/>
                </a:solidFill>
                <a:latin typeface="Arial" charset="0"/>
              </a:rPr>
              <a:t>A sub-group meeting is organized to identify instrument to be monitored.   </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5" name="Content Placeholder 2"/>
          <p:cNvSpPr txBox="1">
            <a:spLocks/>
          </p:cNvSpPr>
          <p:nvPr/>
        </p:nvSpPr>
        <p:spPr>
          <a:xfrm>
            <a:off x="419100" y="3459385"/>
            <a:ext cx="2933700" cy="1099915"/>
          </a:xfrm>
          <a:prstGeom prst="rect">
            <a:avLst/>
          </a:prstGeom>
          <a:solidFill>
            <a:srgbClr val="92D050"/>
          </a:solidFill>
        </p:spPr>
        <p:txBody>
          <a:bodyPr/>
          <a:lstStyle/>
          <a:p>
            <a:pPr marL="342627" lvl="0" indent="-342627" eaLnBrk="0" hangingPunct="0">
              <a:spcBef>
                <a:spcPct val="20000"/>
              </a:spcBef>
              <a:defRPr/>
            </a:pPr>
            <a:r>
              <a:rPr lang="en-GB" altLang="en-US" sz="1600" dirty="0" smtClean="0">
                <a:solidFill>
                  <a:schemeClr val="tx2"/>
                </a:solidFill>
                <a:latin typeface="Arial" charset="0"/>
              </a:rPr>
              <a:t>Group wishes to monitor </a:t>
            </a:r>
            <a:r>
              <a:rPr lang="en-US" altLang="en-US" sz="1600" dirty="0" smtClean="0">
                <a:solidFill>
                  <a:schemeClr val="tx2"/>
                </a:solidFill>
                <a:latin typeface="Arial" charset="0"/>
              </a:rPr>
              <a:t>11 and 12 and 13 Micron Channels of a GEO instrument.</a:t>
            </a:r>
            <a:endParaRPr lang="en-GB" altLang="en-US" sz="1600" dirty="0" smtClean="0">
              <a:solidFill>
                <a:schemeClr val="tx2"/>
              </a:solidFill>
              <a:latin typeface="Arial" charset="0"/>
            </a:endParaRP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6" name="Content Placeholder 2"/>
          <p:cNvSpPr txBox="1">
            <a:spLocks/>
          </p:cNvSpPr>
          <p:nvPr/>
        </p:nvSpPr>
        <p:spPr>
          <a:xfrm>
            <a:off x="254000" y="5504085"/>
            <a:ext cx="2933700" cy="807815"/>
          </a:xfrm>
          <a:prstGeom prst="rect">
            <a:avLst/>
          </a:prstGeom>
          <a:solidFill>
            <a:srgbClr val="92D050"/>
          </a:solidFill>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solidFill>
                  <a:schemeClr val="tx2"/>
                </a:solidFill>
                <a:latin typeface="Arial" charset="0"/>
              </a:rPr>
              <a:t>Group evaluates IASI and </a:t>
            </a:r>
            <a:r>
              <a:rPr lang="en-GB" altLang="en-US" sz="1600" dirty="0" err="1" smtClean="0">
                <a:solidFill>
                  <a:schemeClr val="tx2"/>
                </a:solidFill>
                <a:latin typeface="Arial" charset="0"/>
              </a:rPr>
              <a:t>CrIS</a:t>
            </a:r>
            <a:endParaRPr lang="en-GB" altLang="en-US" sz="1600" dirty="0" smtClean="0">
              <a:solidFill>
                <a:schemeClr val="tx2"/>
              </a:solidFill>
              <a:latin typeface="Arial" charset="0"/>
            </a:endParaRP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7" name="Content Placeholder 2"/>
          <p:cNvSpPr txBox="1">
            <a:spLocks/>
          </p:cNvSpPr>
          <p:nvPr/>
        </p:nvSpPr>
        <p:spPr>
          <a:xfrm>
            <a:off x="4470400" y="1676401"/>
            <a:ext cx="3187700" cy="1295400"/>
          </a:xfrm>
          <a:prstGeom prst="rect">
            <a:avLst/>
          </a:prstGeom>
          <a:solidFill>
            <a:srgbClr val="92D050"/>
          </a:solidFill>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solidFill>
                  <a:schemeClr val="tx2"/>
                </a:solidFill>
                <a:latin typeface="Arial" charset="0"/>
              </a:rPr>
              <a:t>Group considers that both the instruments span the Monitored instrument channels</a:t>
            </a: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8" name="Content Placeholder 2"/>
          <p:cNvSpPr txBox="1">
            <a:spLocks/>
          </p:cNvSpPr>
          <p:nvPr/>
        </p:nvSpPr>
        <p:spPr>
          <a:xfrm>
            <a:off x="4330700" y="3421285"/>
            <a:ext cx="3898900" cy="1353915"/>
          </a:xfrm>
          <a:prstGeom prst="rect">
            <a:avLst/>
          </a:prstGeom>
          <a:solidFill>
            <a:srgbClr val="92D050"/>
          </a:solidFill>
        </p:spPr>
        <p:txBody>
          <a:bodyPr/>
          <a:lstStyle/>
          <a:p>
            <a:r>
              <a:rPr lang="en-US" sz="1600" dirty="0" smtClean="0">
                <a:solidFill>
                  <a:srgbClr val="C00000"/>
                </a:solidFill>
              </a:rPr>
              <a:t>OSCAR page reveals that noise levels in the 10- 13 Micron range are comparable.</a:t>
            </a:r>
          </a:p>
          <a:p>
            <a:r>
              <a:rPr lang="en-US" sz="1600" dirty="0" smtClean="0">
                <a:solidFill>
                  <a:srgbClr val="C00000"/>
                </a:solidFill>
              </a:rPr>
              <a:t>Monitoring at ICVS  reveals key calibration parameters within spec </a:t>
            </a:r>
          </a:p>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solidFill>
                  <a:schemeClr val="tx2"/>
                </a:solidFill>
                <a:latin typeface="Arial" charset="0"/>
              </a:rPr>
              <a:t>.</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9" name="Content Placeholder 2"/>
          <p:cNvSpPr txBox="1">
            <a:spLocks/>
          </p:cNvSpPr>
          <p:nvPr/>
        </p:nvSpPr>
        <p:spPr>
          <a:xfrm>
            <a:off x="4330700" y="5656485"/>
            <a:ext cx="4114800" cy="579215"/>
          </a:xfrm>
          <a:prstGeom prst="rect">
            <a:avLst/>
          </a:prstGeom>
          <a:solidFill>
            <a:schemeClr val="accent2">
              <a:lumMod val="20000"/>
              <a:lumOff val="80000"/>
            </a:schemeClr>
          </a:solidFill>
        </p:spPr>
        <p:txBody>
          <a:bodyPr/>
          <a:lstStyle/>
          <a:p>
            <a:r>
              <a:rPr lang="en-US" sz="1600" dirty="0" smtClean="0">
                <a:solidFill>
                  <a:srgbClr val="C00000"/>
                </a:solidFill>
              </a:rPr>
              <a:t>Both instruments can act as references .</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10" name="Down Arrow 9"/>
          <p:cNvSpPr/>
          <p:nvPr/>
        </p:nvSpPr>
        <p:spPr>
          <a:xfrm>
            <a:off x="1498600" y="3022600"/>
            <a:ext cx="431800" cy="393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536700" y="4635500"/>
            <a:ext cx="431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892800" y="2997200"/>
            <a:ext cx="43180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3835400" y="2146300"/>
            <a:ext cx="12700" cy="369570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35400" y="2120900"/>
            <a:ext cx="673100" cy="1270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87700" y="5791200"/>
            <a:ext cx="660400"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bwMode="auto">
          <a:xfrm>
            <a:off x="584200" y="0"/>
            <a:ext cx="9321800" cy="5334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r>
              <a:rPr lang="en-US" sz="2800" dirty="0" smtClean="0"/>
              <a:t>Application of Selection Process - Example-2</a:t>
            </a:r>
            <a:endParaRPr kumimoji="0" lang="en-US" sz="2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a:t>
            </a:r>
            <a:endParaRPr lang="en-US" dirty="0"/>
          </a:p>
        </p:txBody>
      </p:sp>
      <p:sp>
        <p:nvSpPr>
          <p:cNvPr id="8" name="TextBox 7"/>
          <p:cNvSpPr txBox="1"/>
          <p:nvPr/>
        </p:nvSpPr>
        <p:spPr>
          <a:xfrm>
            <a:off x="520700" y="1329089"/>
            <a:ext cx="9385300" cy="3662541"/>
          </a:xfrm>
          <a:prstGeom prst="rect">
            <a:avLst/>
          </a:prstGeom>
          <a:noFill/>
        </p:spPr>
        <p:txBody>
          <a:bodyPr wrap="square" rtlCol="0">
            <a:spAutoFit/>
          </a:bodyPr>
          <a:lstStyle/>
          <a:p>
            <a:pPr>
              <a:buFont typeface="Arial" pitchFamily="34" charset="0"/>
              <a:buChar char="•"/>
            </a:pPr>
            <a:r>
              <a:rPr lang="en-US" sz="1600" dirty="0" smtClean="0">
                <a:solidFill>
                  <a:schemeClr val="tx1"/>
                </a:solidFill>
                <a:latin typeface="+mj-lt"/>
              </a:rPr>
              <a:t>Process by which reference instrument could be selected in GSICS has been proposed  here.</a:t>
            </a:r>
          </a:p>
          <a:p>
            <a:endParaRPr lang="en-US" sz="1600" dirty="0" smtClean="0">
              <a:solidFill>
                <a:schemeClr val="tx1"/>
              </a:solidFill>
              <a:latin typeface="+mj-lt"/>
            </a:endParaRPr>
          </a:p>
          <a:p>
            <a:pPr>
              <a:buFont typeface="Arial" pitchFamily="34" charset="0"/>
              <a:buChar char="•"/>
            </a:pPr>
            <a:r>
              <a:rPr lang="en-US" sz="1600" dirty="0" smtClean="0">
                <a:solidFill>
                  <a:schemeClr val="tx1"/>
                </a:solidFill>
                <a:latin typeface="+mj-lt"/>
              </a:rPr>
              <a:t>It is proposed that the main decision to identify a reference instrument should rest with the subgroup.</a:t>
            </a:r>
          </a:p>
          <a:p>
            <a:endParaRPr lang="en-US" sz="1600" dirty="0" smtClean="0">
              <a:solidFill>
                <a:schemeClr val="tx1"/>
              </a:solidFill>
              <a:latin typeface="+mj-lt"/>
            </a:endParaRPr>
          </a:p>
          <a:p>
            <a:pPr>
              <a:buFont typeface="Arial" pitchFamily="34" charset="0"/>
              <a:buChar char="•"/>
            </a:pPr>
            <a:r>
              <a:rPr lang="en-US" sz="1600" dirty="0" smtClean="0">
                <a:solidFill>
                  <a:schemeClr val="tx1"/>
                </a:solidFill>
                <a:latin typeface="+mj-lt"/>
              </a:rPr>
              <a:t>Evaluation of OSCAR for the purpose of Ref selection reveals that while some information about candidate reference instruments could be obtained via the WMO OSCAR however OSCAR pages are static and a complete info about instrument should be obtained from the agency maintaining the instrument. Special caution to be applied when considering noise levels ( </a:t>
            </a:r>
            <a:r>
              <a:rPr lang="en-US" sz="1600" dirty="0" err="1" smtClean="0">
                <a:solidFill>
                  <a:schemeClr val="tx1"/>
                </a:solidFill>
                <a:latin typeface="+mj-lt"/>
              </a:rPr>
              <a:t>NeDT</a:t>
            </a:r>
            <a:r>
              <a:rPr lang="en-US" sz="1600" dirty="0" smtClean="0">
                <a:solidFill>
                  <a:schemeClr val="tx1"/>
                </a:solidFill>
                <a:latin typeface="+mj-lt"/>
              </a:rPr>
              <a:t>) stated at OSCAR.</a:t>
            </a:r>
          </a:p>
          <a:p>
            <a:endParaRPr lang="en-US" sz="1600" dirty="0" smtClean="0">
              <a:solidFill>
                <a:schemeClr val="tx1"/>
              </a:solidFill>
              <a:latin typeface="+mj-lt"/>
            </a:endParaRPr>
          </a:p>
          <a:p>
            <a:pPr>
              <a:buFont typeface="Arial" pitchFamily="34" charset="0"/>
              <a:buChar char="•"/>
            </a:pPr>
            <a:r>
              <a:rPr lang="en-US" sz="1600" dirty="0" smtClean="0">
                <a:solidFill>
                  <a:schemeClr val="tx1"/>
                </a:solidFill>
                <a:latin typeface="+mj-lt"/>
              </a:rPr>
              <a:t>More useful input could be provided by instrument monitoring done by the agency ( such as ICVS, NCC).</a:t>
            </a:r>
          </a:p>
          <a:p>
            <a:endParaRPr lang="en-US" sz="1600" dirty="0" smtClean="0">
              <a:solidFill>
                <a:schemeClr val="tx1"/>
              </a:solidFill>
              <a:latin typeface="+mj-lt"/>
            </a:endParaRPr>
          </a:p>
          <a:p>
            <a:pPr>
              <a:buFont typeface="Arial" pitchFamily="34" charset="0"/>
              <a:buChar char="•"/>
            </a:pPr>
            <a:r>
              <a:rPr lang="en-US" sz="1600" dirty="0" smtClean="0">
                <a:solidFill>
                  <a:schemeClr val="tx1"/>
                </a:solidFill>
                <a:latin typeface="+mj-lt"/>
              </a:rPr>
              <a:t>Scoring scheme for reference instrument can be a vital input in deciding which instrument to use as a reference</a:t>
            </a:r>
            <a:r>
              <a:rPr lang="en-US" sz="2000" dirty="0" smtClean="0">
                <a:solidFill>
                  <a:schemeClr val="tx1"/>
                </a:solidFill>
                <a:latin typeface="+mj-lt"/>
              </a:rPr>
              <a:t>.</a:t>
            </a:r>
            <a:endParaRPr lang="en-US" sz="2000" dirty="0" smtClean="0">
              <a:solidFill>
                <a:schemeClr val="tx1"/>
              </a:solidFill>
              <a:latin typeface="Arial Black" pitchFamily="34" charset="0"/>
            </a:endParaRPr>
          </a:p>
          <a:p>
            <a:pPr>
              <a:buFont typeface="Arial" pitchFamily="34" charset="0"/>
              <a:buChar char="•"/>
            </a:pPr>
            <a:endParaRPr lang="en-US" sz="2000" dirty="0">
              <a:solidFill>
                <a:schemeClr val="tx1"/>
              </a:solidFill>
              <a:latin typeface="Arial Black" pitchFamily="34" charset="0"/>
            </a:endParaRPr>
          </a:p>
        </p:txBody>
      </p:sp>
      <p:sp>
        <p:nvSpPr>
          <p:cNvPr id="9" name="Title 1"/>
          <p:cNvSpPr txBox="1">
            <a:spLocks/>
          </p:cNvSpPr>
          <p:nvPr/>
        </p:nvSpPr>
        <p:spPr bwMode="auto">
          <a:xfrm>
            <a:off x="584200" y="0"/>
            <a:ext cx="9321800" cy="5334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r>
              <a:rPr lang="en-US" sz="2800" dirty="0" smtClean="0"/>
              <a:t>Summary and Conclusions</a:t>
            </a:r>
            <a:endParaRPr kumimoji="0" lang="en-US" sz="2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982" y="2010783"/>
            <a:ext cx="8915400" cy="904998"/>
          </a:xfrm>
        </p:spPr>
        <p:txBody>
          <a:bodyPr/>
          <a:lstStyle/>
          <a:p>
            <a:r>
              <a:rPr lang="en-US" dirty="0" smtClean="0"/>
              <a:t>Can GSICS come up with a  procedure to select an in-orbit reference</a:t>
            </a:r>
          </a:p>
          <a:p>
            <a:r>
              <a:rPr lang="en-US" dirty="0" smtClean="0"/>
              <a:t>Can/Should we score instruments and give winners and  runners up reference instrument trophies.</a:t>
            </a:r>
          </a:p>
          <a:p>
            <a:r>
              <a:rPr lang="en-US" dirty="0" smtClean="0"/>
              <a:t>Can this information empower the OSCAR by giving it the ability to suggest references  similar to the instrument grading OSCAR has.</a:t>
            </a:r>
            <a:endParaRPr lang="en-US" dirty="0"/>
          </a:p>
        </p:txBody>
      </p:sp>
      <p:sp>
        <p:nvSpPr>
          <p:cNvPr id="4" name="Title 1"/>
          <p:cNvSpPr txBox="1">
            <a:spLocks/>
          </p:cNvSpPr>
          <p:nvPr/>
        </p:nvSpPr>
        <p:spPr bwMode="auto">
          <a:xfrm>
            <a:off x="1498573" y="-25052"/>
            <a:ext cx="7016750" cy="5334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lt1"/>
                </a:solidFill>
                <a:effectLst/>
                <a:uLnTx/>
                <a:uFillTx/>
                <a:latin typeface="+mn-lt"/>
                <a:ea typeface="+mn-ea"/>
                <a:cs typeface="+mn-cs"/>
              </a:rPr>
              <a:t>Introduction </a:t>
            </a:r>
            <a:endParaRPr kumimoji="0" lang="en-US" sz="2800" b="1" i="0" u="none" strike="noStrike" kern="1200" cap="none" spc="0" normalizeH="0" baseline="0" noProof="0" dirty="0">
              <a:ln>
                <a:noFill/>
              </a:ln>
              <a:solidFill>
                <a:schemeClr val="lt1"/>
              </a:solidFill>
              <a:effectLst/>
              <a:uLnTx/>
              <a:uFillTx/>
              <a:latin typeface="+mn-lt"/>
              <a:ea typeface="+mn-ea"/>
              <a:cs typeface="+mn-cs"/>
            </a:endParaRPr>
          </a:p>
        </p:txBody>
      </p:sp>
      <p:sp>
        <p:nvSpPr>
          <p:cNvPr id="5" name="Rectangle 4"/>
          <p:cNvSpPr/>
          <p:nvPr/>
        </p:nvSpPr>
        <p:spPr>
          <a:xfrm>
            <a:off x="3645075" y="680437"/>
            <a:ext cx="2392471" cy="461665"/>
          </a:xfrm>
          <a:prstGeom prst="rect">
            <a:avLst/>
          </a:prstGeom>
          <a:solidFill>
            <a:srgbClr val="00B050"/>
          </a:solidFill>
        </p:spPr>
        <p:txBody>
          <a:bodyPr wrap="square">
            <a:spAutoFit/>
          </a:bodyPr>
          <a:lstStyle/>
          <a:p>
            <a:pPr marL="799464" lvl="1" indent="-342627" eaLnBrk="0" hangingPunct="0">
              <a:lnSpc>
                <a:spcPct val="150000"/>
              </a:lnSpc>
              <a:spcBef>
                <a:spcPct val="20000"/>
              </a:spcBef>
            </a:pPr>
            <a:r>
              <a:rPr lang="en-US" sz="1600" dirty="0" smtClean="0">
                <a:latin typeface="Helvetica" pitchFamily="34" charset="0"/>
                <a:cs typeface="Helvetica" pitchFamily="34" charset="0"/>
              </a:rPr>
              <a:t>Big Questions </a:t>
            </a:r>
          </a:p>
        </p:txBody>
      </p:sp>
      <p:sp>
        <p:nvSpPr>
          <p:cNvPr id="6" name="TextBox 5"/>
          <p:cNvSpPr txBox="1"/>
          <p:nvPr/>
        </p:nvSpPr>
        <p:spPr>
          <a:xfrm>
            <a:off x="5912285" y="5686816"/>
            <a:ext cx="3993715" cy="369332"/>
          </a:xfrm>
          <a:prstGeom prst="rect">
            <a:avLst/>
          </a:prstGeom>
          <a:solidFill>
            <a:schemeClr val="bg1">
              <a:lumMod val="95000"/>
            </a:schemeClr>
          </a:solidFill>
        </p:spPr>
        <p:txBody>
          <a:bodyPr wrap="square" rtlCol="0">
            <a:spAutoFit/>
          </a:bodyPr>
          <a:lstStyle/>
          <a:p>
            <a:r>
              <a:rPr lang="en-US" dirty="0" smtClean="0">
                <a:solidFill>
                  <a:schemeClr val="tx1"/>
                </a:solidFill>
              </a:rPr>
              <a:t>Reference:</a:t>
            </a:r>
          </a:p>
          <a:p>
            <a:r>
              <a:rPr lang="en-US" dirty="0" smtClean="0">
                <a:solidFill>
                  <a:schemeClr val="tx1"/>
                </a:solidFill>
              </a:rPr>
              <a:t>Discussions from  2015 GSICS Annual Meeting , Delhi India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3794" name="Picture 2"/>
          <p:cNvPicPr>
            <a:picLocks noChangeAspect="1" noChangeArrowheads="1"/>
          </p:cNvPicPr>
          <p:nvPr/>
        </p:nvPicPr>
        <p:blipFill>
          <a:blip r:embed="rId2" cstate="print"/>
          <a:srcRect/>
          <a:stretch>
            <a:fillRect/>
          </a:stretch>
        </p:blipFill>
        <p:spPr bwMode="auto">
          <a:xfrm>
            <a:off x="1000125" y="1790700"/>
            <a:ext cx="5391150" cy="1295400"/>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938213" y="3606800"/>
            <a:ext cx="5514975" cy="1600200"/>
          </a:xfrm>
          <a:prstGeom prst="rect">
            <a:avLst/>
          </a:prstGeom>
          <a:noFill/>
          <a:ln w="9525">
            <a:noFill/>
            <a:miter lim="800000"/>
            <a:headEnd/>
            <a:tailEnd/>
          </a:ln>
        </p:spPr>
      </p:pic>
      <p:sp>
        <p:nvSpPr>
          <p:cNvPr id="5" name="TextBox 4"/>
          <p:cNvSpPr txBox="1"/>
          <p:nvPr/>
        </p:nvSpPr>
        <p:spPr>
          <a:xfrm>
            <a:off x="990600" y="1244600"/>
            <a:ext cx="3670300" cy="307777"/>
          </a:xfrm>
          <a:prstGeom prst="rect">
            <a:avLst/>
          </a:prstGeom>
          <a:noFill/>
        </p:spPr>
        <p:txBody>
          <a:bodyPr wrap="square" rtlCol="0">
            <a:spAutoFit/>
          </a:bodyPr>
          <a:lstStyle/>
          <a:p>
            <a:r>
              <a:rPr lang="en-US" sz="1400" dirty="0" smtClean="0">
                <a:solidFill>
                  <a:srgbClr val="C00000"/>
                </a:solidFill>
              </a:rPr>
              <a:t>Spectral Characteristics of </a:t>
            </a:r>
            <a:r>
              <a:rPr lang="en-US" sz="1400" dirty="0" err="1" smtClean="0">
                <a:solidFill>
                  <a:srgbClr val="C00000"/>
                </a:solidFill>
              </a:rPr>
              <a:t>CrIS</a:t>
            </a:r>
            <a:endParaRPr lang="en-US" sz="1400" dirty="0">
              <a:solidFill>
                <a:srgbClr val="C00000"/>
              </a:solidFill>
            </a:endParaRPr>
          </a:p>
        </p:txBody>
      </p:sp>
      <p:sp>
        <p:nvSpPr>
          <p:cNvPr id="6" name="TextBox 5"/>
          <p:cNvSpPr txBox="1"/>
          <p:nvPr/>
        </p:nvSpPr>
        <p:spPr>
          <a:xfrm>
            <a:off x="952500" y="3403600"/>
            <a:ext cx="3644900" cy="307777"/>
          </a:xfrm>
          <a:prstGeom prst="rect">
            <a:avLst/>
          </a:prstGeom>
          <a:noFill/>
        </p:spPr>
        <p:txBody>
          <a:bodyPr wrap="square" rtlCol="0">
            <a:spAutoFit/>
          </a:bodyPr>
          <a:lstStyle/>
          <a:p>
            <a:r>
              <a:rPr lang="en-US" sz="1400" dirty="0" smtClean="0">
                <a:solidFill>
                  <a:srgbClr val="C00000"/>
                </a:solidFill>
              </a:rPr>
              <a:t>Spectral Characteristics of  IASI</a:t>
            </a:r>
            <a:endParaRPr lang="en-US" sz="1400" dirty="0">
              <a:solidFill>
                <a:srgbClr val="C00000"/>
              </a:solidFill>
            </a:endParaRPr>
          </a:p>
        </p:txBody>
      </p:sp>
      <p:sp>
        <p:nvSpPr>
          <p:cNvPr id="7" name="TextBox 6"/>
          <p:cNvSpPr txBox="1"/>
          <p:nvPr/>
        </p:nvSpPr>
        <p:spPr>
          <a:xfrm>
            <a:off x="800100" y="5511800"/>
            <a:ext cx="5994400" cy="369332"/>
          </a:xfrm>
          <a:prstGeom prst="rect">
            <a:avLst/>
          </a:prstGeom>
          <a:noFill/>
        </p:spPr>
        <p:txBody>
          <a:bodyPr wrap="square" rtlCol="0">
            <a:spAutoFit/>
          </a:bodyPr>
          <a:lstStyle/>
          <a:p>
            <a:r>
              <a:rPr lang="en-US" dirty="0" smtClean="0">
                <a:solidFill>
                  <a:srgbClr val="C00000"/>
                </a:solidFill>
              </a:rPr>
              <a:t>OSCAR page reveals that noise levels in the 10- 13 Micron range are comparable.</a:t>
            </a:r>
          </a:p>
          <a:p>
            <a:r>
              <a:rPr lang="en-US" dirty="0" smtClean="0">
                <a:solidFill>
                  <a:srgbClr val="C00000"/>
                </a:solidFill>
              </a:rPr>
              <a:t>Both instruments can act as references</a:t>
            </a:r>
            <a:endParaRPr lang="en-US" dirty="0">
              <a:solidFill>
                <a:srgbClr val="C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995" y="0"/>
            <a:ext cx="7016750" cy="53340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Outline </a:t>
            </a:r>
            <a:endParaRPr lang="en-US" dirty="0"/>
          </a:p>
        </p:txBody>
      </p:sp>
      <p:sp>
        <p:nvSpPr>
          <p:cNvPr id="4" name="Footer Placeholder 3"/>
          <p:cNvSpPr>
            <a:spLocks noGrp="1"/>
          </p:cNvSpPr>
          <p:nvPr>
            <p:ph type="ftr" sz="quarter" idx="4294967295"/>
          </p:nvPr>
        </p:nvSpPr>
        <p:spPr>
          <a:xfrm>
            <a:off x="495300" y="6400800"/>
            <a:ext cx="2971800" cy="457200"/>
          </a:xfrm>
          <a:prstGeom prst="rect">
            <a:avLst/>
          </a:prstGeom>
        </p:spPr>
        <p:txBody>
          <a:bodyPr lIns="91366" tIns="45682" rIns="91366" bIns="45682"/>
          <a:lstStyle/>
          <a:p>
            <a:r>
              <a:rPr lang="en-US" dirty="0" smtClean="0"/>
              <a:t>04/08//2013</a:t>
            </a:r>
            <a:endParaRPr lang="en-US" dirty="0"/>
          </a:p>
        </p:txBody>
      </p:sp>
      <p:sp>
        <p:nvSpPr>
          <p:cNvPr id="5" name="Slide Number Placeholder 4"/>
          <p:cNvSpPr>
            <a:spLocks noGrp="1"/>
          </p:cNvSpPr>
          <p:nvPr>
            <p:ph type="sldNum" sz="quarter" idx="4294967295"/>
          </p:nvPr>
        </p:nvSpPr>
        <p:spPr>
          <a:xfrm>
            <a:off x="7429500" y="6400800"/>
            <a:ext cx="1981200" cy="457200"/>
          </a:xfrm>
          <a:prstGeom prst="rect">
            <a:avLst/>
          </a:prstGeom>
        </p:spPr>
        <p:txBody>
          <a:bodyPr lIns="91366" tIns="45682" rIns="91366" bIns="45682"/>
          <a:lstStyle/>
          <a:p>
            <a:fld id="{E8869016-7DEB-43E2-B220-9D5667D88CC0}" type="slidenum">
              <a:rPr lang="en-US" smtClean="0"/>
              <a:pPr/>
              <a:t>31</a:t>
            </a:fld>
            <a:endParaRPr lang="en-US" dirty="0"/>
          </a:p>
        </p:txBody>
      </p:sp>
      <p:sp>
        <p:nvSpPr>
          <p:cNvPr id="6" name="Content Placeholder 2"/>
          <p:cNvSpPr txBox="1">
            <a:spLocks/>
          </p:cNvSpPr>
          <p:nvPr/>
        </p:nvSpPr>
        <p:spPr bwMode="auto">
          <a:xfrm>
            <a:off x="739037" y="611514"/>
            <a:ext cx="8743166" cy="3797300"/>
          </a:xfrm>
          <a:prstGeom prst="rect">
            <a:avLst/>
          </a:prstGeom>
          <a:noFill/>
          <a:ln w="9525">
            <a:noFill/>
            <a:miter lim="800000"/>
            <a:headEnd/>
            <a:tailEnd/>
          </a:ln>
        </p:spPr>
        <p:txBody>
          <a:bodyPr vert="horz" wrap="square" lIns="91366" tIns="45682" rIns="91366" bIns="45682" numCol="1" anchor="t" anchorCtr="0" compatLnSpc="1">
            <a:prstTxWarp prst="textNoShape">
              <a:avLst/>
            </a:prstTxWarp>
          </a:bodyPr>
          <a:lstStyle/>
          <a:p>
            <a:pPr marL="342627" marR="0" lvl="0" indent="-342627" algn="l" defTabSz="914400" rtl="0" eaLnBrk="0" fontAlgn="base" latinLnBrk="0" hangingPunct="0">
              <a:lnSpc>
                <a:spcPct val="150000"/>
              </a:lnSpc>
              <a:spcBef>
                <a:spcPct val="20000"/>
              </a:spcBef>
              <a:spcAft>
                <a:spcPct val="0"/>
              </a:spcAft>
              <a:buClrTx/>
              <a:buSzTx/>
              <a:buFont typeface="Arial" charset="0"/>
              <a:buChar char="•"/>
              <a:tabLst/>
              <a:defRPr/>
            </a:pPr>
            <a:r>
              <a:rPr lang="en-US" sz="1600" dirty="0" smtClean="0">
                <a:solidFill>
                  <a:schemeClr val="tx1"/>
                </a:solidFill>
                <a:latin typeface="Helvetica" pitchFamily="34" charset="0"/>
                <a:cs typeface="Helvetica" pitchFamily="34" charset="0"/>
              </a:rPr>
              <a:t>Introduction</a:t>
            </a:r>
          </a:p>
          <a:p>
            <a:pPr marL="799464" lvl="1" indent="-342627" eaLnBrk="0" hangingPunct="0">
              <a:lnSpc>
                <a:spcPct val="150000"/>
              </a:lnSpc>
              <a:spcBef>
                <a:spcPct val="20000"/>
              </a:spcBef>
              <a:buFont typeface="Arial" charset="0"/>
              <a:buChar char="•"/>
            </a:pPr>
            <a:r>
              <a:rPr lang="en-US" sz="1600" dirty="0" smtClean="0">
                <a:solidFill>
                  <a:schemeClr val="tx1"/>
                </a:solidFill>
                <a:latin typeface="Helvetica" pitchFamily="34" charset="0"/>
                <a:cs typeface="Helvetica" pitchFamily="34" charset="0"/>
              </a:rPr>
              <a:t>Big Questions </a:t>
            </a:r>
          </a:p>
          <a:p>
            <a:pPr marL="799464" lvl="1" indent="-342627" eaLnBrk="0" hangingPunct="0">
              <a:lnSpc>
                <a:spcPct val="150000"/>
              </a:lnSpc>
              <a:spcBef>
                <a:spcPct val="20000"/>
              </a:spcBef>
              <a:buFont typeface="Arial" charset="0"/>
              <a:buChar char="•"/>
            </a:pPr>
            <a:r>
              <a:rPr lang="en-US" sz="1600" dirty="0" smtClean="0">
                <a:solidFill>
                  <a:schemeClr val="tx1"/>
                </a:solidFill>
                <a:latin typeface="Helvetica" pitchFamily="34" charset="0"/>
                <a:cs typeface="Helvetica" pitchFamily="34" charset="0"/>
              </a:rPr>
              <a:t>Actions on Reference Instrument selection in the past year</a:t>
            </a:r>
          </a:p>
          <a:p>
            <a:pPr marL="799464" lvl="1" indent="-342627" eaLnBrk="0" hangingPunct="0">
              <a:lnSpc>
                <a:spcPct val="150000"/>
              </a:lnSpc>
              <a:spcBef>
                <a:spcPct val="20000"/>
              </a:spcBef>
              <a:buFont typeface="Arial" charset="0"/>
              <a:buChar char="•"/>
            </a:pPr>
            <a:r>
              <a:rPr lang="en-US" sz="1600" dirty="0" smtClean="0">
                <a:solidFill>
                  <a:schemeClr val="tx1"/>
                </a:solidFill>
                <a:latin typeface="Helvetica" pitchFamily="34" charset="0"/>
                <a:cs typeface="Helvetica" pitchFamily="34" charset="0"/>
              </a:rPr>
              <a:t>GSICS Ref Instrument </a:t>
            </a:r>
          </a:p>
          <a:p>
            <a:pPr marL="799464" lvl="1" indent="-342627" eaLnBrk="0" hangingPunct="0">
              <a:lnSpc>
                <a:spcPct val="150000"/>
              </a:lnSpc>
              <a:spcBef>
                <a:spcPct val="20000"/>
              </a:spcBef>
              <a:buFont typeface="Arial" charset="0"/>
              <a:buChar char="•"/>
            </a:pPr>
            <a:r>
              <a:rPr lang="en-US" sz="1600" dirty="0" smtClean="0">
                <a:solidFill>
                  <a:schemeClr val="tx1"/>
                </a:solidFill>
                <a:latin typeface="Helvetica" pitchFamily="34" charset="0"/>
                <a:cs typeface="Helvetica" pitchFamily="34" charset="0"/>
              </a:rPr>
              <a:t>Selection of GSICS References for Classical GSICS IR Monitoring</a:t>
            </a:r>
          </a:p>
          <a:p>
            <a:pPr marL="342627" marR="0" lvl="0" indent="-342627" algn="l" defTabSz="914400" rtl="0" eaLnBrk="0" fontAlgn="base" latinLnBrk="0" hangingPunct="0">
              <a:lnSpc>
                <a:spcPct val="150000"/>
              </a:lnSpc>
              <a:spcBef>
                <a:spcPct val="20000"/>
              </a:spcBef>
              <a:spcAft>
                <a:spcPct val="0"/>
              </a:spcAft>
              <a:buClrTx/>
              <a:buSzTx/>
              <a:buFont typeface="Arial" charset="0"/>
              <a:buChar char="•"/>
              <a:tabLst/>
              <a:defRPr/>
            </a:pPr>
            <a:r>
              <a:rPr lang="en-US" sz="1600" dirty="0" smtClean="0">
                <a:solidFill>
                  <a:schemeClr val="tx1"/>
                </a:solidFill>
                <a:latin typeface="Helvetica" pitchFamily="34" charset="0"/>
                <a:cs typeface="Helvetica" pitchFamily="34" charset="0"/>
              </a:rPr>
              <a:t>Opportunities and Challenges </a:t>
            </a:r>
          </a:p>
          <a:p>
            <a:pPr marL="342627" marR="0" lvl="0" indent="-342627" algn="l" defTabSz="914400" rtl="0" eaLnBrk="0" fontAlgn="base" latinLnBrk="0" hangingPunct="0">
              <a:lnSpc>
                <a:spcPct val="150000"/>
              </a:lnSpc>
              <a:spcBef>
                <a:spcPct val="20000"/>
              </a:spcBef>
              <a:spcAft>
                <a:spcPct val="0"/>
              </a:spcAft>
              <a:buClrTx/>
              <a:buSzTx/>
              <a:buFont typeface="Arial" charset="0"/>
              <a:buChar char="•"/>
              <a:tabLst/>
              <a:defRPr/>
            </a:pPr>
            <a:r>
              <a:rPr lang="en-US" sz="1600" dirty="0" smtClean="0">
                <a:solidFill>
                  <a:schemeClr val="tx1"/>
                </a:solidFill>
                <a:latin typeface="Helvetica" pitchFamily="34" charset="0"/>
                <a:cs typeface="Helvetica" pitchFamily="34" charset="0"/>
              </a:rPr>
              <a:t>Process to identify GSICS reference Instrument.</a:t>
            </a:r>
          </a:p>
          <a:p>
            <a:pPr marL="799464" lvl="1" indent="-342627" eaLnBrk="0" hangingPunct="0">
              <a:lnSpc>
                <a:spcPct val="150000"/>
              </a:lnSpc>
              <a:spcBef>
                <a:spcPct val="20000"/>
              </a:spcBef>
              <a:buFont typeface="Arial" charset="0"/>
              <a:buChar char="•"/>
              <a:defRPr/>
            </a:pPr>
            <a:r>
              <a:rPr kumimoji="0" lang="en-US" sz="1600" b="1" i="0" u="none" strike="noStrike" kern="1200" cap="none" spc="0" normalizeH="0" baseline="0" noProof="0" dirty="0" smtClean="0">
                <a:ln>
                  <a:noFill/>
                </a:ln>
                <a:solidFill>
                  <a:schemeClr val="tx1"/>
                </a:solidFill>
                <a:effectLst/>
                <a:uLnTx/>
                <a:uFillTx/>
                <a:latin typeface="Helvetica" pitchFamily="34" charset="0"/>
                <a:cs typeface="Helvetica" pitchFamily="34" charset="0"/>
              </a:rPr>
              <a:t>NOAA (Bali</a:t>
            </a:r>
            <a:r>
              <a:rPr kumimoji="0" lang="en-US" sz="1600" b="1" i="0" u="none" strike="noStrike" kern="1200" cap="none" spc="0" normalizeH="0" noProof="0" dirty="0" smtClean="0">
                <a:ln>
                  <a:noFill/>
                </a:ln>
                <a:solidFill>
                  <a:schemeClr val="tx1"/>
                </a:solidFill>
                <a:effectLst/>
                <a:uLnTx/>
                <a:uFillTx/>
                <a:latin typeface="Helvetica" pitchFamily="34" charset="0"/>
                <a:cs typeface="Helvetica" pitchFamily="34" charset="0"/>
              </a:rPr>
              <a:t> and </a:t>
            </a:r>
            <a:r>
              <a:rPr lang="en-US" sz="1600" dirty="0" smtClean="0">
                <a:solidFill>
                  <a:schemeClr val="tx1"/>
                </a:solidFill>
                <a:latin typeface="Helvetica" pitchFamily="34" charset="0"/>
                <a:cs typeface="Helvetica" pitchFamily="34" charset="0"/>
              </a:rPr>
              <a:t>F</a:t>
            </a:r>
            <a:r>
              <a:rPr kumimoji="0" lang="en-US" sz="1600" b="1" i="0" u="none" strike="noStrike" kern="1200" cap="none" spc="0" normalizeH="0" noProof="0" dirty="0" err="1" smtClean="0">
                <a:ln>
                  <a:noFill/>
                </a:ln>
                <a:solidFill>
                  <a:schemeClr val="tx1"/>
                </a:solidFill>
                <a:effectLst/>
                <a:uLnTx/>
                <a:uFillTx/>
                <a:latin typeface="Helvetica" pitchFamily="34" charset="0"/>
                <a:cs typeface="Helvetica" pitchFamily="34" charset="0"/>
              </a:rPr>
              <a:t>lynn</a:t>
            </a:r>
            <a:r>
              <a:rPr kumimoji="0" lang="en-US" sz="1600" b="1" i="0" u="none" strike="noStrike" kern="1200" cap="none" spc="0" normalizeH="0" baseline="0" noProof="0" dirty="0" smtClean="0">
                <a:ln>
                  <a:noFill/>
                </a:ln>
                <a:solidFill>
                  <a:schemeClr val="tx1"/>
                </a:solidFill>
                <a:effectLst/>
                <a:uLnTx/>
                <a:uFillTx/>
                <a:latin typeface="Helvetica" pitchFamily="34" charset="0"/>
                <a:cs typeface="Helvetica" pitchFamily="34" charset="0"/>
              </a:rPr>
              <a:t>) proposed</a:t>
            </a:r>
            <a:r>
              <a:rPr kumimoji="0" lang="en-US" sz="1600" b="1" i="0" u="none" strike="noStrike" kern="1200" cap="none" spc="0" normalizeH="0" noProof="0" dirty="0" smtClean="0">
                <a:ln>
                  <a:noFill/>
                </a:ln>
                <a:solidFill>
                  <a:schemeClr val="tx1"/>
                </a:solidFill>
                <a:effectLst/>
                <a:uLnTx/>
                <a:uFillTx/>
                <a:latin typeface="Helvetica" pitchFamily="34" charset="0"/>
                <a:cs typeface="Helvetica" pitchFamily="34" charset="0"/>
              </a:rPr>
              <a:t> process</a:t>
            </a:r>
            <a:endParaRPr kumimoji="0" lang="en-US" sz="1600" b="1" i="0" u="none" strike="noStrike" kern="1200" cap="none" spc="0" normalizeH="0" baseline="0" noProof="0" dirty="0" smtClean="0">
              <a:ln>
                <a:noFill/>
              </a:ln>
              <a:solidFill>
                <a:schemeClr val="tx1"/>
              </a:solidFill>
              <a:effectLst/>
              <a:uLnTx/>
              <a:uFillTx/>
              <a:latin typeface="Helvetica" pitchFamily="34" charset="0"/>
              <a:cs typeface="Helvetica" pitchFamily="34" charset="0"/>
            </a:endParaRPr>
          </a:p>
          <a:p>
            <a:pPr marL="799464" lvl="1" indent="-342627" eaLnBrk="0" hangingPunct="0">
              <a:lnSpc>
                <a:spcPct val="150000"/>
              </a:lnSpc>
              <a:spcBef>
                <a:spcPct val="20000"/>
              </a:spcBef>
              <a:buFont typeface="Arial" charset="0"/>
              <a:buChar char="•"/>
              <a:defRPr/>
            </a:pPr>
            <a:r>
              <a:rPr lang="en-US" sz="1600" dirty="0" smtClean="0">
                <a:solidFill>
                  <a:schemeClr val="tx1"/>
                </a:solidFill>
                <a:latin typeface="Helvetica" pitchFamily="34" charset="0"/>
                <a:cs typeface="Helvetica" pitchFamily="34" charset="0"/>
              </a:rPr>
              <a:t>EUMETSAT ( </a:t>
            </a:r>
            <a:r>
              <a:rPr lang="en-US" sz="1600" dirty="0" err="1" smtClean="0">
                <a:solidFill>
                  <a:schemeClr val="tx1"/>
                </a:solidFill>
                <a:latin typeface="Helvetica" pitchFamily="34" charset="0"/>
                <a:cs typeface="Helvetica" pitchFamily="34" charset="0"/>
              </a:rPr>
              <a:t>Hewison</a:t>
            </a:r>
            <a:r>
              <a:rPr lang="en-US" sz="1600" dirty="0" smtClean="0">
                <a:solidFill>
                  <a:schemeClr val="tx1"/>
                </a:solidFill>
                <a:latin typeface="Helvetica" pitchFamily="34" charset="0"/>
                <a:cs typeface="Helvetica" pitchFamily="34" charset="0"/>
              </a:rPr>
              <a:t>) </a:t>
            </a:r>
            <a:r>
              <a:rPr kumimoji="0" lang="en-US" sz="1600" b="1" i="0" u="none" strike="noStrike" kern="1200" cap="none" spc="0" normalizeH="0" baseline="0" noProof="0" dirty="0" smtClean="0">
                <a:ln>
                  <a:noFill/>
                </a:ln>
                <a:solidFill>
                  <a:schemeClr val="tx1"/>
                </a:solidFill>
                <a:effectLst/>
                <a:uLnTx/>
                <a:uFillTx/>
                <a:latin typeface="Helvetica" pitchFamily="34" charset="0"/>
                <a:cs typeface="Helvetica" pitchFamily="34" charset="0"/>
              </a:rPr>
              <a:t>Scoring Scheme</a:t>
            </a:r>
          </a:p>
          <a:p>
            <a:pPr marL="799464" lvl="1" indent="-342627" eaLnBrk="0" hangingPunct="0">
              <a:lnSpc>
                <a:spcPct val="150000"/>
              </a:lnSpc>
              <a:spcBef>
                <a:spcPct val="20000"/>
              </a:spcBef>
              <a:buFont typeface="Arial" charset="0"/>
              <a:buChar char="•"/>
              <a:defRPr/>
            </a:pPr>
            <a:r>
              <a:rPr lang="en-US" sz="1600" noProof="0" dirty="0" smtClean="0">
                <a:solidFill>
                  <a:schemeClr val="tx1"/>
                </a:solidFill>
                <a:latin typeface="Helvetica" pitchFamily="34" charset="0"/>
                <a:cs typeface="Helvetica" pitchFamily="34" charset="0"/>
              </a:rPr>
              <a:t>User expectation from Reference Instrument</a:t>
            </a:r>
            <a:endParaRPr kumimoji="0" lang="en-US" sz="1600" b="1" i="0" u="none" strike="noStrike" kern="1200" cap="none" spc="0" normalizeH="0" baseline="0" noProof="0" dirty="0" smtClean="0">
              <a:ln>
                <a:noFill/>
              </a:ln>
              <a:solidFill>
                <a:schemeClr val="tx1"/>
              </a:solidFill>
              <a:effectLst/>
              <a:uLnTx/>
              <a:uFillTx/>
              <a:latin typeface="Helvetica" pitchFamily="34" charset="0"/>
              <a:cs typeface="Helvetica" pitchFamily="34" charset="0"/>
            </a:endParaRPr>
          </a:p>
          <a:p>
            <a:pPr marL="342627" lvl="0" indent="-342627" eaLnBrk="0" hangingPunct="0">
              <a:lnSpc>
                <a:spcPct val="150000"/>
              </a:lnSpc>
              <a:spcBef>
                <a:spcPct val="20000"/>
              </a:spcBef>
              <a:buFont typeface="Arial" charset="0"/>
              <a:buChar char="•"/>
              <a:defRPr/>
            </a:pPr>
            <a:r>
              <a:rPr lang="en-US" sz="1600" dirty="0" smtClean="0">
                <a:solidFill>
                  <a:schemeClr val="tx1"/>
                </a:solidFill>
                <a:latin typeface="Helvetica" pitchFamily="34" charset="0"/>
                <a:cs typeface="Helvetica" pitchFamily="34" charset="0"/>
              </a:rPr>
              <a:t>Reference identification exercise</a:t>
            </a:r>
          </a:p>
          <a:p>
            <a:pPr marL="799464" lvl="1" indent="-342627" eaLnBrk="0" hangingPunct="0">
              <a:lnSpc>
                <a:spcPct val="150000"/>
              </a:lnSpc>
              <a:spcBef>
                <a:spcPct val="20000"/>
              </a:spcBef>
              <a:buFont typeface="Arial" charset="0"/>
              <a:buChar char="•"/>
              <a:defRPr/>
            </a:pPr>
            <a:r>
              <a:rPr lang="en-US" sz="1600" dirty="0" smtClean="0">
                <a:solidFill>
                  <a:schemeClr val="tx1"/>
                </a:solidFill>
                <a:latin typeface="Helvetica" pitchFamily="34" charset="0"/>
                <a:cs typeface="Helvetica" pitchFamily="34" charset="0"/>
              </a:rPr>
              <a:t>Infrared</a:t>
            </a:r>
          </a:p>
          <a:p>
            <a:pPr marL="799464" lvl="1" indent="-342627" eaLnBrk="0" hangingPunct="0">
              <a:lnSpc>
                <a:spcPct val="150000"/>
              </a:lnSpc>
              <a:spcBef>
                <a:spcPct val="20000"/>
              </a:spcBef>
              <a:buFont typeface="Arial" charset="0"/>
              <a:buChar char="•"/>
              <a:defRPr/>
            </a:pPr>
            <a:r>
              <a:rPr lang="en-US" sz="1600" dirty="0" smtClean="0">
                <a:solidFill>
                  <a:schemeClr val="tx1"/>
                </a:solidFill>
                <a:latin typeface="Helvetica" pitchFamily="34" charset="0"/>
                <a:cs typeface="Helvetica" pitchFamily="34" charset="0"/>
              </a:rPr>
              <a:t>Microwave</a:t>
            </a:r>
          </a:p>
          <a:p>
            <a:pPr marL="799464" lvl="1" indent="-342627" eaLnBrk="0" hangingPunct="0">
              <a:lnSpc>
                <a:spcPct val="150000"/>
              </a:lnSpc>
              <a:spcBef>
                <a:spcPct val="20000"/>
              </a:spcBef>
              <a:buFont typeface="Arial" charset="0"/>
              <a:buChar char="•"/>
              <a:defRPr/>
            </a:pPr>
            <a:r>
              <a:rPr lang="en-US" sz="1600" noProof="0" dirty="0" smtClean="0">
                <a:solidFill>
                  <a:schemeClr val="tx1"/>
                </a:solidFill>
                <a:latin typeface="Helvetica" pitchFamily="34" charset="0"/>
                <a:cs typeface="Helvetica" pitchFamily="34" charset="0"/>
              </a:rPr>
              <a:t>Visible</a:t>
            </a:r>
            <a:endParaRPr kumimoji="0" lang="en-US" sz="1600" b="1" i="0" u="none" strike="noStrike" kern="1200" cap="none" spc="0" normalizeH="0" baseline="0" noProof="0" dirty="0" smtClean="0">
              <a:ln>
                <a:noFill/>
              </a:ln>
              <a:solidFill>
                <a:schemeClr val="tx1"/>
              </a:solidFill>
              <a:effectLst/>
              <a:uLnTx/>
              <a:uFillTx/>
              <a:latin typeface="Helvetica" pitchFamily="34" charset="0"/>
              <a:cs typeface="Helvetica" pitchFamily="34" charset="0"/>
            </a:endParaRPr>
          </a:p>
          <a:p>
            <a:pPr marL="342627" marR="0" lvl="0" indent="-342627" algn="l" defTabSz="914400" rtl="0" eaLnBrk="0" fontAlgn="base" latinLnBrk="0" hangingPunct="0">
              <a:lnSpc>
                <a:spcPct val="150000"/>
              </a:lnSpc>
              <a:spcBef>
                <a:spcPct val="20000"/>
              </a:spcBef>
              <a:spcAft>
                <a:spcPct val="0"/>
              </a:spcAft>
              <a:buClrTx/>
              <a:buSzTx/>
              <a:buFont typeface="Arial" charset="0"/>
              <a:buChar char="•"/>
              <a:tabLst/>
              <a:defRPr/>
            </a:pPr>
            <a:r>
              <a:rPr lang="en-US" sz="1600" dirty="0" smtClean="0">
                <a:solidFill>
                  <a:schemeClr val="tx1"/>
                </a:solidFill>
                <a:latin typeface="Helvetica" pitchFamily="34" charset="0"/>
                <a:cs typeface="Helvetica" pitchFamily="34" charset="0"/>
              </a:rPr>
              <a:t>Summary and Conclusion.</a:t>
            </a:r>
            <a:endParaRPr kumimoji="0" lang="en-US" sz="1600" b="1" i="0" u="none" strike="noStrike" kern="1200" cap="none" spc="0" normalizeH="0" baseline="0" noProof="0" dirty="0" smtClean="0">
              <a:ln>
                <a:noFill/>
              </a:ln>
              <a:solidFill>
                <a:schemeClr val="tx1"/>
              </a:solidFill>
              <a:effectLst/>
              <a:uLnTx/>
              <a:uFillTx/>
              <a:latin typeface="Helvetica" pitchFamily="34" charset="0"/>
              <a:cs typeface="Helvetica" pitchFamily="34" charset="0"/>
            </a:endParaRPr>
          </a:p>
          <a:p>
            <a:pPr marL="342627" marR="0" lvl="0" indent="-342627"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3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3949700" y="5930900"/>
            <a:ext cx="184731" cy="2308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90800" y="660400"/>
            <a:ext cx="4762500" cy="490315"/>
          </a:xfrm>
          <a:prstGeom prst="rect">
            <a:avLst/>
          </a:prstGeom>
          <a:solidFill>
            <a:srgbClr val="CC0099"/>
          </a:solidFill>
          <a:scene3d>
            <a:camera prst="orthographicFront"/>
            <a:lightRig rig="threePt" dir="t"/>
          </a:scene3d>
          <a:sp3d>
            <a:bevelT/>
          </a:sp3d>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2000" u="sng" dirty="0" smtClean="0">
                <a:latin typeface="Arial" charset="0"/>
              </a:rPr>
              <a:t>Selection Process Reference for MW</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5" name="Content Placeholder 2"/>
          <p:cNvSpPr txBox="1">
            <a:spLocks/>
          </p:cNvSpPr>
          <p:nvPr/>
        </p:nvSpPr>
        <p:spPr>
          <a:xfrm>
            <a:off x="533400" y="1325785"/>
            <a:ext cx="2946400" cy="1239615"/>
          </a:xfrm>
          <a:prstGeom prst="rect">
            <a:avLst/>
          </a:prstGeom>
          <a:solidFill>
            <a:srgbClr val="008000"/>
          </a:solidFill>
          <a:scene3d>
            <a:camera prst="orthographicFront"/>
            <a:lightRig rig="threePt" dir="t"/>
          </a:scene3d>
          <a:sp3d>
            <a:bevelT/>
          </a:sp3d>
        </p:spPr>
        <p:txBody>
          <a:bodyPr/>
          <a:lstStyle/>
          <a:p>
            <a:pPr marL="342627" marR="0" lvl="0" indent="-342627" algn="just" defTabSz="914400" rtl="0" eaLnBrk="0" fontAlgn="base" latinLnBrk="0" hangingPunct="0">
              <a:lnSpc>
                <a:spcPct val="100000"/>
              </a:lnSpc>
              <a:spcBef>
                <a:spcPct val="20000"/>
              </a:spcBef>
              <a:spcAft>
                <a:spcPct val="0"/>
              </a:spcAft>
              <a:buClrTx/>
              <a:buSzTx/>
              <a:tabLst/>
              <a:defRPr/>
            </a:pPr>
            <a:r>
              <a:rPr lang="en-GB" altLang="en-US" sz="1600" dirty="0" smtClean="0">
                <a:latin typeface="Arial" charset="0"/>
              </a:rPr>
              <a:t>A sub-group meeting is organized to identify instrument to be monitored</a:t>
            </a:r>
            <a:r>
              <a:rPr lang="en-GB" altLang="en-US" sz="1600" dirty="0" smtClean="0">
                <a:solidFill>
                  <a:schemeClr val="tx2"/>
                </a:solidFill>
                <a:latin typeface="Arial" charset="0"/>
              </a:rPr>
              <a:t>.   </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6" name="Content Placeholder 2"/>
          <p:cNvSpPr txBox="1">
            <a:spLocks/>
          </p:cNvSpPr>
          <p:nvPr/>
        </p:nvSpPr>
        <p:spPr>
          <a:xfrm>
            <a:off x="406400" y="2995833"/>
            <a:ext cx="2933700" cy="1218978"/>
          </a:xfrm>
          <a:prstGeom prst="rect">
            <a:avLst/>
          </a:prstGeom>
          <a:solidFill>
            <a:srgbClr val="008000"/>
          </a:solidFill>
          <a:scene3d>
            <a:camera prst="orthographicFront"/>
            <a:lightRig rig="threePt" dir="t"/>
          </a:scene3d>
          <a:sp3d>
            <a:bevelT/>
          </a:sp3d>
        </p:spPr>
        <p:txBody>
          <a:bodyPr/>
          <a:lstStyle/>
          <a:p>
            <a:pPr marL="342627" lvl="0" indent="-342627" eaLnBrk="0" hangingPunct="0">
              <a:spcBef>
                <a:spcPct val="20000"/>
              </a:spcBef>
              <a:defRPr/>
            </a:pPr>
            <a:r>
              <a:rPr lang="en-GB" altLang="en-US" sz="1600" dirty="0" smtClean="0">
                <a:latin typeface="Arial" charset="0"/>
              </a:rPr>
              <a:t>Group wishes to monitor GPM satellites spread over </a:t>
            </a:r>
            <a:r>
              <a:rPr lang="en-US" sz="1600" dirty="0" smtClean="0"/>
              <a:t>a range of roughly 25S to 25N ( for </a:t>
            </a:r>
            <a:r>
              <a:rPr lang="en-US" sz="1600" dirty="0" err="1" smtClean="0"/>
              <a:t>eg</a:t>
            </a:r>
            <a:r>
              <a:rPr lang="en-US" sz="1600" dirty="0" smtClean="0"/>
              <a:t> GMI)</a:t>
            </a:r>
            <a:endParaRPr lang="en-GB" altLang="en-US" sz="1600" dirty="0" smtClean="0">
              <a:latin typeface="Arial" charset="0"/>
            </a:endParaRP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7" name="Content Placeholder 2"/>
          <p:cNvSpPr txBox="1">
            <a:spLocks/>
          </p:cNvSpPr>
          <p:nvPr/>
        </p:nvSpPr>
        <p:spPr>
          <a:xfrm>
            <a:off x="482600" y="4691285"/>
            <a:ext cx="2933700" cy="807815"/>
          </a:xfrm>
          <a:prstGeom prst="rect">
            <a:avLst/>
          </a:prstGeom>
          <a:solidFill>
            <a:srgbClr val="008000"/>
          </a:solidFill>
          <a:scene3d>
            <a:camera prst="orthographicFront"/>
            <a:lightRig rig="threePt" dir="t"/>
          </a:scene3d>
          <a:sp3d>
            <a:bevelT/>
          </a:sp3d>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latin typeface="Arial" charset="0"/>
              </a:rPr>
              <a:t>Group evaluates ATMS and SAPHIR.</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8" name="Content Placeholder 2"/>
          <p:cNvSpPr txBox="1">
            <a:spLocks/>
          </p:cNvSpPr>
          <p:nvPr/>
        </p:nvSpPr>
        <p:spPr>
          <a:xfrm>
            <a:off x="203200" y="5816599"/>
            <a:ext cx="3187700" cy="1041401"/>
          </a:xfrm>
          <a:prstGeom prst="rect">
            <a:avLst/>
          </a:prstGeom>
          <a:solidFill>
            <a:srgbClr val="008000"/>
          </a:solidFill>
          <a:scene3d>
            <a:camera prst="orthographicFront"/>
            <a:lightRig rig="threePt" dir="t"/>
          </a:scene3d>
          <a:sp3d>
            <a:bevelT/>
          </a:sp3d>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latin typeface="Arial" charset="0"/>
              </a:rPr>
              <a:t>Group considers that SAPHIR are the first radiometers in the 183 </a:t>
            </a:r>
            <a:r>
              <a:rPr lang="en-GB" altLang="en-US" sz="1600" dirty="0" err="1" smtClean="0">
                <a:latin typeface="Arial" charset="0"/>
              </a:rPr>
              <a:t>GhZ</a:t>
            </a:r>
            <a:r>
              <a:rPr lang="en-GB" altLang="en-US" sz="1600" dirty="0" smtClean="0">
                <a:latin typeface="Arial" charset="0"/>
              </a:rPr>
              <a:t>  in low inclination orbit ( </a:t>
            </a:r>
            <a:r>
              <a:rPr lang="en-GB" altLang="en-US" sz="1600" dirty="0" err="1" smtClean="0">
                <a:latin typeface="Arial" charset="0"/>
              </a:rPr>
              <a:t>Wilheit</a:t>
            </a:r>
            <a:r>
              <a:rPr lang="en-GB" altLang="en-US" sz="1600" dirty="0" smtClean="0">
                <a:latin typeface="Arial" charset="0"/>
              </a:rPr>
              <a:t>)</a:t>
            </a: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9" name="Content Placeholder 2"/>
          <p:cNvSpPr txBox="1">
            <a:spLocks/>
          </p:cNvSpPr>
          <p:nvPr/>
        </p:nvSpPr>
        <p:spPr>
          <a:xfrm>
            <a:off x="4229100" y="3510185"/>
            <a:ext cx="3898900" cy="1506315"/>
          </a:xfrm>
          <a:prstGeom prst="rect">
            <a:avLst/>
          </a:prstGeom>
          <a:solidFill>
            <a:srgbClr val="008000"/>
          </a:solidFill>
          <a:scene3d>
            <a:camera prst="orthographicFront"/>
            <a:lightRig rig="threePt" dir="t"/>
          </a:scene3d>
          <a:sp3d>
            <a:bevelT/>
          </a:sp3d>
        </p:spPr>
        <p:txBody>
          <a:bodyPr/>
          <a:lstStyle/>
          <a:p>
            <a:pPr marL="342627" marR="0" lvl="0" indent="-342627" algn="just" defTabSz="914400" rtl="0" eaLnBrk="0" fontAlgn="base" latinLnBrk="0" hangingPunct="0">
              <a:lnSpc>
                <a:spcPct val="100000"/>
              </a:lnSpc>
              <a:spcBef>
                <a:spcPct val="20000"/>
              </a:spcBef>
              <a:spcAft>
                <a:spcPct val="0"/>
              </a:spcAft>
              <a:buClrTx/>
              <a:buSzTx/>
              <a:tabLst/>
              <a:defRPr/>
            </a:pPr>
            <a:r>
              <a:rPr lang="en-GB" altLang="en-US" sz="1600" dirty="0" smtClean="0">
                <a:latin typeface="Arial" charset="0"/>
              </a:rPr>
              <a:t>Despite not presenting global observations SAPHIR also scores higher  because the intended goal is to inter-calibrate low inclination instruments.  In addition  input from scoring is considered.</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10" name="Content Placeholder 2"/>
          <p:cNvSpPr txBox="1">
            <a:spLocks/>
          </p:cNvSpPr>
          <p:nvPr/>
        </p:nvSpPr>
        <p:spPr>
          <a:xfrm>
            <a:off x="4267200" y="5288185"/>
            <a:ext cx="4114800" cy="1201515"/>
          </a:xfrm>
          <a:prstGeom prst="rect">
            <a:avLst/>
          </a:prstGeom>
          <a:solidFill>
            <a:schemeClr val="accent6">
              <a:lumMod val="75000"/>
            </a:schemeClr>
          </a:solidFill>
          <a:scene3d>
            <a:camera prst="orthographicFront"/>
            <a:lightRig rig="threePt" dir="t"/>
          </a:scene3d>
          <a:sp3d>
            <a:bevelT/>
          </a:sp3d>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latin typeface="Arial" charset="0"/>
              </a:rPr>
              <a:t>On the other hand if goal would have been to monitor Polar instruments ATMS could have been a better choice.</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11" name="Down Arrow 10"/>
          <p:cNvSpPr/>
          <p:nvPr/>
        </p:nvSpPr>
        <p:spPr>
          <a:xfrm>
            <a:off x="1498600" y="2616200"/>
            <a:ext cx="431800" cy="393700"/>
          </a:xfrm>
          <a:prstGeom prst="downArrow">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485900" y="4191000"/>
            <a:ext cx="431800" cy="419100"/>
          </a:xfrm>
          <a:prstGeom prst="downArrow">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1447800" y="5397500"/>
            <a:ext cx="431800" cy="406400"/>
          </a:xfrm>
          <a:prstGeom prst="downArrow">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70900" y="4611231"/>
            <a:ext cx="1435100" cy="1015663"/>
          </a:xfrm>
          <a:prstGeom prst="rect">
            <a:avLst/>
          </a:prstGeom>
          <a:solidFill>
            <a:srgbClr val="FFFF00"/>
          </a:solidFill>
          <a:scene3d>
            <a:camera prst="orthographicFront"/>
            <a:lightRig rig="threePt" dir="t"/>
          </a:scene3d>
          <a:sp3d>
            <a:bevelT/>
          </a:sp3d>
        </p:spPr>
        <p:txBody>
          <a:bodyPr wrap="square" rtlCol="0">
            <a:spAutoFit/>
          </a:bodyPr>
          <a:lstStyle/>
          <a:p>
            <a:r>
              <a:rPr lang="en-US" sz="1200" dirty="0" smtClean="0">
                <a:solidFill>
                  <a:schemeClr val="tx1"/>
                </a:solidFill>
              </a:rPr>
              <a:t>Both SAPHIR and ATMS can score the same marks</a:t>
            </a:r>
          </a:p>
          <a:p>
            <a:endParaRPr lang="en-US" sz="1200" dirty="0" smtClean="0">
              <a:solidFill>
                <a:schemeClr val="tx1"/>
              </a:solidFill>
            </a:endParaRPr>
          </a:p>
        </p:txBody>
      </p:sp>
      <p:sp>
        <p:nvSpPr>
          <p:cNvPr id="47" name="TextBox 46"/>
          <p:cNvSpPr txBox="1"/>
          <p:nvPr/>
        </p:nvSpPr>
        <p:spPr>
          <a:xfrm>
            <a:off x="8102600" y="1892300"/>
            <a:ext cx="1803400" cy="2123658"/>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200" dirty="0" smtClean="0">
                <a:solidFill>
                  <a:srgbClr val="C00000"/>
                </a:solidFill>
                <a:latin typeface="Arial Black" pitchFamily="34" charset="0"/>
              </a:rPr>
              <a:t>OSCAR provides limited but critical information on instruments. (spectral, temporal and geographical coverage)</a:t>
            </a:r>
          </a:p>
          <a:p>
            <a:endParaRPr lang="en-US" sz="1200" dirty="0" smtClean="0">
              <a:solidFill>
                <a:srgbClr val="C00000"/>
              </a:solidFill>
              <a:latin typeface="Arial Black" pitchFamily="34" charset="0"/>
            </a:endParaRPr>
          </a:p>
          <a:p>
            <a:r>
              <a:rPr lang="en-US" sz="1200" dirty="0" smtClean="0">
                <a:solidFill>
                  <a:srgbClr val="C00000"/>
                </a:solidFill>
                <a:latin typeface="Arial Black" pitchFamily="34" charset="0"/>
              </a:rPr>
              <a:t>Detailed information is obtained via ATBD</a:t>
            </a:r>
            <a:endParaRPr lang="en-US" sz="1200" dirty="0">
              <a:solidFill>
                <a:srgbClr val="C00000"/>
              </a:solidFill>
              <a:latin typeface="Arial Black" pitchFamily="34" charset="0"/>
            </a:endParaRPr>
          </a:p>
        </p:txBody>
      </p:sp>
      <p:cxnSp>
        <p:nvCxnSpPr>
          <p:cNvPr id="49" name="Straight Connector 48"/>
          <p:cNvCxnSpPr/>
          <p:nvPr/>
        </p:nvCxnSpPr>
        <p:spPr>
          <a:xfrm flipH="1">
            <a:off x="3873500" y="2120900"/>
            <a:ext cx="12700" cy="4013200"/>
          </a:xfrm>
          <a:prstGeom prst="line">
            <a:avLst/>
          </a:prstGeom>
          <a:ln w="53975">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3911600" y="2095500"/>
            <a:ext cx="812800" cy="12700"/>
          </a:xfrm>
          <a:prstGeom prst="straightConnector1">
            <a:avLst/>
          </a:prstGeom>
          <a:ln w="53975">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378200" y="6134100"/>
            <a:ext cx="469900" cy="12700"/>
          </a:xfrm>
          <a:prstGeom prst="straightConnector1">
            <a:avLst/>
          </a:prstGeom>
          <a:ln w="53975">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57" name="Content Placeholder 2"/>
          <p:cNvSpPr txBox="1">
            <a:spLocks/>
          </p:cNvSpPr>
          <p:nvPr/>
        </p:nvSpPr>
        <p:spPr>
          <a:xfrm>
            <a:off x="4800600" y="1549400"/>
            <a:ext cx="2527300" cy="1168400"/>
          </a:xfrm>
          <a:prstGeom prst="rect">
            <a:avLst/>
          </a:prstGeom>
          <a:solidFill>
            <a:srgbClr val="008000"/>
          </a:solidFill>
          <a:scene3d>
            <a:camera prst="orthographicFront"/>
            <a:lightRig rig="threePt" dir="t"/>
          </a:scene3d>
          <a:sp3d>
            <a:bevelT/>
          </a:sp3d>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latin typeface="Arial" charset="0"/>
              </a:rPr>
              <a:t>Instrument info on OSCAR and NRT monitoring on ICVS is considered </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60" name="Down Arrow 59"/>
          <p:cNvSpPr/>
          <p:nvPr/>
        </p:nvSpPr>
        <p:spPr>
          <a:xfrm>
            <a:off x="5765800" y="2832100"/>
            <a:ext cx="431800" cy="596900"/>
          </a:xfrm>
          <a:prstGeom prst="downArrow">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itle 1"/>
          <p:cNvSpPr txBox="1">
            <a:spLocks/>
          </p:cNvSpPr>
          <p:nvPr/>
        </p:nvSpPr>
        <p:spPr bwMode="auto">
          <a:xfrm>
            <a:off x="584200" y="0"/>
            <a:ext cx="9321800" cy="5334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r>
              <a:rPr lang="en-US" sz="2800" dirty="0" smtClean="0"/>
              <a:t>Application of Process- Example-1</a:t>
            </a:r>
            <a:endParaRPr kumimoji="0" lang="en-US" sz="2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Example-2</a:t>
            </a:r>
            <a:endParaRPr lang="en-US" dirty="0"/>
          </a:p>
        </p:txBody>
      </p:sp>
      <p:sp>
        <p:nvSpPr>
          <p:cNvPr id="3" name="Content Placeholder 2"/>
          <p:cNvSpPr txBox="1">
            <a:spLocks/>
          </p:cNvSpPr>
          <p:nvPr/>
        </p:nvSpPr>
        <p:spPr>
          <a:xfrm>
            <a:off x="3517900" y="817785"/>
            <a:ext cx="2146300" cy="490315"/>
          </a:xfrm>
          <a:prstGeom prst="rect">
            <a:avLst/>
          </a:prstGeom>
          <a:solidFill>
            <a:srgbClr val="CC0099"/>
          </a:solidFill>
          <a:scene3d>
            <a:camera prst="orthographicFront"/>
            <a:lightRig rig="threePt" dir="t"/>
          </a:scene3d>
          <a:sp3d>
            <a:bevelT/>
          </a:sp3d>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2000" u="sng" dirty="0" smtClean="0">
                <a:latin typeface="Arial" charset="0"/>
              </a:rPr>
              <a:t>Reference for IR</a:t>
            </a:r>
          </a:p>
          <a:p>
            <a:pPr marL="342627" indent="-342627" eaLnBrk="0" hangingPunct="0">
              <a:spcBef>
                <a:spcPct val="20000"/>
              </a:spcBef>
              <a:defRPr/>
            </a:pPr>
            <a:endParaRPr lang="en-GB" altLang="en-US" sz="1600" dirty="0" smtClean="0">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4" name="Content Placeholder 2"/>
          <p:cNvSpPr txBox="1">
            <a:spLocks/>
          </p:cNvSpPr>
          <p:nvPr/>
        </p:nvSpPr>
        <p:spPr>
          <a:xfrm>
            <a:off x="482600" y="1719485"/>
            <a:ext cx="2946400" cy="1239615"/>
          </a:xfrm>
          <a:prstGeom prst="rect">
            <a:avLst/>
          </a:prstGeom>
          <a:solidFill>
            <a:srgbClr val="008000"/>
          </a:solidFill>
          <a:scene3d>
            <a:camera prst="orthographicFront"/>
            <a:lightRig rig="threePt" dir="t"/>
          </a:scene3d>
          <a:sp3d>
            <a:bevelT/>
          </a:sp3d>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latin typeface="Arial" charset="0"/>
              </a:rPr>
              <a:t>A sub-group meeting is organized to identify instrument to be monitored.   </a:t>
            </a:r>
          </a:p>
          <a:p>
            <a:pPr marL="342627" indent="-342627" eaLnBrk="0" hangingPunct="0">
              <a:spcBef>
                <a:spcPct val="20000"/>
              </a:spcBef>
              <a:defRPr/>
            </a:pPr>
            <a:endParaRPr lang="en-GB" altLang="en-US" sz="1600" dirty="0" smtClean="0">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5" name="Content Placeholder 2"/>
          <p:cNvSpPr txBox="1">
            <a:spLocks/>
          </p:cNvSpPr>
          <p:nvPr/>
        </p:nvSpPr>
        <p:spPr>
          <a:xfrm>
            <a:off x="419100" y="3459385"/>
            <a:ext cx="2933700" cy="1099915"/>
          </a:xfrm>
          <a:prstGeom prst="rect">
            <a:avLst/>
          </a:prstGeom>
          <a:solidFill>
            <a:srgbClr val="008000"/>
          </a:solidFill>
          <a:scene3d>
            <a:camera prst="orthographicFront"/>
            <a:lightRig rig="threePt" dir="t"/>
          </a:scene3d>
          <a:sp3d>
            <a:bevelT/>
          </a:sp3d>
        </p:spPr>
        <p:txBody>
          <a:bodyPr/>
          <a:lstStyle/>
          <a:p>
            <a:pPr marL="342627" lvl="0" indent="-342627" eaLnBrk="0" hangingPunct="0">
              <a:spcBef>
                <a:spcPct val="20000"/>
              </a:spcBef>
              <a:defRPr/>
            </a:pPr>
            <a:r>
              <a:rPr lang="en-GB" altLang="en-US" sz="1600" dirty="0" smtClean="0">
                <a:latin typeface="Arial" charset="0"/>
              </a:rPr>
              <a:t>Group wishes to monitor </a:t>
            </a:r>
            <a:r>
              <a:rPr lang="en-US" altLang="en-US" sz="1600" dirty="0" smtClean="0">
                <a:latin typeface="Arial" charset="0"/>
              </a:rPr>
              <a:t>11 and 12 and 13 Micron Channels of a GEO instrument.</a:t>
            </a:r>
            <a:endParaRPr lang="en-GB" altLang="en-US" sz="1600" dirty="0" smtClean="0">
              <a:latin typeface="Arial" charset="0"/>
            </a:endParaRP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6" name="Content Placeholder 2"/>
          <p:cNvSpPr txBox="1">
            <a:spLocks/>
          </p:cNvSpPr>
          <p:nvPr/>
        </p:nvSpPr>
        <p:spPr>
          <a:xfrm>
            <a:off x="254000" y="5504085"/>
            <a:ext cx="2933700" cy="807815"/>
          </a:xfrm>
          <a:prstGeom prst="rect">
            <a:avLst/>
          </a:prstGeom>
          <a:solidFill>
            <a:srgbClr val="008000"/>
          </a:solidFill>
          <a:scene3d>
            <a:camera prst="orthographicFront"/>
            <a:lightRig rig="threePt" dir="t"/>
          </a:scene3d>
          <a:sp3d>
            <a:bevelT/>
          </a:sp3d>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latin typeface="Arial" charset="0"/>
              </a:rPr>
              <a:t>Group evaluates IASI and </a:t>
            </a:r>
            <a:r>
              <a:rPr lang="en-GB" altLang="en-US" sz="1600" dirty="0" err="1" smtClean="0">
                <a:latin typeface="Arial" charset="0"/>
              </a:rPr>
              <a:t>CrIS</a:t>
            </a:r>
            <a:endParaRPr lang="en-GB" altLang="en-US" sz="1600" dirty="0" smtClean="0">
              <a:latin typeface="Arial" charset="0"/>
            </a:endParaRPr>
          </a:p>
          <a:p>
            <a:pPr marL="342627" indent="-342627" eaLnBrk="0" hangingPunct="0">
              <a:spcBef>
                <a:spcPct val="20000"/>
              </a:spcBef>
              <a:defRPr/>
            </a:pPr>
            <a:endParaRPr lang="en-GB" altLang="en-US" sz="1600" dirty="0" smtClean="0">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7" name="Content Placeholder 2"/>
          <p:cNvSpPr txBox="1">
            <a:spLocks/>
          </p:cNvSpPr>
          <p:nvPr/>
        </p:nvSpPr>
        <p:spPr>
          <a:xfrm>
            <a:off x="4470400" y="1676401"/>
            <a:ext cx="3187700" cy="1295400"/>
          </a:xfrm>
          <a:prstGeom prst="rect">
            <a:avLst/>
          </a:prstGeom>
          <a:solidFill>
            <a:srgbClr val="008000"/>
          </a:solidFill>
          <a:scene3d>
            <a:camera prst="orthographicFront"/>
            <a:lightRig rig="threePt" dir="t"/>
          </a:scene3d>
          <a:sp3d>
            <a:bevelT/>
          </a:sp3d>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latin typeface="Arial" charset="0"/>
              </a:rPr>
              <a:t>Group considers that both the instruments span the Monitored instrument channels</a:t>
            </a: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latin typeface="Arial" charset="0"/>
            </a:endParaRP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8" name="Content Placeholder 2"/>
          <p:cNvSpPr txBox="1">
            <a:spLocks/>
          </p:cNvSpPr>
          <p:nvPr/>
        </p:nvSpPr>
        <p:spPr>
          <a:xfrm>
            <a:off x="4330700" y="3421285"/>
            <a:ext cx="3898900" cy="1684115"/>
          </a:xfrm>
          <a:prstGeom prst="rect">
            <a:avLst/>
          </a:prstGeom>
          <a:solidFill>
            <a:srgbClr val="008000"/>
          </a:solidFill>
          <a:scene3d>
            <a:camera prst="orthographicFront"/>
            <a:lightRig rig="threePt" dir="t"/>
          </a:scene3d>
          <a:sp3d>
            <a:bevelT/>
          </a:sp3d>
        </p:spPr>
        <p:txBody>
          <a:bodyPr/>
          <a:lstStyle/>
          <a:p>
            <a:r>
              <a:rPr lang="en-US" sz="1600" dirty="0" smtClean="0"/>
              <a:t>OSCAR page reveals that noise levels in the 10- 13 Micron range are comparable.</a:t>
            </a:r>
          </a:p>
          <a:p>
            <a:endParaRPr lang="en-US" sz="1600" dirty="0" smtClean="0"/>
          </a:p>
          <a:p>
            <a:r>
              <a:rPr lang="en-US" sz="1600" dirty="0" smtClean="0"/>
              <a:t>Monitoring at ICVS  reveals key calibration parameters within spec</a:t>
            </a:r>
            <a:r>
              <a:rPr lang="en-US" sz="1600" dirty="0" smtClean="0">
                <a:solidFill>
                  <a:schemeClr val="accent1">
                    <a:lumMod val="75000"/>
                  </a:schemeClr>
                </a:solidFill>
              </a:rPr>
              <a:t>. </a:t>
            </a:r>
          </a:p>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solidFill>
                  <a:schemeClr val="accent1">
                    <a:lumMod val="75000"/>
                  </a:schemeClr>
                </a:solidFill>
                <a:latin typeface="Arial" charset="0"/>
              </a:rPr>
              <a:t>.</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9" name="Content Placeholder 2"/>
          <p:cNvSpPr txBox="1">
            <a:spLocks/>
          </p:cNvSpPr>
          <p:nvPr/>
        </p:nvSpPr>
        <p:spPr>
          <a:xfrm>
            <a:off x="4152900" y="5592985"/>
            <a:ext cx="4533900" cy="617315"/>
          </a:xfrm>
          <a:prstGeom prst="rect">
            <a:avLst/>
          </a:prstGeom>
          <a:solidFill>
            <a:srgbClr val="FF9900"/>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lstStyle/>
          <a:p>
            <a:r>
              <a:rPr lang="en-US" sz="1800" dirty="0" smtClean="0">
                <a:solidFill>
                  <a:schemeClr val="bg1"/>
                </a:solidFill>
                <a:latin typeface="Arial" pitchFamily="34" charset="0"/>
                <a:cs typeface="Arial" pitchFamily="34" charset="0"/>
              </a:rPr>
              <a:t>Both instruments can act as references .</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10" name="Down Arrow 9"/>
          <p:cNvSpPr/>
          <p:nvPr/>
        </p:nvSpPr>
        <p:spPr>
          <a:xfrm>
            <a:off x="1498600" y="3022600"/>
            <a:ext cx="431800" cy="393700"/>
          </a:xfrm>
          <a:prstGeom prst="downArrow">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536700" y="4635500"/>
            <a:ext cx="431800" cy="685800"/>
          </a:xfrm>
          <a:prstGeom prst="downArrow">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892800" y="2997200"/>
            <a:ext cx="431800" cy="406400"/>
          </a:xfrm>
          <a:prstGeom prst="downArrow">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3835400" y="2146300"/>
            <a:ext cx="12700" cy="3695700"/>
          </a:xfrm>
          <a:prstGeom prst="line">
            <a:avLst/>
          </a:prstGeom>
          <a:ln w="53975">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35400" y="2120900"/>
            <a:ext cx="673100" cy="12700"/>
          </a:xfrm>
          <a:prstGeom prst="straightConnector1">
            <a:avLst/>
          </a:prstGeom>
          <a:ln w="53975">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87700" y="5791200"/>
            <a:ext cx="660400" cy="0"/>
          </a:xfrm>
          <a:prstGeom prst="straightConnector1">
            <a:avLst/>
          </a:prstGeom>
          <a:ln w="53975">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bwMode="auto">
          <a:xfrm>
            <a:off x="584200" y="0"/>
            <a:ext cx="9321800" cy="5334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r>
              <a:rPr lang="en-US" sz="2800" dirty="0" smtClean="0"/>
              <a:t>Application of Selection Process - Example-2</a:t>
            </a:r>
            <a:endParaRPr kumimoji="0" lang="en-US" sz="2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 y="2358838"/>
            <a:ext cx="9905999" cy="1938992"/>
          </a:xfrm>
          <a:prstGeom prst="rect">
            <a:avLst/>
          </a:prstGeom>
        </p:spPr>
        <p:txBody>
          <a:bodyPr wrap="square">
            <a:spAutoFit/>
          </a:bodyPr>
          <a:lstStyle/>
          <a:p>
            <a:r>
              <a:rPr lang="en-US" sz="2000" b="0" dirty="0" smtClean="0">
                <a:solidFill>
                  <a:schemeClr val="tx1"/>
                </a:solidFill>
              </a:rPr>
              <a:t>It was agreed that other important criteria include:</a:t>
            </a:r>
          </a:p>
          <a:p>
            <a:endParaRPr lang="en-US" sz="2000" b="0" dirty="0" smtClean="0">
              <a:solidFill>
                <a:schemeClr val="tx1"/>
              </a:solidFill>
            </a:endParaRPr>
          </a:p>
          <a:p>
            <a:pPr lvl="1">
              <a:buFont typeface="Arial" pitchFamily="34" charset="0"/>
              <a:buChar char="•"/>
            </a:pPr>
            <a:r>
              <a:rPr lang="en-US" sz="1600" b="0" dirty="0" smtClean="0">
                <a:solidFill>
                  <a:schemeClr val="tx1"/>
                </a:solidFill>
              </a:rPr>
              <a:t>The ability to transfer the calibration to other Reference sensors</a:t>
            </a:r>
          </a:p>
          <a:p>
            <a:pPr lvl="1">
              <a:buFont typeface="Arial" pitchFamily="34" charset="0"/>
              <a:buChar char="•"/>
            </a:pPr>
            <a:r>
              <a:rPr lang="en-US" sz="1600" b="0" dirty="0" smtClean="0">
                <a:solidFill>
                  <a:schemeClr val="tx1"/>
                </a:solidFill>
              </a:rPr>
              <a:t>Fully published supporting documentation</a:t>
            </a:r>
          </a:p>
          <a:p>
            <a:pPr lvl="1">
              <a:buFont typeface="Arial" pitchFamily="34" charset="0"/>
              <a:buChar char="•"/>
            </a:pPr>
            <a:r>
              <a:rPr lang="en-US" sz="1600" b="0" dirty="0" smtClean="0">
                <a:solidFill>
                  <a:schemeClr val="tx1"/>
                </a:solidFill>
              </a:rPr>
              <a:t>A system to routinely monitor the calibration to the Primary Reference against other Reference sensors</a:t>
            </a:r>
          </a:p>
          <a:p>
            <a:pPr lvl="1">
              <a:buFont typeface="Arial" pitchFamily="34" charset="0"/>
              <a:buChar char="•"/>
            </a:pPr>
            <a:r>
              <a:rPr lang="en-US" sz="1600" b="0" dirty="0" smtClean="0">
                <a:solidFill>
                  <a:schemeClr val="tx1"/>
                </a:solidFill>
              </a:rPr>
              <a:t>Belonging to a committed series of sensors, providing service over many years</a:t>
            </a:r>
            <a:endParaRPr lang="en-US" sz="1600" b="0" dirty="0">
              <a:solidFill>
                <a:schemeClr val="tx1"/>
              </a:solidFill>
            </a:endParaRPr>
          </a:p>
        </p:txBody>
      </p:sp>
      <p:sp>
        <p:nvSpPr>
          <p:cNvPr id="5" name="Rectangle 4"/>
          <p:cNvSpPr/>
          <p:nvPr/>
        </p:nvSpPr>
        <p:spPr>
          <a:xfrm>
            <a:off x="0" y="1830146"/>
            <a:ext cx="9605375" cy="461665"/>
          </a:xfrm>
          <a:prstGeom prst="rect">
            <a:avLst/>
          </a:prstGeom>
        </p:spPr>
        <p:txBody>
          <a:bodyPr wrap="square">
            <a:spAutoFit/>
          </a:bodyPr>
          <a:lstStyle/>
          <a:p>
            <a:pPr marL="342627" lvl="0" indent="-342627" eaLnBrk="0" hangingPunct="0">
              <a:spcBef>
                <a:spcPct val="20000"/>
              </a:spcBef>
              <a:defRPr/>
            </a:pPr>
            <a:r>
              <a:rPr lang="en-US" sz="2400" dirty="0" smtClean="0">
                <a:solidFill>
                  <a:schemeClr val="tx1"/>
                </a:solidFill>
              </a:rPr>
              <a:t>https://gsics.nesdis.noaa.gov/wiki/Development/20150709</a:t>
            </a:r>
            <a:endParaRPr lang="en-US" sz="240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476500" y="3105835"/>
            <a:ext cx="4953000" cy="646331"/>
          </a:xfrm>
          <a:prstGeom prst="rect">
            <a:avLst/>
          </a:prstGeom>
        </p:spPr>
        <p:txBody>
          <a:bodyPr>
            <a:spAutoFit/>
          </a:bodyPr>
          <a:lstStyle/>
          <a:p>
            <a:r>
              <a:rPr lang="en-US" b="0" dirty="0" smtClean="0">
                <a:solidFill>
                  <a:schemeClr val="tx1"/>
                </a:solidFill>
              </a:rPr>
              <a:t>As a user, I think that the road to selecting a reference instrument can vary from simple to not so simple ( depends on the exact nature of requirement  for example a user needs to decide which channels does he want to inter-calibrate and for which time). This quest is getting more and more interesting and perhaps needs a further iterations</a:t>
            </a:r>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248" y="961380"/>
            <a:ext cx="8915400" cy="2119177"/>
          </a:xfrm>
        </p:spPr>
        <p:txBody>
          <a:bodyPr/>
          <a:lstStyle/>
          <a:p>
            <a:r>
              <a:rPr lang="en-US" dirty="0" smtClean="0"/>
              <a:t>Action: </a:t>
            </a:r>
            <a:r>
              <a:rPr lang="en-US" dirty="0" err="1" smtClean="0"/>
              <a:t>Manik</a:t>
            </a:r>
            <a:r>
              <a:rPr lang="en-US" dirty="0" smtClean="0"/>
              <a:t> to interact with </a:t>
            </a:r>
            <a:r>
              <a:rPr lang="en-US" dirty="0" err="1" smtClean="0"/>
              <a:t>Jérôme</a:t>
            </a:r>
            <a:r>
              <a:rPr lang="en-US" dirty="0" smtClean="0"/>
              <a:t> to push forward the development of the expert system as a tool to select inter-calibration reference instruments ( Reference is made to OSCAR).</a:t>
            </a:r>
            <a:endParaRPr lang="en-US" b="0" dirty="0" smtClean="0"/>
          </a:p>
          <a:p>
            <a:r>
              <a:rPr lang="en-US" dirty="0" smtClean="0"/>
              <a:t>Action: Tim to provide to </a:t>
            </a:r>
            <a:r>
              <a:rPr lang="en-US" dirty="0" err="1" smtClean="0"/>
              <a:t>Manik</a:t>
            </a:r>
            <a:r>
              <a:rPr lang="en-US" dirty="0" smtClean="0"/>
              <a:t> a list of parameters from his scoring proposal to include them into the expert system.</a:t>
            </a:r>
          </a:p>
          <a:p>
            <a:pPr>
              <a:buNone/>
            </a:pPr>
            <a:endParaRPr lang="en-US" b="0" dirty="0" smtClean="0"/>
          </a:p>
          <a:p>
            <a:endParaRPr lang="en-US" dirty="0"/>
          </a:p>
        </p:txBody>
      </p:sp>
      <p:sp>
        <p:nvSpPr>
          <p:cNvPr id="4" name="Content Placeholder 2"/>
          <p:cNvSpPr txBox="1">
            <a:spLocks/>
          </p:cNvSpPr>
          <p:nvPr/>
        </p:nvSpPr>
        <p:spPr bwMode="auto">
          <a:xfrm>
            <a:off x="746555" y="4965364"/>
            <a:ext cx="8915400" cy="805242"/>
          </a:xfrm>
          <a:prstGeom prst="rect">
            <a:avLst/>
          </a:prstGeom>
          <a:noFill/>
          <a:ln w="9525">
            <a:noFill/>
            <a:miter lim="800000"/>
            <a:headEnd/>
            <a:tailEnd/>
          </a:ln>
        </p:spPr>
        <p:txBody>
          <a:bodyPr vert="horz" wrap="square" lIns="91366" tIns="45682" rIns="91366" bIns="45682" numCol="1" anchor="t" anchorCtr="0" compatLnSpc="1">
            <a:prstTxWarp prst="textNoShape">
              <a:avLst/>
            </a:prstTxWarp>
          </a:bodyPr>
          <a:lstStyle/>
          <a:p>
            <a:pPr marL="342627" marR="0" lvl="0" indent="-342627"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300" b="0" i="0" u="none" strike="noStrike" kern="1200" cap="none" spc="0" normalizeH="0" baseline="0" noProof="0" dirty="0" smtClean="0">
              <a:ln>
                <a:noFill/>
              </a:ln>
              <a:solidFill>
                <a:schemeClr val="tx1"/>
              </a:solidFill>
              <a:effectLst/>
              <a:uLnTx/>
              <a:uFillTx/>
              <a:latin typeface="+mn-lt"/>
              <a:ea typeface="+mn-ea"/>
              <a:cs typeface="+mn-cs"/>
            </a:endParaRPr>
          </a:p>
          <a:p>
            <a:pPr marL="342627" marR="0" lvl="0" indent="-342627"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3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0" y="2968773"/>
            <a:ext cx="9906000" cy="1766065"/>
          </a:xfrm>
          <a:prstGeom prst="rect">
            <a:avLst/>
          </a:prstGeom>
          <a:solidFill>
            <a:schemeClr val="bg2">
              <a:lumMod val="90000"/>
            </a:schemeClr>
          </a:solidFill>
          <a:ln w="9525">
            <a:noFill/>
            <a:miter lim="800000"/>
            <a:headEnd/>
            <a:tailEnd/>
          </a:ln>
        </p:spPr>
        <p:txBody>
          <a:bodyPr vert="horz" wrap="square" lIns="91366" tIns="45682" rIns="91366" bIns="45682" numCol="1" anchor="t" anchorCtr="0" compatLnSpc="1">
            <a:prstTxWarp prst="textNoShape">
              <a:avLst/>
            </a:prstTxWarp>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US" sz="2300" noProof="0" dirty="0" smtClean="0">
                <a:solidFill>
                  <a:schemeClr val="tx1"/>
                </a:solidFill>
                <a:latin typeface="+mn-lt"/>
              </a:rPr>
              <a:t>                                             ….. and related discussions that….</a:t>
            </a:r>
          </a:p>
          <a:p>
            <a:pPr marL="799464" lvl="1" indent="-342627" eaLnBrk="0" hangingPunct="0">
              <a:spcBef>
                <a:spcPct val="20000"/>
              </a:spcBef>
              <a:buFont typeface="Arial" pitchFamily="34" charset="0"/>
              <a:buChar char="•"/>
            </a:pPr>
            <a:r>
              <a:rPr lang="en-US" sz="2300" noProof="0" dirty="0" smtClean="0">
                <a:solidFill>
                  <a:schemeClr val="tx1"/>
                </a:solidFill>
                <a:latin typeface="+mn-lt"/>
              </a:rPr>
              <a:t>Resulted from feedbacks that were </a:t>
            </a:r>
            <a:r>
              <a:rPr lang="en-US" sz="2300" dirty="0" smtClean="0">
                <a:solidFill>
                  <a:schemeClr val="tx1"/>
                </a:solidFill>
                <a:latin typeface="+mn-lt"/>
              </a:rPr>
              <a:t>received on scoring scheme and feedbacks from GUW on expectations on Ref Instrument.</a:t>
            </a:r>
          </a:p>
          <a:p>
            <a:pPr marL="799464" lvl="1" indent="-342627" eaLnBrk="0" hangingPunct="0">
              <a:spcBef>
                <a:spcPct val="20000"/>
              </a:spcBef>
              <a:buFont typeface="Arial" pitchFamily="34" charset="0"/>
              <a:buChar char="•"/>
            </a:pPr>
            <a:r>
              <a:rPr kumimoji="0" lang="en-US" sz="2300" b="1" i="0" u="none" strike="noStrike" kern="1200" cap="none" spc="0" normalizeH="0" baseline="0" noProof="0" dirty="0" smtClean="0">
                <a:ln>
                  <a:noFill/>
                </a:ln>
                <a:solidFill>
                  <a:schemeClr val="tx1"/>
                </a:solidFill>
                <a:effectLst/>
                <a:uLnTx/>
                <a:uFillTx/>
                <a:latin typeface="+mn-lt"/>
                <a:ea typeface="+mn-ea"/>
                <a:cs typeface="+mn-cs"/>
              </a:rPr>
              <a:t>Resulted from a</a:t>
            </a:r>
            <a:r>
              <a:rPr kumimoji="0" lang="en-US" sz="2300" b="1" i="0" u="none" strike="noStrike" kern="1200" cap="none" spc="0" normalizeH="0" noProof="0" dirty="0" smtClean="0">
                <a:ln>
                  <a:noFill/>
                </a:ln>
                <a:solidFill>
                  <a:schemeClr val="tx1"/>
                </a:solidFill>
                <a:effectLst/>
                <a:uLnTx/>
                <a:uFillTx/>
                <a:latin typeface="+mn-lt"/>
                <a:ea typeface="+mn-ea"/>
                <a:cs typeface="+mn-cs"/>
              </a:rPr>
              <a:t> need for stable in-orbit reference in Microwave. </a:t>
            </a:r>
            <a:endParaRPr kumimoji="0" lang="en-US" sz="2300" b="0" i="0" u="none" strike="noStrike" kern="1200" cap="none" spc="0" normalizeH="0" baseline="0" noProof="0" dirty="0" smtClean="0">
              <a:ln>
                <a:noFill/>
              </a:ln>
              <a:solidFill>
                <a:schemeClr val="tx1"/>
              </a:solidFill>
              <a:effectLst/>
              <a:uLnTx/>
              <a:uFillTx/>
              <a:latin typeface="+mn-lt"/>
              <a:ea typeface="+mn-ea"/>
              <a:cs typeface="+mn-cs"/>
            </a:endParaRPr>
          </a:p>
          <a:p>
            <a:pPr marL="342627" lvl="0" indent="-342627" eaLnBrk="0" hangingPunct="0">
              <a:spcBef>
                <a:spcPct val="20000"/>
              </a:spcBef>
              <a:defRPr/>
            </a:pPr>
            <a:endParaRPr lang="en-US" sz="2300" dirty="0" smtClean="0">
              <a:solidFill>
                <a:schemeClr val="tx1"/>
              </a:solidFill>
              <a:latin typeface="+mn-lt"/>
            </a:endParaRPr>
          </a:p>
          <a:p>
            <a:pPr marL="342627" lvl="0" indent="-342627" eaLnBrk="0" hangingPunct="0">
              <a:spcBef>
                <a:spcPct val="20000"/>
              </a:spcBef>
              <a:buFont typeface="Arial" charset="0"/>
              <a:buChar char="•"/>
              <a:defRPr/>
            </a:pPr>
            <a:r>
              <a:rPr lang="en-US" sz="2300" dirty="0" smtClean="0">
                <a:solidFill>
                  <a:schemeClr val="tx1"/>
                </a:solidFill>
                <a:latin typeface="+mn-lt"/>
              </a:rPr>
              <a:t>https://gsics.nesdis.noaa.gov/wiki/Development/</a:t>
            </a:r>
            <a:r>
              <a:rPr lang="en-US" sz="2300" dirty="0" smtClean="0">
                <a:solidFill>
                  <a:srgbClr val="FF0000"/>
                </a:solidFill>
                <a:latin typeface="+mn-lt"/>
              </a:rPr>
              <a:t>20150709</a:t>
            </a:r>
            <a:endParaRPr kumimoji="0" lang="en-US" sz="2300" b="1" i="0" u="none" strike="noStrike" kern="1200" cap="none" spc="0" normalizeH="0" baseline="0" noProof="0" dirty="0">
              <a:ln>
                <a:noFill/>
              </a:ln>
              <a:solidFill>
                <a:srgbClr val="FF0000"/>
              </a:solidFill>
              <a:effectLst/>
              <a:uLnTx/>
              <a:uFillTx/>
              <a:latin typeface="+mn-lt"/>
              <a:ea typeface="+mn-ea"/>
              <a:cs typeface="+mn-cs"/>
            </a:endParaRPr>
          </a:p>
        </p:txBody>
      </p:sp>
      <p:sp>
        <p:nvSpPr>
          <p:cNvPr id="6" name="Rectangle 5"/>
          <p:cNvSpPr/>
          <p:nvPr/>
        </p:nvSpPr>
        <p:spPr>
          <a:xfrm>
            <a:off x="1825146" y="5516738"/>
            <a:ext cx="6492136" cy="1169551"/>
          </a:xfrm>
          <a:prstGeom prst="rect">
            <a:avLst/>
          </a:prstGeom>
          <a:solidFill>
            <a:schemeClr val="bg2"/>
          </a:solidFill>
        </p:spPr>
        <p:txBody>
          <a:bodyPr wrap="square">
            <a:spAutoFit/>
          </a:bodyPr>
          <a:lstStyle/>
          <a:p>
            <a:r>
              <a:rPr lang="en-US" sz="1400" dirty="0" smtClean="0">
                <a:solidFill>
                  <a:schemeClr val="tx1"/>
                </a:solidFill>
              </a:rPr>
              <a:t>Action</a:t>
            </a:r>
            <a:r>
              <a:rPr lang="en-US" sz="1400" b="0" dirty="0" smtClean="0">
                <a:solidFill>
                  <a:schemeClr val="tx1"/>
                </a:solidFill>
              </a:rPr>
              <a:t>: </a:t>
            </a:r>
            <a:r>
              <a:rPr lang="en-US" sz="1400" b="0" dirty="0" err="1" smtClean="0">
                <a:solidFill>
                  <a:schemeClr val="tx1"/>
                </a:solidFill>
              </a:rPr>
              <a:t>Manik</a:t>
            </a:r>
            <a:r>
              <a:rPr lang="en-US" sz="1400" b="0" dirty="0" smtClean="0">
                <a:solidFill>
                  <a:schemeClr val="tx1"/>
                </a:solidFill>
              </a:rPr>
              <a:t> to review Tim's scoring for </a:t>
            </a:r>
            <a:r>
              <a:rPr lang="en-US" sz="1400" b="0" dirty="0" err="1" smtClean="0">
                <a:solidFill>
                  <a:schemeClr val="tx1"/>
                </a:solidFill>
              </a:rPr>
              <a:t>CrIS</a:t>
            </a:r>
            <a:r>
              <a:rPr lang="en-US" sz="1400" b="0" dirty="0" smtClean="0">
                <a:solidFill>
                  <a:schemeClr val="tx1"/>
                </a:solidFill>
                <a:hlinkClick r:id="rId2" tooltip="Create this topic"/>
              </a:rPr>
              <a:t>?</a:t>
            </a:r>
            <a:endParaRPr lang="en-US" sz="1400" b="0" dirty="0" smtClean="0">
              <a:solidFill>
                <a:schemeClr val="tx1"/>
              </a:solidFill>
            </a:endParaRPr>
          </a:p>
          <a:p>
            <a:r>
              <a:rPr lang="en-US" sz="1400" dirty="0" smtClean="0">
                <a:solidFill>
                  <a:schemeClr val="tx1"/>
                </a:solidFill>
              </a:rPr>
              <a:t>Action</a:t>
            </a:r>
            <a:r>
              <a:rPr lang="en-US" sz="1400" b="0" dirty="0" smtClean="0">
                <a:solidFill>
                  <a:schemeClr val="tx1"/>
                </a:solidFill>
              </a:rPr>
              <a:t>: </a:t>
            </a:r>
            <a:r>
              <a:rPr lang="en-US" sz="1400" b="0" dirty="0" err="1" smtClean="0">
                <a:solidFill>
                  <a:schemeClr val="tx1"/>
                </a:solidFill>
              </a:rPr>
              <a:t>Fangfang</a:t>
            </a:r>
            <a:r>
              <a:rPr lang="en-US" sz="1400" b="0" dirty="0" smtClean="0">
                <a:solidFill>
                  <a:schemeClr val="tx1"/>
                </a:solidFill>
              </a:rPr>
              <a:t> to attempt to evaluate Tim's proposed scoring scheme for geostationary sounders</a:t>
            </a:r>
          </a:p>
          <a:p>
            <a:r>
              <a:rPr lang="en-US" sz="1400" dirty="0" smtClean="0">
                <a:solidFill>
                  <a:schemeClr val="tx1"/>
                </a:solidFill>
              </a:rPr>
              <a:t>Action</a:t>
            </a:r>
            <a:r>
              <a:rPr lang="en-US" sz="1400" b="0" dirty="0" smtClean="0">
                <a:solidFill>
                  <a:schemeClr val="tx1"/>
                </a:solidFill>
              </a:rPr>
              <a:t>: Dave to consider the applicability of the scoring scheme to select a reference for the VIS band</a:t>
            </a:r>
            <a:endParaRPr lang="en-US" sz="1400" b="0" dirty="0">
              <a:solidFill>
                <a:schemeClr val="tx1"/>
              </a:solidFill>
            </a:endParaRPr>
          </a:p>
        </p:txBody>
      </p:sp>
      <p:sp>
        <p:nvSpPr>
          <p:cNvPr id="8" name="Title 1"/>
          <p:cNvSpPr txBox="1">
            <a:spLocks/>
          </p:cNvSpPr>
          <p:nvPr/>
        </p:nvSpPr>
        <p:spPr bwMode="auto">
          <a:xfrm>
            <a:off x="889348" y="0"/>
            <a:ext cx="8317282" cy="5334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r>
              <a:rPr lang="en-US" sz="2800" dirty="0" smtClean="0"/>
              <a:t>Introduction- Action and meetings in the past year</a:t>
            </a:r>
            <a:r>
              <a:rPr kumimoji="0" lang="en-US" sz="2800" b="1" i="0" u="none" strike="noStrike" kern="1200" cap="none" spc="0" normalizeH="0" baseline="0" noProof="0" dirty="0" smtClean="0">
                <a:ln>
                  <a:noFill/>
                </a:ln>
                <a:solidFill>
                  <a:schemeClr val="lt1"/>
                </a:solidFill>
                <a:effectLst/>
                <a:uLnTx/>
                <a:uFillTx/>
                <a:latin typeface="+mn-lt"/>
                <a:ea typeface="+mn-ea"/>
                <a:cs typeface="+mn-cs"/>
              </a:rPr>
              <a:t> </a:t>
            </a:r>
            <a:endParaRPr kumimoji="0" lang="en-US" sz="2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8915400" cy="618727"/>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Introduction-GSICS  References</a:t>
            </a:r>
            <a:endParaRPr lang="en-US" dirty="0"/>
          </a:p>
        </p:txBody>
      </p:sp>
      <p:sp>
        <p:nvSpPr>
          <p:cNvPr id="9" name="TextBox 8"/>
          <p:cNvSpPr txBox="1"/>
          <p:nvPr/>
        </p:nvSpPr>
        <p:spPr>
          <a:xfrm>
            <a:off x="5500665" y="2398908"/>
            <a:ext cx="3909227" cy="3785652"/>
          </a:xfrm>
          <a:prstGeom prst="rect">
            <a:avLst/>
          </a:prstGeom>
          <a:solidFill>
            <a:srgbClr val="A2DADE"/>
          </a:solidFill>
          <a:ln>
            <a:solidFill>
              <a:schemeClr val="bg1"/>
            </a:solidFill>
          </a:ln>
        </p:spPr>
        <p:txBody>
          <a:bodyPr wrap="square" rtlCol="0">
            <a:spAutoFit/>
          </a:bodyPr>
          <a:lstStyle/>
          <a:p>
            <a:pPr algn="just">
              <a:lnSpc>
                <a:spcPct val="150000"/>
              </a:lnSpc>
            </a:pPr>
            <a:r>
              <a:rPr lang="en-US" sz="1600" dirty="0" smtClean="0">
                <a:solidFill>
                  <a:schemeClr val="tx2"/>
                </a:solidFill>
              </a:rPr>
              <a:t>GSICS Reference Instruments are at the Center of instrument Monitoring and Classical GSICS Product Generation.</a:t>
            </a:r>
          </a:p>
          <a:p>
            <a:pPr algn="just">
              <a:lnSpc>
                <a:spcPct val="150000"/>
              </a:lnSpc>
            </a:pPr>
            <a:endParaRPr lang="en-US" sz="1600" dirty="0" smtClean="0">
              <a:solidFill>
                <a:schemeClr val="tx2"/>
              </a:solidFill>
            </a:endParaRPr>
          </a:p>
          <a:p>
            <a:pPr algn="just">
              <a:lnSpc>
                <a:spcPct val="150000"/>
              </a:lnSpc>
            </a:pPr>
            <a:r>
              <a:rPr lang="en-US" sz="1600" dirty="0" smtClean="0">
                <a:solidFill>
                  <a:schemeClr val="tx2"/>
                </a:solidFill>
              </a:rPr>
              <a:t>Stability and accuracy (over time) of reference instrument are vital parameters for ensuring good quality of GSICS inter-calibration  monitoring.</a:t>
            </a:r>
          </a:p>
        </p:txBody>
      </p:sp>
      <p:grpSp>
        <p:nvGrpSpPr>
          <p:cNvPr id="22" name="Group 21"/>
          <p:cNvGrpSpPr/>
          <p:nvPr/>
        </p:nvGrpSpPr>
        <p:grpSpPr>
          <a:xfrm>
            <a:off x="0" y="2386484"/>
            <a:ext cx="5838092" cy="4471516"/>
            <a:chOff x="1770464" y="866391"/>
            <a:chExt cx="5838092" cy="4471516"/>
          </a:xfrm>
        </p:grpSpPr>
        <p:grpSp>
          <p:nvGrpSpPr>
            <p:cNvPr id="16" name="Group 15"/>
            <p:cNvGrpSpPr/>
            <p:nvPr/>
          </p:nvGrpSpPr>
          <p:grpSpPr>
            <a:xfrm>
              <a:off x="1770464" y="866391"/>
              <a:ext cx="5838092" cy="4471516"/>
              <a:chOff x="356957" y="1057309"/>
              <a:chExt cx="5496448" cy="4471516"/>
            </a:xfrm>
          </p:grpSpPr>
          <p:graphicFrame>
            <p:nvGraphicFramePr>
              <p:cNvPr id="7" name="Diagram 6"/>
              <p:cNvGraphicFramePr/>
              <p:nvPr/>
            </p:nvGraphicFramePr>
            <p:xfrm>
              <a:off x="356957" y="1057309"/>
              <a:ext cx="5496448" cy="4471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IASI, embarqué sur le satellite MetOp. Crédits Esa"/>
              <p:cNvPicPr/>
              <p:nvPr/>
            </p:nvPicPr>
            <p:blipFill>
              <a:blip r:embed="rId7" cstate="print"/>
              <a:srcRect/>
              <a:stretch>
                <a:fillRect/>
              </a:stretch>
            </p:blipFill>
            <p:spPr bwMode="auto">
              <a:xfrm>
                <a:off x="2377131" y="2643555"/>
                <a:ext cx="723094" cy="685800"/>
              </a:xfrm>
              <a:prstGeom prst="rect">
                <a:avLst/>
              </a:prstGeom>
              <a:noFill/>
              <a:ln w="9525">
                <a:noFill/>
                <a:miter lim="800000"/>
                <a:headEnd/>
                <a:tailEnd/>
              </a:ln>
            </p:spPr>
          </p:pic>
          <p:pic>
            <p:nvPicPr>
              <p:cNvPr id="11" name="Picture 10" descr="Artist's rendition of the Aqua satellite."/>
              <p:cNvPicPr/>
              <p:nvPr/>
            </p:nvPicPr>
            <p:blipFill>
              <a:blip r:embed="rId8" cstate="print"/>
              <a:srcRect/>
              <a:stretch>
                <a:fillRect/>
              </a:stretch>
            </p:blipFill>
            <p:spPr bwMode="auto">
              <a:xfrm>
                <a:off x="2907769" y="3508271"/>
                <a:ext cx="619284" cy="581548"/>
              </a:xfrm>
              <a:prstGeom prst="rect">
                <a:avLst/>
              </a:prstGeom>
              <a:noFill/>
              <a:ln w="9525">
                <a:noFill/>
                <a:miter lim="800000"/>
                <a:headEnd/>
                <a:tailEnd/>
              </a:ln>
            </p:spPr>
          </p:pic>
          <p:pic>
            <p:nvPicPr>
              <p:cNvPr id="12" name="Picture 11" descr="http://upload.wikimedia.org/wikipedia/commons/9/92/Aqua_NASA_satellite.jpg"/>
              <p:cNvPicPr/>
              <p:nvPr/>
            </p:nvPicPr>
            <p:blipFill>
              <a:blip r:embed="rId9" cstate="print"/>
              <a:srcRect/>
              <a:stretch>
                <a:fillRect/>
              </a:stretch>
            </p:blipFill>
            <p:spPr bwMode="auto">
              <a:xfrm>
                <a:off x="3215679" y="2666628"/>
                <a:ext cx="608422" cy="637885"/>
              </a:xfrm>
              <a:prstGeom prst="rect">
                <a:avLst/>
              </a:prstGeom>
              <a:noFill/>
              <a:ln w="9525">
                <a:noFill/>
                <a:miter lim="800000"/>
                <a:headEnd/>
                <a:tailEnd/>
              </a:ln>
            </p:spPr>
          </p:pic>
        </p:grpSp>
        <p:sp>
          <p:nvSpPr>
            <p:cNvPr id="19" name="TextBox 18"/>
            <p:cNvSpPr txBox="1"/>
            <p:nvPr/>
          </p:nvSpPr>
          <p:spPr>
            <a:xfrm>
              <a:off x="4937229" y="3090286"/>
              <a:ext cx="476412" cy="230832"/>
            </a:xfrm>
            <a:prstGeom prst="rect">
              <a:avLst/>
            </a:prstGeom>
            <a:noFill/>
          </p:spPr>
          <p:txBody>
            <a:bodyPr wrap="none" rtlCol="0">
              <a:spAutoFit/>
            </a:bodyPr>
            <a:lstStyle/>
            <a:p>
              <a:r>
                <a:rPr lang="en-US" dirty="0" smtClean="0">
                  <a:solidFill>
                    <a:schemeClr val="tx1">
                      <a:lumMod val="95000"/>
                      <a:lumOff val="5000"/>
                    </a:schemeClr>
                  </a:solidFill>
                </a:rPr>
                <a:t>AIRS</a:t>
              </a:r>
              <a:endParaRPr lang="en-US" dirty="0">
                <a:solidFill>
                  <a:schemeClr val="tx1">
                    <a:lumMod val="95000"/>
                    <a:lumOff val="5000"/>
                  </a:schemeClr>
                </a:solidFill>
              </a:endParaRPr>
            </a:p>
          </p:txBody>
        </p:sp>
        <p:sp>
          <p:nvSpPr>
            <p:cNvPr id="20" name="TextBox 19"/>
            <p:cNvSpPr txBox="1"/>
            <p:nvPr/>
          </p:nvSpPr>
          <p:spPr>
            <a:xfrm>
              <a:off x="4155133" y="3091961"/>
              <a:ext cx="449162" cy="230832"/>
            </a:xfrm>
            <a:prstGeom prst="rect">
              <a:avLst/>
            </a:prstGeom>
            <a:noFill/>
          </p:spPr>
          <p:txBody>
            <a:bodyPr wrap="none" rtlCol="0">
              <a:spAutoFit/>
            </a:bodyPr>
            <a:lstStyle/>
            <a:p>
              <a:r>
                <a:rPr lang="en-US" dirty="0" smtClean="0">
                  <a:solidFill>
                    <a:schemeClr val="tx1">
                      <a:lumMod val="95000"/>
                      <a:lumOff val="5000"/>
                    </a:schemeClr>
                  </a:solidFill>
                </a:rPr>
                <a:t>IASI</a:t>
              </a:r>
              <a:endParaRPr lang="en-US" dirty="0">
                <a:solidFill>
                  <a:schemeClr val="tx1">
                    <a:lumMod val="95000"/>
                    <a:lumOff val="5000"/>
                  </a:schemeClr>
                </a:solidFill>
              </a:endParaRPr>
            </a:p>
          </p:txBody>
        </p:sp>
        <p:sp>
          <p:nvSpPr>
            <p:cNvPr id="21" name="TextBox 20"/>
            <p:cNvSpPr txBox="1"/>
            <p:nvPr/>
          </p:nvSpPr>
          <p:spPr>
            <a:xfrm>
              <a:off x="4538086" y="3904342"/>
              <a:ext cx="593432" cy="230832"/>
            </a:xfrm>
            <a:prstGeom prst="rect">
              <a:avLst/>
            </a:prstGeom>
            <a:noFill/>
          </p:spPr>
          <p:txBody>
            <a:bodyPr wrap="none" rtlCol="0">
              <a:spAutoFit/>
            </a:bodyPr>
            <a:lstStyle/>
            <a:p>
              <a:r>
                <a:rPr lang="en-US" dirty="0" smtClean="0">
                  <a:solidFill>
                    <a:schemeClr val="tx1">
                      <a:lumMod val="95000"/>
                      <a:lumOff val="5000"/>
                    </a:schemeClr>
                  </a:solidFill>
                </a:rPr>
                <a:t>MODIS</a:t>
              </a:r>
              <a:endParaRPr lang="en-US" dirty="0">
                <a:solidFill>
                  <a:schemeClr val="tx1">
                    <a:lumMod val="95000"/>
                    <a:lumOff val="5000"/>
                  </a:schemeClr>
                </a:solidFill>
              </a:endParaRPr>
            </a:p>
          </p:txBody>
        </p:sp>
      </p:grpSp>
      <p:sp>
        <p:nvSpPr>
          <p:cNvPr id="14" name="Content Placeholder 2"/>
          <p:cNvSpPr txBox="1">
            <a:spLocks/>
          </p:cNvSpPr>
          <p:nvPr/>
        </p:nvSpPr>
        <p:spPr>
          <a:xfrm>
            <a:off x="0" y="627285"/>
            <a:ext cx="9906000" cy="1506315"/>
          </a:xfrm>
          <a:prstGeom prst="rect">
            <a:avLst/>
          </a:prstGeom>
          <a:effectLst/>
        </p:spPr>
        <p:txBody>
          <a:bodyPr/>
          <a:lstStyle/>
          <a:p>
            <a:pPr marL="342627" lvl="0" indent="-342627" eaLnBrk="0" hangingPunct="0">
              <a:spcBef>
                <a:spcPct val="20000"/>
              </a:spcBef>
              <a:defRPr/>
            </a:pPr>
            <a:r>
              <a:rPr lang="en-US" sz="2000" dirty="0" smtClean="0">
                <a:solidFill>
                  <a:srgbClr val="FF0000"/>
                </a:solidFill>
              </a:rPr>
              <a:t>GSICS  Aims </a:t>
            </a:r>
            <a:r>
              <a:rPr lang="en-US" sz="4000" b="0" dirty="0" smtClean="0">
                <a:solidFill>
                  <a:srgbClr val="FF0000"/>
                </a:solidFill>
              </a:rPr>
              <a:t> </a:t>
            </a:r>
            <a:r>
              <a:rPr lang="en-US" sz="1500" b="0" dirty="0" smtClean="0">
                <a:solidFill>
                  <a:schemeClr val="tx1">
                    <a:lumMod val="50000"/>
                    <a:lumOff val="50000"/>
                  </a:schemeClr>
                </a:solidFill>
              </a:rPr>
              <a:t>[Ref: </a:t>
            </a:r>
            <a:r>
              <a:rPr lang="en-US" sz="1500" b="0" i="1" dirty="0" err="1" smtClean="0">
                <a:solidFill>
                  <a:schemeClr val="tx1">
                    <a:lumMod val="50000"/>
                    <a:lumOff val="50000"/>
                  </a:schemeClr>
                </a:solidFill>
                <a:hlinkClick r:id="rId10" action="ppaction://hlinkfile"/>
              </a:rPr>
              <a:t>wmo</a:t>
            </a:r>
            <a:r>
              <a:rPr lang="en-US" sz="1500" b="0" i="1" dirty="0" smtClean="0">
                <a:solidFill>
                  <a:schemeClr val="tx1">
                    <a:lumMod val="50000"/>
                    <a:lumOff val="50000"/>
                  </a:schemeClr>
                </a:solidFill>
                <a:hlinkClick r:id="rId10" action="ppaction://hlinkfile"/>
              </a:rPr>
              <a:t> website </a:t>
            </a:r>
            <a:r>
              <a:rPr lang="en-US" sz="1500" b="0" dirty="0" smtClean="0">
                <a:solidFill>
                  <a:schemeClr val="tx1">
                    <a:lumMod val="50000"/>
                    <a:lumOff val="50000"/>
                  </a:schemeClr>
                </a:solidFill>
              </a:rPr>
              <a:t>]</a:t>
            </a:r>
            <a:endParaRPr lang="en-US" sz="1500" dirty="0" smtClean="0">
              <a:solidFill>
                <a:srgbClr val="C00000"/>
              </a:solidFill>
            </a:endParaRPr>
          </a:p>
          <a:p>
            <a:pPr marL="342627" lvl="0" indent="-342627" eaLnBrk="0" hangingPunct="0">
              <a:spcBef>
                <a:spcPct val="20000"/>
              </a:spcBef>
              <a:defRPr/>
            </a:pPr>
            <a:r>
              <a:rPr lang="en-US" sz="1600" dirty="0" smtClean="0">
                <a:solidFill>
                  <a:schemeClr val="tx2"/>
                </a:solidFill>
                <a:latin typeface="Arial" pitchFamily="34" charset="0"/>
                <a:cs typeface="Arial" pitchFamily="34" charset="0"/>
              </a:rPr>
              <a:t>   Monitoring instrument performances,</a:t>
            </a:r>
          </a:p>
          <a:p>
            <a:pPr marL="342627" lvl="0" indent="-342627" eaLnBrk="0" hangingPunct="0">
              <a:spcBef>
                <a:spcPct val="20000"/>
              </a:spcBef>
              <a:defRPr/>
            </a:pPr>
            <a:r>
              <a:rPr lang="en-US" sz="16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16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Operational inter-calibration of satellite instruments-  GSICS Products</a:t>
            </a:r>
            <a:endParaRPr lang="en-US" sz="1600" dirty="0" smtClean="0">
              <a:solidFill>
                <a:schemeClr val="tx1"/>
              </a:solidFill>
              <a:latin typeface="Arial" pitchFamily="34" charset="0"/>
              <a:cs typeface="Arial" pitchFamily="34" charset="0"/>
            </a:endParaRPr>
          </a:p>
          <a:p>
            <a:pPr marL="342627" lvl="0" indent="-342627" eaLnBrk="0" hangingPunct="0">
              <a:spcBef>
                <a:spcPct val="20000"/>
              </a:spcBef>
              <a:defRPr/>
            </a:pPr>
            <a:r>
              <a:rPr lang="en-US" sz="1600" dirty="0" smtClean="0">
                <a:solidFill>
                  <a:schemeClr val="tx2"/>
                </a:solidFill>
                <a:latin typeface="Arial" pitchFamily="34" charset="0"/>
                <a:cs typeface="Arial" pitchFamily="34" charset="0"/>
              </a:rPr>
              <a:t>   Tying the measurements to absolute references and standards, and recalibration of archived data</a:t>
            </a:r>
            <a:endParaRPr lang="en-GB" altLang="en-US" sz="1600" u="sng" dirty="0" smtClean="0">
              <a:solidFill>
                <a:schemeClr val="tx2"/>
              </a:solidFill>
              <a:latin typeface="Arial" pitchFamily="34" charset="0"/>
              <a:cs typeface="Arial" pitchFamily="34" charset="0"/>
            </a:endParaRPr>
          </a:p>
          <a:p>
            <a:pPr marL="342627" marR="0" lvl="0" indent="-342627" algn="l" defTabSz="914400" rtl="0" eaLnBrk="0" fontAlgn="base" latinLnBrk="0" hangingPunct="0">
              <a:lnSpc>
                <a:spcPct val="100000"/>
              </a:lnSpc>
              <a:spcBef>
                <a:spcPct val="20000"/>
              </a:spcBef>
              <a:spcAft>
                <a:spcPct val="0"/>
              </a:spcAft>
              <a:buClrTx/>
              <a:buSzTx/>
              <a:buFont typeface="Arial" charset="0"/>
              <a:buChar char="•"/>
              <a:tabLst/>
              <a:defRPr/>
            </a:pPr>
            <a:endParaRPr kumimoji="0" lang="en-GB" altLang="en-US" sz="1600" b="1" i="0" u="none" strike="noStrike" kern="1200" cap="none" spc="0" normalizeH="0" noProof="0" dirty="0" smtClean="0">
              <a:ln>
                <a:noFill/>
              </a:ln>
              <a:solidFill>
                <a:schemeClr val="tx2"/>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639329" y="0"/>
            <a:ext cx="6503185" cy="57311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Expectation from a reference instrument</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6146" name="Picture 2"/>
          <p:cNvPicPr>
            <a:picLocks noChangeAspect="1" noChangeArrowheads="1"/>
          </p:cNvPicPr>
          <p:nvPr/>
        </p:nvPicPr>
        <p:blipFill>
          <a:blip r:embed="rId2" cstate="print"/>
          <a:srcRect/>
          <a:stretch>
            <a:fillRect/>
          </a:stretch>
        </p:blipFill>
        <p:spPr bwMode="auto">
          <a:xfrm>
            <a:off x="1193422" y="783773"/>
            <a:ext cx="7475612" cy="2416628"/>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696686" y="3995086"/>
            <a:ext cx="8599714" cy="2862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639329" y="0"/>
            <a:ext cx="6503185" cy="573115"/>
          </a:xfrm>
          <a:prstGeom prst="rect">
            <a:avLst/>
          </a:prstGeom>
          <a:solidFill>
            <a:srgbClr val="7030A0"/>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Expectation from a reference instrument</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762000" y="911904"/>
            <a:ext cx="8522263" cy="2680382"/>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127352" y="3981450"/>
            <a:ext cx="7477125" cy="2552700"/>
          </a:xfrm>
          <a:prstGeom prst="rect">
            <a:avLst/>
          </a:prstGeom>
          <a:noFill/>
          <a:ln w="9525">
            <a:noFill/>
            <a:miter lim="800000"/>
            <a:headEnd/>
            <a:tailEnd/>
          </a:ln>
        </p:spPr>
      </p:pic>
      <p:sp>
        <p:nvSpPr>
          <p:cNvPr id="6" name="TextBox 5"/>
          <p:cNvSpPr txBox="1"/>
          <p:nvPr/>
        </p:nvSpPr>
        <p:spPr>
          <a:xfrm>
            <a:off x="6865033" y="1659988"/>
            <a:ext cx="2489982" cy="338554"/>
          </a:xfrm>
          <a:prstGeom prst="rect">
            <a:avLst/>
          </a:prstGeom>
          <a:solidFill>
            <a:schemeClr val="bg2">
              <a:lumMod val="90000"/>
            </a:schemeClr>
          </a:solidFill>
        </p:spPr>
        <p:txBody>
          <a:bodyPr wrap="square" rtlCol="0">
            <a:spAutoFit/>
          </a:bodyPr>
          <a:lstStyle/>
          <a:p>
            <a:r>
              <a:rPr lang="en-US" sz="1600" dirty="0" smtClean="0">
                <a:solidFill>
                  <a:schemeClr val="tx1"/>
                </a:solidFill>
              </a:rPr>
              <a:t>-&gt; Split verdict</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71501"/>
            <a:ext cx="9906000" cy="7371249"/>
          </a:xfrm>
          <a:prstGeom prst="rect">
            <a:avLst/>
          </a:prstGeom>
          <a:noFill/>
        </p:spPr>
        <p:txBody>
          <a:bodyPr wrap="square" rtlCol="0">
            <a:spAutoFit/>
          </a:bodyPr>
          <a:lstStyle/>
          <a:p>
            <a:r>
              <a:rPr lang="en-US" sz="1400" dirty="0" smtClean="0">
                <a:solidFill>
                  <a:schemeClr val="tx1"/>
                </a:solidFill>
                <a:latin typeface="Arial Black" pitchFamily="34" charset="0"/>
              </a:rPr>
              <a:t>    </a:t>
            </a:r>
          </a:p>
          <a:p>
            <a:r>
              <a:rPr lang="en-US" sz="1400" u="sng" dirty="0" smtClean="0">
                <a:solidFill>
                  <a:schemeClr val="tx1"/>
                </a:solidFill>
                <a:latin typeface="Arial Black" pitchFamily="34" charset="0"/>
              </a:rPr>
              <a:t>GSICS Subgroups are the center  of GSICS Cross Calibration Research and product generation.</a:t>
            </a:r>
          </a:p>
          <a:p>
            <a:endParaRPr lang="en-US" sz="1400" dirty="0" smtClean="0">
              <a:solidFill>
                <a:schemeClr val="tx1"/>
              </a:solidFill>
              <a:latin typeface="Arial Black" pitchFamily="34" charset="0"/>
            </a:endParaRPr>
          </a:p>
          <a:p>
            <a:endParaRPr lang="en-US" sz="1400" dirty="0" smtClean="0">
              <a:solidFill>
                <a:schemeClr val="tx1"/>
              </a:solidFill>
              <a:latin typeface="Arial Black" pitchFamily="34" charset="0"/>
            </a:endParaRPr>
          </a:p>
          <a:p>
            <a:pPr marL="342900" indent="-342900">
              <a:buFont typeface="+mj-lt"/>
              <a:buAutoNum type="arabicPeriod"/>
            </a:pPr>
            <a:r>
              <a:rPr lang="en-US" sz="2400" dirty="0" smtClean="0">
                <a:solidFill>
                  <a:schemeClr val="tx1"/>
                </a:solidFill>
                <a:latin typeface="Arial Black" pitchFamily="34" charset="0"/>
              </a:rPr>
              <a:t> </a:t>
            </a:r>
            <a:r>
              <a:rPr lang="en-US" sz="2400" dirty="0" smtClean="0">
                <a:solidFill>
                  <a:schemeClr val="tx1"/>
                </a:solidFill>
                <a:latin typeface="+mn-lt"/>
              </a:rPr>
              <a:t>The instrument and Channels </a:t>
            </a:r>
            <a:r>
              <a:rPr lang="en-US" sz="2400" dirty="0" smtClean="0">
                <a:solidFill>
                  <a:schemeClr val="tx1"/>
                </a:solidFill>
                <a:latin typeface="+mn-lt"/>
              </a:rPr>
              <a:t>agency wishes </a:t>
            </a:r>
            <a:r>
              <a:rPr lang="en-US" sz="2400" dirty="0" smtClean="0">
                <a:solidFill>
                  <a:schemeClr val="tx1"/>
                </a:solidFill>
                <a:latin typeface="+mn-lt"/>
              </a:rPr>
              <a:t>to monitor.</a:t>
            </a:r>
          </a:p>
          <a:p>
            <a:pPr marL="342900" indent="-342900">
              <a:buFont typeface="+mj-lt"/>
              <a:buAutoNum type="arabicPeriod"/>
            </a:pPr>
            <a:r>
              <a:rPr lang="en-US" sz="2400" dirty="0" smtClean="0">
                <a:solidFill>
                  <a:schemeClr val="tx1"/>
                </a:solidFill>
                <a:latin typeface="+mn-lt"/>
              </a:rPr>
              <a:t> The method/s they would employ to monitor( </a:t>
            </a:r>
            <a:r>
              <a:rPr lang="en-US" sz="2400" dirty="0" err="1" smtClean="0">
                <a:solidFill>
                  <a:schemeClr val="tx1"/>
                </a:solidFill>
                <a:latin typeface="+mn-lt"/>
              </a:rPr>
              <a:t>eg</a:t>
            </a:r>
            <a:r>
              <a:rPr lang="en-US" sz="2400" dirty="0" smtClean="0">
                <a:solidFill>
                  <a:schemeClr val="tx1"/>
                </a:solidFill>
                <a:latin typeface="+mn-lt"/>
              </a:rPr>
              <a:t>. single or blended references, use transfer target , stability criterion). </a:t>
            </a:r>
          </a:p>
          <a:p>
            <a:pPr marL="342900" indent="-342900">
              <a:buFont typeface="+mj-lt"/>
              <a:buAutoNum type="arabicPeriod"/>
            </a:pPr>
            <a:r>
              <a:rPr lang="en-US" sz="2400" dirty="0" smtClean="0">
                <a:solidFill>
                  <a:schemeClr val="tx1"/>
                </a:solidFill>
                <a:latin typeface="+mn-lt"/>
              </a:rPr>
              <a:t>May consider scoring proposed by  </a:t>
            </a:r>
            <a:r>
              <a:rPr lang="en-US" sz="2400" dirty="0" err="1" smtClean="0">
                <a:solidFill>
                  <a:schemeClr val="tx1"/>
                </a:solidFill>
                <a:latin typeface="+mn-lt"/>
              </a:rPr>
              <a:t>Hewison</a:t>
            </a:r>
            <a:r>
              <a:rPr lang="en-US" sz="2400" dirty="0" smtClean="0">
                <a:solidFill>
                  <a:schemeClr val="tx1"/>
                </a:solidFill>
                <a:latin typeface="+mn-lt"/>
              </a:rPr>
              <a:t>  and  Reference Expectations  gathered by GSICS Survey ( stated next </a:t>
            </a:r>
            <a:r>
              <a:rPr lang="en-US" sz="2400" dirty="0" err="1" smtClean="0">
                <a:solidFill>
                  <a:schemeClr val="tx1"/>
                </a:solidFill>
                <a:latin typeface="+mn-lt"/>
              </a:rPr>
              <a:t>slidse</a:t>
            </a:r>
            <a:r>
              <a:rPr lang="en-US" sz="2400" dirty="0" smtClean="0">
                <a:solidFill>
                  <a:schemeClr val="tx1"/>
                </a:solidFill>
                <a:latin typeface="+mn-lt"/>
              </a:rPr>
              <a:t>)</a:t>
            </a:r>
          </a:p>
          <a:p>
            <a:pPr marL="342900" indent="-342900">
              <a:buFont typeface="+mj-lt"/>
              <a:buAutoNum type="arabicPeriod"/>
            </a:pPr>
            <a:r>
              <a:rPr lang="en-US" sz="2400" dirty="0" smtClean="0">
                <a:solidFill>
                  <a:schemeClr val="tx1"/>
                </a:solidFill>
                <a:latin typeface="+mn-lt"/>
              </a:rPr>
              <a:t>Demonstrated use of the instrument by member agencies and users for instrument monitoring. </a:t>
            </a:r>
          </a:p>
          <a:p>
            <a:pPr marL="342900" indent="-342900">
              <a:buFont typeface="+mj-lt"/>
              <a:buAutoNum type="arabicPeriod"/>
            </a:pPr>
            <a:r>
              <a:rPr lang="en-US" sz="2400" dirty="0" smtClean="0">
                <a:solidFill>
                  <a:schemeClr val="tx1"/>
                </a:solidFill>
                <a:latin typeface="+mn-lt"/>
              </a:rPr>
              <a:t>Comparison of Instrument design specification ( Pre-launch testing) with In-orbit behavior. </a:t>
            </a:r>
            <a:endParaRPr lang="en-US" sz="2400" dirty="0" smtClean="0">
              <a:solidFill>
                <a:schemeClr val="accent6">
                  <a:lumMod val="50000"/>
                </a:schemeClr>
              </a:solidFill>
              <a:latin typeface="+mn-lt"/>
            </a:endParaRPr>
          </a:p>
          <a:p>
            <a:pPr marL="342900" indent="-342900">
              <a:buFont typeface="+mj-lt"/>
              <a:buAutoNum type="arabicPeriod"/>
            </a:pPr>
            <a:r>
              <a:rPr lang="en-US" sz="2400" dirty="0" smtClean="0">
                <a:solidFill>
                  <a:schemeClr val="tx1"/>
                </a:solidFill>
                <a:latin typeface="+mn-lt"/>
              </a:rPr>
              <a:t> May consider if in-orbit status of key parameters of Candidate Ref instrument are monitored and available to users ( such as . ICVS).</a:t>
            </a:r>
          </a:p>
          <a:p>
            <a:r>
              <a:rPr lang="en-US" sz="2400" dirty="0" smtClean="0">
                <a:solidFill>
                  <a:schemeClr val="tx1"/>
                </a:solidFill>
                <a:latin typeface="+mn-lt"/>
              </a:rPr>
              <a:t> 7. Take Info ( global coverage, eq. cross time etc) related to instrument available ( </a:t>
            </a:r>
            <a:r>
              <a:rPr lang="en-US" sz="2400" dirty="0" err="1" smtClean="0">
                <a:solidFill>
                  <a:schemeClr val="tx1"/>
                </a:solidFill>
                <a:latin typeface="+mn-lt"/>
              </a:rPr>
              <a:t>eg</a:t>
            </a:r>
            <a:r>
              <a:rPr lang="en-US" sz="2400" dirty="0" smtClean="0">
                <a:solidFill>
                  <a:schemeClr val="tx1"/>
                </a:solidFill>
                <a:latin typeface="+mn-lt"/>
              </a:rPr>
              <a:t> OSCAR)</a:t>
            </a:r>
            <a:r>
              <a:rPr lang="en-US" sz="2400" b="0" dirty="0" smtClean="0"/>
              <a:t> </a:t>
            </a:r>
            <a:br>
              <a:rPr lang="en-US" sz="2400" b="0" dirty="0" smtClean="0"/>
            </a:br>
            <a:r>
              <a:rPr lang="en-US" sz="2400" b="0" dirty="0" smtClean="0"/>
              <a:t>Phone: +1 301-683-3550</a:t>
            </a:r>
            <a:br>
              <a:rPr lang="en-US" sz="2400" b="0" dirty="0" smtClean="0"/>
            </a:br>
            <a:endParaRPr lang="en-US" sz="2400" b="0" dirty="0" smtClean="0"/>
          </a:p>
          <a:p>
            <a:r>
              <a:rPr lang="en-US" sz="2400" b="0" dirty="0" smtClean="0"/>
              <a:t/>
            </a:r>
            <a:br>
              <a:rPr lang="en-US" sz="2400" b="0" dirty="0" smtClean="0"/>
            </a:br>
            <a:endParaRPr lang="en-US" sz="2400" dirty="0" smtClean="0">
              <a:solidFill>
                <a:schemeClr val="tx1"/>
              </a:solidFill>
              <a:latin typeface="+mn-lt"/>
            </a:endParaRPr>
          </a:p>
          <a:p>
            <a:pPr>
              <a:buFont typeface="Arial" pitchFamily="34" charset="0"/>
              <a:buChar char="•"/>
            </a:pPr>
            <a:endParaRPr lang="en-US" dirty="0">
              <a:solidFill>
                <a:schemeClr val="tx1"/>
              </a:solidFill>
              <a:latin typeface="Arial Black" pitchFamily="34" charset="0"/>
            </a:endParaRPr>
          </a:p>
        </p:txBody>
      </p:sp>
      <p:sp>
        <p:nvSpPr>
          <p:cNvPr id="4" name="TextBox 3"/>
          <p:cNvSpPr txBox="1"/>
          <p:nvPr/>
        </p:nvSpPr>
        <p:spPr>
          <a:xfrm>
            <a:off x="1204184" y="6488668"/>
            <a:ext cx="6752169" cy="369332"/>
          </a:xfrm>
          <a:prstGeom prst="rect">
            <a:avLst/>
          </a:prstGeom>
          <a:solidFill>
            <a:schemeClr val="bg1">
              <a:lumMod val="75000"/>
            </a:schemeClr>
          </a:solidFill>
        </p:spPr>
        <p:txBody>
          <a:bodyPr wrap="none" rtlCol="0">
            <a:spAutoFit/>
          </a:bodyPr>
          <a:lstStyle/>
          <a:p>
            <a:r>
              <a:rPr lang="en-US" sz="1800" dirty="0" smtClean="0">
                <a:solidFill>
                  <a:srgbClr val="FF0000"/>
                </a:solidFill>
              </a:rPr>
              <a:t>Process of Selection to be carried out within sub group.</a:t>
            </a:r>
            <a:endParaRPr lang="en-US" sz="1800" dirty="0">
              <a:solidFill>
                <a:srgbClr val="FF0000"/>
              </a:solidFill>
            </a:endParaRPr>
          </a:p>
        </p:txBody>
      </p:sp>
      <p:sp>
        <p:nvSpPr>
          <p:cNvPr id="8" name="Title 1"/>
          <p:cNvSpPr txBox="1">
            <a:spLocks/>
          </p:cNvSpPr>
          <p:nvPr/>
        </p:nvSpPr>
        <p:spPr bwMode="auto">
          <a:xfrm>
            <a:off x="288158" y="0"/>
            <a:ext cx="9617842" cy="7366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r>
              <a:rPr lang="en-US" sz="2800" dirty="0" smtClean="0">
                <a:solidFill>
                  <a:schemeClr val="bg1"/>
                </a:solidFill>
                <a:latin typeface="Helvetica" pitchFamily="34" charset="0"/>
                <a:cs typeface="Helvetica" pitchFamily="34" charset="0"/>
              </a:rPr>
              <a:t>Proposed- Process to identify GSICS reference Instrument</a:t>
            </a:r>
            <a:endParaRPr kumimoji="0" lang="en-US" sz="28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90800" y="660400"/>
            <a:ext cx="4762500" cy="490315"/>
          </a:xfrm>
          <a:prstGeom prst="rect">
            <a:avLst/>
          </a:prstGeom>
          <a:solidFill>
            <a:srgbClr val="CC0099"/>
          </a:solidFill>
          <a:scene3d>
            <a:camera prst="orthographicFront"/>
            <a:lightRig rig="threePt" dir="t"/>
          </a:scene3d>
          <a:sp3d>
            <a:bevelT/>
          </a:sp3d>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2000" u="sng" dirty="0" smtClean="0">
                <a:latin typeface="Arial" charset="0"/>
              </a:rPr>
              <a:t>Selection Process Reference for MW</a:t>
            </a: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5" name="Content Placeholder 2"/>
          <p:cNvSpPr txBox="1">
            <a:spLocks/>
          </p:cNvSpPr>
          <p:nvPr/>
        </p:nvSpPr>
        <p:spPr>
          <a:xfrm>
            <a:off x="533400" y="1325785"/>
            <a:ext cx="2946400" cy="1239615"/>
          </a:xfrm>
          <a:prstGeom prst="rect">
            <a:avLst/>
          </a:prstGeom>
          <a:solidFill>
            <a:srgbClr val="008000"/>
          </a:solidFill>
          <a:scene3d>
            <a:camera prst="orthographicFront"/>
            <a:lightRig rig="threePt" dir="t"/>
          </a:scene3d>
          <a:sp3d>
            <a:bevelT/>
          </a:sp3d>
        </p:spPr>
        <p:txBody>
          <a:bodyPr/>
          <a:lstStyle/>
          <a:p>
            <a:pPr marL="342627" marR="0" lvl="0" indent="-342627" algn="just" defTabSz="914400" rtl="0" eaLnBrk="0" fontAlgn="base" latinLnBrk="0" hangingPunct="0">
              <a:lnSpc>
                <a:spcPct val="100000"/>
              </a:lnSpc>
              <a:spcBef>
                <a:spcPct val="20000"/>
              </a:spcBef>
              <a:spcAft>
                <a:spcPct val="0"/>
              </a:spcAft>
              <a:buClrTx/>
              <a:buSzTx/>
              <a:tabLst/>
              <a:defRPr/>
            </a:pPr>
            <a:r>
              <a:rPr lang="en-GB" altLang="en-US" sz="1600" dirty="0" smtClean="0">
                <a:latin typeface="Arial" charset="0"/>
              </a:rPr>
              <a:t>Identify a instrument and channels one wishes to monitor.</a:t>
            </a:r>
            <a:endParaRPr lang="en-GB" altLang="en-US" sz="1600" dirty="0" smtClean="0">
              <a:solidFill>
                <a:schemeClr val="tx2"/>
              </a:solidFill>
              <a:latin typeface="Arial" charset="0"/>
            </a:endParaRP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6" name="Content Placeholder 2"/>
          <p:cNvSpPr txBox="1">
            <a:spLocks/>
          </p:cNvSpPr>
          <p:nvPr/>
        </p:nvSpPr>
        <p:spPr>
          <a:xfrm>
            <a:off x="362857" y="3170005"/>
            <a:ext cx="2933700" cy="705310"/>
          </a:xfrm>
          <a:prstGeom prst="rect">
            <a:avLst/>
          </a:prstGeom>
          <a:solidFill>
            <a:srgbClr val="008000"/>
          </a:solidFill>
          <a:scene3d>
            <a:camera prst="orthographicFront"/>
            <a:lightRig rig="threePt" dir="t"/>
          </a:scene3d>
          <a:sp3d>
            <a:bevelT/>
          </a:sp3d>
        </p:spPr>
        <p:txBody>
          <a:bodyPr/>
          <a:lstStyle/>
          <a:p>
            <a:pPr marL="342627" lvl="0" indent="-342627" eaLnBrk="0" hangingPunct="0">
              <a:spcBef>
                <a:spcPct val="20000"/>
              </a:spcBef>
              <a:defRPr/>
            </a:pPr>
            <a:r>
              <a:rPr lang="en-US" altLang="en-US" sz="1600" dirty="0" smtClean="0">
                <a:latin typeface="Arial" charset="0"/>
              </a:rPr>
              <a:t>Identify the method to monitor</a:t>
            </a:r>
            <a:endParaRPr lang="en-GB" altLang="en-US" sz="1600" dirty="0" smtClean="0">
              <a:latin typeface="Arial" charset="0"/>
            </a:endParaRP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7" name="Content Placeholder 2"/>
          <p:cNvSpPr txBox="1">
            <a:spLocks/>
          </p:cNvSpPr>
          <p:nvPr/>
        </p:nvSpPr>
        <p:spPr>
          <a:xfrm>
            <a:off x="381000" y="4502599"/>
            <a:ext cx="2933700" cy="807815"/>
          </a:xfrm>
          <a:prstGeom prst="rect">
            <a:avLst/>
          </a:prstGeom>
          <a:solidFill>
            <a:srgbClr val="008000"/>
          </a:solidFill>
          <a:scene3d>
            <a:camera prst="orthographicFront"/>
            <a:lightRig rig="threePt" dir="t"/>
          </a:scene3d>
          <a:sp3d>
            <a:bevelT/>
          </a:sp3d>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latin typeface="Arial" charset="0"/>
              </a:rPr>
              <a:t>Consider  usage of instruments for  similar applications by agencies</a:t>
            </a:r>
            <a:endParaRPr lang="en-GB" altLang="en-US" sz="1600" dirty="0" smtClean="0">
              <a:latin typeface="Arial" charset="0"/>
            </a:endParaRP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8" name="Content Placeholder 2"/>
          <p:cNvSpPr txBox="1">
            <a:spLocks/>
          </p:cNvSpPr>
          <p:nvPr/>
        </p:nvSpPr>
        <p:spPr>
          <a:xfrm>
            <a:off x="203200" y="5816599"/>
            <a:ext cx="3187700" cy="1041401"/>
          </a:xfrm>
          <a:prstGeom prst="rect">
            <a:avLst/>
          </a:prstGeom>
          <a:solidFill>
            <a:srgbClr val="008000"/>
          </a:solidFill>
          <a:scene3d>
            <a:camera prst="orthographicFront"/>
            <a:lightRig rig="threePt" dir="t"/>
          </a:scene3d>
          <a:sp3d>
            <a:bevelT/>
          </a:sp3d>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latin typeface="Arial" charset="0"/>
              </a:rPr>
              <a:t>Consider demonstrated use of the instrument by other agencies</a:t>
            </a:r>
            <a:endParaRPr lang="en-GB" altLang="en-US" sz="1600" dirty="0" smtClean="0">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9" name="Content Placeholder 2"/>
          <p:cNvSpPr txBox="1">
            <a:spLocks/>
          </p:cNvSpPr>
          <p:nvPr/>
        </p:nvSpPr>
        <p:spPr>
          <a:xfrm>
            <a:off x="4214586" y="3640813"/>
            <a:ext cx="3898900" cy="1506315"/>
          </a:xfrm>
          <a:prstGeom prst="rect">
            <a:avLst/>
          </a:prstGeom>
          <a:solidFill>
            <a:srgbClr val="008000"/>
          </a:solidFill>
          <a:scene3d>
            <a:camera prst="orthographicFront"/>
            <a:lightRig rig="threePt" dir="t"/>
          </a:scene3d>
          <a:sp3d>
            <a:bevelT/>
          </a:sp3d>
        </p:spPr>
        <p:txBody>
          <a:bodyPr/>
          <a:lstStyle/>
          <a:p>
            <a:pPr marL="342627" lvl="0" indent="-342627" algn="just" eaLnBrk="0" hangingPunct="0">
              <a:spcBef>
                <a:spcPct val="20000"/>
              </a:spcBef>
              <a:defRPr/>
            </a:pPr>
            <a:r>
              <a:rPr lang="en-US" sz="1600" dirty="0" smtClean="0"/>
              <a:t>I</a:t>
            </a:r>
            <a:r>
              <a:rPr lang="en-US" sz="1600" dirty="0" smtClean="0"/>
              <a:t>f </a:t>
            </a:r>
            <a:r>
              <a:rPr lang="en-US" sz="1600" dirty="0" smtClean="0"/>
              <a:t>in-orbit status of key parameters of Candidate Ref instrument are monitored </a:t>
            </a:r>
            <a:r>
              <a:rPr lang="en-US" sz="1600" dirty="0" smtClean="0"/>
              <a:t>, are within specs and </a:t>
            </a:r>
            <a:r>
              <a:rPr lang="en-US" sz="1600" dirty="0" smtClean="0"/>
              <a:t>available to users ( </a:t>
            </a:r>
            <a:r>
              <a:rPr lang="en-US" sz="1600" dirty="0" smtClean="0"/>
              <a:t>via websites such as  ICVS)</a:t>
            </a:r>
            <a:endParaRPr lang="en-GB" altLang="en-US" sz="1600" dirty="0" smtClean="0">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47" name="TextBox 46"/>
          <p:cNvSpPr txBox="1"/>
          <p:nvPr/>
        </p:nvSpPr>
        <p:spPr>
          <a:xfrm>
            <a:off x="8102600" y="4734342"/>
            <a:ext cx="1803400" cy="2123658"/>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200" dirty="0" smtClean="0">
                <a:solidFill>
                  <a:srgbClr val="C00000"/>
                </a:solidFill>
                <a:latin typeface="Arial Black" pitchFamily="34" charset="0"/>
              </a:rPr>
              <a:t>OSCAR provides limited but critical information on instruments. (spectral, temporal and geographical coverage)</a:t>
            </a:r>
          </a:p>
          <a:p>
            <a:endParaRPr lang="en-US" sz="1200" dirty="0" smtClean="0">
              <a:solidFill>
                <a:srgbClr val="C00000"/>
              </a:solidFill>
              <a:latin typeface="Arial Black" pitchFamily="34" charset="0"/>
            </a:endParaRPr>
          </a:p>
          <a:p>
            <a:r>
              <a:rPr lang="en-US" sz="1200" dirty="0" smtClean="0">
                <a:solidFill>
                  <a:srgbClr val="C00000"/>
                </a:solidFill>
                <a:latin typeface="Arial Black" pitchFamily="34" charset="0"/>
              </a:rPr>
              <a:t>Detailed information is obtained via ATBD</a:t>
            </a:r>
            <a:endParaRPr lang="en-US" sz="1200" dirty="0">
              <a:solidFill>
                <a:srgbClr val="C00000"/>
              </a:solidFill>
              <a:latin typeface="Arial Black" pitchFamily="34" charset="0"/>
            </a:endParaRPr>
          </a:p>
        </p:txBody>
      </p:sp>
      <p:sp>
        <p:nvSpPr>
          <p:cNvPr id="57" name="Content Placeholder 2"/>
          <p:cNvSpPr txBox="1">
            <a:spLocks/>
          </p:cNvSpPr>
          <p:nvPr/>
        </p:nvSpPr>
        <p:spPr>
          <a:xfrm>
            <a:off x="4800600" y="1549400"/>
            <a:ext cx="2527300" cy="1168400"/>
          </a:xfrm>
          <a:prstGeom prst="rect">
            <a:avLst/>
          </a:prstGeom>
          <a:solidFill>
            <a:srgbClr val="008000"/>
          </a:solidFill>
          <a:scene3d>
            <a:camera prst="orthographicFront"/>
            <a:lightRig rig="threePt" dir="t"/>
          </a:scene3d>
          <a:sp3d>
            <a:bevelT/>
          </a:sp3d>
        </p:spPr>
        <p:txBody>
          <a:bodyPr/>
          <a:lstStyle/>
          <a:p>
            <a:pPr marL="342627" marR="0" lvl="0" indent="-342627" algn="l" defTabSz="914400" rtl="0" eaLnBrk="0" fontAlgn="base" latinLnBrk="0" hangingPunct="0">
              <a:lnSpc>
                <a:spcPct val="100000"/>
              </a:lnSpc>
              <a:spcBef>
                <a:spcPct val="20000"/>
              </a:spcBef>
              <a:spcAft>
                <a:spcPct val="0"/>
              </a:spcAft>
              <a:buClrTx/>
              <a:buSzTx/>
              <a:tabLst/>
              <a:defRPr/>
            </a:pPr>
            <a:r>
              <a:rPr lang="en-GB" altLang="en-US" sz="1600" dirty="0" smtClean="0">
                <a:latin typeface="Arial" charset="0"/>
              </a:rPr>
              <a:t>Pre-launch characterization Vs Post launch behaviour reports</a:t>
            </a:r>
            <a:endParaRPr lang="en-GB" altLang="en-US" sz="1600" dirty="0" smtClean="0">
              <a:latin typeface="Arial" charset="0"/>
            </a:endParaRPr>
          </a:p>
          <a:p>
            <a:pPr marL="342627" indent="-342627" eaLnBrk="0" hangingPunct="0">
              <a:spcBef>
                <a:spcPct val="20000"/>
              </a:spcBef>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tabLst/>
              <a:defRPr/>
            </a:pPr>
            <a:endParaRPr lang="en-GB" altLang="en-US" sz="1600" baseline="0" dirty="0" smtClean="0">
              <a:solidFill>
                <a:schemeClr val="tx2"/>
              </a:solidFill>
              <a:latin typeface="Arial" charset="0"/>
            </a:endParaRPr>
          </a:p>
        </p:txBody>
      </p:sp>
      <p:sp>
        <p:nvSpPr>
          <p:cNvPr id="66" name="Title 1"/>
          <p:cNvSpPr txBox="1">
            <a:spLocks/>
          </p:cNvSpPr>
          <p:nvPr/>
        </p:nvSpPr>
        <p:spPr bwMode="auto">
          <a:xfrm>
            <a:off x="584200" y="0"/>
            <a:ext cx="9321800" cy="533400"/>
          </a:xfrm>
          <a:prstGeom prst="rect">
            <a:avLst/>
          </a:prstGeom>
          <a:ln w="25400" cap="flat" cmpd="sng" algn="ctr">
            <a:solidFill>
              <a:schemeClr val="accent4">
                <a:shade val="50000"/>
              </a:schemeClr>
            </a:solidFill>
            <a:prstDash val="solid"/>
            <a:miter lim="800000"/>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r>
              <a:rPr lang="en-US" sz="2800" dirty="0" smtClean="0"/>
              <a:t>Application of Process- Example-1</a:t>
            </a:r>
            <a:endParaRPr kumimoji="0" lang="en-US" sz="2800" b="1" i="0" u="none" strike="noStrike" kern="1200" cap="none" spc="0" normalizeH="0" baseline="0" noProof="0" dirty="0">
              <a:ln>
                <a:noFill/>
              </a:ln>
              <a:solidFill>
                <a:schemeClr val="lt1"/>
              </a:solidFill>
              <a:effectLst/>
              <a:uLnTx/>
              <a:uFillTx/>
              <a:latin typeface="+mn-lt"/>
              <a:ea typeface="+mn-ea"/>
              <a:cs typeface="+mn-cs"/>
            </a:endParaRPr>
          </a:p>
        </p:txBody>
      </p:sp>
      <p:sp>
        <p:nvSpPr>
          <p:cNvPr id="21" name="Plus 20"/>
          <p:cNvSpPr/>
          <p:nvPr/>
        </p:nvSpPr>
        <p:spPr>
          <a:xfrm>
            <a:off x="1451429" y="2525485"/>
            <a:ext cx="870857" cy="624115"/>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21"/>
          <p:cNvSpPr/>
          <p:nvPr/>
        </p:nvSpPr>
        <p:spPr>
          <a:xfrm>
            <a:off x="1342572" y="5232399"/>
            <a:ext cx="870857" cy="624115"/>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22"/>
          <p:cNvSpPr/>
          <p:nvPr/>
        </p:nvSpPr>
        <p:spPr>
          <a:xfrm>
            <a:off x="1320801" y="3831771"/>
            <a:ext cx="870857" cy="624115"/>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23"/>
          <p:cNvSpPr/>
          <p:nvPr/>
        </p:nvSpPr>
        <p:spPr>
          <a:xfrm>
            <a:off x="5609772" y="2881085"/>
            <a:ext cx="870857" cy="624115"/>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25"/>
          <p:cNvSpPr/>
          <p:nvPr/>
        </p:nvSpPr>
        <p:spPr>
          <a:xfrm>
            <a:off x="6691087" y="5631542"/>
            <a:ext cx="870857" cy="624115"/>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187061</TotalTime>
  <Words>2601</Words>
  <Application>Microsoft Office PowerPoint</Application>
  <PresentationFormat>A4 Paper (210x297 mm)</PresentationFormat>
  <Paragraphs>419</Paragraphs>
  <Slides>35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Worksheet</vt:lpstr>
      <vt:lpstr>  Selecting a GSICS reference instrument  IR , VIS and Microwave </vt:lpstr>
      <vt:lpstr>Outline</vt:lpstr>
      <vt:lpstr>Slide 3</vt:lpstr>
      <vt:lpstr>Slide 4</vt:lpstr>
      <vt:lpstr>Introduction-GSICS  References</vt:lpstr>
      <vt:lpstr>Slide 6</vt:lpstr>
      <vt:lpstr>Slide 7</vt:lpstr>
      <vt:lpstr>Slide 8</vt:lpstr>
      <vt:lpstr>Slide 9</vt:lpstr>
      <vt:lpstr>Slide 10</vt:lpstr>
      <vt:lpstr>Slide 11</vt:lpstr>
      <vt:lpstr>Slide 12</vt:lpstr>
      <vt:lpstr>Slide 13</vt:lpstr>
      <vt:lpstr>Slide 14</vt:lpstr>
      <vt:lpstr>Slide 15</vt:lpstr>
      <vt:lpstr>Example of applying process in MW</vt:lpstr>
      <vt:lpstr>Search for a MW Reference</vt:lpstr>
      <vt:lpstr>ATMS –FCDR AMSU-A 55.5 GhZ bias [NOAA-18] </vt:lpstr>
      <vt:lpstr>Slide 19</vt:lpstr>
      <vt:lpstr>Thank You</vt:lpstr>
      <vt:lpstr>Introduction</vt:lpstr>
      <vt:lpstr>Slide 22</vt:lpstr>
      <vt:lpstr>Slide 23</vt:lpstr>
      <vt:lpstr>Slide 24</vt:lpstr>
      <vt:lpstr>Slide 25</vt:lpstr>
      <vt:lpstr>Slide 26</vt:lpstr>
      <vt:lpstr>Slide 27</vt:lpstr>
      <vt:lpstr>Example-2</vt:lpstr>
      <vt:lpstr>Summary and Conclusions</vt:lpstr>
      <vt:lpstr>Slide 30</vt:lpstr>
      <vt:lpstr>Outline </vt:lpstr>
      <vt:lpstr>Slide 32</vt:lpstr>
      <vt:lpstr>Example-2</vt:lpstr>
      <vt:lpstr>Slide 34</vt:lpstr>
      <vt:lpstr>Slide 35</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mbali</cp:lastModifiedBy>
  <cp:revision>5560</cp:revision>
  <cp:lastPrinted>2006-03-06T14:11:17Z</cp:lastPrinted>
  <dcterms:created xsi:type="dcterms:W3CDTF">2010-09-10T00:53:07Z</dcterms:created>
  <dcterms:modified xsi:type="dcterms:W3CDTF">2016-03-02T01:41:17Z</dcterms:modified>
</cp:coreProperties>
</file>