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714" r:id="rId2"/>
    <p:sldId id="715" r:id="rId3"/>
    <p:sldId id="721" r:id="rId4"/>
    <p:sldId id="722" r:id="rId5"/>
    <p:sldId id="723" r:id="rId6"/>
    <p:sldId id="724" r:id="rId7"/>
    <p:sldId id="729" r:id="rId8"/>
    <p:sldId id="730" r:id="rId9"/>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8000"/>
    <a:srgbClr val="5F5F5F"/>
    <a:srgbClr val="333333"/>
    <a:srgbClr val="FF3300"/>
    <a:srgbClr val="CC3300"/>
    <a:srgbClr val="80008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29" autoAdjust="0"/>
    <p:restoredTop sz="91694" autoAdjust="0"/>
  </p:normalViewPr>
  <p:slideViewPr>
    <p:cSldViewPr snapToGrid="0">
      <p:cViewPr varScale="1">
        <p:scale>
          <a:sx n="109" d="100"/>
          <a:sy n="109" d="100"/>
        </p:scale>
        <p:origin x="-172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2874" y="-108"/>
      </p:cViewPr>
      <p:guideLst>
        <p:guide orient="horz" pos="3126"/>
        <p:guide pos="2142"/>
      </p:guideLst>
    </p:cSldViewPr>
  </p:notesViewPr>
  <p:gridSpacing cx="46085125" cy="4608512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sw0642\user2\HewisonT\MY%20DOCUMENTS\GSICS\ATBD\PrimaryGSICSReferenceTransferStrateg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a:t>Availability of References</a:t>
            </a:r>
          </a:p>
        </c:rich>
      </c:tx>
      <c:layout>
        <c:manualLayout>
          <c:xMode val="edge"/>
          <c:yMode val="edge"/>
          <c:x val="0.24935333514345231"/>
          <c:y val="2.3494860499265812E-2"/>
        </c:manualLayout>
      </c:layout>
    </c:title>
    <c:plotArea>
      <c:layout>
        <c:manualLayout>
          <c:layoutTarget val="inner"/>
          <c:xMode val="edge"/>
          <c:yMode val="edge"/>
          <c:x val="0.14444444444444643"/>
          <c:y val="0.16607340236092902"/>
          <c:w val="0.67200000000000426"/>
          <c:h val="0.65091291881053881"/>
        </c:manualLayout>
      </c:layout>
      <c:lineChart>
        <c:grouping val="standard"/>
        <c:ser>
          <c:idx val="0"/>
          <c:order val="0"/>
          <c:tx>
            <c:strRef>
              <c:f>Simple!$A$1</c:f>
              <c:strCache>
                <c:ptCount val="1"/>
                <c:pt idx="0">
                  <c:v>Mon</c:v>
                </c:pt>
              </c:strCache>
            </c:strRef>
          </c:tx>
          <c:val>
            <c:numRef>
              <c:f>Simple!$C$1:$V$1</c:f>
              <c:numCache>
                <c:formatCode>General</c:formatCode>
                <c:ptCount val="20"/>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val>
        </c:ser>
        <c:ser>
          <c:idx val="1"/>
          <c:order val="1"/>
          <c:tx>
            <c:strRef>
              <c:f>Simple!$A$2</c:f>
              <c:strCache>
                <c:ptCount val="1"/>
                <c:pt idx="0">
                  <c:v>Ref1</c:v>
                </c:pt>
              </c:strCache>
            </c:strRef>
          </c:tx>
          <c:val>
            <c:numRef>
              <c:f>Simple!$C$2:$V$2</c:f>
              <c:numCache>
                <c:formatCode>General</c:formatCode>
                <c:ptCount val="20"/>
                <c:pt idx="1">
                  <c:v>3</c:v>
                </c:pt>
                <c:pt idx="2">
                  <c:v>3</c:v>
                </c:pt>
                <c:pt idx="3">
                  <c:v>3</c:v>
                </c:pt>
                <c:pt idx="4">
                  <c:v>3</c:v>
                </c:pt>
                <c:pt idx="5">
                  <c:v>3</c:v>
                </c:pt>
                <c:pt idx="6">
                  <c:v>3</c:v>
                </c:pt>
                <c:pt idx="7">
                  <c:v>3</c:v>
                </c:pt>
                <c:pt idx="8">
                  <c:v>3</c:v>
                </c:pt>
                <c:pt idx="9">
                  <c:v>3</c:v>
                </c:pt>
                <c:pt idx="10">
                  <c:v>3</c:v>
                </c:pt>
                <c:pt idx="11">
                  <c:v>3</c:v>
                </c:pt>
              </c:numCache>
            </c:numRef>
          </c:val>
        </c:ser>
        <c:ser>
          <c:idx val="2"/>
          <c:order val="2"/>
          <c:tx>
            <c:strRef>
              <c:f>Simple!$A$3</c:f>
              <c:strCache>
                <c:ptCount val="1"/>
                <c:pt idx="0">
                  <c:v>Ref2</c:v>
                </c:pt>
              </c:strCache>
            </c:strRef>
          </c:tx>
          <c:val>
            <c:numRef>
              <c:f>Simple!$C$3:$V$3</c:f>
              <c:numCache>
                <c:formatCode>General</c:formatCode>
                <c:ptCount val="20"/>
                <c:pt idx="8">
                  <c:v>2</c:v>
                </c:pt>
                <c:pt idx="9">
                  <c:v>2</c:v>
                </c:pt>
                <c:pt idx="10">
                  <c:v>2</c:v>
                </c:pt>
                <c:pt idx="11">
                  <c:v>2</c:v>
                </c:pt>
                <c:pt idx="12">
                  <c:v>2</c:v>
                </c:pt>
                <c:pt idx="13">
                  <c:v>2</c:v>
                </c:pt>
                <c:pt idx="14">
                  <c:v>2</c:v>
                </c:pt>
                <c:pt idx="15">
                  <c:v>2</c:v>
                </c:pt>
                <c:pt idx="16">
                  <c:v>2</c:v>
                </c:pt>
              </c:numCache>
            </c:numRef>
          </c:val>
        </c:ser>
        <c:ser>
          <c:idx val="3"/>
          <c:order val="3"/>
          <c:tx>
            <c:strRef>
              <c:f>Simple!$A$4</c:f>
              <c:strCache>
                <c:ptCount val="1"/>
                <c:pt idx="0">
                  <c:v>Ref3</c:v>
                </c:pt>
              </c:strCache>
            </c:strRef>
          </c:tx>
          <c:val>
            <c:numRef>
              <c:f>Simple!$C$4:$V$4</c:f>
              <c:numCache>
                <c:formatCode>General</c:formatCode>
                <c:ptCount val="20"/>
                <c:pt idx="11">
                  <c:v>1</c:v>
                </c:pt>
                <c:pt idx="12">
                  <c:v>1</c:v>
                </c:pt>
                <c:pt idx="13">
                  <c:v>1</c:v>
                </c:pt>
                <c:pt idx="14">
                  <c:v>1</c:v>
                </c:pt>
                <c:pt idx="15">
                  <c:v>1</c:v>
                </c:pt>
                <c:pt idx="16">
                  <c:v>1</c:v>
                </c:pt>
                <c:pt idx="17">
                  <c:v>1</c:v>
                </c:pt>
                <c:pt idx="18">
                  <c:v>1</c:v>
                </c:pt>
                <c:pt idx="19">
                  <c:v>1</c:v>
                </c:pt>
              </c:numCache>
            </c:numRef>
          </c:val>
        </c:ser>
        <c:marker val="1"/>
        <c:axId val="77393280"/>
        <c:axId val="77401472"/>
      </c:lineChart>
      <c:catAx>
        <c:axId val="77393280"/>
        <c:scaling>
          <c:orientation val="minMax"/>
        </c:scaling>
        <c:axPos val="b"/>
        <c:title>
          <c:tx>
            <c:rich>
              <a:bodyPr/>
              <a:lstStyle/>
              <a:p>
                <a:pPr>
                  <a:defRPr/>
                </a:pPr>
                <a:r>
                  <a:rPr lang="en-GB"/>
                  <a:t>Time /years</a:t>
                </a:r>
              </a:p>
            </c:rich>
          </c:tx>
          <c:layout/>
        </c:title>
        <c:tickLblPos val="nextTo"/>
        <c:crossAx val="77401472"/>
        <c:crosses val="autoZero"/>
        <c:auto val="1"/>
        <c:lblAlgn val="ctr"/>
        <c:lblOffset val="100"/>
      </c:catAx>
      <c:valAx>
        <c:axId val="77401472"/>
        <c:scaling>
          <c:orientation val="minMax"/>
          <c:min val="0.5"/>
        </c:scaling>
        <c:axPos val="l"/>
        <c:majorGridlines/>
        <c:numFmt formatCode="General" sourceLinked="1"/>
        <c:tickLblPos val="none"/>
        <c:crossAx val="77393280"/>
        <c:crosses val="autoZero"/>
        <c:crossBetween val="between"/>
      </c:valAx>
    </c:plotArea>
    <c:legend>
      <c:legendPos val="r"/>
      <c:layout/>
    </c:legend>
    <c:plotVisOnly val="1"/>
    <c:dispBlanksAs val="gap"/>
  </c:chart>
  <c:spPr>
    <a:solidFill>
      <a:schemeClr val="bg1"/>
    </a:solidFill>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GB"/>
  <c:chart>
    <c:title>
      <c:tx>
        <c:rich>
          <a:bodyPr/>
          <a:lstStyle/>
          <a:p>
            <a:pPr>
              <a:defRPr/>
            </a:pPr>
            <a:r>
              <a:rPr lang="en-GB" dirty="0" smtClean="0"/>
              <a:t>       Modified   References      </a:t>
            </a:r>
            <a:endParaRPr lang="en-GB" dirty="0"/>
          </a:p>
        </c:rich>
      </c:tx>
      <c:layout>
        <c:manualLayout>
          <c:xMode val="edge"/>
          <c:yMode val="edge"/>
          <c:x val="0.21702574893655535"/>
          <c:y val="1.7621145374449341E-2"/>
        </c:manualLayout>
      </c:layout>
      <c:spPr>
        <a:solidFill>
          <a:prstClr val="white"/>
        </a:solidFill>
      </c:spPr>
    </c:title>
    <c:plotArea>
      <c:layout>
        <c:manualLayout>
          <c:layoutTarget val="inner"/>
          <c:xMode val="edge"/>
          <c:yMode val="edge"/>
          <c:x val="0.14444444444444654"/>
          <c:y val="0.16607340236092849"/>
          <c:w val="0.6720000000000047"/>
          <c:h val="0.65091291881053881"/>
        </c:manualLayout>
      </c:layout>
      <c:lineChart>
        <c:grouping val="standard"/>
        <c:ser>
          <c:idx val="0"/>
          <c:order val="0"/>
          <c:tx>
            <c:strRef>
              <c:f>Simple!$A$1</c:f>
              <c:strCache>
                <c:ptCount val="1"/>
                <c:pt idx="0">
                  <c:v>Mon</c:v>
                </c:pt>
              </c:strCache>
            </c:strRef>
          </c:tx>
          <c:val>
            <c:numRef>
              <c:f>Simple!$C$1:$V$1</c:f>
              <c:numCache>
                <c:formatCode>General</c:formatCode>
                <c:ptCount val="20"/>
                <c:pt idx="2">
                  <c:v>4</c:v>
                </c:pt>
                <c:pt idx="3">
                  <c:v>4</c:v>
                </c:pt>
                <c:pt idx="4">
                  <c:v>4</c:v>
                </c:pt>
                <c:pt idx="5">
                  <c:v>4</c:v>
                </c:pt>
                <c:pt idx="6">
                  <c:v>4</c:v>
                </c:pt>
                <c:pt idx="7">
                  <c:v>4</c:v>
                </c:pt>
                <c:pt idx="8">
                  <c:v>4</c:v>
                </c:pt>
                <c:pt idx="9">
                  <c:v>4</c:v>
                </c:pt>
                <c:pt idx="10">
                  <c:v>4</c:v>
                </c:pt>
                <c:pt idx="11">
                  <c:v>4</c:v>
                </c:pt>
                <c:pt idx="12">
                  <c:v>4</c:v>
                </c:pt>
                <c:pt idx="13">
                  <c:v>4</c:v>
                </c:pt>
                <c:pt idx="14">
                  <c:v>4</c:v>
                </c:pt>
                <c:pt idx="15">
                  <c:v>4</c:v>
                </c:pt>
                <c:pt idx="16">
                  <c:v>4</c:v>
                </c:pt>
                <c:pt idx="17">
                  <c:v>4</c:v>
                </c:pt>
                <c:pt idx="18">
                  <c:v>4</c:v>
                </c:pt>
              </c:numCache>
            </c:numRef>
          </c:val>
        </c:ser>
        <c:ser>
          <c:idx val="1"/>
          <c:order val="1"/>
          <c:tx>
            <c:strRef>
              <c:f>Simple!$A$2</c:f>
              <c:strCache>
                <c:ptCount val="1"/>
                <c:pt idx="0">
                  <c:v>Ref1</c:v>
                </c:pt>
              </c:strCache>
            </c:strRef>
          </c:tx>
          <c:val>
            <c:numRef>
              <c:f>Simple!$C$2:$V$2</c:f>
              <c:numCache>
                <c:formatCode>General</c:formatCode>
                <c:ptCount val="20"/>
                <c:pt idx="1">
                  <c:v>3</c:v>
                </c:pt>
                <c:pt idx="2">
                  <c:v>3</c:v>
                </c:pt>
                <c:pt idx="3">
                  <c:v>3</c:v>
                </c:pt>
                <c:pt idx="4">
                  <c:v>3</c:v>
                </c:pt>
                <c:pt idx="5">
                  <c:v>3</c:v>
                </c:pt>
                <c:pt idx="6">
                  <c:v>3</c:v>
                </c:pt>
                <c:pt idx="7">
                  <c:v>3</c:v>
                </c:pt>
                <c:pt idx="8">
                  <c:v>3</c:v>
                </c:pt>
                <c:pt idx="9">
                  <c:v>3</c:v>
                </c:pt>
                <c:pt idx="10">
                  <c:v>3</c:v>
                </c:pt>
                <c:pt idx="11">
                  <c:v>3</c:v>
                </c:pt>
              </c:numCache>
            </c:numRef>
          </c:val>
        </c:ser>
        <c:ser>
          <c:idx val="2"/>
          <c:order val="2"/>
          <c:tx>
            <c:strRef>
              <c:f>Simple!$A$3</c:f>
              <c:strCache>
                <c:ptCount val="1"/>
                <c:pt idx="0">
                  <c:v>Ref2</c:v>
                </c:pt>
              </c:strCache>
            </c:strRef>
          </c:tx>
          <c:val>
            <c:numRef>
              <c:f>Simple!$C$3:$V$3</c:f>
              <c:numCache>
                <c:formatCode>General</c:formatCode>
                <c:ptCount val="20"/>
                <c:pt idx="8">
                  <c:v>3</c:v>
                </c:pt>
                <c:pt idx="9">
                  <c:v>3</c:v>
                </c:pt>
                <c:pt idx="10">
                  <c:v>3</c:v>
                </c:pt>
                <c:pt idx="11">
                  <c:v>3</c:v>
                </c:pt>
                <c:pt idx="12">
                  <c:v>3</c:v>
                </c:pt>
                <c:pt idx="13">
                  <c:v>3</c:v>
                </c:pt>
                <c:pt idx="14">
                  <c:v>3</c:v>
                </c:pt>
                <c:pt idx="15">
                  <c:v>3</c:v>
                </c:pt>
                <c:pt idx="16">
                  <c:v>3</c:v>
                </c:pt>
              </c:numCache>
            </c:numRef>
          </c:val>
        </c:ser>
        <c:ser>
          <c:idx val="3"/>
          <c:order val="3"/>
          <c:tx>
            <c:strRef>
              <c:f>Simple!$A$4</c:f>
              <c:strCache>
                <c:ptCount val="1"/>
                <c:pt idx="0">
                  <c:v>Ref3</c:v>
                </c:pt>
              </c:strCache>
            </c:strRef>
          </c:tx>
          <c:val>
            <c:numRef>
              <c:f>Simple!$C$4:$V$4</c:f>
              <c:numCache>
                <c:formatCode>General</c:formatCode>
                <c:ptCount val="20"/>
                <c:pt idx="11">
                  <c:v>3</c:v>
                </c:pt>
                <c:pt idx="12">
                  <c:v>3</c:v>
                </c:pt>
                <c:pt idx="13">
                  <c:v>3</c:v>
                </c:pt>
                <c:pt idx="14">
                  <c:v>3</c:v>
                </c:pt>
                <c:pt idx="15">
                  <c:v>3</c:v>
                </c:pt>
                <c:pt idx="16">
                  <c:v>3</c:v>
                </c:pt>
                <c:pt idx="17">
                  <c:v>3</c:v>
                </c:pt>
                <c:pt idx="18">
                  <c:v>3</c:v>
                </c:pt>
                <c:pt idx="19">
                  <c:v>3</c:v>
                </c:pt>
              </c:numCache>
            </c:numRef>
          </c:val>
        </c:ser>
        <c:marker val="1"/>
        <c:axId val="78566912"/>
        <c:axId val="78568832"/>
      </c:lineChart>
      <c:catAx>
        <c:axId val="78566912"/>
        <c:scaling>
          <c:orientation val="minMax"/>
        </c:scaling>
        <c:axPos val="b"/>
        <c:title>
          <c:tx>
            <c:rich>
              <a:bodyPr/>
              <a:lstStyle/>
              <a:p>
                <a:pPr>
                  <a:defRPr/>
                </a:pPr>
                <a:r>
                  <a:rPr lang="en-GB"/>
                  <a:t>Time /years</a:t>
                </a:r>
              </a:p>
            </c:rich>
          </c:tx>
          <c:layout/>
        </c:title>
        <c:tickLblPos val="nextTo"/>
        <c:crossAx val="78568832"/>
        <c:crosses val="autoZero"/>
        <c:auto val="1"/>
        <c:lblAlgn val="ctr"/>
        <c:lblOffset val="100"/>
      </c:catAx>
      <c:valAx>
        <c:axId val="78568832"/>
        <c:scaling>
          <c:orientation val="minMax"/>
          <c:min val="0.5"/>
        </c:scaling>
        <c:axPos val="l"/>
        <c:majorGridlines/>
        <c:numFmt formatCode="General" sourceLinked="1"/>
        <c:tickLblPos val="none"/>
        <c:crossAx val="78566912"/>
        <c:crosses val="autoZero"/>
        <c:crossBetween val="between"/>
      </c:valAx>
      <c:spPr>
        <a:solidFill>
          <a:schemeClr val="bg1"/>
        </a:solidFill>
      </c:spPr>
    </c:plotArea>
    <c:legend>
      <c:legendPos val="r"/>
      <c:layout/>
    </c:legend>
    <c:plotVisOnly val="1"/>
    <c:dispBlanksAs val="gap"/>
  </c:chart>
  <c:spPr>
    <a:solidFill>
      <a:schemeClr val="bg1"/>
    </a:solidFill>
  </c:sp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title>
      <c:tx>
        <c:rich>
          <a:bodyPr/>
          <a:lstStyle/>
          <a:p>
            <a:pPr>
              <a:defRPr/>
            </a:pPr>
            <a:r>
              <a:rPr lang="en-GB" dirty="0" smtClean="0"/>
              <a:t>Simple Weighting </a:t>
            </a:r>
            <a:r>
              <a:rPr lang="en-GB" dirty="0"/>
              <a:t>of Each Reference</a:t>
            </a:r>
          </a:p>
        </c:rich>
      </c:tx>
      <c:layout/>
    </c:title>
    <c:plotArea>
      <c:layout/>
      <c:lineChart>
        <c:grouping val="standard"/>
        <c:ser>
          <c:idx val="0"/>
          <c:order val="0"/>
          <c:tx>
            <c:strRef>
              <c:f>Simple!$A$14</c:f>
              <c:strCache>
                <c:ptCount val="1"/>
                <c:pt idx="0">
                  <c:v>%Ref1</c:v>
                </c:pt>
              </c:strCache>
            </c:strRef>
          </c:tx>
          <c:spPr>
            <a:ln>
              <a:solidFill>
                <a:schemeClr val="accent2"/>
              </a:solidFill>
            </a:ln>
          </c:spPr>
          <c:marker>
            <c:symbol val="none"/>
          </c:marker>
          <c:val>
            <c:numRef>
              <c:f>Simple!$C$14:$V$14</c:f>
              <c:numCache>
                <c:formatCode>0</c:formatCode>
                <c:ptCount val="20"/>
                <c:pt idx="1">
                  <c:v>103</c:v>
                </c:pt>
                <c:pt idx="2">
                  <c:v>103</c:v>
                </c:pt>
                <c:pt idx="3">
                  <c:v>103</c:v>
                </c:pt>
                <c:pt idx="4">
                  <c:v>103</c:v>
                </c:pt>
                <c:pt idx="5">
                  <c:v>103</c:v>
                </c:pt>
                <c:pt idx="6">
                  <c:v>103</c:v>
                </c:pt>
                <c:pt idx="7">
                  <c:v>103</c:v>
                </c:pt>
                <c:pt idx="8">
                  <c:v>53</c:v>
                </c:pt>
                <c:pt idx="9">
                  <c:v>53</c:v>
                </c:pt>
                <c:pt idx="10">
                  <c:v>53</c:v>
                </c:pt>
                <c:pt idx="11">
                  <c:v>36.333333333333336</c:v>
                </c:pt>
                <c:pt idx="12">
                  <c:v>0</c:v>
                </c:pt>
                <c:pt idx="13">
                  <c:v>0</c:v>
                </c:pt>
                <c:pt idx="14">
                  <c:v>0</c:v>
                </c:pt>
                <c:pt idx="15">
                  <c:v>0</c:v>
                </c:pt>
                <c:pt idx="16">
                  <c:v>0</c:v>
                </c:pt>
                <c:pt idx="17">
                  <c:v>0</c:v>
                </c:pt>
                <c:pt idx="18">
                  <c:v>0</c:v>
                </c:pt>
                <c:pt idx="19">
                  <c:v>0</c:v>
                </c:pt>
              </c:numCache>
            </c:numRef>
          </c:val>
        </c:ser>
        <c:ser>
          <c:idx val="1"/>
          <c:order val="1"/>
          <c:tx>
            <c:strRef>
              <c:f>Simple!$A$15</c:f>
              <c:strCache>
                <c:ptCount val="1"/>
                <c:pt idx="0">
                  <c:v>%Ref2</c:v>
                </c:pt>
              </c:strCache>
            </c:strRef>
          </c:tx>
          <c:spPr>
            <a:ln>
              <a:solidFill>
                <a:schemeClr val="accent3"/>
              </a:solidFill>
            </a:ln>
          </c:spPr>
          <c:marker>
            <c:symbol val="none"/>
          </c:marker>
          <c:val>
            <c:numRef>
              <c:f>Simple!$C$15:$V$15</c:f>
              <c:numCache>
                <c:formatCode>0</c:formatCode>
                <c:ptCount val="20"/>
                <c:pt idx="1">
                  <c:v>0</c:v>
                </c:pt>
                <c:pt idx="2">
                  <c:v>0</c:v>
                </c:pt>
                <c:pt idx="3">
                  <c:v>0</c:v>
                </c:pt>
                <c:pt idx="4">
                  <c:v>0</c:v>
                </c:pt>
                <c:pt idx="5">
                  <c:v>0</c:v>
                </c:pt>
                <c:pt idx="6">
                  <c:v>0</c:v>
                </c:pt>
                <c:pt idx="7">
                  <c:v>0</c:v>
                </c:pt>
                <c:pt idx="8">
                  <c:v>52</c:v>
                </c:pt>
                <c:pt idx="9">
                  <c:v>52</c:v>
                </c:pt>
                <c:pt idx="10">
                  <c:v>52</c:v>
                </c:pt>
                <c:pt idx="11">
                  <c:v>35.333333333333336</c:v>
                </c:pt>
                <c:pt idx="12">
                  <c:v>52</c:v>
                </c:pt>
                <c:pt idx="13">
                  <c:v>52</c:v>
                </c:pt>
                <c:pt idx="14">
                  <c:v>52</c:v>
                </c:pt>
                <c:pt idx="15">
                  <c:v>52</c:v>
                </c:pt>
                <c:pt idx="16">
                  <c:v>52</c:v>
                </c:pt>
                <c:pt idx="17">
                  <c:v>0</c:v>
                </c:pt>
                <c:pt idx="18">
                  <c:v>0</c:v>
                </c:pt>
                <c:pt idx="19">
                  <c:v>0</c:v>
                </c:pt>
              </c:numCache>
            </c:numRef>
          </c:val>
        </c:ser>
        <c:ser>
          <c:idx val="2"/>
          <c:order val="2"/>
          <c:tx>
            <c:strRef>
              <c:f>Simple!$A$16</c:f>
              <c:strCache>
                <c:ptCount val="1"/>
                <c:pt idx="0">
                  <c:v>%Ref3</c:v>
                </c:pt>
              </c:strCache>
            </c:strRef>
          </c:tx>
          <c:spPr>
            <a:ln>
              <a:solidFill>
                <a:schemeClr val="accent4"/>
              </a:solidFill>
            </a:ln>
          </c:spPr>
          <c:marker>
            <c:symbol val="none"/>
          </c:marker>
          <c:val>
            <c:numRef>
              <c:f>Simple!$C$16:$V$16</c:f>
              <c:numCache>
                <c:formatCode>0</c:formatCode>
                <c:ptCount val="20"/>
                <c:pt idx="1">
                  <c:v>0</c:v>
                </c:pt>
                <c:pt idx="2">
                  <c:v>0</c:v>
                </c:pt>
                <c:pt idx="3">
                  <c:v>0</c:v>
                </c:pt>
                <c:pt idx="4">
                  <c:v>0</c:v>
                </c:pt>
                <c:pt idx="5">
                  <c:v>0</c:v>
                </c:pt>
                <c:pt idx="6">
                  <c:v>0</c:v>
                </c:pt>
                <c:pt idx="7">
                  <c:v>0</c:v>
                </c:pt>
                <c:pt idx="8">
                  <c:v>0</c:v>
                </c:pt>
                <c:pt idx="9">
                  <c:v>0</c:v>
                </c:pt>
                <c:pt idx="10">
                  <c:v>0</c:v>
                </c:pt>
                <c:pt idx="11">
                  <c:v>34.333333333333336</c:v>
                </c:pt>
                <c:pt idx="12">
                  <c:v>51</c:v>
                </c:pt>
                <c:pt idx="13">
                  <c:v>51</c:v>
                </c:pt>
                <c:pt idx="14">
                  <c:v>51</c:v>
                </c:pt>
                <c:pt idx="15">
                  <c:v>51</c:v>
                </c:pt>
                <c:pt idx="16">
                  <c:v>51</c:v>
                </c:pt>
                <c:pt idx="17">
                  <c:v>101</c:v>
                </c:pt>
                <c:pt idx="18">
                  <c:v>101</c:v>
                </c:pt>
                <c:pt idx="19">
                  <c:v>101</c:v>
                </c:pt>
              </c:numCache>
            </c:numRef>
          </c:val>
        </c:ser>
        <c:marker val="1"/>
        <c:axId val="81565568"/>
        <c:axId val="81571840"/>
      </c:lineChart>
      <c:catAx>
        <c:axId val="81565568"/>
        <c:scaling>
          <c:orientation val="minMax"/>
        </c:scaling>
        <c:axPos val="b"/>
        <c:title>
          <c:tx>
            <c:rich>
              <a:bodyPr/>
              <a:lstStyle/>
              <a:p>
                <a:pPr>
                  <a:defRPr/>
                </a:pPr>
                <a:r>
                  <a:rPr lang="en-GB"/>
                  <a:t>Time /years</a:t>
                </a:r>
              </a:p>
            </c:rich>
          </c:tx>
          <c:layout/>
        </c:title>
        <c:tickLblPos val="nextTo"/>
        <c:crossAx val="81571840"/>
        <c:crosses val="autoZero"/>
        <c:auto val="1"/>
        <c:lblAlgn val="ctr"/>
        <c:lblOffset val="100"/>
      </c:catAx>
      <c:valAx>
        <c:axId val="81571840"/>
        <c:scaling>
          <c:orientation val="minMax"/>
          <c:max val="105"/>
          <c:min val="0"/>
        </c:scaling>
        <c:axPos val="l"/>
        <c:majorGridlines/>
        <c:title>
          <c:tx>
            <c:rich>
              <a:bodyPr rot="-5400000" vert="horz"/>
              <a:lstStyle/>
              <a:p>
                <a:pPr>
                  <a:defRPr/>
                </a:pPr>
                <a:r>
                  <a:rPr lang="en-GB"/>
                  <a:t>Weighting /%</a:t>
                </a:r>
              </a:p>
            </c:rich>
          </c:tx>
          <c:layout/>
        </c:title>
        <c:numFmt formatCode="General" sourceLinked="1"/>
        <c:tickLblPos val="nextTo"/>
        <c:crossAx val="81565568"/>
        <c:crosses val="autoZero"/>
        <c:crossBetween val="between"/>
      </c:valAx>
    </c:plotArea>
    <c:legend>
      <c:legendPos val="r"/>
      <c:layout/>
    </c:legend>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270339" name="Rectangle 3"/>
          <p:cNvSpPr>
            <a:spLocks noGrp="1" noChangeArrowheads="1"/>
          </p:cNvSpPr>
          <p:nvPr>
            <p:ph type="dt" sz="quarter"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270340" name="Rectangle 4"/>
          <p:cNvSpPr>
            <a:spLocks noGrp="1" noChangeArrowheads="1"/>
          </p:cNvSpPr>
          <p:nvPr>
            <p:ph type="ftr" sz="quarter" idx="2"/>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270341" name="Rectangle 5"/>
          <p:cNvSpPr>
            <a:spLocks noGrp="1" noChangeArrowheads="1"/>
          </p:cNvSpPr>
          <p:nvPr>
            <p:ph type="sldNum" sz="quarter" idx="3"/>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5D828D66-AEB5-4DE2-AE3C-788B6F5E35E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defTabSz="922338">
              <a:defRPr sz="1200"/>
            </a:lvl1pPr>
          </a:lstStyle>
          <a:p>
            <a:pPr>
              <a:defRPr/>
            </a:pPr>
            <a:endParaRPr lang="en-US"/>
          </a:p>
        </p:txBody>
      </p:sp>
      <p:sp>
        <p:nvSpPr>
          <p:cNvPr id="39939" name="Rectangle 3"/>
          <p:cNvSpPr>
            <a:spLocks noGrp="1" noChangeArrowheads="1"/>
          </p:cNvSpPr>
          <p:nvPr>
            <p:ph type="dt" idx="1"/>
          </p:nvPr>
        </p:nvSpPr>
        <p:spPr bwMode="auto">
          <a:xfrm>
            <a:off x="3849688" y="0"/>
            <a:ext cx="2946400" cy="49530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lvl1pPr algn="r" defTabSz="922338">
              <a:defRPr sz="1200"/>
            </a:lvl1pPr>
          </a:lstStyle>
          <a:p>
            <a:pPr>
              <a:defRPr/>
            </a:pPr>
            <a:endParaRPr lang="en-US"/>
          </a:p>
        </p:txBody>
      </p:sp>
      <p:sp>
        <p:nvSpPr>
          <p:cNvPr id="7172" name="Rectangle 4"/>
          <p:cNvSpPr>
            <a:spLocks noGrp="1" noRot="1" noChangeAspect="1" noChangeArrowheads="1" noTextEdit="1"/>
          </p:cNvSpPr>
          <p:nvPr>
            <p:ph type="sldImg" idx="2"/>
          </p:nvPr>
        </p:nvSpPr>
        <p:spPr bwMode="auto">
          <a:xfrm>
            <a:off x="917575" y="746125"/>
            <a:ext cx="4962525" cy="3722688"/>
          </a:xfrm>
          <a:prstGeom prst="rect">
            <a:avLst/>
          </a:prstGeom>
          <a:noFill/>
          <a:ln w="9525">
            <a:solidFill>
              <a:srgbClr val="000000"/>
            </a:solidFill>
            <a:miter lim="800000"/>
            <a:headEnd/>
            <a:tailEnd/>
          </a:ln>
        </p:spPr>
      </p:sp>
      <p:sp>
        <p:nvSpPr>
          <p:cNvPr id="39941" name="Rectangle 5"/>
          <p:cNvSpPr>
            <a:spLocks noGrp="1" noChangeArrowheads="1"/>
          </p:cNvSpPr>
          <p:nvPr>
            <p:ph type="body" sz="quarter" idx="3"/>
          </p:nvPr>
        </p:nvSpPr>
        <p:spPr bwMode="auto">
          <a:xfrm>
            <a:off x="679450" y="4716463"/>
            <a:ext cx="5438775" cy="4464050"/>
          </a:xfrm>
          <a:prstGeom prst="rect">
            <a:avLst/>
          </a:prstGeom>
          <a:noFill/>
          <a:ln w="9525">
            <a:noFill/>
            <a:miter lim="800000"/>
            <a:headEnd/>
            <a:tailEnd/>
          </a:ln>
          <a:effectLst/>
        </p:spPr>
        <p:txBody>
          <a:bodyPr vert="horz" wrap="square" lIns="92309" tIns="46154" rIns="92309" bIns="4615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defTabSz="922338">
              <a:defRPr sz="1200"/>
            </a:lvl1pPr>
          </a:lstStyle>
          <a:p>
            <a:pPr>
              <a:defRPr/>
            </a:pPr>
            <a:endParaRPr lang="en-US"/>
          </a:p>
        </p:txBody>
      </p:sp>
      <p:sp>
        <p:nvSpPr>
          <p:cNvPr id="39943" name="Rectangle 7"/>
          <p:cNvSpPr>
            <a:spLocks noGrp="1" noChangeArrowheads="1"/>
          </p:cNvSpPr>
          <p:nvPr>
            <p:ph type="sldNum" sz="quarter" idx="5"/>
          </p:nvPr>
        </p:nvSpPr>
        <p:spPr bwMode="auto">
          <a:xfrm>
            <a:off x="3849688" y="9429750"/>
            <a:ext cx="2946400" cy="495300"/>
          </a:xfrm>
          <a:prstGeom prst="rect">
            <a:avLst/>
          </a:prstGeom>
          <a:noFill/>
          <a:ln w="9525">
            <a:noFill/>
            <a:miter lim="800000"/>
            <a:headEnd/>
            <a:tailEnd/>
          </a:ln>
          <a:effectLst/>
        </p:spPr>
        <p:txBody>
          <a:bodyPr vert="horz" wrap="square" lIns="92309" tIns="46154" rIns="92309" bIns="46154" numCol="1" anchor="b" anchorCtr="0" compatLnSpc="1">
            <a:prstTxWarp prst="textNoShape">
              <a:avLst/>
            </a:prstTxWarp>
          </a:bodyPr>
          <a:lstStyle>
            <a:lvl1pPr algn="r" defTabSz="922338">
              <a:defRPr sz="1200"/>
            </a:lvl1pPr>
          </a:lstStyle>
          <a:p>
            <a:pPr>
              <a:defRPr/>
            </a:pPr>
            <a:fld id="{D2E840EC-3661-47EA-B292-7ED791E1B58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79AD4F94-4851-4065-BA9C-947A644B85B9}" type="slidenum">
              <a:rPr lang="en-US" smtClean="0"/>
              <a:pPr/>
              <a:t>1</a:t>
            </a:fld>
            <a:endParaRPr lang="en-US"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CAF0C06C-A120-4CEF-A9AD-F4118C12BC70}"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64157037-F5AB-4234-8B75-84F7F4C5E29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A1C6CA05-B660-4EEB-890E-A679DF02DE35}"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0405" y="128588"/>
            <a:ext cx="8295542" cy="1090612"/>
          </a:xfrm>
          <a:prstGeom prst="rect">
            <a:avLst/>
          </a:prstGeo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296008" y="1606551"/>
            <a:ext cx="4079631"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4516315" y="1606551"/>
            <a:ext cx="4079631" cy="216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296008" y="3921125"/>
            <a:ext cx="4079631"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4516315" y="3921125"/>
            <a:ext cx="4079631" cy="21637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A28AC38-E0E8-49D7-B2FE-71FD7C42C09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62C94469-C24B-4485-9554-864CA5BFE27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D4866AD1-022E-4E0E-AE7E-C7A6C4DD8D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0D0EA962-5ACB-4E0A-B99B-F2A901C1578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24831DE-8CB6-4B98-B2F1-D4EBA8FF180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3F3BB8C-0C0C-4EAB-9830-DC513CDAB61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528B3AD7-A00B-4A91-9B8B-0BA01B14E5A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265D3E82-9912-4669-9E99-524028854B5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6629400" y="6400800"/>
            <a:ext cx="21336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pPr>
              <a:defRPr/>
            </a:pPr>
            <a:fld id="{47E33C82-C2A6-478E-8FB2-E20C8DB41475}" type="slidenum">
              <a:rPr lang="en-US"/>
              <a:pPr>
                <a:defRPr/>
              </a:pPr>
              <a:t>‹#›</a:t>
            </a:fld>
            <a:endParaRPr lang="en-US"/>
          </a:p>
        </p:txBody>
      </p:sp>
      <p:sp>
        <p:nvSpPr>
          <p:cNvPr id="1031" name="Rectangle 7"/>
          <p:cNvSpPr>
            <a:spLocks noChangeArrowheads="1"/>
          </p:cNvSpPr>
          <p:nvPr/>
        </p:nvSpPr>
        <p:spPr bwMode="auto">
          <a:xfrm>
            <a:off x="457200" y="1600200"/>
            <a:ext cx="8229600" cy="4724400"/>
          </a:xfrm>
          <a:prstGeom prst="rect">
            <a:avLst/>
          </a:prstGeom>
          <a:noFill/>
          <a:ln w="9525">
            <a:noFill/>
            <a:miter lim="800000"/>
            <a:headEnd/>
            <a:tailEnd/>
          </a:ln>
          <a:effectLst/>
        </p:spPr>
        <p:txBody>
          <a:bodyPr/>
          <a:lstStyle/>
          <a:p>
            <a:pPr marL="342900" indent="-342900">
              <a:spcBef>
                <a:spcPct val="20000"/>
              </a:spcBef>
              <a:buClr>
                <a:srgbClr val="FF0000"/>
              </a:buClr>
              <a:buFont typeface="Wingdings" pitchFamily="2" charset="2"/>
              <a:buChar char="v"/>
              <a:defRPr/>
            </a:pPr>
            <a:endParaRPr lang="en-GB" sz="3200"/>
          </a:p>
        </p:txBody>
      </p:sp>
      <p:sp>
        <p:nvSpPr>
          <p:cNvPr id="1032" name="Rectangle 8"/>
          <p:cNvSpPr>
            <a:spLocks noChangeArrowheads="1"/>
          </p:cNvSpPr>
          <p:nvPr/>
        </p:nvSpPr>
        <p:spPr bwMode="auto">
          <a:xfrm>
            <a:off x="457200" y="6400800"/>
            <a:ext cx="5646738" cy="244475"/>
          </a:xfrm>
          <a:prstGeom prst="rect">
            <a:avLst/>
          </a:prstGeom>
          <a:noFill/>
          <a:ln w="9525">
            <a:noFill/>
            <a:miter lim="800000"/>
            <a:headEnd/>
            <a:tailEnd/>
          </a:ln>
          <a:effectLst/>
        </p:spPr>
        <p:txBody>
          <a:bodyPr/>
          <a:lstStyle/>
          <a:p>
            <a:pPr>
              <a:defRPr/>
            </a:pPr>
            <a:r>
              <a:rPr lang="it-IT" sz="1000" b="1" dirty="0" smtClean="0"/>
              <a:t>GRWG </a:t>
            </a:r>
            <a:r>
              <a:rPr lang="en-GB" sz="1000" b="1" dirty="0" smtClean="0"/>
              <a:t>Agenda Item</a:t>
            </a:r>
            <a:endParaRPr lang="en-US" sz="1000" b="1" dirty="0"/>
          </a:p>
        </p:txBody>
      </p:sp>
      <p:sp>
        <p:nvSpPr>
          <p:cNvPr id="1035" name="Line 11"/>
          <p:cNvSpPr>
            <a:spLocks noChangeShapeType="1"/>
          </p:cNvSpPr>
          <p:nvPr/>
        </p:nvSpPr>
        <p:spPr bwMode="auto">
          <a:xfrm flipV="1">
            <a:off x="457200" y="6324600"/>
            <a:ext cx="8229600" cy="0"/>
          </a:xfrm>
          <a:prstGeom prst="line">
            <a:avLst/>
          </a:prstGeom>
          <a:noFill/>
          <a:ln w="38100">
            <a:solidFill>
              <a:srgbClr val="0000FF"/>
            </a:solidFill>
            <a:round/>
            <a:headEnd/>
            <a:tailEnd/>
          </a:ln>
          <a:effectLst/>
        </p:spPr>
        <p:txBody>
          <a:bodyPr/>
          <a:lstStyle/>
          <a:p>
            <a:pPr>
              <a:defRPr/>
            </a:pPr>
            <a:endParaRPr lang="en-GB"/>
          </a:p>
        </p:txBody>
      </p:sp>
      <p:sp>
        <p:nvSpPr>
          <p:cNvPr id="1037" name="Rectangle 13"/>
          <p:cNvSpPr>
            <a:spLocks noChangeArrowheads="1"/>
          </p:cNvSpPr>
          <p:nvPr/>
        </p:nvSpPr>
        <p:spPr bwMode="auto">
          <a:xfrm>
            <a:off x="6553200" y="6477000"/>
            <a:ext cx="2133600" cy="244475"/>
          </a:xfrm>
          <a:prstGeom prst="rect">
            <a:avLst/>
          </a:prstGeom>
          <a:noFill/>
          <a:ln w="9525">
            <a:noFill/>
            <a:miter lim="800000"/>
            <a:headEnd/>
            <a:tailEnd/>
          </a:ln>
          <a:effectLst/>
        </p:spPr>
        <p:txBody>
          <a:bodyPr/>
          <a:lstStyle/>
          <a:p>
            <a:pPr algn="r">
              <a:defRPr/>
            </a:pPr>
            <a:endParaRPr lang="en-GB" sz="1400"/>
          </a:p>
        </p:txBody>
      </p:sp>
      <p:pic>
        <p:nvPicPr>
          <p:cNvPr id="2" name="Picture 18" descr="GLOGO_small"/>
          <p:cNvPicPr>
            <a:picLocks noChangeAspect="1" noChangeArrowheads="1"/>
          </p:cNvPicPr>
          <p:nvPr/>
        </p:nvPicPr>
        <p:blipFill>
          <a:blip r:embed="rId14" cstate="print"/>
          <a:srcRect/>
          <a:stretch>
            <a:fillRect/>
          </a:stretch>
        </p:blipFill>
        <p:spPr bwMode="auto">
          <a:xfrm>
            <a:off x="37971413" y="854075"/>
            <a:ext cx="4102100" cy="4102100"/>
          </a:xfrm>
          <a:prstGeom prst="rect">
            <a:avLst/>
          </a:prstGeom>
          <a:noFill/>
          <a:ln w="9525">
            <a:noFill/>
            <a:miter lim="800000"/>
            <a:headEnd/>
            <a:tailEnd/>
          </a:ln>
        </p:spPr>
      </p:pic>
      <p:pic>
        <p:nvPicPr>
          <p:cNvPr id="1033" name="Picture 19" descr="GLOGO_small"/>
          <p:cNvPicPr>
            <a:picLocks noChangeAspect="1" noChangeArrowheads="1"/>
          </p:cNvPicPr>
          <p:nvPr/>
        </p:nvPicPr>
        <p:blipFill>
          <a:blip r:embed="rId14" cstate="print"/>
          <a:srcRect/>
          <a:stretch>
            <a:fillRect/>
          </a:stretch>
        </p:blipFill>
        <p:spPr bwMode="auto">
          <a:xfrm>
            <a:off x="38123813" y="1006475"/>
            <a:ext cx="4102100" cy="4102100"/>
          </a:xfrm>
          <a:prstGeom prst="rect">
            <a:avLst/>
          </a:prstGeom>
          <a:noFill/>
          <a:ln w="9525">
            <a:noFill/>
            <a:miter lim="800000"/>
            <a:headEnd/>
            <a:tailEnd/>
          </a:ln>
        </p:spPr>
      </p:pic>
      <p:pic>
        <p:nvPicPr>
          <p:cNvPr id="1034" name="Picture 20" descr="GLOGO_small"/>
          <p:cNvPicPr>
            <a:picLocks noChangeAspect="1" noChangeArrowheads="1"/>
          </p:cNvPicPr>
          <p:nvPr/>
        </p:nvPicPr>
        <p:blipFill>
          <a:blip r:embed="rId14" cstate="print"/>
          <a:srcRect/>
          <a:stretch>
            <a:fillRect/>
          </a:stretch>
        </p:blipFill>
        <p:spPr bwMode="auto">
          <a:xfrm>
            <a:off x="37866638" y="815975"/>
            <a:ext cx="4102100" cy="4102100"/>
          </a:xfrm>
          <a:prstGeom prst="rect">
            <a:avLst/>
          </a:prstGeom>
          <a:noFill/>
          <a:ln w="9525">
            <a:noFill/>
            <a:miter lim="800000"/>
            <a:headEnd/>
            <a:tailEnd/>
          </a:ln>
        </p:spPr>
      </p:pic>
      <p:pic>
        <p:nvPicPr>
          <p:cNvPr id="3" name="Picture 2" descr="C:\Users\miu\Dropbox\gsics_WG_logo.jpg"/>
          <p:cNvPicPr>
            <a:picLocks noChangeAspect="1" noChangeArrowheads="1"/>
          </p:cNvPicPr>
          <p:nvPr userDrawn="1"/>
        </p:nvPicPr>
        <p:blipFill>
          <a:blip r:embed="rId15" cstate="print"/>
          <a:srcRect/>
          <a:stretch>
            <a:fillRect/>
          </a:stretch>
        </p:blipFill>
        <p:spPr bwMode="auto">
          <a:xfrm>
            <a:off x="366183" y="330201"/>
            <a:ext cx="2815396" cy="719666"/>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lr>
          <a:srgbClr val="FF0000"/>
        </a:buClr>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rgbClr val="006600"/>
        </a:buClr>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sics.nesdis.noaa.gov/pub/Development/20160229/3f_Woolliams_KeyComparison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bwMode="auto">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3200" dirty="0" smtClean="0">
                <a:solidFill>
                  <a:srgbClr val="0000FF"/>
                </a:solidFill>
              </a:rPr>
              <a:t>Primary GSICS or Key Comparison References?</a:t>
            </a:r>
          </a:p>
        </p:txBody>
      </p:sp>
      <p:sp>
        <p:nvSpPr>
          <p:cNvPr id="2052" name="Rectangle 3"/>
          <p:cNvSpPr>
            <a:spLocks noGrp="1" noChangeArrowheads="1"/>
          </p:cNvSpPr>
          <p:nvPr>
            <p:ph type="subTitle" idx="1"/>
          </p:nvPr>
        </p:nvSpPr>
        <p:spPr/>
        <p:txBody>
          <a:bodyPr/>
          <a:lstStyle/>
          <a:p>
            <a:pPr eaLnBrk="1" hangingPunct="1">
              <a:lnSpc>
                <a:spcPct val="80000"/>
              </a:lnSpc>
              <a:spcBef>
                <a:spcPct val="100000"/>
              </a:spcBef>
              <a:spcAft>
                <a:spcPct val="100000"/>
              </a:spcAft>
            </a:pPr>
            <a:endParaRPr lang="en-US" sz="2800" b="1" dirty="0" smtClean="0">
              <a:solidFill>
                <a:schemeClr val="accent2"/>
              </a:solidFill>
              <a:latin typeface="Times New Roman" pitchFamily="18" charset="0"/>
            </a:endParaRPr>
          </a:p>
          <a:p>
            <a:pPr eaLnBrk="1" hangingPunct="1">
              <a:lnSpc>
                <a:spcPct val="80000"/>
              </a:lnSpc>
            </a:pPr>
            <a:r>
              <a:rPr lang="en-US" altLang="zh-CN" sz="2000" b="1" dirty="0" smtClean="0">
                <a:latin typeface="Times New Roman" pitchFamily="18" charset="0"/>
                <a:ea typeface="宋体" pitchFamily="2" charset="-122"/>
              </a:rPr>
              <a:t>Tim Hewison</a:t>
            </a:r>
          </a:p>
          <a:p>
            <a:pPr eaLnBrk="1" hangingPunct="1">
              <a:lnSpc>
                <a:spcPct val="80000"/>
              </a:lnSpc>
            </a:pPr>
            <a:endParaRPr lang="en-US" altLang="zh-CN" sz="2000" dirty="0" smtClean="0">
              <a:latin typeface="Times New Roman" pitchFamily="18" charset="0"/>
              <a:ea typeface="宋体" pitchFamily="2" charset="-122"/>
            </a:endParaRPr>
          </a:p>
          <a:p>
            <a:pPr eaLnBrk="1" hangingPunct="1">
              <a:lnSpc>
                <a:spcPct val="80000"/>
              </a:lnSpc>
            </a:pPr>
            <a:r>
              <a:rPr lang="en-US" altLang="zh-CN" sz="2000" b="1" dirty="0" smtClean="0">
                <a:latin typeface="Times New Roman" pitchFamily="18" charset="0"/>
                <a:ea typeface="宋体" pitchFamily="2" charset="-122"/>
              </a:rPr>
              <a:t>EUMETSAT</a:t>
            </a:r>
          </a:p>
        </p:txBody>
      </p:sp>
      <p:sp>
        <p:nvSpPr>
          <p:cNvPr id="2050" name="Slide Number Placeholder 3"/>
          <p:cNvSpPr>
            <a:spLocks noGrp="1"/>
          </p:cNvSpPr>
          <p:nvPr>
            <p:ph type="sldNum" sz="quarter" idx="10"/>
          </p:nvPr>
        </p:nvSpPr>
        <p:spPr>
          <a:noFill/>
        </p:spPr>
        <p:txBody>
          <a:bodyPr/>
          <a:lstStyle/>
          <a:p>
            <a:fld id="{7C66A421-960F-40DF-BDE6-CED4FB09D906}" type="slidenum">
              <a:rPr lang="en-US" smtClean="0"/>
              <a:pPr/>
              <a:t>1</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9060" y="457201"/>
            <a:ext cx="5673013" cy="457200"/>
          </a:xfrm>
        </p:spPr>
        <p:txBody>
          <a:bodyPr/>
          <a:lstStyle/>
          <a:p>
            <a:r>
              <a:rPr lang="en-GB" sz="2000" dirty="0" smtClean="0"/>
              <a:t>Overview &amp; Purpose of the Presentation</a:t>
            </a:r>
            <a:endParaRPr lang="en-GB" sz="2000" dirty="0"/>
          </a:p>
        </p:txBody>
      </p:sp>
      <p:sp>
        <p:nvSpPr>
          <p:cNvPr id="3" name="Content Placeholder 2"/>
          <p:cNvSpPr>
            <a:spLocks noGrp="1"/>
          </p:cNvSpPr>
          <p:nvPr>
            <p:ph idx="1"/>
          </p:nvPr>
        </p:nvSpPr>
        <p:spPr>
          <a:xfrm>
            <a:off x="289249" y="1175658"/>
            <a:ext cx="8602824" cy="4950506"/>
          </a:xfrm>
        </p:spPr>
        <p:txBody>
          <a:bodyPr/>
          <a:lstStyle/>
          <a:p>
            <a:r>
              <a:rPr lang="en-GB" sz="2800" dirty="0" smtClean="0"/>
              <a:t> Overview</a:t>
            </a:r>
          </a:p>
          <a:p>
            <a:pPr marL="0" indent="0">
              <a:buNone/>
            </a:pPr>
            <a:r>
              <a:rPr lang="en-US" sz="2800" dirty="0" smtClean="0">
                <a:solidFill>
                  <a:srgbClr val="0000FF"/>
                </a:solidFill>
              </a:rPr>
              <a:t>Primary GSICS or Key Comparison References?</a:t>
            </a:r>
            <a:endParaRPr lang="en-GB" sz="2800" dirty="0" smtClean="0"/>
          </a:p>
          <a:p>
            <a:pPr marL="0" indent="0">
              <a:buNone/>
            </a:pPr>
            <a:endParaRPr lang="en-GB" sz="2800" dirty="0" smtClean="0"/>
          </a:p>
          <a:p>
            <a:pPr marL="0" indent="0"/>
            <a:r>
              <a:rPr lang="en-GB" sz="2800" dirty="0" smtClean="0"/>
              <a:t>Purpose of the Presentation</a:t>
            </a:r>
          </a:p>
          <a:p>
            <a:pPr marL="514350" indent="-514350">
              <a:buFont typeface="+mj-lt"/>
              <a:buAutoNum type="arabicPeriod"/>
            </a:pPr>
            <a:r>
              <a:rPr lang="en-US" sz="2400" dirty="0" smtClean="0"/>
              <a:t>Explain Concept of Key Comparison Reference Values</a:t>
            </a:r>
            <a:endParaRPr lang="en-GB" sz="2400" dirty="0" smtClean="0"/>
          </a:p>
          <a:p>
            <a:pPr marL="514350" indent="-514350">
              <a:buFont typeface="+mj-lt"/>
              <a:buAutoNum type="arabicPeriod"/>
            </a:pPr>
            <a:r>
              <a:rPr lang="en-US" sz="2400" dirty="0" smtClean="0"/>
              <a:t>Consider how to apply KCRVs to merge multiple inter-calibration references</a:t>
            </a:r>
            <a:endParaRPr lang="en-GB" sz="2800"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sz="quarter" idx="2"/>
          </p:nvPr>
        </p:nvGraphicFramePr>
        <p:xfrm>
          <a:off x="4780085" y="1606551"/>
          <a:ext cx="4079631" cy="21621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2"/>
          <p:cNvGraphicFramePr>
            <a:graphicFrameLocks/>
          </p:cNvGraphicFramePr>
          <p:nvPr/>
        </p:nvGraphicFramePr>
        <p:xfrm>
          <a:off x="4780085" y="1606551"/>
          <a:ext cx="4079631" cy="2162175"/>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sz="quarter"/>
          </p:nvPr>
        </p:nvSpPr>
        <p:spPr>
          <a:xfrm>
            <a:off x="3206839" y="128588"/>
            <a:ext cx="5389108" cy="1090612"/>
          </a:xfrm>
        </p:spPr>
        <p:txBody>
          <a:bodyPr/>
          <a:lstStyle/>
          <a:p>
            <a:r>
              <a:rPr lang="en-GB" sz="3600" dirty="0" smtClean="0"/>
              <a:t>New </a:t>
            </a:r>
            <a:r>
              <a:rPr lang="en-GB" sz="3600" i="1" dirty="0" smtClean="0"/>
              <a:t>Prime GSICS Corrections</a:t>
            </a:r>
            <a:endParaRPr lang="en-GB" sz="3600" dirty="0"/>
          </a:p>
        </p:txBody>
      </p:sp>
      <p:sp>
        <p:nvSpPr>
          <p:cNvPr id="5" name="Content Placeholder 4"/>
          <p:cNvSpPr>
            <a:spLocks noGrp="1"/>
          </p:cNvSpPr>
          <p:nvPr>
            <p:ph sz="quarter" idx="1"/>
          </p:nvPr>
        </p:nvSpPr>
        <p:spPr>
          <a:xfrm>
            <a:off x="296006" y="1204889"/>
            <a:ext cx="4724401" cy="4702834"/>
          </a:xfrm>
        </p:spPr>
        <p:txBody>
          <a:bodyPr/>
          <a:lstStyle/>
          <a:p>
            <a:r>
              <a:rPr lang="en-GB" sz="2000" dirty="0" smtClean="0"/>
              <a:t>Define one </a:t>
            </a:r>
            <a:r>
              <a:rPr lang="en-GB" sz="2000" i="1" dirty="0" smtClean="0"/>
              <a:t>Primary GSICS Reference</a:t>
            </a:r>
          </a:p>
          <a:p>
            <a:pPr lvl="1"/>
            <a:r>
              <a:rPr lang="en-GB" sz="1800" dirty="0" smtClean="0"/>
              <a:t>For each spectral band/application</a:t>
            </a:r>
          </a:p>
          <a:p>
            <a:pPr lvl="1"/>
            <a:r>
              <a:rPr lang="en-GB" sz="1800" dirty="0" smtClean="0"/>
              <a:t>By consensus agreement within GSICS</a:t>
            </a:r>
          </a:p>
          <a:p>
            <a:r>
              <a:rPr lang="en-GB" sz="2000" dirty="0" smtClean="0"/>
              <a:t>Use others as </a:t>
            </a:r>
            <a:r>
              <a:rPr lang="en-GB" sz="2000" i="1" dirty="0" smtClean="0"/>
              <a:t>Transfer References</a:t>
            </a:r>
            <a:r>
              <a:rPr lang="en-GB" sz="2000" dirty="0" smtClean="0"/>
              <a:t> </a:t>
            </a:r>
          </a:p>
          <a:p>
            <a:r>
              <a:rPr lang="en-GB" sz="2000" b="1" dirty="0" smtClean="0"/>
              <a:t>Blend </a:t>
            </a:r>
            <a:r>
              <a:rPr lang="en-GB" sz="2000" dirty="0" smtClean="0"/>
              <a:t>corrections from all references</a:t>
            </a:r>
          </a:p>
          <a:p>
            <a:pPr lvl="1"/>
            <a:r>
              <a:rPr lang="en-GB" sz="1800" dirty="0" smtClean="0"/>
              <a:t>After modifying Corrections to </a:t>
            </a:r>
            <a:r>
              <a:rPr lang="en-GB" sz="1800" i="1" dirty="0" smtClean="0"/>
              <a:t>Primary GSICS Reference</a:t>
            </a:r>
          </a:p>
          <a:p>
            <a:r>
              <a:rPr lang="en-GB" sz="2000" dirty="0" smtClean="0"/>
              <a:t>Ensures long-term continuity</a:t>
            </a:r>
          </a:p>
          <a:p>
            <a:pPr lvl="1"/>
            <a:r>
              <a:rPr lang="en-GB" sz="1800" dirty="0" smtClean="0"/>
              <a:t>Without calibration jumps</a:t>
            </a:r>
          </a:p>
          <a:p>
            <a:r>
              <a:rPr lang="en-GB" sz="2000" dirty="0" smtClean="0"/>
              <a:t>Ensures Traceability </a:t>
            </a:r>
          </a:p>
          <a:p>
            <a:pPr lvl="1"/>
            <a:r>
              <a:rPr lang="en-GB" sz="1800" dirty="0" smtClean="0"/>
              <a:t>back to single Primary Reference</a:t>
            </a:r>
          </a:p>
          <a:p>
            <a:r>
              <a:rPr lang="en-IE" sz="2000" dirty="0" smtClean="0"/>
              <a:t>Simplifies users’ implementation</a:t>
            </a:r>
          </a:p>
          <a:p>
            <a:r>
              <a:rPr lang="en-IE" sz="2000" i="1" dirty="0" smtClean="0"/>
              <a:t>Could also blend multiple methods?</a:t>
            </a:r>
          </a:p>
        </p:txBody>
      </p:sp>
      <p:graphicFrame>
        <p:nvGraphicFramePr>
          <p:cNvPr id="18" name="Content Placeholder 17"/>
          <p:cNvGraphicFramePr>
            <a:graphicFrameLocks noGrp="1"/>
          </p:cNvGraphicFramePr>
          <p:nvPr>
            <p:ph sz="quarter" idx="4"/>
          </p:nvPr>
        </p:nvGraphicFramePr>
        <p:xfrm>
          <a:off x="4780085" y="3921125"/>
          <a:ext cx="4079631" cy="21637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Graphic spid="18"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TextBox 130"/>
          <p:cNvSpPr txBox="1">
            <a:spLocks noChangeAspect="1"/>
          </p:cNvSpPr>
          <p:nvPr/>
        </p:nvSpPr>
        <p:spPr>
          <a:xfrm>
            <a:off x="3880899" y="5895995"/>
            <a:ext cx="920367" cy="584775"/>
          </a:xfrm>
          <a:prstGeom prst="rect">
            <a:avLst/>
          </a:prstGeom>
          <a:solidFill>
            <a:schemeClr val="bg1"/>
          </a:solidFill>
        </p:spPr>
        <p:txBody>
          <a:bodyPr wrap="square" rtlCol="0">
            <a:spAutoFit/>
          </a:bodyPr>
          <a:lstStyle/>
          <a:p>
            <a:pPr algn="r"/>
            <a:r>
              <a:rPr lang="en-GB" sz="1600" dirty="0" smtClean="0">
                <a:solidFill>
                  <a:schemeClr val="accent2"/>
                </a:solidFill>
              </a:rPr>
              <a:t>Applied </a:t>
            </a:r>
          </a:p>
          <a:p>
            <a:pPr algn="r"/>
            <a:r>
              <a:rPr lang="en-GB" sz="1600" dirty="0" smtClean="0">
                <a:solidFill>
                  <a:schemeClr val="accent2"/>
                </a:solidFill>
              </a:rPr>
              <a:t>by User</a:t>
            </a:r>
            <a:endParaRPr lang="en-GB" sz="1600" dirty="0">
              <a:solidFill>
                <a:schemeClr val="accent2"/>
              </a:solidFill>
            </a:endParaRPr>
          </a:p>
        </p:txBody>
      </p:sp>
      <p:sp>
        <p:nvSpPr>
          <p:cNvPr id="14338" name="Title 1"/>
          <p:cNvSpPr>
            <a:spLocks noGrp="1"/>
          </p:cNvSpPr>
          <p:nvPr>
            <p:ph type="title"/>
          </p:nvPr>
        </p:nvSpPr>
        <p:spPr>
          <a:xfrm>
            <a:off x="3129566" y="98557"/>
            <a:ext cx="5557234" cy="954087"/>
          </a:xfrm>
        </p:spPr>
        <p:txBody>
          <a:bodyPr/>
          <a:lstStyle/>
          <a:p>
            <a:r>
              <a:rPr lang="en-GB" sz="3200" dirty="0" smtClean="0">
                <a:solidFill>
                  <a:schemeClr val="tx1"/>
                </a:solidFill>
              </a:rPr>
              <a:t>Correcting the Corrections </a:t>
            </a:r>
            <a:br>
              <a:rPr lang="en-GB" sz="3200" dirty="0" smtClean="0">
                <a:solidFill>
                  <a:schemeClr val="tx1"/>
                </a:solidFill>
              </a:rPr>
            </a:br>
            <a:r>
              <a:rPr lang="en-GB" sz="3200" dirty="0" smtClean="0">
                <a:solidFill>
                  <a:schemeClr val="tx1"/>
                </a:solidFill>
              </a:rPr>
              <a:t>and Blending References</a:t>
            </a:r>
          </a:p>
        </p:txBody>
      </p:sp>
      <p:sp>
        <p:nvSpPr>
          <p:cNvPr id="93" name="AutoShape 20"/>
          <p:cNvSpPr>
            <a:spLocks noChangeAspect="1" noChangeArrowheads="1"/>
          </p:cNvSpPr>
          <p:nvPr/>
        </p:nvSpPr>
        <p:spPr bwMode="auto">
          <a:xfrm>
            <a:off x="1539101"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4" name="Text Box 13"/>
          <p:cNvSpPr txBox="1">
            <a:spLocks noChangeAspect="1" noChangeArrowheads="1"/>
          </p:cNvSpPr>
          <p:nvPr/>
        </p:nvSpPr>
        <p:spPr bwMode="auto">
          <a:xfrm>
            <a:off x="1539101" y="1560056"/>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pitchFamily="34" charset="0"/>
                <a:ea typeface="Times New Roman" pitchFamily="18" charset="0"/>
                <a:cs typeface="Arial" pitchFamily="34" charset="0"/>
              </a:rPr>
              <a:t>Reference-1</a:t>
            </a:r>
            <a:r>
              <a:rPr lang="en-US" sz="1600" b="1" dirty="0" smtClean="0">
                <a:latin typeface="Arial" pitchFamily="34" charset="0"/>
                <a:cs typeface="Arial" pitchFamily="34" charset="0"/>
              </a:rPr>
              <a:t/>
            </a:r>
            <a:br>
              <a:rPr lang="en-US" sz="1600" b="1" dirty="0" smtClean="0">
                <a:latin typeface="Arial" pitchFamily="34" charset="0"/>
                <a:cs typeface="Arial" pitchFamily="34" charset="0"/>
              </a:rPr>
            </a:br>
            <a:r>
              <a:rPr lang="en-US" sz="1600" b="1" dirty="0" smtClean="0">
                <a:latin typeface="Arial" pitchFamily="34" charset="0"/>
                <a:cs typeface="Arial" pitchFamily="34" charset="0"/>
              </a:rPr>
              <a:t>(Primary)</a:t>
            </a:r>
            <a:endParaRPr kumimoji="0" lang="en-US" sz="1600" b="1" i="0" u="none" strike="noStrike" cap="none" normalizeH="0" baseline="0" dirty="0" smtClean="0">
              <a:ln>
                <a:noFill/>
              </a:ln>
              <a:effectLst/>
              <a:latin typeface="Arial" pitchFamily="34" charset="0"/>
              <a:ea typeface="Times New Roman" pitchFamily="18" charset="0"/>
              <a:cs typeface="Arial" pitchFamily="34" charset="0"/>
            </a:endParaRPr>
          </a:p>
        </p:txBody>
      </p:sp>
      <p:sp>
        <p:nvSpPr>
          <p:cNvPr id="95" name="AutoShape 20"/>
          <p:cNvSpPr>
            <a:spLocks noChangeAspect="1" noChangeArrowheads="1"/>
          </p:cNvSpPr>
          <p:nvPr/>
        </p:nvSpPr>
        <p:spPr bwMode="auto">
          <a:xfrm>
            <a:off x="3767689"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6" name="Text Box 13"/>
          <p:cNvSpPr txBox="1">
            <a:spLocks noChangeAspect="1" noChangeArrowheads="1"/>
          </p:cNvSpPr>
          <p:nvPr/>
        </p:nvSpPr>
        <p:spPr bwMode="auto">
          <a:xfrm>
            <a:off x="3767688"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effectLst/>
                <a:latin typeface="Arial" pitchFamily="34" charset="0"/>
                <a:ea typeface="Times New Roman" pitchFamily="18" charset="0"/>
                <a:cs typeface="Arial" pitchFamily="34" charset="0"/>
              </a:rPr>
              <a:t>Monitored Instrument</a:t>
            </a:r>
            <a:endParaRPr kumimoji="0" lang="en-US" sz="4000" b="0" i="0" u="none" strike="noStrike" cap="none" normalizeH="0" baseline="0" dirty="0" smtClean="0">
              <a:ln>
                <a:noFill/>
              </a:ln>
              <a:effectLst/>
              <a:latin typeface="Arial" pitchFamily="34" charset="0"/>
              <a:cs typeface="Arial" pitchFamily="34" charset="0"/>
            </a:endParaRPr>
          </a:p>
        </p:txBody>
      </p:sp>
      <p:sp>
        <p:nvSpPr>
          <p:cNvPr id="97" name="Text Box 73"/>
          <p:cNvSpPr txBox="1">
            <a:spLocks noChangeAspect="1" noChangeArrowheads="1"/>
          </p:cNvSpPr>
          <p:nvPr/>
        </p:nvSpPr>
        <p:spPr bwMode="auto">
          <a:xfrm>
            <a:off x="2608950" y="2754420"/>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1</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sp>
        <p:nvSpPr>
          <p:cNvPr id="98" name="AutoShape 20"/>
          <p:cNvSpPr>
            <a:spLocks noChangeAspect="1" noChangeArrowheads="1"/>
          </p:cNvSpPr>
          <p:nvPr/>
        </p:nvSpPr>
        <p:spPr bwMode="auto">
          <a:xfrm>
            <a:off x="5866275"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9" name="Text Box 13"/>
          <p:cNvSpPr txBox="1">
            <a:spLocks noChangeAspect="1" noChangeArrowheads="1"/>
          </p:cNvSpPr>
          <p:nvPr/>
        </p:nvSpPr>
        <p:spPr bwMode="auto">
          <a:xfrm>
            <a:off x="5878974"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effectLst/>
                <a:latin typeface="Arial" pitchFamily="34" charset="0"/>
                <a:ea typeface="Times New Roman" pitchFamily="18" charset="0"/>
                <a:cs typeface="Arial" pitchFamily="34" charset="0"/>
              </a:rPr>
              <a:t>Reference-2</a:t>
            </a:r>
          </a:p>
          <a:p>
            <a:pPr marL="0" marR="0" lvl="0" indent="0" algn="ctr" defTabSz="914400" rtl="0" eaLnBrk="1" fontAlgn="base" latinLnBrk="0" hangingPunct="1">
              <a:lnSpc>
                <a:spcPct val="100000"/>
              </a:lnSpc>
              <a:spcBef>
                <a:spcPct val="0"/>
              </a:spcBef>
              <a:spcAft>
                <a:spcPct val="0"/>
              </a:spcAft>
              <a:buClrTx/>
              <a:buSzTx/>
              <a:buFontTx/>
              <a:buNone/>
              <a:tabLst/>
            </a:pPr>
            <a:r>
              <a:rPr lang="en-US" sz="1600" b="1" dirty="0" smtClean="0">
                <a:latin typeface="Arial" pitchFamily="34" charset="0"/>
                <a:cs typeface="Arial" pitchFamily="34" charset="0"/>
              </a:rPr>
              <a:t>(Secondary)</a:t>
            </a:r>
            <a:endParaRPr kumimoji="0" lang="en-US" sz="3600" b="1" i="0" u="none" strike="noStrike" cap="none" normalizeH="0" baseline="0" dirty="0" smtClean="0">
              <a:ln>
                <a:noFill/>
              </a:ln>
              <a:effectLst/>
              <a:latin typeface="Arial" pitchFamily="34" charset="0"/>
              <a:cs typeface="Arial" pitchFamily="34" charset="0"/>
            </a:endParaRPr>
          </a:p>
        </p:txBody>
      </p:sp>
      <p:sp>
        <p:nvSpPr>
          <p:cNvPr id="100" name="Text Box 73"/>
          <p:cNvSpPr txBox="1">
            <a:spLocks noChangeAspect="1" noChangeArrowheads="1"/>
          </p:cNvSpPr>
          <p:nvPr/>
        </p:nvSpPr>
        <p:spPr bwMode="auto">
          <a:xfrm>
            <a:off x="4837537" y="2754420"/>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2</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2</a:t>
            </a:r>
            <a:endParaRPr kumimoji="0" lang="en-US" sz="3200" b="0" i="0" u="none" strike="noStrike" cap="none" normalizeH="0" baseline="0" dirty="0" smtClean="0">
              <a:ln>
                <a:noFill/>
              </a:ln>
              <a:effectLst/>
              <a:latin typeface="Arial" pitchFamily="34" charset="0"/>
              <a:cs typeface="Arial" pitchFamily="34" charset="0"/>
            </a:endParaRPr>
          </a:p>
        </p:txBody>
      </p:sp>
      <p:sp>
        <p:nvSpPr>
          <p:cNvPr id="101" name="AutoShape 20"/>
          <p:cNvSpPr>
            <a:spLocks noChangeAspect="1" noChangeArrowheads="1"/>
          </p:cNvSpPr>
          <p:nvPr/>
        </p:nvSpPr>
        <p:spPr bwMode="auto">
          <a:xfrm>
            <a:off x="4811413" y="5366179"/>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102" name="Text Box 13"/>
          <p:cNvSpPr txBox="1">
            <a:spLocks noChangeAspect="1" noChangeArrowheads="1"/>
          </p:cNvSpPr>
          <p:nvPr/>
        </p:nvSpPr>
        <p:spPr bwMode="auto">
          <a:xfrm>
            <a:off x="4811412" y="5573964"/>
            <a:ext cx="1434930" cy="6204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1800" b="0" dirty="0" smtClean="0">
                <a:latin typeface="Arial" pitchFamily="34" charset="0"/>
                <a:ea typeface="Times New Roman" pitchFamily="18" charset="0"/>
                <a:cs typeface="Arial" pitchFamily="34" charset="0"/>
              </a:rPr>
              <a:t>Mon</a:t>
            </a:r>
            <a:r>
              <a:rPr lang="en-US" sz="1800" b="0" dirty="0" smtClean="0">
                <a:latin typeface="Arial" pitchFamily="34" charset="0"/>
                <a:ea typeface="Times New Roman" pitchFamily="18" charset="0"/>
                <a:cs typeface="Arial" pitchFamily="34" charset="0"/>
                <a:sym typeface="Wingdings" pitchFamily="2" charset="2"/>
              </a:rPr>
              <a:t>Ref1</a:t>
            </a:r>
            <a:endParaRPr lang="en-US" sz="1800" b="0" dirty="0" smtClean="0">
              <a:latin typeface="Arial" pitchFamily="34" charset="0"/>
              <a:ea typeface="Times New Roman" pitchFamily="18" charset="0"/>
              <a:cs typeface="Arial" pitchFamily="34" charset="0"/>
            </a:endParaRPr>
          </a:p>
        </p:txBody>
      </p:sp>
      <p:sp>
        <p:nvSpPr>
          <p:cNvPr id="103" name="Text Box 73"/>
          <p:cNvSpPr txBox="1">
            <a:spLocks noChangeAspect="1" noChangeArrowheads="1"/>
          </p:cNvSpPr>
          <p:nvPr/>
        </p:nvSpPr>
        <p:spPr bwMode="auto">
          <a:xfrm>
            <a:off x="3748361" y="3846492"/>
            <a:ext cx="1434930" cy="662653"/>
          </a:xfrm>
          <a:prstGeom prst="rect">
            <a:avLst/>
          </a:prstGeom>
          <a:solidFill>
            <a:srgbClr val="CDE3A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Delta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1/2</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2</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cxnSp>
        <p:nvCxnSpPr>
          <p:cNvPr id="105" name="Straight Arrow Connector 104"/>
          <p:cNvCxnSpPr>
            <a:cxnSpLocks noChangeAspect="1"/>
            <a:stCxn id="93" idx="3"/>
            <a:endCxn id="97" idx="0"/>
          </p:cNvCxnSpPr>
          <p:nvPr/>
        </p:nvCxnSpPr>
        <p:spPr>
          <a:xfrm>
            <a:off x="2262916" y="2358415"/>
            <a:ext cx="1063499"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cxnSpLocks noChangeAspect="1"/>
            <a:stCxn id="95" idx="3"/>
            <a:endCxn id="97" idx="0"/>
          </p:cNvCxnSpPr>
          <p:nvPr/>
        </p:nvCxnSpPr>
        <p:spPr>
          <a:xfrm flipH="1">
            <a:off x="3326415" y="2358415"/>
            <a:ext cx="1165087"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cxnSpLocks noChangeAspect="1"/>
          </p:cNvCxnSpPr>
          <p:nvPr/>
        </p:nvCxnSpPr>
        <p:spPr>
          <a:xfrm>
            <a:off x="4491502" y="2358415"/>
            <a:ext cx="1063499"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cxnSpLocks noChangeAspect="1"/>
            <a:stCxn id="98" idx="3"/>
          </p:cNvCxnSpPr>
          <p:nvPr/>
        </p:nvCxnSpPr>
        <p:spPr>
          <a:xfrm flipH="1">
            <a:off x="5555002" y="2358415"/>
            <a:ext cx="1035087" cy="396004"/>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cxnSpLocks noChangeAspect="1"/>
            <a:stCxn id="100" idx="1"/>
            <a:endCxn id="58" idx="6"/>
          </p:cNvCxnSpPr>
          <p:nvPr/>
        </p:nvCxnSpPr>
        <p:spPr>
          <a:xfrm flipH="1">
            <a:off x="4603376" y="3085746"/>
            <a:ext cx="234162" cy="38826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cxnSpLocks noChangeAspect="1"/>
            <a:stCxn id="97" idx="3"/>
            <a:endCxn id="58" idx="2"/>
          </p:cNvCxnSpPr>
          <p:nvPr/>
        </p:nvCxnSpPr>
        <p:spPr>
          <a:xfrm>
            <a:off x="4043881" y="3085746"/>
            <a:ext cx="284395" cy="38826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a:cxnSpLocks noChangeAspect="1"/>
            <a:stCxn id="48" idx="3"/>
            <a:endCxn id="102" idx="1"/>
          </p:cNvCxnSpPr>
          <p:nvPr/>
        </p:nvCxnSpPr>
        <p:spPr>
          <a:xfrm>
            <a:off x="4043880" y="5712902"/>
            <a:ext cx="767532" cy="17129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30" name="TextBox 129"/>
          <p:cNvSpPr txBox="1">
            <a:spLocks noChangeAspect="1"/>
          </p:cNvSpPr>
          <p:nvPr/>
        </p:nvSpPr>
        <p:spPr>
          <a:xfrm>
            <a:off x="1502433" y="3846491"/>
            <a:ext cx="1293225" cy="584775"/>
          </a:xfrm>
          <a:prstGeom prst="rect">
            <a:avLst/>
          </a:prstGeom>
          <a:noFill/>
        </p:spPr>
        <p:txBody>
          <a:bodyPr wrap="square" rtlCol="0">
            <a:spAutoFit/>
          </a:bodyPr>
          <a:lstStyle/>
          <a:p>
            <a:r>
              <a:rPr lang="en-GB" sz="1600" dirty="0" smtClean="0">
                <a:solidFill>
                  <a:srgbClr val="00B050"/>
                </a:solidFill>
              </a:rPr>
              <a:t>Derived by GSICS</a:t>
            </a:r>
            <a:endParaRPr lang="en-GB" sz="1600" dirty="0">
              <a:solidFill>
                <a:srgbClr val="00B050"/>
              </a:solidFill>
            </a:endParaRPr>
          </a:p>
        </p:txBody>
      </p:sp>
      <p:cxnSp>
        <p:nvCxnSpPr>
          <p:cNvPr id="137" name="Straight Arrow Connector 136"/>
          <p:cNvCxnSpPr>
            <a:cxnSpLocks noChangeAspect="1"/>
          </p:cNvCxnSpPr>
          <p:nvPr/>
        </p:nvCxnSpPr>
        <p:spPr>
          <a:xfrm>
            <a:off x="1502433" y="3710960"/>
            <a:ext cx="1063499"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39" name="Text Box 73"/>
          <p:cNvSpPr txBox="1">
            <a:spLocks noChangeAspect="1" noChangeArrowheads="1"/>
          </p:cNvSpPr>
          <p:nvPr/>
        </p:nvSpPr>
        <p:spPr bwMode="auto">
          <a:xfrm>
            <a:off x="4837537" y="4656600"/>
            <a:ext cx="1434930" cy="662653"/>
          </a:xfrm>
          <a:prstGeom prst="rect">
            <a:avLst/>
          </a:prstGeom>
          <a:solidFill>
            <a:srgbClr val="CDE3A0"/>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Modified</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Correction, g</a:t>
            </a:r>
            <a:r>
              <a:rPr kumimoji="0" lang="en-US" sz="1200" b="0" i="0" u="none" strike="noStrike" cap="none" normalizeH="0" baseline="-25000" dirty="0" smtClean="0">
                <a:ln>
                  <a:noFill/>
                </a:ln>
                <a:effectLst/>
                <a:latin typeface="Arial" pitchFamily="34" charset="0"/>
                <a:ea typeface="Times New Roman" pitchFamily="18" charset="0"/>
                <a:cs typeface="Arial" pitchFamily="34" charset="0"/>
              </a:rPr>
              <a:t>2,1/2</a:t>
            </a:r>
          </a:p>
          <a:p>
            <a:pPr lvl="0" algn="ctr"/>
            <a:r>
              <a:rPr kumimoji="0" lang="en-US" sz="1200" b="0" i="0" u="none" strike="noStrike" cap="none" normalizeH="0" baseline="0" dirty="0" smtClean="0">
                <a:ln>
                  <a:noFill/>
                </a:ln>
                <a:effectLst/>
                <a:latin typeface="Arial" pitchFamily="34" charset="0"/>
                <a:ea typeface="Times New Roman" pitchFamily="18" charset="0"/>
                <a:cs typeface="Arial" pitchFamily="34" charset="0"/>
              </a:rPr>
              <a:t> Mon</a:t>
            </a:r>
            <a:r>
              <a:rPr lang="en-US" sz="1200" b="0" dirty="0" smtClean="0">
                <a:latin typeface="Arial" pitchFamily="34" charset="0"/>
                <a:ea typeface="Times New Roman" pitchFamily="18" charset="0"/>
                <a:cs typeface="Arial" pitchFamily="34" charset="0"/>
                <a:sym typeface="Wingdings" pitchFamily="2" charset="2"/>
              </a:rPr>
              <a:t> 2</a:t>
            </a:r>
            <a:r>
              <a:rPr kumimoji="0" lang="en-US" sz="12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2800" b="0" i="0" u="none" strike="noStrike" cap="none" normalizeH="0" baseline="0" dirty="0" smtClean="0">
              <a:ln>
                <a:noFill/>
              </a:ln>
              <a:effectLst/>
              <a:latin typeface="Arial" pitchFamily="34" charset="0"/>
              <a:cs typeface="Arial" pitchFamily="34" charset="0"/>
            </a:endParaRPr>
          </a:p>
        </p:txBody>
      </p:sp>
      <p:cxnSp>
        <p:nvCxnSpPr>
          <p:cNvPr id="40" name="Straight Arrow Connector 39"/>
          <p:cNvCxnSpPr>
            <a:cxnSpLocks noChangeAspect="1"/>
            <a:stCxn id="61" idx="4"/>
            <a:endCxn id="39" idx="0"/>
          </p:cNvCxnSpPr>
          <p:nvPr/>
        </p:nvCxnSpPr>
        <p:spPr>
          <a:xfrm>
            <a:off x="5555002" y="4312837"/>
            <a:ext cx="0" cy="343763"/>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cxnSpLocks noChangeAspect="1"/>
            <a:stCxn id="103" idx="3"/>
            <a:endCxn id="61" idx="2"/>
          </p:cNvCxnSpPr>
          <p:nvPr/>
        </p:nvCxnSpPr>
        <p:spPr>
          <a:xfrm>
            <a:off x="5183291" y="4177818"/>
            <a:ext cx="234161"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48" name="Text Box 73"/>
          <p:cNvSpPr txBox="1">
            <a:spLocks noChangeAspect="1" noChangeArrowheads="1"/>
          </p:cNvSpPr>
          <p:nvPr/>
        </p:nvSpPr>
        <p:spPr bwMode="auto">
          <a:xfrm>
            <a:off x="2608950" y="5381575"/>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Prime GSICS Correction, g</a:t>
            </a:r>
            <a:r>
              <a:rPr kumimoji="0" lang="en-US" sz="1400" b="0" i="0" u="none" strike="noStrike" cap="none" normalizeH="0" baseline="-25000" dirty="0" smtClean="0">
                <a:ln>
                  <a:noFill/>
                </a:ln>
                <a:effectLst/>
                <a:latin typeface="Arial" pitchFamily="34" charset="0"/>
                <a:ea typeface="Times New Roman" pitchFamily="18" charset="0"/>
                <a:cs typeface="Arial" pitchFamily="34" charset="0"/>
              </a:rPr>
              <a:t>0</a:t>
            </a:r>
            <a:r>
              <a:rPr kumimoji="0" lang="en-US" sz="1400" b="0" i="0" u="none" strike="noStrike" cap="none" normalizeH="0" baseline="0" dirty="0" smtClean="0">
                <a:ln>
                  <a:noFill/>
                </a:ln>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effectLst/>
              <a:latin typeface="Arial" pitchFamily="34" charset="0"/>
              <a:cs typeface="Arial" pitchFamily="34" charset="0"/>
            </a:endParaRPr>
          </a:p>
        </p:txBody>
      </p:sp>
      <p:cxnSp>
        <p:nvCxnSpPr>
          <p:cNvPr id="49" name="Straight Arrow Connector 48"/>
          <p:cNvCxnSpPr>
            <a:cxnSpLocks noChangeAspect="1"/>
            <a:stCxn id="97" idx="2"/>
            <a:endCxn id="60" idx="0"/>
          </p:cNvCxnSpPr>
          <p:nvPr/>
        </p:nvCxnSpPr>
        <p:spPr>
          <a:xfrm>
            <a:off x="3326415" y="3417073"/>
            <a:ext cx="0" cy="1418121"/>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cxnSpLocks noChangeAspect="1"/>
            <a:stCxn id="39" idx="1"/>
            <a:endCxn id="60" idx="6"/>
          </p:cNvCxnSpPr>
          <p:nvPr/>
        </p:nvCxnSpPr>
        <p:spPr>
          <a:xfrm flipH="1" flipV="1">
            <a:off x="3463965" y="4970212"/>
            <a:ext cx="1373573" cy="1771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58" name="Oval 57"/>
          <p:cNvSpPr/>
          <p:nvPr/>
        </p:nvSpPr>
        <p:spPr>
          <a:xfrm>
            <a:off x="4328276" y="3338988"/>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rPr>
              <a:t>-</a:t>
            </a:r>
            <a:endParaRPr lang="en-GB" dirty="0">
              <a:solidFill>
                <a:schemeClr val="tx1"/>
              </a:solidFill>
            </a:endParaRPr>
          </a:p>
        </p:txBody>
      </p:sp>
      <p:sp>
        <p:nvSpPr>
          <p:cNvPr id="60" name="Oval 59"/>
          <p:cNvSpPr/>
          <p:nvPr/>
        </p:nvSpPr>
        <p:spPr>
          <a:xfrm>
            <a:off x="3188865" y="4835193"/>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b="0" dirty="0" smtClean="0">
                <a:solidFill>
                  <a:schemeClr val="tx1"/>
                </a:solidFill>
              </a:rPr>
              <a:t>g̅</a:t>
            </a:r>
            <a:endParaRPr lang="en-GB" sz="1200" b="0" dirty="0">
              <a:solidFill>
                <a:schemeClr val="tx1"/>
              </a:solidFill>
            </a:endParaRPr>
          </a:p>
        </p:txBody>
      </p:sp>
      <p:sp>
        <p:nvSpPr>
          <p:cNvPr id="61" name="Oval 60"/>
          <p:cNvSpPr/>
          <p:nvPr/>
        </p:nvSpPr>
        <p:spPr>
          <a:xfrm>
            <a:off x="5417452" y="4042800"/>
            <a:ext cx="275100" cy="2700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00" dirty="0" smtClean="0">
                <a:solidFill>
                  <a:schemeClr val="tx1"/>
                </a:solidFill>
              </a:rPr>
              <a:t>+</a:t>
            </a:r>
            <a:endParaRPr lang="en-GB" dirty="0">
              <a:solidFill>
                <a:schemeClr val="tx1"/>
              </a:solidFill>
            </a:endParaRPr>
          </a:p>
        </p:txBody>
      </p:sp>
      <p:cxnSp>
        <p:nvCxnSpPr>
          <p:cNvPr id="67" name="Straight Arrow Connector 66"/>
          <p:cNvCxnSpPr>
            <a:cxnSpLocks noChangeAspect="1"/>
            <a:stCxn id="58" idx="4"/>
            <a:endCxn id="103" idx="0"/>
          </p:cNvCxnSpPr>
          <p:nvPr/>
        </p:nvCxnSpPr>
        <p:spPr>
          <a:xfrm>
            <a:off x="4465826" y="3609024"/>
            <a:ext cx="0" cy="23746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cxnSpLocks noChangeAspect="1"/>
            <a:stCxn id="100" idx="2"/>
          </p:cNvCxnSpPr>
          <p:nvPr/>
        </p:nvCxnSpPr>
        <p:spPr>
          <a:xfrm>
            <a:off x="5555002" y="3417073"/>
            <a:ext cx="0" cy="608627"/>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a:cxnSpLocks noChangeAspect="1"/>
            <a:stCxn id="60" idx="4"/>
            <a:endCxn id="48" idx="0"/>
          </p:cNvCxnSpPr>
          <p:nvPr/>
        </p:nvCxnSpPr>
        <p:spPr>
          <a:xfrm>
            <a:off x="3326415" y="5105230"/>
            <a:ext cx="0" cy="276345"/>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168202" y="98557"/>
            <a:ext cx="5518597" cy="954087"/>
          </a:xfrm>
        </p:spPr>
        <p:txBody>
          <a:bodyPr/>
          <a:lstStyle/>
          <a:p>
            <a:r>
              <a:rPr lang="en-GB" sz="3600" dirty="0" smtClean="0"/>
              <a:t>Users’ Application of Prime GSICS Correction</a:t>
            </a:r>
          </a:p>
        </p:txBody>
      </p:sp>
      <p:sp>
        <p:nvSpPr>
          <p:cNvPr id="95" name="AutoShape 20"/>
          <p:cNvSpPr>
            <a:spLocks noChangeAspect="1" noChangeArrowheads="1"/>
          </p:cNvSpPr>
          <p:nvPr/>
        </p:nvSpPr>
        <p:spPr bwMode="auto">
          <a:xfrm>
            <a:off x="3767689" y="1411855"/>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96" name="Text Box 13"/>
          <p:cNvSpPr txBox="1">
            <a:spLocks noChangeAspect="1" noChangeArrowheads="1"/>
          </p:cNvSpPr>
          <p:nvPr/>
        </p:nvSpPr>
        <p:spPr bwMode="auto">
          <a:xfrm>
            <a:off x="3767688" y="1554303"/>
            <a:ext cx="1434930" cy="788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Monitored Instrument</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48" name="Text Box 73"/>
          <p:cNvSpPr txBox="1">
            <a:spLocks noChangeAspect="1" noChangeArrowheads="1"/>
          </p:cNvSpPr>
          <p:nvPr/>
        </p:nvSpPr>
        <p:spPr bwMode="auto">
          <a:xfrm>
            <a:off x="2608950" y="5381575"/>
            <a:ext cx="1434930" cy="662653"/>
          </a:xfrm>
          <a:prstGeom prst="rect">
            <a:avLst/>
          </a:prstGeom>
          <a:solidFill>
            <a:schemeClr val="accent3"/>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Prime GSICS Correction, g</a:t>
            </a:r>
            <a:r>
              <a:rPr kumimoji="0" lang="en-US" sz="1400" b="0" i="0" u="none" strike="noStrike" cap="none" normalizeH="0" baseline="-25000" dirty="0" smtClean="0">
                <a:ln>
                  <a:noFill/>
                </a:ln>
                <a:solidFill>
                  <a:schemeClr val="tx1"/>
                </a:solidFill>
                <a:effectLst/>
                <a:latin typeface="Arial" pitchFamily="34" charset="0"/>
                <a:ea typeface="Times New Roman" pitchFamily="18" charset="0"/>
                <a:cs typeface="Arial" pitchFamily="34" charset="0"/>
              </a:rPr>
              <a:t>0</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Mon</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sym typeface="Wingdings" pitchFamily="2" charset="2"/>
              </a:rPr>
              <a:t>1</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36" name="Straight Arrow Connector 35"/>
          <p:cNvCxnSpPr>
            <a:cxnSpLocks noChangeAspect="1"/>
            <a:stCxn id="95" idx="3"/>
            <a:endCxn id="48" idx="0"/>
          </p:cNvCxnSpPr>
          <p:nvPr/>
        </p:nvCxnSpPr>
        <p:spPr>
          <a:xfrm flipH="1">
            <a:off x="3326415" y="2358416"/>
            <a:ext cx="1165088" cy="3023159"/>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0" name="AutoShape 20"/>
          <p:cNvSpPr>
            <a:spLocks noChangeAspect="1" noChangeArrowheads="1"/>
          </p:cNvSpPr>
          <p:nvPr/>
        </p:nvSpPr>
        <p:spPr bwMode="auto">
          <a:xfrm>
            <a:off x="4811413" y="5366179"/>
            <a:ext cx="1447629" cy="946560"/>
          </a:xfrm>
          <a:prstGeom prst="can">
            <a:avLst>
              <a:gd name="adj" fmla="val 25000"/>
            </a:avLst>
          </a:prstGeom>
          <a:solidFill>
            <a:srgbClr val="99CC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GB" sz="700"/>
          </a:p>
        </p:txBody>
      </p:sp>
      <p:sp>
        <p:nvSpPr>
          <p:cNvPr id="11" name="Text Box 13"/>
          <p:cNvSpPr txBox="1">
            <a:spLocks noChangeAspect="1" noChangeArrowheads="1"/>
          </p:cNvSpPr>
          <p:nvPr/>
        </p:nvSpPr>
        <p:spPr bwMode="auto">
          <a:xfrm>
            <a:off x="4811412" y="5573964"/>
            <a:ext cx="1434930" cy="62045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1800" b="0" dirty="0" smtClean="0">
                <a:latin typeface="Arial" pitchFamily="34" charset="0"/>
                <a:ea typeface="Times New Roman" pitchFamily="18" charset="0"/>
                <a:cs typeface="Arial" pitchFamily="34" charset="0"/>
              </a:rPr>
              <a:t>Mon</a:t>
            </a:r>
            <a:r>
              <a:rPr lang="en-US" sz="1800" b="0" dirty="0" smtClean="0">
                <a:latin typeface="Arial" pitchFamily="34" charset="0"/>
                <a:ea typeface="Times New Roman" pitchFamily="18" charset="0"/>
                <a:cs typeface="Arial" pitchFamily="34" charset="0"/>
                <a:sym typeface="Wingdings" pitchFamily="2" charset="2"/>
              </a:rPr>
              <a:t>Ref1</a:t>
            </a:r>
            <a:endParaRPr lang="en-US" sz="1800" b="0" dirty="0" smtClean="0">
              <a:latin typeface="Arial" pitchFamily="34" charset="0"/>
              <a:ea typeface="Times New Roman" pitchFamily="18" charset="0"/>
              <a:cs typeface="Arial" pitchFamily="34" charset="0"/>
            </a:endParaRPr>
          </a:p>
        </p:txBody>
      </p:sp>
      <p:cxnSp>
        <p:nvCxnSpPr>
          <p:cNvPr id="12" name="Straight Arrow Connector 11"/>
          <p:cNvCxnSpPr>
            <a:cxnSpLocks noChangeAspect="1"/>
            <a:endCxn id="11" idx="1"/>
          </p:cNvCxnSpPr>
          <p:nvPr/>
        </p:nvCxnSpPr>
        <p:spPr>
          <a:xfrm>
            <a:off x="4043880" y="5712902"/>
            <a:ext cx="767532" cy="17129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GB" sz="3600" dirty="0" smtClean="0"/>
              <a:t>Scope of Prime Corrections</a:t>
            </a:r>
            <a:endParaRPr lang="en-GB" sz="3600" dirty="0"/>
          </a:p>
        </p:txBody>
      </p:sp>
      <p:sp>
        <p:nvSpPr>
          <p:cNvPr id="3" name="Content Placeholder 2"/>
          <p:cNvSpPr>
            <a:spLocks noGrp="1"/>
          </p:cNvSpPr>
          <p:nvPr>
            <p:ph idx="1"/>
          </p:nvPr>
        </p:nvSpPr>
        <p:spPr/>
        <p:txBody>
          <a:bodyPr/>
          <a:lstStyle/>
          <a:p>
            <a:r>
              <a:rPr lang="en-IE" sz="1400" dirty="0" smtClean="0"/>
              <a:t>In the future the concept could be extended to obtain SI traceability if such a reference instrument becomes available - either using the double difference of GSICS Corrections, or by applying the SRFs to direct differences of hyperspectral instruments obtained by SNOs.</a:t>
            </a:r>
          </a:p>
          <a:p>
            <a:r>
              <a:rPr lang="en-IE" sz="1400" dirty="0" smtClean="0"/>
              <a:t>It was pointed out that after the overlap period, the traceability chain is strictly broken. This means we need to characterise the uncertainty growth - particularly in the case where there is a significant trend in the references' double differences.</a:t>
            </a:r>
          </a:p>
          <a:p>
            <a:r>
              <a:rPr lang="en-IE" sz="1400" dirty="0" smtClean="0"/>
              <a:t>The necessary </a:t>
            </a:r>
            <a:r>
              <a:rPr lang="en-IE" sz="1400" dirty="0" err="1" smtClean="0"/>
              <a:t>stationarity</a:t>
            </a:r>
            <a:r>
              <a:rPr lang="en-IE" sz="1400" dirty="0" smtClean="0"/>
              <a:t> tests should be applied to time series of double differences of GSICS Corrections using AIRS and IASI. [Masaya Takahashi (JMA) plans to investigate this.] They could also be applied to time series of IASI-A/B double differences after applying synthetic jumps.</a:t>
            </a:r>
          </a:p>
          <a:p>
            <a:r>
              <a:rPr lang="en-IE" sz="1400" dirty="0" smtClean="0"/>
              <a:t>We also discussed applying the concept to blend results from different inter-calibration methods (e.g. for GEO-LEO VIS products). It was noted that in general the uncertainty of the blended product could be larger than that of the best method, if the methods are applicable to different scenes, as this could cause them to underestimate the uncertainty when applying their results to more general scenes.</a:t>
            </a:r>
          </a:p>
          <a:p>
            <a:r>
              <a:rPr lang="en-IE" sz="1400" dirty="0" smtClean="0"/>
              <a:t>Rob Roebeling delivered Viju John's presentation on the impact for Archive Re-Calibration products. This analysis will need to account for diurnal variations in the geostationary imagers' calibration. It was greatly appreciated that NOAA (Manik Bali) plans to investigate this for both GOES and Meteosat imagers.</a:t>
            </a:r>
          </a:p>
          <a:p>
            <a:r>
              <a:rPr lang="en-IE" sz="1400" dirty="0" smtClean="0"/>
              <a:t>Masaya Takahashi (JMA) proposed changes to the content of the </a:t>
            </a:r>
            <a:r>
              <a:rPr lang="en-IE" sz="1400" dirty="0" err="1" smtClean="0"/>
              <a:t>netCDF</a:t>
            </a:r>
            <a:r>
              <a:rPr lang="en-IE" sz="1400" dirty="0" smtClean="0"/>
              <a:t> files and GSICS servers to accommodate the changes proposed above. Masaya's recommended solutions were approved in principle, but the details will be discussed further by email.</a:t>
            </a:r>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6</a:t>
            </a:fld>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GB" sz="3600" dirty="0" smtClean="0"/>
              <a:t>Key Comparison Reference Values</a:t>
            </a:r>
            <a:endParaRPr lang="en-GB" sz="3600" dirty="0"/>
          </a:p>
        </p:txBody>
      </p:sp>
      <p:sp>
        <p:nvSpPr>
          <p:cNvPr id="3" name="Content Placeholder 2"/>
          <p:cNvSpPr>
            <a:spLocks noGrp="1"/>
          </p:cNvSpPr>
          <p:nvPr>
            <p:ph idx="1"/>
          </p:nvPr>
        </p:nvSpPr>
        <p:spPr/>
        <p:txBody>
          <a:bodyPr/>
          <a:lstStyle/>
          <a:p>
            <a:r>
              <a:rPr lang="en-IE" sz="2000" dirty="0" smtClean="0"/>
              <a:t>Now we have multiple possible reference instruments</a:t>
            </a:r>
          </a:p>
          <a:p>
            <a:pPr lvl="1"/>
            <a:r>
              <a:rPr lang="en-IE" sz="1600" dirty="0" smtClean="0"/>
              <a:t>AIRS, IASI</a:t>
            </a:r>
            <a:r>
              <a:rPr lang="de-DE" sz="1600" dirty="0" smtClean="0"/>
              <a:t>-A, IASI-B, CrIS, ...</a:t>
            </a:r>
            <a:endParaRPr lang="en-IE" sz="1600" dirty="0" smtClean="0"/>
          </a:p>
          <a:p>
            <a:pPr lvl="1"/>
            <a:r>
              <a:rPr lang="en-IE" sz="1600" dirty="0" smtClean="0"/>
              <a:t>MODIS-A, MODIS-T, VIIRS, ...</a:t>
            </a:r>
          </a:p>
          <a:p>
            <a:pPr lvl="1"/>
            <a:endParaRPr lang="en-IE" sz="1600" dirty="0" smtClean="0"/>
          </a:p>
          <a:p>
            <a:r>
              <a:rPr lang="en-IE" sz="2000" dirty="0" smtClean="0"/>
              <a:t>Consider alternative approach – Key Comparison Reference Values</a:t>
            </a:r>
          </a:p>
          <a:p>
            <a:pPr lvl="1"/>
            <a:r>
              <a:rPr lang="en-IE" sz="1600" dirty="0" smtClean="0"/>
              <a:t>Weighted average of all available references</a:t>
            </a:r>
          </a:p>
          <a:p>
            <a:pPr lvl="1"/>
            <a:r>
              <a:rPr lang="en-IE" sz="1600" dirty="0" smtClean="0"/>
              <a:t>Need realistic uncertainties for each reference</a:t>
            </a:r>
          </a:p>
          <a:p>
            <a:pPr lvl="1"/>
            <a:r>
              <a:rPr lang="en-IE" sz="1600" dirty="0" smtClean="0"/>
              <a:t>May need to define a minimum uncertainty to prevent one becoming dominant</a:t>
            </a:r>
          </a:p>
          <a:p>
            <a:pPr lvl="1"/>
            <a:r>
              <a:rPr lang="en-IE" sz="1600" dirty="0" smtClean="0"/>
              <a:t>KCRV has finite uncertainty, </a:t>
            </a:r>
          </a:p>
          <a:p>
            <a:pPr lvl="2"/>
            <a:r>
              <a:rPr lang="en-IE" sz="1200" dirty="0" smtClean="0"/>
              <a:t>but included in that of each Reference’s “degree of equivalence”</a:t>
            </a:r>
            <a:endParaRPr lang="en-IE" sz="1200" dirty="0" smtClean="0"/>
          </a:p>
          <a:p>
            <a:pPr lvl="1"/>
            <a:r>
              <a:rPr lang="en-IE" sz="1600" dirty="0" smtClean="0"/>
              <a:t>Used </a:t>
            </a:r>
            <a:r>
              <a:rPr lang="en-IE" sz="1600" dirty="0" smtClean="0"/>
              <a:t>in Metrology</a:t>
            </a:r>
          </a:p>
          <a:p>
            <a:pPr lvl="1"/>
            <a:endParaRPr lang="en-IE" sz="1600" dirty="0" smtClean="0"/>
          </a:p>
          <a:p>
            <a:r>
              <a:rPr lang="en-IE" sz="2000" dirty="0" smtClean="0"/>
              <a:t>For more details, see </a:t>
            </a:r>
            <a:br>
              <a:rPr lang="en-IE" sz="2000" dirty="0" smtClean="0"/>
            </a:br>
            <a:r>
              <a:rPr lang="en-IE" sz="2000" dirty="0" smtClean="0">
                <a:hlinkClick r:id="rId2"/>
              </a:rPr>
              <a:t>KCRV Introductory Presentation by Emma Woolliams (NPL)</a:t>
            </a:r>
            <a:endParaRPr lang="en-IE" sz="2000" dirty="0" smtClean="0"/>
          </a:p>
          <a:p>
            <a:endParaRPr lang="en-IE" sz="1600" dirty="0" smtClean="0"/>
          </a:p>
          <a:p>
            <a:pPr lvl="1"/>
            <a:endParaRPr lang="en-IE" sz="1600" dirty="0" smtClean="0"/>
          </a:p>
          <a:p>
            <a:pPr>
              <a:buNone/>
            </a:pPr>
            <a:endParaRPr lang="en-IE" sz="2000" i="1" dirty="0" smtClean="0"/>
          </a:p>
          <a:p>
            <a:endParaRPr lang="en-IE" sz="2000" i="1"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5324" y="274638"/>
            <a:ext cx="5531476" cy="1143000"/>
          </a:xfrm>
        </p:spPr>
        <p:txBody>
          <a:bodyPr/>
          <a:lstStyle/>
          <a:p>
            <a:r>
              <a:rPr lang="en-GB" sz="3600" dirty="0" smtClean="0"/>
              <a:t>Concerns about KCRVs</a:t>
            </a:r>
            <a:endParaRPr lang="en-GB" sz="3600" dirty="0"/>
          </a:p>
        </p:txBody>
      </p:sp>
      <p:sp>
        <p:nvSpPr>
          <p:cNvPr id="3" name="Content Placeholder 2"/>
          <p:cNvSpPr>
            <a:spLocks noGrp="1"/>
          </p:cNvSpPr>
          <p:nvPr>
            <p:ph idx="1"/>
          </p:nvPr>
        </p:nvSpPr>
        <p:spPr>
          <a:xfrm>
            <a:off x="457200" y="1101469"/>
            <a:ext cx="8229600" cy="5177403"/>
          </a:xfrm>
        </p:spPr>
        <p:txBody>
          <a:bodyPr/>
          <a:lstStyle/>
          <a:p>
            <a:r>
              <a:rPr lang="de-DE" sz="1800" dirty="0" smtClean="0"/>
              <a:t>How to define?</a:t>
            </a:r>
          </a:p>
          <a:p>
            <a:pPr lvl="1"/>
            <a:r>
              <a:rPr lang="en-IE" sz="1400" dirty="0" smtClean="0"/>
              <a:t>For </a:t>
            </a:r>
            <a:r>
              <a:rPr lang="en-IE" sz="1400" dirty="0" err="1" smtClean="0"/>
              <a:t>hyperspectral</a:t>
            </a:r>
            <a:r>
              <a:rPr lang="en-IE" sz="1400" dirty="0" smtClean="0"/>
              <a:t> references – independently for each channel/band</a:t>
            </a:r>
          </a:p>
          <a:p>
            <a:pPr lvl="1"/>
            <a:r>
              <a:rPr lang="en-IE" sz="1400" dirty="0" smtClean="0"/>
              <a:t>Over dynamic range – typical values? In radiance bins</a:t>
            </a:r>
            <a:r>
              <a:rPr lang="en-IE" sz="1400" dirty="0" smtClean="0"/>
              <a:t>?</a:t>
            </a:r>
          </a:p>
          <a:p>
            <a:pPr lvl="1"/>
            <a:r>
              <a:rPr lang="en-IE" sz="1400" dirty="0" smtClean="0"/>
              <a:t>Using </a:t>
            </a:r>
            <a:r>
              <a:rPr lang="en-IE" sz="1400" dirty="0" smtClean="0"/>
              <a:t>3-dimensional weighting </a:t>
            </a:r>
            <a:r>
              <a:rPr lang="en-IE" sz="1400" dirty="0" smtClean="0"/>
              <a:t>(“</a:t>
            </a:r>
            <a:r>
              <a:rPr lang="en-GB" sz="1400" i="1" dirty="0" smtClean="0"/>
              <a:t>Key Comparison Reference Curves</a:t>
            </a:r>
            <a:r>
              <a:rPr lang="en-GB" sz="1400" dirty="0" smtClean="0"/>
              <a:t>”)</a:t>
            </a:r>
            <a:endParaRPr lang="en-IE" sz="1400" dirty="0" smtClean="0"/>
          </a:p>
          <a:p>
            <a:pPr lvl="1">
              <a:buNone/>
            </a:pPr>
            <a:r>
              <a:rPr lang="en-IE" sz="1400" dirty="0" smtClean="0"/>
              <a:t>	- according to uncertainties as function of (wavelength, radiance, time, ...) </a:t>
            </a:r>
            <a:r>
              <a:rPr lang="en-IE" sz="1400" dirty="0" smtClean="0"/>
              <a:t>?</a:t>
            </a:r>
            <a:endParaRPr lang="en-IE" sz="1400" dirty="0" smtClean="0"/>
          </a:p>
          <a:p>
            <a:pPr lvl="1">
              <a:buNone/>
            </a:pPr>
            <a:endParaRPr lang="en-IE" sz="1000" dirty="0" smtClean="0"/>
          </a:p>
          <a:p>
            <a:r>
              <a:rPr lang="en-IE" sz="1800" dirty="0" smtClean="0"/>
              <a:t>How often to re-define KCRV?</a:t>
            </a:r>
          </a:p>
          <a:p>
            <a:pPr lvl="1"/>
            <a:r>
              <a:rPr lang="en-IE" sz="1400" dirty="0" smtClean="0"/>
              <a:t>Daily? Monthly? Yearly?</a:t>
            </a:r>
          </a:p>
          <a:p>
            <a:pPr lvl="1"/>
            <a:r>
              <a:rPr lang="en-IE" sz="1400" dirty="0" smtClean="0"/>
              <a:t>As soon as new reference becomes available?</a:t>
            </a:r>
          </a:p>
          <a:p>
            <a:pPr lvl="1"/>
            <a:r>
              <a:rPr lang="en-IE" sz="1400" dirty="0" smtClean="0"/>
              <a:t>After some monitoring period to ensure uncertainties realistic?</a:t>
            </a:r>
          </a:p>
          <a:p>
            <a:pPr lvl="1"/>
            <a:r>
              <a:rPr lang="en-IE" sz="1400" dirty="0" smtClean="0"/>
              <a:t>As soon as a reference becomes unavailable?</a:t>
            </a:r>
          </a:p>
          <a:p>
            <a:endParaRPr lang="en-IE" sz="1400" dirty="0" smtClean="0"/>
          </a:p>
          <a:p>
            <a:r>
              <a:rPr lang="de-DE" sz="1800" dirty="0" smtClean="0"/>
              <a:t>Concerns:</a:t>
            </a:r>
          </a:p>
          <a:p>
            <a:pPr lvl="1"/>
            <a:r>
              <a:rPr lang="en-IE" sz="1400" dirty="0" smtClean="0"/>
              <a:t>KRCV changes when references join/leave the ensemble</a:t>
            </a:r>
          </a:p>
          <a:p>
            <a:pPr lvl="1"/>
            <a:r>
              <a:rPr lang="en-IE" sz="1400" dirty="0" smtClean="0"/>
              <a:t>Will introduce discontinuities in FCDRs derived from them</a:t>
            </a:r>
          </a:p>
          <a:p>
            <a:pPr lvl="1"/>
            <a:endParaRPr lang="en-IE" sz="1000" dirty="0" smtClean="0"/>
          </a:p>
          <a:p>
            <a:r>
              <a:rPr lang="de-DE" sz="1800" dirty="0" smtClean="0"/>
              <a:t>How to Proceed?</a:t>
            </a:r>
          </a:p>
          <a:p>
            <a:pPr lvl="1"/>
            <a:r>
              <a:rPr lang="en-IE" sz="1400" dirty="0" smtClean="0"/>
              <a:t>NPL have some funding </a:t>
            </a:r>
            <a:r>
              <a:rPr lang="en-IE" sz="1400" dirty="0" smtClean="0"/>
              <a:t>to </a:t>
            </a:r>
            <a:r>
              <a:rPr lang="en-IE" sz="1400" dirty="0" smtClean="0"/>
              <a:t>investigate</a:t>
            </a:r>
            <a:endParaRPr lang="en-IE" sz="1400" dirty="0" smtClean="0"/>
          </a:p>
          <a:p>
            <a:pPr lvl="1"/>
            <a:r>
              <a:rPr lang="en-IE" sz="1400" dirty="0" smtClean="0">
                <a:solidFill>
                  <a:srgbClr val="FF0000"/>
                </a:solidFill>
              </a:rPr>
              <a:t>Who </a:t>
            </a:r>
            <a:r>
              <a:rPr lang="en-IE" sz="1400" dirty="0" smtClean="0">
                <a:solidFill>
                  <a:srgbClr val="FF0000"/>
                </a:solidFill>
              </a:rPr>
              <a:t>is interested </a:t>
            </a:r>
            <a:r>
              <a:rPr lang="en-IE" sz="1400" dirty="0" smtClean="0">
                <a:solidFill>
                  <a:srgbClr val="FF0000"/>
                </a:solidFill>
              </a:rPr>
              <a:t>in joining?</a:t>
            </a:r>
            <a:endParaRPr lang="en-IE" sz="1400" dirty="0" smtClean="0">
              <a:solidFill>
                <a:srgbClr val="FF0000"/>
              </a:solidFill>
            </a:endParaRPr>
          </a:p>
          <a:p>
            <a:pPr>
              <a:buNone/>
            </a:pPr>
            <a:endParaRPr lang="en-IE" sz="1800" i="1" dirty="0" smtClean="0"/>
          </a:p>
          <a:p>
            <a:endParaRPr lang="en-IE" sz="1800" i="1" dirty="0" smtClean="0"/>
          </a:p>
        </p:txBody>
      </p:sp>
      <p:sp>
        <p:nvSpPr>
          <p:cNvPr id="4" name="Slide Number Placeholder 3"/>
          <p:cNvSpPr>
            <a:spLocks noGrp="1"/>
          </p:cNvSpPr>
          <p:nvPr>
            <p:ph type="sldNum" sz="quarter" idx="10"/>
          </p:nvPr>
        </p:nvSpPr>
        <p:spPr/>
        <p:txBody>
          <a:bodyPr/>
          <a:lstStyle/>
          <a:p>
            <a:pPr>
              <a:defRPr/>
            </a:pPr>
            <a:fld id="{DA28AC38-E0E8-49D7-B2FE-71FD7C42C09E}" type="slidenum">
              <a:rPr lang="en-US" smtClean="0"/>
              <a:pPr>
                <a:defRPr/>
              </a:pPr>
              <a:t>8</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31336</TotalTime>
  <Words>639</Words>
  <Application>Microsoft Office PowerPoint</Application>
  <PresentationFormat>On-screen Show (4:3)</PresentationFormat>
  <Paragraphs>106</Paragraphs>
  <Slides>8</Slides>
  <Notes>1</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Primary GSICS or Key Comparison References?</vt:lpstr>
      <vt:lpstr>Overview &amp; Purpose of the Presentation</vt:lpstr>
      <vt:lpstr>New Prime GSICS Corrections</vt:lpstr>
      <vt:lpstr>Correcting the Corrections  and Blending References</vt:lpstr>
      <vt:lpstr>Users’ Application of Prime GSICS Correction</vt:lpstr>
      <vt:lpstr>Scope of Prime Corrections</vt:lpstr>
      <vt:lpstr>Key Comparison Reference Values</vt:lpstr>
      <vt:lpstr>Concerns about KCRVs</vt:lpstr>
    </vt:vector>
  </TitlesOfParts>
  <Company>NOAA / NESDIS / 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GSICS GEO-LEO ATBD</dc:title>
  <dc:subject>SPIE 2009 tALK</dc:subject>
  <dc:creator>Fred Wu</dc:creator>
  <cp:lastModifiedBy>Tim Hewison</cp:lastModifiedBy>
  <cp:revision>836</cp:revision>
  <dcterms:created xsi:type="dcterms:W3CDTF">2004-06-10T15:46:18Z</dcterms:created>
  <dcterms:modified xsi:type="dcterms:W3CDTF">2016-02-22T11:13:31Z</dcterms:modified>
</cp:coreProperties>
</file>